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9" r:id="rId6"/>
    <p:sldMasterId id="2147483688" r:id="rId7"/>
    <p:sldMasterId id="2147483681" r:id="rId8"/>
    <p:sldMasterId id="2147483683" r:id="rId9"/>
  </p:sldMasterIdLst>
  <p:notesMasterIdLst>
    <p:notesMasterId r:id="rId16"/>
  </p:notesMasterIdLst>
  <p:sldIdLst>
    <p:sldId id="420" r:id="rId10"/>
    <p:sldId id="1106" r:id="rId11"/>
    <p:sldId id="1096" r:id="rId12"/>
    <p:sldId id="1092" r:id="rId13"/>
    <p:sldId id="1103" r:id="rId14"/>
    <p:sldId id="11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88D5BB-EBAE-8BE0-DE8A-DFBF37DFB8A9}" name="Daniela Brauner" initials="DB" userId="nr6qY2uEKu4ksGNPI9MlrQluWbIez/2NWBEMrixORTE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  <p:cmAuthor id="4" name="Leonie Schäfer" initials="LS" lastIdx="16" clrIdx="3">
    <p:extLst>
      <p:ext uri="{19B8F6BF-5375-455C-9EA6-DF929625EA0E}">
        <p15:presenceInfo xmlns:p15="http://schemas.microsoft.com/office/powerpoint/2012/main" userId="S-1-5-21-45414510-806440089-3543692695-1172" providerId="AD"/>
      </p:ext>
    </p:extLst>
  </p:cmAuthor>
  <p:cmAuthor id="5" name="Daniela Brauner" initials="DB" lastIdx="6" clrIdx="4">
    <p:extLst>
      <p:ext uri="{19B8F6BF-5375-455C-9EA6-DF929625EA0E}">
        <p15:presenceInfo xmlns:p15="http://schemas.microsoft.com/office/powerpoint/2012/main" userId="nr6qY2uEKu4ksGNPI9MlrQluWbIez/2NWBEMrixORT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57A"/>
    <a:srgbClr val="1F4270"/>
    <a:srgbClr val="F4E200"/>
    <a:srgbClr val="002060"/>
    <a:srgbClr val="45A342"/>
    <a:srgbClr val="0ABBC2"/>
    <a:srgbClr val="1F4E79"/>
    <a:srgbClr val="30338F"/>
    <a:srgbClr val="FFDD7D"/>
    <a:srgbClr val="3C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00" autoAdjust="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7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1"/>
            <a:ext cx="12032535" cy="6338264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12754" y="4832211"/>
            <a:ext cx="12179246" cy="204236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777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41A64-01CD-4B12-F0DF-7AA9843D140F}"/>
              </a:ext>
            </a:extLst>
          </p:cNvPr>
          <p:cNvSpPr/>
          <p:nvPr userDrawn="1"/>
        </p:nvSpPr>
        <p:spPr>
          <a:xfrm>
            <a:off x="11037739" y="5716824"/>
            <a:ext cx="1171195" cy="1171195"/>
          </a:xfrm>
          <a:custGeom>
            <a:avLst/>
            <a:gdLst>
              <a:gd name="connsiteX0" fmla="*/ 0 w 1402596"/>
              <a:gd name="connsiteY0" fmla="*/ 0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  <a:gd name="connsiteX4" fmla="*/ 0 w 1402596"/>
              <a:gd name="connsiteY4" fmla="*/ 0 h 1402596"/>
              <a:gd name="connsiteX0" fmla="*/ 0 w 1402596"/>
              <a:gd name="connsiteY0" fmla="*/ 1402596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596" h="1402596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DAA213-132D-6A2A-F21C-9C7AAC5538AA}"/>
              </a:ext>
            </a:extLst>
          </p:cNvPr>
          <p:cNvSpPr/>
          <p:nvPr userDrawn="1"/>
        </p:nvSpPr>
        <p:spPr>
          <a:xfrm rot="18940972">
            <a:off x="10539361" y="5650681"/>
            <a:ext cx="1640667" cy="774393"/>
          </a:xfrm>
          <a:custGeom>
            <a:avLst/>
            <a:gdLst>
              <a:gd name="connsiteX0" fmla="*/ 0 w 1591482"/>
              <a:gd name="connsiteY0" fmla="*/ 750465 h 750465"/>
              <a:gd name="connsiteX1" fmla="*/ 795741 w 1591482"/>
              <a:gd name="connsiteY1" fmla="*/ 0 h 750465"/>
              <a:gd name="connsiteX2" fmla="*/ 1591482 w 1591482"/>
              <a:gd name="connsiteY2" fmla="*/ 750465 h 750465"/>
              <a:gd name="connsiteX3" fmla="*/ 0 w 1591482"/>
              <a:gd name="connsiteY3" fmla="*/ 750465 h 750465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543"/>
              <a:gd name="connsiteY0" fmla="*/ 761518 h 761518"/>
              <a:gd name="connsiteX1" fmla="*/ 784688 w 1591543"/>
              <a:gd name="connsiteY1" fmla="*/ 0 h 761518"/>
              <a:gd name="connsiteX2" fmla="*/ 1591482 w 1591543"/>
              <a:gd name="connsiteY2" fmla="*/ 761518 h 761518"/>
              <a:gd name="connsiteX3" fmla="*/ 0 w 1591543"/>
              <a:gd name="connsiteY3" fmla="*/ 761518 h 761518"/>
              <a:gd name="connsiteX0" fmla="*/ 0 w 1591556"/>
              <a:gd name="connsiteY0" fmla="*/ 756181 h 756181"/>
              <a:gd name="connsiteX1" fmla="*/ 828613 w 1591556"/>
              <a:gd name="connsiteY1" fmla="*/ 0 h 756181"/>
              <a:gd name="connsiteX2" fmla="*/ 1591482 w 1591556"/>
              <a:gd name="connsiteY2" fmla="*/ 756181 h 756181"/>
              <a:gd name="connsiteX3" fmla="*/ 0 w 1591556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68383"/>
              <a:gd name="connsiteY0" fmla="*/ 780013 h 780013"/>
              <a:gd name="connsiteX1" fmla="*/ 805448 w 1568383"/>
              <a:gd name="connsiteY1" fmla="*/ 0 h 780013"/>
              <a:gd name="connsiteX2" fmla="*/ 1568317 w 1568383"/>
              <a:gd name="connsiteY2" fmla="*/ 756181 h 780013"/>
              <a:gd name="connsiteX3" fmla="*/ 0 w 1568383"/>
              <a:gd name="connsiteY3" fmla="*/ 780013 h 780013"/>
              <a:gd name="connsiteX0" fmla="*/ 28149 w 1596532"/>
              <a:gd name="connsiteY0" fmla="*/ 780013 h 780020"/>
              <a:gd name="connsiteX1" fmla="*/ 833597 w 1596532"/>
              <a:gd name="connsiteY1" fmla="*/ 0 h 780020"/>
              <a:gd name="connsiteX2" fmla="*/ 1596466 w 1596532"/>
              <a:gd name="connsiteY2" fmla="*/ 756181 h 780020"/>
              <a:gd name="connsiteX3" fmla="*/ 28149 w 1596532"/>
              <a:gd name="connsiteY3" fmla="*/ 780013 h 780020"/>
              <a:gd name="connsiteX0" fmla="*/ 28149 w 1596719"/>
              <a:gd name="connsiteY0" fmla="*/ 780013 h 780020"/>
              <a:gd name="connsiteX1" fmla="*/ 833597 w 1596719"/>
              <a:gd name="connsiteY1" fmla="*/ 0 h 780020"/>
              <a:gd name="connsiteX2" fmla="*/ 1596466 w 1596719"/>
              <a:gd name="connsiteY2" fmla="*/ 756181 h 780020"/>
              <a:gd name="connsiteX3" fmla="*/ 28149 w 1596719"/>
              <a:gd name="connsiteY3" fmla="*/ 780013 h 780020"/>
              <a:gd name="connsiteX0" fmla="*/ 26113 w 1594683"/>
              <a:gd name="connsiteY0" fmla="*/ 780013 h 780029"/>
              <a:gd name="connsiteX1" fmla="*/ 831561 w 1594683"/>
              <a:gd name="connsiteY1" fmla="*/ 0 h 780029"/>
              <a:gd name="connsiteX2" fmla="*/ 1594430 w 1594683"/>
              <a:gd name="connsiteY2" fmla="*/ 756181 h 780029"/>
              <a:gd name="connsiteX3" fmla="*/ 26113 w 1594683"/>
              <a:gd name="connsiteY3" fmla="*/ 780013 h 780029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780013"/>
              <a:gd name="connsiteX1" fmla="*/ 824864 w 1587986"/>
              <a:gd name="connsiteY1" fmla="*/ 0 h 780013"/>
              <a:gd name="connsiteX2" fmla="*/ 1587733 w 1587986"/>
              <a:gd name="connsiteY2" fmla="*/ 756181 h 780013"/>
              <a:gd name="connsiteX3" fmla="*/ 19416 w 1587986"/>
              <a:gd name="connsiteY3" fmla="*/ 780013 h 780013"/>
              <a:gd name="connsiteX0" fmla="*/ 0 w 1568570"/>
              <a:gd name="connsiteY0" fmla="*/ 780013 h 780013"/>
              <a:gd name="connsiteX1" fmla="*/ 805448 w 1568570"/>
              <a:gd name="connsiteY1" fmla="*/ 0 h 780013"/>
              <a:gd name="connsiteX2" fmla="*/ 1568317 w 1568570"/>
              <a:gd name="connsiteY2" fmla="*/ 756181 h 780013"/>
              <a:gd name="connsiteX3" fmla="*/ 0 w 1568570"/>
              <a:gd name="connsiteY3" fmla="*/ 780013 h 7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570" h="780013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479A2B-31D9-0E3C-9171-7C8A00505931}"/>
              </a:ext>
            </a:extLst>
          </p:cNvPr>
          <p:cNvSpPr txBox="1">
            <a:spLocks/>
          </p:cNvSpPr>
          <p:nvPr userDrawn="1"/>
        </p:nvSpPr>
        <p:spPr>
          <a:xfrm>
            <a:off x="11291245" y="6408696"/>
            <a:ext cx="1003253" cy="479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cap="all" dirty="0">
                <a:solidFill>
                  <a:srgbClr val="EE426D"/>
                </a:solidFill>
              </a:rPr>
              <a:t>Gn5-2</a:t>
            </a:r>
            <a:endParaRPr lang="en-GB" sz="2000" b="1" cap="all" dirty="0">
              <a:solidFill>
                <a:srgbClr val="EE4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‹Nr.›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N5-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96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N5-IC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581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N5-IC1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‹Nr.›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63192-1966-31A9-FD95-8217F77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E5318C5-706F-F2A5-CB60-BE840063A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‹Nr.›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5C0BC5-752A-CD9F-DAEB-92F43948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5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‹Nr.›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‹Nr.›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chaefer@dfn.d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gaceg@man.poznan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CCB0DA-D0FE-38AB-2E6B-0D79AC5FEAC8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E7EDA4-3067-4DC1-E658-1AB44EC4A9F6}"/>
              </a:ext>
            </a:extLst>
          </p:cNvPr>
          <p:cNvSpPr txBox="1">
            <a:spLocks/>
          </p:cNvSpPr>
          <p:nvPr/>
        </p:nvSpPr>
        <p:spPr>
          <a:xfrm>
            <a:off x="8510893" y="5694065"/>
            <a:ext cx="3200537" cy="42767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TNC25 Community Hub </a:t>
            </a:r>
            <a:endParaRPr lang="en-US" dirty="0"/>
          </a:p>
          <a:p>
            <a:r>
              <a:rPr lang="en-US" sz="1600" dirty="0">
                <a:solidFill>
                  <a:schemeClr val="bg1"/>
                </a:solidFill>
              </a:rPr>
              <a:t>12 June 2025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E757D6-C1A6-5F20-39AE-D5C4BC7D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3" y="2187410"/>
            <a:ext cx="11150797" cy="430909"/>
          </a:xfrm>
        </p:spPr>
        <p:txBody>
          <a:bodyPr/>
          <a:lstStyle/>
          <a:p>
            <a:r>
              <a:rPr lang="en-US" dirty="0"/>
              <a:t>Shaping the Future – a Policy Special Interest Group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C65C26-CF99-E236-2A5D-989BA89C0B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Léonie</a:t>
            </a:r>
            <a:r>
              <a:rPr lang="en-US" dirty="0">
                <a:ea typeface="Calibri"/>
                <a:cs typeface="Calibri"/>
              </a:rPr>
              <a:t> Schäfer, DFN </a:t>
            </a:r>
          </a:p>
          <a:p>
            <a:r>
              <a:rPr lang="en-US" dirty="0">
                <a:cs typeface="Calibri"/>
              </a:rPr>
              <a:t>Agnieszka Stoklosa, PSNC</a:t>
            </a:r>
            <a:br>
              <a:rPr lang="en-US" dirty="0">
                <a:cs typeface="Calibri"/>
              </a:rPr>
            </a:b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5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44459D0-4951-E501-B141-3F068C0C1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4"/>
          <a:stretch>
            <a:fillRect/>
          </a:stretch>
        </p:blipFill>
        <p:spPr>
          <a:xfrm>
            <a:off x="6714744" y="3508251"/>
            <a:ext cx="5477256" cy="33497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712EAB-8D8E-49D3-9AA5-D8D103E8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771292"/>
            <a:ext cx="9390692" cy="752705"/>
          </a:xfrm>
        </p:spPr>
        <p:txBody>
          <a:bodyPr/>
          <a:lstStyle/>
          <a:p>
            <a:r>
              <a:rPr lang="de-DE" sz="3200" dirty="0"/>
              <a:t>Our Vision and Objectives</a:t>
            </a:r>
            <a:endParaRPr lang="de-DE" sz="3200" b="0" dirty="0">
              <a:solidFill>
                <a:srgbClr val="000000"/>
              </a:solidFill>
            </a:endParaRPr>
          </a:p>
          <a:p>
            <a:endParaRPr lang="de-DE" dirty="0">
              <a:ea typeface="Calibri"/>
              <a:cs typeface="Calibri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2FBB67D-98D8-4131-9E44-E7E16C6CC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69F3BE-82DB-4897-825C-5B703F03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997"/>
            <a:ext cx="10515600" cy="4829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Our Vision: </a:t>
            </a:r>
            <a:r>
              <a:rPr lang="en-GB" dirty="0"/>
              <a:t>Empowering NRENs through Strategic Policy Engagement</a:t>
            </a:r>
          </a:p>
          <a:p>
            <a:r>
              <a:rPr lang="en-GB" b="1" dirty="0"/>
              <a:t>Why a SIG Policy:  </a:t>
            </a:r>
          </a:p>
          <a:p>
            <a:pPr lvl="1"/>
            <a:r>
              <a:rPr lang="en-GB" dirty="0"/>
              <a:t>To address the critical role of policy in shaping the future of NRENs in a rapidly changing world. </a:t>
            </a:r>
          </a:p>
          <a:p>
            <a:pPr lvl="1"/>
            <a:r>
              <a:rPr lang="en-GB" dirty="0"/>
              <a:t>To navigate an increasingly complex geopolitical and regulatory landscape</a:t>
            </a:r>
          </a:p>
          <a:p>
            <a:pPr lvl="1"/>
            <a:r>
              <a:rPr lang="pl-PL" dirty="0"/>
              <a:t>Anticipate and prepare for policy shifts affecting NRENs</a:t>
            </a:r>
            <a:endParaRPr lang="en-GB" dirty="0"/>
          </a:p>
          <a:p>
            <a:r>
              <a:rPr lang="en-GB" b="1" dirty="0"/>
              <a:t>Key Objectives: </a:t>
            </a:r>
          </a:p>
          <a:p>
            <a:pPr lvl="1"/>
            <a:r>
              <a:rPr lang="en-GB" dirty="0"/>
              <a:t>Establish a collaborative network of NREN policy experts</a:t>
            </a:r>
          </a:p>
          <a:p>
            <a:pPr lvl="1"/>
            <a:r>
              <a:rPr lang="en-GB" dirty="0"/>
              <a:t>Foster knowledge sharing and the development of best practices in policy analysis and implementation </a:t>
            </a:r>
          </a:p>
          <a:p>
            <a:pPr lvl="1"/>
            <a:r>
              <a:rPr lang="en-GB" dirty="0"/>
              <a:t>Influence on policy development</a:t>
            </a:r>
          </a:p>
          <a:p>
            <a:pPr lvl="1"/>
            <a:r>
              <a:rPr lang="en-GB" dirty="0"/>
              <a:t>Develop strategies for effective advocacy</a:t>
            </a:r>
            <a:br>
              <a:rPr lang="en-GB" dirty="0"/>
            </a:br>
            <a:r>
              <a:rPr lang="en-GB" dirty="0"/>
              <a:t> and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46588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EEAA2-E911-43BF-8E0D-FE123525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676042"/>
            <a:ext cx="9390692" cy="752705"/>
          </a:xfrm>
        </p:spPr>
        <p:txBody>
          <a:bodyPr/>
          <a:lstStyle/>
          <a:p>
            <a:r>
              <a:rPr lang="en-GB" dirty="0"/>
              <a:t>Who We Are &amp; Who We're Seeking: Join Our Policy Network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433998-6680-466B-97EB-D84D27B19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44F1D-A06E-42BB-A5F5-21EA80CE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 dirty="0"/>
              <a:t>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lead</a:t>
            </a:r>
            <a:r>
              <a:rPr lang="de-DE" b="1" dirty="0"/>
              <a:t>:</a:t>
            </a:r>
          </a:p>
          <a:p>
            <a:r>
              <a:rPr lang="de-DE" dirty="0"/>
              <a:t>Coordinator: Leonie Schäfer (DFN)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Co-Coordinator: Agnieszka Stoklosa (PSNC)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ea typeface="Calibri"/>
                <a:cs typeface="Calibri"/>
              </a:rPr>
              <a:t>Who </a:t>
            </a:r>
            <a:r>
              <a:rPr lang="de-DE" b="1" dirty="0" err="1">
                <a:ea typeface="Calibri"/>
                <a:cs typeface="Calibri"/>
              </a:rPr>
              <a:t>we</a:t>
            </a:r>
            <a:r>
              <a:rPr lang="de-DE" b="1" dirty="0">
                <a:ea typeface="Calibri"/>
                <a:cs typeface="Calibri"/>
              </a:rPr>
              <a:t> </a:t>
            </a:r>
            <a:r>
              <a:rPr lang="de-DE" b="1" dirty="0" err="1">
                <a:ea typeface="Calibri"/>
                <a:cs typeface="Calibri"/>
              </a:rPr>
              <a:t>are</a:t>
            </a:r>
            <a:r>
              <a:rPr lang="de-DE" b="1" dirty="0">
                <a:ea typeface="Calibri"/>
                <a:cs typeface="Calibri"/>
              </a:rPr>
              <a:t> </a:t>
            </a:r>
            <a:r>
              <a:rPr lang="de-DE" b="1" dirty="0" err="1">
                <a:ea typeface="Calibri"/>
                <a:cs typeface="Calibri"/>
              </a:rPr>
              <a:t>looking</a:t>
            </a:r>
            <a:r>
              <a:rPr lang="de-DE" b="1" dirty="0">
                <a:ea typeface="Calibri"/>
                <a:cs typeface="Calibri"/>
              </a:rPr>
              <a:t> </a:t>
            </a:r>
            <a:r>
              <a:rPr lang="de-DE" b="1" dirty="0" err="1">
                <a:ea typeface="Calibri"/>
                <a:cs typeface="Calibri"/>
              </a:rPr>
              <a:t>for</a:t>
            </a:r>
            <a:endParaRPr lang="de-DE" b="1" dirty="0">
              <a:ea typeface="Calibri"/>
              <a:cs typeface="Calibri"/>
            </a:endParaRPr>
          </a:p>
          <a:p>
            <a:r>
              <a:rPr lang="en-GB" b="1" dirty="0"/>
              <a:t>Steering Committee Members</a:t>
            </a:r>
            <a:r>
              <a:rPr lang="en-GB" dirty="0"/>
              <a:t>: Individuals with an interest or field of work in Policy or Public Affairs, keen to actively shape the SIG's direction</a:t>
            </a:r>
          </a:p>
          <a:p>
            <a:pPr lvl="1"/>
            <a:r>
              <a:rPr lang="en-GB" dirty="0"/>
              <a:t>Representatives from NRENs, companies, think tanks, and other relevant organisations worldwide</a:t>
            </a:r>
          </a:p>
          <a:p>
            <a:r>
              <a:rPr lang="en-GB" b="1" dirty="0"/>
              <a:t>Contributors &amp; Participants</a:t>
            </a:r>
            <a:r>
              <a:rPr lang="en-GB" dirty="0"/>
              <a:t>: All NREN stakeholders interested in engaging in proactive, informed policy dialogue and knowledge exchange</a:t>
            </a:r>
            <a:endParaRPr lang="de-DE" dirty="0"/>
          </a:p>
          <a:p>
            <a:endParaRPr lang="de-DE" dirty="0">
              <a:ea typeface="Calibri"/>
              <a:cs typeface="Calibri"/>
            </a:endParaRPr>
          </a:p>
          <a:p>
            <a:pPr lvl="1"/>
            <a:endParaRPr lang="de-DE" dirty="0"/>
          </a:p>
          <a:p>
            <a:pPr marL="0" indent="0">
              <a:buNone/>
            </a:pPr>
            <a:endParaRPr lang="de-DE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849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9F67A-FF43-41D7-A30D-3CD642D6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50" y="771292"/>
            <a:ext cx="9390692" cy="752705"/>
          </a:xfrm>
        </p:spPr>
        <p:txBody>
          <a:bodyPr/>
          <a:lstStyle/>
          <a:p>
            <a:r>
              <a:rPr lang="en-GB" dirty="0"/>
              <a:t>Core Areas of Focus for SIG-Policy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D8C2DD-0FA3-47F3-9947-C5A9E5C6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4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C60D14-C995-467F-915A-22A4BEFF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Navigating the Policy Landscape for NRENs</a:t>
            </a:r>
          </a:p>
          <a:p>
            <a:r>
              <a:rPr lang="de-DE" b="1" dirty="0"/>
              <a:t>Geopolitics</a:t>
            </a:r>
            <a:r>
              <a:rPr lang="de-DE" dirty="0"/>
              <a:t> – </a:t>
            </a:r>
            <a:r>
              <a:rPr lang="en-GB" dirty="0"/>
              <a:t>Understanding global shifts and their implications for NREN strategy</a:t>
            </a:r>
            <a:endParaRPr lang="de-DE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de-DE" b="1" dirty="0"/>
              <a:t>Digital </a:t>
            </a:r>
            <a:r>
              <a:rPr lang="en-GB" b="1" dirty="0"/>
              <a:t>Sovereignty</a:t>
            </a:r>
            <a:r>
              <a:rPr lang="de-DE" b="1" dirty="0"/>
              <a:t> </a:t>
            </a:r>
            <a:r>
              <a:rPr lang="de-DE" dirty="0"/>
              <a:t>– </a:t>
            </a:r>
            <a:r>
              <a:rPr lang="en-GB" dirty="0"/>
              <a:t>Exploring NRENs' role in ensuring digital independence and control</a:t>
            </a:r>
            <a:endParaRPr lang="de-DE" dirty="0"/>
          </a:p>
          <a:p>
            <a:r>
              <a:rPr lang="de-DE" b="1" dirty="0"/>
              <a:t>Public Affairs </a:t>
            </a:r>
            <a:r>
              <a:rPr lang="de-DE" dirty="0"/>
              <a:t>– </a:t>
            </a:r>
            <a:r>
              <a:rPr lang="en-GB" dirty="0"/>
              <a:t>Effective engagement with national governments and the EU</a:t>
            </a:r>
            <a:endParaRPr lang="de-DE" dirty="0"/>
          </a:p>
          <a:p>
            <a:r>
              <a:rPr lang="de-DE" b="1" dirty="0">
                <a:ea typeface="Calibri" panose="020F0502020204030204"/>
                <a:cs typeface="Calibri" panose="020F0502020204030204"/>
              </a:rPr>
              <a:t>EU </a:t>
            </a:r>
            <a:r>
              <a:rPr lang="de-DE" b="1" dirty="0" err="1">
                <a:ea typeface="Calibri" panose="020F0502020204030204"/>
                <a:cs typeface="Calibri" panose="020F0502020204030204"/>
              </a:rPr>
              <a:t>Legislations</a:t>
            </a:r>
            <a:r>
              <a:rPr lang="de-DE" b="1" dirty="0">
                <a:ea typeface="Calibri" panose="020F0502020204030204"/>
                <a:cs typeface="Calibri" panose="020F0502020204030204"/>
              </a:rPr>
              <a:t> </a:t>
            </a:r>
            <a:r>
              <a:rPr lang="de-DE" dirty="0">
                <a:ea typeface="Calibri" panose="020F0502020204030204"/>
                <a:cs typeface="Calibri" panose="020F0502020204030204"/>
              </a:rPr>
              <a:t>- </a:t>
            </a:r>
            <a:r>
              <a:rPr lang="en-GB" dirty="0"/>
              <a:t>Proactive analysis and response to critical frameworks</a:t>
            </a:r>
          </a:p>
          <a:p>
            <a:r>
              <a:rPr lang="de-DE" b="1" dirty="0"/>
              <a:t>Privacy &amp; </a:t>
            </a:r>
            <a:r>
              <a:rPr lang="de-DE" b="1" dirty="0" err="1">
                <a:ea typeface="Calibri"/>
                <a:cs typeface="Calibri"/>
              </a:rPr>
              <a:t>Ethics</a:t>
            </a:r>
            <a:r>
              <a:rPr lang="de-DE" b="1" dirty="0">
                <a:ea typeface="Calibri"/>
                <a:cs typeface="Calibri"/>
              </a:rPr>
              <a:t> </a:t>
            </a:r>
            <a:r>
              <a:rPr lang="de-DE" dirty="0">
                <a:ea typeface="Calibri"/>
                <a:cs typeface="Calibri"/>
              </a:rPr>
              <a:t>- </a:t>
            </a:r>
            <a:r>
              <a:rPr lang="en-GB" dirty="0"/>
              <a:t>Ensuring responsible and secure operations within NRENs</a:t>
            </a:r>
            <a:endParaRPr lang="de-DE" dirty="0"/>
          </a:p>
          <a:p>
            <a:endParaRPr lang="de-DE" dirty="0">
              <a:ea typeface="Calibri"/>
              <a:cs typeface="Calibri"/>
            </a:endParaRPr>
          </a:p>
          <a:p>
            <a:endParaRPr lang="de-DE" dirty="0">
              <a:ea typeface="Calibri"/>
              <a:cs typeface="Calibri"/>
            </a:endParaRPr>
          </a:p>
          <a:p>
            <a:pPr marL="0" indent="0">
              <a:buNone/>
            </a:pPr>
            <a:endParaRPr lang="de-DE" dirty="0">
              <a:ea typeface="Calibri"/>
              <a:cs typeface="Calibri"/>
            </a:endParaRPr>
          </a:p>
          <a:p>
            <a:endParaRPr lang="de-DE" dirty="0">
              <a:ea typeface="Calibri"/>
              <a:cs typeface="Calibri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09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A0304-46A3-4AC2-91BF-D6206189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Roadmap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612D3A-7A1B-45C9-B78C-DC5E52705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5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AAD53E-3D54-4BBF-A884-9D52CD2D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Community Building: </a:t>
            </a:r>
            <a:r>
              <a:rPr lang="en-GB" dirty="0"/>
              <a:t>Establishing a permanent SIG to foster collaboration</a:t>
            </a:r>
          </a:p>
          <a:p>
            <a:r>
              <a:rPr lang="en-GB" b="1" dirty="0"/>
              <a:t>Knowledge Exchange: </a:t>
            </a:r>
            <a:r>
              <a:rPr lang="en-GB" dirty="0"/>
              <a:t>Sharing best practices in policy analysis and implementation (set up policy intelligent tools)</a:t>
            </a:r>
          </a:p>
          <a:p>
            <a:r>
              <a:rPr lang="en-GB" b="1" dirty="0"/>
              <a:t>Advocacy &amp; Engagement: </a:t>
            </a:r>
            <a:r>
              <a:rPr lang="en-GB" dirty="0"/>
              <a:t>Developing strategies for effective stakeholder engagement (meetings, consultations, roundtables to foster dialog)</a:t>
            </a:r>
          </a:p>
          <a:p>
            <a:r>
              <a:rPr lang="en-GB" b="1" dirty="0"/>
              <a:t>Emerging trends: </a:t>
            </a:r>
            <a:r>
              <a:rPr lang="en-GB" dirty="0"/>
              <a:t>Analysing policy trends and their geopolitical implications on the NREN community</a:t>
            </a:r>
          </a:p>
          <a:p>
            <a:r>
              <a:rPr lang="en-GB" b="1" dirty="0"/>
              <a:t>Resilience &amp; Flexibility: </a:t>
            </a:r>
            <a:r>
              <a:rPr lang="en-GB" dirty="0"/>
              <a:t>Working together to strengthen our collective voice and ensure NRENs remain adaptable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2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F5B1F4-FD4C-9406-9C9B-1F5285959522}"/>
              </a:ext>
            </a:extLst>
          </p:cNvPr>
          <p:cNvSpPr/>
          <p:nvPr/>
        </p:nvSpPr>
        <p:spPr>
          <a:xfrm>
            <a:off x="0" y="1600200"/>
            <a:ext cx="6812280" cy="1563624"/>
          </a:xfrm>
          <a:prstGeom prst="rect">
            <a:avLst/>
          </a:prstGeom>
          <a:solidFill>
            <a:srgbClr val="1F42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67AC16-01BB-F531-F52F-7104D10C8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886636"/>
            <a:ext cx="4776216" cy="4776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A9C2F3-AF8F-468B-BA91-F8DAA9C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69" y="681037"/>
            <a:ext cx="9390692" cy="752705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Join the Dialogue: Engage with SIG-Policy!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C74BDB-EA3B-410E-919A-082D0C58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6</a:t>
            </a:fld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35FA6D-280A-4C9A-877C-E2AD3792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</a:rPr>
              <a:t>Let's Collaborate to Shape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the Future of NREN Policy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Connect with us: </a:t>
            </a:r>
          </a:p>
          <a:p>
            <a:pPr marL="0" indent="0">
              <a:buNone/>
            </a:pPr>
            <a:r>
              <a:rPr lang="en-GB" dirty="0"/>
              <a:t>Leonie Schäfer:  </a:t>
            </a:r>
            <a:r>
              <a:rPr lang="en-GB" dirty="0">
                <a:hlinkClick r:id="rId3"/>
              </a:rPr>
              <a:t>schaefer@dfn.de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Agnieszka Stoklosa:  </a:t>
            </a:r>
            <a:r>
              <a:rPr lang="en-GB" dirty="0">
                <a:hlinkClick r:id="rId4"/>
              </a:rPr>
              <a:t>agaceg@man.poznan.pl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2208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5-1 presentation" id="{2D3BD044-C4A3-4960-9D24-09F7295E1D11}" vid="{B776F485-3B96-461F-AC21-600D16C25E05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5-1 presentation" id="{2D3BD044-C4A3-4960-9D24-09F7295E1D11}" vid="{98334A8B-A537-4573-9C8D-C428CDEA7909}"/>
    </a:ext>
  </a:extLst>
</a:theme>
</file>

<file path=ppt/theme/theme3.xml><?xml version="1.0" encoding="utf-8"?>
<a:theme xmlns:a="http://schemas.openxmlformats.org/drawingml/2006/main" name="1_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5-1 presentation" id="{2D3BD044-C4A3-4960-9D24-09F7295E1D11}" vid="{FB1710B8-3A7F-48D0-843F-9D00F382730D}"/>
    </a:ext>
  </a:extLst>
</a:theme>
</file>

<file path=ppt/theme/theme4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5-1 presentation" id="{2D3BD044-C4A3-4960-9D24-09F7295E1D11}" vid="{667AA67F-9767-4B7D-9A78-71A5C532A7BD}"/>
    </a:ext>
  </a:extLst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N5-1 presentation" id="{2D3BD044-C4A3-4960-9D24-09F7295E1D11}" vid="{04C7ED01-9969-4C91-9850-52FF073C9A5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N Document" ma:contentTypeID="0x010100443184836CBB2145B1F2F6D5DD70D51D0093029A643438B14A984C65055026A74C" ma:contentTypeVersion="30" ma:contentTypeDescription="" ma:contentTypeScope="" ma:versionID="ed035ec2fe1ba29152d3f130ed24f18a">
  <xsd:schema xmlns:xsd="http://www.w3.org/2001/XMLSchema" xmlns:xs="http://www.w3.org/2001/XMLSchema" xmlns:p="http://schemas.microsoft.com/office/2006/metadata/properties" xmlns:ns1="http://schemas.microsoft.com/sharepoint/v3" xmlns:ns2="caeb1846-cdfb-4597-893b-2ae440ff70d1" xmlns:ns3="4e90a818-8a10-4aa2-8e40-c07bab0c7306" targetNamespace="http://schemas.microsoft.com/office/2006/metadata/properties" ma:root="true" ma:fieldsID="5b9e134e1da27fe2c836354a07dd0738" ns1:_="" ns2:_="" ns3:_="">
    <xsd:import namespace="http://schemas.microsoft.com/sharepoint/v3"/>
    <xsd:import namespace="caeb1846-cdfb-4597-893b-2ae440ff70d1"/>
    <xsd:import namespace="4e90a818-8a10-4aa2-8e40-c07bab0c7306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Content1" minOccurs="0"/>
                <xsd:element ref="ns2:Item_x0020_Description" minOccurs="0"/>
                <xsd:element ref="ns2:Item_x0020_Status" minOccurs="0"/>
                <xsd:element ref="ns2:Organisation" minOccurs="0"/>
                <xsd:element ref="ns2:Project_x0020_Code" minOccurs="0"/>
                <xsd:element ref="ns2:Publish_x0020_to_x0020_EC_x0020_review" minOccurs="0"/>
                <xsd:element ref="ns2:Share_x0020_with_x0020_GN_x0020_Community_x003f_" minOccurs="0"/>
                <xsd:element ref="ns2:Task" minOccurs="0"/>
                <xsd:element ref="ns2:Document_x0020_ID" minOccurs="0"/>
                <xsd:element ref="ns1:PublishingStartDate" minOccurs="0"/>
                <xsd:element ref="ns1:PublishingExpirationDate" minOccurs="0"/>
                <xsd:element ref="ns2:Created1" minOccurs="0"/>
                <xsd:element ref="ns2:Modified1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1846-cdfb-4597-893b-2ae440ff70d1" elementFormDefault="qualified">
    <xsd:import namespace="http://schemas.microsoft.com/office/2006/documentManagement/types"/>
    <xsd:import namespace="http://schemas.microsoft.com/office/infopath/2007/PartnerControls"/>
    <xsd:element name="Activity" ma:index="4" nillable="true" ma:displayName="Activity" ma:default="None" ma:format="Dropdown" ma:internalName="Activity" ma:readOnly="false">
      <xsd:simpleType>
        <xsd:restriction base="dms:Choice">
          <xsd:enumeration value="None"/>
          <xsd:enumeration value="WP1"/>
          <xsd:enumeration value="WP2"/>
          <xsd:enumeration value="WP3"/>
          <xsd:enumeration value="WP4"/>
          <xsd:enumeration value="WP5"/>
          <xsd:enumeration value="WP6"/>
          <xsd:enumeration value="WP7"/>
          <xsd:enumeration value="WP8"/>
          <xsd:enumeration value="WP9"/>
        </xsd:restriction>
      </xsd:simpleType>
    </xsd:element>
    <xsd:element name="Content1" ma:index="5" nillable="true" ma:displayName="Content" ma:internalName="Content1" ma:readOnly="false">
      <xsd:simpleType>
        <xsd:restriction base="dms:Text">
          <xsd:maxLength value="255"/>
        </xsd:restriction>
      </xsd:simpleType>
    </xsd:element>
    <xsd:element name="Item_x0020_Description" ma:index="6" nillable="true" ma:displayName="Item Description" ma:internalName="Item_x0020_Description" ma:readOnly="false">
      <xsd:simpleType>
        <xsd:restriction base="dms:Note">
          <xsd:maxLength value="255"/>
        </xsd:restriction>
      </xsd:simpleType>
    </xsd:element>
    <xsd:element name="Item_x0020_Status" ma:index="7" nillable="true" ma:displayName="Item Status" ma:default="Not started" ma:format="RadioButtons" ma:internalName="Item_x0020_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Organisation" ma:index="8" nillable="true" ma:displayName="Organisation" ma:default="None" ma:format="Dropdown" ma:internalName="Organisation" ma:readOnly="false">
      <xsd:simpleType>
        <xsd:restriction base="dms:Choice">
          <xsd:enumeration value="None"/>
          <xsd:enumeration value="ACOnet"/>
          <xsd:enumeration value="AMRES"/>
          <xsd:enumeration value="CARNet"/>
          <xsd:enumeration value="CESNET"/>
          <xsd:enumeration value="CSC/NORDUnet"/>
          <xsd:enumeration value="GÉANT Ltd"/>
          <xsd:enumeration value="DFN"/>
          <xsd:enumeration value="DFN/FAU"/>
          <xsd:enumeration value="DFN/LRZ"/>
          <xsd:enumeration value="FCCN"/>
          <xsd:enumeration value="GARR"/>
          <xsd:enumeration value="GRNET"/>
          <xsd:enumeration value="GRNET/ICCS"/>
          <xsd:enumeration value="HEAnet"/>
          <xsd:enumeration value="IUCC"/>
          <xsd:enumeration value="Janet"/>
          <xsd:enumeration value="LITNET"/>
          <xsd:enumeration value="MARnet"/>
          <xsd:enumeration value="NIIFI"/>
          <xsd:enumeration value="NORDUnet"/>
          <xsd:enumeration value="NORDUnet/DEiC"/>
          <xsd:enumeration value="NORDUnet/DeIC/UNI-C"/>
          <xsd:enumeration value="PSNC"/>
          <xsd:enumeration value="RedIRIS"/>
          <xsd:enumeration value="RedIRIS/EHU"/>
          <xsd:enumeration value="RedIRIS/i2cat"/>
          <xsd:enumeration value="RedIRIS/UM"/>
          <xsd:enumeration value="RedIRIS/University of Murcia"/>
          <xsd:enumeration value="RENATER"/>
          <xsd:enumeration value="RESTENA"/>
          <xsd:enumeration value="SigmaNet"/>
          <xsd:enumeration value="SRCE/CARNET"/>
          <xsd:enumeration value="SUNET/NORDUnet"/>
          <xsd:enumeration value="SURFnet"/>
          <xsd:enumeration value="Surfnet/SARA"/>
          <xsd:enumeration value="Surfnet/UvA"/>
          <xsd:enumeration value="SWITCH"/>
          <xsd:enumeration value="GÉANT Assoc"/>
          <xsd:enumeration value="ULAKBİM"/>
          <xsd:enumeration value="umu.se/NORDUnet"/>
          <xsd:enumeration value="UoM"/>
          <xsd:enumeration value="WAYF/NORDUnet"/>
        </xsd:restriction>
      </xsd:simpleType>
    </xsd:element>
    <xsd:element name="Project_x0020_Code" ma:index="9" nillable="true" ma:displayName="Project Code" ma:internalName="Project_x0020_Code" ma:readOnly="false">
      <xsd:simpleType>
        <xsd:restriction base="dms:Text">
          <xsd:maxLength value="255"/>
        </xsd:restriction>
      </xsd:simpleType>
    </xsd:element>
    <xsd:element name="Publish_x0020_to_x0020_EC_x0020_review" ma:index="10" nillable="true" ma:displayName="Publish to EC review?" ma:default="No" ma:description="This column will be updated automatically when the Item Status is shown as Completed.  Do not update this column manually." ma:format="RadioButtons" ma:internalName="Publish_x0020_to_x0020_EC_x0020_review" ma:readOnly="false">
      <xsd:simpleType>
        <xsd:restriction base="dms:Choice">
          <xsd:enumeration value="No"/>
          <xsd:enumeration value="Description of Work"/>
          <xsd:enumeration value="Presentation"/>
          <xsd:enumeration value="Deliverable"/>
          <xsd:enumeration value="Periodic Report"/>
          <xsd:enumeration value="Demo"/>
          <xsd:enumeration value="Background Documentation"/>
        </xsd:restriction>
      </xsd:simpleType>
    </xsd:element>
    <xsd:element name="Share_x0020_with_x0020_GN_x0020_Community_x003f_" ma:index="11" nillable="true" ma:displayName="Share with GN Community?" ma:default="No" ma:description="This column will be updated automatically when the Item Status is shown as Completed.  Do not update this column manually." ma:format="Dropdown" ma:internalName="Share_x0020_with_x0020_GN_x0020_Community_x003F_" ma:readOnly="false">
      <xsd:simpleType>
        <xsd:restriction base="dms:Choice">
          <xsd:enumeration value="Admin and User Guides"/>
          <xsd:enumeration value="Business Cases"/>
          <xsd:enumeration value="Deliverables"/>
          <xsd:enumeration value="Guidelines"/>
          <xsd:enumeration value="Milestones"/>
          <xsd:enumeration value="No"/>
          <xsd:enumeration value="Policies"/>
          <xsd:enumeration value="Processes"/>
          <xsd:enumeration value="Reports"/>
          <xsd:enumeration value="Templates"/>
        </xsd:restriction>
      </xsd:simpleType>
    </xsd:element>
    <xsd:element name="Task" ma:index="12" nillable="true" ma:displayName="Task" ma:format="Dropdown" ma:internalName="Task" ma:readOnly="false">
      <xsd:simpleType>
        <xsd:restriction base="dms:Choice">
          <xsd:enumeration value="None"/>
          <xsd:enumeration value="T1"/>
          <xsd:enumeration value="T1.1"/>
          <xsd:enumeration value="T1.2"/>
          <xsd:enumeration value="T1.3"/>
          <xsd:enumeration value="T1.4"/>
          <xsd:enumeration value="T2"/>
          <xsd:enumeration value="T3"/>
          <xsd:enumeration value="T3.1"/>
          <xsd:enumeration value="T3.2"/>
          <xsd:enumeration value="T3.3"/>
          <xsd:enumeration value="T3.4"/>
          <xsd:enumeration value="T3.5"/>
          <xsd:enumeration value="T4"/>
          <xsd:enumeration value="T5"/>
          <xsd:enumeration value="T6"/>
          <xsd:enumeration value="T7"/>
          <xsd:enumeration value="T8"/>
          <xsd:enumeration value="T9"/>
          <xsd:enumeration value="T10"/>
        </xsd:restriction>
      </xsd:simpleType>
    </xsd:element>
    <xsd:element name="Document_x0020_ID" ma:index="13" nillable="true" ma:displayName="Document ID" ma:description="This column will be updated automatically 1 minute after the document is added." ma:internalName="Document_x0020_ID" ma:readOnly="false">
      <xsd:simpleType>
        <xsd:restriction base="dms:Text">
          <xsd:maxLength value="255"/>
        </xsd:restriction>
      </xsd:simpleType>
    </xsd:element>
    <xsd:element name="Created1" ma:index="17" nillable="true" ma:displayName="Created" ma:format="DateOnly" ma:hidden="true" ma:internalName="Created1" ma:readOnly="false">
      <xsd:simpleType>
        <xsd:restriction base="dms:DateTime"/>
      </xsd:simpleType>
    </xsd:element>
    <xsd:element name="Modified1" ma:index="20" nillable="true" ma:displayName="Modified" ma:format="DateOnly" ma:hidden="true" ma:internalName="Modified1" ma:readOnly="false">
      <xsd:simpleType>
        <xsd:restriction base="dms:DateTime"/>
      </xsd:simple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a818-8a10-4aa2-8e40-c07bab0c7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caeb1846-cdfb-4597-893b-2ae440ff70d1">WP3</Activity>
    <Publish_x0020_to_x0020_EC_x0020_review xmlns="caeb1846-cdfb-4597-893b-2ae440ff70d1">No</Publish_x0020_to_x0020_EC_x0020_review>
    <Task xmlns="caeb1846-cdfb-4597-893b-2ae440ff70d1">T1</Task>
    <Organisation xmlns="caeb1846-cdfb-4597-893b-2ae440ff70d1">DFN</Organisation>
    <Share_x0020_with_x0020_GN_x0020_Community_x003f_ xmlns="caeb1846-cdfb-4597-893b-2ae440ff70d1">No</Share_x0020_with_x0020_GN_x0020_Community_x003f_>
    <Project_x0020_Code xmlns="caeb1846-cdfb-4597-893b-2ae440ff70d1" xsi:nil="true"/>
    <_dlc_DocIdPersistId xmlns="caeb1846-cdfb-4597-893b-2ae440ff70d1" xsi:nil="true"/>
    <Content1 xmlns="caeb1846-cdfb-4597-893b-2ae440ff70d1" xsi:nil="true"/>
    <PublishingExpirationDate xmlns="http://schemas.microsoft.com/sharepoint/v3" xsi:nil="true"/>
    <Created1 xmlns="caeb1846-cdfb-4597-893b-2ae440ff70d1" xsi:nil="true"/>
    <Item_x0020_Status xmlns="caeb1846-cdfb-4597-893b-2ae440ff70d1">Not started</Item_x0020_Status>
    <PublishingStartDate xmlns="http://schemas.microsoft.com/sharepoint/v3" xsi:nil="true"/>
    <Modified1 xmlns="caeb1846-cdfb-4597-893b-2ae440ff70d1" xsi:nil="true"/>
    <Item_x0020_Description xmlns="caeb1846-cdfb-4597-893b-2ae440ff70d1" xsi:nil="true"/>
    <Document_x0020_ID xmlns="caeb1846-cdfb-4597-893b-2ae440ff70d1" xsi:nil="true"/>
    <_dlc_DocId xmlns="caeb1846-cdfb-4597-893b-2ae440ff70d1">GN43-1341242381-276</_dlc_DocId>
    <_dlc_DocIdUrl xmlns="caeb1846-cdfb-4597-893b-2ae440ff70d1">
      <Url>https://geantprojects.sharepoint.com/sites/gn4-3/management/pmo/_layouts/15/DocIdRedir.aspx?ID=GN43-1341242381-276</Url>
      <Description>GN43-1341242381-276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1E303-1843-4B2D-A106-7B268F9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eb1846-cdfb-4597-893b-2ae440ff70d1"/>
    <ds:schemaRef ds:uri="4e90a818-8a10-4aa2-8e40-c07bab0c7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142297-D27D-4CF8-893C-69C47FAFB1BB}">
  <ds:schemaRefs>
    <ds:schemaRef ds:uri="4e90a818-8a10-4aa2-8e40-c07bab0c7306"/>
    <ds:schemaRef ds:uri="http://schemas.microsoft.com/office/2006/documentManagement/types"/>
    <ds:schemaRef ds:uri="caeb1846-cdfb-4597-893b-2ae440ff70d1"/>
    <ds:schemaRef ds:uri="http://schemas.openxmlformats.org/package/2006/metadata/core-properties"/>
    <ds:schemaRef ds:uri="http://purl.org/dc/terms/"/>
    <ds:schemaRef ds:uri="http://schemas.microsoft.com/sharepoint/v3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GN5-1 presentation</Template>
  <TotalTime>0</TotalTime>
  <Words>404</Words>
  <Application>Microsoft Office PowerPoint</Application>
  <PresentationFormat>Breitbild</PresentationFormat>
  <Paragraphs>61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Cover</vt:lpstr>
      <vt:lpstr>Standard layout</vt:lpstr>
      <vt:lpstr>1_Standard layout</vt:lpstr>
      <vt:lpstr>blank</vt:lpstr>
      <vt:lpstr>End Slide</vt:lpstr>
      <vt:lpstr>Shaping the Future – a Policy Special Interest Group </vt:lpstr>
      <vt:lpstr>Our Vision and Objectives </vt:lpstr>
      <vt:lpstr>Who We Are &amp; Who We're Seeking: Join Our Policy Network</vt:lpstr>
      <vt:lpstr>Core Areas of Focus for SIG-Policy</vt:lpstr>
      <vt:lpstr>Strategic Roadmap</vt:lpstr>
      <vt:lpstr>Join the Dialogue: Engage with SIG-Policy!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Presentation Title</dc:title>
  <dc:creator>Leonie Schäfer</dc:creator>
  <cp:keywords>GN5-1</cp:keywords>
  <cp:lastModifiedBy>Leonie Schäfer</cp:lastModifiedBy>
  <cp:revision>558</cp:revision>
  <dcterms:created xsi:type="dcterms:W3CDTF">2023-01-20T08:10:55Z</dcterms:created>
  <dcterms:modified xsi:type="dcterms:W3CDTF">2025-05-28T12:14:30Z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0x010100443184836CBB2145B1F2F6D5DD70D51D0093029A643438B14A984C65055026A74C</vt:lpwstr>
  </property>
  <property fmtid="{D5CDD505-2E9C-101B-9397-08002B2CF9AE}" pid="3" name="_dlc_DocIdItemGuid">
    <vt:lpwstr>6ae6d963-2624-4731-878b-b3e827956d39</vt:lpwstr>
  </property>
</Properties>
</file>