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60" d="100"/>
          <a:sy n="160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3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34" name="PlaceHolder 4"/>
          <p:cNvSpPr>
            <a:spLocks noGrp="1"/>
          </p:cNvSpPr>
          <p:nvPr>
            <p:ph type="dt" idx="2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35" name="PlaceHolder 5"/>
          <p:cNvSpPr>
            <a:spLocks noGrp="1"/>
          </p:cNvSpPr>
          <p:nvPr>
            <p:ph type="ftr" idx="3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36" name="PlaceHolder 6"/>
          <p:cNvSpPr>
            <a:spLocks noGrp="1"/>
          </p:cNvSpPr>
          <p:nvPr>
            <p:ph type="sldNum" idx="4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ACC1D76-DC42-4C17-AFD5-7E5B9C4A06C5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sldNum" idx="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B30D789-D425-45E4-BDDF-8864E761C7B2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EA4ABDF-F687-42A3-8A6B-1104632E0E25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F13A26A0-E5B5-433D-B50A-FAE8F988C023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FE69A8C-AFE4-4AE5-8001-298FD990E820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F0852C9-5D71-498B-A87F-E565B045B07A}" type="slidenum">
              <a:rPr lang="en-GB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BF847858-EC4C-4C1F-98CB-1A7630AD5FE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5DB5947-73A2-4AAD-8506-89932E2A159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781BB473-80F3-4F4E-85A6-045620CA44C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4CA2262-7418-4307-BF13-C3474B7E164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45C120DB-2788-47DD-83DE-4E21145BAD5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C66F294-DCF6-46C8-B2C9-31D93E3E96DF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FE16A74-39EB-490E-A87F-53F0BCE39F4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D3BD46F-21CB-43FC-B8C3-03CDFA15BF0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6C3E15E-CC52-4B6F-996E-3A89B724409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4B9AF3D-2F50-4615-8D0D-1326EEF2727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00FA1E1-7EF7-4220-82A3-82E3520053C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9BCD4FE1-C110-414C-AEE5-352C2E800EB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A colorful background with lines&#10;&#10;Description automatically generated with medium confidence"/>
          <p:cNvPicPr/>
          <p:nvPr/>
        </p:nvPicPr>
        <p:blipFill>
          <a:blip r:embed="rId14"/>
          <a:srcRect l="-4589" t="45773" r="4589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ln w="0">
            <a:noFill/>
          </a:ln>
        </p:spPr>
      </p:pic>
      <p:pic>
        <p:nvPicPr>
          <p:cNvPr id="9" name="Picture 6" descr="A black background with white text and colorful letters&#10;&#10;Description automatically generated"/>
          <p:cNvPicPr/>
          <p:nvPr/>
        </p:nvPicPr>
        <p:blipFill>
          <a:blip r:embed="rId15"/>
          <a:srcRect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ln w="0">
            <a:noFill/>
          </a:ln>
        </p:spPr>
      </p:pic>
      <p:pic>
        <p:nvPicPr>
          <p:cNvPr id="2" name="Picture 17" descr="A colorful swirly circle on a blue background&#10;&#10;Description automatically generated"/>
          <p:cNvPicPr/>
          <p:nvPr/>
        </p:nvPicPr>
        <p:blipFill>
          <a:blip r:embed="rId16"/>
          <a:stretch/>
        </p:blipFill>
        <p:spPr>
          <a:xfrm>
            <a:off x="0" y="0"/>
            <a:ext cx="9143280" cy="5142960"/>
          </a:xfrm>
          <a:prstGeom prst="rect">
            <a:avLst/>
          </a:prstGeom>
          <a:ln w="0">
            <a:noFill/>
          </a:ln>
        </p:spPr>
      </p:pic>
      <p:pic>
        <p:nvPicPr>
          <p:cNvPr id="3" name="Picture 6" descr="A black background with white text&#10;&#10;Description automatically generated"/>
          <p:cNvPicPr/>
          <p:nvPr/>
        </p:nvPicPr>
        <p:blipFill>
          <a:blip r:embed="rId17"/>
          <a:stretch/>
        </p:blipFill>
        <p:spPr>
          <a:xfrm>
            <a:off x="520920" y="4492440"/>
            <a:ext cx="1506960" cy="320400"/>
          </a:xfrm>
          <a:prstGeom prst="rect">
            <a:avLst/>
          </a:prstGeom>
          <a:ln w="0">
            <a:noFill/>
          </a:ln>
        </p:spPr>
      </p:pic>
      <p:pic>
        <p:nvPicPr>
          <p:cNvPr id="4" name="Picture 8" descr="A black and white logo&#10;&#10;Description automatically generated"/>
          <p:cNvPicPr/>
          <p:nvPr/>
        </p:nvPicPr>
        <p:blipFill>
          <a:blip r:embed="rId18"/>
          <a:stretch/>
        </p:blipFill>
        <p:spPr>
          <a:xfrm>
            <a:off x="2503800" y="4426200"/>
            <a:ext cx="761400" cy="330120"/>
          </a:xfrm>
          <a:prstGeom prst="rect">
            <a:avLst/>
          </a:prstGeom>
          <a:ln w="0">
            <a:noFill/>
          </a:ln>
        </p:spPr>
      </p:pic>
      <p:pic>
        <p:nvPicPr>
          <p:cNvPr id="5" name="Picture 13" descr="A black background with white text and colorful letters&#10;&#10;Description automatically generated"/>
          <p:cNvPicPr/>
          <p:nvPr/>
        </p:nvPicPr>
        <p:blipFill>
          <a:blip r:embed="rId15"/>
          <a:stretch/>
        </p:blipFill>
        <p:spPr>
          <a:xfrm>
            <a:off x="512640" y="301320"/>
            <a:ext cx="1687320" cy="947880"/>
          </a:xfrm>
          <a:prstGeom prst="rect">
            <a:avLst/>
          </a:prstGeom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10" descr="A colorful background with lines&#10;&#10;Description automatically generated with medium confidence"/>
          <p:cNvPicPr/>
          <p:nvPr/>
        </p:nvPicPr>
        <p:blipFill>
          <a:blip r:embed="rId14"/>
          <a:srcRect l="-4589" t="45773" r="4589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ln w="0">
            <a:noFill/>
          </a:ln>
        </p:spPr>
      </p:pic>
      <p:pic>
        <p:nvPicPr>
          <p:cNvPr id="45" name="Picture 6" descr="A black background with white text and colorful letters&#10;&#10;Description automatically generated"/>
          <p:cNvPicPr/>
          <p:nvPr/>
        </p:nvPicPr>
        <p:blipFill>
          <a:blip r:embed="rId15"/>
          <a:srcRect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ln w="0">
            <a:noFill/>
          </a:ln>
        </p:spPr>
      </p:pic>
      <p:sp>
        <p:nvSpPr>
          <p:cNvPr id="46" name="Rectangle 3"/>
          <p:cNvSpPr/>
          <p:nvPr/>
        </p:nvSpPr>
        <p:spPr>
          <a:xfrm>
            <a:off x="0" y="4340160"/>
            <a:ext cx="9143280" cy="82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47" name="Picture 7" descr="A colorful background with lines&#10;&#10;Description automatically generated with medium confidence"/>
          <p:cNvPicPr/>
          <p:nvPr/>
        </p:nvPicPr>
        <p:blipFill>
          <a:blip r:embed="rId14"/>
          <a:srcRect l="-4589" t="67857" r="4589"/>
          <a:stretch/>
        </p:blipFill>
        <p:spPr>
          <a:xfrm>
            <a:off x="0" y="4755600"/>
            <a:ext cx="9143280" cy="411840"/>
          </a:xfrm>
          <a:prstGeom prst="rect">
            <a:avLst/>
          </a:prstGeom>
          <a:ln w="0">
            <a:noFill/>
          </a:ln>
        </p:spPr>
      </p:pic>
      <p:pic>
        <p:nvPicPr>
          <p:cNvPr id="48" name="Picture 8" descr="A black background with white text and colorful letters&#10;&#10;Description automatically generated"/>
          <p:cNvPicPr/>
          <p:nvPr/>
        </p:nvPicPr>
        <p:blipFill>
          <a:blip r:embed="rId15"/>
          <a:srcRect b="43243"/>
          <a:stretch/>
        </p:blipFill>
        <p:spPr>
          <a:xfrm>
            <a:off x="350280" y="4818240"/>
            <a:ext cx="860400" cy="273960"/>
          </a:xfrm>
          <a:prstGeom prst="rect">
            <a:avLst/>
          </a:prstGeom>
          <a:ln w="0">
            <a:noFill/>
          </a:ln>
        </p:spPr>
      </p:pic>
      <p:sp>
        <p:nvSpPr>
          <p:cNvPr id="49" name="PlaceHolder 1"/>
          <p:cNvSpPr>
            <a:spLocks noGrp="1"/>
          </p:cNvSpPr>
          <p:nvPr>
            <p:ph type="sldNum" idx="1"/>
          </p:nvPr>
        </p:nvSpPr>
        <p:spPr>
          <a:xfrm>
            <a:off x="6732000" y="4825440"/>
            <a:ext cx="205668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000" b="0" i="1" strike="noStrike" spc="-1">
                <a:solidFill>
                  <a:srgbClr val="B4E9E2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14F7EDA-08ED-456F-B04D-A8FE4FD80EC3}" type="slidenum">
              <a:rPr lang="en-GB" sz="1000" b="0" i="1" strike="noStrike" spc="-1">
                <a:solidFill>
                  <a:srgbClr val="B4E9E2"/>
                </a:solidFill>
                <a:latin typeface="Calibri"/>
                <a:ea typeface="DejaVu Sans"/>
              </a:rPr>
              <a:t>‹#›</a:t>
            </a:fld>
            <a:endParaRPr lang="en-US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10" descr="A colorful background with lines&#10;&#10;Description automatically generated with medium confidence"/>
          <p:cNvPicPr/>
          <p:nvPr/>
        </p:nvPicPr>
        <p:blipFill>
          <a:blip r:embed="rId14"/>
          <a:srcRect l="-4589" t="45773" r="4589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ln w="0">
            <a:noFill/>
          </a:ln>
        </p:spPr>
      </p:pic>
      <p:pic>
        <p:nvPicPr>
          <p:cNvPr id="89" name="Picture 6" descr="A black background with white text and colorful letters&#10;&#10;Description automatically generated"/>
          <p:cNvPicPr/>
          <p:nvPr/>
        </p:nvPicPr>
        <p:blipFill>
          <a:blip r:embed="rId15"/>
          <a:srcRect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ln w="0">
            <a:noFill/>
          </a:ln>
        </p:spPr>
      </p:pic>
      <p:pic>
        <p:nvPicPr>
          <p:cNvPr id="90" name="Picture 3" descr="A colorful swirly circle on a blue background&#10;&#10;Description automatically generated"/>
          <p:cNvPicPr/>
          <p:nvPr/>
        </p:nvPicPr>
        <p:blipFill>
          <a:blip r:embed="rId16"/>
          <a:stretch/>
        </p:blipFill>
        <p:spPr>
          <a:xfrm>
            <a:off x="0" y="0"/>
            <a:ext cx="9143280" cy="5142960"/>
          </a:xfrm>
          <a:prstGeom prst="rect">
            <a:avLst/>
          </a:prstGeom>
          <a:ln w="0">
            <a:noFill/>
          </a:ln>
        </p:spPr>
      </p:pic>
      <p:pic>
        <p:nvPicPr>
          <p:cNvPr id="91" name="Picture 6" descr="A black background with white text&#10;&#10;Description automatically generated"/>
          <p:cNvPicPr/>
          <p:nvPr/>
        </p:nvPicPr>
        <p:blipFill>
          <a:blip r:embed="rId17"/>
          <a:stretch/>
        </p:blipFill>
        <p:spPr>
          <a:xfrm>
            <a:off x="520920" y="4492440"/>
            <a:ext cx="1506960" cy="320400"/>
          </a:xfrm>
          <a:prstGeom prst="rect">
            <a:avLst/>
          </a:prstGeom>
          <a:ln w="0">
            <a:noFill/>
          </a:ln>
        </p:spPr>
      </p:pic>
      <p:pic>
        <p:nvPicPr>
          <p:cNvPr id="92" name="Picture 7" descr="A black and white logo&#10;&#10;Description automatically generated"/>
          <p:cNvPicPr/>
          <p:nvPr/>
        </p:nvPicPr>
        <p:blipFill>
          <a:blip r:embed="rId18"/>
          <a:stretch/>
        </p:blipFill>
        <p:spPr>
          <a:xfrm>
            <a:off x="2503800" y="4426200"/>
            <a:ext cx="761400" cy="330120"/>
          </a:xfrm>
          <a:prstGeom prst="rect">
            <a:avLst/>
          </a:prstGeom>
          <a:ln w="0">
            <a:noFill/>
          </a:ln>
        </p:spPr>
      </p:pic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460440" y="3506400"/>
            <a:ext cx="7768800" cy="236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US" sz="1400" b="1" strike="noStrike" spc="-1">
                <a:solidFill>
                  <a:srgbClr val="E3B400"/>
                </a:solidFill>
                <a:latin typeface="Arial"/>
                <a:ea typeface="Verdana"/>
              </a:rPr>
              <a:t>Naira Kocharyan (ASNET-AM), Olga Popcova (RENAM)</a:t>
            </a: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60440" y="1610280"/>
            <a:ext cx="8226000" cy="709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0">
              <a:lnSpc>
                <a:spcPct val="10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Verdana"/>
              </a:rPr>
              <a:t>Community Hub 2025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0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Verdana"/>
              </a:rPr>
              <a:t>Stronger Together: NRENs in a Changing World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0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rgbClr val="FFFFFF"/>
                </a:solidFill>
                <a:latin typeface="Arial"/>
                <a:ea typeface="Verdana"/>
              </a:rPr>
              <a:t>GÉANT Community for NRENs by NRENs: A Changing Landscape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460440" y="3814560"/>
            <a:ext cx="3751560" cy="236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 fontScale="89000" lnSpcReduction="10000"/>
          </a:bodyPr>
          <a:lstStyle/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E3B400"/>
                </a:solidFill>
                <a:latin typeface="Arial"/>
                <a:ea typeface="Verdana"/>
              </a:rPr>
              <a:t>10.06.2025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sldNum" idx="5"/>
          </p:nvPr>
        </p:nvSpPr>
        <p:spPr>
          <a:xfrm>
            <a:off x="7086600" y="4633920"/>
            <a:ext cx="2056680" cy="27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GB" sz="1000" b="0" i="1" strike="noStrike" spc="-1">
                <a:solidFill>
                  <a:srgbClr val="B4E9E2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E6B158C-931B-4A70-9A9B-AC0AC348595C}" type="slidenum">
              <a:rPr lang="en-GB" sz="1000" b="0" i="1" strike="noStrike" spc="-1">
                <a:solidFill>
                  <a:srgbClr val="B4E9E2"/>
                </a:solidFill>
                <a:latin typeface="Calibri"/>
                <a:ea typeface="DejaVu Sans"/>
              </a:rPr>
              <a:t>1</a:t>
            </a:fld>
            <a:endParaRPr lang="en-US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446400" y="911520"/>
            <a:ext cx="8011440" cy="3382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GB" sz="1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EaP NRENs – ASNET-AM (Armenia), </a:t>
            </a:r>
            <a:r>
              <a:rPr lang="en-GB" sz="16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AzScienceNet</a:t>
            </a:r>
            <a:r>
              <a:rPr lang="en-GB" sz="1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(Azerbaijan), GRENA (Georgia), RENAM (Moldova) and URAN (Ukraine) – invite you to a dialogue and a thinking space about GÉANT Community as a living entity, the entity that evolves in response to the technological, financial, and socio-political changes around us.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en-GB" sz="16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With all the changes that impact NRENs (and their constituents) how can the GÉANT Community programme be further optimised to support NRENs?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title"/>
          </p:nvPr>
        </p:nvSpPr>
        <p:spPr>
          <a:xfrm>
            <a:off x="350280" y="131400"/>
            <a:ext cx="8438400" cy="69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rgbClr val="E63961"/>
                </a:solidFill>
                <a:latin typeface="Arial"/>
                <a:ea typeface="Verdana"/>
              </a:rPr>
              <a:t>GÉANT Community for NRENs by NRENs: A Changing Landscape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8890BF5-C659-4F72-A977-70222225AA7E}" type="slidenum">
              <a:r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182520" y="1001520"/>
            <a:ext cx="3475080" cy="2198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The session is a discussion space to share thinking about impact, scale and change management for </a:t>
            </a: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smaller-size NRENs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(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Arial"/>
              </a:rPr>
              <a:t>≤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20 persons).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Compendium Data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2024: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14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of 39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title"/>
          </p:nvPr>
        </p:nvSpPr>
        <p:spPr>
          <a:xfrm>
            <a:off x="350280" y="219240"/>
            <a:ext cx="8438400" cy="69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rgbClr val="E63961"/>
                </a:solidFill>
                <a:latin typeface="Arial"/>
                <a:ea typeface="Verdana"/>
              </a:rPr>
              <a:t>GÉANT Community for NRENs by NRENs: A Changing Landscape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5" name="Picture 1"/>
          <p:cNvPicPr/>
          <p:nvPr/>
        </p:nvPicPr>
        <p:blipFill>
          <a:blip r:embed="rId3"/>
          <a:stretch/>
        </p:blipFill>
        <p:spPr>
          <a:xfrm>
            <a:off x="3765600" y="763200"/>
            <a:ext cx="5208840" cy="40096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9777240D-15F1-4F7C-B54D-DF98C5A63C7D}" type="slidenum">
              <a:rPr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350280" y="219240"/>
            <a:ext cx="8438400" cy="69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2000" b="1" strike="noStrike" spc="-1">
                <a:solidFill>
                  <a:srgbClr val="E63961"/>
                </a:solidFill>
                <a:latin typeface="Arial"/>
                <a:ea typeface="Verdana"/>
              </a:rPr>
              <a:t>GÉANT Community for NRENs by NRENs: A Changing Landscape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Box 1"/>
          <p:cNvSpPr/>
          <p:nvPr/>
        </p:nvSpPr>
        <p:spPr>
          <a:xfrm>
            <a:off x="422280" y="1166400"/>
            <a:ext cx="8107920" cy="5279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n-GB" sz="16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1)</a:t>
            </a:r>
            <a:r>
              <a:rPr lang="en-GB" sz="1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Is it more difficult for a smaller-size NREN? If so, why and in what way?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TextBox 2"/>
          <p:cNvSpPr/>
          <p:nvPr/>
        </p:nvSpPr>
        <p:spPr>
          <a:xfrm>
            <a:off x="422280" y="2066400"/>
            <a:ext cx="8107920" cy="52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Verdana"/>
              </a:rPr>
              <a:t>2)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Verdana"/>
              </a:rPr>
              <a:t> What are the main challenges faced by 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a smaller size NREN?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Box 3"/>
          <p:cNvSpPr/>
          <p:nvPr/>
        </p:nvSpPr>
        <p:spPr>
          <a:xfrm>
            <a:off x="422280" y="2930400"/>
            <a:ext cx="8107920" cy="52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3)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 Is there an advantage of being a smaller size NREN?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Box 4"/>
          <p:cNvSpPr/>
          <p:nvPr/>
        </p:nvSpPr>
        <p:spPr>
          <a:xfrm>
            <a:off x="422280" y="3794400"/>
            <a:ext cx="8107920" cy="52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tabLst>
                <a:tab pos="0" algn="l"/>
              </a:tabLst>
            </a:pPr>
            <a:r>
              <a:rPr lang="en-GB" sz="1600" b="1" strike="noStrike" spc="-1">
                <a:solidFill>
                  <a:srgbClr val="000000"/>
                </a:solidFill>
                <a:latin typeface="Arial"/>
                <a:ea typeface="Verdana"/>
              </a:rPr>
              <a:t>4) 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Verdana"/>
              </a:rPr>
              <a:t>What can be helpful strategies here </a:t>
            </a:r>
            <a:r>
              <a:rPr lang="en-GB" sz="1600" b="0" strike="noStrike" spc="-1">
                <a:solidFill>
                  <a:srgbClr val="000000"/>
                </a:solidFill>
                <a:latin typeface="Arial"/>
                <a:ea typeface="DejaVu Sans"/>
              </a:rPr>
              <a:t>in mitigating an (adverse) impact?</a:t>
            </a:r>
            <a:endParaRPr lang="en-US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0DFE604-8DBC-4B00-92ED-9A1339C2EC67}" type="slidenum">
              <a:rPr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 Placeholder 7"/>
          <p:cNvSpPr/>
          <p:nvPr/>
        </p:nvSpPr>
        <p:spPr>
          <a:xfrm>
            <a:off x="610920" y="2212920"/>
            <a:ext cx="57927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spcBef>
                <a:spcPts val="751"/>
              </a:spcBef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Arial"/>
                <a:ea typeface="Verdana"/>
              </a:rPr>
              <a:t>Any questions?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Text Placeholder 6"/>
          <p:cNvSpPr/>
          <p:nvPr/>
        </p:nvSpPr>
        <p:spPr>
          <a:xfrm>
            <a:off x="516960" y="1469520"/>
            <a:ext cx="5980320" cy="764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spcBef>
                <a:spcPts val="751"/>
              </a:spcBef>
              <a:tabLst>
                <a:tab pos="0" algn="l"/>
              </a:tabLst>
            </a:pPr>
            <a:r>
              <a:rPr lang="en-US" sz="4000" b="0" strike="noStrike" spc="-1">
                <a:solidFill>
                  <a:schemeClr val="accent4"/>
                </a:solidFill>
                <a:latin typeface="Arial"/>
                <a:ea typeface="Verdana"/>
              </a:rPr>
              <a:t>Thank you</a:t>
            </a:r>
            <a:endParaRPr lang="en-US" sz="4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6787</TotalTime>
  <Words>255</Words>
  <Application>Microsoft Macintosh PowerPoint</Application>
  <PresentationFormat>On-screen Show (16:9)</PresentationFormat>
  <Paragraphs>39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Wingdings</vt:lpstr>
      <vt:lpstr>GEANT Association</vt:lpstr>
      <vt:lpstr>GEANT Association</vt:lpstr>
      <vt:lpstr>GEANT Association</vt:lpstr>
      <vt:lpstr>PowerPoint Presentation</vt:lpstr>
      <vt:lpstr>GÉANT Community for NRENs by NRENs: A Changing Landscape</vt:lpstr>
      <vt:lpstr>GÉANT Community for NRENs by NRENs: A Changing Landscape</vt:lpstr>
      <vt:lpstr>GÉANT Community for NRENs by NRENs: A Changing Landscape</vt:lpstr>
      <vt:lpstr>PowerPoint Presentation</vt:lpstr>
    </vt:vector>
  </TitlesOfParts>
  <Company>DANTE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Karl Meyer</dc:creator>
  <dc:description>change to funding information Nov 2015</dc:description>
  <cp:lastModifiedBy>Irina Matthews</cp:lastModifiedBy>
  <cp:revision>243</cp:revision>
  <dcterms:created xsi:type="dcterms:W3CDTF">2015-04-29T14:13:57Z</dcterms:created>
  <dcterms:modified xsi:type="dcterms:W3CDTF">2025-06-02T07:54:24Z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0x010100EFC14C35B6BD02428EFDFCF6B38DCCFF</vt:lpwstr>
  </property>
  <property fmtid="{D5CDD505-2E9C-101B-9397-08002B2CF9AE}" pid="3" name="Notes">
    <vt:i4>4</vt:i4>
  </property>
  <property fmtid="{D5CDD505-2E9C-101B-9397-08002B2CF9AE}" pid="4" name="PresentationFormat">
    <vt:lpwstr>On-screen Show (16:9)</vt:lpwstr>
  </property>
  <property fmtid="{D5CDD505-2E9C-101B-9397-08002B2CF9AE}" pid="5" name="Slides">
    <vt:i4>4</vt:i4>
  </property>
  <property fmtid="{D5CDD505-2E9C-101B-9397-08002B2CF9AE}" pid="6" name="_dlc_DocIdItemGuid">
    <vt:lpwstr>44859268-e552-4f71-81b4-ca39bd175d99</vt:lpwstr>
  </property>
</Properties>
</file>