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27" r:id="rId2"/>
    <p:sldId id="311" r:id="rId3"/>
    <p:sldId id="326" r:id="rId4"/>
    <p:sldId id="313" r:id="rId5"/>
    <p:sldId id="314" r:id="rId6"/>
    <p:sldId id="315" r:id="rId7"/>
    <p:sldId id="316" r:id="rId8"/>
    <p:sldId id="317" r:id="rId9"/>
    <p:sldId id="324" r:id="rId10"/>
    <p:sldId id="318" r:id="rId11"/>
    <p:sldId id="319" r:id="rId12"/>
    <p:sldId id="320" r:id="rId13"/>
    <p:sldId id="321" r:id="rId14"/>
    <p:sldId id="323" r:id="rId15"/>
    <p:sldId id="322" r:id="rId16"/>
    <p:sldId id="328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etiana Preobrazhenska" initials="TP" lastIdx="4" clrIdx="0">
    <p:extLst>
      <p:ext uri="{19B8F6BF-5375-455C-9EA6-DF929625EA0E}">
        <p15:presenceInfo xmlns:p15="http://schemas.microsoft.com/office/powerpoint/2012/main" userId="Tetiana Preobrazhenska" providerId="None"/>
      </p:ext>
    </p:extLst>
  </p:cmAuthor>
  <p:cmAuthor id="2" name="Tatiyana Preobrazhenskaya" initials="TP" lastIdx="2" clrIdx="1">
    <p:extLst>
      <p:ext uri="{19B8F6BF-5375-455C-9EA6-DF929625EA0E}">
        <p15:presenceInfo xmlns:p15="http://schemas.microsoft.com/office/powerpoint/2012/main" userId="7bc33efb4e14dd3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3961"/>
    <a:srgbClr val="18355E"/>
    <a:srgbClr val="C6763B"/>
    <a:srgbClr val="D49B05"/>
    <a:srgbClr val="B073A6"/>
    <a:srgbClr val="5AA0C4"/>
    <a:srgbClr val="466B93"/>
    <a:srgbClr val="9D7C90"/>
    <a:srgbClr val="63287B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77629" autoAdjust="0"/>
  </p:normalViewPr>
  <p:slideViewPr>
    <p:cSldViewPr snapToGrid="0">
      <p:cViewPr varScale="1">
        <p:scale>
          <a:sx n="119" d="100"/>
          <a:sy n="119" d="100"/>
        </p:scale>
        <p:origin x="2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88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962332-C1B4-4FD2-A630-BF5EBB99A71B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F31AE32-9E06-4D0D-8683-9A73AB4E6B85}">
      <dgm:prSet phldrT="[Текст]" custT="1"/>
      <dgm:spPr>
        <a:solidFill>
          <a:srgbClr val="18355E"/>
        </a:solidFill>
      </dgm:spPr>
      <dgm:t>
        <a:bodyPr/>
        <a:lstStyle/>
        <a:p>
          <a:r>
            <a:rPr lang="en-US" sz="2000" b="1" dirty="0" err="1">
              <a:latin typeface="Arial" panose="020B0604020202020204" pitchFamily="34" charset="0"/>
              <a:cs typeface="Arial" panose="020B0604020202020204" pitchFamily="34" charset="0"/>
            </a:rPr>
            <a:t>NMaaS</a:t>
          </a:r>
          <a:br>
            <a:rPr lang="en-US" sz="2000" dirty="0"/>
          </a:br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Feb-March 2022</a:t>
          </a:r>
        </a:p>
      </dgm:t>
    </dgm:pt>
    <dgm:pt modelId="{3E32A0C5-E5A5-4030-BC5C-0FA191B90CAD}" type="parTrans" cxnId="{60963807-0451-4DDD-BA55-400FBD054B35}">
      <dgm:prSet/>
      <dgm:spPr/>
      <dgm:t>
        <a:bodyPr/>
        <a:lstStyle/>
        <a:p>
          <a:endParaRPr lang="en-US"/>
        </a:p>
      </dgm:t>
    </dgm:pt>
    <dgm:pt modelId="{E43158F8-DC32-49D4-A93F-EDAB6C5177DC}" type="sibTrans" cxnId="{60963807-0451-4DDD-BA55-400FBD054B35}">
      <dgm:prSet/>
      <dgm:spPr/>
      <dgm:t>
        <a:bodyPr/>
        <a:lstStyle/>
        <a:p>
          <a:endParaRPr lang="en-US"/>
        </a:p>
      </dgm:t>
    </dgm:pt>
    <dgm:pt modelId="{455031BC-B659-4410-9DD1-BEC980BFEB92}">
      <dgm:prSet phldrT="[Текст]" custT="1"/>
      <dgm:spPr>
        <a:solidFill>
          <a:srgbClr val="5AA0C4"/>
        </a:solidFill>
      </dgm:spPr>
      <dgm:t>
        <a:bodyPr/>
        <a:lstStyle/>
        <a:p>
          <a:r>
            <a:rPr lang="en-US" sz="2000" b="1" dirty="0">
              <a:latin typeface="Arial" panose="020B0604020202020204" pitchFamily="34" charset="0"/>
              <a:cs typeface="Arial" panose="020B0604020202020204" pitchFamily="34" charset="0"/>
            </a:rPr>
            <a:t>Generator</a:t>
          </a:r>
          <a:br>
            <a:rPr lang="en-US" sz="2100" dirty="0"/>
          </a:br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Dec 2022</a:t>
          </a:r>
        </a:p>
      </dgm:t>
    </dgm:pt>
    <dgm:pt modelId="{7D6F0735-83F5-4246-854D-6C2CA84E055A}" type="parTrans" cxnId="{3EAE705A-DF4E-44BE-B267-08331B339716}">
      <dgm:prSet/>
      <dgm:spPr/>
      <dgm:t>
        <a:bodyPr/>
        <a:lstStyle/>
        <a:p>
          <a:endParaRPr lang="en-US"/>
        </a:p>
      </dgm:t>
    </dgm:pt>
    <dgm:pt modelId="{2C9495FD-7649-4A41-98BC-4C4BE1860B90}" type="sibTrans" cxnId="{3EAE705A-DF4E-44BE-B267-08331B339716}">
      <dgm:prSet/>
      <dgm:spPr/>
      <dgm:t>
        <a:bodyPr/>
        <a:lstStyle/>
        <a:p>
          <a:endParaRPr lang="en-US"/>
        </a:p>
      </dgm:t>
    </dgm:pt>
    <dgm:pt modelId="{F93826D9-C89E-40B5-A867-138F0D0A20C3}">
      <dgm:prSet phldrT="[Текст]" custT="1"/>
      <dgm:spPr>
        <a:solidFill>
          <a:srgbClr val="B073A6"/>
        </a:solidFill>
      </dgm:spPr>
      <dgm:t>
        <a:bodyPr/>
        <a:lstStyle/>
        <a:p>
          <a:r>
            <a:rPr lang="en-US" sz="2000" b="1" dirty="0">
              <a:latin typeface="Arial" panose="020B0604020202020204" pitchFamily="34" charset="0"/>
              <a:cs typeface="Arial" panose="020B0604020202020204" pitchFamily="34" charset="0"/>
            </a:rPr>
            <a:t>Parcels</a:t>
          </a:r>
          <a:br>
            <a:rPr lang="en-US" sz="23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Jan 2023</a:t>
          </a:r>
        </a:p>
      </dgm:t>
    </dgm:pt>
    <dgm:pt modelId="{8E51B1FE-C645-476E-8A1B-4F65581E0671}" type="parTrans" cxnId="{89BAED09-0322-4E63-AA11-BFBF719A31BF}">
      <dgm:prSet/>
      <dgm:spPr/>
      <dgm:t>
        <a:bodyPr/>
        <a:lstStyle/>
        <a:p>
          <a:endParaRPr lang="en-US"/>
        </a:p>
      </dgm:t>
    </dgm:pt>
    <dgm:pt modelId="{2364C84D-2A91-4961-AB44-D82B9119A2E8}" type="sibTrans" cxnId="{89BAED09-0322-4E63-AA11-BFBF719A31BF}">
      <dgm:prSet/>
      <dgm:spPr/>
      <dgm:t>
        <a:bodyPr/>
        <a:lstStyle/>
        <a:p>
          <a:endParaRPr lang="en-US"/>
        </a:p>
      </dgm:t>
    </dgm:pt>
    <dgm:pt modelId="{D69146DD-68D0-4DE9-BA01-25ACEA3F30F4}">
      <dgm:prSet phldrT="[Текст]" custT="1"/>
      <dgm:spPr>
        <a:solidFill>
          <a:srgbClr val="D49B05"/>
        </a:solidFill>
      </dgm:spPr>
      <dgm:t>
        <a:bodyPr/>
        <a:lstStyle/>
        <a:p>
          <a:r>
            <a:rPr lang="en-US" sz="2000" b="1" dirty="0">
              <a:latin typeface="Arial" panose="020B0604020202020204" pitchFamily="34" charset="0"/>
              <a:cs typeface="Arial" panose="020B0604020202020204" pitchFamily="34" charset="0"/>
            </a:rPr>
            <a:t>Laptops</a:t>
          </a:r>
          <a:br>
            <a:rPr lang="en-US" sz="1500" dirty="0"/>
          </a:br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Dec2023&amp;Apr 2024</a:t>
          </a:r>
        </a:p>
      </dgm:t>
    </dgm:pt>
    <dgm:pt modelId="{DB2D7216-8906-42FD-8766-884D40D1171F}" type="parTrans" cxnId="{69DBB8BF-0F52-4B23-B3E7-E5B2CE2225BE}">
      <dgm:prSet/>
      <dgm:spPr/>
      <dgm:t>
        <a:bodyPr/>
        <a:lstStyle/>
        <a:p>
          <a:endParaRPr lang="en-US"/>
        </a:p>
      </dgm:t>
    </dgm:pt>
    <dgm:pt modelId="{5E35DE27-D8D2-4AE6-8B08-BDDA7445C9D5}" type="sibTrans" cxnId="{69DBB8BF-0F52-4B23-B3E7-E5B2CE2225BE}">
      <dgm:prSet/>
      <dgm:spPr/>
      <dgm:t>
        <a:bodyPr/>
        <a:lstStyle/>
        <a:p>
          <a:endParaRPr lang="en-US"/>
        </a:p>
      </dgm:t>
    </dgm:pt>
    <dgm:pt modelId="{037341BC-6B4E-4011-98D4-5CDECFEB06E0}">
      <dgm:prSet phldrT="[Текст]" custT="1"/>
      <dgm:spPr>
        <a:solidFill>
          <a:srgbClr val="C6763B"/>
        </a:solidFill>
      </dgm:spPr>
      <dgm:t>
        <a:bodyPr/>
        <a:lstStyle/>
        <a:p>
          <a:r>
            <a:rPr lang="en-US" sz="2000" b="1" dirty="0">
              <a:latin typeface="Arial" panose="020B0604020202020204" pitchFamily="34" charset="0"/>
              <a:cs typeface="Arial" panose="020B0604020202020204" pitchFamily="34" charset="0"/>
            </a:rPr>
            <a:t>Parcels</a:t>
          </a:r>
          <a:br>
            <a:rPr lang="en-US" sz="23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Jan 2025</a:t>
          </a:r>
        </a:p>
      </dgm:t>
    </dgm:pt>
    <dgm:pt modelId="{681DDA7E-2D07-4E14-B799-528E79604554}" type="parTrans" cxnId="{62ACBBCC-A461-497F-9A32-D02B87A109FC}">
      <dgm:prSet/>
      <dgm:spPr/>
      <dgm:t>
        <a:bodyPr/>
        <a:lstStyle/>
        <a:p>
          <a:endParaRPr lang="en-US"/>
        </a:p>
      </dgm:t>
    </dgm:pt>
    <dgm:pt modelId="{AB172A41-0B25-405E-AE36-EE13F654241E}" type="sibTrans" cxnId="{62ACBBCC-A461-497F-9A32-D02B87A109FC}">
      <dgm:prSet/>
      <dgm:spPr/>
      <dgm:t>
        <a:bodyPr/>
        <a:lstStyle/>
        <a:p>
          <a:endParaRPr lang="en-US"/>
        </a:p>
      </dgm:t>
    </dgm:pt>
    <dgm:pt modelId="{A1A1E521-95BB-4B67-B0E5-23C90BE4C1AB}" type="pres">
      <dgm:prSet presAssocID="{7A962332-C1B4-4FD2-A630-BF5EBB99A71B}" presName="Name0" presStyleCnt="0">
        <dgm:presLayoutVars>
          <dgm:dir/>
          <dgm:animLvl val="lvl"/>
          <dgm:resizeHandles val="exact"/>
        </dgm:presLayoutVars>
      </dgm:prSet>
      <dgm:spPr/>
    </dgm:pt>
    <dgm:pt modelId="{215EE1E9-A0D2-4A43-B0AF-DC82D1DB620F}" type="pres">
      <dgm:prSet presAssocID="{CF31AE32-9E06-4D0D-8683-9A73AB4E6B85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E767FF5B-FAE2-4701-9CBC-B59B9AEF39F1}" type="pres">
      <dgm:prSet presAssocID="{E43158F8-DC32-49D4-A93F-EDAB6C5177DC}" presName="parTxOnlySpace" presStyleCnt="0"/>
      <dgm:spPr/>
    </dgm:pt>
    <dgm:pt modelId="{60338F0A-E47D-4E06-9FD7-E23713207918}" type="pres">
      <dgm:prSet presAssocID="{455031BC-B659-4410-9DD1-BEC980BFEB92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C284DCBB-3278-4A95-8F1B-90EB7440155D}" type="pres">
      <dgm:prSet presAssocID="{2C9495FD-7649-4A41-98BC-4C4BE1860B90}" presName="parTxOnlySpace" presStyleCnt="0"/>
      <dgm:spPr/>
    </dgm:pt>
    <dgm:pt modelId="{930D7728-3FC2-4D39-A4A0-48E6520C82AC}" type="pres">
      <dgm:prSet presAssocID="{F93826D9-C89E-40B5-A867-138F0D0A20C3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B33E7430-9A48-440A-BBB6-4B533CD976B3}" type="pres">
      <dgm:prSet presAssocID="{2364C84D-2A91-4961-AB44-D82B9119A2E8}" presName="parTxOnlySpace" presStyleCnt="0"/>
      <dgm:spPr/>
    </dgm:pt>
    <dgm:pt modelId="{25FCC453-62F1-4429-854C-1BD25F75D479}" type="pres">
      <dgm:prSet presAssocID="{D69146DD-68D0-4DE9-BA01-25ACEA3F30F4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F4FB8ECF-CB5C-4757-AE70-A9FE5E9BD114}" type="pres">
      <dgm:prSet presAssocID="{5E35DE27-D8D2-4AE6-8B08-BDDA7445C9D5}" presName="parTxOnlySpace" presStyleCnt="0"/>
      <dgm:spPr/>
    </dgm:pt>
    <dgm:pt modelId="{71D81537-170A-48E1-AF78-33A547B3D50A}" type="pres">
      <dgm:prSet presAssocID="{037341BC-6B4E-4011-98D4-5CDECFEB06E0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60963807-0451-4DDD-BA55-400FBD054B35}" srcId="{7A962332-C1B4-4FD2-A630-BF5EBB99A71B}" destId="{CF31AE32-9E06-4D0D-8683-9A73AB4E6B85}" srcOrd="0" destOrd="0" parTransId="{3E32A0C5-E5A5-4030-BC5C-0FA191B90CAD}" sibTransId="{E43158F8-DC32-49D4-A93F-EDAB6C5177DC}"/>
    <dgm:cxn modelId="{89BAED09-0322-4E63-AA11-BFBF719A31BF}" srcId="{7A962332-C1B4-4FD2-A630-BF5EBB99A71B}" destId="{F93826D9-C89E-40B5-A867-138F0D0A20C3}" srcOrd="2" destOrd="0" parTransId="{8E51B1FE-C645-476E-8A1B-4F65581E0671}" sibTransId="{2364C84D-2A91-4961-AB44-D82B9119A2E8}"/>
    <dgm:cxn modelId="{FE7FF220-0DAC-4870-BD37-E017797B2078}" type="presOf" srcId="{D69146DD-68D0-4DE9-BA01-25ACEA3F30F4}" destId="{25FCC453-62F1-4429-854C-1BD25F75D479}" srcOrd="0" destOrd="0" presId="urn:microsoft.com/office/officeart/2005/8/layout/chevron1"/>
    <dgm:cxn modelId="{3EAE705A-DF4E-44BE-B267-08331B339716}" srcId="{7A962332-C1B4-4FD2-A630-BF5EBB99A71B}" destId="{455031BC-B659-4410-9DD1-BEC980BFEB92}" srcOrd="1" destOrd="0" parTransId="{7D6F0735-83F5-4246-854D-6C2CA84E055A}" sibTransId="{2C9495FD-7649-4A41-98BC-4C4BE1860B90}"/>
    <dgm:cxn modelId="{B7A06E7F-B2E0-4296-A3D8-C82BD4386C9F}" type="presOf" srcId="{7A962332-C1B4-4FD2-A630-BF5EBB99A71B}" destId="{A1A1E521-95BB-4B67-B0E5-23C90BE4C1AB}" srcOrd="0" destOrd="0" presId="urn:microsoft.com/office/officeart/2005/8/layout/chevron1"/>
    <dgm:cxn modelId="{682EFB83-D325-442C-9772-FD1B31BC615C}" type="presOf" srcId="{F93826D9-C89E-40B5-A867-138F0D0A20C3}" destId="{930D7728-3FC2-4D39-A4A0-48E6520C82AC}" srcOrd="0" destOrd="0" presId="urn:microsoft.com/office/officeart/2005/8/layout/chevron1"/>
    <dgm:cxn modelId="{D7BE8287-AAF4-4E4F-B242-D98C48F18905}" type="presOf" srcId="{037341BC-6B4E-4011-98D4-5CDECFEB06E0}" destId="{71D81537-170A-48E1-AF78-33A547B3D50A}" srcOrd="0" destOrd="0" presId="urn:microsoft.com/office/officeart/2005/8/layout/chevron1"/>
    <dgm:cxn modelId="{69DBB8BF-0F52-4B23-B3E7-E5B2CE2225BE}" srcId="{7A962332-C1B4-4FD2-A630-BF5EBB99A71B}" destId="{D69146DD-68D0-4DE9-BA01-25ACEA3F30F4}" srcOrd="3" destOrd="0" parTransId="{DB2D7216-8906-42FD-8766-884D40D1171F}" sibTransId="{5E35DE27-D8D2-4AE6-8B08-BDDA7445C9D5}"/>
    <dgm:cxn modelId="{62ACBBCC-A461-497F-9A32-D02B87A109FC}" srcId="{7A962332-C1B4-4FD2-A630-BF5EBB99A71B}" destId="{037341BC-6B4E-4011-98D4-5CDECFEB06E0}" srcOrd="4" destOrd="0" parTransId="{681DDA7E-2D07-4E14-B799-528E79604554}" sibTransId="{AB172A41-0B25-405E-AE36-EE13F654241E}"/>
    <dgm:cxn modelId="{04BE94CF-3556-4B4C-9ACF-09A74C48C74C}" type="presOf" srcId="{455031BC-B659-4410-9DD1-BEC980BFEB92}" destId="{60338F0A-E47D-4E06-9FD7-E23713207918}" srcOrd="0" destOrd="0" presId="urn:microsoft.com/office/officeart/2005/8/layout/chevron1"/>
    <dgm:cxn modelId="{1301C5E3-687A-4532-A67E-F126B8910DBF}" type="presOf" srcId="{CF31AE32-9E06-4D0D-8683-9A73AB4E6B85}" destId="{215EE1E9-A0D2-4A43-B0AF-DC82D1DB620F}" srcOrd="0" destOrd="0" presId="urn:microsoft.com/office/officeart/2005/8/layout/chevron1"/>
    <dgm:cxn modelId="{B12656D7-C0FF-41F0-94BE-E2B728432EC3}" type="presParOf" srcId="{A1A1E521-95BB-4B67-B0E5-23C90BE4C1AB}" destId="{215EE1E9-A0D2-4A43-B0AF-DC82D1DB620F}" srcOrd="0" destOrd="0" presId="urn:microsoft.com/office/officeart/2005/8/layout/chevron1"/>
    <dgm:cxn modelId="{F30D9F83-4A31-4E5A-BAB9-DD9E8C30B46E}" type="presParOf" srcId="{A1A1E521-95BB-4B67-B0E5-23C90BE4C1AB}" destId="{E767FF5B-FAE2-4701-9CBC-B59B9AEF39F1}" srcOrd="1" destOrd="0" presId="urn:microsoft.com/office/officeart/2005/8/layout/chevron1"/>
    <dgm:cxn modelId="{D99EDBAF-320A-487B-91CC-45B2CD006252}" type="presParOf" srcId="{A1A1E521-95BB-4B67-B0E5-23C90BE4C1AB}" destId="{60338F0A-E47D-4E06-9FD7-E23713207918}" srcOrd="2" destOrd="0" presId="urn:microsoft.com/office/officeart/2005/8/layout/chevron1"/>
    <dgm:cxn modelId="{F573EC57-1AEE-47FA-9597-332F1C93B552}" type="presParOf" srcId="{A1A1E521-95BB-4B67-B0E5-23C90BE4C1AB}" destId="{C284DCBB-3278-4A95-8F1B-90EB7440155D}" srcOrd="3" destOrd="0" presId="urn:microsoft.com/office/officeart/2005/8/layout/chevron1"/>
    <dgm:cxn modelId="{139802C5-864E-4B31-BEB6-D08929BEB13B}" type="presParOf" srcId="{A1A1E521-95BB-4B67-B0E5-23C90BE4C1AB}" destId="{930D7728-3FC2-4D39-A4A0-48E6520C82AC}" srcOrd="4" destOrd="0" presId="urn:microsoft.com/office/officeart/2005/8/layout/chevron1"/>
    <dgm:cxn modelId="{E329067C-6B51-4A14-AA86-EB7E2BED1B87}" type="presParOf" srcId="{A1A1E521-95BB-4B67-B0E5-23C90BE4C1AB}" destId="{B33E7430-9A48-440A-BBB6-4B533CD976B3}" srcOrd="5" destOrd="0" presId="urn:microsoft.com/office/officeart/2005/8/layout/chevron1"/>
    <dgm:cxn modelId="{4C890BB5-E95B-43F3-BF91-D69C1E07771B}" type="presParOf" srcId="{A1A1E521-95BB-4B67-B0E5-23C90BE4C1AB}" destId="{25FCC453-62F1-4429-854C-1BD25F75D479}" srcOrd="6" destOrd="0" presId="urn:microsoft.com/office/officeart/2005/8/layout/chevron1"/>
    <dgm:cxn modelId="{8D585520-5B5C-484D-9290-C37849DDD312}" type="presParOf" srcId="{A1A1E521-95BB-4B67-B0E5-23C90BE4C1AB}" destId="{F4FB8ECF-CB5C-4757-AE70-A9FE5E9BD114}" srcOrd="7" destOrd="0" presId="urn:microsoft.com/office/officeart/2005/8/layout/chevron1"/>
    <dgm:cxn modelId="{8E32F23B-B17C-4DF6-BF96-1136A6ED9FE0}" type="presParOf" srcId="{A1A1E521-95BB-4B67-B0E5-23C90BE4C1AB}" destId="{71D81537-170A-48E1-AF78-33A547B3D50A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5EE1E9-A0D2-4A43-B0AF-DC82D1DB620F}">
      <dsp:nvSpPr>
        <dsp:cNvPr id="0" name=""/>
        <dsp:cNvSpPr/>
      </dsp:nvSpPr>
      <dsp:spPr>
        <a:xfrm>
          <a:off x="2567" y="2516744"/>
          <a:ext cx="2284883" cy="913953"/>
        </a:xfrm>
        <a:prstGeom prst="chevron">
          <a:avLst/>
        </a:prstGeom>
        <a:solidFill>
          <a:srgbClr val="18355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latin typeface="Arial" panose="020B0604020202020204" pitchFamily="34" charset="0"/>
              <a:cs typeface="Arial" panose="020B0604020202020204" pitchFamily="34" charset="0"/>
            </a:rPr>
            <a:t>NMaaS</a:t>
          </a:r>
          <a:br>
            <a:rPr lang="en-US" sz="2000" kern="1200" dirty="0"/>
          </a:b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Feb-March 2022</a:t>
          </a:r>
        </a:p>
      </dsp:txBody>
      <dsp:txXfrm>
        <a:off x="459544" y="2516744"/>
        <a:ext cx="1370930" cy="913953"/>
      </dsp:txXfrm>
    </dsp:sp>
    <dsp:sp modelId="{60338F0A-E47D-4E06-9FD7-E23713207918}">
      <dsp:nvSpPr>
        <dsp:cNvPr id="0" name=""/>
        <dsp:cNvSpPr/>
      </dsp:nvSpPr>
      <dsp:spPr>
        <a:xfrm>
          <a:off x="2058962" y="2516744"/>
          <a:ext cx="2284883" cy="913953"/>
        </a:xfrm>
        <a:prstGeom prst="chevron">
          <a:avLst/>
        </a:prstGeom>
        <a:solidFill>
          <a:srgbClr val="5AA0C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Arial" panose="020B0604020202020204" pitchFamily="34" charset="0"/>
              <a:cs typeface="Arial" panose="020B0604020202020204" pitchFamily="34" charset="0"/>
            </a:rPr>
            <a:t>Generator</a:t>
          </a:r>
          <a:br>
            <a:rPr lang="en-US" sz="2100" kern="1200" dirty="0"/>
          </a:b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Dec 2022</a:t>
          </a:r>
        </a:p>
      </dsp:txBody>
      <dsp:txXfrm>
        <a:off x="2515939" y="2516744"/>
        <a:ext cx="1370930" cy="913953"/>
      </dsp:txXfrm>
    </dsp:sp>
    <dsp:sp modelId="{930D7728-3FC2-4D39-A4A0-48E6520C82AC}">
      <dsp:nvSpPr>
        <dsp:cNvPr id="0" name=""/>
        <dsp:cNvSpPr/>
      </dsp:nvSpPr>
      <dsp:spPr>
        <a:xfrm>
          <a:off x="4115358" y="2516744"/>
          <a:ext cx="2284883" cy="913953"/>
        </a:xfrm>
        <a:prstGeom prst="chevron">
          <a:avLst/>
        </a:prstGeom>
        <a:solidFill>
          <a:srgbClr val="B073A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Arial" panose="020B0604020202020204" pitchFamily="34" charset="0"/>
              <a:cs typeface="Arial" panose="020B0604020202020204" pitchFamily="34" charset="0"/>
            </a:rPr>
            <a:t>Parcels</a:t>
          </a:r>
          <a:b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Jan 2023</a:t>
          </a:r>
        </a:p>
      </dsp:txBody>
      <dsp:txXfrm>
        <a:off x="4572335" y="2516744"/>
        <a:ext cx="1370930" cy="913953"/>
      </dsp:txXfrm>
    </dsp:sp>
    <dsp:sp modelId="{25FCC453-62F1-4429-854C-1BD25F75D479}">
      <dsp:nvSpPr>
        <dsp:cNvPr id="0" name=""/>
        <dsp:cNvSpPr/>
      </dsp:nvSpPr>
      <dsp:spPr>
        <a:xfrm>
          <a:off x="6171753" y="2516744"/>
          <a:ext cx="2284883" cy="913953"/>
        </a:xfrm>
        <a:prstGeom prst="chevron">
          <a:avLst/>
        </a:prstGeom>
        <a:solidFill>
          <a:srgbClr val="D49B0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Arial" panose="020B0604020202020204" pitchFamily="34" charset="0"/>
              <a:cs typeface="Arial" panose="020B0604020202020204" pitchFamily="34" charset="0"/>
            </a:rPr>
            <a:t>Laptops</a:t>
          </a:r>
          <a:br>
            <a:rPr lang="en-US" sz="1500" kern="1200" dirty="0"/>
          </a:b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Dec2023&amp;Apr 2024</a:t>
          </a:r>
        </a:p>
      </dsp:txBody>
      <dsp:txXfrm>
        <a:off x="6628730" y="2516744"/>
        <a:ext cx="1370930" cy="913953"/>
      </dsp:txXfrm>
    </dsp:sp>
    <dsp:sp modelId="{71D81537-170A-48E1-AF78-33A547B3D50A}">
      <dsp:nvSpPr>
        <dsp:cNvPr id="0" name=""/>
        <dsp:cNvSpPr/>
      </dsp:nvSpPr>
      <dsp:spPr>
        <a:xfrm>
          <a:off x="8228148" y="2516744"/>
          <a:ext cx="2284883" cy="913953"/>
        </a:xfrm>
        <a:prstGeom prst="chevron">
          <a:avLst/>
        </a:prstGeom>
        <a:solidFill>
          <a:srgbClr val="C6763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Arial" panose="020B0604020202020204" pitchFamily="34" charset="0"/>
              <a:cs typeface="Arial" panose="020B0604020202020204" pitchFamily="34" charset="0"/>
            </a:rPr>
            <a:t>Parcels</a:t>
          </a:r>
          <a:b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Jan 2025</a:t>
          </a:r>
        </a:p>
      </dsp:txBody>
      <dsp:txXfrm>
        <a:off x="8685125" y="2516744"/>
        <a:ext cx="1370930" cy="9139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CEDDD3-B624-469F-98FA-251760582727}" type="datetimeFigureOut">
              <a:rPr lang="uk-UA" smtClean="0"/>
              <a:t>26.05.2025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7E5300-D6D3-4EEC-A762-48ED96DF57B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06043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21FABC2D-38B3-4570-AB93-93736760FBFE}"/>
              </a:ext>
            </a:extLst>
          </p:cNvPr>
          <p:cNvSpPr/>
          <p:nvPr userDrawn="1"/>
        </p:nvSpPr>
        <p:spPr>
          <a:xfrm rot="10800000">
            <a:off x="768927" y="5196915"/>
            <a:ext cx="4094018" cy="116950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997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D22C941-7A09-478A-8DD3-67E53A86992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635951-EEA9-4FA9-8D30-C456E916FFC9}"/>
              </a:ext>
            </a:extLst>
          </p:cNvPr>
          <p:cNvSpPr txBox="1"/>
          <p:nvPr userDrawn="1"/>
        </p:nvSpPr>
        <p:spPr>
          <a:xfrm>
            <a:off x="10368502" y="6611779"/>
            <a:ext cx="11977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panorama.uran.ua</a:t>
            </a:r>
          </a:p>
        </p:txBody>
      </p:sp>
    </p:spTree>
    <p:extLst>
      <p:ext uri="{BB962C8B-B14F-4D97-AF65-F5344CB8AC3E}">
        <p14:creationId xmlns:p14="http://schemas.microsoft.com/office/powerpoint/2010/main" val="10144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CF80FB-997F-49E0-B458-37A512A1C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62338"/>
          </a:xfrm>
        </p:spPr>
        <p:txBody>
          <a:bodyPr>
            <a:normAutofit/>
          </a:bodyPr>
          <a:lstStyle>
            <a:lvl1pPr>
              <a:defRPr sz="3600">
                <a:solidFill>
                  <a:srgbClr val="713800"/>
                </a:solidFill>
                <a:latin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8793EE-8679-4A00-AE38-26BEA13295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853222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CB66E4-8B2E-4451-8BAE-048D8C479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56E7F0-26B4-4C48-B2E0-76DC789CD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30698C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12350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0D9684-ADC2-4959-B8A6-7FA0C71C5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554F0B-A705-4149-B994-D5871B2B41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AB648C-C315-4510-A69C-F722DE6EC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F53977-4D78-4746-ADA9-6E107C66816A}"/>
              </a:ext>
            </a:extLst>
          </p:cNvPr>
          <p:cNvSpPr txBox="1"/>
          <p:nvPr userDrawn="1"/>
        </p:nvSpPr>
        <p:spPr>
          <a:xfrm>
            <a:off x="10368502" y="6611779"/>
            <a:ext cx="11977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panorama.uran.ua</a:t>
            </a:r>
          </a:p>
        </p:txBody>
      </p:sp>
    </p:spTree>
    <p:extLst>
      <p:ext uri="{BB962C8B-B14F-4D97-AF65-F5344CB8AC3E}">
        <p14:creationId xmlns:p14="http://schemas.microsoft.com/office/powerpoint/2010/main" val="140638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3ADF64-34D4-4B99-BF18-D8B91CDA9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825560B-6B94-4A44-A536-E02F45E32C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BCE4127-E4DA-4644-B245-836A9E91CD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D4F7DCC-8935-4C63-829D-91E3CCC37A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E02190C-90E4-4CE2-8F34-CDD6A7B8B7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E2961F-DA51-4C78-A493-AF326474792E}"/>
              </a:ext>
            </a:extLst>
          </p:cNvPr>
          <p:cNvSpPr txBox="1"/>
          <p:nvPr userDrawn="1"/>
        </p:nvSpPr>
        <p:spPr>
          <a:xfrm>
            <a:off x="10368502" y="6611779"/>
            <a:ext cx="11977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panorama.uran.ua</a:t>
            </a:r>
          </a:p>
        </p:txBody>
      </p:sp>
    </p:spTree>
    <p:extLst>
      <p:ext uri="{BB962C8B-B14F-4D97-AF65-F5344CB8AC3E}">
        <p14:creationId xmlns:p14="http://schemas.microsoft.com/office/powerpoint/2010/main" val="110914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AF092C-5BA7-4216-82C6-596E2B9BD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latin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649885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18D8023-1C7E-4300-8271-3BEEC9731236}"/>
              </a:ext>
            </a:extLst>
          </p:cNvPr>
          <p:cNvSpPr txBox="1"/>
          <p:nvPr userDrawn="1"/>
        </p:nvSpPr>
        <p:spPr>
          <a:xfrm>
            <a:off x="10368502" y="6611779"/>
            <a:ext cx="11977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panorama.uran.ua</a:t>
            </a:r>
          </a:p>
        </p:txBody>
      </p:sp>
    </p:spTree>
    <p:extLst>
      <p:ext uri="{BB962C8B-B14F-4D97-AF65-F5344CB8AC3E}">
        <p14:creationId xmlns:p14="http://schemas.microsoft.com/office/powerpoint/2010/main" val="2794003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BB4938-A656-4B84-AAEA-621D83287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600">
                <a:latin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3B5AF2-F254-4B11-8E66-07218FC83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21CBEE-2C75-4E51-AB73-CD17BC00B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EB1C78-F847-4A1D-872D-6DC945CB06A5}"/>
              </a:ext>
            </a:extLst>
          </p:cNvPr>
          <p:cNvSpPr txBox="1"/>
          <p:nvPr userDrawn="1"/>
        </p:nvSpPr>
        <p:spPr>
          <a:xfrm>
            <a:off x="10368502" y="6611779"/>
            <a:ext cx="11977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panorama.uran.ua</a:t>
            </a:r>
          </a:p>
        </p:txBody>
      </p:sp>
    </p:spTree>
    <p:extLst>
      <p:ext uri="{BB962C8B-B14F-4D97-AF65-F5344CB8AC3E}">
        <p14:creationId xmlns:p14="http://schemas.microsoft.com/office/powerpoint/2010/main" val="235088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E64A61-5FBB-4DB5-880F-8E2754CD5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600">
                <a:latin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F32FC1A-9C99-4E9E-B088-F2422FD18D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580A905-B32D-4CD7-B763-856049A7BB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D19685-B284-40A8-BCE2-C66A196E9C73}"/>
              </a:ext>
            </a:extLst>
          </p:cNvPr>
          <p:cNvSpPr txBox="1"/>
          <p:nvPr userDrawn="1"/>
        </p:nvSpPr>
        <p:spPr>
          <a:xfrm>
            <a:off x="10368502" y="6611779"/>
            <a:ext cx="11977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panorama.uran.ua</a:t>
            </a:r>
          </a:p>
        </p:txBody>
      </p:sp>
    </p:spTree>
    <p:extLst>
      <p:ext uri="{BB962C8B-B14F-4D97-AF65-F5344CB8AC3E}">
        <p14:creationId xmlns:p14="http://schemas.microsoft.com/office/powerpoint/2010/main" val="1586881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54A618-164D-49F1-ADB1-373ED1564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538A79-C5F6-44D2-92DE-6B066E69A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6" name="Picture 10" descr="A colorful background with lines&#10;&#10;Description automatically generated with medium confidence">
            <a:extLst>
              <a:ext uri="{FF2B5EF4-FFF2-40B4-BE49-F238E27FC236}">
                <a16:creationId xmlns:a16="http://schemas.microsoft.com/office/drawing/2014/main" id="{00CD1F49-444B-4046-AC9F-6F1CD20F5085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89" t="45774" r="4589"/>
          <a:stretch/>
        </p:blipFill>
        <p:spPr>
          <a:xfrm>
            <a:off x="0" y="6521320"/>
            <a:ext cx="12192000" cy="336680"/>
          </a:xfrm>
          <a:prstGeom prst="rect">
            <a:avLst/>
          </a:prstGeom>
          <a:solidFill>
            <a:srgbClr val="18355E"/>
          </a:solidFill>
        </p:spPr>
      </p:pic>
      <p:pic>
        <p:nvPicPr>
          <p:cNvPr id="7" name="Picture 6" descr="A black background with white text and colorful letters&#10;&#10;Description automatically generated">
            <a:extLst>
              <a:ext uri="{FF2B5EF4-FFF2-40B4-BE49-F238E27FC236}">
                <a16:creationId xmlns:a16="http://schemas.microsoft.com/office/drawing/2014/main" id="{58C6B93A-7462-4FAA-A464-5565F3F92E4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28"/>
          <a:stretch/>
        </p:blipFill>
        <p:spPr>
          <a:xfrm>
            <a:off x="838200" y="6584810"/>
            <a:ext cx="487998" cy="2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160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1" r:id="rId1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71380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2">
              <a:lumMod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2">
              <a:lumMod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bg2">
              <a:lumMod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bg2">
              <a:lumMod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7" descr="A colorful swirly circle on a blue background&#10;&#10;Description automatically generated">
            <a:extLst>
              <a:ext uri="{FF2B5EF4-FFF2-40B4-BE49-F238E27FC236}">
                <a16:creationId xmlns:a16="http://schemas.microsoft.com/office/drawing/2014/main" id="{077445C2-5A18-41F1-904A-5C10CEB684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54"/>
            <a:ext cx="12192000" cy="6858000"/>
          </a:xfrm>
          <a:prstGeom prst="rect">
            <a:avLst/>
          </a:prstGeom>
        </p:spPr>
      </p:pic>
      <p:pic>
        <p:nvPicPr>
          <p:cNvPr id="4" name="Picture 13" descr="A black background with white text and colorful letters&#10;&#10;Description automatically generated">
            <a:extLst>
              <a:ext uri="{FF2B5EF4-FFF2-40B4-BE49-F238E27FC236}">
                <a16:creationId xmlns:a16="http://schemas.microsoft.com/office/drawing/2014/main" id="{F6B2E61A-0960-4606-9D5E-9C102C28E2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59" y="566436"/>
            <a:ext cx="2328746" cy="1308573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311486-D7D8-4BAA-BBE3-2A3F7174AD31}"/>
              </a:ext>
            </a:extLst>
          </p:cNvPr>
          <p:cNvSpPr txBox="1">
            <a:spLocks/>
          </p:cNvSpPr>
          <p:nvPr/>
        </p:nvSpPr>
        <p:spPr>
          <a:xfrm>
            <a:off x="1015559" y="4557190"/>
            <a:ext cx="6219430" cy="2373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 baseline="0">
                <a:solidFill>
                  <a:srgbClr val="E3B400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25000"/>
                  </a:schemeClr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25000"/>
                  </a:schemeClr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2">
                    <a:lumMod val="25000"/>
                  </a:schemeClr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2">
                    <a:lumMod val="25000"/>
                  </a:schemeClr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Tetiana Preobrazhenska (URAN, Ukraine)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C6C23C7-5BF4-4E0A-9A4C-86DF8172C470}"/>
              </a:ext>
            </a:extLst>
          </p:cNvPr>
          <p:cNvSpPr txBox="1">
            <a:spLocks/>
          </p:cNvSpPr>
          <p:nvPr/>
        </p:nvSpPr>
        <p:spPr>
          <a:xfrm>
            <a:off x="1015559" y="3104620"/>
            <a:ext cx="8485057" cy="545199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25000"/>
                  </a:schemeClr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25000"/>
                  </a:schemeClr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2">
                    <a:lumMod val="25000"/>
                  </a:schemeClr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2">
                    <a:lumMod val="25000"/>
                  </a:schemeClr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Humanitarian Support in the Community Programme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9A9AD507-B5AF-4D3F-B268-BAFAF45C6F74}"/>
              </a:ext>
            </a:extLst>
          </p:cNvPr>
          <p:cNvSpPr txBox="1">
            <a:spLocks/>
          </p:cNvSpPr>
          <p:nvPr/>
        </p:nvSpPr>
        <p:spPr>
          <a:xfrm>
            <a:off x="1015559" y="2353767"/>
            <a:ext cx="7703325" cy="709965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25000"/>
                  </a:schemeClr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25000"/>
                  </a:schemeClr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2">
                    <a:lumMod val="25000"/>
                  </a:schemeClr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2">
                    <a:lumMod val="25000"/>
                  </a:schemeClr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Support for URAN — Lessons Learnt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3527813-60D5-46FE-BADC-41A7706E1BA4}"/>
              </a:ext>
            </a:extLst>
          </p:cNvPr>
          <p:cNvSpPr txBox="1">
            <a:spLocks/>
          </p:cNvSpPr>
          <p:nvPr/>
        </p:nvSpPr>
        <p:spPr>
          <a:xfrm>
            <a:off x="1015559" y="4910059"/>
            <a:ext cx="4084302" cy="2292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E3B400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25000"/>
                  </a:schemeClr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25000"/>
                  </a:schemeClr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2">
                    <a:lumMod val="25000"/>
                  </a:schemeClr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2">
                    <a:lumMod val="25000"/>
                  </a:schemeClr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TNC25 Community Hub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6BA959C8-EA7C-491A-894F-C8E8A5BE12EA}"/>
              </a:ext>
            </a:extLst>
          </p:cNvPr>
          <p:cNvSpPr txBox="1">
            <a:spLocks/>
          </p:cNvSpPr>
          <p:nvPr/>
        </p:nvSpPr>
        <p:spPr>
          <a:xfrm>
            <a:off x="1015559" y="5182777"/>
            <a:ext cx="4084302" cy="2373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E3B400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25000"/>
                  </a:schemeClr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25000"/>
                  </a:schemeClr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2">
                    <a:lumMod val="25000"/>
                  </a:schemeClr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2">
                    <a:lumMod val="25000"/>
                  </a:schemeClr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10 June 2025</a:t>
            </a:r>
          </a:p>
          <a:p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872450F-8BF0-4266-83B0-732E178052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59" y="5948571"/>
            <a:ext cx="2594738" cy="507945"/>
          </a:xfrm>
          <a:prstGeom prst="rect">
            <a:avLst/>
          </a:prstGeom>
        </p:spPr>
      </p:pic>
      <p:pic>
        <p:nvPicPr>
          <p:cNvPr id="11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5D485060-D36D-4C23-B940-8C379D34D1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367" y="5948571"/>
            <a:ext cx="1125720" cy="44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351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76B51A24-8E75-421B-A61A-4033F354BD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8274554"/>
              </p:ext>
            </p:extLst>
          </p:nvPr>
        </p:nvGraphicFramePr>
        <p:xfrm>
          <a:off x="838200" y="1371600"/>
          <a:ext cx="10515600" cy="59474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27B660-173A-4D94-936C-6208B34D5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639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2: Support must match current needs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4B37E2-2B6C-41E1-8B9E-1D6C676F5643}"/>
              </a:ext>
            </a:extLst>
          </p:cNvPr>
          <p:cNvSpPr txBox="1"/>
          <p:nvPr/>
        </p:nvSpPr>
        <p:spPr>
          <a:xfrm>
            <a:off x="838200" y="1711484"/>
            <a:ext cx="86186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Needs evolve over time.</a:t>
            </a:r>
          </a:p>
          <a:p>
            <a:r>
              <a:rPr lang="en-US" sz="2400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important to provide the support that is needed right now.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FD4512-5D0B-4F4E-8603-34C3EED063E9}"/>
              </a:ext>
            </a:extLst>
          </p:cNvPr>
          <p:cNvSpPr txBox="1"/>
          <p:nvPr/>
        </p:nvSpPr>
        <p:spPr>
          <a:xfrm>
            <a:off x="838200" y="2857584"/>
            <a:ext cx="37979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 from URAN: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C55711-7C49-4816-BF49-42852CA3BCA6}"/>
              </a:ext>
            </a:extLst>
          </p:cNvPr>
          <p:cNvSpPr txBox="1"/>
          <p:nvPr/>
        </p:nvSpPr>
        <p:spPr>
          <a:xfrm>
            <a:off x="838200" y="5486400"/>
            <a:ext cx="73192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🧭 </a:t>
            </a:r>
            <a:r>
              <a:rPr lang="en-US" sz="2400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Stay in touch, </a:t>
            </a:r>
            <a:r>
              <a:rPr lang="en-US" sz="2400" b="1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respond to current needs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132B79-D78C-41C4-A914-C85ABD1F4B3B}"/>
              </a:ext>
            </a:extLst>
          </p:cNvPr>
          <p:cNvSpPr txBox="1"/>
          <p:nvPr/>
        </p:nvSpPr>
        <p:spPr>
          <a:xfrm>
            <a:off x="11477185" y="6550223"/>
            <a:ext cx="328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494949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93874D-A2AB-4C80-8230-3D75F0470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639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3: Beware of bureaucracy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775463-89F7-41D2-B228-B5CADF7866A3}"/>
              </a:ext>
            </a:extLst>
          </p:cNvPr>
          <p:cNvSpPr txBox="1"/>
          <p:nvPr/>
        </p:nvSpPr>
        <p:spPr>
          <a:xfrm>
            <a:off x="6096000" y="1539812"/>
            <a:ext cx="52578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efforts can be blocked by legal frameworks. Customs clearance can delay and complicate aid delivery.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8DC73D-3135-4F6E-B68D-488B83924FF5}"/>
              </a:ext>
            </a:extLst>
          </p:cNvPr>
          <p:cNvSpPr txBox="1"/>
          <p:nvPr/>
        </p:nvSpPr>
        <p:spPr>
          <a:xfrm>
            <a:off x="6096000" y="3479191"/>
            <a:ext cx="5257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 Christmas parcels blocked due to legal entity status: books = “potential goods”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6A8850-415A-40B3-80A6-606D2C9B123F}"/>
              </a:ext>
            </a:extLst>
          </p:cNvPr>
          <p:cNvSpPr txBox="1"/>
          <p:nvPr/>
        </p:nvSpPr>
        <p:spPr>
          <a:xfrm>
            <a:off x="6096000" y="4495241"/>
            <a:ext cx="5257800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👇 </a:t>
            </a:r>
            <a:r>
              <a:rPr lang="en-US" sz="2000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Always:</a:t>
            </a:r>
          </a:p>
          <a:p>
            <a:endParaRPr lang="en-US" sz="2000" b="1" dirty="0">
              <a:solidFill>
                <a:srgbClr val="1835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en-US" sz="2000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sending aid, coordinate with recipient</a:t>
            </a:r>
          </a:p>
          <a:p>
            <a:endParaRPr lang="en-US" sz="2000" dirty="0">
              <a:solidFill>
                <a:srgbClr val="1835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Prepare documents </a:t>
            </a:r>
            <a:r>
              <a:rPr lang="en-US" sz="2000" b="1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together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DFD0E2-32AB-4C82-8C78-B05350707D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39812"/>
            <a:ext cx="4648200" cy="4648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91619C-670D-4CFE-8EAA-6A7C226EBC9F}"/>
              </a:ext>
            </a:extLst>
          </p:cNvPr>
          <p:cNvSpPr txBox="1"/>
          <p:nvPr/>
        </p:nvSpPr>
        <p:spPr>
          <a:xfrm>
            <a:off x="11353800" y="6550223"/>
            <a:ext cx="418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445256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F2AC99-2D20-4905-A498-25E53A4A4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639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4: The power of community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03301F-9727-4A36-975E-5E4B8D4D8229}"/>
              </a:ext>
            </a:extLst>
          </p:cNvPr>
          <p:cNvSpPr txBox="1"/>
          <p:nvPr/>
        </p:nvSpPr>
        <p:spPr>
          <a:xfrm>
            <a:off x="838200" y="1995630"/>
            <a:ext cx="612006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URAN survived because of you</a:t>
            </a:r>
          </a:p>
          <a:p>
            <a:endParaRPr lang="en-US" sz="2400" dirty="0">
              <a:solidFill>
                <a:srgbClr val="1835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crisis continues, and ongoing help remains crucial</a:t>
            </a:r>
          </a:p>
          <a:p>
            <a:endParaRPr lang="en-US" sz="2400" dirty="0">
              <a:solidFill>
                <a:srgbClr val="1835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Together</a:t>
            </a:r>
            <a:r>
              <a:rPr lang="en-US" sz="2400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NRENs can overcome any challenge</a:t>
            </a:r>
          </a:p>
          <a:p>
            <a:endParaRPr lang="en-US" sz="2400" dirty="0">
              <a:solidFill>
                <a:srgbClr val="1835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1835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💪 Let’s prepare to help others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9707E4-532F-441A-A716-629C35352C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8263" y="1690688"/>
            <a:ext cx="4395537" cy="43955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A5DDDC-FA44-4CD4-B7D9-FCA09B1ACDF0}"/>
              </a:ext>
            </a:extLst>
          </p:cNvPr>
          <p:cNvSpPr txBox="1"/>
          <p:nvPr/>
        </p:nvSpPr>
        <p:spPr>
          <a:xfrm>
            <a:off x="11353800" y="6550223"/>
            <a:ext cx="418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791036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CAB4D7-B0BD-47D9-AC6D-8D763C34F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639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Proposal for a new initiative: Humanitarian Support Group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4C2DB8-831B-4BAE-9121-30D77DA37557}"/>
              </a:ext>
            </a:extLst>
          </p:cNvPr>
          <p:cNvSpPr txBox="1"/>
          <p:nvPr/>
        </p:nvSpPr>
        <p:spPr>
          <a:xfrm>
            <a:off x="838200" y="3198167"/>
            <a:ext cx="42726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</a:t>
            </a:r>
            <a:r>
              <a:rPr lang="en-US" sz="2400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400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NRENs in crises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FFDD2E-A777-4BDB-AC69-6D0045E6A711}"/>
              </a:ext>
            </a:extLst>
          </p:cNvPr>
          <p:cNvSpPr txBox="1"/>
          <p:nvPr/>
        </p:nvSpPr>
        <p:spPr>
          <a:xfrm>
            <a:off x="5349326" y="1859338"/>
            <a:ext cx="6630982" cy="35086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support</a:t>
            </a:r>
          </a:p>
          <a:p>
            <a:r>
              <a:rPr lang="en-US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 funds for targeted crisis initiatives</a:t>
            </a:r>
          </a:p>
          <a:p>
            <a:endParaRPr lang="en-US" dirty="0">
              <a:solidFill>
                <a:srgbClr val="1835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 support</a:t>
            </a:r>
          </a:p>
          <a:p>
            <a:r>
              <a:rPr lang="en-US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Gather and distribute critical equipment and supplies</a:t>
            </a:r>
          </a:p>
          <a:p>
            <a:endParaRPr lang="en-US" dirty="0">
              <a:solidFill>
                <a:srgbClr val="1835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 support</a:t>
            </a:r>
          </a:p>
          <a:p>
            <a:r>
              <a:rPr lang="en-US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expertise and remote assistance during staff shortages</a:t>
            </a:r>
          </a:p>
          <a:p>
            <a:endParaRPr lang="en-US" dirty="0">
              <a:solidFill>
                <a:srgbClr val="1835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Psychological support</a:t>
            </a:r>
          </a:p>
          <a:p>
            <a:r>
              <a:rPr lang="en-US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Maintain morale and productivity in difficult times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C655FD-0D60-4696-B6DC-B910F47E6BB2}"/>
              </a:ext>
            </a:extLst>
          </p:cNvPr>
          <p:cNvSpPr txBox="1"/>
          <p:nvPr/>
        </p:nvSpPr>
        <p:spPr>
          <a:xfrm>
            <a:off x="11353800" y="6550223"/>
            <a:ext cx="418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890198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93811A-D4C5-438C-99CA-568E57E3D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E639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Mentimeter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5F3E4C-235F-4302-92CA-CD8D3E3B33CC}"/>
              </a:ext>
            </a:extLst>
          </p:cNvPr>
          <p:cNvSpPr txBox="1"/>
          <p:nvPr/>
        </p:nvSpPr>
        <p:spPr>
          <a:xfrm>
            <a:off x="4925326" y="1459855"/>
            <a:ext cx="2341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www.menti.com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3EA118-AED4-45B0-8489-AC348A58667F}"/>
              </a:ext>
            </a:extLst>
          </p:cNvPr>
          <p:cNvSpPr txBox="1"/>
          <p:nvPr/>
        </p:nvSpPr>
        <p:spPr>
          <a:xfrm>
            <a:off x="11353800" y="6550223"/>
            <a:ext cx="418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089529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48620A-20BC-45E8-A005-94FC0E1BD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639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9C5745-6547-43CF-90F1-D97335C66D88}"/>
              </a:ext>
            </a:extLst>
          </p:cNvPr>
          <p:cNvSpPr txBox="1"/>
          <p:nvPr/>
        </p:nvSpPr>
        <p:spPr>
          <a:xfrm>
            <a:off x="838201" y="2191191"/>
            <a:ext cx="568692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 group a good idea?</a:t>
            </a:r>
          </a:p>
          <a:p>
            <a:endParaRPr lang="en-US" sz="2400" dirty="0">
              <a:solidFill>
                <a:srgbClr val="1835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it feasible?</a:t>
            </a:r>
          </a:p>
          <a:p>
            <a:endParaRPr lang="en-US" sz="2400" dirty="0">
              <a:solidFill>
                <a:srgbClr val="1835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 you join?</a:t>
            </a:r>
          </a:p>
          <a:p>
            <a:endParaRPr lang="en-US" sz="2400" dirty="0">
              <a:solidFill>
                <a:srgbClr val="1835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1835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1835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🔍 What should we consider when creating it?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964811-7193-40D8-AED4-E769D7501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125" y="881157"/>
            <a:ext cx="4828674" cy="48286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BA7AE7-E5AD-4037-82A2-A888AF4E3B1F}"/>
              </a:ext>
            </a:extLst>
          </p:cNvPr>
          <p:cNvSpPr txBox="1"/>
          <p:nvPr/>
        </p:nvSpPr>
        <p:spPr>
          <a:xfrm>
            <a:off x="11353800" y="6550223"/>
            <a:ext cx="418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952688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7" descr="A colorful swirly circle on a blue background&#10;&#10;Description automatically generated">
            <a:extLst>
              <a:ext uri="{FF2B5EF4-FFF2-40B4-BE49-F238E27FC236}">
                <a16:creationId xmlns:a16="http://schemas.microsoft.com/office/drawing/2014/main" id="{077445C2-5A18-41F1-904A-5C10CEB684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54"/>
            <a:ext cx="12192000" cy="6858000"/>
          </a:xfrm>
          <a:prstGeom prst="rect">
            <a:avLst/>
          </a:prstGeom>
        </p:spPr>
      </p:pic>
      <p:pic>
        <p:nvPicPr>
          <p:cNvPr id="10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872450F-8BF0-4266-83B0-732E178052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59" y="5948571"/>
            <a:ext cx="2594738" cy="507945"/>
          </a:xfrm>
          <a:prstGeom prst="rect">
            <a:avLst/>
          </a:prstGeom>
        </p:spPr>
      </p:pic>
      <p:pic>
        <p:nvPicPr>
          <p:cNvPr id="11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5D485060-D36D-4C23-B940-8C379D34D1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367" y="5948571"/>
            <a:ext cx="1125720" cy="449018"/>
          </a:xfrm>
          <a:prstGeom prst="rect">
            <a:avLst/>
          </a:prstGeom>
        </p:spPr>
      </p:pic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4C0B1F68-5DF2-4F1A-B324-4D6376547815}"/>
              </a:ext>
            </a:extLst>
          </p:cNvPr>
          <p:cNvSpPr txBox="1">
            <a:spLocks/>
          </p:cNvSpPr>
          <p:nvPr/>
        </p:nvSpPr>
        <p:spPr>
          <a:xfrm>
            <a:off x="1071261" y="3053311"/>
            <a:ext cx="7951178" cy="850330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</a:rPr>
              <a:t>Any questions?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C372534-566B-44BC-868A-0944563B68FB}"/>
              </a:ext>
            </a:extLst>
          </p:cNvPr>
          <p:cNvSpPr txBox="1">
            <a:spLocks/>
          </p:cNvSpPr>
          <p:nvPr/>
        </p:nvSpPr>
        <p:spPr>
          <a:xfrm>
            <a:off x="1015559" y="2120177"/>
            <a:ext cx="8208652" cy="1526865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chemeClr val="accent4"/>
                </a:solidFill>
              </a:rPr>
              <a:t>Thank you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2A9C60EA-F3C7-4D1B-8E39-CF29FBFBA1DD}"/>
              </a:ext>
            </a:extLst>
          </p:cNvPr>
          <p:cNvSpPr txBox="1">
            <a:spLocks/>
          </p:cNvSpPr>
          <p:nvPr/>
        </p:nvSpPr>
        <p:spPr>
          <a:xfrm>
            <a:off x="1071261" y="4237791"/>
            <a:ext cx="5209700" cy="5248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400" b="0" kern="1200" baseline="0">
                <a:solidFill>
                  <a:srgbClr val="E3B4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borita@uran.ua</a:t>
            </a:r>
          </a:p>
        </p:txBody>
      </p:sp>
    </p:spTree>
    <p:extLst>
      <p:ext uri="{BB962C8B-B14F-4D97-AF65-F5344CB8AC3E}">
        <p14:creationId xmlns:p14="http://schemas.microsoft.com/office/powerpoint/2010/main" val="2484651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B6B5F-393B-4747-8DFB-36E28E0CD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639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6E7754-0840-487A-8B76-DD59D997B616}"/>
              </a:ext>
            </a:extLst>
          </p:cNvPr>
          <p:cNvSpPr txBox="1"/>
          <p:nvPr/>
        </p:nvSpPr>
        <p:spPr>
          <a:xfrm>
            <a:off x="838200" y="1776584"/>
            <a:ext cx="515352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Ukrainian NREN URAN has operated under war for over three years.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1835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GÉANT community's support has been vital.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1835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share lessons learnt and explore a new humanitarian support initiative for NRENs in crises.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F7815C-04E5-400B-B740-492E8D0CA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36480" y="1233197"/>
            <a:ext cx="5005137" cy="50051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5E7516-4029-496A-9A6E-D6BA61702563}"/>
              </a:ext>
            </a:extLst>
          </p:cNvPr>
          <p:cNvSpPr txBox="1"/>
          <p:nvPr/>
        </p:nvSpPr>
        <p:spPr>
          <a:xfrm>
            <a:off x="11477185" y="6550223"/>
            <a:ext cx="328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86825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90C20B6-A7DD-4EAD-91DB-42CEAFF78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91" y="424468"/>
            <a:ext cx="1620000" cy="1792783"/>
          </a:xfrm>
          <a:prstGeom prst="rect">
            <a:avLst/>
          </a:prstGeom>
          <a:effectLst/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C26515A-BE46-4502-BF10-7E0A81A8B1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49" y="2625943"/>
            <a:ext cx="1620000" cy="1606114"/>
          </a:xfrm>
          <a:prstGeom prst="rect">
            <a:avLst/>
          </a:prstGeom>
          <a:effectLst/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EF99521-4DFD-403F-913B-825197E566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49" y="4640749"/>
            <a:ext cx="1620000" cy="1603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C5A67A5-8633-4F4E-91D0-4E5C3B7D6010}"/>
              </a:ext>
            </a:extLst>
          </p:cNvPr>
          <p:cNvSpPr txBox="1"/>
          <p:nvPr/>
        </p:nvSpPr>
        <p:spPr>
          <a:xfrm>
            <a:off x="2945329" y="826451"/>
            <a:ext cx="8644078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200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“Alone, we can do so little; together, we can do so much.”</a:t>
            </a:r>
          </a:p>
          <a:p>
            <a:pPr lvl="0" algn="r"/>
            <a:r>
              <a:rPr lang="en-US" sz="1800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Helen Keller</a:t>
            </a:r>
            <a:br>
              <a:rPr lang="en-US" sz="1800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i="1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American author, disability rights advocate, and political activist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1773A6-FEA6-42DF-A467-FA3EC1192CE3}"/>
              </a:ext>
            </a:extLst>
          </p:cNvPr>
          <p:cNvSpPr txBox="1"/>
          <p:nvPr/>
        </p:nvSpPr>
        <p:spPr>
          <a:xfrm>
            <a:off x="2945329" y="2767280"/>
            <a:ext cx="86440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200" dirty="0">
                <a:solidFill>
                  <a:srgbClr val="6328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“No one is useless in this world who lightens the burden of it for anyone else.”</a:t>
            </a:r>
          </a:p>
          <a:p>
            <a:pPr lvl="0" algn="r"/>
            <a:r>
              <a:rPr lang="en-US" dirty="0">
                <a:solidFill>
                  <a:srgbClr val="6328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Charles Dickens</a:t>
            </a:r>
            <a:br>
              <a:rPr lang="en-US" dirty="0">
                <a:solidFill>
                  <a:srgbClr val="63287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i="1" dirty="0">
                <a:solidFill>
                  <a:srgbClr val="6328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 novelist and social critic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04BB2E-8FF6-49D9-849A-7D2B2B67C5DB}"/>
              </a:ext>
            </a:extLst>
          </p:cNvPr>
          <p:cNvSpPr txBox="1"/>
          <p:nvPr/>
        </p:nvSpPr>
        <p:spPr>
          <a:xfrm>
            <a:off x="2945330" y="4950206"/>
            <a:ext cx="8644077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200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“It is not enough to be compassionate – you must act.”</a:t>
            </a:r>
          </a:p>
          <a:p>
            <a:pPr lvl="0" algn="r"/>
            <a:r>
              <a:rPr lang="en-US" sz="1800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Dalai Lama XIV</a:t>
            </a:r>
            <a:br>
              <a:rPr lang="en-US" sz="1800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i="1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Spiritual leader of Tibetan Buddhism and Nobel Peace Prize laureate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4DB721-1852-4922-89A2-329BCBB77886}"/>
              </a:ext>
            </a:extLst>
          </p:cNvPr>
          <p:cNvSpPr txBox="1"/>
          <p:nvPr/>
        </p:nvSpPr>
        <p:spPr>
          <a:xfrm>
            <a:off x="11477185" y="6550223"/>
            <a:ext cx="328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19660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6FC82A-EBD0-42F8-824E-760E8C6A8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639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1: There are various categories of help needed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D513FF-05F2-409B-8BBD-0D1C7BFD58C7}"/>
              </a:ext>
            </a:extLst>
          </p:cNvPr>
          <p:cNvSpPr txBox="1"/>
          <p:nvPr/>
        </p:nvSpPr>
        <p:spPr>
          <a:xfrm>
            <a:off x="838199" y="3429000"/>
            <a:ext cx="3124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</a:t>
            </a:r>
          </a:p>
          <a:p>
            <a:r>
              <a:rPr lang="en-US" sz="2400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categories: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9683D9-FC5D-40F9-82BF-446F4EB77F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2245" y="1175336"/>
            <a:ext cx="5147510" cy="51475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2964E3-A5D2-42EB-919D-508ED6CA6151}"/>
              </a:ext>
            </a:extLst>
          </p:cNvPr>
          <p:cNvSpPr txBox="1"/>
          <p:nvPr/>
        </p:nvSpPr>
        <p:spPr>
          <a:xfrm>
            <a:off x="11477185" y="6550223"/>
            <a:ext cx="328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37251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6C05AA-356E-44FF-A667-023DA732E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639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Category 1: Financial support (Money)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92A644-3C27-4593-95EE-3C1F9AC182CC}"/>
              </a:ext>
            </a:extLst>
          </p:cNvPr>
          <p:cNvSpPr txBox="1"/>
          <p:nvPr/>
        </p:nvSpPr>
        <p:spPr>
          <a:xfrm>
            <a:off x="834189" y="3883858"/>
            <a:ext cx="61000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operational expenses;</a:t>
            </a:r>
          </a:p>
          <a:p>
            <a:r>
              <a:rPr lang="en-US" sz="2400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essential equipment (laptops, generators);</a:t>
            </a:r>
          </a:p>
          <a:p>
            <a:r>
              <a:rPr lang="en-US" sz="2400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energy independence (power units, fuel).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5EBF7D-519B-4147-BF29-8126E3FE9EBE}"/>
              </a:ext>
            </a:extLst>
          </p:cNvPr>
          <p:cNvSpPr txBox="1"/>
          <p:nvPr/>
        </p:nvSpPr>
        <p:spPr>
          <a:xfrm>
            <a:off x="834189" y="1743118"/>
            <a:ext cx="6757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Funding cuts during crises reduce income; expenses rise.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D6DC25-8E8C-4169-99C1-7F596052EA10}"/>
              </a:ext>
            </a:extLst>
          </p:cNvPr>
          <p:cNvSpPr txBox="1"/>
          <p:nvPr/>
        </p:nvSpPr>
        <p:spPr>
          <a:xfrm>
            <a:off x="834189" y="3198166"/>
            <a:ext cx="46642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Emergency Relief Fund: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994FBA-2F69-4201-A1E7-BE2C333E782F}"/>
              </a:ext>
            </a:extLst>
          </p:cNvPr>
          <p:cNvSpPr txBox="1"/>
          <p:nvPr/>
        </p:nvSpPr>
        <p:spPr>
          <a:xfrm>
            <a:off x="834189" y="5802178"/>
            <a:ext cx="104033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💡</a:t>
            </a:r>
            <a:r>
              <a:rPr lang="en-US" sz="2400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URAN example - financial initiative by GÉANT and Vietsch Foundation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363E424-4A2B-46D1-A886-35F2F693A0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35516" y="1690688"/>
            <a:ext cx="3918284" cy="39182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A0BD54-19FB-42A7-9BB6-2FBD940AF37D}"/>
              </a:ext>
            </a:extLst>
          </p:cNvPr>
          <p:cNvSpPr txBox="1"/>
          <p:nvPr/>
        </p:nvSpPr>
        <p:spPr>
          <a:xfrm>
            <a:off x="11477185" y="6550223"/>
            <a:ext cx="328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099389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ABEA01-5EDA-463D-95C9-941FFE8E8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639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Category 2: Material support (Things)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32AD91-B89A-40EC-8A69-4CDE8E5B7120}"/>
              </a:ext>
            </a:extLst>
          </p:cNvPr>
          <p:cNvSpPr txBox="1"/>
          <p:nvPr/>
        </p:nvSpPr>
        <p:spPr>
          <a:xfrm>
            <a:off x="838198" y="2689067"/>
            <a:ext cx="654919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equipment (laptops, generators);</a:t>
            </a:r>
          </a:p>
          <a:p>
            <a:r>
              <a:rPr lang="en-US" sz="2400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medical kits, first aid materials, hygiene products;</a:t>
            </a:r>
          </a:p>
          <a:p>
            <a:r>
              <a:rPr lang="en-US" sz="2400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solar panels, portable chargers or alternative energy systems;</a:t>
            </a:r>
          </a:p>
          <a:p>
            <a:r>
              <a:rPr lang="en-US" sz="2400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ready-to-eat meals or clean drinking water;</a:t>
            </a:r>
          </a:p>
          <a:p>
            <a:r>
              <a:rPr lang="en-US" sz="2400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clothes.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096885-3B0E-4983-B1D1-C366A290AB4A}"/>
              </a:ext>
            </a:extLst>
          </p:cNvPr>
          <p:cNvSpPr txBox="1"/>
          <p:nvPr/>
        </p:nvSpPr>
        <p:spPr>
          <a:xfrm>
            <a:off x="838201" y="1690688"/>
            <a:ext cx="105155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material resources </a:t>
            </a:r>
            <a:r>
              <a:rPr lang="en-US" sz="2400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gathered and distributed to a NREN in crisis (depending on the type of crisis):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ED0365-4BA3-4DE0-92F2-3957AE350391}"/>
              </a:ext>
            </a:extLst>
          </p:cNvPr>
          <p:cNvSpPr txBox="1"/>
          <p:nvPr/>
        </p:nvSpPr>
        <p:spPr>
          <a:xfrm>
            <a:off x="838198" y="5534105"/>
            <a:ext cx="67898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🧡URAN examples: laptops from Computer Aid, generator from PSNC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16C112-6E88-4203-AC58-96E157DA94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663" y="2502965"/>
            <a:ext cx="3862137" cy="38621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E4F2A9-1DBF-4AB4-A1E1-8D5CADF37F68}"/>
              </a:ext>
            </a:extLst>
          </p:cNvPr>
          <p:cNvSpPr txBox="1"/>
          <p:nvPr/>
        </p:nvSpPr>
        <p:spPr>
          <a:xfrm>
            <a:off x="11477185" y="6550223"/>
            <a:ext cx="328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53CA328-F2A8-4E6D-94AD-49B867B2E4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990" y="3016251"/>
            <a:ext cx="537410" cy="53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292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CAD140-C4A6-4D0A-892F-D0649E222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639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Category 3: Expertise support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EEC483-EEB1-41F6-B152-403CC38F30B1}"/>
              </a:ext>
            </a:extLst>
          </p:cNvPr>
          <p:cNvSpPr txBox="1"/>
          <p:nvPr/>
        </p:nvSpPr>
        <p:spPr>
          <a:xfrm>
            <a:off x="4818289" y="3147105"/>
            <a:ext cx="84501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crisis management and response strategies;</a:t>
            </a:r>
          </a:p>
          <a:p>
            <a:r>
              <a:rPr lang="en-US" sz="2400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trainings &amp; workshops;</a:t>
            </a:r>
          </a:p>
          <a:p>
            <a:r>
              <a:rPr lang="en-US" sz="2400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remote IT support for infrastructure maintenance.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46C626-4A0C-4103-825D-36AFE1C34937}"/>
              </a:ext>
            </a:extLst>
          </p:cNvPr>
          <p:cNvSpPr txBox="1"/>
          <p:nvPr/>
        </p:nvSpPr>
        <p:spPr>
          <a:xfrm>
            <a:off x="4818289" y="1913076"/>
            <a:ext cx="72951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Remote help </a:t>
            </a:r>
            <a:r>
              <a:rPr lang="en-US" sz="2400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 NREN facing staff shortages due to crises: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11D818-728F-4C12-9825-30AE12F1B898}"/>
              </a:ext>
            </a:extLst>
          </p:cNvPr>
          <p:cNvSpPr txBox="1"/>
          <p:nvPr/>
        </p:nvSpPr>
        <p:spPr>
          <a:xfrm>
            <a:off x="838200" y="5844660"/>
            <a:ext cx="102923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🧠 Examples: CLAW, TALON exercises, IT software (like </a:t>
            </a:r>
            <a:r>
              <a:rPr lang="en-US" sz="2400" dirty="0" err="1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NMaaS</a:t>
            </a:r>
            <a:r>
              <a:rPr lang="en-US" sz="2400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E2F9071-E4BE-46B0-8E74-198EE3C322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1685999"/>
            <a:ext cx="3577389" cy="35773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891C70-46D4-419D-BF02-23364CCE32BA}"/>
              </a:ext>
            </a:extLst>
          </p:cNvPr>
          <p:cNvSpPr txBox="1"/>
          <p:nvPr/>
        </p:nvSpPr>
        <p:spPr>
          <a:xfrm>
            <a:off x="11477185" y="6550223"/>
            <a:ext cx="328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548442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EDB9F0-B096-4862-A255-1595B5685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639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Category 4: Human Connection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E1EA53-D23C-4C31-84B9-F20CEEC72521}"/>
              </a:ext>
            </a:extLst>
          </p:cNvPr>
          <p:cNvSpPr txBox="1"/>
          <p:nvPr/>
        </p:nvSpPr>
        <p:spPr>
          <a:xfrm>
            <a:off x="838200" y="2796697"/>
            <a:ext cx="681789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help</a:t>
            </a:r>
            <a:r>
              <a:rPr lang="en-US" sz="2400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US" sz="2400" dirty="0">
              <a:solidFill>
                <a:srgbClr val="1835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virtual coffee breaks and events to boost morale;</a:t>
            </a:r>
          </a:p>
          <a:p>
            <a:r>
              <a:rPr lang="en-US" sz="2400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kind messages;</a:t>
            </a:r>
          </a:p>
          <a:p>
            <a:r>
              <a:rPr lang="en-US" sz="2400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emotional support to overcome isolation;</a:t>
            </a:r>
          </a:p>
          <a:p>
            <a:r>
              <a:rPr lang="en-US" sz="2400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care parcels.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80AA4A-8FB1-4F57-833B-D0458C9281E8}"/>
              </a:ext>
            </a:extLst>
          </p:cNvPr>
          <p:cNvSpPr txBox="1"/>
          <p:nvPr/>
        </p:nvSpPr>
        <p:spPr>
          <a:xfrm>
            <a:off x="838200" y="1776648"/>
            <a:ext cx="65572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you find yourself in a crisis your moral suffers a lot.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472233-D0DA-4E58-B935-DB7571321008}"/>
              </a:ext>
            </a:extLst>
          </p:cNvPr>
          <p:cNvSpPr txBox="1"/>
          <p:nvPr/>
        </p:nvSpPr>
        <p:spPr>
          <a:xfrm>
            <a:off x="838200" y="5560313"/>
            <a:ext cx="10515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🎁URAN examples: Christmas parcels and letters, personal messages and</a:t>
            </a:r>
          </a:p>
          <a:p>
            <a:r>
              <a:rPr lang="en-US" sz="2400" dirty="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e-mails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20E384B-AA70-4A6C-9643-975D2C6DE7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6095" y="1776648"/>
            <a:ext cx="3697705" cy="36977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6B43F8-F5C7-443A-8BE1-1EE288C4F35D}"/>
              </a:ext>
            </a:extLst>
          </p:cNvPr>
          <p:cNvSpPr txBox="1"/>
          <p:nvPr/>
        </p:nvSpPr>
        <p:spPr>
          <a:xfrm>
            <a:off x="11477185" y="6550223"/>
            <a:ext cx="328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C44039E-CD05-4903-A894-57A92B863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7475">
            <a:off x="10773225" y="3934569"/>
            <a:ext cx="252394" cy="25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022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821483-3DA1-46D4-AEFA-04A7EC9A9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273589" cy="1325563"/>
          </a:xfrm>
        </p:spPr>
        <p:txBody>
          <a:bodyPr/>
          <a:lstStyle/>
          <a:p>
            <a:r>
              <a:rPr lang="en-US" dirty="0">
                <a:solidFill>
                  <a:srgbClr val="E639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 of URAN team unpacking a Christmas parcel</a:t>
            </a:r>
          </a:p>
        </p:txBody>
      </p:sp>
      <p:pic>
        <p:nvPicPr>
          <p:cNvPr id="3" name="Christmas parcel from GEANT_Cambridge">
            <a:hlinkClick r:id="" action="ppaction://media"/>
            <a:extLst>
              <a:ext uri="{FF2B5EF4-FFF2-40B4-BE49-F238E27FC236}">
                <a16:creationId xmlns:a16="http://schemas.microsoft.com/office/drawing/2014/main" id="{D00D2AA4-877A-4969-88E5-F795308B88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604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680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Настроювані 1">
      <a:majorFont>
        <a:latin typeface="Montserrat"/>
        <a:ea typeface=""/>
        <a:cs typeface=""/>
      </a:majorFont>
      <a:minorFont>
        <a:latin typeface="Lato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2224</TotalTime>
  <Words>668</Words>
  <Application>Microsoft Office PowerPoint</Application>
  <PresentationFormat>Широкий екран</PresentationFormat>
  <Paragraphs>121</Paragraphs>
  <Slides>16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16</vt:i4>
      </vt:variant>
    </vt:vector>
  </HeadingPairs>
  <TitlesOfParts>
    <vt:vector size="20" baseType="lpstr">
      <vt:lpstr>Arial</vt:lpstr>
      <vt:lpstr>Calibri</vt:lpstr>
      <vt:lpstr>Lato</vt:lpstr>
      <vt:lpstr>Тема Office</vt:lpstr>
      <vt:lpstr>Презентація PowerPoint</vt:lpstr>
      <vt:lpstr>Introduction</vt:lpstr>
      <vt:lpstr>Презентація PowerPoint</vt:lpstr>
      <vt:lpstr>Lesson 1: There are various categories of help needed</vt:lpstr>
      <vt:lpstr>Category 1: Financial support (Money)</vt:lpstr>
      <vt:lpstr>Category 2: Material support (Things)</vt:lpstr>
      <vt:lpstr>Category 3: Expertise support</vt:lpstr>
      <vt:lpstr>Category 4: Human Connection</vt:lpstr>
      <vt:lpstr>Video of URAN team unpacking a Christmas parcel</vt:lpstr>
      <vt:lpstr>Lesson 2: Support must match current needs</vt:lpstr>
      <vt:lpstr>Lesson 3: Beware of bureaucracy</vt:lpstr>
      <vt:lpstr>Lesson 4: The power of community</vt:lpstr>
      <vt:lpstr>Proposal for a new initiative: Humanitarian Support Group</vt:lpstr>
      <vt:lpstr>Mentimeter</vt:lpstr>
      <vt:lpstr>Discussion 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Tatiana Preobrazhenskaya</dc:creator>
  <cp:lastModifiedBy>Tetiana Preobrazhenska</cp:lastModifiedBy>
  <cp:revision>185</cp:revision>
  <dcterms:created xsi:type="dcterms:W3CDTF">2021-10-05T13:44:53Z</dcterms:created>
  <dcterms:modified xsi:type="dcterms:W3CDTF">2025-05-26T09:02:23Z</dcterms:modified>
</cp:coreProperties>
</file>