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4"/>
  </p:notesMasterIdLst>
  <p:sldIdLst>
    <p:sldId id="877" r:id="rId6"/>
    <p:sldId id="303" r:id="rId7"/>
    <p:sldId id="300" r:id="rId8"/>
    <p:sldId id="298" r:id="rId9"/>
    <p:sldId id="871" r:id="rId10"/>
    <p:sldId id="299" r:id="rId11"/>
    <p:sldId id="875" r:id="rId12"/>
    <p:sldId id="295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1EFC42-8066-FB71-1FAF-E12A9843B2CE}" name="Herczog Edit" initials="HE" userId="986f742077ba224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961"/>
    <a:srgbClr val="1C2C4F"/>
    <a:srgbClr val="003753"/>
    <a:srgbClr val="E5044E"/>
    <a:srgbClr val="E5024D"/>
    <a:srgbClr val="0077BE"/>
    <a:srgbClr val="AD566A"/>
    <a:srgbClr val="E3B400"/>
    <a:srgbClr val="18355E"/>
    <a:srgbClr val="639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9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608" y="1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62CE9-B06B-D445-84A7-3951528F6B29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8080F4-C328-E04C-9F73-7CBFBD6673F6}">
      <dgm:prSet phldrT="[Text]" custT="1"/>
      <dgm:spPr/>
      <dgm:t>
        <a:bodyPr/>
        <a:lstStyle/>
        <a:p>
          <a:r>
            <a:rPr lang="en-GB" sz="2400" dirty="0"/>
            <a:t>EU Liaison</a:t>
          </a:r>
        </a:p>
      </dgm:t>
    </dgm:pt>
    <dgm:pt modelId="{FE102AE9-ACBB-6F46-9109-4BE7E117A865}" type="parTrans" cxnId="{F766E33E-F123-5440-B375-4C325D3835F7}">
      <dgm:prSet/>
      <dgm:spPr/>
      <dgm:t>
        <a:bodyPr/>
        <a:lstStyle/>
        <a:p>
          <a:endParaRPr lang="en-GB"/>
        </a:p>
      </dgm:t>
    </dgm:pt>
    <dgm:pt modelId="{184C53BE-5468-D548-9D59-725B7832B73A}" type="sibTrans" cxnId="{F766E33E-F123-5440-B375-4C325D3835F7}">
      <dgm:prSet/>
      <dgm:spPr/>
      <dgm:t>
        <a:bodyPr/>
        <a:lstStyle/>
        <a:p>
          <a:endParaRPr lang="en-GB"/>
        </a:p>
      </dgm:t>
    </dgm:pt>
    <dgm:pt modelId="{171102A1-0E91-F645-9E1B-7FB84246C1D3}">
      <dgm:prSet phldrT="[Text]" custT="1"/>
      <dgm:spPr/>
      <dgm:t>
        <a:bodyPr/>
        <a:lstStyle/>
        <a:p>
          <a:r>
            <a:rPr lang="en-GB" sz="2000" dirty="0"/>
            <a:t>WP2T4 – Policy Engagement</a:t>
          </a:r>
        </a:p>
      </dgm:t>
    </dgm:pt>
    <dgm:pt modelId="{67A67580-4F42-9849-BE9B-650200E40F14}" type="parTrans" cxnId="{3BEBE3CE-0EAC-364A-9BBA-83A91463C8F2}">
      <dgm:prSet/>
      <dgm:spPr/>
      <dgm:t>
        <a:bodyPr/>
        <a:lstStyle/>
        <a:p>
          <a:endParaRPr lang="en-GB"/>
        </a:p>
      </dgm:t>
    </dgm:pt>
    <dgm:pt modelId="{10FADD34-0AC5-B146-91D8-F62546B1E518}" type="sibTrans" cxnId="{3BEBE3CE-0EAC-364A-9BBA-83A91463C8F2}">
      <dgm:prSet/>
      <dgm:spPr/>
      <dgm:t>
        <a:bodyPr/>
        <a:lstStyle/>
        <a:p>
          <a:endParaRPr lang="en-GB"/>
        </a:p>
      </dgm:t>
    </dgm:pt>
    <dgm:pt modelId="{74D0C89C-F53D-EA48-A2E0-88121FA8F9E8}">
      <dgm:prSet phldrT="[Text]" custT="1"/>
      <dgm:spPr/>
      <dgm:t>
        <a:bodyPr/>
        <a:lstStyle/>
        <a:p>
          <a:r>
            <a:rPr lang="en-GB" sz="2000" dirty="0"/>
            <a:t>SIG-Policy</a:t>
          </a:r>
        </a:p>
      </dgm:t>
    </dgm:pt>
    <dgm:pt modelId="{E9253E70-FD16-B948-A046-8E94973ACB03}" type="parTrans" cxnId="{31A5070A-9832-1040-BFDC-9AF2F31B43E0}">
      <dgm:prSet/>
      <dgm:spPr/>
      <dgm:t>
        <a:bodyPr/>
        <a:lstStyle/>
        <a:p>
          <a:endParaRPr lang="en-GB"/>
        </a:p>
      </dgm:t>
    </dgm:pt>
    <dgm:pt modelId="{8BADA379-36F0-EC48-A115-E57D642A6C56}" type="sibTrans" cxnId="{31A5070A-9832-1040-BFDC-9AF2F31B43E0}">
      <dgm:prSet/>
      <dgm:spPr/>
      <dgm:t>
        <a:bodyPr/>
        <a:lstStyle/>
        <a:p>
          <a:endParaRPr lang="en-GB"/>
        </a:p>
      </dgm:t>
    </dgm:pt>
    <dgm:pt modelId="{E817AE13-1205-F74B-8CA5-6E964EAF9955}">
      <dgm:prSet custT="1"/>
      <dgm:spPr/>
      <dgm:t>
        <a:bodyPr/>
        <a:lstStyle/>
        <a:p>
          <a:r>
            <a:rPr lang="en-GB" sz="900" dirty="0"/>
            <a:t>Dedicated GÉANT Staff focussed on Policy</a:t>
          </a:r>
        </a:p>
      </dgm:t>
    </dgm:pt>
    <dgm:pt modelId="{D59013EF-17BD-4643-A78E-8AF6535EDE39}" type="parTrans" cxnId="{030F697F-C14D-7842-AD53-545EED42C2AD}">
      <dgm:prSet/>
      <dgm:spPr/>
      <dgm:t>
        <a:bodyPr/>
        <a:lstStyle/>
        <a:p>
          <a:endParaRPr lang="en-GB"/>
        </a:p>
      </dgm:t>
    </dgm:pt>
    <dgm:pt modelId="{562A5A52-F736-4543-86E5-55A461201182}" type="sibTrans" cxnId="{030F697F-C14D-7842-AD53-545EED42C2AD}">
      <dgm:prSet/>
      <dgm:spPr/>
      <dgm:t>
        <a:bodyPr/>
        <a:lstStyle/>
        <a:p>
          <a:endParaRPr lang="en-GB"/>
        </a:p>
      </dgm:t>
    </dgm:pt>
    <dgm:pt modelId="{E84F3AF8-AB9C-2C49-B49B-32A96C365AC3}">
      <dgm:prSet custT="1"/>
      <dgm:spPr/>
      <dgm:t>
        <a:bodyPr/>
        <a:lstStyle/>
        <a:p>
          <a:r>
            <a:rPr lang="en-GB" sz="900" dirty="0"/>
            <a:t>In-depth analysis of European Policy &amp; Funding</a:t>
          </a:r>
        </a:p>
      </dgm:t>
    </dgm:pt>
    <dgm:pt modelId="{A0EC1ECD-F627-5442-A4F0-506A9392C4CF}" type="parTrans" cxnId="{842B552F-D5AE-584C-9B23-9B4660EF920A}">
      <dgm:prSet/>
      <dgm:spPr/>
      <dgm:t>
        <a:bodyPr/>
        <a:lstStyle/>
        <a:p>
          <a:endParaRPr lang="en-GB"/>
        </a:p>
      </dgm:t>
    </dgm:pt>
    <dgm:pt modelId="{09EF0513-5AB6-7A41-AE68-B41BCCF47515}" type="sibTrans" cxnId="{842B552F-D5AE-584C-9B23-9B4660EF920A}">
      <dgm:prSet/>
      <dgm:spPr/>
      <dgm:t>
        <a:bodyPr/>
        <a:lstStyle/>
        <a:p>
          <a:endParaRPr lang="en-GB"/>
        </a:p>
      </dgm:t>
    </dgm:pt>
    <dgm:pt modelId="{D2D7EB0F-505B-9A4E-B189-9215F730D5E6}">
      <dgm:prSet custT="1"/>
      <dgm:spPr/>
      <dgm:t>
        <a:bodyPr/>
        <a:lstStyle/>
        <a:p>
          <a:r>
            <a:rPr lang="en-GB" sz="900" dirty="0"/>
            <a:t>Public Affairs department of organisation</a:t>
          </a:r>
        </a:p>
      </dgm:t>
    </dgm:pt>
    <dgm:pt modelId="{923BA113-4762-A441-8092-DE4D01B384EE}" type="parTrans" cxnId="{ABAD8A1E-C74C-214F-941F-BD1E4C8F7723}">
      <dgm:prSet/>
      <dgm:spPr/>
      <dgm:t>
        <a:bodyPr/>
        <a:lstStyle/>
        <a:p>
          <a:endParaRPr lang="en-GB"/>
        </a:p>
      </dgm:t>
    </dgm:pt>
    <dgm:pt modelId="{E18342D9-A4D5-A146-BBF7-D0CF140CC8F3}" type="sibTrans" cxnId="{ABAD8A1E-C74C-214F-941F-BD1E4C8F7723}">
      <dgm:prSet/>
      <dgm:spPr/>
      <dgm:t>
        <a:bodyPr/>
        <a:lstStyle/>
        <a:p>
          <a:endParaRPr lang="en-GB"/>
        </a:p>
      </dgm:t>
    </dgm:pt>
    <dgm:pt modelId="{C192947B-3757-C944-B97D-081EA210ECD9}">
      <dgm:prSet custT="1"/>
      <dgm:spPr/>
      <dgm:t>
        <a:bodyPr/>
        <a:lstStyle/>
        <a:p>
          <a:r>
            <a:rPr lang="en-GB" sz="900" dirty="0"/>
            <a:t>Represents wider community practitioners</a:t>
          </a:r>
        </a:p>
      </dgm:t>
    </dgm:pt>
    <dgm:pt modelId="{73D89492-E8F5-BF45-B5FB-89C57381E180}" type="parTrans" cxnId="{528AA21E-F221-074E-A58C-42CD375E6FA1}">
      <dgm:prSet/>
      <dgm:spPr/>
      <dgm:t>
        <a:bodyPr/>
        <a:lstStyle/>
        <a:p>
          <a:endParaRPr lang="en-GB"/>
        </a:p>
      </dgm:t>
    </dgm:pt>
    <dgm:pt modelId="{B1B06259-ACD3-EC4B-9BD1-348B522FF19F}" type="sibTrans" cxnId="{528AA21E-F221-074E-A58C-42CD375E6FA1}">
      <dgm:prSet/>
      <dgm:spPr/>
      <dgm:t>
        <a:bodyPr/>
        <a:lstStyle/>
        <a:p>
          <a:endParaRPr lang="en-GB"/>
        </a:p>
      </dgm:t>
    </dgm:pt>
    <dgm:pt modelId="{FB5871AD-0728-FD45-B4A4-557FD67170C4}">
      <dgm:prSet custT="1"/>
      <dgm:spPr/>
      <dgm:t>
        <a:bodyPr/>
        <a:lstStyle/>
        <a:p>
          <a:r>
            <a:rPr lang="en-GB" sz="900" dirty="0"/>
            <a:t>Gathering point for both input and dissemination</a:t>
          </a:r>
        </a:p>
      </dgm:t>
    </dgm:pt>
    <dgm:pt modelId="{FEFA12F1-C4B8-D842-B8EC-D7DEFC7E5305}" type="parTrans" cxnId="{EA8CCBAE-4898-5846-8FA3-95F6B03676B3}">
      <dgm:prSet/>
      <dgm:spPr/>
      <dgm:t>
        <a:bodyPr/>
        <a:lstStyle/>
        <a:p>
          <a:endParaRPr lang="en-GB"/>
        </a:p>
      </dgm:t>
    </dgm:pt>
    <dgm:pt modelId="{98E81186-B2E5-A542-AA8A-01DE1C18DA84}" type="sibTrans" cxnId="{EA8CCBAE-4898-5846-8FA3-95F6B03676B3}">
      <dgm:prSet/>
      <dgm:spPr/>
      <dgm:t>
        <a:bodyPr/>
        <a:lstStyle/>
        <a:p>
          <a:endParaRPr lang="en-GB"/>
        </a:p>
      </dgm:t>
    </dgm:pt>
    <dgm:pt modelId="{DD1AE6B0-FD65-4E4B-9F87-EFC7976F581E}">
      <dgm:prSet/>
      <dgm:spPr/>
      <dgm:t>
        <a:bodyPr/>
        <a:lstStyle/>
        <a:p>
          <a:endParaRPr lang="en-GB" sz="1100" dirty="0"/>
        </a:p>
      </dgm:t>
    </dgm:pt>
    <dgm:pt modelId="{DE4147B1-3E50-204B-B253-E3AA59A69E7D}" type="parTrans" cxnId="{09624BAA-13DA-BD48-B668-F2A5833BBE7D}">
      <dgm:prSet/>
      <dgm:spPr/>
      <dgm:t>
        <a:bodyPr/>
        <a:lstStyle/>
        <a:p>
          <a:endParaRPr lang="en-GB"/>
        </a:p>
      </dgm:t>
    </dgm:pt>
    <dgm:pt modelId="{BA2A69B7-BF61-FE45-8036-34F92EF3CF3E}" type="sibTrans" cxnId="{09624BAA-13DA-BD48-B668-F2A5833BBE7D}">
      <dgm:prSet/>
      <dgm:spPr/>
      <dgm:t>
        <a:bodyPr/>
        <a:lstStyle/>
        <a:p>
          <a:endParaRPr lang="en-GB"/>
        </a:p>
      </dgm:t>
    </dgm:pt>
    <dgm:pt modelId="{AE03A0F7-9DB0-714F-9AEF-94881EB2741A}">
      <dgm:prSet custT="1"/>
      <dgm:spPr/>
      <dgm:t>
        <a:bodyPr/>
        <a:lstStyle/>
        <a:p>
          <a:r>
            <a:rPr lang="en-GB" sz="900" dirty="0"/>
            <a:t>EU + </a:t>
          </a:r>
        </a:p>
      </dgm:t>
    </dgm:pt>
    <dgm:pt modelId="{3FA2CD0F-8400-214C-A0CC-C47E6A8DB90C}" type="parTrans" cxnId="{6BD64327-E9F2-2D44-8063-144AC280424B}">
      <dgm:prSet/>
      <dgm:spPr/>
      <dgm:t>
        <a:bodyPr/>
        <a:lstStyle/>
        <a:p>
          <a:endParaRPr lang="en-GB"/>
        </a:p>
      </dgm:t>
    </dgm:pt>
    <dgm:pt modelId="{D84B6861-3D81-FA41-8562-C0EB0B0D8975}" type="sibTrans" cxnId="{6BD64327-E9F2-2D44-8063-144AC280424B}">
      <dgm:prSet/>
      <dgm:spPr/>
      <dgm:t>
        <a:bodyPr/>
        <a:lstStyle/>
        <a:p>
          <a:endParaRPr lang="en-GB"/>
        </a:p>
      </dgm:t>
    </dgm:pt>
    <dgm:pt modelId="{78C22DD2-D651-DF44-BBFC-AD6F68E89BB5}">
      <dgm:prSet custT="1"/>
      <dgm:spPr/>
      <dgm:t>
        <a:bodyPr/>
        <a:lstStyle/>
        <a:p>
          <a:r>
            <a:rPr lang="en-GB" sz="800" dirty="0"/>
            <a:t>Represents Public Affairs work in the project</a:t>
          </a:r>
        </a:p>
      </dgm:t>
    </dgm:pt>
    <dgm:pt modelId="{7CE274BF-C8F3-3545-B8D2-196816100CAD}" type="parTrans" cxnId="{73DEF774-AF85-0546-BEF6-67C03A9D13FD}">
      <dgm:prSet/>
      <dgm:spPr/>
      <dgm:t>
        <a:bodyPr/>
        <a:lstStyle/>
        <a:p>
          <a:endParaRPr lang="en-GB"/>
        </a:p>
      </dgm:t>
    </dgm:pt>
    <dgm:pt modelId="{7B0A9442-909F-734C-9D7D-5D1F1BDDC1CB}" type="sibTrans" cxnId="{73DEF774-AF85-0546-BEF6-67C03A9D13FD}">
      <dgm:prSet/>
      <dgm:spPr/>
      <dgm:t>
        <a:bodyPr/>
        <a:lstStyle/>
        <a:p>
          <a:endParaRPr lang="en-GB"/>
        </a:p>
      </dgm:t>
    </dgm:pt>
    <dgm:pt modelId="{95C0B2D0-15A8-AB4E-B148-C28590EFE9C4}">
      <dgm:prSet custT="1"/>
      <dgm:spPr/>
      <dgm:t>
        <a:bodyPr/>
        <a:lstStyle/>
        <a:p>
          <a:r>
            <a:rPr lang="en-GB" sz="800" dirty="0"/>
            <a:t>Bridge between community and EU Liaison</a:t>
          </a:r>
        </a:p>
      </dgm:t>
    </dgm:pt>
    <dgm:pt modelId="{54816318-6C34-B245-AE19-981E0E20F73C}" type="parTrans" cxnId="{86816C94-F54F-0940-A26A-0FB81FA40FD4}">
      <dgm:prSet/>
      <dgm:spPr/>
      <dgm:t>
        <a:bodyPr/>
        <a:lstStyle/>
        <a:p>
          <a:endParaRPr lang="en-GB"/>
        </a:p>
      </dgm:t>
    </dgm:pt>
    <dgm:pt modelId="{EF4C86B7-878B-9C44-B809-A89BC8381CBA}" type="sibTrans" cxnId="{86816C94-F54F-0940-A26A-0FB81FA40FD4}">
      <dgm:prSet/>
      <dgm:spPr/>
      <dgm:t>
        <a:bodyPr/>
        <a:lstStyle/>
        <a:p>
          <a:endParaRPr lang="en-GB"/>
        </a:p>
      </dgm:t>
    </dgm:pt>
    <dgm:pt modelId="{561D89A4-418B-2D4F-8854-A771E8F2C5F4}">
      <dgm:prSet custT="1"/>
      <dgm:spPr/>
      <dgm:t>
        <a:bodyPr/>
        <a:lstStyle/>
        <a:p>
          <a:r>
            <a:rPr lang="en-GB" sz="800" dirty="0"/>
            <a:t>Updates Project Governance</a:t>
          </a:r>
        </a:p>
      </dgm:t>
    </dgm:pt>
    <dgm:pt modelId="{7399F3AE-52BC-784C-A23E-352ED67DAA3F}" type="parTrans" cxnId="{F149BE0C-2224-7447-A8AE-ED0CBF2F160C}">
      <dgm:prSet/>
      <dgm:spPr/>
      <dgm:t>
        <a:bodyPr/>
        <a:lstStyle/>
        <a:p>
          <a:endParaRPr lang="en-GB"/>
        </a:p>
      </dgm:t>
    </dgm:pt>
    <dgm:pt modelId="{6A92E955-AC54-314E-BCF1-5E80E64C0A05}" type="sibTrans" cxnId="{F149BE0C-2224-7447-A8AE-ED0CBF2F160C}">
      <dgm:prSet/>
      <dgm:spPr/>
      <dgm:t>
        <a:bodyPr/>
        <a:lstStyle/>
        <a:p>
          <a:endParaRPr lang="en-GB"/>
        </a:p>
      </dgm:t>
    </dgm:pt>
    <dgm:pt modelId="{308FC4F4-F1A0-6840-A150-4CD28377C51D}">
      <dgm:prSet custT="1"/>
      <dgm:spPr/>
      <dgm:t>
        <a:bodyPr/>
        <a:lstStyle/>
        <a:p>
          <a:r>
            <a:rPr lang="en-GB" sz="900" dirty="0"/>
            <a:t>Knowledge Exchange</a:t>
          </a:r>
        </a:p>
      </dgm:t>
    </dgm:pt>
    <dgm:pt modelId="{7DBB8E4E-F484-8544-8521-D88F61E42558}" type="parTrans" cxnId="{048707BD-0F22-F04E-A50F-3F5451BB7EC1}">
      <dgm:prSet/>
      <dgm:spPr/>
      <dgm:t>
        <a:bodyPr/>
        <a:lstStyle/>
        <a:p>
          <a:endParaRPr lang="en-GB"/>
        </a:p>
      </dgm:t>
    </dgm:pt>
    <dgm:pt modelId="{31F21562-8E00-594F-A7CB-8D5CF4F3A687}" type="sibTrans" cxnId="{048707BD-0F22-F04E-A50F-3F5451BB7EC1}">
      <dgm:prSet/>
      <dgm:spPr/>
      <dgm:t>
        <a:bodyPr/>
        <a:lstStyle/>
        <a:p>
          <a:endParaRPr lang="en-GB"/>
        </a:p>
      </dgm:t>
    </dgm:pt>
    <dgm:pt modelId="{9531A0D1-701B-EC44-B133-AD131B6A3896}" type="pres">
      <dgm:prSet presAssocID="{3B462CE9-B06B-D445-84A7-3951528F6B29}" presName="Name0" presStyleCnt="0">
        <dgm:presLayoutVars>
          <dgm:dir/>
          <dgm:resizeHandles val="exact"/>
        </dgm:presLayoutVars>
      </dgm:prSet>
      <dgm:spPr/>
    </dgm:pt>
    <dgm:pt modelId="{9B1C64AB-17FF-3647-95D1-2866B5A4C54B}" type="pres">
      <dgm:prSet presAssocID="{3F8080F4-C328-E04C-9F73-7CBFBD6673F6}" presName="node" presStyleLbl="node1" presStyleIdx="0" presStyleCnt="3" custScaleY="110507" custRadScaleRad="82232" custRadScaleInc="781">
        <dgm:presLayoutVars>
          <dgm:bulletEnabled val="1"/>
        </dgm:presLayoutVars>
      </dgm:prSet>
      <dgm:spPr/>
    </dgm:pt>
    <dgm:pt modelId="{6F19D14E-984A-4540-A0C6-5E2660E26765}" type="pres">
      <dgm:prSet presAssocID="{184C53BE-5468-D548-9D59-725B7832B73A}" presName="sibTrans" presStyleLbl="sibTrans2D1" presStyleIdx="0" presStyleCnt="3"/>
      <dgm:spPr/>
    </dgm:pt>
    <dgm:pt modelId="{BFBB7F99-42F8-D944-96B0-4CED4CD1F98D}" type="pres">
      <dgm:prSet presAssocID="{184C53BE-5468-D548-9D59-725B7832B73A}" presName="connectorText" presStyleLbl="sibTrans2D1" presStyleIdx="0" presStyleCnt="3"/>
      <dgm:spPr/>
    </dgm:pt>
    <dgm:pt modelId="{E54A640E-E863-3147-937D-4ACA3E7CF126}" type="pres">
      <dgm:prSet presAssocID="{171102A1-0E91-F645-9E1B-7FB84246C1D3}" presName="node" presStyleLbl="node1" presStyleIdx="1" presStyleCnt="3" custScaleY="112533">
        <dgm:presLayoutVars>
          <dgm:bulletEnabled val="1"/>
        </dgm:presLayoutVars>
      </dgm:prSet>
      <dgm:spPr/>
    </dgm:pt>
    <dgm:pt modelId="{E4A4DEF7-C233-BF4E-A386-4E056F72198F}" type="pres">
      <dgm:prSet presAssocID="{10FADD34-0AC5-B146-91D8-F62546B1E518}" presName="sibTrans" presStyleLbl="sibTrans2D1" presStyleIdx="1" presStyleCnt="3"/>
      <dgm:spPr/>
    </dgm:pt>
    <dgm:pt modelId="{00BE50CC-7A30-9D4F-B44A-9E036F59279A}" type="pres">
      <dgm:prSet presAssocID="{10FADD34-0AC5-B146-91D8-F62546B1E518}" presName="connectorText" presStyleLbl="sibTrans2D1" presStyleIdx="1" presStyleCnt="3"/>
      <dgm:spPr/>
    </dgm:pt>
    <dgm:pt modelId="{C288A3CE-ED9A-2E4B-B669-0566D563F210}" type="pres">
      <dgm:prSet presAssocID="{74D0C89C-F53D-EA48-A2E0-88121FA8F9E8}" presName="node" presStyleLbl="node1" presStyleIdx="2" presStyleCnt="3" custScaleY="115381">
        <dgm:presLayoutVars>
          <dgm:bulletEnabled val="1"/>
        </dgm:presLayoutVars>
      </dgm:prSet>
      <dgm:spPr/>
    </dgm:pt>
    <dgm:pt modelId="{1775F1DB-EB70-524A-9B4A-466AC9ADBBD9}" type="pres">
      <dgm:prSet presAssocID="{8BADA379-36F0-EC48-A115-E57D642A6C56}" presName="sibTrans" presStyleLbl="sibTrans2D1" presStyleIdx="2" presStyleCnt="3"/>
      <dgm:spPr/>
    </dgm:pt>
    <dgm:pt modelId="{A754B1F4-521F-FC41-98FD-22FAF11934FC}" type="pres">
      <dgm:prSet presAssocID="{8BADA379-36F0-EC48-A115-E57D642A6C56}" presName="connectorText" presStyleLbl="sibTrans2D1" presStyleIdx="2" presStyleCnt="3"/>
      <dgm:spPr/>
    </dgm:pt>
  </dgm:ptLst>
  <dgm:cxnLst>
    <dgm:cxn modelId="{36E9AF08-7F13-E449-8D0B-6742A6DB79D9}" type="presOf" srcId="{E84F3AF8-AB9C-2C49-B49B-32A96C365AC3}" destId="{9B1C64AB-17FF-3647-95D1-2866B5A4C54B}" srcOrd="0" destOrd="2" presId="urn:microsoft.com/office/officeart/2005/8/layout/cycle7"/>
    <dgm:cxn modelId="{31A5070A-9832-1040-BFDC-9AF2F31B43E0}" srcId="{3B462CE9-B06B-D445-84A7-3951528F6B29}" destId="{74D0C89C-F53D-EA48-A2E0-88121FA8F9E8}" srcOrd="2" destOrd="0" parTransId="{E9253E70-FD16-B948-A046-8E94973ACB03}" sibTransId="{8BADA379-36F0-EC48-A115-E57D642A6C56}"/>
    <dgm:cxn modelId="{20ED700B-1030-3440-8B6A-FF1B75466F0B}" type="presOf" srcId="{8BADA379-36F0-EC48-A115-E57D642A6C56}" destId="{1775F1DB-EB70-524A-9B4A-466AC9ADBBD9}" srcOrd="0" destOrd="0" presId="urn:microsoft.com/office/officeart/2005/8/layout/cycle7"/>
    <dgm:cxn modelId="{F149BE0C-2224-7447-A8AE-ED0CBF2F160C}" srcId="{171102A1-0E91-F645-9E1B-7FB84246C1D3}" destId="{561D89A4-418B-2D4F-8854-A771E8F2C5F4}" srcOrd="2" destOrd="0" parTransId="{7399F3AE-52BC-784C-A23E-352ED67DAA3F}" sibTransId="{6A92E955-AC54-314E-BCF1-5E80E64C0A05}"/>
    <dgm:cxn modelId="{03044914-3492-B94A-846B-C273A7ED6A04}" type="presOf" srcId="{10FADD34-0AC5-B146-91D8-F62546B1E518}" destId="{E4A4DEF7-C233-BF4E-A386-4E056F72198F}" srcOrd="0" destOrd="0" presId="urn:microsoft.com/office/officeart/2005/8/layout/cycle7"/>
    <dgm:cxn modelId="{ABAD8A1E-C74C-214F-941F-BD1E4C8F7723}" srcId="{3F8080F4-C328-E04C-9F73-7CBFBD6673F6}" destId="{D2D7EB0F-505B-9A4E-B189-9215F730D5E6}" srcOrd="2" destOrd="0" parTransId="{923BA113-4762-A441-8092-DE4D01B384EE}" sibTransId="{E18342D9-A4D5-A146-BBF7-D0CF140CC8F3}"/>
    <dgm:cxn modelId="{528AA21E-F221-074E-A58C-42CD375E6FA1}" srcId="{74D0C89C-F53D-EA48-A2E0-88121FA8F9E8}" destId="{C192947B-3757-C944-B97D-081EA210ECD9}" srcOrd="0" destOrd="0" parTransId="{73D89492-E8F5-BF45-B5FB-89C57381E180}" sibTransId="{B1B06259-ACD3-EC4B-9BD1-348B522FF19F}"/>
    <dgm:cxn modelId="{6BD64327-E9F2-2D44-8063-144AC280424B}" srcId="{74D0C89C-F53D-EA48-A2E0-88121FA8F9E8}" destId="{AE03A0F7-9DB0-714F-9AEF-94881EB2741A}" srcOrd="2" destOrd="0" parTransId="{3FA2CD0F-8400-214C-A0CC-C47E6A8DB90C}" sibTransId="{D84B6861-3D81-FA41-8562-C0EB0B0D8975}"/>
    <dgm:cxn modelId="{842B552F-D5AE-584C-9B23-9B4660EF920A}" srcId="{3F8080F4-C328-E04C-9F73-7CBFBD6673F6}" destId="{E84F3AF8-AB9C-2C49-B49B-32A96C365AC3}" srcOrd="1" destOrd="0" parTransId="{A0EC1ECD-F627-5442-A4F0-506A9392C4CF}" sibTransId="{09EF0513-5AB6-7A41-AE68-B41BCCF47515}"/>
    <dgm:cxn modelId="{8D95DB31-75AB-BE4F-9A46-27E4AF488CCB}" type="presOf" srcId="{74D0C89C-F53D-EA48-A2E0-88121FA8F9E8}" destId="{C288A3CE-ED9A-2E4B-B669-0566D563F210}" srcOrd="0" destOrd="0" presId="urn:microsoft.com/office/officeart/2005/8/layout/cycle7"/>
    <dgm:cxn modelId="{F766E33E-F123-5440-B375-4C325D3835F7}" srcId="{3B462CE9-B06B-D445-84A7-3951528F6B29}" destId="{3F8080F4-C328-E04C-9F73-7CBFBD6673F6}" srcOrd="0" destOrd="0" parTransId="{FE102AE9-ACBB-6F46-9109-4BE7E117A865}" sibTransId="{184C53BE-5468-D548-9D59-725B7832B73A}"/>
    <dgm:cxn modelId="{B4A82A4E-FF9C-AE41-B4EE-F072381BC16E}" type="presOf" srcId="{95C0B2D0-15A8-AB4E-B148-C28590EFE9C4}" destId="{E54A640E-E863-3147-937D-4ACA3E7CF126}" srcOrd="0" destOrd="2" presId="urn:microsoft.com/office/officeart/2005/8/layout/cycle7"/>
    <dgm:cxn modelId="{54BDFB52-D7DD-C640-993B-3159ECD149DC}" type="presOf" srcId="{DD1AE6B0-FD65-4E4B-9F87-EFC7976F581E}" destId="{C288A3CE-ED9A-2E4B-B669-0566D563F210}" srcOrd="0" destOrd="5" presId="urn:microsoft.com/office/officeart/2005/8/layout/cycle7"/>
    <dgm:cxn modelId="{75DA405C-C638-AB45-A943-92E95140C9C9}" type="presOf" srcId="{78C22DD2-D651-DF44-BBFC-AD6F68E89BB5}" destId="{E54A640E-E863-3147-937D-4ACA3E7CF126}" srcOrd="0" destOrd="1" presId="urn:microsoft.com/office/officeart/2005/8/layout/cycle7"/>
    <dgm:cxn modelId="{16E8A85F-E05A-4848-8341-087B5F5F6976}" type="presOf" srcId="{184C53BE-5468-D548-9D59-725B7832B73A}" destId="{6F19D14E-984A-4540-A0C6-5E2660E26765}" srcOrd="0" destOrd="0" presId="urn:microsoft.com/office/officeart/2005/8/layout/cycle7"/>
    <dgm:cxn modelId="{73DEF774-AF85-0546-BEF6-67C03A9D13FD}" srcId="{171102A1-0E91-F645-9E1B-7FB84246C1D3}" destId="{78C22DD2-D651-DF44-BBFC-AD6F68E89BB5}" srcOrd="0" destOrd="0" parTransId="{7CE274BF-C8F3-3545-B8D2-196816100CAD}" sibTransId="{7B0A9442-909F-734C-9D7D-5D1F1BDDC1CB}"/>
    <dgm:cxn modelId="{F1F6BE79-A85E-EE40-A3A7-F8EFD95038D2}" type="presOf" srcId="{AE03A0F7-9DB0-714F-9AEF-94881EB2741A}" destId="{C288A3CE-ED9A-2E4B-B669-0566D563F210}" srcOrd="0" destOrd="3" presId="urn:microsoft.com/office/officeart/2005/8/layout/cycle7"/>
    <dgm:cxn modelId="{030F697F-C14D-7842-AD53-545EED42C2AD}" srcId="{3F8080F4-C328-E04C-9F73-7CBFBD6673F6}" destId="{E817AE13-1205-F74B-8CA5-6E964EAF9955}" srcOrd="0" destOrd="0" parTransId="{D59013EF-17BD-4643-A78E-8AF6535EDE39}" sibTransId="{562A5A52-F736-4543-86E5-55A461201182}"/>
    <dgm:cxn modelId="{86816C94-F54F-0940-A26A-0FB81FA40FD4}" srcId="{171102A1-0E91-F645-9E1B-7FB84246C1D3}" destId="{95C0B2D0-15A8-AB4E-B148-C28590EFE9C4}" srcOrd="1" destOrd="0" parTransId="{54816318-6C34-B245-AE19-981E0E20F73C}" sibTransId="{EF4C86B7-878B-9C44-B809-A89BC8381CBA}"/>
    <dgm:cxn modelId="{F1940C99-ABFD-1A48-864C-2482D3EF9467}" type="presOf" srcId="{3F8080F4-C328-E04C-9F73-7CBFBD6673F6}" destId="{9B1C64AB-17FF-3647-95D1-2866B5A4C54B}" srcOrd="0" destOrd="0" presId="urn:microsoft.com/office/officeart/2005/8/layout/cycle7"/>
    <dgm:cxn modelId="{80468BA2-42F8-B646-B51B-5311456040BB}" type="presOf" srcId="{FB5871AD-0728-FD45-B4A4-557FD67170C4}" destId="{C288A3CE-ED9A-2E4B-B669-0566D563F210}" srcOrd="0" destOrd="2" presId="urn:microsoft.com/office/officeart/2005/8/layout/cycle7"/>
    <dgm:cxn modelId="{4D55CAA9-3431-D540-9462-42236B0809DF}" type="presOf" srcId="{D2D7EB0F-505B-9A4E-B189-9215F730D5E6}" destId="{9B1C64AB-17FF-3647-95D1-2866B5A4C54B}" srcOrd="0" destOrd="3" presId="urn:microsoft.com/office/officeart/2005/8/layout/cycle7"/>
    <dgm:cxn modelId="{09624BAA-13DA-BD48-B668-F2A5833BBE7D}" srcId="{74D0C89C-F53D-EA48-A2E0-88121FA8F9E8}" destId="{DD1AE6B0-FD65-4E4B-9F87-EFC7976F581E}" srcOrd="4" destOrd="0" parTransId="{DE4147B1-3E50-204B-B253-E3AA59A69E7D}" sibTransId="{BA2A69B7-BF61-FE45-8036-34F92EF3CF3E}"/>
    <dgm:cxn modelId="{A13066AB-5D9D-D348-892C-1574203ED61B}" type="presOf" srcId="{171102A1-0E91-F645-9E1B-7FB84246C1D3}" destId="{E54A640E-E863-3147-937D-4ACA3E7CF126}" srcOrd="0" destOrd="0" presId="urn:microsoft.com/office/officeart/2005/8/layout/cycle7"/>
    <dgm:cxn modelId="{D96B2EAC-7C96-B347-B61E-D193B17E9063}" type="presOf" srcId="{E817AE13-1205-F74B-8CA5-6E964EAF9955}" destId="{9B1C64AB-17FF-3647-95D1-2866B5A4C54B}" srcOrd="0" destOrd="1" presId="urn:microsoft.com/office/officeart/2005/8/layout/cycle7"/>
    <dgm:cxn modelId="{B30081AE-82E4-444D-B53E-BC2F89F0AFB9}" type="presOf" srcId="{8BADA379-36F0-EC48-A115-E57D642A6C56}" destId="{A754B1F4-521F-FC41-98FD-22FAF11934FC}" srcOrd="1" destOrd="0" presId="urn:microsoft.com/office/officeart/2005/8/layout/cycle7"/>
    <dgm:cxn modelId="{EA8CCBAE-4898-5846-8FA3-95F6B03676B3}" srcId="{74D0C89C-F53D-EA48-A2E0-88121FA8F9E8}" destId="{FB5871AD-0728-FD45-B4A4-557FD67170C4}" srcOrd="1" destOrd="0" parTransId="{FEFA12F1-C4B8-D842-B8EC-D7DEFC7E5305}" sibTransId="{98E81186-B2E5-A542-AA8A-01DE1C18DA84}"/>
    <dgm:cxn modelId="{F2599DAF-5CBA-D14A-A535-6442678786FA}" type="presOf" srcId="{3B462CE9-B06B-D445-84A7-3951528F6B29}" destId="{9531A0D1-701B-EC44-B133-AD131B6A3896}" srcOrd="0" destOrd="0" presId="urn:microsoft.com/office/officeart/2005/8/layout/cycle7"/>
    <dgm:cxn modelId="{048707BD-0F22-F04E-A50F-3F5451BB7EC1}" srcId="{74D0C89C-F53D-EA48-A2E0-88121FA8F9E8}" destId="{308FC4F4-F1A0-6840-A150-4CD28377C51D}" srcOrd="3" destOrd="0" parTransId="{7DBB8E4E-F484-8544-8521-D88F61E42558}" sibTransId="{31F21562-8E00-594F-A7CB-8D5CF4F3A687}"/>
    <dgm:cxn modelId="{3BEBE3CE-0EAC-364A-9BBA-83A91463C8F2}" srcId="{3B462CE9-B06B-D445-84A7-3951528F6B29}" destId="{171102A1-0E91-F645-9E1B-7FB84246C1D3}" srcOrd="1" destOrd="0" parTransId="{67A67580-4F42-9849-BE9B-650200E40F14}" sibTransId="{10FADD34-0AC5-B146-91D8-F62546B1E518}"/>
    <dgm:cxn modelId="{7D8E18D7-2067-F74B-B0FA-E05235E6C291}" type="presOf" srcId="{10FADD34-0AC5-B146-91D8-F62546B1E518}" destId="{00BE50CC-7A30-9D4F-B44A-9E036F59279A}" srcOrd="1" destOrd="0" presId="urn:microsoft.com/office/officeart/2005/8/layout/cycle7"/>
    <dgm:cxn modelId="{086239E8-0842-D04B-90EB-EF10B20951D0}" type="presOf" srcId="{561D89A4-418B-2D4F-8854-A771E8F2C5F4}" destId="{E54A640E-E863-3147-937D-4ACA3E7CF126}" srcOrd="0" destOrd="3" presId="urn:microsoft.com/office/officeart/2005/8/layout/cycle7"/>
    <dgm:cxn modelId="{B28DD9E8-519B-214C-A4D1-65AC6D42A857}" type="presOf" srcId="{308FC4F4-F1A0-6840-A150-4CD28377C51D}" destId="{C288A3CE-ED9A-2E4B-B669-0566D563F210}" srcOrd="0" destOrd="4" presId="urn:microsoft.com/office/officeart/2005/8/layout/cycle7"/>
    <dgm:cxn modelId="{AFCE07E9-8EDB-6149-8895-B648A93960FB}" type="presOf" srcId="{184C53BE-5468-D548-9D59-725B7832B73A}" destId="{BFBB7F99-42F8-D944-96B0-4CED4CD1F98D}" srcOrd="1" destOrd="0" presId="urn:microsoft.com/office/officeart/2005/8/layout/cycle7"/>
    <dgm:cxn modelId="{7C59C2ED-EFC7-7844-BD92-60B2C296F2EC}" type="presOf" srcId="{C192947B-3757-C944-B97D-081EA210ECD9}" destId="{C288A3CE-ED9A-2E4B-B669-0566D563F210}" srcOrd="0" destOrd="1" presId="urn:microsoft.com/office/officeart/2005/8/layout/cycle7"/>
    <dgm:cxn modelId="{B67F4F2D-171D-1D4D-AE3F-40F38A4BD860}" type="presParOf" srcId="{9531A0D1-701B-EC44-B133-AD131B6A3896}" destId="{9B1C64AB-17FF-3647-95D1-2866B5A4C54B}" srcOrd="0" destOrd="0" presId="urn:microsoft.com/office/officeart/2005/8/layout/cycle7"/>
    <dgm:cxn modelId="{745F1D8E-F3AD-1E42-82B9-08950C331822}" type="presParOf" srcId="{9531A0D1-701B-EC44-B133-AD131B6A3896}" destId="{6F19D14E-984A-4540-A0C6-5E2660E26765}" srcOrd="1" destOrd="0" presId="urn:microsoft.com/office/officeart/2005/8/layout/cycle7"/>
    <dgm:cxn modelId="{D562D8B6-D2DE-554A-B03B-2768BBAFC6F2}" type="presParOf" srcId="{6F19D14E-984A-4540-A0C6-5E2660E26765}" destId="{BFBB7F99-42F8-D944-96B0-4CED4CD1F98D}" srcOrd="0" destOrd="0" presId="urn:microsoft.com/office/officeart/2005/8/layout/cycle7"/>
    <dgm:cxn modelId="{876F4B69-DC88-7C47-A2D7-914B21BB194E}" type="presParOf" srcId="{9531A0D1-701B-EC44-B133-AD131B6A3896}" destId="{E54A640E-E863-3147-937D-4ACA3E7CF126}" srcOrd="2" destOrd="0" presId="urn:microsoft.com/office/officeart/2005/8/layout/cycle7"/>
    <dgm:cxn modelId="{5E07E7DD-4D36-FA4A-9BB5-41E4483898F7}" type="presParOf" srcId="{9531A0D1-701B-EC44-B133-AD131B6A3896}" destId="{E4A4DEF7-C233-BF4E-A386-4E056F72198F}" srcOrd="3" destOrd="0" presId="urn:microsoft.com/office/officeart/2005/8/layout/cycle7"/>
    <dgm:cxn modelId="{9DD9BAB4-D15D-A24A-BFC5-04C83200CB10}" type="presParOf" srcId="{E4A4DEF7-C233-BF4E-A386-4E056F72198F}" destId="{00BE50CC-7A30-9D4F-B44A-9E036F59279A}" srcOrd="0" destOrd="0" presId="urn:microsoft.com/office/officeart/2005/8/layout/cycle7"/>
    <dgm:cxn modelId="{4D00475E-1FA6-8C4C-852E-79281AEF983E}" type="presParOf" srcId="{9531A0D1-701B-EC44-B133-AD131B6A3896}" destId="{C288A3CE-ED9A-2E4B-B669-0566D563F210}" srcOrd="4" destOrd="0" presId="urn:microsoft.com/office/officeart/2005/8/layout/cycle7"/>
    <dgm:cxn modelId="{EF8917E7-0E42-CB41-A2E4-2CE8D6CA1136}" type="presParOf" srcId="{9531A0D1-701B-EC44-B133-AD131B6A3896}" destId="{1775F1DB-EB70-524A-9B4A-466AC9ADBBD9}" srcOrd="5" destOrd="0" presId="urn:microsoft.com/office/officeart/2005/8/layout/cycle7"/>
    <dgm:cxn modelId="{629F1F1B-70C5-044F-9F53-51D3066C1476}" type="presParOf" srcId="{1775F1DB-EB70-524A-9B4A-466AC9ADBBD9}" destId="{A754B1F4-521F-FC41-98FD-22FAF11934F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C64AB-17FF-3647-95D1-2866B5A4C54B}">
      <dsp:nvSpPr>
        <dsp:cNvPr id="0" name=""/>
        <dsp:cNvSpPr/>
      </dsp:nvSpPr>
      <dsp:spPr>
        <a:xfrm>
          <a:off x="2817008" y="313873"/>
          <a:ext cx="2284268" cy="1262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EU Liaison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Dedicated GÉANT Staff focussed on Policy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In-depth analysis of European Policy &amp; Funding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Public Affairs department of organisation</a:t>
          </a:r>
        </a:p>
      </dsp:txBody>
      <dsp:txXfrm>
        <a:off x="2853975" y="350840"/>
        <a:ext cx="2210334" cy="1188204"/>
      </dsp:txXfrm>
    </dsp:sp>
    <dsp:sp modelId="{6F19D14E-984A-4540-A0C6-5E2660E26765}">
      <dsp:nvSpPr>
        <dsp:cNvPr id="0" name=""/>
        <dsp:cNvSpPr/>
      </dsp:nvSpPr>
      <dsp:spPr>
        <a:xfrm rot="3418915">
          <a:off x="4296268" y="2178352"/>
          <a:ext cx="1188605" cy="3997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4416192" y="2258301"/>
        <a:ext cx="948757" cy="239849"/>
      </dsp:txXfrm>
    </dsp:sp>
    <dsp:sp modelId="{E54A640E-E863-3147-937D-4ACA3E7CF126}">
      <dsp:nvSpPr>
        <dsp:cNvPr id="0" name=""/>
        <dsp:cNvSpPr/>
      </dsp:nvSpPr>
      <dsp:spPr>
        <a:xfrm>
          <a:off x="4687383" y="3180439"/>
          <a:ext cx="2284268" cy="1285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WP2T4 – Policy Engagement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Represents Public Affairs work in the project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Bridge between community and EU Liaison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Updates Project Governance</a:t>
          </a:r>
        </a:p>
      </dsp:txBody>
      <dsp:txXfrm>
        <a:off x="4725028" y="3218084"/>
        <a:ext cx="2208978" cy="1209988"/>
      </dsp:txXfrm>
    </dsp:sp>
    <dsp:sp modelId="{E4A4DEF7-C233-BF4E-A386-4E056F72198F}">
      <dsp:nvSpPr>
        <dsp:cNvPr id="0" name=""/>
        <dsp:cNvSpPr/>
      </dsp:nvSpPr>
      <dsp:spPr>
        <a:xfrm rot="10800000">
          <a:off x="3350201" y="3623205"/>
          <a:ext cx="1188605" cy="3997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3470125" y="3703154"/>
        <a:ext cx="948757" cy="239849"/>
      </dsp:txXfrm>
    </dsp:sp>
    <dsp:sp modelId="{C288A3CE-ED9A-2E4B-B669-0566D563F210}">
      <dsp:nvSpPr>
        <dsp:cNvPr id="0" name=""/>
        <dsp:cNvSpPr/>
      </dsp:nvSpPr>
      <dsp:spPr>
        <a:xfrm>
          <a:off x="917357" y="3164175"/>
          <a:ext cx="2284268" cy="131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SIG-Policy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Represents wider community practitioners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Gathering point for both input and dissemination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EU +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Knowledge Exchange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kern="1200" dirty="0"/>
        </a:p>
      </dsp:txBody>
      <dsp:txXfrm>
        <a:off x="955954" y="3202772"/>
        <a:ext cx="2207074" cy="1240612"/>
      </dsp:txXfrm>
    </dsp:sp>
    <dsp:sp modelId="{1775F1DB-EB70-524A-9B4A-466AC9ADBBD9}">
      <dsp:nvSpPr>
        <dsp:cNvPr id="0" name=""/>
        <dsp:cNvSpPr/>
      </dsp:nvSpPr>
      <dsp:spPr>
        <a:xfrm rot="18205557">
          <a:off x="2424200" y="2170220"/>
          <a:ext cx="1188605" cy="3997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2544124" y="2250169"/>
        <a:ext cx="948757" cy="239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BA2D9F37-CECE-956D-E16A-DA131AFCD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3317146"/>
            <a:ext cx="3822700" cy="237388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2442175"/>
            <a:ext cx="5044588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1672929"/>
            <a:ext cx="5000704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601634"/>
            <a:ext cx="3752453" cy="22922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814701"/>
            <a:ext cx="3752453" cy="2373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CCF5F0-1DF6-300C-424D-3E72A981A8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475E73F-3C4A-B878-50A1-1B7888C031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  <p:pic>
        <p:nvPicPr>
          <p:cNvPr id="14" name="Picture 13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5D091CCF-46BF-82B9-2DE0-ECDA90878F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0" y="301261"/>
            <a:ext cx="1688014" cy="9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40267"/>
            <a:ext cx="9144000" cy="824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6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396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F477A8E2-0B99-ED90-CC54-CF0C45757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67861" r="4589" b="1"/>
          <a:stretch/>
        </p:blipFill>
        <p:spPr>
          <a:xfrm>
            <a:off x="0" y="4755599"/>
            <a:ext cx="9144000" cy="412398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98D6321C-472B-7FBA-DCAD-482BD2B909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3"/>
          <a:stretch/>
        </p:blipFill>
        <p:spPr>
          <a:xfrm>
            <a:off x="350201" y="4818216"/>
            <a:ext cx="861109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96F747BC-CA05-EF83-86CD-9413EFB5A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2E3BFA-A031-B223-B9E0-F61758792D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773C053-F1AA-0816-AD3B-A02CA69E17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C914-9651-00A9-9773-1773C3460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8DEF5-3CA6-DE1B-D578-020C9A1C0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78664-E8BE-1074-A15E-F2DFA78E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2D0B-E319-754C-B255-F5AE5298D914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13BE0-70E6-54E8-560D-DEF03102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8AB16-5FCF-7AC4-1D78-4C8C69F5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CD66-D469-D646-8574-BC45549D4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7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AD9C7099-EDE5-12F7-416D-ECC87915A5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45774" r="4589"/>
          <a:stretch/>
        </p:blipFill>
        <p:spPr>
          <a:xfrm>
            <a:off x="0" y="4465908"/>
            <a:ext cx="9144000" cy="695826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924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1DEE7437-BF42-38B7-CCA3-CE0457B53B0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8"/>
          <a:stretch/>
        </p:blipFill>
        <p:spPr>
          <a:xfrm>
            <a:off x="350202" y="4598129"/>
            <a:ext cx="977558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50" r:id="rId3"/>
    <p:sldLayoutId id="2147483661" r:id="rId4"/>
    <p:sldLayoutId id="2147483664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639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08FEB-7D89-4706-0C59-EAB786EEC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Edit </a:t>
            </a:r>
            <a:r>
              <a:rPr lang="en-GB" dirty="0" err="1"/>
              <a:t>Herczog</a:t>
            </a:r>
            <a:r>
              <a:rPr lang="en-GB" dirty="0"/>
              <a:t>, Hendrik Ike (GÉANT), Tanja Maier (GÉANT)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9933F4-5A63-35A2-B85D-8BAAB008C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601" y="2299150"/>
            <a:ext cx="5044588" cy="545199"/>
          </a:xfrm>
        </p:spPr>
        <p:txBody>
          <a:bodyPr/>
          <a:lstStyle/>
          <a:p>
            <a:r>
              <a:rPr lang="en-GB" sz="1600" i="1" dirty="0"/>
              <a:t>Policy – Are we shaping the future or fulfilling the vision of others?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3465FD-75EF-F8F6-54FF-3113B792E5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EU Liaison / Public Affairs Clinic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923E2B-874E-CB97-DB27-BDCBBECF5C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601" y="3798103"/>
            <a:ext cx="3752453" cy="229228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r>
              <a:rPr lang="en-GB" sz="5600" dirty="0"/>
              <a:t>TNC Community Exchange,12 June 2025</a:t>
            </a:r>
          </a:p>
        </p:txBody>
      </p:sp>
    </p:spTree>
    <p:extLst>
      <p:ext uri="{BB962C8B-B14F-4D97-AF65-F5344CB8AC3E}">
        <p14:creationId xmlns:p14="http://schemas.microsoft.com/office/powerpoint/2010/main" val="103649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35380-EDC7-0E9D-DB19-34E2EB341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1413E2-B462-4D59-10CD-42B160CF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72AB1-DCC0-C4B2-D471-D582E5CE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and Intergovernmental methods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0581828-3B7D-A6A3-74BF-E765886CD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661" y="1255222"/>
            <a:ext cx="2002044" cy="2668385"/>
          </a:xfrm>
        </p:spPr>
        <p:txBody>
          <a:bodyPr>
            <a:normAutofit lnSpcReduction="10000"/>
          </a:bodyPr>
          <a:lstStyle/>
          <a:p>
            <a:r>
              <a:rPr lang="en-GB" sz="1800" b="1" dirty="0"/>
              <a:t>Drafting </a:t>
            </a:r>
          </a:p>
          <a:p>
            <a:endParaRPr lang="en-GB" sz="1800" b="1" dirty="0"/>
          </a:p>
          <a:p>
            <a:endParaRPr lang="en-GB" sz="1800" b="1" dirty="0"/>
          </a:p>
          <a:p>
            <a:r>
              <a:rPr lang="en-GB" sz="1800" b="1" dirty="0">
                <a:solidFill>
                  <a:srgbClr val="E63961"/>
                </a:solidFill>
              </a:rPr>
              <a:t>Adopting </a:t>
            </a:r>
          </a:p>
          <a:p>
            <a:endParaRPr lang="en-GB" sz="1800" b="1" dirty="0"/>
          </a:p>
          <a:p>
            <a:endParaRPr lang="en-GB" sz="1800" b="1" dirty="0"/>
          </a:p>
          <a:p>
            <a:endParaRPr lang="en-GB" sz="1800" b="1" dirty="0"/>
          </a:p>
          <a:p>
            <a:r>
              <a:rPr lang="en-GB" sz="1800" b="1" dirty="0"/>
              <a:t>Implementing </a:t>
            </a:r>
          </a:p>
          <a:p>
            <a:endParaRPr lang="en-GB" sz="1800" b="1" dirty="0"/>
          </a:p>
          <a:p>
            <a:endParaRPr lang="en-GB" sz="1800" b="1" dirty="0"/>
          </a:p>
          <a:p>
            <a:endParaRPr lang="en-GB" sz="1800" b="1" dirty="0"/>
          </a:p>
          <a:p>
            <a:endParaRPr lang="LID4096" sz="18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3AEE6A-58C8-35B7-D54C-965A60BC6718}"/>
              </a:ext>
            </a:extLst>
          </p:cNvPr>
          <p:cNvGrpSpPr/>
          <p:nvPr/>
        </p:nvGrpSpPr>
        <p:grpSpPr>
          <a:xfrm>
            <a:off x="227645" y="706992"/>
            <a:ext cx="2760456" cy="3931134"/>
            <a:chOff x="227645" y="706992"/>
            <a:chExt cx="2760456" cy="39311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4CC4CD-C425-EA44-2033-6E85918AA6D5}"/>
                </a:ext>
              </a:extLst>
            </p:cNvPr>
            <p:cNvSpPr txBox="1"/>
            <p:nvPr/>
          </p:nvSpPr>
          <p:spPr>
            <a:xfrm>
              <a:off x="866177" y="4176461"/>
              <a:ext cx="1483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noProof="0" dirty="0">
                  <a:latin typeface="Agency FB" panose="020B0503020202020204" pitchFamily="34" charset="0"/>
                </a:rPr>
                <a:t>Pre-Lisbon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03E6E9-AEF2-F8DB-EA1E-35E1F2E1E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" r="50"/>
            <a:stretch/>
          </p:blipFill>
          <p:spPr>
            <a:xfrm>
              <a:off x="227645" y="706992"/>
              <a:ext cx="2760456" cy="358986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C1E1C2-BA08-E6FA-66F5-BBE160597E36}"/>
              </a:ext>
            </a:extLst>
          </p:cNvPr>
          <p:cNvGrpSpPr/>
          <p:nvPr/>
        </p:nvGrpSpPr>
        <p:grpSpPr>
          <a:xfrm>
            <a:off x="5467265" y="726788"/>
            <a:ext cx="2275952" cy="3911337"/>
            <a:chOff x="5467265" y="726788"/>
            <a:chExt cx="2275952" cy="39113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580A3B-CC81-5C69-2C11-F290ACD95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7265" y="726788"/>
              <a:ext cx="2275952" cy="358986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08F8BC-CECA-E5B1-E026-1BE9B4A50CFF}"/>
                </a:ext>
              </a:extLst>
            </p:cNvPr>
            <p:cNvSpPr txBox="1"/>
            <p:nvPr/>
          </p:nvSpPr>
          <p:spPr>
            <a:xfrm>
              <a:off x="5896446" y="4176460"/>
              <a:ext cx="1483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noProof="0" dirty="0">
                  <a:latin typeface="Agency FB" panose="020B0503020202020204" pitchFamily="34" charset="0"/>
                </a:rPr>
                <a:t>Post-Lisbon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7C15E1A-6770-31CA-7979-9758DC131282}"/>
              </a:ext>
            </a:extLst>
          </p:cNvPr>
          <p:cNvSpPr txBox="1"/>
          <p:nvPr/>
        </p:nvSpPr>
        <p:spPr>
          <a:xfrm flipH="1">
            <a:off x="3067396" y="4184772"/>
            <a:ext cx="41531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50" dirty="0" err="1">
                <a:solidFill>
                  <a:schemeClr val="tx2"/>
                </a:solidFill>
              </a:rPr>
              <a:t>Source</a:t>
            </a:r>
            <a:r>
              <a:rPr lang="hu-HU" sz="1050" dirty="0">
                <a:solidFill>
                  <a:schemeClr val="tx2"/>
                </a:solidFill>
              </a:rPr>
              <a:t>: The </a:t>
            </a:r>
            <a:r>
              <a:rPr lang="hu-HU" sz="1050" dirty="0" err="1">
                <a:solidFill>
                  <a:schemeClr val="tx2"/>
                </a:solidFill>
              </a:rPr>
              <a:t>new</a:t>
            </a:r>
            <a:r>
              <a:rPr lang="hu-HU" sz="1050" dirty="0">
                <a:solidFill>
                  <a:schemeClr val="tx2"/>
                </a:solidFill>
              </a:rPr>
              <a:t> EU </a:t>
            </a:r>
            <a:r>
              <a:rPr lang="hu-HU" sz="1050" dirty="0" err="1">
                <a:solidFill>
                  <a:schemeClr val="tx2"/>
                </a:solidFill>
              </a:rPr>
              <a:t>labyrinth</a:t>
            </a:r>
            <a:endParaRPr lang="hu-HU" sz="1050" dirty="0">
              <a:solidFill>
                <a:schemeClr val="tx2"/>
              </a:solidFill>
            </a:endParaRPr>
          </a:p>
          <a:p>
            <a:r>
              <a:rPr lang="hu-HU" sz="1050" dirty="0">
                <a:solidFill>
                  <a:schemeClr val="tx2"/>
                </a:solidFill>
              </a:rPr>
              <a:t> </a:t>
            </a:r>
            <a:r>
              <a:rPr lang="hu-HU" sz="1050" dirty="0" err="1">
                <a:solidFill>
                  <a:schemeClr val="tx2"/>
                </a:solidFill>
              </a:rPr>
              <a:t>by</a:t>
            </a:r>
            <a:r>
              <a:rPr lang="hu-HU" sz="1050" dirty="0">
                <a:solidFill>
                  <a:schemeClr val="tx2"/>
                </a:solidFill>
              </a:rPr>
              <a:t> </a:t>
            </a:r>
            <a:r>
              <a:rPr lang="hu-HU" sz="1050" dirty="0" err="1">
                <a:solidFill>
                  <a:schemeClr val="tx2"/>
                </a:solidFill>
              </a:rPr>
              <a:t>Guéguen-Marissen</a:t>
            </a:r>
            <a:r>
              <a:rPr lang="hu-HU" sz="1050" dirty="0">
                <a:solidFill>
                  <a:schemeClr val="tx2"/>
                </a:solidFill>
              </a:rPr>
              <a:t> (</a:t>
            </a:r>
            <a:r>
              <a:rPr lang="hu-HU" sz="1050" dirty="0" err="1">
                <a:solidFill>
                  <a:schemeClr val="tx2"/>
                </a:solidFill>
              </a:rPr>
              <a:t>modified</a:t>
            </a:r>
            <a:r>
              <a:rPr lang="hu-HU" sz="1050" dirty="0">
                <a:solidFill>
                  <a:schemeClr val="tx2"/>
                </a:solidFill>
              </a:rPr>
              <a:t> </a:t>
            </a:r>
            <a:r>
              <a:rPr lang="hu-HU" sz="1050" dirty="0" err="1">
                <a:solidFill>
                  <a:schemeClr val="tx2"/>
                </a:solidFill>
              </a:rPr>
              <a:t>by</a:t>
            </a:r>
            <a:r>
              <a:rPr lang="hu-HU" sz="1050" dirty="0">
                <a:solidFill>
                  <a:schemeClr val="tx2"/>
                </a:solidFill>
              </a:rPr>
              <a:t> EH)</a:t>
            </a:r>
            <a:endParaRPr lang="LID4096" sz="105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478F45-0716-09FA-9252-3E421F0570C1}"/>
              </a:ext>
            </a:extLst>
          </p:cNvPr>
          <p:cNvGrpSpPr/>
          <p:nvPr/>
        </p:nvGrpSpPr>
        <p:grpSpPr>
          <a:xfrm>
            <a:off x="3067396" y="965414"/>
            <a:ext cx="4561178" cy="1362150"/>
            <a:chOff x="3067396" y="965414"/>
            <a:chExt cx="4561178" cy="136215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FDD8B9-AD8B-3572-F5DE-30385728A1A3}"/>
                </a:ext>
              </a:extLst>
            </p:cNvPr>
            <p:cNvSpPr/>
            <p:nvPr/>
          </p:nvSpPr>
          <p:spPr>
            <a:xfrm>
              <a:off x="3067396" y="994057"/>
              <a:ext cx="1544844" cy="914400"/>
            </a:xfrm>
            <a:prstGeom prst="ellipse">
              <a:avLst/>
            </a:prstGeom>
            <a:noFill/>
            <a:ln w="38100">
              <a:solidFill>
                <a:srgbClr val="E639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0DCE20-72F4-58BC-BCB6-983C8B563EA1}"/>
                </a:ext>
              </a:extLst>
            </p:cNvPr>
            <p:cNvSpPr/>
            <p:nvPr/>
          </p:nvSpPr>
          <p:spPr>
            <a:xfrm>
              <a:off x="5571175" y="965414"/>
              <a:ext cx="2057399" cy="1362150"/>
            </a:xfrm>
            <a:prstGeom prst="ellipse">
              <a:avLst/>
            </a:prstGeom>
            <a:noFill/>
            <a:ln w="38100">
              <a:solidFill>
                <a:srgbClr val="E639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9522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FA352-FBC4-387F-949D-9D3C56BA4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8245034-7CE5-E72B-8F52-2C70BCEF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74"/>
          <a:stretch/>
        </p:blipFill>
        <p:spPr>
          <a:xfrm>
            <a:off x="1116027" y="937210"/>
            <a:ext cx="6559549" cy="29509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16A28-B7A6-0CB0-D82A-AEDE3BCE0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4764B7-79F8-E883-10D9-44E64E90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noProof="0" dirty="0">
                <a:solidFill>
                  <a:srgbClr val="E5024D"/>
                </a:solidFill>
                <a:latin typeface="Agency FB" panose="020B0503020202020204" pitchFamily="34" charset="0"/>
              </a:rPr>
              <a:t>Pre- </a:t>
            </a:r>
            <a:r>
              <a:rPr lang="en-US" sz="3600" u="sng" noProof="0" dirty="0">
                <a:solidFill>
                  <a:srgbClr val="003753"/>
                </a:solidFill>
                <a:latin typeface="Agency FB" panose="020B0503020202020204" pitchFamily="34" charset="0"/>
              </a:rPr>
              <a:t>and Post-Lisbon </a:t>
            </a:r>
            <a:r>
              <a:rPr lang="en-US" sz="3600" u="sng" noProof="0" dirty="0">
                <a:solidFill>
                  <a:srgbClr val="0077BE"/>
                </a:solidFill>
                <a:latin typeface="Agency FB" panose="020B0503020202020204" pitchFamily="34" charset="0"/>
              </a:rPr>
              <a:t>curves of influence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4CE7BF-4F33-C3A6-BA8E-D0F11022C9B1}"/>
              </a:ext>
            </a:extLst>
          </p:cNvPr>
          <p:cNvCxnSpPr/>
          <p:nvPr/>
        </p:nvCxnSpPr>
        <p:spPr>
          <a:xfrm>
            <a:off x="819151" y="1168932"/>
            <a:ext cx="0" cy="28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A19F07-B549-EFC9-88A9-7E5118E9E2C5}"/>
              </a:ext>
            </a:extLst>
          </p:cNvPr>
          <p:cNvCxnSpPr>
            <a:cxnSpLocks/>
          </p:cNvCxnSpPr>
          <p:nvPr/>
        </p:nvCxnSpPr>
        <p:spPr>
          <a:xfrm flipH="1">
            <a:off x="819151" y="4033434"/>
            <a:ext cx="652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664739-C749-0783-FC8F-FCBEC4EF3E2B}"/>
              </a:ext>
            </a:extLst>
          </p:cNvPr>
          <p:cNvCxnSpPr/>
          <p:nvPr/>
        </p:nvCxnSpPr>
        <p:spPr>
          <a:xfrm>
            <a:off x="3004978" y="3875283"/>
            <a:ext cx="0" cy="14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69821A-FFE3-F261-53BA-D3000B5971A0}"/>
              </a:ext>
            </a:extLst>
          </p:cNvPr>
          <p:cNvCxnSpPr/>
          <p:nvPr/>
        </p:nvCxnSpPr>
        <p:spPr>
          <a:xfrm>
            <a:off x="4086906" y="3874604"/>
            <a:ext cx="0" cy="14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0ED39D-9B6A-7CCD-9361-F0EFF0423BD8}"/>
              </a:ext>
            </a:extLst>
          </p:cNvPr>
          <p:cNvCxnSpPr/>
          <p:nvPr/>
        </p:nvCxnSpPr>
        <p:spPr>
          <a:xfrm>
            <a:off x="5164978" y="3875111"/>
            <a:ext cx="0" cy="14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01713F-CE37-4397-5FE1-DB7BE8B80650}"/>
              </a:ext>
            </a:extLst>
          </p:cNvPr>
          <p:cNvCxnSpPr/>
          <p:nvPr/>
        </p:nvCxnSpPr>
        <p:spPr>
          <a:xfrm>
            <a:off x="6244978" y="3877224"/>
            <a:ext cx="0" cy="14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095EAD-FC4D-4546-FE01-0979CF6609A8}"/>
              </a:ext>
            </a:extLst>
          </p:cNvPr>
          <p:cNvCxnSpPr/>
          <p:nvPr/>
        </p:nvCxnSpPr>
        <p:spPr>
          <a:xfrm>
            <a:off x="7327406" y="3876721"/>
            <a:ext cx="0" cy="14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2F1BD8-A45C-754B-2240-70BA2253D86E}"/>
              </a:ext>
            </a:extLst>
          </p:cNvPr>
          <p:cNvGrpSpPr/>
          <p:nvPr/>
        </p:nvGrpSpPr>
        <p:grpSpPr>
          <a:xfrm>
            <a:off x="819151" y="4103369"/>
            <a:ext cx="6505827" cy="338555"/>
            <a:chOff x="819151" y="4159249"/>
            <a:chExt cx="6505827" cy="33855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E53FBD-5B07-C51F-176D-C9A762E95BF0}"/>
                </a:ext>
              </a:extLst>
            </p:cNvPr>
            <p:cNvSpPr txBox="1"/>
            <p:nvPr/>
          </p:nvSpPr>
          <p:spPr>
            <a:xfrm>
              <a:off x="819151" y="4159250"/>
              <a:ext cx="21858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noProof="0" dirty="0">
                  <a:latin typeface="Agency FB" panose="020B0503020202020204" pitchFamily="34" charset="0"/>
                </a:rPr>
                <a:t>Drafting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C31AE9-93F6-4BC2-FF11-353AE2863522}"/>
                </a:ext>
              </a:extLst>
            </p:cNvPr>
            <p:cNvSpPr txBox="1"/>
            <p:nvPr/>
          </p:nvSpPr>
          <p:spPr>
            <a:xfrm>
              <a:off x="3004978" y="4159250"/>
              <a:ext cx="1081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noProof="0" dirty="0">
                  <a:latin typeface="Agency FB" panose="020B0503020202020204" pitchFamily="34" charset="0"/>
                </a:rPr>
                <a:t>1st Reading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15A4A6-BA02-1D19-88D3-59564DAD4EF2}"/>
                </a:ext>
              </a:extLst>
            </p:cNvPr>
            <p:cNvSpPr txBox="1"/>
            <p:nvPr/>
          </p:nvSpPr>
          <p:spPr>
            <a:xfrm>
              <a:off x="4084978" y="4159250"/>
              <a:ext cx="1081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noProof="0" dirty="0">
                  <a:latin typeface="Agency FB" panose="020B0503020202020204" pitchFamily="34" charset="0"/>
                </a:rPr>
                <a:t>2nd Reading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021531-CDCC-3B45-C962-CF7133725635}"/>
                </a:ext>
              </a:extLst>
            </p:cNvPr>
            <p:cNvSpPr txBox="1"/>
            <p:nvPr/>
          </p:nvSpPr>
          <p:spPr>
            <a:xfrm>
              <a:off x="5163054" y="4159250"/>
              <a:ext cx="1081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noProof="0" dirty="0">
                  <a:latin typeface="Agency FB" panose="020B0503020202020204" pitchFamily="34" charset="0"/>
                </a:rPr>
                <a:t>Conciliation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25898E-1EBB-C089-575A-010E964FA710}"/>
                </a:ext>
              </a:extLst>
            </p:cNvPr>
            <p:cNvSpPr txBox="1"/>
            <p:nvPr/>
          </p:nvSpPr>
          <p:spPr>
            <a:xfrm>
              <a:off x="6243054" y="4159249"/>
              <a:ext cx="1081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noProof="0" dirty="0">
                  <a:latin typeface="Agency FB" panose="020B0503020202020204" pitchFamily="34" charset="0"/>
                </a:rPr>
                <a:t>Comitology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311C041-D070-E7ED-FED7-BC6F2DED0090}"/>
              </a:ext>
            </a:extLst>
          </p:cNvPr>
          <p:cNvSpPr txBox="1"/>
          <p:nvPr/>
        </p:nvSpPr>
        <p:spPr>
          <a:xfrm rot="16200000">
            <a:off x="-880745" y="2378101"/>
            <a:ext cx="288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noProof="0" dirty="0">
                <a:latin typeface="Agency FB" panose="020B0503020202020204" pitchFamily="34" charset="0"/>
              </a:rPr>
              <a:t>Ability to Influence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3200947-8408-B501-93D2-5EC0DD4B1669}"/>
              </a:ext>
            </a:extLst>
          </p:cNvPr>
          <p:cNvCxnSpPr/>
          <p:nvPr/>
        </p:nvCxnSpPr>
        <p:spPr>
          <a:xfrm>
            <a:off x="7624698" y="924999"/>
            <a:ext cx="360000" cy="0"/>
          </a:xfrm>
          <a:prstGeom prst="line">
            <a:avLst/>
          </a:prstGeom>
          <a:ln w="76200">
            <a:solidFill>
              <a:srgbClr val="E50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FFFA751-9487-0A3B-A843-11433D5B8B31}"/>
              </a:ext>
            </a:extLst>
          </p:cNvPr>
          <p:cNvSpPr txBox="1"/>
          <p:nvPr/>
        </p:nvSpPr>
        <p:spPr>
          <a:xfrm>
            <a:off x="7896636" y="723273"/>
            <a:ext cx="1081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latin typeface="Agency FB" panose="020B0503020202020204" pitchFamily="34" charset="0"/>
              </a:rPr>
              <a:t>Pre-Lisbon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E1775D-7ACA-C754-1F28-5516D5A9873A}"/>
              </a:ext>
            </a:extLst>
          </p:cNvPr>
          <p:cNvCxnSpPr/>
          <p:nvPr/>
        </p:nvCxnSpPr>
        <p:spPr>
          <a:xfrm>
            <a:off x="7624698" y="1142338"/>
            <a:ext cx="360000" cy="0"/>
          </a:xfrm>
          <a:prstGeom prst="line">
            <a:avLst/>
          </a:prstGeom>
          <a:ln w="76200">
            <a:solidFill>
              <a:srgbClr val="00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BC30CC5-1F2F-5D77-D00D-782D84FFAEC6}"/>
              </a:ext>
            </a:extLst>
          </p:cNvPr>
          <p:cNvSpPr txBox="1"/>
          <p:nvPr/>
        </p:nvSpPr>
        <p:spPr>
          <a:xfrm>
            <a:off x="7921573" y="939162"/>
            <a:ext cx="1081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latin typeface="Agency FB" panose="020B0503020202020204" pitchFamily="34" charset="0"/>
              </a:rPr>
              <a:t>Post-Lisbon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0539A-C20E-B494-FF17-24683A0EF856}"/>
              </a:ext>
            </a:extLst>
          </p:cNvPr>
          <p:cNvSpPr txBox="1"/>
          <p:nvPr/>
        </p:nvSpPr>
        <p:spPr>
          <a:xfrm>
            <a:off x="7157263" y="4094487"/>
            <a:ext cx="4273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err="1">
                <a:solidFill>
                  <a:schemeClr val="tx2"/>
                </a:solidFill>
              </a:rPr>
              <a:t>Source</a:t>
            </a:r>
            <a:r>
              <a:rPr lang="hu-HU" sz="1050" dirty="0">
                <a:solidFill>
                  <a:schemeClr val="tx2"/>
                </a:solidFill>
              </a:rPr>
              <a:t>: The </a:t>
            </a:r>
            <a:r>
              <a:rPr lang="hu-HU" sz="1050" dirty="0" err="1">
                <a:solidFill>
                  <a:schemeClr val="tx2"/>
                </a:solidFill>
              </a:rPr>
              <a:t>new</a:t>
            </a:r>
            <a:r>
              <a:rPr lang="hu-HU" sz="1050" dirty="0">
                <a:solidFill>
                  <a:schemeClr val="tx2"/>
                </a:solidFill>
              </a:rPr>
              <a:t> EU </a:t>
            </a:r>
            <a:r>
              <a:rPr lang="hu-HU" sz="1050" dirty="0" err="1">
                <a:solidFill>
                  <a:schemeClr val="tx2"/>
                </a:solidFill>
              </a:rPr>
              <a:t>labyrinth</a:t>
            </a:r>
            <a:endParaRPr lang="hu-HU" sz="1050" dirty="0">
              <a:solidFill>
                <a:schemeClr val="tx2"/>
              </a:solidFill>
            </a:endParaRPr>
          </a:p>
          <a:p>
            <a:r>
              <a:rPr lang="hu-HU" sz="1050" dirty="0">
                <a:solidFill>
                  <a:schemeClr val="tx2"/>
                </a:solidFill>
              </a:rPr>
              <a:t> </a:t>
            </a:r>
            <a:r>
              <a:rPr lang="hu-HU" sz="1050" dirty="0" err="1">
                <a:solidFill>
                  <a:schemeClr val="tx2"/>
                </a:solidFill>
              </a:rPr>
              <a:t>by</a:t>
            </a:r>
            <a:r>
              <a:rPr lang="hu-HU" sz="1050" dirty="0">
                <a:solidFill>
                  <a:schemeClr val="tx2"/>
                </a:solidFill>
              </a:rPr>
              <a:t> </a:t>
            </a:r>
            <a:r>
              <a:rPr lang="hu-HU" sz="1050" dirty="0" err="1">
                <a:solidFill>
                  <a:schemeClr val="tx2"/>
                </a:solidFill>
              </a:rPr>
              <a:t>Guéguen-Marissen</a:t>
            </a:r>
            <a:endParaRPr lang="LID4096" sz="1050" dirty="0">
              <a:solidFill>
                <a:schemeClr val="tx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7DDF23-25FF-C0DC-E867-05F332800AC5}"/>
              </a:ext>
            </a:extLst>
          </p:cNvPr>
          <p:cNvGrpSpPr/>
          <p:nvPr/>
        </p:nvGrpSpPr>
        <p:grpSpPr>
          <a:xfrm>
            <a:off x="870029" y="777694"/>
            <a:ext cx="3469214" cy="3180055"/>
            <a:chOff x="870029" y="777694"/>
            <a:chExt cx="3469214" cy="31800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D5E6AC-0F50-70AB-E680-5E83EB2F26FB}"/>
                </a:ext>
              </a:extLst>
            </p:cNvPr>
            <p:cNvSpPr/>
            <p:nvPr/>
          </p:nvSpPr>
          <p:spPr>
            <a:xfrm rot="5400000">
              <a:off x="457075" y="1190648"/>
              <a:ext cx="3027656" cy="2201747"/>
            </a:xfrm>
            <a:prstGeom prst="ellipse">
              <a:avLst/>
            </a:prstGeom>
            <a:noFill/>
            <a:ln w="38100">
              <a:solidFill>
                <a:srgbClr val="E639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5784B3-6423-62DE-4B45-A302DF67AE25}"/>
                </a:ext>
              </a:extLst>
            </p:cNvPr>
            <p:cNvSpPr/>
            <p:nvPr/>
          </p:nvSpPr>
          <p:spPr>
            <a:xfrm rot="5400000">
              <a:off x="2733381" y="2351888"/>
              <a:ext cx="1771503" cy="1440220"/>
            </a:xfrm>
            <a:prstGeom prst="ellipse">
              <a:avLst/>
            </a:prstGeom>
            <a:noFill/>
            <a:ln w="38100">
              <a:solidFill>
                <a:srgbClr val="E6396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</p:spTree>
    <p:extLst>
      <p:ext uri="{BB962C8B-B14F-4D97-AF65-F5344CB8AC3E}">
        <p14:creationId xmlns:p14="http://schemas.microsoft.com/office/powerpoint/2010/main" val="39195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157A9-4366-0809-9AD6-5A1446E229CF}"/>
              </a:ext>
            </a:extLst>
          </p:cNvPr>
          <p:cNvSpPr/>
          <p:nvPr/>
        </p:nvSpPr>
        <p:spPr>
          <a:xfrm>
            <a:off x="6351805" y="1685109"/>
            <a:ext cx="2150783" cy="286841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ptos" panose="02110004020202020204"/>
              </a:rPr>
              <a:t>Agenda-setting</a:t>
            </a:r>
          </a:p>
          <a:p>
            <a:pPr algn="ctr"/>
            <a:endParaRPr lang="en-GB" dirty="0">
              <a:solidFill>
                <a:prstClr val="white"/>
              </a:solidFill>
              <a:latin typeface="Aptos" panose="02110004020202020204"/>
            </a:endParaRPr>
          </a:p>
          <a:p>
            <a:pPr algn="ctr"/>
            <a:r>
              <a:rPr lang="en-GB" dirty="0">
                <a:solidFill>
                  <a:prstClr val="white"/>
                </a:solidFill>
                <a:latin typeface="Aptos" panose="02110004020202020204"/>
              </a:rPr>
              <a:t>Pre-proposal phase of a policy</a:t>
            </a:r>
          </a:p>
          <a:p>
            <a:pPr algn="ctr"/>
            <a:endParaRPr lang="en-GB" dirty="0">
              <a:solidFill>
                <a:prstClr val="white"/>
              </a:solidFill>
              <a:latin typeface="Aptos" panose="02110004020202020204"/>
            </a:endParaRPr>
          </a:p>
          <a:p>
            <a:pPr algn="ctr"/>
            <a:r>
              <a:rPr lang="en-GB" dirty="0">
                <a:solidFill>
                  <a:prstClr val="white"/>
                </a:solidFill>
                <a:latin typeface="Aptos" panose="02110004020202020204"/>
              </a:rPr>
              <a:t>Internal positions (strategy-aligned) ahead of time</a:t>
            </a:r>
          </a:p>
          <a:p>
            <a:pPr algn="ctr"/>
            <a:endParaRPr lang="en-GB" dirty="0">
              <a:solidFill>
                <a:prstClr val="white"/>
              </a:solidFill>
              <a:latin typeface="Aptos" panose="02110004020202020204"/>
            </a:endParaRPr>
          </a:p>
          <a:p>
            <a:pPr algn="ctr"/>
            <a:r>
              <a:rPr lang="en-GB" dirty="0">
                <a:solidFill>
                  <a:prstClr val="white"/>
                </a:solidFill>
                <a:latin typeface="Aptos" panose="02110004020202020204"/>
              </a:rPr>
              <a:t>Give input when door is open -&gt; consultations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0D196-77F8-0009-119B-937389E40FA8}"/>
              </a:ext>
            </a:extLst>
          </p:cNvPr>
          <p:cNvSpPr/>
          <p:nvPr/>
        </p:nvSpPr>
        <p:spPr>
          <a:xfrm>
            <a:off x="3384298" y="2197825"/>
            <a:ext cx="2150783" cy="23557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ptos" panose="02110004020202020204"/>
              </a:rPr>
              <a:t>Interest representation and lobbying</a:t>
            </a:r>
          </a:p>
          <a:p>
            <a:pPr algn="ctr"/>
            <a:endParaRPr lang="en-GB" dirty="0">
              <a:solidFill>
                <a:prstClr val="white"/>
              </a:solidFill>
              <a:latin typeface="Aptos" panose="02110004020202020204"/>
            </a:endParaRPr>
          </a:p>
          <a:p>
            <a:pPr algn="ctr"/>
            <a:r>
              <a:rPr lang="en-GB" dirty="0">
                <a:solidFill>
                  <a:prstClr val="white"/>
                </a:solidFill>
                <a:latin typeface="Aptos" panose="02110004020202020204"/>
              </a:rPr>
              <a:t>Amend policy proposal through engagement with decision-makers </a:t>
            </a:r>
          </a:p>
          <a:p>
            <a:pPr algn="ctr"/>
            <a:endParaRPr lang="en-GB" dirty="0">
              <a:solidFill>
                <a:prstClr val="white"/>
              </a:solidFill>
              <a:latin typeface="Aptos" panose="02110004020202020204"/>
            </a:endParaRPr>
          </a:p>
          <a:p>
            <a:pPr algn="ctr"/>
            <a:r>
              <a:rPr lang="en-GB" dirty="0">
                <a:solidFill>
                  <a:prstClr val="white"/>
                </a:solidFill>
                <a:latin typeface="Aptos" panose="02110004020202020204"/>
              </a:rPr>
              <a:t>Give input when door is almost closed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49785-99D4-5F0A-B1DF-0472BC1902BD}"/>
              </a:ext>
            </a:extLst>
          </p:cNvPr>
          <p:cNvSpPr/>
          <p:nvPr/>
        </p:nvSpPr>
        <p:spPr>
          <a:xfrm>
            <a:off x="416791" y="2701865"/>
            <a:ext cx="2150783" cy="1851660"/>
          </a:xfrm>
          <a:prstGeom prst="rect">
            <a:avLst/>
          </a:prstGeom>
          <a:solidFill>
            <a:srgbClr val="3B52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ptos" panose="02110004020202020204"/>
              </a:rPr>
              <a:t>Execute policy once it is adopted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F0811-E7B1-8B09-19F3-6FF40342A55E}"/>
              </a:ext>
            </a:extLst>
          </p:cNvPr>
          <p:cNvSpPr/>
          <p:nvPr/>
        </p:nvSpPr>
        <p:spPr>
          <a:xfrm>
            <a:off x="6351805" y="1094911"/>
            <a:ext cx="2150783" cy="51271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ptos" panose="02110004020202020204"/>
              </a:rPr>
              <a:t>Policy Shaper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AF7E06-F3B7-08D9-E781-61EB8532E7B6}"/>
              </a:ext>
            </a:extLst>
          </p:cNvPr>
          <p:cNvSpPr/>
          <p:nvPr/>
        </p:nvSpPr>
        <p:spPr>
          <a:xfrm>
            <a:off x="3384298" y="1607629"/>
            <a:ext cx="2150783" cy="51271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ptos" panose="02110004020202020204"/>
              </a:rPr>
              <a:t>Policy Maker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37BD06-7D1B-7C0B-0028-4CB2E64CF930}"/>
              </a:ext>
            </a:extLst>
          </p:cNvPr>
          <p:cNvSpPr/>
          <p:nvPr/>
        </p:nvSpPr>
        <p:spPr>
          <a:xfrm>
            <a:off x="416791" y="2120346"/>
            <a:ext cx="2150783" cy="512717"/>
          </a:xfrm>
          <a:prstGeom prst="rect">
            <a:avLst/>
          </a:prstGeom>
          <a:solidFill>
            <a:srgbClr val="3B52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ptos" panose="02110004020202020204"/>
              </a:rPr>
              <a:t>Policy Taker</a:t>
            </a:r>
          </a:p>
        </p:txBody>
      </p:sp>
    </p:spTree>
    <p:extLst>
      <p:ext uri="{BB962C8B-B14F-4D97-AF65-F5344CB8AC3E}">
        <p14:creationId xmlns:p14="http://schemas.microsoft.com/office/powerpoint/2010/main" val="89663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7AF66C3E-7CEB-08BE-34B9-647C27612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100216" y="56838"/>
            <a:ext cx="8943569" cy="50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806DC3-3809-815C-712B-9D1CA5343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EB2A2AA1-4B93-0D86-61AF-86EB7F9732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0099" y="-99060"/>
          <a:ext cx="7889009" cy="440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46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9505E-769A-0ABC-81CE-1F5E91F00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991E-9EEA-C948-4DF8-9EC310D04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538" y="1960927"/>
            <a:ext cx="6858000" cy="775047"/>
          </a:xfrm>
        </p:spPr>
        <p:txBody>
          <a:bodyPr>
            <a:normAutofit/>
          </a:bodyPr>
          <a:lstStyle/>
          <a:p>
            <a:r>
              <a:rPr lang="en-GB" sz="4050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7F10B-6C02-3E96-B925-8DF6EDF7C66F}"/>
              </a:ext>
            </a:extLst>
          </p:cNvPr>
          <p:cNvSpPr txBox="1"/>
          <p:nvPr/>
        </p:nvSpPr>
        <p:spPr>
          <a:xfrm rot="21070413">
            <a:off x="673275" y="644444"/>
            <a:ext cx="26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Upcoming legislations?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C8BB0-DF6F-B99C-9E68-8B5C25B11F49}"/>
              </a:ext>
            </a:extLst>
          </p:cNvPr>
          <p:cNvSpPr txBox="1"/>
          <p:nvPr/>
        </p:nvSpPr>
        <p:spPr>
          <a:xfrm rot="360774">
            <a:off x="6229654" y="3815503"/>
            <a:ext cx="26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EU long-term strategies?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CCB46-0F3C-4F34-FDCF-4E02A3EA21CC}"/>
              </a:ext>
            </a:extLst>
          </p:cNvPr>
          <p:cNvSpPr txBox="1"/>
          <p:nvPr/>
        </p:nvSpPr>
        <p:spPr>
          <a:xfrm rot="20881209">
            <a:off x="5795313" y="2706803"/>
            <a:ext cx="3118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Strategic Agenda 2024-2029?</a:t>
            </a:r>
          </a:p>
          <a:p>
            <a:r>
              <a:rPr lang="en-GB" sz="1200" dirty="0"/>
              <a:t>(and why does everything lead back to this)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1BBE0-C1E1-76AA-6D0F-83E5B89BF2A0}"/>
              </a:ext>
            </a:extLst>
          </p:cNvPr>
          <p:cNvSpPr txBox="1"/>
          <p:nvPr/>
        </p:nvSpPr>
        <p:spPr>
          <a:xfrm rot="21287401">
            <a:off x="960132" y="1614610"/>
            <a:ext cx="347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Who is the Tech Commissioner?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6D194-7B45-FD52-109D-EA09D8E69B6F}"/>
              </a:ext>
            </a:extLst>
          </p:cNvPr>
          <p:cNvSpPr txBox="1"/>
          <p:nvPr/>
        </p:nvSpPr>
        <p:spPr>
          <a:xfrm rot="299361">
            <a:off x="5298748" y="1512886"/>
            <a:ext cx="346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Is education an EU responsibility?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968B5-CC86-40FB-B28D-D2400A6CF3F8}"/>
              </a:ext>
            </a:extLst>
          </p:cNvPr>
          <p:cNvSpPr txBox="1"/>
          <p:nvPr/>
        </p:nvSpPr>
        <p:spPr>
          <a:xfrm rot="357225">
            <a:off x="530476" y="3067071"/>
            <a:ext cx="433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Digital Partnerships with other countries?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743BF-142C-6BB1-908E-A32379F0026B}"/>
              </a:ext>
            </a:extLst>
          </p:cNvPr>
          <p:cNvSpPr txBox="1"/>
          <p:nvPr/>
        </p:nvSpPr>
        <p:spPr>
          <a:xfrm>
            <a:off x="399776" y="4030081"/>
            <a:ext cx="433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EU tech sovereignty in a globalized world?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A94B14-F704-3674-CD2F-CC0C6EBEF64D}"/>
              </a:ext>
            </a:extLst>
          </p:cNvPr>
          <p:cNvSpPr txBox="1"/>
          <p:nvPr/>
        </p:nvSpPr>
        <p:spPr>
          <a:xfrm rot="154929">
            <a:off x="4520773" y="559421"/>
            <a:ext cx="413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Why is competitiveness the new buzz?</a:t>
            </a:r>
          </a:p>
        </p:txBody>
      </p:sp>
    </p:spTree>
    <p:extLst>
      <p:ext uri="{BB962C8B-B14F-4D97-AF65-F5344CB8AC3E}">
        <p14:creationId xmlns:p14="http://schemas.microsoft.com/office/powerpoint/2010/main" val="87452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1093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55522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4"/>
                </a:solidFill>
              </a:rPr>
              <a:t>Thank you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F9C187A-2B08-31D4-7F63-BFCF807A1155}"/>
              </a:ext>
            </a:extLst>
          </p:cNvPr>
          <p:cNvSpPr txBox="1">
            <a:spLocks/>
          </p:cNvSpPr>
          <p:nvPr/>
        </p:nvSpPr>
        <p:spPr>
          <a:xfrm>
            <a:off x="610930" y="3470165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Presenter email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2</TotalTime>
  <Words>266</Words>
  <Application>Microsoft Macintosh PowerPoint</Application>
  <PresentationFormat>On-screen Show (16:9)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Agency FB</vt:lpstr>
      <vt:lpstr>Aptos</vt:lpstr>
      <vt:lpstr>Arial</vt:lpstr>
      <vt:lpstr>Calibri</vt:lpstr>
      <vt:lpstr>GEANT Association</vt:lpstr>
      <vt:lpstr>PowerPoint Presentation</vt:lpstr>
      <vt:lpstr>Community and Intergovernmental methods</vt:lpstr>
      <vt:lpstr>Pre- and Post-Lisbon curves of influence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Nadelina Sandu</cp:lastModifiedBy>
  <cp:revision>171</cp:revision>
  <dcterms:created xsi:type="dcterms:W3CDTF">2015-04-29T14:13:57Z</dcterms:created>
  <dcterms:modified xsi:type="dcterms:W3CDTF">2025-06-06T10:28:34Z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