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jkzRZ912lAZmndMkebw4zBzX3Y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b48eeae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b48eeae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fcc7e60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fcc7e60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solidFill>
          <a:schemeClr val="lt1">
            <a:alpha val="0"/>
          </a:schemeClr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olorful swirly circle on a blue background&#10;&#10;Description automatically generated" id="16" name="Google Shape;1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/>
          <p:nvPr>
            <p:ph idx="1" type="body"/>
          </p:nvPr>
        </p:nvSpPr>
        <p:spPr>
          <a:xfrm>
            <a:off x="460601" y="3317146"/>
            <a:ext cx="3822700" cy="237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B400"/>
              </a:buClr>
              <a:buSzPts val="1400"/>
              <a:buNone/>
              <a:defRPr b="1" sz="1400">
                <a:solidFill>
                  <a:srgbClr val="E3B400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2" type="body"/>
          </p:nvPr>
        </p:nvSpPr>
        <p:spPr>
          <a:xfrm>
            <a:off x="460602" y="2442175"/>
            <a:ext cx="5044588" cy="545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0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3" type="body"/>
          </p:nvPr>
        </p:nvSpPr>
        <p:spPr>
          <a:xfrm>
            <a:off x="466907" y="1672929"/>
            <a:ext cx="5000704" cy="709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4" type="body"/>
          </p:nvPr>
        </p:nvSpPr>
        <p:spPr>
          <a:xfrm>
            <a:off x="460601" y="3601634"/>
            <a:ext cx="3752453" cy="2292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B400"/>
              </a:buClr>
              <a:buSzPts val="1200"/>
              <a:buNone/>
              <a:defRPr sz="1200">
                <a:solidFill>
                  <a:srgbClr val="E3B400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5" type="body"/>
          </p:nvPr>
        </p:nvSpPr>
        <p:spPr>
          <a:xfrm>
            <a:off x="460601" y="3814701"/>
            <a:ext cx="3752453" cy="237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B400"/>
              </a:buClr>
              <a:buSzPts val="1200"/>
              <a:buNone/>
              <a:defRPr sz="1200">
                <a:solidFill>
                  <a:srgbClr val="E3B400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black background with white text&#10;&#10;Description automatically generated" id="22" name="Google Shape;2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0835" y="4492489"/>
            <a:ext cx="1507657" cy="3212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23" name="Google Shape;2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3731" y="4426116"/>
            <a:ext cx="762024" cy="3308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background with white text and colorful letters&#10;&#10;Description automatically generated" id="24" name="Google Shape;24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2640" y="301261"/>
            <a:ext cx="1688014" cy="948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4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/>
          <p:nvPr/>
        </p:nvSpPr>
        <p:spPr>
          <a:xfrm>
            <a:off x="0" y="4340267"/>
            <a:ext cx="9144000" cy="8240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350201" y="9644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Char char="•"/>
              <a:defRPr sz="1600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Char char="•"/>
              <a:defRPr sz="1400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  <a:defRPr sz="1200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  <a:defRPr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  <a:defRPr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  <a:defRPr>
                <a:solidFill>
                  <a:srgbClr val="E6396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colorful background with lines&#10;&#10;Description automatically generated with medium confidence" id="29" name="Google Shape;29;p12"/>
          <p:cNvPicPr preferRelativeResize="0"/>
          <p:nvPr/>
        </p:nvPicPr>
        <p:blipFill rotWithShape="1">
          <a:blip r:embed="rId2">
            <a:alphaModFix/>
          </a:blip>
          <a:srcRect b="1" l="-4589" r="4588" t="67861"/>
          <a:stretch/>
        </p:blipFill>
        <p:spPr>
          <a:xfrm>
            <a:off x="0" y="4755599"/>
            <a:ext cx="9144000" cy="412398"/>
          </a:xfrm>
          <a:prstGeom prst="rect">
            <a:avLst/>
          </a:prstGeom>
          <a:solidFill>
            <a:srgbClr val="18355E"/>
          </a:solidFill>
          <a:ln>
            <a:noFill/>
          </a:ln>
        </p:spPr>
      </p:pic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black background with white text and colorful letters&#10;&#10;Description automatically generated" id="31" name="Google Shape;31;p12"/>
          <p:cNvPicPr preferRelativeResize="0"/>
          <p:nvPr/>
        </p:nvPicPr>
        <p:blipFill rotWithShape="1">
          <a:blip r:embed="rId3">
            <a:alphaModFix/>
          </a:blip>
          <a:srcRect b="43243" l="0" r="0" t="0"/>
          <a:stretch/>
        </p:blipFill>
        <p:spPr>
          <a:xfrm>
            <a:off x="350201" y="4818216"/>
            <a:ext cx="861109" cy="274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350201" y="964417"/>
            <a:ext cx="8439238" cy="3357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C2C4F"/>
              </a:buClr>
              <a:buSzPts val="1600"/>
              <a:buChar char="•"/>
              <a:defRPr sz="1600">
                <a:solidFill>
                  <a:srgbClr val="1C2C4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C2C4F"/>
              </a:buClr>
              <a:buSzPts val="1400"/>
              <a:buChar char="•"/>
              <a:defRPr sz="1400">
                <a:solidFill>
                  <a:srgbClr val="1C2C4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C2C4F"/>
              </a:buClr>
              <a:buSzPts val="1200"/>
              <a:buChar char="•"/>
              <a:defRPr sz="1200">
                <a:solidFill>
                  <a:srgbClr val="1C2C4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C2C4F"/>
              </a:buClr>
              <a:buSzPts val="1200"/>
              <a:buChar char="•"/>
              <a:defRPr>
                <a:solidFill>
                  <a:srgbClr val="1C2C4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C2C4F"/>
              </a:buClr>
              <a:buSzPts val="1200"/>
              <a:buChar char="•"/>
              <a:defRPr>
                <a:solidFill>
                  <a:srgbClr val="1C2C4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6732039" y="463378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13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60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">
  <p:cSld name="Closing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olorful swirly circle on a blue background&#10;&#10;Description automatically generated" id="37" name="Google Shape;37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background with white text&#10;&#10;Description automatically generated" id="38" name="Google Shape;3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0835" y="4492489"/>
            <a:ext cx="1507657" cy="3212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39" name="Google Shape;3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3731" y="4426116"/>
            <a:ext cx="762024" cy="330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4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35fb48eeae8_0_76"/>
          <p:cNvSpPr txBox="1"/>
          <p:nvPr>
            <p:ph type="title"/>
          </p:nvPr>
        </p:nvSpPr>
        <p:spPr>
          <a:xfrm>
            <a:off x="311700" y="215400"/>
            <a:ext cx="8520600" cy="572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g35fb48eeae8_0_76"/>
          <p:cNvSpPr txBox="1"/>
          <p:nvPr>
            <p:ph idx="1" type="body"/>
          </p:nvPr>
        </p:nvSpPr>
        <p:spPr>
          <a:xfrm>
            <a:off x="311700" y="863550"/>
            <a:ext cx="8520600" cy="3999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>
              <a:spcBef>
                <a:spcPts val="750"/>
              </a:spcBef>
              <a:spcAft>
                <a:spcPts val="0"/>
              </a:spcAft>
              <a:buSzPts val="1600"/>
              <a:buChar char="•"/>
              <a:defRPr/>
            </a:lvl1pPr>
            <a:lvl2pPr indent="-317500" lvl="1" marL="914400">
              <a:spcBef>
                <a:spcPts val="375"/>
              </a:spcBef>
              <a:spcAft>
                <a:spcPts val="0"/>
              </a:spcAft>
              <a:buSzPts val="1400"/>
              <a:buChar char="•"/>
              <a:defRPr/>
            </a:lvl2pPr>
            <a:lvl3pPr indent="-304800" lvl="2" marL="1371600">
              <a:spcBef>
                <a:spcPts val="375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375"/>
              </a:spcBef>
              <a:spcAft>
                <a:spcPts val="0"/>
              </a:spcAft>
              <a:buSzPts val="1200"/>
              <a:buChar char="•"/>
              <a:defRPr/>
            </a:lvl4pPr>
            <a:lvl5pPr indent="-304800" lvl="4" marL="2286000">
              <a:spcBef>
                <a:spcPts val="375"/>
              </a:spcBef>
              <a:spcAft>
                <a:spcPts val="0"/>
              </a:spcAft>
              <a:buSzPts val="1200"/>
              <a:buChar char="•"/>
              <a:defRPr/>
            </a:lvl5pPr>
            <a:lvl6pPr indent="-314325" lvl="5" marL="2743200"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6pPr>
            <a:lvl7pPr indent="-314325" lvl="6" marL="3200400"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7pPr>
            <a:lvl8pPr indent="-314325" lvl="7" marL="3657600"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8pPr>
            <a:lvl9pPr indent="-314325" lvl="8" marL="4114800"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/>
        </p:txBody>
      </p:sp>
      <p:sp>
        <p:nvSpPr>
          <p:cNvPr id="43" name="Google Shape;43;g35fb48eeae8_0_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olorful background with lines&#10;&#10;Description automatically generated with medium confidence" id="10" name="Google Shape;10;p10"/>
          <p:cNvPicPr preferRelativeResize="0"/>
          <p:nvPr/>
        </p:nvPicPr>
        <p:blipFill rotWithShape="1">
          <a:blip r:embed="rId1">
            <a:alphaModFix/>
          </a:blip>
          <a:srcRect b="0" l="-4589" r="4588" t="45774"/>
          <a:stretch/>
        </p:blipFill>
        <p:spPr>
          <a:xfrm>
            <a:off x="0" y="4465908"/>
            <a:ext cx="9144000" cy="695826"/>
          </a:xfrm>
          <a:prstGeom prst="rect">
            <a:avLst/>
          </a:prstGeom>
          <a:solidFill>
            <a:srgbClr val="18355E"/>
          </a:solidFill>
          <a:ln>
            <a:noFill/>
          </a:ln>
        </p:spPr>
      </p:pic>
      <p:sp>
        <p:nvSpPr>
          <p:cNvPr id="11" name="Google Shape;11;p10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E6396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0"/>
          <p:cNvSpPr txBox="1"/>
          <p:nvPr>
            <p:ph idx="1" type="body"/>
          </p:nvPr>
        </p:nvSpPr>
        <p:spPr>
          <a:xfrm>
            <a:off x="350201" y="964414"/>
            <a:ext cx="8439238" cy="330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2" type="sldNum"/>
          </p:nvPr>
        </p:nvSpPr>
        <p:spPr>
          <a:xfrm>
            <a:off x="6732039" y="469244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1" sz="1000" u="none" cap="none" strike="noStrike">
                <a:solidFill>
                  <a:srgbClr val="B4E9E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black background with white text and colorful letters&#10;&#10;Description automatically generated" id="14" name="Google Shape;14;p10"/>
          <p:cNvPicPr preferRelativeResize="0"/>
          <p:nvPr/>
        </p:nvPicPr>
        <p:blipFill rotWithShape="1">
          <a:blip r:embed="rId2">
            <a:alphaModFix/>
          </a:blip>
          <a:srcRect b="23527" l="0" r="0" t="0"/>
          <a:stretch/>
        </p:blipFill>
        <p:spPr>
          <a:xfrm>
            <a:off x="350202" y="4598129"/>
            <a:ext cx="977558" cy="42007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>
            <p:ph idx="1" type="body"/>
          </p:nvPr>
        </p:nvSpPr>
        <p:spPr>
          <a:xfrm>
            <a:off x="460601" y="3317146"/>
            <a:ext cx="3822700" cy="237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3B400"/>
              </a:buClr>
              <a:buSzPts val="1400"/>
              <a:buNone/>
            </a:pPr>
            <a:r>
              <a:rPr lang="en-US"/>
              <a:t>Brenna Meade (Indiana University, USA)</a:t>
            </a:r>
            <a:endParaRPr/>
          </a:p>
        </p:txBody>
      </p:sp>
      <p:sp>
        <p:nvSpPr>
          <p:cNvPr id="49" name="Google Shape;49;p1"/>
          <p:cNvSpPr txBox="1"/>
          <p:nvPr>
            <p:ph idx="3" type="body"/>
          </p:nvPr>
        </p:nvSpPr>
        <p:spPr>
          <a:xfrm>
            <a:off x="466907" y="1672929"/>
            <a:ext cx="5000704" cy="709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/>
              <a:t>Advancing Our Communities Through Professional Growth Opportunities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50" name="Google Shape;50;p1"/>
          <p:cNvSpPr txBox="1"/>
          <p:nvPr>
            <p:ph idx="4294967295" type="sldNum"/>
          </p:nvPr>
        </p:nvSpPr>
        <p:spPr>
          <a:xfrm>
            <a:off x="7086600" y="463391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460601" y="3577313"/>
            <a:ext cx="3822700" cy="237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3B4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E3B400"/>
                </a:solidFill>
                <a:latin typeface="Arial"/>
                <a:ea typeface="Arial"/>
                <a:cs typeface="Arial"/>
                <a:sym typeface="Arial"/>
              </a:rPr>
              <a:t>Mike Erickson (Internet2, USA)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"/>
          <p:cNvSpPr txBox="1"/>
          <p:nvPr>
            <p:ph idx="1" type="body"/>
          </p:nvPr>
        </p:nvSpPr>
        <p:spPr>
          <a:xfrm>
            <a:off x="350201" y="9644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55E"/>
              </a:buClr>
              <a:buSzPts val="1600"/>
              <a:buChar char="•"/>
            </a:pPr>
            <a:r>
              <a:rPr lang="en-US"/>
              <a:t>Share our experiences and our community-facing initiatives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Char char="•"/>
            </a:pPr>
            <a:r>
              <a:rPr lang="en-US"/>
              <a:t>Hear from everyone about the same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Char char="•"/>
            </a:pPr>
            <a:r>
              <a:rPr lang="en-US"/>
              <a:t>Identify opportunities for a continued shared dialogue regarding how we can help our organizations enrich our communities individually and collectively</a:t>
            </a:r>
            <a:endParaRPr/>
          </a:p>
        </p:txBody>
      </p:sp>
      <p:sp>
        <p:nvSpPr>
          <p:cNvPr id="57" name="Google Shape;57;p3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</a:pPr>
            <a:r>
              <a:rPr lang="en-US"/>
              <a:t>Session Goals</a:t>
            </a:r>
            <a:endParaRPr/>
          </a:p>
        </p:txBody>
      </p:sp>
      <p:sp>
        <p:nvSpPr>
          <p:cNvPr id="58" name="Google Shape;58;p3"/>
          <p:cNvSpPr txBox="1"/>
          <p:nvPr>
            <p:ph idx="12" type="sldNum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"/>
          <p:cNvSpPr txBox="1"/>
          <p:nvPr>
            <p:ph idx="1" type="body"/>
          </p:nvPr>
        </p:nvSpPr>
        <p:spPr>
          <a:xfrm>
            <a:off x="350201" y="9644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55E"/>
              </a:buClr>
              <a:buSzPts val="1600"/>
              <a:buNone/>
            </a:pP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64" name="Google Shape;64;p4"/>
          <p:cNvSpPr txBox="1"/>
          <p:nvPr>
            <p:ph idx="12" type="sldNum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4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</a:pPr>
            <a:r>
              <a:rPr lang="en-US"/>
              <a:t>Where We Came From / Where We’re Going…</a:t>
            </a:r>
            <a:endParaRPr/>
          </a:p>
        </p:txBody>
      </p:sp>
      <p:sp>
        <p:nvSpPr>
          <p:cNvPr id="66" name="Google Shape;66;p4"/>
          <p:cNvSpPr txBox="1"/>
          <p:nvPr/>
        </p:nvSpPr>
        <p:spPr>
          <a:xfrm>
            <a:off x="502601" y="11168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55E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WINS</a:t>
            </a:r>
            <a:endParaRPr/>
          </a:p>
          <a:p>
            <a:pPr indent="-1587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rgbClr val="18355E"/>
                </a:solidFill>
              </a:rPr>
              <a:t>Transition from Women in </a:t>
            </a:r>
            <a:r>
              <a:rPr lang="en-US" sz="1200">
                <a:solidFill>
                  <a:srgbClr val="18355E"/>
                </a:solidFill>
              </a:rPr>
              <a:t>Networking</a:t>
            </a:r>
            <a:r>
              <a:rPr lang="en-US" sz="1200">
                <a:solidFill>
                  <a:srgbClr val="18355E"/>
                </a:solidFill>
              </a:rPr>
              <a:t> at SC to Workforce in Networking at SC (WINS)</a:t>
            </a:r>
            <a:endParaRPr sz="1200">
              <a:solidFill>
                <a:srgbClr val="18355E"/>
              </a:solidFill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lang="en-US" sz="1200">
                <a:solidFill>
                  <a:srgbClr val="18355E"/>
                </a:solidFill>
              </a:rPr>
              <a:t>Builds on the strengths of the existing program while broadening access to applicants of all demographics.</a:t>
            </a:r>
            <a:endParaRPr sz="1200">
              <a:solidFill>
                <a:srgbClr val="18355E"/>
              </a:solidFill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lang="en-US" sz="1200">
                <a:solidFill>
                  <a:srgbClr val="18355E"/>
                </a:solidFill>
              </a:rPr>
              <a:t>First international WINS participant </a:t>
            </a:r>
            <a:endParaRPr sz="1200">
              <a:solidFill>
                <a:srgbClr val="18355E"/>
              </a:solidFill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lang="en-US" sz="1200">
                <a:solidFill>
                  <a:srgbClr val="18355E"/>
                </a:solidFill>
              </a:rPr>
              <a:t>Remains focused on technical skill development, professional growth, and building a skilled IT networking community.</a:t>
            </a:r>
            <a:endParaRPr sz="1200">
              <a:solidFill>
                <a:srgbClr val="18355E"/>
              </a:solidFill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Internet2 / Community Engagement</a:t>
            </a:r>
            <a:endParaRPr/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I2I: Internet2’s Inclusivity Initiative</a:t>
            </a:r>
            <a:endParaRPr/>
          </a:p>
          <a:p>
            <a:pPr indent="-3048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i="1" lang="en-US" sz="1200">
                <a:solidFill>
                  <a:srgbClr val="18355E"/>
                </a:solidFill>
              </a:rPr>
              <a:t>“...strive to ensure gender diversity in the community of professionals who convene regularly…”</a:t>
            </a:r>
            <a:endParaRPr i="1">
              <a:solidFill>
                <a:schemeClr val="dk1"/>
              </a:solidFill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b="0" i="0" lang="en-US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I2I Scholarship (funding women</a:t>
            </a:r>
            <a:r>
              <a:rPr lang="en-US" sz="1200">
                <a:solidFill>
                  <a:srgbClr val="18355E"/>
                </a:solidFill>
              </a:rPr>
              <a:t>’s participation)</a:t>
            </a:r>
            <a:r>
              <a:rPr b="0" i="0" lang="en-US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rgbClr val="18355E"/>
                </a:solidFill>
              </a:rPr>
              <a:t>was a key element</a:t>
            </a:r>
            <a:endParaRPr/>
          </a:p>
          <a:p>
            <a:pPr indent="-3048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b="0" i="0" lang="en-US" sz="1200" u="none" cap="none" strike="noStrike">
                <a:solidFill>
                  <a:srgbClr val="18355E"/>
                </a:solidFill>
                <a:latin typeface="Arial"/>
                <a:ea typeface="Arial"/>
                <a:cs typeface="Arial"/>
                <a:sym typeface="Arial"/>
              </a:rPr>
              <a:t>Pivot(s) – New outlook, new opportunities</a:t>
            </a:r>
            <a:endParaRPr/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Font typeface="Arial"/>
              <a:buChar char="•"/>
            </a:pPr>
            <a:r>
              <a:rPr lang="en-US">
                <a:solidFill>
                  <a:srgbClr val="18355E"/>
                </a:solidFill>
              </a:rPr>
              <a:t>I2CLC: I2 Community Leadership and Culture Initiative</a:t>
            </a:r>
            <a:endParaRPr i="1" sz="1200">
              <a:solidFill>
                <a:schemeClr val="dk2"/>
              </a:solidFill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i="1" lang="en-US" sz="1200">
                <a:solidFill>
                  <a:srgbClr val="18355E"/>
                </a:solidFill>
              </a:rPr>
              <a:t>“...commitment to cultivating a culture that welcomes and supports the diverse voices that make up the R&amp;E community…”</a:t>
            </a:r>
            <a:endParaRPr i="1" sz="1200">
              <a:solidFill>
                <a:srgbClr val="18355E"/>
              </a:solidFill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200"/>
              <a:buChar char="•"/>
            </a:pPr>
            <a:r>
              <a:rPr lang="en-US" sz="1200">
                <a:solidFill>
                  <a:srgbClr val="18355E"/>
                </a:solidFill>
              </a:rPr>
              <a:t>Professional development / engagement opportunities without preference to any single community</a:t>
            </a:r>
            <a:endParaRPr sz="1200">
              <a:solidFill>
                <a:srgbClr val="18355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b48eeae8_0_3"/>
          <p:cNvSpPr txBox="1"/>
          <p:nvPr>
            <p:ph type="title"/>
          </p:nvPr>
        </p:nvSpPr>
        <p:spPr>
          <a:xfrm>
            <a:off x="311700" y="215400"/>
            <a:ext cx="8520600" cy="572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WINS Activities</a:t>
            </a:r>
            <a:endParaRPr/>
          </a:p>
        </p:txBody>
      </p:sp>
      <p:sp>
        <p:nvSpPr>
          <p:cNvPr id="72" name="Google Shape;72;g35fb48eeae8_0_3"/>
          <p:cNvSpPr txBox="1"/>
          <p:nvPr>
            <p:ph idx="1" type="body"/>
          </p:nvPr>
        </p:nvSpPr>
        <p:spPr>
          <a:xfrm>
            <a:off x="311700" y="787350"/>
            <a:ext cx="4818900" cy="4120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Supports 3–8 applicants annually to join SCinet, a hands-on experience building a high-performance network SC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Participants are selected through a rigorous review by a committee of experts.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Offers direct exposure to cutting-edge network hardware and software in a real-world, high-pressure environment.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Provides opportunities to collaborate with leading network engineers and top technology vendors.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Includes professional development support such as conference funding, alumni networking, technical presentations, and leadership training </a:t>
            </a:r>
            <a:endParaRPr sz="1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g35fb48eeae8_0_3" title="wins-logo-Acronym-SQ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8920" y="825095"/>
            <a:ext cx="2542750" cy="254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cc7e60d7_0_0"/>
          <p:cNvSpPr txBox="1"/>
          <p:nvPr>
            <p:ph type="title"/>
          </p:nvPr>
        </p:nvSpPr>
        <p:spPr>
          <a:xfrm>
            <a:off x="311700" y="215400"/>
            <a:ext cx="8520600" cy="572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I2’s Engagement Efforts</a:t>
            </a:r>
            <a:endParaRPr/>
          </a:p>
        </p:txBody>
      </p:sp>
      <p:sp>
        <p:nvSpPr>
          <p:cNvPr id="79" name="Google Shape;79;g35fcc7e60d7_0_0"/>
          <p:cNvSpPr txBox="1"/>
          <p:nvPr>
            <p:ph idx="1" type="body"/>
          </p:nvPr>
        </p:nvSpPr>
        <p:spPr>
          <a:xfrm>
            <a:off x="311700" y="787350"/>
            <a:ext cx="7448700" cy="364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3850" lvl="0" marL="457200" rtl="0" algn="l"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Emerging Leaders Program (under development), including scholarships for emerging leaders for attendance at community events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Partnership with Network Startup Resource Center (NSRC) providing financial support for attendance by startup NRENs at face-to-face events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First-time Attendees Program for face-to-face events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Other elements u</a:t>
            </a:r>
            <a:r>
              <a:rPr lang="en-US" sz="1500"/>
              <a:t>nder consideration:</a:t>
            </a:r>
            <a:endParaRPr sz="1500"/>
          </a:p>
          <a:p>
            <a:pPr indent="-190500" lvl="2" marL="85725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Community mentorship program</a:t>
            </a:r>
            <a:endParaRPr sz="1500"/>
          </a:p>
          <a:p>
            <a:pPr indent="-190500" lvl="2" marL="85725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Student engagement / participation program</a:t>
            </a:r>
            <a:endParaRPr sz="1500"/>
          </a:p>
          <a:p>
            <a:pPr indent="-190500" lvl="2" marL="857250" rtl="0" algn="l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Workforce development / retention support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80" name="Google Shape;80;g35fcc7e60d7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9750" y="22720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idx="1" type="body"/>
          </p:nvPr>
        </p:nvSpPr>
        <p:spPr>
          <a:xfrm>
            <a:off x="350201" y="9644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55E"/>
              </a:buClr>
              <a:buSzPts val="1600"/>
              <a:buChar char="•"/>
            </a:pPr>
            <a:r>
              <a:rPr lang="en-US"/>
              <a:t>What similarities and distinctions do we see across our global community in our respective organizational efforts?</a:t>
            </a:r>
            <a:endParaRPr/>
          </a:p>
          <a:p>
            <a:pPr indent="-825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None/>
            </a:pPr>
            <a:r>
              <a:t/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Char char="•"/>
            </a:pPr>
            <a:r>
              <a:rPr lang="en-US"/>
              <a:t>Do you target specific communities in your </a:t>
            </a:r>
            <a:r>
              <a:rPr lang="en-US"/>
              <a:t>engagement</a:t>
            </a:r>
            <a:r>
              <a:rPr lang="en-US"/>
              <a:t> opportunities?</a:t>
            </a:r>
            <a:endParaRPr/>
          </a:p>
          <a:p>
            <a:pPr indent="-825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None/>
            </a:pPr>
            <a:r>
              <a:t/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Char char="•"/>
            </a:pPr>
            <a:r>
              <a:rPr lang="en-US"/>
              <a:t>What kinds of engagement/enrichment/development opportunities do you provide?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None/>
            </a:pPr>
            <a:r>
              <a:t/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Char char="•"/>
            </a:pPr>
            <a:r>
              <a:rPr lang="en-US"/>
              <a:t>What part do </a:t>
            </a:r>
            <a:r>
              <a:rPr lang="en-US"/>
              <a:t>organizational</a:t>
            </a:r>
            <a:r>
              <a:rPr lang="en-US"/>
              <a:t> values play as a driver in engaging your communities?</a:t>
            </a:r>
            <a:endParaRPr/>
          </a:p>
          <a:p>
            <a:pPr indent="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714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How do your organizations adapting to externally-induced change?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714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What’s working well? What challenges remain?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825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8355E"/>
              </a:buClr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5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</a:pPr>
            <a:r>
              <a:rPr lang="en-US"/>
              <a:t>Similarities &amp; Distinctions</a:t>
            </a:r>
            <a:endParaRPr/>
          </a:p>
        </p:txBody>
      </p:sp>
      <p:sp>
        <p:nvSpPr>
          <p:cNvPr id="87" name="Google Shape;87;p5"/>
          <p:cNvSpPr txBox="1"/>
          <p:nvPr>
            <p:ph idx="12" type="sldNum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/>
          <p:nvPr>
            <p:ph idx="1" type="body"/>
          </p:nvPr>
        </p:nvSpPr>
        <p:spPr>
          <a:xfrm>
            <a:off x="350201" y="964417"/>
            <a:ext cx="8439238" cy="36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What do you see as the future direction of your programs and engagement opportunities?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Are there are opportunities for us as NRENs to collaborate in our offerings?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How do we, as NREN colleagues, create an ongoing conversation?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8355E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 txBox="1"/>
          <p:nvPr>
            <p:ph idx="12" type="sldNum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6"/>
          <p:cNvSpPr txBox="1"/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3961"/>
              </a:buClr>
              <a:buSzPts val="2000"/>
              <a:buFont typeface="Arial"/>
              <a:buNone/>
            </a:pPr>
            <a:r>
              <a:rPr lang="en-US"/>
              <a:t>Looking Forward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"/>
          <p:cNvSpPr txBox="1"/>
          <p:nvPr/>
        </p:nvSpPr>
        <p:spPr>
          <a:xfrm>
            <a:off x="610930" y="2447997"/>
            <a:ext cx="5793498" cy="426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Any questions?</a:t>
            </a:r>
            <a:endParaRPr/>
          </a:p>
        </p:txBody>
      </p:sp>
      <p:sp>
        <p:nvSpPr>
          <p:cNvPr id="100" name="Google Shape;100;p9"/>
          <p:cNvSpPr txBox="1"/>
          <p:nvPr/>
        </p:nvSpPr>
        <p:spPr>
          <a:xfrm>
            <a:off x="555228" y="1852204"/>
            <a:ext cx="5981102" cy="7655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/>
          </a:p>
        </p:txBody>
      </p:sp>
      <p:sp>
        <p:nvSpPr>
          <p:cNvPr id="101" name="Google Shape;101;p9"/>
          <p:cNvSpPr txBox="1"/>
          <p:nvPr/>
        </p:nvSpPr>
        <p:spPr>
          <a:xfrm>
            <a:off x="610930" y="3470165"/>
            <a:ext cx="3795964" cy="263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3B4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E3B400"/>
                </a:solidFill>
                <a:latin typeface="Arial"/>
                <a:ea typeface="Arial"/>
                <a:cs typeface="Arial"/>
                <a:sym typeface="Arial"/>
              </a:rPr>
              <a:t>Brenna Meade: meadeb@iu.edu</a:t>
            </a:r>
            <a:endParaRPr b="0" i="0" sz="1400" u="none" cap="none" strike="noStrike">
              <a:solidFill>
                <a:srgbClr val="E3B4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9"/>
          <p:cNvSpPr txBox="1"/>
          <p:nvPr/>
        </p:nvSpPr>
        <p:spPr>
          <a:xfrm>
            <a:off x="610930" y="3733292"/>
            <a:ext cx="3795964" cy="263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3B4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E3B400"/>
                </a:solidFill>
                <a:latin typeface="Arial"/>
                <a:ea typeface="Arial"/>
                <a:cs typeface="Arial"/>
                <a:sym typeface="Arial"/>
              </a:rPr>
              <a:t>Mike Erickson:  merickson@internet2.edu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2015-04-29T14:13:57Z</dcterms:created>
  <dc:creator>Karl Meyer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