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7" r:id="rId5"/>
    <p:sldId id="269" r:id="rId6"/>
    <p:sldId id="270" r:id="rId7"/>
    <p:sldId id="272" r:id="rId8"/>
    <p:sldId id="274" r:id="rId9"/>
    <p:sldId id="277" r:id="rId10"/>
    <p:sldId id="279" r:id="rId11"/>
    <p:sldId id="281" r:id="rId12"/>
    <p:sldId id="283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551"/>
    <a:srgbClr val="FA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20"/>
            <a:ext cx="7772400" cy="1470025"/>
          </a:xfrm>
        </p:spPr>
        <p:txBody>
          <a:bodyPr/>
          <a:lstStyle/>
          <a:p>
            <a:r>
              <a:rPr b="1">
                <a:solidFill>
                  <a:srgbClr val="7030A0"/>
                </a:solidFill>
              </a:rPr>
              <a:t>Business Platform for OpenStack Clouds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0390" y="3354070"/>
            <a:ext cx="4474845" cy="2613660"/>
          </a:xfrm>
        </p:spPr>
        <p:txBody>
          <a:bodyPr>
            <a:normAutofit fontScale="70000"/>
          </a:bodyPr>
          <a:lstStyle/>
          <a:p>
            <a:pPr algn="r"/>
            <a:r>
              <a:rPr>
                <a:solidFill>
                  <a:srgbClr val="061551"/>
                </a:solidFill>
              </a:rPr>
              <a:t>Presented by </a:t>
            </a:r>
            <a:r>
              <a:rPr lang="en-US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Nino Tsulaia</a:t>
            </a:r>
            <a:endParaRPr lang="en-US" dirty="0" smtClean="0">
              <a:solidFill>
                <a:srgbClr val="061551"/>
              </a:solidFill>
              <a:cs typeface="Tahoma" panose="020B0604030504040204" pitchFamily="34" charset="0"/>
            </a:endParaRPr>
          </a:p>
          <a:p>
            <a:pPr algn="r"/>
            <a:r>
              <a:rPr lang="en-US" dirty="0">
                <a:solidFill>
                  <a:srgbClr val="061551"/>
                </a:solidFill>
                <a:sym typeface="+mn-ea"/>
              </a:rPr>
              <a:t>Georgian Research and </a:t>
            </a:r>
            <a:r>
              <a:rPr lang="en-US" dirty="0" smtClean="0">
                <a:solidFill>
                  <a:srgbClr val="061551"/>
                </a:solidFill>
                <a:sym typeface="+mn-ea"/>
              </a:rPr>
              <a:t>Educational</a:t>
            </a:r>
            <a:endParaRPr lang="en-US" dirty="0" smtClean="0">
              <a:solidFill>
                <a:srgbClr val="061551"/>
              </a:solidFill>
            </a:endParaRPr>
          </a:p>
          <a:p>
            <a:pPr algn="r"/>
            <a:r>
              <a:rPr lang="en-US" dirty="0" smtClean="0">
                <a:solidFill>
                  <a:srgbClr val="061551"/>
                </a:solidFill>
                <a:sym typeface="+mn-ea"/>
              </a:rPr>
              <a:t>Networking </a:t>
            </a:r>
            <a:r>
              <a:rPr lang="en-US" dirty="0">
                <a:solidFill>
                  <a:srgbClr val="061551"/>
                </a:solidFill>
                <a:sym typeface="+mn-ea"/>
              </a:rPr>
              <a:t>Association GRENA </a:t>
            </a:r>
            <a:endParaRPr lang="en-US" dirty="0">
              <a:solidFill>
                <a:srgbClr val="061551"/>
              </a:solidFill>
            </a:endParaRPr>
          </a:p>
          <a:p>
            <a:pPr algn="r"/>
            <a:r>
              <a:rPr lang="en-US" dirty="0">
                <a:solidFill>
                  <a:srgbClr val="061551"/>
                </a:solidFill>
                <a:sym typeface="+mn-ea"/>
              </a:rPr>
              <a:t>www.grena.ge</a:t>
            </a:r>
            <a:endParaRPr lang="en-US" dirty="0">
              <a:solidFill>
                <a:srgbClr val="061551"/>
              </a:solidFill>
            </a:endParaRPr>
          </a:p>
          <a:p>
            <a:pPr algn="r"/>
            <a:r>
              <a:rPr lang="en-US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nino@grena.ge</a:t>
            </a:r>
            <a:endParaRPr lang="en-US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713105" y="4287520"/>
            <a:ext cx="3948430" cy="1279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>
                <a:solidFill>
                  <a:srgbClr val="061551"/>
                </a:solidFill>
                <a:sym typeface="+mn-ea"/>
              </a:rPr>
              <a:t>Funded by </a:t>
            </a:r>
            <a:r>
              <a:rPr lang="en-US" altLang="en-US" sz="2000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G</a:t>
            </a:r>
            <a:r>
              <a:rPr lang="en-US" altLang="en-US" sz="2000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É</a:t>
            </a:r>
            <a:r>
              <a:rPr lang="en-US" altLang="en-US" sz="2000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ANT </a:t>
            </a:r>
            <a:r>
              <a:rPr lang="en-US" altLang="en-US" sz="2400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Innovation Programme</a:t>
            </a:r>
            <a:endParaRPr lang="en-US" altLang="en-US" sz="2400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  <p:graphicFrame>
        <p:nvGraphicFramePr>
          <p:cNvPr id="17" name="Object 16"/>
          <p:cNvGraphicFramePr/>
          <p:nvPr/>
        </p:nvGraphicFramePr>
        <p:xfrm>
          <a:off x="2859405" y="4810760"/>
          <a:ext cx="1822450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" imgW="1558290" imgH="708660" progId="Paint.Picture">
                  <p:embed/>
                </p:oleObj>
              </mc:Choice>
              <mc:Fallback>
                <p:oleObj name="" r:id="rId3" imgW="1558290" imgH="70866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405" y="4810760"/>
                        <a:ext cx="1822450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29055"/>
            <a:ext cx="7956550" cy="47117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Join Us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19735" y="1960245"/>
            <a:ext cx="7377430" cy="3695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61551"/>
                </a:solidFill>
                <a:sym typeface="+mn-ea"/>
              </a:rPr>
              <a:t>Register account at https://flexostack.io</a:t>
            </a:r>
            <a:endParaRPr sz="32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61551"/>
                </a:solidFill>
                <a:sym typeface="+mn-ea"/>
              </a:rPr>
              <a:t>Configure access and billing options of your OpenStack cloud services </a:t>
            </a:r>
            <a:endParaRPr lang="en-US" sz="32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61551"/>
                </a:solidFill>
                <a:sym typeface="+mn-ea"/>
              </a:rPr>
              <a:t>Access your cloud resources with Admin and Customer UIs</a:t>
            </a:r>
            <a:endParaRPr sz="32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200">
                <a:solidFill>
                  <a:srgbClr val="061551"/>
                </a:solidFill>
                <a:sym typeface="+mn-ea"/>
              </a:rPr>
              <a:t>We welcome collaboration and adoption.</a:t>
            </a:r>
            <a:endParaRPr lang="en-US" sz="3200">
              <a:solidFill>
                <a:srgbClr val="06155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2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Thank you for attention!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90" y="3677285"/>
            <a:ext cx="4474845" cy="2244725"/>
          </a:xfrm>
        </p:spPr>
        <p:txBody>
          <a:bodyPr>
            <a:normAutofit fontScale="70000"/>
          </a:bodyPr>
          <a:lstStyle/>
          <a:p>
            <a:pPr algn="l"/>
            <a:r>
              <a:rPr lang="en-US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Nino Tsulaia</a:t>
            </a:r>
            <a:endParaRPr lang="en-US" dirty="0" smtClean="0">
              <a:solidFill>
                <a:srgbClr val="061551"/>
              </a:solidFill>
              <a:cs typeface="Tahoma" panose="020B0604030504040204" pitchFamily="34" charset="0"/>
            </a:endParaRPr>
          </a:p>
          <a:p>
            <a:pPr algn="l"/>
            <a:r>
              <a:rPr lang="en-US" dirty="0">
                <a:solidFill>
                  <a:srgbClr val="061551"/>
                </a:solidFill>
                <a:sym typeface="+mn-ea"/>
              </a:rPr>
              <a:t>Georgian Research and </a:t>
            </a:r>
            <a:r>
              <a:rPr lang="en-US" dirty="0" smtClean="0">
                <a:solidFill>
                  <a:srgbClr val="061551"/>
                </a:solidFill>
                <a:sym typeface="+mn-ea"/>
              </a:rPr>
              <a:t>Educational</a:t>
            </a:r>
            <a:endParaRPr lang="en-US" dirty="0" smtClean="0">
              <a:solidFill>
                <a:srgbClr val="061551"/>
              </a:solidFill>
            </a:endParaRPr>
          </a:p>
          <a:p>
            <a:pPr algn="l"/>
            <a:r>
              <a:rPr lang="en-US" dirty="0" smtClean="0">
                <a:solidFill>
                  <a:srgbClr val="061551"/>
                </a:solidFill>
                <a:sym typeface="+mn-ea"/>
              </a:rPr>
              <a:t>Networking </a:t>
            </a:r>
            <a:r>
              <a:rPr lang="en-US" dirty="0">
                <a:solidFill>
                  <a:srgbClr val="061551"/>
                </a:solidFill>
                <a:sym typeface="+mn-ea"/>
              </a:rPr>
              <a:t>Association GRENA </a:t>
            </a:r>
            <a:endParaRPr lang="en-US" dirty="0">
              <a:solidFill>
                <a:srgbClr val="061551"/>
              </a:solidFill>
            </a:endParaRPr>
          </a:p>
          <a:p>
            <a:pPr algn="l"/>
            <a:r>
              <a:rPr lang="en-US" dirty="0">
                <a:solidFill>
                  <a:srgbClr val="061551"/>
                </a:solidFill>
                <a:sym typeface="+mn-ea"/>
              </a:rPr>
              <a:t>www.grena.ge</a:t>
            </a:r>
            <a:endParaRPr lang="en-US" dirty="0">
              <a:solidFill>
                <a:srgbClr val="061551"/>
              </a:solidFill>
            </a:endParaRPr>
          </a:p>
          <a:p>
            <a:pPr algn="l"/>
            <a:r>
              <a:rPr lang="en-US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nino@grena.ge</a:t>
            </a:r>
            <a:endParaRPr lang="en-US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416810" y="2578735"/>
            <a:ext cx="3948430" cy="1279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en-US" sz="3200" dirty="0">
                <a:solidFill>
                  <a:srgbClr val="061551"/>
                </a:solidFill>
                <a:cs typeface="Tahoma" panose="020B0604030504040204" pitchFamily="34" charset="0"/>
                <a:sym typeface="+mn-ea"/>
              </a:rPr>
              <a:t>Questions?</a:t>
            </a:r>
            <a:endParaRPr lang="en-US" altLang="en-US" sz="3200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2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What Problem Are We Solving?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95" y="2915285"/>
            <a:ext cx="8448040" cy="2948305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Managing OpenStack is powerful… but complex.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61551"/>
                </a:solidFill>
                <a:sym typeface="+mn-ea"/>
              </a:rPr>
              <a:t>No Dedicated Admin and Customer UIs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No</a:t>
            </a:r>
            <a:r>
              <a:rPr lang="en-US">
                <a:solidFill>
                  <a:srgbClr val="061551"/>
                </a:solidFill>
                <a:sym typeface="+mn-ea"/>
              </a:rPr>
              <a:t>n intuitive</a:t>
            </a:r>
            <a:r>
              <a:rPr>
                <a:solidFill>
                  <a:srgbClr val="061551"/>
                </a:solidFill>
                <a:sym typeface="+mn-ea"/>
              </a:rPr>
              <a:t> U</a:t>
            </a:r>
            <a:r>
              <a:rPr lang="en-US">
                <a:solidFill>
                  <a:srgbClr val="061551"/>
                </a:solidFill>
                <a:sym typeface="+mn-ea"/>
              </a:rPr>
              <a:t>ser Interface</a:t>
            </a:r>
            <a:r>
              <a:rPr>
                <a:solidFill>
                  <a:srgbClr val="061551"/>
                </a:solidFill>
                <a:sym typeface="+mn-ea"/>
              </a:rPr>
              <a:t>, 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61551"/>
                </a:solidFill>
                <a:sym typeface="+mn-ea"/>
              </a:rPr>
              <a:t>N</a:t>
            </a:r>
            <a:r>
              <a:rPr>
                <a:solidFill>
                  <a:srgbClr val="061551"/>
                </a:solidFill>
                <a:sym typeface="+mn-ea"/>
              </a:rPr>
              <a:t>o built-in billing</a:t>
            </a:r>
            <a:r>
              <a:rPr lang="en-US">
                <a:solidFill>
                  <a:srgbClr val="061551"/>
                </a:solidFill>
                <a:sym typeface="+mn-ea"/>
              </a:rPr>
              <a:t> and invoicing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Difficult to scale and customize.</a:t>
            </a:r>
            <a:endParaRPr lang="en-US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20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Introducing BP-OSC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95" y="2926715"/>
            <a:ext cx="8448040" cy="267144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All-in-one SaaS for OpenStack clouds.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Includes Admin UI, Customer UI, Config Portal</a:t>
            </a:r>
            <a:r>
              <a:rPr lang="en-US">
                <a:solidFill>
                  <a:srgbClr val="061551"/>
                </a:solidFill>
                <a:sym typeface="+mn-ea"/>
              </a:rPr>
              <a:t>, </a:t>
            </a:r>
            <a:r>
              <a:rPr>
                <a:solidFill>
                  <a:srgbClr val="061551"/>
                </a:solidFill>
                <a:sym typeface="+mn-ea"/>
              </a:rPr>
              <a:t>Billing</a:t>
            </a:r>
            <a:r>
              <a:rPr lang="en-US">
                <a:solidFill>
                  <a:srgbClr val="061551"/>
                </a:solidFill>
                <a:sym typeface="+mn-ea"/>
              </a:rPr>
              <a:t> and Configurable Invoicing</a:t>
            </a:r>
            <a:r>
              <a:rPr>
                <a:solidFill>
                  <a:srgbClr val="061551"/>
                </a:solidFill>
                <a:sym typeface="+mn-ea"/>
              </a:rPr>
              <a:t>.</a:t>
            </a:r>
            <a:endParaRPr>
              <a:solidFill>
                <a:srgbClr val="061551"/>
              </a:solidFill>
              <a:sym typeface="+mn-ea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>
                <a:solidFill>
                  <a:srgbClr val="061551"/>
                </a:solidFill>
                <a:sym typeface="+mn-ea"/>
              </a:rPr>
              <a:t>Deployed as a single, integrated solution.</a:t>
            </a:r>
            <a:endParaRPr lang="en-US" dirty="0">
              <a:solidFill>
                <a:srgbClr val="061551"/>
              </a:solidFill>
              <a:cs typeface="Tahoma" panose="020B060403050404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85" y="1430020"/>
            <a:ext cx="3338830" cy="366839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7030A0"/>
                </a:solidFill>
              </a:rPr>
              <a:t>flexostack.io  Your Mission Control </a:t>
            </a:r>
            <a:r>
              <a:rPr lang="en-US" b="1">
                <a:solidFill>
                  <a:srgbClr val="7030A0"/>
                </a:solidFill>
                <a:sym typeface="+mn-ea"/>
              </a:rPr>
              <a:t>Portal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pic>
        <p:nvPicPr>
          <p:cNvPr id="13" name="Picture 12" descr="FlexostackPort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5" y="1280160"/>
            <a:ext cx="5073015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65250"/>
            <a:ext cx="7956550" cy="39370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Dedicated Admin UI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702425" y="1930400"/>
            <a:ext cx="2275205" cy="3926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Modern, secure</a:t>
            </a:r>
            <a:r>
              <a:rPr lang="en-US" sz="2000">
                <a:solidFill>
                  <a:srgbClr val="061551"/>
                </a:solidFill>
                <a:sym typeface="+mn-ea"/>
              </a:rPr>
              <a:t>, customizable</a:t>
            </a:r>
            <a:r>
              <a:rPr sz="2000">
                <a:solidFill>
                  <a:srgbClr val="061551"/>
                </a:solidFill>
                <a:sym typeface="+mn-ea"/>
              </a:rPr>
              <a:t> web app for </a:t>
            </a:r>
            <a:r>
              <a:rPr lang="en-US" sz="2000">
                <a:solidFill>
                  <a:srgbClr val="061551"/>
                </a:solidFill>
                <a:sym typeface="+mn-ea"/>
              </a:rPr>
              <a:t>OpenStack </a:t>
            </a:r>
            <a:r>
              <a:rPr sz="2000">
                <a:solidFill>
                  <a:srgbClr val="061551"/>
                </a:solidFill>
                <a:sym typeface="+mn-ea"/>
              </a:rPr>
              <a:t>cloud management.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Full control over services, billing, and analytics.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Supports standard OpenStack APIs</a:t>
            </a:r>
            <a:endParaRPr lang="en-US" sz="2000">
              <a:solidFill>
                <a:srgbClr val="061551"/>
              </a:solidFill>
              <a:sym typeface="+mn-ea"/>
            </a:endParaRPr>
          </a:p>
        </p:txBody>
      </p:sp>
      <p:graphicFrame>
        <p:nvGraphicFramePr>
          <p:cNvPr id="11" name="Object 10"/>
          <p:cNvGraphicFramePr/>
          <p:nvPr/>
        </p:nvGraphicFramePr>
        <p:xfrm>
          <a:off x="90170" y="1995170"/>
          <a:ext cx="6624320" cy="276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3" imgW="9221470" imgH="6526530" progId="Paint.Picture">
                  <p:embed/>
                </p:oleObj>
              </mc:Choice>
              <mc:Fallback>
                <p:oleObj name="" r:id="rId3" imgW="9221470" imgH="652653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70" y="1995170"/>
                        <a:ext cx="6624320" cy="276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/>
        </p:nvGraphicFramePr>
        <p:xfrm>
          <a:off x="864870" y="3055620"/>
          <a:ext cx="5849620" cy="282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5" imgW="9168130" imgH="6579870" progId="Paint.Picture">
                  <p:embed/>
                </p:oleObj>
              </mc:Choice>
              <mc:Fallback>
                <p:oleObj name="" r:id="rId5" imgW="9168130" imgH="657987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870" y="3055620"/>
                        <a:ext cx="5849620" cy="282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29055"/>
            <a:ext cx="7956550" cy="47117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Dedicated Customer UI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16560" y="1960245"/>
            <a:ext cx="1929765" cy="3145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Customizabel UI for Cloud Provider’s customers to manage own resorces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Resource usage analytics and planning</a:t>
            </a:r>
            <a:endParaRPr lang="en-US"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Payments</a:t>
            </a:r>
            <a:endParaRPr lang="en-US" sz="2000">
              <a:solidFill>
                <a:srgbClr val="061551"/>
              </a:solidFill>
              <a:sym typeface="+mn-ea"/>
            </a:endParaRPr>
          </a:p>
        </p:txBody>
      </p:sp>
      <p:graphicFrame>
        <p:nvGraphicFramePr>
          <p:cNvPr id="17" name="Object 16"/>
          <p:cNvGraphicFramePr/>
          <p:nvPr/>
        </p:nvGraphicFramePr>
        <p:xfrm>
          <a:off x="2475865" y="2001520"/>
          <a:ext cx="6567170" cy="343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" imgW="9480550" imgH="6526530" progId="Paint.Picture">
                  <p:embed/>
                </p:oleObj>
              </mc:Choice>
              <mc:Fallback>
                <p:oleObj name="" r:id="rId3" imgW="9480550" imgH="652653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5865" y="2001520"/>
                        <a:ext cx="6567170" cy="343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120" y="3429000"/>
            <a:ext cx="5444490" cy="2551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29055"/>
            <a:ext cx="7956550" cy="47117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Billing System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12395" y="1960245"/>
            <a:ext cx="2233930" cy="3967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Supports prepaid and postpaid accounts.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Pricing per Region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Auto or manual invoicing.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Payments tracking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REST API</a:t>
            </a:r>
            <a:r>
              <a:rPr lang="en-US" sz="2000">
                <a:solidFill>
                  <a:srgbClr val="061551"/>
                </a:solidFill>
                <a:sym typeface="+mn-ea"/>
              </a:rPr>
              <a:t> and</a:t>
            </a:r>
            <a:r>
              <a:rPr sz="2000">
                <a:solidFill>
                  <a:srgbClr val="061551"/>
                </a:solidFill>
                <a:sym typeface="+mn-ea"/>
              </a:rPr>
              <a:t> analytics</a:t>
            </a:r>
            <a:endParaRPr lang="en-US" sz="2000">
              <a:solidFill>
                <a:srgbClr val="061551"/>
              </a:solidFill>
              <a:sym typeface="+mn-ea"/>
            </a:endParaRPr>
          </a:p>
        </p:txBody>
      </p:sp>
      <p:graphicFrame>
        <p:nvGraphicFramePr>
          <p:cNvPr id="5" name="Object 4"/>
          <p:cNvGraphicFramePr/>
          <p:nvPr/>
        </p:nvGraphicFramePr>
        <p:xfrm>
          <a:off x="2541270" y="1988820"/>
          <a:ext cx="6083935" cy="299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9168130" imgH="6633210" progId="Paint.Picture">
                  <p:embed/>
                </p:oleObj>
              </mc:Choice>
              <mc:Fallback>
                <p:oleObj name="" r:id="rId3" imgW="9168130" imgH="663321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1270" y="1988820"/>
                        <a:ext cx="6083935" cy="299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3328035" y="3429000"/>
          <a:ext cx="5732145" cy="256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9168130" imgH="6633210" progId="Paint.Picture">
                  <p:embed/>
                </p:oleObj>
              </mc:Choice>
              <mc:Fallback>
                <p:oleObj name="" r:id="rId5" imgW="9168130" imgH="663321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28035" y="3429000"/>
                        <a:ext cx="5732145" cy="2566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29055"/>
            <a:ext cx="7956550" cy="47117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Invoicing Service - iSender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12395" y="1960245"/>
            <a:ext cx="2233930" cy="3967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E</a:t>
            </a:r>
            <a:r>
              <a:rPr sz="2000">
                <a:solidFill>
                  <a:srgbClr val="061551"/>
                </a:solidFill>
                <a:sym typeface="+mn-ea"/>
              </a:rPr>
              <a:t>mbeddable</a:t>
            </a:r>
            <a:r>
              <a:rPr lang="en-US" sz="2000">
                <a:solidFill>
                  <a:srgbClr val="061551"/>
                </a:solidFill>
                <a:sym typeface="+mn-ea"/>
              </a:rPr>
              <a:t> web app of automated invoicing service</a:t>
            </a:r>
            <a:r>
              <a:rPr sz="2000">
                <a:solidFill>
                  <a:srgbClr val="061551"/>
                </a:solidFill>
                <a:sym typeface="+mn-ea"/>
              </a:rPr>
              <a:t>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2000">
                <a:solidFill>
                  <a:srgbClr val="061551"/>
                </a:solidFill>
                <a:sym typeface="+mn-ea"/>
              </a:rPr>
              <a:t>Create templates, </a:t>
            </a:r>
            <a:r>
              <a:rPr lang="en-US" sz="2000">
                <a:solidFill>
                  <a:srgbClr val="061551"/>
                </a:solidFill>
                <a:sym typeface="+mn-ea"/>
              </a:rPr>
              <a:t>feed or import recipients’ data</a:t>
            </a:r>
            <a:r>
              <a:rPr sz="2000">
                <a:solidFill>
                  <a:srgbClr val="061551"/>
                </a:solidFill>
                <a:sym typeface="+mn-ea"/>
              </a:rPr>
              <a:t>, schedule </a:t>
            </a:r>
            <a:r>
              <a:rPr lang="en-US" sz="2000">
                <a:solidFill>
                  <a:srgbClr val="061551"/>
                </a:solidFill>
                <a:sym typeface="+mn-ea"/>
              </a:rPr>
              <a:t>or manually dispetch invoices</a:t>
            </a:r>
            <a:r>
              <a:rPr sz="2000">
                <a:solidFill>
                  <a:srgbClr val="061551"/>
                </a:solidFill>
                <a:sym typeface="+mn-ea"/>
              </a:rPr>
              <a:t>.</a:t>
            </a:r>
            <a:endParaRPr sz="20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1551"/>
                </a:solidFill>
                <a:sym typeface="+mn-ea"/>
              </a:rPr>
              <a:t>Manage sender sources</a:t>
            </a:r>
            <a:endParaRPr lang="en-US" sz="2000">
              <a:solidFill>
                <a:srgbClr val="061551"/>
              </a:solidFill>
              <a:sym typeface="+mn-ea"/>
            </a:endParaRPr>
          </a:p>
        </p:txBody>
      </p:sp>
      <p:graphicFrame>
        <p:nvGraphicFramePr>
          <p:cNvPr id="12" name="Object 11"/>
          <p:cNvGraphicFramePr/>
          <p:nvPr/>
        </p:nvGraphicFramePr>
        <p:xfrm>
          <a:off x="2359025" y="2165350"/>
          <a:ext cx="6722745" cy="346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9362440" imgH="6377940" progId="Paint.Picture">
                  <p:embed/>
                </p:oleObj>
              </mc:Choice>
              <mc:Fallback>
                <p:oleObj name="" r:id="rId3" imgW="9362440" imgH="637794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9025" y="2165350"/>
                        <a:ext cx="6722745" cy="3469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590" y="2584450"/>
            <a:ext cx="3726180" cy="168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1329055"/>
            <a:ext cx="7956550" cy="471170"/>
          </a:xfrm>
        </p:spPr>
        <p:txBody>
          <a:bodyPr>
            <a:normAutofit fontScale="90000"/>
          </a:bodyPr>
          <a:lstStyle/>
          <a:p>
            <a:r>
              <a:rPr lang="en-US" sz="4890" b="1">
                <a:solidFill>
                  <a:srgbClr val="7030A0"/>
                </a:solidFill>
              </a:rPr>
              <a:t>Why It Matters</a:t>
            </a:r>
            <a:endParaRPr lang="en-US" sz="4890" b="1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59915" y="6187440"/>
            <a:ext cx="4965700" cy="417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en-US" sz="2400" dirty="0" smtClean="0">
                <a:solidFill>
                  <a:srgbClr val="FAFBFD"/>
                </a:solidFill>
                <a:sym typeface="+mn-ea"/>
              </a:rPr>
              <a:t>09.06.2025 - 13.06.2025</a:t>
            </a:r>
            <a:endParaRPr lang="en-US" sz="2400" dirty="0" smtClean="0">
              <a:solidFill>
                <a:srgbClr val="FAFBFD"/>
              </a:solidFill>
              <a:sym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1845" y="6283325"/>
            <a:ext cx="453390" cy="365125"/>
          </a:xfrm>
        </p:spPr>
        <p:txBody>
          <a:bodyPr/>
          <a:p>
            <a:fld id="{CA341192-281D-4096-840D-0B2A1F458A28}" type="slidenum">
              <a:rPr lang="en-US" sz="1800" smtClean="0">
                <a:solidFill>
                  <a:schemeClr val="bg1"/>
                </a:solidFill>
              </a:rPr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" y="6082030"/>
            <a:ext cx="1611630" cy="628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19735" y="1960245"/>
            <a:ext cx="7377430" cy="3695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sz="3200">
                <a:solidFill>
                  <a:srgbClr val="061551"/>
                </a:solidFill>
                <a:sym typeface="+mn-ea"/>
              </a:rPr>
              <a:t>Streamlined OpenStack management.</a:t>
            </a:r>
            <a:endParaRPr sz="32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200">
                <a:solidFill>
                  <a:srgbClr val="061551"/>
                </a:solidFill>
                <a:sym typeface="+mn-ea"/>
              </a:rPr>
              <a:t>Monetize infrastructure effortlessly.</a:t>
            </a:r>
            <a:endParaRPr sz="3200">
              <a:solidFill>
                <a:srgbClr val="06155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3200">
                <a:solidFill>
                  <a:srgbClr val="061551"/>
                </a:solidFill>
                <a:sym typeface="+mn-ea"/>
              </a:rPr>
              <a:t>Ready-to-use. No coding or deployment needed.</a:t>
            </a:r>
            <a:endParaRPr lang="en-US" sz="3200">
              <a:solidFill>
                <a:srgbClr val="061551"/>
              </a:solidFill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WPS Presentation</Application>
  <PresentationFormat>On-screen Show (4:3)</PresentationFormat>
  <Paragraphs>119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Arial</vt:lpstr>
      <vt:lpstr>Tahoma</vt:lpstr>
      <vt:lpstr>Calibri</vt:lpstr>
      <vt:lpstr>Microsoft YaHei</vt:lpstr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Business Platform for OpenStack Clouds</vt:lpstr>
      <vt:lpstr>What Problem Are We Solving?</vt:lpstr>
      <vt:lpstr>Introducing BP-OSC</vt:lpstr>
      <vt:lpstr>flexostack.io  Your Mission Control Portal</vt:lpstr>
      <vt:lpstr>Dedicated Admin UI</vt:lpstr>
      <vt:lpstr>Dedicated Customer UI</vt:lpstr>
      <vt:lpstr>Billing System</vt:lpstr>
      <vt:lpstr>Billing System</vt:lpstr>
      <vt:lpstr>Invoicing Service</vt:lpstr>
      <vt:lpstr>Why It Matters</vt:lpstr>
      <vt:lpstr>Business Platform for OpenStack Clouds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Nino tsulaia</cp:lastModifiedBy>
  <cp:revision>5</cp:revision>
  <dcterms:created xsi:type="dcterms:W3CDTF">2013-01-27T09:14:00Z</dcterms:created>
  <dcterms:modified xsi:type="dcterms:W3CDTF">2025-05-23T16:44:21Z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BA553D20B13A48CAB2D91F9CD54239D2_12</vt:lpwstr>
  </property>
  <property fmtid="{D5CDD505-2E9C-101B-9397-08002B2CF9AE}" pid="3" name="KSOProductBuildVer">
    <vt:lpwstr>1033-12.2.0.21179</vt:lpwstr>
  </property>
</Properties>
</file>