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3" r:id="rId7"/>
    <p:sldId id="260" r:id="rId8"/>
    <p:sldId id="258" r:id="rId9"/>
    <p:sldId id="259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75BC"/>
    <a:srgbClr val="FFC1C1"/>
    <a:srgbClr val="FF8081"/>
    <a:srgbClr val="8DC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0CE3E0-6E9D-49D8-A6C9-5C3F4424E8CA}" v="657" dt="2025-05-28T08:47:56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10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rgbClr val="FFC1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7000" b="1" i="0" dirty="0">
                <a:solidFill>
                  <a:srgbClr val="1B75BC"/>
                </a:solidFill>
                <a:effectLst/>
                <a:latin typeface="Aptos" panose="020B0004020202020204" pitchFamily="34" charset="0"/>
              </a:rPr>
              <a:t>ZoomIn4PinkHats</a:t>
            </a:r>
            <a:br>
              <a:rPr lang="en-US" sz="70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US" sz="7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1B75BC"/>
                </a:solidFill>
              </a:rPr>
              <a:t>Dunja Ivković - CARNET</a:t>
            </a:r>
          </a:p>
        </p:txBody>
      </p:sp>
      <p:pic>
        <p:nvPicPr>
          <p:cNvPr id="5" name="Picture 4" descr="A magnifying glass with a person looking through a hat&#10;&#10;AI-generated content may be incorrect.">
            <a:extLst>
              <a:ext uri="{FF2B5EF4-FFF2-40B4-BE49-F238E27FC236}">
                <a16:creationId xmlns:a16="http://schemas.microsoft.com/office/drawing/2014/main" id="{CCBD10A0-D35D-3084-A56F-903E40C83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31" y="4103009"/>
            <a:ext cx="2460509" cy="246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rgbClr val="FFC1C1"/>
          </a:fgClr>
          <a:bgClr>
            <a:schemeClr val="bg1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F7179B-6D72-564D-2843-C7D4AB5611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9EC5C-1BE6-FAB8-3F1E-C14F5E4A5D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7000" b="1" i="0" dirty="0">
                <a:solidFill>
                  <a:srgbClr val="1B75BC"/>
                </a:solidFill>
                <a:effectLst/>
                <a:latin typeface="Aptos" panose="020B0004020202020204" pitchFamily="34" charset="0"/>
              </a:rPr>
              <a:t>ZoomIn4PinkHats</a:t>
            </a:r>
            <a:br>
              <a:rPr lang="en-US" sz="70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US" sz="7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6F732E-DD50-74A5-0B6B-4B4781E7A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1B75BC"/>
                </a:solidFill>
              </a:rPr>
              <a:t>Dunja Ivković - CARNET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30E1B2-960C-4EE0-53DD-E234FA19957C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7000" b="1" dirty="0">
                <a:solidFill>
                  <a:srgbClr val="1B75BC"/>
                </a:solidFill>
                <a:latin typeface="Aptos" panose="020B0004020202020204" pitchFamily="34" charset="0"/>
              </a:rPr>
              <a:t>T</a:t>
            </a:r>
            <a:r>
              <a:rPr lang="en-US" sz="7000" b="1" dirty="0">
                <a:solidFill>
                  <a:srgbClr val="1B75BC"/>
                </a:solidFill>
                <a:latin typeface="Aptos" panose="020B0004020202020204" pitchFamily="34" charset="0"/>
              </a:rPr>
              <a:t>he</a:t>
            </a:r>
            <a:r>
              <a:rPr lang="hr-HR" sz="7000" b="1" dirty="0">
                <a:solidFill>
                  <a:srgbClr val="1B75BC"/>
                </a:solidFill>
                <a:latin typeface="Aptos" panose="020B0004020202020204" pitchFamily="34" charset="0"/>
              </a:rPr>
              <a:t> Ripple Effect</a:t>
            </a:r>
            <a:endParaRPr lang="en-US" sz="7000" dirty="0">
              <a:solidFill>
                <a:srgbClr val="1B75BC"/>
              </a:solidFill>
            </a:endParaRPr>
          </a:p>
        </p:txBody>
      </p:sp>
      <p:pic>
        <p:nvPicPr>
          <p:cNvPr id="5" name="Picture 4" descr="A magnifying glass with a person looking through a hat&#10;&#10;AI-generated content may be incorrect.">
            <a:extLst>
              <a:ext uri="{FF2B5EF4-FFF2-40B4-BE49-F238E27FC236}">
                <a16:creationId xmlns:a16="http://schemas.microsoft.com/office/drawing/2014/main" id="{652D8A3E-815C-6919-683C-437F4E4D43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31" y="4103009"/>
            <a:ext cx="2460509" cy="246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5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rgbClr val="FFC1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magnifying glass with a person looking through a hat&#10;&#10;AI-generated content may be incorrect.">
            <a:extLst>
              <a:ext uri="{FF2B5EF4-FFF2-40B4-BE49-F238E27FC236}">
                <a16:creationId xmlns:a16="http://schemas.microsoft.com/office/drawing/2014/main" id="{754324BD-5D6D-6379-A2E7-4B4A9D05D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31" y="4103009"/>
            <a:ext cx="2460509" cy="2460509"/>
          </a:xfrm>
          <a:prstGeom prst="rect">
            <a:avLst/>
          </a:prstGeom>
        </p:spPr>
      </p:pic>
      <p:sp>
        <p:nvSpPr>
          <p:cNvPr id="5" name="Arrow: Chevron 4">
            <a:extLst>
              <a:ext uri="{FF2B5EF4-FFF2-40B4-BE49-F238E27FC236}">
                <a16:creationId xmlns:a16="http://schemas.microsoft.com/office/drawing/2014/main" id="{ABE286BA-33F3-757C-4050-84C3FE704A36}"/>
              </a:ext>
            </a:extLst>
          </p:cNvPr>
          <p:cNvSpPr/>
          <p:nvPr/>
        </p:nvSpPr>
        <p:spPr>
          <a:xfrm>
            <a:off x="-1011631" y="653335"/>
            <a:ext cx="8320266" cy="769441"/>
          </a:xfrm>
          <a:prstGeom prst="chevron">
            <a:avLst/>
          </a:prstGeom>
          <a:solidFill>
            <a:srgbClr val="FFC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16B18B37-32DB-0320-C3EA-A67AE1F4A4EF}"/>
              </a:ext>
            </a:extLst>
          </p:cNvPr>
          <p:cNvSpPr txBox="1"/>
          <p:nvPr/>
        </p:nvSpPr>
        <p:spPr>
          <a:xfrm>
            <a:off x="1724472" y="703896"/>
            <a:ext cx="47735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rgbClr val="1B75BC"/>
                </a:solidFill>
              </a:rPr>
              <a:t>ZoomIn4PinkHats</a:t>
            </a:r>
            <a:endParaRPr lang="hr-HR" sz="4400" b="1" dirty="0">
              <a:solidFill>
                <a:srgbClr val="1B75BC"/>
              </a:solidFill>
            </a:endParaRP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DEC2CAEB-90C2-431C-7995-6CA232B0B150}"/>
              </a:ext>
            </a:extLst>
          </p:cNvPr>
          <p:cNvSpPr/>
          <p:nvPr/>
        </p:nvSpPr>
        <p:spPr>
          <a:xfrm flipH="1">
            <a:off x="1411307" y="2130895"/>
            <a:ext cx="11934093" cy="1733917"/>
          </a:xfrm>
          <a:prstGeom prst="homePlate">
            <a:avLst/>
          </a:prstGeom>
          <a:solidFill>
            <a:srgbClr val="FFC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1B75BC"/>
                </a:solidFill>
              </a:rPr>
              <a:t>Increase the involvement of women in the area of cybersecurity through the creation of young and motivated mentors and encouraging cooperation and networking among women</a:t>
            </a:r>
            <a:endParaRPr lang="hr-HR" sz="2400" b="1" dirty="0">
              <a:solidFill>
                <a:srgbClr val="1B75BC"/>
              </a:solidFill>
            </a:endParaRP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EA2FA07B-8898-5C30-387D-87F6A6DD3E5B}"/>
              </a:ext>
            </a:extLst>
          </p:cNvPr>
          <p:cNvSpPr/>
          <p:nvPr/>
        </p:nvSpPr>
        <p:spPr>
          <a:xfrm flipH="1">
            <a:off x="3003019" y="4623493"/>
            <a:ext cx="11792971" cy="709770"/>
          </a:xfrm>
          <a:prstGeom prst="homePlate">
            <a:avLst/>
          </a:prstGeom>
          <a:solidFill>
            <a:srgbClr val="FFC1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2400" b="1" dirty="0"/>
          </a:p>
          <a:p>
            <a:r>
              <a:rPr lang="fr-FR" sz="2400" b="1" dirty="0">
                <a:solidFill>
                  <a:srgbClr val="1B75BC"/>
                </a:solidFill>
              </a:rPr>
              <a:t>        1.5.-31.10.2024, GÉANT Innovation Programme</a:t>
            </a:r>
          </a:p>
          <a:p>
            <a:pPr algn="ctr"/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59773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rgbClr val="FFC1C1"/>
          </a:fgClr>
          <a:bgClr>
            <a:schemeClr val="bg1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E64083-D3F8-77AF-E72D-36EDC8E81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9A78A2A-DA13-7965-EDA6-7EAC0615D05C}"/>
              </a:ext>
            </a:extLst>
          </p:cNvPr>
          <p:cNvSpPr/>
          <p:nvPr/>
        </p:nvSpPr>
        <p:spPr>
          <a:xfrm>
            <a:off x="5153536" y="1923708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D23A06F-2B7B-634F-130D-24849A0E3762}"/>
              </a:ext>
            </a:extLst>
          </p:cNvPr>
          <p:cNvSpPr/>
          <p:nvPr/>
        </p:nvSpPr>
        <p:spPr>
          <a:xfrm>
            <a:off x="6107692" y="1907143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3496F31-7856-EBC0-D9AB-1DCCC978C052}"/>
              </a:ext>
            </a:extLst>
          </p:cNvPr>
          <p:cNvSpPr/>
          <p:nvPr/>
        </p:nvSpPr>
        <p:spPr>
          <a:xfrm>
            <a:off x="4835483" y="2798352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3C78FFF-F40B-7F75-B4D6-F125D7E70CA2}"/>
              </a:ext>
            </a:extLst>
          </p:cNvPr>
          <p:cNvSpPr/>
          <p:nvPr/>
        </p:nvSpPr>
        <p:spPr>
          <a:xfrm>
            <a:off x="5630614" y="3550413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463EE68-78B7-3A64-CED9-31F5E5910AE9}"/>
              </a:ext>
            </a:extLst>
          </p:cNvPr>
          <p:cNvSpPr/>
          <p:nvPr/>
        </p:nvSpPr>
        <p:spPr>
          <a:xfrm>
            <a:off x="6425745" y="2798351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Arrow: Pentagon 20">
            <a:extLst>
              <a:ext uri="{FF2B5EF4-FFF2-40B4-BE49-F238E27FC236}">
                <a16:creationId xmlns:a16="http://schemas.microsoft.com/office/drawing/2014/main" id="{8F9062D4-DD0B-BDC4-622A-33E16CD947B7}"/>
              </a:ext>
            </a:extLst>
          </p:cNvPr>
          <p:cNvSpPr/>
          <p:nvPr/>
        </p:nvSpPr>
        <p:spPr>
          <a:xfrm>
            <a:off x="-374178" y="1179444"/>
            <a:ext cx="5368689" cy="866847"/>
          </a:xfrm>
          <a:prstGeom prst="homePlat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C1C1"/>
                </a:solidFill>
              </a:rPr>
              <a:t>PROJECT TEAM AS MENTORS</a:t>
            </a:r>
            <a:endParaRPr lang="hr-HR" b="1" dirty="0">
              <a:solidFill>
                <a:srgbClr val="FFC1C1"/>
              </a:solidFill>
            </a:endParaRPr>
          </a:p>
        </p:txBody>
      </p: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9647A042-EF17-3619-BA67-18B28F033024}"/>
              </a:ext>
            </a:extLst>
          </p:cNvPr>
          <p:cNvSpPr/>
          <p:nvPr/>
        </p:nvSpPr>
        <p:spPr>
          <a:xfrm flipH="1">
            <a:off x="7538926" y="2683566"/>
            <a:ext cx="5368689" cy="866847"/>
          </a:xfrm>
          <a:prstGeom prst="homePlat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C1C1"/>
                </a:solidFill>
              </a:rPr>
              <a:t>CTF SKILLS</a:t>
            </a:r>
            <a:endParaRPr lang="hr-HR" b="1" dirty="0">
              <a:solidFill>
                <a:srgbClr val="FFC1C1"/>
              </a:solidFill>
            </a:endParaRPr>
          </a:p>
        </p:txBody>
      </p:sp>
      <p:sp>
        <p:nvSpPr>
          <p:cNvPr id="23" name="Arrow: Pentagon 22">
            <a:extLst>
              <a:ext uri="{FF2B5EF4-FFF2-40B4-BE49-F238E27FC236}">
                <a16:creationId xmlns:a16="http://schemas.microsoft.com/office/drawing/2014/main" id="{121BD8D9-A746-DD98-3529-A740FC2CFDD5}"/>
              </a:ext>
            </a:extLst>
          </p:cNvPr>
          <p:cNvSpPr/>
          <p:nvPr/>
        </p:nvSpPr>
        <p:spPr>
          <a:xfrm>
            <a:off x="-423678" y="4254337"/>
            <a:ext cx="5368689" cy="866847"/>
          </a:xfrm>
          <a:prstGeom prst="homePlat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C1C1"/>
                </a:solidFill>
              </a:rPr>
              <a:t>THREE DAY BOOTCAMP</a:t>
            </a:r>
            <a:endParaRPr lang="hr-HR" b="1" dirty="0">
              <a:solidFill>
                <a:srgbClr val="FFC1C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85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rgbClr val="FFC1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824D7DD-C11E-F395-AABD-C35DF791E2D4}"/>
              </a:ext>
            </a:extLst>
          </p:cNvPr>
          <p:cNvSpPr/>
          <p:nvPr/>
        </p:nvSpPr>
        <p:spPr>
          <a:xfrm>
            <a:off x="5153536" y="1923708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820053D-4849-3DAA-BB36-C33A28C1EF39}"/>
              </a:ext>
            </a:extLst>
          </p:cNvPr>
          <p:cNvSpPr/>
          <p:nvPr/>
        </p:nvSpPr>
        <p:spPr>
          <a:xfrm>
            <a:off x="6107692" y="1907143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60CAAE3-905D-3A93-61B6-0F843D3B6684}"/>
              </a:ext>
            </a:extLst>
          </p:cNvPr>
          <p:cNvSpPr/>
          <p:nvPr/>
        </p:nvSpPr>
        <p:spPr>
          <a:xfrm>
            <a:off x="4835483" y="2798352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276BA1B-ECEB-85C8-E1FD-1F829FF75308}"/>
              </a:ext>
            </a:extLst>
          </p:cNvPr>
          <p:cNvSpPr/>
          <p:nvPr/>
        </p:nvSpPr>
        <p:spPr>
          <a:xfrm>
            <a:off x="5630614" y="3550413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42495B5-376F-3066-D743-36D973B7D6FC}"/>
              </a:ext>
            </a:extLst>
          </p:cNvPr>
          <p:cNvSpPr/>
          <p:nvPr/>
        </p:nvSpPr>
        <p:spPr>
          <a:xfrm>
            <a:off x="6425745" y="2798351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153677F-72B9-ECEF-3FC5-5A4500481F0F}"/>
              </a:ext>
            </a:extLst>
          </p:cNvPr>
          <p:cNvSpPr/>
          <p:nvPr/>
        </p:nvSpPr>
        <p:spPr>
          <a:xfrm>
            <a:off x="4506128" y="821634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06E97E7-1136-4016-F5C2-E5C2C419639E}"/>
              </a:ext>
            </a:extLst>
          </p:cNvPr>
          <p:cNvSpPr/>
          <p:nvPr/>
        </p:nvSpPr>
        <p:spPr>
          <a:xfrm>
            <a:off x="3710997" y="1598835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4DBD3CA-2C25-892E-D136-5B33058A4EDD}"/>
              </a:ext>
            </a:extLst>
          </p:cNvPr>
          <p:cNvSpPr/>
          <p:nvPr/>
        </p:nvSpPr>
        <p:spPr>
          <a:xfrm>
            <a:off x="3429389" y="2489069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B11BFF0-1E45-4EBE-432A-5D5A707C42B7}"/>
              </a:ext>
            </a:extLst>
          </p:cNvPr>
          <p:cNvSpPr/>
          <p:nvPr/>
        </p:nvSpPr>
        <p:spPr>
          <a:xfrm>
            <a:off x="7288308" y="1246384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78E752B-81AF-A71B-8DD3-89767AB380DB}"/>
              </a:ext>
            </a:extLst>
          </p:cNvPr>
          <p:cNvSpPr/>
          <p:nvPr/>
        </p:nvSpPr>
        <p:spPr>
          <a:xfrm>
            <a:off x="6188760" y="4861400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C887798-91BC-95EC-7556-85D4DE828258}"/>
              </a:ext>
            </a:extLst>
          </p:cNvPr>
          <p:cNvSpPr/>
          <p:nvPr/>
        </p:nvSpPr>
        <p:spPr>
          <a:xfrm>
            <a:off x="6983891" y="4345544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DFA17DB-EE75-031A-03E3-5B2CA654954C}"/>
              </a:ext>
            </a:extLst>
          </p:cNvPr>
          <p:cNvSpPr/>
          <p:nvPr/>
        </p:nvSpPr>
        <p:spPr>
          <a:xfrm>
            <a:off x="3555868" y="3429000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7A56DFF-2EFA-134F-7477-C290826FBB80}"/>
              </a:ext>
            </a:extLst>
          </p:cNvPr>
          <p:cNvSpPr/>
          <p:nvPr/>
        </p:nvSpPr>
        <p:spPr>
          <a:xfrm>
            <a:off x="4226665" y="4377504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BE832DE-815D-05C9-144A-9493CF675C8F}"/>
              </a:ext>
            </a:extLst>
          </p:cNvPr>
          <p:cNvSpPr/>
          <p:nvPr/>
        </p:nvSpPr>
        <p:spPr>
          <a:xfrm>
            <a:off x="5154315" y="4861400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1F2E1FF-6569-AB0F-B5B5-05BCCDC8A5A8}"/>
              </a:ext>
            </a:extLst>
          </p:cNvPr>
          <p:cNvSpPr/>
          <p:nvPr/>
        </p:nvSpPr>
        <p:spPr>
          <a:xfrm>
            <a:off x="7542037" y="3668904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C4CBC28-3EC2-6876-4F82-267D9F099595}"/>
              </a:ext>
            </a:extLst>
          </p:cNvPr>
          <p:cNvSpPr/>
          <p:nvPr/>
        </p:nvSpPr>
        <p:spPr>
          <a:xfrm>
            <a:off x="7885619" y="2873773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86FC7F4-4C64-D7C7-82AA-BB420973004F}"/>
              </a:ext>
            </a:extLst>
          </p:cNvPr>
          <p:cNvSpPr/>
          <p:nvPr/>
        </p:nvSpPr>
        <p:spPr>
          <a:xfrm>
            <a:off x="7752326" y="2019980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3A01C7C-0317-E563-3F5E-4B8AAD64407F}"/>
              </a:ext>
            </a:extLst>
          </p:cNvPr>
          <p:cNvSpPr/>
          <p:nvPr/>
        </p:nvSpPr>
        <p:spPr>
          <a:xfrm>
            <a:off x="6596074" y="632010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A0AF98E-DEF0-D33B-F968-BA6BFE229170}"/>
              </a:ext>
            </a:extLst>
          </p:cNvPr>
          <p:cNvSpPr/>
          <p:nvPr/>
        </p:nvSpPr>
        <p:spPr>
          <a:xfrm>
            <a:off x="5551101" y="480099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5" name="Arrow: Pentagon 54">
            <a:extLst>
              <a:ext uri="{FF2B5EF4-FFF2-40B4-BE49-F238E27FC236}">
                <a16:creationId xmlns:a16="http://schemas.microsoft.com/office/drawing/2014/main" id="{AEC4930A-C578-4FBC-12A9-85D99ABDDE3A}"/>
              </a:ext>
            </a:extLst>
          </p:cNvPr>
          <p:cNvSpPr/>
          <p:nvPr/>
        </p:nvSpPr>
        <p:spPr>
          <a:xfrm>
            <a:off x="-862561" y="339977"/>
            <a:ext cx="5368689" cy="866847"/>
          </a:xfrm>
          <a:prstGeom prst="homePlat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1B75BC"/>
                </a:solidFill>
              </a:rPr>
              <a:t>CS  KNOWLEDGE AND SKILLS</a:t>
            </a:r>
            <a:endParaRPr lang="hr-HR" b="1" dirty="0">
              <a:solidFill>
                <a:srgbClr val="1B75BC"/>
              </a:solidFill>
            </a:endParaRPr>
          </a:p>
        </p:txBody>
      </p:sp>
      <p:sp>
        <p:nvSpPr>
          <p:cNvPr id="56" name="Arrow: Pentagon 55">
            <a:extLst>
              <a:ext uri="{FF2B5EF4-FFF2-40B4-BE49-F238E27FC236}">
                <a16:creationId xmlns:a16="http://schemas.microsoft.com/office/drawing/2014/main" id="{65867141-2DCC-E01C-27C9-CCB285902816}"/>
              </a:ext>
            </a:extLst>
          </p:cNvPr>
          <p:cNvSpPr/>
          <p:nvPr/>
        </p:nvSpPr>
        <p:spPr>
          <a:xfrm>
            <a:off x="-1144169" y="4825541"/>
            <a:ext cx="5368689" cy="866847"/>
          </a:xfrm>
          <a:prstGeom prst="homePlat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    </a:t>
            </a:r>
            <a:r>
              <a:rPr lang="en-US" b="1" dirty="0">
                <a:solidFill>
                  <a:srgbClr val="1B75BC"/>
                </a:solidFill>
              </a:rPr>
              <a:t>GROUP PROJECTS WITH STUDENTS</a:t>
            </a:r>
            <a:endParaRPr lang="hr-HR" b="1" dirty="0">
              <a:solidFill>
                <a:srgbClr val="1B75BC"/>
              </a:solidFill>
            </a:endParaRPr>
          </a:p>
        </p:txBody>
      </p:sp>
      <p:sp>
        <p:nvSpPr>
          <p:cNvPr id="57" name="Arrow: Pentagon 56">
            <a:extLst>
              <a:ext uri="{FF2B5EF4-FFF2-40B4-BE49-F238E27FC236}">
                <a16:creationId xmlns:a16="http://schemas.microsoft.com/office/drawing/2014/main" id="{0E6CF587-0CF5-E503-4932-20332EA30A2A}"/>
              </a:ext>
            </a:extLst>
          </p:cNvPr>
          <p:cNvSpPr/>
          <p:nvPr/>
        </p:nvSpPr>
        <p:spPr>
          <a:xfrm flipH="1">
            <a:off x="8891039" y="2762492"/>
            <a:ext cx="5368689" cy="866847"/>
          </a:xfrm>
          <a:prstGeom prst="homePlat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1B75BC"/>
                </a:solidFill>
              </a:rPr>
              <a:t>       EXPLORING CS TOPICS</a:t>
            </a:r>
            <a:endParaRPr lang="hr-HR" b="1" dirty="0">
              <a:solidFill>
                <a:srgbClr val="1B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49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rgbClr val="FFC1C1"/>
          </a:fgClr>
          <a:bgClr>
            <a:schemeClr val="bg1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ABA92C-FE07-E4AB-BA9A-82184D0A4F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5A1F650C-1854-7081-B545-784B66505DEE}"/>
              </a:ext>
            </a:extLst>
          </p:cNvPr>
          <p:cNvSpPr/>
          <p:nvPr/>
        </p:nvSpPr>
        <p:spPr>
          <a:xfrm>
            <a:off x="5153536" y="1923708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57EA6CA-D1CC-5E4F-1E22-983840C1139A}"/>
              </a:ext>
            </a:extLst>
          </p:cNvPr>
          <p:cNvSpPr/>
          <p:nvPr/>
        </p:nvSpPr>
        <p:spPr>
          <a:xfrm>
            <a:off x="6107692" y="1907143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04F99A5-573E-BF86-4CEC-8677A93FD96C}"/>
              </a:ext>
            </a:extLst>
          </p:cNvPr>
          <p:cNvSpPr/>
          <p:nvPr/>
        </p:nvSpPr>
        <p:spPr>
          <a:xfrm>
            <a:off x="4835483" y="2798352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A76F924-5AE1-7CD3-1814-D3912AC6517C}"/>
              </a:ext>
            </a:extLst>
          </p:cNvPr>
          <p:cNvSpPr/>
          <p:nvPr/>
        </p:nvSpPr>
        <p:spPr>
          <a:xfrm>
            <a:off x="5630614" y="3550413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59F62C1-69D2-EA24-9C83-00B29AB72E64}"/>
              </a:ext>
            </a:extLst>
          </p:cNvPr>
          <p:cNvSpPr/>
          <p:nvPr/>
        </p:nvSpPr>
        <p:spPr>
          <a:xfrm>
            <a:off x="6425745" y="2798351"/>
            <a:ext cx="795131" cy="795131"/>
          </a:xfrm>
          <a:prstGeom prst="ellipse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7EF13C0-8CC2-409D-0B3F-6D65244EB76D}"/>
              </a:ext>
            </a:extLst>
          </p:cNvPr>
          <p:cNvSpPr/>
          <p:nvPr/>
        </p:nvSpPr>
        <p:spPr>
          <a:xfrm>
            <a:off x="4506128" y="821634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550E5E7-51B3-CC92-AD6E-131DEF3B781A}"/>
              </a:ext>
            </a:extLst>
          </p:cNvPr>
          <p:cNvSpPr/>
          <p:nvPr/>
        </p:nvSpPr>
        <p:spPr>
          <a:xfrm>
            <a:off x="3710997" y="1598835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F97045A-E453-58F0-1727-C56C13502EBD}"/>
              </a:ext>
            </a:extLst>
          </p:cNvPr>
          <p:cNvSpPr/>
          <p:nvPr/>
        </p:nvSpPr>
        <p:spPr>
          <a:xfrm>
            <a:off x="3429389" y="2489069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9C58247-003D-638B-DA08-5336A59C3964}"/>
              </a:ext>
            </a:extLst>
          </p:cNvPr>
          <p:cNvSpPr/>
          <p:nvPr/>
        </p:nvSpPr>
        <p:spPr>
          <a:xfrm>
            <a:off x="7288308" y="1246384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E917455-ADAF-DFB8-C568-909C2E3D3B7D}"/>
              </a:ext>
            </a:extLst>
          </p:cNvPr>
          <p:cNvSpPr/>
          <p:nvPr/>
        </p:nvSpPr>
        <p:spPr>
          <a:xfrm>
            <a:off x="6188760" y="4861400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7DE732-908A-1007-1A44-AB6D3C01AD25}"/>
              </a:ext>
            </a:extLst>
          </p:cNvPr>
          <p:cNvSpPr/>
          <p:nvPr/>
        </p:nvSpPr>
        <p:spPr>
          <a:xfrm>
            <a:off x="6983891" y="4345544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74477AB-8ADC-01FC-D523-6CE3A2FB14FB}"/>
              </a:ext>
            </a:extLst>
          </p:cNvPr>
          <p:cNvSpPr/>
          <p:nvPr/>
        </p:nvSpPr>
        <p:spPr>
          <a:xfrm>
            <a:off x="3555868" y="3429000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7BFBB61-D87B-4E15-625E-47503793F578}"/>
              </a:ext>
            </a:extLst>
          </p:cNvPr>
          <p:cNvSpPr/>
          <p:nvPr/>
        </p:nvSpPr>
        <p:spPr>
          <a:xfrm>
            <a:off x="4226665" y="4377504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BE6CBE6-93E6-5255-A554-07458202FFB0}"/>
              </a:ext>
            </a:extLst>
          </p:cNvPr>
          <p:cNvSpPr/>
          <p:nvPr/>
        </p:nvSpPr>
        <p:spPr>
          <a:xfrm>
            <a:off x="5154315" y="4861400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1667662-89F9-90E9-4664-36AF7F5EE287}"/>
              </a:ext>
            </a:extLst>
          </p:cNvPr>
          <p:cNvSpPr/>
          <p:nvPr/>
        </p:nvSpPr>
        <p:spPr>
          <a:xfrm>
            <a:off x="7542037" y="3668904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85814F9-50C4-9B51-7B45-C9FA1BB0DD82}"/>
              </a:ext>
            </a:extLst>
          </p:cNvPr>
          <p:cNvSpPr/>
          <p:nvPr/>
        </p:nvSpPr>
        <p:spPr>
          <a:xfrm>
            <a:off x="7885619" y="2873773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D851008-39E4-E8BB-AE51-3CD635DD3739}"/>
              </a:ext>
            </a:extLst>
          </p:cNvPr>
          <p:cNvSpPr/>
          <p:nvPr/>
        </p:nvSpPr>
        <p:spPr>
          <a:xfrm>
            <a:off x="7752326" y="2019980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2FD6CDF-56F0-35F5-A30A-17A471734340}"/>
              </a:ext>
            </a:extLst>
          </p:cNvPr>
          <p:cNvSpPr/>
          <p:nvPr/>
        </p:nvSpPr>
        <p:spPr>
          <a:xfrm>
            <a:off x="6596074" y="632010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E6AB30F-0B10-D0E8-DE8B-13EFA150CC3A}"/>
              </a:ext>
            </a:extLst>
          </p:cNvPr>
          <p:cNvSpPr/>
          <p:nvPr/>
        </p:nvSpPr>
        <p:spPr>
          <a:xfrm>
            <a:off x="5551101" y="480099"/>
            <a:ext cx="795131" cy="795131"/>
          </a:xfrm>
          <a:prstGeom prst="ellips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F497B64-C62D-9927-01E7-E92D0293F7CB}"/>
              </a:ext>
            </a:extLst>
          </p:cNvPr>
          <p:cNvSpPr/>
          <p:nvPr/>
        </p:nvSpPr>
        <p:spPr>
          <a:xfrm>
            <a:off x="3158302" y="791035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07D1F98-CC9B-D761-1FD2-7504C0D62965}"/>
              </a:ext>
            </a:extLst>
          </p:cNvPr>
          <p:cNvSpPr/>
          <p:nvPr/>
        </p:nvSpPr>
        <p:spPr>
          <a:xfrm>
            <a:off x="2650141" y="1536616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0FDA2C3-719B-7311-BEA2-08F46BE53DA6}"/>
              </a:ext>
            </a:extLst>
          </p:cNvPr>
          <p:cNvSpPr/>
          <p:nvPr/>
        </p:nvSpPr>
        <p:spPr>
          <a:xfrm>
            <a:off x="3870105" y="107673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E6F9B33-5048-224A-4580-3C0AEC7D2EBA}"/>
              </a:ext>
            </a:extLst>
          </p:cNvPr>
          <p:cNvSpPr/>
          <p:nvPr/>
        </p:nvSpPr>
        <p:spPr>
          <a:xfrm>
            <a:off x="4715825" y="-260757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778B19E-0A74-9027-C9C3-B7FDF8CEE962}"/>
              </a:ext>
            </a:extLst>
          </p:cNvPr>
          <p:cNvSpPr/>
          <p:nvPr/>
        </p:nvSpPr>
        <p:spPr>
          <a:xfrm>
            <a:off x="5681382" y="-376811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9BC5DF2-3B81-4FB2-71B9-71AFE1501D2E}"/>
              </a:ext>
            </a:extLst>
          </p:cNvPr>
          <p:cNvSpPr/>
          <p:nvPr/>
        </p:nvSpPr>
        <p:spPr>
          <a:xfrm>
            <a:off x="6606795" y="-292573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D76107B-2BAC-E523-B609-F9C1C315383E}"/>
              </a:ext>
            </a:extLst>
          </p:cNvPr>
          <p:cNvSpPr/>
          <p:nvPr/>
        </p:nvSpPr>
        <p:spPr>
          <a:xfrm>
            <a:off x="7366836" y="144066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1A6588E-3C9E-32ED-8D07-FE392282A109}"/>
              </a:ext>
            </a:extLst>
          </p:cNvPr>
          <p:cNvSpPr/>
          <p:nvPr/>
        </p:nvSpPr>
        <p:spPr>
          <a:xfrm>
            <a:off x="8028081" y="762778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05F5B56-7283-4D9D-9092-978F08381E7D}"/>
              </a:ext>
            </a:extLst>
          </p:cNvPr>
          <p:cNvSpPr/>
          <p:nvPr/>
        </p:nvSpPr>
        <p:spPr>
          <a:xfrm>
            <a:off x="8614889" y="1565602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8E3B5A3-EF2B-1D6C-F63C-6DA5702A607E}"/>
              </a:ext>
            </a:extLst>
          </p:cNvPr>
          <p:cNvSpPr/>
          <p:nvPr/>
        </p:nvSpPr>
        <p:spPr>
          <a:xfrm>
            <a:off x="8783753" y="2555328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199C579-D3F1-A2C0-835E-6F49EACFFB9A}"/>
              </a:ext>
            </a:extLst>
          </p:cNvPr>
          <p:cNvSpPr/>
          <p:nvPr/>
        </p:nvSpPr>
        <p:spPr>
          <a:xfrm>
            <a:off x="8679964" y="3499352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65D6E21-397A-6E93-4168-63ED549180C3}"/>
              </a:ext>
            </a:extLst>
          </p:cNvPr>
          <p:cNvSpPr/>
          <p:nvPr/>
        </p:nvSpPr>
        <p:spPr>
          <a:xfrm>
            <a:off x="8069797" y="4489078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6344E087-F6D8-87AA-245F-5992EF281C72}"/>
              </a:ext>
            </a:extLst>
          </p:cNvPr>
          <p:cNvSpPr/>
          <p:nvPr/>
        </p:nvSpPr>
        <p:spPr>
          <a:xfrm>
            <a:off x="7243673" y="5309252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EFB330F-6D8A-329F-CD0A-02998627DEF4}"/>
              </a:ext>
            </a:extLst>
          </p:cNvPr>
          <p:cNvSpPr/>
          <p:nvPr/>
        </p:nvSpPr>
        <p:spPr>
          <a:xfrm>
            <a:off x="6239818" y="5782622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7F76344-4324-3342-F20B-7AAF4B22B6A8}"/>
              </a:ext>
            </a:extLst>
          </p:cNvPr>
          <p:cNvSpPr/>
          <p:nvPr/>
        </p:nvSpPr>
        <p:spPr>
          <a:xfrm>
            <a:off x="5233048" y="5868666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3C42080-4679-49D1-FF29-5CC94275E125}"/>
              </a:ext>
            </a:extLst>
          </p:cNvPr>
          <p:cNvSpPr/>
          <p:nvPr/>
        </p:nvSpPr>
        <p:spPr>
          <a:xfrm>
            <a:off x="4318260" y="5620671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0A60DA4C-8272-0127-AF51-9144912EE8F2}"/>
              </a:ext>
            </a:extLst>
          </p:cNvPr>
          <p:cNvSpPr/>
          <p:nvPr/>
        </p:nvSpPr>
        <p:spPr>
          <a:xfrm>
            <a:off x="3497399" y="5073535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3B0A2CC-6B33-A70D-25F0-48480C58B692}"/>
              </a:ext>
            </a:extLst>
          </p:cNvPr>
          <p:cNvSpPr/>
          <p:nvPr/>
        </p:nvSpPr>
        <p:spPr>
          <a:xfrm>
            <a:off x="2873388" y="4345543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D932FDF-D29C-F586-592E-FFC7A58F0073}"/>
              </a:ext>
            </a:extLst>
          </p:cNvPr>
          <p:cNvSpPr/>
          <p:nvPr/>
        </p:nvSpPr>
        <p:spPr>
          <a:xfrm>
            <a:off x="2542174" y="3489706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6250FE9-AD5D-7570-AB52-0F834F04B41C}"/>
              </a:ext>
            </a:extLst>
          </p:cNvPr>
          <p:cNvSpPr/>
          <p:nvPr/>
        </p:nvSpPr>
        <p:spPr>
          <a:xfrm>
            <a:off x="2456911" y="2480494"/>
            <a:ext cx="795131" cy="795131"/>
          </a:xfrm>
          <a:prstGeom prst="ellips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91C238A0-AC90-1AD1-90AB-73F8D31F815D}"/>
              </a:ext>
            </a:extLst>
          </p:cNvPr>
          <p:cNvSpPr/>
          <p:nvPr/>
        </p:nvSpPr>
        <p:spPr>
          <a:xfrm>
            <a:off x="-1816125" y="109326"/>
            <a:ext cx="5368689" cy="866847"/>
          </a:xfrm>
          <a:prstGeom prst="homePlat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8081"/>
                </a:solidFill>
              </a:rPr>
              <a:t>                               DIVERSE TOPICS</a:t>
            </a:r>
            <a:endParaRPr lang="hr-HR" b="1" dirty="0">
              <a:solidFill>
                <a:srgbClr val="FF8081"/>
              </a:solidFill>
            </a:endParaRPr>
          </a:p>
        </p:txBody>
      </p:sp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9C1212C8-4B6F-EDA4-141D-78BDCD913317}"/>
              </a:ext>
            </a:extLst>
          </p:cNvPr>
          <p:cNvSpPr/>
          <p:nvPr/>
        </p:nvSpPr>
        <p:spPr>
          <a:xfrm>
            <a:off x="-2651784" y="3024759"/>
            <a:ext cx="5368689" cy="866847"/>
          </a:xfrm>
          <a:prstGeom prst="homePlat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8081"/>
                </a:solidFill>
              </a:rPr>
              <a:t>                                                        CTF PARTICIPATION</a:t>
            </a:r>
            <a:endParaRPr lang="hr-HR" b="1" dirty="0">
              <a:solidFill>
                <a:srgbClr val="FF8081"/>
              </a:solidFill>
            </a:endParaRPr>
          </a:p>
        </p:txBody>
      </p:sp>
      <p:sp>
        <p:nvSpPr>
          <p:cNvPr id="26" name="Arrow: Pentagon 25">
            <a:extLst>
              <a:ext uri="{FF2B5EF4-FFF2-40B4-BE49-F238E27FC236}">
                <a16:creationId xmlns:a16="http://schemas.microsoft.com/office/drawing/2014/main" id="{F724AE05-F925-9438-1279-A4353E244DFF}"/>
              </a:ext>
            </a:extLst>
          </p:cNvPr>
          <p:cNvSpPr/>
          <p:nvPr/>
        </p:nvSpPr>
        <p:spPr>
          <a:xfrm>
            <a:off x="-1931119" y="5381598"/>
            <a:ext cx="5368689" cy="866847"/>
          </a:xfrm>
          <a:prstGeom prst="homePlat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8081"/>
                </a:solidFill>
              </a:rPr>
              <a:t>                                             BUILDING CTF PLATFORMS</a:t>
            </a:r>
            <a:endParaRPr lang="hr-HR" b="1" dirty="0">
              <a:solidFill>
                <a:srgbClr val="FF8081"/>
              </a:solidFill>
            </a:endParaRPr>
          </a:p>
        </p:txBody>
      </p:sp>
      <p:sp>
        <p:nvSpPr>
          <p:cNvPr id="27" name="Arrow: Pentagon 26">
            <a:extLst>
              <a:ext uri="{FF2B5EF4-FFF2-40B4-BE49-F238E27FC236}">
                <a16:creationId xmlns:a16="http://schemas.microsoft.com/office/drawing/2014/main" id="{2A18BFCD-110E-DBDE-5691-48B73997F539}"/>
              </a:ext>
            </a:extLst>
          </p:cNvPr>
          <p:cNvSpPr/>
          <p:nvPr/>
        </p:nvSpPr>
        <p:spPr>
          <a:xfrm flipH="1">
            <a:off x="8915870" y="698755"/>
            <a:ext cx="5368689" cy="866847"/>
          </a:xfrm>
          <a:prstGeom prst="homePlat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8081"/>
                </a:solidFill>
              </a:rPr>
              <a:t>  CREATING A COMMUNITY</a:t>
            </a:r>
            <a:endParaRPr lang="hr-HR" b="1" dirty="0">
              <a:solidFill>
                <a:srgbClr val="FF8081"/>
              </a:solidFill>
            </a:endParaRPr>
          </a:p>
        </p:txBody>
      </p:sp>
      <p:sp>
        <p:nvSpPr>
          <p:cNvPr id="28" name="Arrow: Pentagon 27">
            <a:extLst>
              <a:ext uri="{FF2B5EF4-FFF2-40B4-BE49-F238E27FC236}">
                <a16:creationId xmlns:a16="http://schemas.microsoft.com/office/drawing/2014/main" id="{2A8A45D1-7BA5-99B8-F817-5F38FA9063BF}"/>
              </a:ext>
            </a:extLst>
          </p:cNvPr>
          <p:cNvSpPr/>
          <p:nvPr/>
        </p:nvSpPr>
        <p:spPr>
          <a:xfrm flipH="1">
            <a:off x="9019143" y="4417362"/>
            <a:ext cx="5368689" cy="866847"/>
          </a:xfrm>
          <a:prstGeom prst="homePlate">
            <a:avLst/>
          </a:prstGeom>
          <a:solidFill>
            <a:srgbClr val="8DC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8081"/>
                </a:solidFill>
              </a:rPr>
              <a:t>    INTEREST INCREASE</a:t>
            </a:r>
            <a:endParaRPr lang="hr-HR" b="1" dirty="0">
              <a:solidFill>
                <a:srgbClr val="FF80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13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22" grpId="0" animBg="1"/>
      <p:bldP spid="24" grpId="0" animBg="1"/>
      <p:bldP spid="26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rgbClr val="FFC1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2F79498-BEF8-8BC8-0FEA-9B7CC82C69E3}"/>
              </a:ext>
            </a:extLst>
          </p:cNvPr>
          <p:cNvSpPr/>
          <p:nvPr/>
        </p:nvSpPr>
        <p:spPr>
          <a:xfrm>
            <a:off x="590550" y="343261"/>
            <a:ext cx="2895600" cy="2829791"/>
          </a:xfrm>
          <a:prstGeom prst="ellipse">
            <a:avLst/>
          </a:prstGeom>
          <a:solidFill>
            <a:srgbClr val="FF8081"/>
          </a:solidFill>
          <a:ln w="155575">
            <a:solidFill>
              <a:srgbClr val="8DC3E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rgbClr val="1B75BC"/>
                </a:solidFill>
              </a:rPr>
              <a:t>Anica </a:t>
            </a:r>
          </a:p>
          <a:p>
            <a:pPr algn="ctr"/>
            <a:r>
              <a:rPr lang="en-US" sz="2800" b="1" dirty="0">
                <a:solidFill>
                  <a:srgbClr val="1B75BC"/>
                </a:solidFill>
              </a:rPr>
              <a:t>“Be Cyber resilient“ project </a:t>
            </a:r>
            <a:endParaRPr lang="hr-HR" sz="2800" b="1" dirty="0">
              <a:solidFill>
                <a:srgbClr val="1B75BC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A39EA93-247D-1C9D-85F0-67A99FFC2A57}"/>
              </a:ext>
            </a:extLst>
          </p:cNvPr>
          <p:cNvSpPr/>
          <p:nvPr/>
        </p:nvSpPr>
        <p:spPr>
          <a:xfrm>
            <a:off x="4648200" y="410729"/>
            <a:ext cx="2895600" cy="2829791"/>
          </a:xfrm>
          <a:prstGeom prst="ellipse">
            <a:avLst/>
          </a:prstGeom>
          <a:solidFill>
            <a:srgbClr val="FF8081"/>
          </a:solidFill>
          <a:ln w="155575">
            <a:solidFill>
              <a:srgbClr val="8DC3E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rgbClr val="1B75BC"/>
                </a:solidFill>
              </a:rPr>
              <a:t>​​</a:t>
            </a:r>
            <a:endParaRPr lang="hr-HR" sz="2800" b="1" dirty="0">
              <a:solidFill>
                <a:srgbClr val="1B75B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C8CFBD-EA62-76FD-73A5-CFE443EB6838}"/>
              </a:ext>
            </a:extLst>
          </p:cNvPr>
          <p:cNvSpPr txBox="1"/>
          <p:nvPr/>
        </p:nvSpPr>
        <p:spPr>
          <a:xfrm>
            <a:off x="4743450" y="998190"/>
            <a:ext cx="27241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B75BC"/>
                </a:solidFill>
              </a:rPr>
              <a:t>Vjera dissemination of CS materials</a:t>
            </a:r>
            <a:endParaRPr lang="hr-HR" sz="28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DEB6F63-19F0-20A1-4BF7-AC5B824DDD27}"/>
              </a:ext>
            </a:extLst>
          </p:cNvPr>
          <p:cNvSpPr/>
          <p:nvPr/>
        </p:nvSpPr>
        <p:spPr>
          <a:xfrm>
            <a:off x="8705850" y="343261"/>
            <a:ext cx="2895600" cy="2829791"/>
          </a:xfrm>
          <a:prstGeom prst="ellipse">
            <a:avLst/>
          </a:prstGeom>
          <a:solidFill>
            <a:srgbClr val="FF8081"/>
          </a:solidFill>
          <a:ln w="155575">
            <a:solidFill>
              <a:srgbClr val="8DC3E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rgbClr val="1B75BC"/>
                </a:solidFill>
              </a:rPr>
              <a:t>​​</a:t>
            </a:r>
            <a:endParaRPr lang="hr-HR" sz="2800" b="1" dirty="0">
              <a:solidFill>
                <a:srgbClr val="1B75BC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D5C0A6C-366F-45B6-4A16-DCC9CF463A2E}"/>
              </a:ext>
            </a:extLst>
          </p:cNvPr>
          <p:cNvSpPr/>
          <p:nvPr/>
        </p:nvSpPr>
        <p:spPr>
          <a:xfrm>
            <a:off x="590550" y="3684949"/>
            <a:ext cx="2895600" cy="2829791"/>
          </a:xfrm>
          <a:prstGeom prst="ellipse">
            <a:avLst/>
          </a:prstGeom>
          <a:solidFill>
            <a:srgbClr val="FF8081"/>
          </a:solidFill>
          <a:ln w="155575">
            <a:solidFill>
              <a:srgbClr val="8DC3E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rgbClr val="1B75BC"/>
                </a:solidFill>
              </a:rPr>
              <a:t>Maja</a:t>
            </a:r>
          </a:p>
          <a:p>
            <a:pPr algn="ctr"/>
            <a:r>
              <a:rPr lang="en-US" sz="2800" b="1" dirty="0">
                <a:solidFill>
                  <a:srgbClr val="1B75BC"/>
                </a:solidFill>
              </a:rPr>
              <a:t>Erasmus+</a:t>
            </a:r>
          </a:p>
          <a:p>
            <a:pPr algn="ctr"/>
            <a:r>
              <a:rPr lang="en-US" sz="2800" b="1" dirty="0">
                <a:solidFill>
                  <a:srgbClr val="1B75BC"/>
                </a:solidFill>
              </a:rPr>
              <a:t>Portugal</a:t>
            </a:r>
          </a:p>
          <a:p>
            <a:pPr algn="ctr"/>
            <a:r>
              <a:rPr lang="en-US" sz="2800" b="1" dirty="0">
                <a:solidFill>
                  <a:srgbClr val="1B75BC"/>
                </a:solidFill>
              </a:rPr>
              <a:t>school CTF</a:t>
            </a:r>
          </a:p>
          <a:p>
            <a:pPr algn="ctr"/>
            <a:r>
              <a:rPr lang="en-US" sz="2800" b="1" dirty="0">
                <a:solidFill>
                  <a:srgbClr val="1B75BC"/>
                </a:solidFill>
              </a:rPr>
              <a:t>workshop</a:t>
            </a:r>
            <a:endParaRPr lang="hr-HR" sz="2800" b="1" dirty="0">
              <a:solidFill>
                <a:srgbClr val="1B75BC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9283854-BE31-BD0C-9819-CC74EB119CF9}"/>
              </a:ext>
            </a:extLst>
          </p:cNvPr>
          <p:cNvSpPr/>
          <p:nvPr/>
        </p:nvSpPr>
        <p:spPr>
          <a:xfrm>
            <a:off x="4648200" y="3684949"/>
            <a:ext cx="2895600" cy="2829791"/>
          </a:xfrm>
          <a:prstGeom prst="ellipse">
            <a:avLst/>
          </a:prstGeom>
          <a:solidFill>
            <a:srgbClr val="FF8081"/>
          </a:solidFill>
          <a:ln w="155575">
            <a:solidFill>
              <a:srgbClr val="8DC3E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 sz="2800" b="1" dirty="0">
              <a:solidFill>
                <a:srgbClr val="1B75BC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825DC31-CD86-A630-3AAD-75FB384FBAE9}"/>
              </a:ext>
            </a:extLst>
          </p:cNvPr>
          <p:cNvSpPr/>
          <p:nvPr/>
        </p:nvSpPr>
        <p:spPr>
          <a:xfrm>
            <a:off x="8705850" y="3684949"/>
            <a:ext cx="2895600" cy="2829791"/>
          </a:xfrm>
          <a:prstGeom prst="ellipse">
            <a:avLst/>
          </a:prstGeom>
          <a:solidFill>
            <a:srgbClr val="FF8081"/>
          </a:solidFill>
          <a:ln w="155575">
            <a:solidFill>
              <a:srgbClr val="8DC3E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rgbClr val="1B75BC"/>
                </a:solidFill>
              </a:rPr>
              <a:t>​​</a:t>
            </a:r>
            <a:endParaRPr lang="hr-HR" sz="2800" b="1" dirty="0">
              <a:solidFill>
                <a:srgbClr val="1B75BC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9C5AE8-D963-4812-89D3-6D9F6B51EFAB}"/>
              </a:ext>
            </a:extLst>
          </p:cNvPr>
          <p:cNvSpPr txBox="1"/>
          <p:nvPr/>
        </p:nvSpPr>
        <p:spPr>
          <a:xfrm>
            <a:off x="8791575" y="860719"/>
            <a:ext cx="27241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B75BC"/>
                </a:solidFill>
              </a:rPr>
              <a:t>Vladimira cybersecurity topics in high school thesis​</a:t>
            </a:r>
            <a:endParaRPr lang="hr-HR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35DA99-63C0-5693-648A-98F64DBBC329}"/>
              </a:ext>
            </a:extLst>
          </p:cNvPr>
          <p:cNvSpPr txBox="1"/>
          <p:nvPr/>
        </p:nvSpPr>
        <p:spPr>
          <a:xfrm>
            <a:off x="4752975" y="4157085"/>
            <a:ext cx="2705100" cy="1885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B75BC"/>
                </a:solidFill>
              </a:rPr>
              <a:t>Josipa cybersecurity topics in Spring Camp project</a:t>
            </a:r>
            <a:endParaRPr lang="hr-HR" sz="2800" b="1" dirty="0">
              <a:solidFill>
                <a:srgbClr val="1B75BC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63B90D-26FA-4A6B-8989-F842A30967E9}"/>
              </a:ext>
            </a:extLst>
          </p:cNvPr>
          <p:cNvSpPr txBox="1"/>
          <p:nvPr/>
        </p:nvSpPr>
        <p:spPr>
          <a:xfrm>
            <a:off x="8810625" y="4046970"/>
            <a:ext cx="27051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B75BC"/>
                </a:solidFill>
              </a:rPr>
              <a:t>Nikolina</a:t>
            </a:r>
          </a:p>
          <a:p>
            <a:pPr algn="ctr"/>
            <a:r>
              <a:rPr lang="en-US" sz="2800" b="1" dirty="0">
                <a:solidFill>
                  <a:srgbClr val="1B75BC"/>
                </a:solidFill>
              </a:rPr>
              <a:t>donuts! -</a:t>
            </a:r>
          </a:p>
          <a:p>
            <a:pPr algn="ctr"/>
            <a:r>
              <a:rPr lang="en-US" sz="2800" b="1" dirty="0">
                <a:solidFill>
                  <a:srgbClr val="1B75BC"/>
                </a:solidFill>
              </a:rPr>
              <a:t>Idea of the</a:t>
            </a:r>
          </a:p>
          <a:p>
            <a:pPr algn="ctr"/>
            <a:r>
              <a:rPr lang="en-US" sz="2800" b="1" dirty="0">
                <a:solidFill>
                  <a:srgbClr val="1B75BC"/>
                </a:solidFill>
              </a:rPr>
              <a:t>year – third</a:t>
            </a:r>
          </a:p>
          <a:p>
            <a:pPr algn="ctr"/>
            <a:r>
              <a:rPr lang="en-US" sz="2800" b="1" dirty="0">
                <a:solidFill>
                  <a:srgbClr val="1B75BC"/>
                </a:solidFill>
              </a:rPr>
              <a:t>place</a:t>
            </a:r>
            <a:endParaRPr lang="hr-HR" sz="2800" b="1" dirty="0">
              <a:solidFill>
                <a:srgbClr val="1B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63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rgbClr val="FFC1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magnifying glass with a person looking through a hat&#10;&#10;AI-generated content may be incorrect.">
            <a:extLst>
              <a:ext uri="{FF2B5EF4-FFF2-40B4-BE49-F238E27FC236}">
                <a16:creationId xmlns:a16="http://schemas.microsoft.com/office/drawing/2014/main" id="{99383FC5-B63E-1E3D-8C89-CBA1C28D7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764" y="2764891"/>
            <a:ext cx="3883688" cy="3883688"/>
          </a:xfrm>
          <a:prstGeom prst="rect">
            <a:avLst/>
          </a:prstGeom>
        </p:spPr>
      </p:pic>
      <p:pic>
        <p:nvPicPr>
          <p:cNvPr id="6" name="Picture 5" descr="A black background with red text&#10;&#10;AI-generated content may be incorrect.">
            <a:extLst>
              <a:ext uri="{FF2B5EF4-FFF2-40B4-BE49-F238E27FC236}">
                <a16:creationId xmlns:a16="http://schemas.microsoft.com/office/drawing/2014/main" id="{A480F45D-DFDA-0C46-EAC7-4CB920C349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541" y="3429000"/>
            <a:ext cx="4761905" cy="4761905"/>
          </a:xfrm>
          <a:prstGeom prst="rect">
            <a:avLst/>
          </a:prstGeom>
        </p:spPr>
      </p:pic>
      <p:sp>
        <p:nvSpPr>
          <p:cNvPr id="8" name="Arrow: Pentagon 7">
            <a:extLst>
              <a:ext uri="{FF2B5EF4-FFF2-40B4-BE49-F238E27FC236}">
                <a16:creationId xmlns:a16="http://schemas.microsoft.com/office/drawing/2014/main" id="{8866B02B-9135-F707-4CF0-3C3B052DD938}"/>
              </a:ext>
            </a:extLst>
          </p:cNvPr>
          <p:cNvSpPr/>
          <p:nvPr/>
        </p:nvSpPr>
        <p:spPr>
          <a:xfrm flipH="1">
            <a:off x="4614529" y="956931"/>
            <a:ext cx="9432547" cy="2750381"/>
          </a:xfrm>
          <a:prstGeom prst="homePlate">
            <a:avLst/>
          </a:prstGeom>
          <a:solidFill>
            <a:srgbClr val="FF80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1B75BC"/>
                </a:solidFill>
              </a:rPr>
              <a:t>	</a:t>
            </a:r>
            <a:r>
              <a:rPr lang="en-US" sz="3800" b="1" dirty="0">
                <a:solidFill>
                  <a:srgbClr val="1B75BC"/>
                </a:solidFill>
              </a:rPr>
              <a:t>DUNJA IVKOVIĆ</a:t>
            </a:r>
          </a:p>
          <a:p>
            <a:r>
              <a:rPr lang="en-US" sz="3800" b="1" dirty="0">
                <a:solidFill>
                  <a:srgbClr val="1B75BC"/>
                </a:solidFill>
              </a:rPr>
              <a:t>	dunja.ivkovic@carnet.hr</a:t>
            </a:r>
            <a:endParaRPr lang="hr-HR" sz="3800" b="1" dirty="0">
              <a:solidFill>
                <a:srgbClr val="1B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0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19C3F356147C448DC8F2FCA33E7828" ma:contentTypeVersion="21" ma:contentTypeDescription="Create a new document." ma:contentTypeScope="" ma:versionID="bef3b2eea230660eb9dccf7cec0e0db3">
  <xsd:schema xmlns:xsd="http://www.w3.org/2001/XMLSchema" xmlns:xs="http://www.w3.org/2001/XMLSchema" xmlns:p="http://schemas.microsoft.com/office/2006/metadata/properties" xmlns:ns2="12dd94ad-c239-44ab-8ff8-f2ef70377297" xmlns:ns3="368157a5-bac9-422d-8077-23e6b5ba413d" targetNamespace="http://schemas.microsoft.com/office/2006/metadata/properties" ma:root="true" ma:fieldsID="1db7bdb848079e449b27933672df68bb" ns2:_="" ns3:_="">
    <xsd:import namespace="12dd94ad-c239-44ab-8ff8-f2ef70377297"/>
    <xsd:import namespace="368157a5-bac9-422d-8077-23e6b5ba413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Descrip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_Flow_SignoffStatu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dd94ad-c239-44ab-8ff8-f2ef7037729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dd0488ad-ed47-4620-a864-3d72fb3ce9a3}" ma:internalName="TaxCatchAll" ma:showField="CatchAllData" ma:web="12dd94ad-c239-44ab-8ff8-f2ef703772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8157a5-bac9-422d-8077-23e6b5ba41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escription" ma:index="21" nillable="true" ma:displayName="Description" ma:format="Dropdown" ma:internalName="Description">
      <xsd:simpleType>
        <xsd:restriction base="dms:Text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6d986ede-ccc4-4a57-b6a6-e316a042c0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7" nillable="true" ma:displayName="Sign-off status" ma:internalName="Sign_x002d_off_x0020_status">
      <xsd:simpleType>
        <xsd:restriction base="dms:Text"/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8157a5-bac9-422d-8077-23e6b5ba413d">
      <Terms xmlns="http://schemas.microsoft.com/office/infopath/2007/PartnerControls"/>
    </lcf76f155ced4ddcb4097134ff3c332f>
    <_Flow_SignoffStatus xmlns="368157a5-bac9-422d-8077-23e6b5ba413d" xsi:nil="true"/>
    <Description xmlns="368157a5-bac9-422d-8077-23e6b5ba413d" xsi:nil="true"/>
    <TaxCatchAll xmlns="12dd94ad-c239-44ab-8ff8-f2ef7037729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DCFEC2-4F9D-4EDF-B6FB-13782271F9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dd94ad-c239-44ab-8ff8-f2ef70377297"/>
    <ds:schemaRef ds:uri="368157a5-bac9-422d-8077-23e6b5ba41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C7172D-9E3D-4B09-B2B6-065E15D4B3BA}">
  <ds:schemaRefs>
    <ds:schemaRef ds:uri="http://www.w3.org/XML/1998/namespace"/>
    <ds:schemaRef ds:uri="12dd94ad-c239-44ab-8ff8-f2ef70377297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368157a5-bac9-422d-8077-23e6b5ba413d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6368857-5679-4897-8B96-B819D2FC3B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1591</TotalTime>
  <Words>148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ZoomIn4PinkHats </vt:lpstr>
      <vt:lpstr>ZoomIn4PinkHats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Dunja Ivković</cp:lastModifiedBy>
  <cp:revision>2</cp:revision>
  <dcterms:created xsi:type="dcterms:W3CDTF">2025-05-15T07:18:21Z</dcterms:created>
  <dcterms:modified xsi:type="dcterms:W3CDTF">2025-06-02T05:35:26Z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0x0101009A19C3F356147C448DC8F2FCA33E7828</vt:lpwstr>
  </property>
  <property fmtid="{D5CDD505-2E9C-101B-9397-08002B2CF9AE}" pid="3" name="MediaServiceImageTags">
    <vt:lpwstr/>
  </property>
</Properties>
</file>