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16"/>
  </p:notesMasterIdLst>
  <p:sldIdLst>
    <p:sldId id="297" r:id="rId6"/>
    <p:sldId id="290" r:id="rId7"/>
    <p:sldId id="291" r:id="rId8"/>
    <p:sldId id="292" r:id="rId9"/>
    <p:sldId id="294" r:id="rId10"/>
    <p:sldId id="287" r:id="rId11"/>
    <p:sldId id="300" r:id="rId12"/>
    <p:sldId id="301" r:id="rId13"/>
    <p:sldId id="296" r:id="rId14"/>
    <p:sldId id="295" r:id="rId15"/>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B400"/>
    <a:srgbClr val="E63961"/>
    <a:srgbClr val="18355E"/>
    <a:srgbClr val="1C2C4F"/>
    <a:srgbClr val="6396BA"/>
    <a:srgbClr val="285D93"/>
    <a:srgbClr val="414140"/>
    <a:srgbClr val="1A6992"/>
    <a:srgbClr val="F6A500"/>
    <a:srgbClr val="008B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4660"/>
  </p:normalViewPr>
  <p:slideViewPr>
    <p:cSldViewPr snapToGrid="0">
      <p:cViewPr varScale="1">
        <p:scale>
          <a:sx n="111" d="100"/>
          <a:sy n="111" d="100"/>
        </p:scale>
        <p:origin x="770" y="46"/>
      </p:cViewPr>
      <p:guideLst>
        <p:guide orient="horz" pos="1620"/>
        <p:guide pos="288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_rels/data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9B75B8-7BDD-4617-BD21-CB592938E654}" type="doc">
      <dgm:prSet loTypeId="urn:microsoft.com/office/officeart/2005/8/layout/vList4" loCatId="list" qsTypeId="urn:microsoft.com/office/officeart/2005/8/quickstyle/simple3" qsCatId="simple" csTypeId="urn:microsoft.com/office/officeart/2005/8/colors/accent1_2" csCatId="accent1" phldr="1"/>
      <dgm:spPr/>
      <dgm:t>
        <a:bodyPr/>
        <a:lstStyle/>
        <a:p>
          <a:endParaRPr lang="en-150"/>
        </a:p>
      </dgm:t>
    </dgm:pt>
    <dgm:pt modelId="{6A3CF68C-5D51-4E27-90B6-9B370577CAB0}">
      <dgm:prSet phldrT="[Text]"/>
      <dgm:spPr/>
      <dgm:t>
        <a:bodyPr/>
        <a:lstStyle/>
        <a:p>
          <a:r>
            <a:rPr lang="en-US" b="1" dirty="0">
              <a:latin typeface="Calibri" panose="020F0502020204030204" pitchFamily="34" charset="0"/>
              <a:ea typeface="Calibri" panose="020F0502020204030204" pitchFamily="34" charset="0"/>
              <a:cs typeface="Calibri" panose="020F0502020204030204" pitchFamily="34" charset="0"/>
            </a:rPr>
            <a:t>Deep Learning</a:t>
          </a:r>
          <a:endParaRPr lang="en-150" b="1" dirty="0">
            <a:latin typeface="Calibri" panose="020F0502020204030204" pitchFamily="34" charset="0"/>
            <a:ea typeface="Calibri" panose="020F0502020204030204" pitchFamily="34" charset="0"/>
            <a:cs typeface="Calibri" panose="020F0502020204030204" pitchFamily="34" charset="0"/>
          </a:endParaRPr>
        </a:p>
      </dgm:t>
    </dgm:pt>
    <dgm:pt modelId="{33B69A6A-1D2D-4C3A-992C-2FFC7DDCAA30}" type="parTrans" cxnId="{6858D80A-607A-4FCA-A901-4BA47F7FA9F5}">
      <dgm:prSet/>
      <dgm:spPr/>
      <dgm:t>
        <a:bodyPr/>
        <a:lstStyle/>
        <a:p>
          <a:endParaRPr lang="en-150"/>
        </a:p>
      </dgm:t>
    </dgm:pt>
    <dgm:pt modelId="{B383A354-729C-4278-AFD6-41A2873EDD3C}" type="sibTrans" cxnId="{6858D80A-607A-4FCA-A901-4BA47F7FA9F5}">
      <dgm:prSet/>
      <dgm:spPr/>
      <dgm:t>
        <a:bodyPr/>
        <a:lstStyle/>
        <a:p>
          <a:endParaRPr lang="en-150"/>
        </a:p>
      </dgm:t>
    </dgm:pt>
    <dgm:pt modelId="{B4AE65A7-BB05-4021-B48F-44BD8DB278FF}">
      <dgm:prSet phldrT="[Text]"/>
      <dgm:spPr/>
      <dgm:t>
        <a:bodyPr/>
        <a:lstStyle/>
        <a:p>
          <a:r>
            <a:rPr lang="en-US" dirty="0"/>
            <a:t>Binary deep neural networks (Multi-Layer </a:t>
          </a:r>
          <a:r>
            <a:rPr lang="en-US" dirty="0" err="1"/>
            <a:t>Perceptrons</a:t>
          </a:r>
          <a:r>
            <a:rPr lang="en-US" dirty="0"/>
            <a:t> - MLP’s) for benign vs malicious DNS traffic classifications</a:t>
          </a:r>
          <a:endParaRPr lang="en-150" dirty="0"/>
        </a:p>
      </dgm:t>
    </dgm:pt>
    <dgm:pt modelId="{548E4452-490E-4CAB-A854-5D05808146CA}" type="parTrans" cxnId="{036485E8-154D-4310-972B-66F0D89201BB}">
      <dgm:prSet/>
      <dgm:spPr/>
      <dgm:t>
        <a:bodyPr/>
        <a:lstStyle/>
        <a:p>
          <a:endParaRPr lang="en-150"/>
        </a:p>
      </dgm:t>
    </dgm:pt>
    <dgm:pt modelId="{AAA2EFFA-640A-4F48-847E-D145C501DA3D}" type="sibTrans" cxnId="{036485E8-154D-4310-972B-66F0D89201BB}">
      <dgm:prSet/>
      <dgm:spPr/>
      <dgm:t>
        <a:bodyPr/>
        <a:lstStyle/>
        <a:p>
          <a:endParaRPr lang="en-150"/>
        </a:p>
      </dgm:t>
    </dgm:pt>
    <dgm:pt modelId="{75FAE1CD-248C-4781-B5AB-20C6716C8484}">
      <dgm:prSet phldrT="[Text]"/>
      <dgm:spPr/>
      <dgm:t>
        <a:bodyPr/>
        <a:lstStyle/>
        <a:p>
          <a:r>
            <a:rPr lang="en-US" b="1" dirty="0">
              <a:solidFill>
                <a:schemeClr val="dk1"/>
              </a:solidFill>
              <a:latin typeface="Calibri"/>
              <a:ea typeface="Calibri"/>
              <a:cs typeface="Calibri"/>
              <a:sym typeface="Calibri"/>
            </a:rPr>
            <a:t>Federated Learning (FL)</a:t>
          </a:r>
          <a:r>
            <a:rPr lang="en-US" dirty="0">
              <a:solidFill>
                <a:schemeClr val="dk1"/>
              </a:solidFill>
              <a:latin typeface="Calibri"/>
              <a:ea typeface="Calibri"/>
              <a:cs typeface="Calibri"/>
              <a:sym typeface="Calibri"/>
            </a:rPr>
            <a:t> </a:t>
          </a:r>
          <a:endParaRPr lang="en-150" dirty="0"/>
        </a:p>
      </dgm:t>
    </dgm:pt>
    <dgm:pt modelId="{1800801D-0250-4C61-A9CE-88C455D8B562}" type="parTrans" cxnId="{F70DFCD2-2C16-47D0-BE5F-E31404AC42E1}">
      <dgm:prSet/>
      <dgm:spPr/>
      <dgm:t>
        <a:bodyPr/>
        <a:lstStyle/>
        <a:p>
          <a:endParaRPr lang="en-150"/>
        </a:p>
      </dgm:t>
    </dgm:pt>
    <dgm:pt modelId="{7D935242-423B-4B30-80F3-E01869B6A01E}" type="sibTrans" cxnId="{F70DFCD2-2C16-47D0-BE5F-E31404AC42E1}">
      <dgm:prSet/>
      <dgm:spPr/>
      <dgm:t>
        <a:bodyPr/>
        <a:lstStyle/>
        <a:p>
          <a:endParaRPr lang="en-150"/>
        </a:p>
      </dgm:t>
    </dgm:pt>
    <dgm:pt modelId="{09EAF52E-0980-4BA0-9B48-CED6605F405E}">
      <dgm:prSet phldrT="[Text]"/>
      <dgm:spPr/>
      <dgm:t>
        <a:bodyPr/>
        <a:lstStyle/>
        <a:p>
          <a:r>
            <a:rPr lang="en-US" dirty="0">
              <a:solidFill>
                <a:schemeClr val="dk1"/>
              </a:solidFill>
              <a:latin typeface="Calibri"/>
              <a:ea typeface="Calibri"/>
              <a:cs typeface="Calibri"/>
              <a:sym typeface="Calibri"/>
            </a:rPr>
            <a:t>For collaborative DGA name classifiers without sensitive data exchanges among participants (e.g. NRENs)</a:t>
          </a:r>
          <a:endParaRPr lang="en-150" dirty="0"/>
        </a:p>
      </dgm:t>
    </dgm:pt>
    <dgm:pt modelId="{C22680B5-973C-47FE-B2DB-8F2252451A56}" type="parTrans" cxnId="{7664299E-A5BB-415A-965C-61DB227138B7}">
      <dgm:prSet/>
      <dgm:spPr/>
      <dgm:t>
        <a:bodyPr/>
        <a:lstStyle/>
        <a:p>
          <a:endParaRPr lang="en-150"/>
        </a:p>
      </dgm:t>
    </dgm:pt>
    <dgm:pt modelId="{FB824913-5E66-4FD5-A875-5CC4076D8FD1}" type="sibTrans" cxnId="{7664299E-A5BB-415A-965C-61DB227138B7}">
      <dgm:prSet/>
      <dgm:spPr/>
      <dgm:t>
        <a:bodyPr/>
        <a:lstStyle/>
        <a:p>
          <a:endParaRPr lang="en-150"/>
        </a:p>
      </dgm:t>
    </dgm:pt>
    <dgm:pt modelId="{68B7F506-3A95-4537-B239-10596E089689}">
      <dgm:prSet phldrT="[Text]"/>
      <dgm:spPr/>
      <dgm:t>
        <a:bodyPr/>
        <a:lstStyle/>
        <a:p>
          <a:r>
            <a:rPr lang="en-US" b="1" dirty="0" err="1">
              <a:solidFill>
                <a:schemeClr val="dk1"/>
              </a:solidFill>
              <a:latin typeface="Calibri"/>
              <a:ea typeface="Calibri"/>
              <a:cs typeface="Calibri"/>
              <a:sym typeface="Calibri"/>
            </a:rPr>
            <a:t>SHapley</a:t>
          </a:r>
          <a:r>
            <a:rPr lang="en-US" b="1" dirty="0">
              <a:solidFill>
                <a:schemeClr val="dk1"/>
              </a:solidFill>
              <a:latin typeface="Calibri"/>
              <a:ea typeface="Calibri"/>
              <a:cs typeface="Calibri"/>
              <a:sym typeface="Calibri"/>
            </a:rPr>
            <a:t> Additive </a:t>
          </a:r>
          <a:r>
            <a:rPr lang="en-US" b="1" dirty="0" err="1">
              <a:solidFill>
                <a:schemeClr val="dk1"/>
              </a:solidFill>
              <a:latin typeface="Calibri"/>
              <a:ea typeface="Calibri"/>
              <a:cs typeface="Calibri"/>
              <a:sym typeface="Calibri"/>
            </a:rPr>
            <a:t>exPlanation</a:t>
          </a:r>
          <a:r>
            <a:rPr lang="en-US" b="1" dirty="0">
              <a:solidFill>
                <a:schemeClr val="dk1"/>
              </a:solidFill>
              <a:latin typeface="Calibri"/>
              <a:ea typeface="Calibri"/>
              <a:cs typeface="Calibri"/>
              <a:sym typeface="Calibri"/>
            </a:rPr>
            <a:t> (SHAP)</a:t>
          </a:r>
          <a:r>
            <a:rPr lang="en-US" dirty="0">
              <a:solidFill>
                <a:schemeClr val="dk1"/>
              </a:solidFill>
              <a:latin typeface="Calibri"/>
              <a:ea typeface="Calibri"/>
              <a:cs typeface="Calibri"/>
              <a:sym typeface="Calibri"/>
            </a:rPr>
            <a:t> </a:t>
          </a:r>
          <a:endParaRPr lang="en-150" dirty="0"/>
        </a:p>
      </dgm:t>
    </dgm:pt>
    <dgm:pt modelId="{6C425CD4-3B28-453B-AE68-B5EC4C71D45B}" type="parTrans" cxnId="{3C9C4697-541C-4DB2-AFB6-380AAACA3A67}">
      <dgm:prSet/>
      <dgm:spPr/>
      <dgm:t>
        <a:bodyPr/>
        <a:lstStyle/>
        <a:p>
          <a:endParaRPr lang="en-150"/>
        </a:p>
      </dgm:t>
    </dgm:pt>
    <dgm:pt modelId="{D759067C-EA7C-462F-BD61-470D6B334DE2}" type="sibTrans" cxnId="{3C9C4697-541C-4DB2-AFB6-380AAACA3A67}">
      <dgm:prSet/>
      <dgm:spPr/>
      <dgm:t>
        <a:bodyPr/>
        <a:lstStyle/>
        <a:p>
          <a:endParaRPr lang="en-150"/>
        </a:p>
      </dgm:t>
    </dgm:pt>
    <dgm:pt modelId="{DE7C7E2B-97FC-496A-B33E-DEA9D914B31C}">
      <dgm:prSet phldrT="[Text]"/>
      <dgm:spPr/>
      <dgm:t>
        <a:bodyPr/>
        <a:lstStyle/>
        <a:p>
          <a:r>
            <a:rPr lang="en-US" dirty="0">
              <a:solidFill>
                <a:schemeClr val="dk1"/>
              </a:solidFill>
              <a:latin typeface="Calibri"/>
              <a:ea typeface="Calibri"/>
              <a:cs typeface="Calibri"/>
              <a:sym typeface="Calibri"/>
            </a:rPr>
            <a:t>Interpreting classification decisions in a model-agnostic manner </a:t>
          </a:r>
          <a:endParaRPr lang="en-150" dirty="0"/>
        </a:p>
      </dgm:t>
    </dgm:pt>
    <dgm:pt modelId="{5AEB8A2D-59C4-4C15-9A87-D5A4B5E72FD4}" type="parTrans" cxnId="{0B59F81A-B5B3-4C94-8928-53496F0577D6}">
      <dgm:prSet/>
      <dgm:spPr/>
      <dgm:t>
        <a:bodyPr/>
        <a:lstStyle/>
        <a:p>
          <a:endParaRPr lang="en-150"/>
        </a:p>
      </dgm:t>
    </dgm:pt>
    <dgm:pt modelId="{9531B315-F666-4BD2-9640-A261C5591854}" type="sibTrans" cxnId="{0B59F81A-B5B3-4C94-8928-53496F0577D6}">
      <dgm:prSet/>
      <dgm:spPr/>
      <dgm:t>
        <a:bodyPr/>
        <a:lstStyle/>
        <a:p>
          <a:endParaRPr lang="en-150"/>
        </a:p>
      </dgm:t>
    </dgm:pt>
    <dgm:pt modelId="{E1D511CE-61F3-46A0-9EA6-CB3B335263DA}" type="pres">
      <dgm:prSet presAssocID="{A79B75B8-7BDD-4617-BD21-CB592938E654}" presName="linear" presStyleCnt="0">
        <dgm:presLayoutVars>
          <dgm:dir/>
          <dgm:resizeHandles val="exact"/>
        </dgm:presLayoutVars>
      </dgm:prSet>
      <dgm:spPr/>
    </dgm:pt>
    <dgm:pt modelId="{7BEDE192-369E-484B-ACD4-63AA570DBD1E}" type="pres">
      <dgm:prSet presAssocID="{6A3CF68C-5D51-4E27-90B6-9B370577CAB0}" presName="comp" presStyleCnt="0"/>
      <dgm:spPr/>
    </dgm:pt>
    <dgm:pt modelId="{084FD09D-226C-40D1-B429-94DFB2EF96A4}" type="pres">
      <dgm:prSet presAssocID="{6A3CF68C-5D51-4E27-90B6-9B370577CAB0}" presName="box" presStyleLbl="node1" presStyleIdx="0" presStyleCnt="3" custLinFactY="-22317" custLinFactNeighborX="-3235" custLinFactNeighborY="-100000"/>
      <dgm:spPr/>
    </dgm:pt>
    <dgm:pt modelId="{3FA7C842-F438-4DE8-B249-A7EE4883B543}" type="pres">
      <dgm:prSet presAssocID="{6A3CF68C-5D51-4E27-90B6-9B370577CAB0}" presName="img" presStyleLbl="fgImgPlace1" presStyleIdx="0" presStyleCnt="3"/>
      <dgm:spPr>
        <a:blipFill rotWithShape="1">
          <a:blip xmlns:r="http://schemas.openxmlformats.org/officeDocument/2006/relationships" r:embed="rId1"/>
          <a:srcRect/>
          <a:stretch>
            <a:fillRect l="-6000" r="-6000"/>
          </a:stretch>
        </a:blipFill>
      </dgm:spPr>
    </dgm:pt>
    <dgm:pt modelId="{6AFD2B5C-7F06-49B1-AF22-AB880466A751}" type="pres">
      <dgm:prSet presAssocID="{6A3CF68C-5D51-4E27-90B6-9B370577CAB0}" presName="text" presStyleLbl="node1" presStyleIdx="0" presStyleCnt="3">
        <dgm:presLayoutVars>
          <dgm:bulletEnabled val="1"/>
        </dgm:presLayoutVars>
      </dgm:prSet>
      <dgm:spPr/>
    </dgm:pt>
    <dgm:pt modelId="{A7A1668E-B1EC-4AB7-B597-2F852B54C0D8}" type="pres">
      <dgm:prSet presAssocID="{B383A354-729C-4278-AFD6-41A2873EDD3C}" presName="spacer" presStyleCnt="0"/>
      <dgm:spPr/>
    </dgm:pt>
    <dgm:pt modelId="{47A6C77A-BDB5-43E1-BA09-323FFB7B8329}" type="pres">
      <dgm:prSet presAssocID="{75FAE1CD-248C-4781-B5AB-20C6716C8484}" presName="comp" presStyleCnt="0"/>
      <dgm:spPr/>
    </dgm:pt>
    <dgm:pt modelId="{731408D0-B9EF-4CB2-A157-32C6B06F0342}" type="pres">
      <dgm:prSet presAssocID="{75FAE1CD-248C-4781-B5AB-20C6716C8484}" presName="box" presStyleLbl="node1" presStyleIdx="1" presStyleCnt="3"/>
      <dgm:spPr/>
    </dgm:pt>
    <dgm:pt modelId="{5F33A900-B0FC-492A-80C7-BEA32702235E}" type="pres">
      <dgm:prSet presAssocID="{75FAE1CD-248C-4781-B5AB-20C6716C8484}" presName="img" presStyleLbl="fgImgPlace1" presStyleIdx="1" presStyleCnt="3"/>
      <dgm:spPr>
        <a:blipFill dpi="0" rotWithShape="1">
          <a:blip xmlns:r="http://schemas.openxmlformats.org/officeDocument/2006/relationships" r:embed="rId2"/>
          <a:srcRect/>
          <a:stretch>
            <a:fillRect l="1376" r="1376"/>
          </a:stretch>
        </a:blipFill>
      </dgm:spPr>
    </dgm:pt>
    <dgm:pt modelId="{BB8F747D-7A28-4D2D-9778-A820368BE3A4}" type="pres">
      <dgm:prSet presAssocID="{75FAE1CD-248C-4781-B5AB-20C6716C8484}" presName="text" presStyleLbl="node1" presStyleIdx="1" presStyleCnt="3">
        <dgm:presLayoutVars>
          <dgm:bulletEnabled val="1"/>
        </dgm:presLayoutVars>
      </dgm:prSet>
      <dgm:spPr/>
    </dgm:pt>
    <dgm:pt modelId="{4125D863-05DC-4724-8098-52297472D283}" type="pres">
      <dgm:prSet presAssocID="{7D935242-423B-4B30-80F3-E01869B6A01E}" presName="spacer" presStyleCnt="0"/>
      <dgm:spPr/>
    </dgm:pt>
    <dgm:pt modelId="{56A226C2-4A1F-4CA0-85FB-7E37A70ACC6C}" type="pres">
      <dgm:prSet presAssocID="{68B7F506-3A95-4537-B239-10596E089689}" presName="comp" presStyleCnt="0"/>
      <dgm:spPr/>
    </dgm:pt>
    <dgm:pt modelId="{5EF36951-07DC-483F-B5AE-FF934A66F563}" type="pres">
      <dgm:prSet presAssocID="{68B7F506-3A95-4537-B239-10596E089689}" presName="box" presStyleLbl="node1" presStyleIdx="2" presStyleCnt="3" custLinFactNeighborX="-1269" custLinFactNeighborY="32123"/>
      <dgm:spPr/>
    </dgm:pt>
    <dgm:pt modelId="{D59A4301-5BAD-41A7-A79F-51FB3A167866}" type="pres">
      <dgm:prSet presAssocID="{68B7F506-3A95-4537-B239-10596E089689}" presName="img" presStyleLbl="fgImgPlace1" presStyleIdx="2" presStyleCnt="3"/>
      <dgm:spPr>
        <a:blipFill rotWithShape="1">
          <a:blip xmlns:r="http://schemas.openxmlformats.org/officeDocument/2006/relationships" r:embed="rId3"/>
          <a:srcRect/>
          <a:stretch>
            <a:fillRect l="-7000" r="-7000"/>
          </a:stretch>
        </a:blipFill>
      </dgm:spPr>
    </dgm:pt>
    <dgm:pt modelId="{07BA2D42-5EC5-44C7-B9C0-E4C671EC4091}" type="pres">
      <dgm:prSet presAssocID="{68B7F506-3A95-4537-B239-10596E089689}" presName="text" presStyleLbl="node1" presStyleIdx="2" presStyleCnt="3">
        <dgm:presLayoutVars>
          <dgm:bulletEnabled val="1"/>
        </dgm:presLayoutVars>
      </dgm:prSet>
      <dgm:spPr/>
    </dgm:pt>
  </dgm:ptLst>
  <dgm:cxnLst>
    <dgm:cxn modelId="{7C327B01-DEA3-496A-9BF3-05C518A81030}" type="presOf" srcId="{DE7C7E2B-97FC-496A-B33E-DEA9D914B31C}" destId="{07BA2D42-5EC5-44C7-B9C0-E4C671EC4091}" srcOrd="1" destOrd="1" presId="urn:microsoft.com/office/officeart/2005/8/layout/vList4"/>
    <dgm:cxn modelId="{6858D80A-607A-4FCA-A901-4BA47F7FA9F5}" srcId="{A79B75B8-7BDD-4617-BD21-CB592938E654}" destId="{6A3CF68C-5D51-4E27-90B6-9B370577CAB0}" srcOrd="0" destOrd="0" parTransId="{33B69A6A-1D2D-4C3A-992C-2FFC7DDCAA30}" sibTransId="{B383A354-729C-4278-AFD6-41A2873EDD3C}"/>
    <dgm:cxn modelId="{3827690B-05D8-4A89-BCCC-48FAFE3AC6D3}" type="presOf" srcId="{B4AE65A7-BB05-4021-B48F-44BD8DB278FF}" destId="{6AFD2B5C-7F06-49B1-AF22-AB880466A751}" srcOrd="1" destOrd="1" presId="urn:microsoft.com/office/officeart/2005/8/layout/vList4"/>
    <dgm:cxn modelId="{8971740E-533C-47B8-8F3D-1D020EB57212}" type="presOf" srcId="{A79B75B8-7BDD-4617-BD21-CB592938E654}" destId="{E1D511CE-61F3-46A0-9EA6-CB3B335263DA}" srcOrd="0" destOrd="0" presId="urn:microsoft.com/office/officeart/2005/8/layout/vList4"/>
    <dgm:cxn modelId="{660D3915-1B88-41F0-AD13-3403809464DC}" type="presOf" srcId="{B4AE65A7-BB05-4021-B48F-44BD8DB278FF}" destId="{084FD09D-226C-40D1-B429-94DFB2EF96A4}" srcOrd="0" destOrd="1" presId="urn:microsoft.com/office/officeart/2005/8/layout/vList4"/>
    <dgm:cxn modelId="{0B59F81A-B5B3-4C94-8928-53496F0577D6}" srcId="{68B7F506-3A95-4537-B239-10596E089689}" destId="{DE7C7E2B-97FC-496A-B33E-DEA9D914B31C}" srcOrd="0" destOrd="0" parTransId="{5AEB8A2D-59C4-4C15-9A87-D5A4B5E72FD4}" sibTransId="{9531B315-F666-4BD2-9640-A261C5591854}"/>
    <dgm:cxn modelId="{70F4CC24-D7AC-4B26-9ECC-997025AB2F58}" type="presOf" srcId="{DE7C7E2B-97FC-496A-B33E-DEA9D914B31C}" destId="{5EF36951-07DC-483F-B5AE-FF934A66F563}" srcOrd="0" destOrd="1" presId="urn:microsoft.com/office/officeart/2005/8/layout/vList4"/>
    <dgm:cxn modelId="{26A67530-F9FE-488B-BC3E-3B20BBF8779A}" type="presOf" srcId="{09EAF52E-0980-4BA0-9B48-CED6605F405E}" destId="{BB8F747D-7A28-4D2D-9778-A820368BE3A4}" srcOrd="1" destOrd="1" presId="urn:microsoft.com/office/officeart/2005/8/layout/vList4"/>
    <dgm:cxn modelId="{0D013631-ED2E-4D5B-9E13-FFEBB1DBF1B9}" type="presOf" srcId="{6A3CF68C-5D51-4E27-90B6-9B370577CAB0}" destId="{6AFD2B5C-7F06-49B1-AF22-AB880466A751}" srcOrd="1" destOrd="0" presId="urn:microsoft.com/office/officeart/2005/8/layout/vList4"/>
    <dgm:cxn modelId="{7EA70236-4ED6-49AA-AB81-6946C19FFDB0}" type="presOf" srcId="{09EAF52E-0980-4BA0-9B48-CED6605F405E}" destId="{731408D0-B9EF-4CB2-A157-32C6B06F0342}" srcOrd="0" destOrd="1" presId="urn:microsoft.com/office/officeart/2005/8/layout/vList4"/>
    <dgm:cxn modelId="{97E2D671-9D05-486D-B588-AB40D3E48788}" type="presOf" srcId="{75FAE1CD-248C-4781-B5AB-20C6716C8484}" destId="{BB8F747D-7A28-4D2D-9778-A820368BE3A4}" srcOrd="1" destOrd="0" presId="urn:microsoft.com/office/officeart/2005/8/layout/vList4"/>
    <dgm:cxn modelId="{F917ED81-E99F-457E-837E-BC8BA18BBBDE}" type="presOf" srcId="{68B7F506-3A95-4537-B239-10596E089689}" destId="{5EF36951-07DC-483F-B5AE-FF934A66F563}" srcOrd="0" destOrd="0" presId="urn:microsoft.com/office/officeart/2005/8/layout/vList4"/>
    <dgm:cxn modelId="{3C9C4697-541C-4DB2-AFB6-380AAACA3A67}" srcId="{A79B75B8-7BDD-4617-BD21-CB592938E654}" destId="{68B7F506-3A95-4537-B239-10596E089689}" srcOrd="2" destOrd="0" parTransId="{6C425CD4-3B28-453B-AE68-B5EC4C71D45B}" sibTransId="{D759067C-EA7C-462F-BD61-470D6B334DE2}"/>
    <dgm:cxn modelId="{7664299E-A5BB-415A-965C-61DB227138B7}" srcId="{75FAE1CD-248C-4781-B5AB-20C6716C8484}" destId="{09EAF52E-0980-4BA0-9B48-CED6605F405E}" srcOrd="0" destOrd="0" parTransId="{C22680B5-973C-47FE-B2DB-8F2252451A56}" sibTransId="{FB824913-5E66-4FD5-A875-5CC4076D8FD1}"/>
    <dgm:cxn modelId="{C1189FA1-515C-4385-A210-3FE34F96BFDB}" type="presOf" srcId="{6A3CF68C-5D51-4E27-90B6-9B370577CAB0}" destId="{084FD09D-226C-40D1-B429-94DFB2EF96A4}" srcOrd="0" destOrd="0" presId="urn:microsoft.com/office/officeart/2005/8/layout/vList4"/>
    <dgm:cxn modelId="{D93EEDA7-860B-465A-8B38-B4A73F9D0AB2}" type="presOf" srcId="{75FAE1CD-248C-4781-B5AB-20C6716C8484}" destId="{731408D0-B9EF-4CB2-A157-32C6B06F0342}" srcOrd="0" destOrd="0" presId="urn:microsoft.com/office/officeart/2005/8/layout/vList4"/>
    <dgm:cxn modelId="{3012E6C1-202F-40C6-9D1F-DF778285678A}" type="presOf" srcId="{68B7F506-3A95-4537-B239-10596E089689}" destId="{07BA2D42-5EC5-44C7-B9C0-E4C671EC4091}" srcOrd="1" destOrd="0" presId="urn:microsoft.com/office/officeart/2005/8/layout/vList4"/>
    <dgm:cxn modelId="{F70DFCD2-2C16-47D0-BE5F-E31404AC42E1}" srcId="{A79B75B8-7BDD-4617-BD21-CB592938E654}" destId="{75FAE1CD-248C-4781-B5AB-20C6716C8484}" srcOrd="1" destOrd="0" parTransId="{1800801D-0250-4C61-A9CE-88C455D8B562}" sibTransId="{7D935242-423B-4B30-80F3-E01869B6A01E}"/>
    <dgm:cxn modelId="{036485E8-154D-4310-972B-66F0D89201BB}" srcId="{6A3CF68C-5D51-4E27-90B6-9B370577CAB0}" destId="{B4AE65A7-BB05-4021-B48F-44BD8DB278FF}" srcOrd="0" destOrd="0" parTransId="{548E4452-490E-4CAB-A854-5D05808146CA}" sibTransId="{AAA2EFFA-640A-4F48-847E-D145C501DA3D}"/>
    <dgm:cxn modelId="{F7E18F4E-599C-4463-9C6A-D60594056FAC}" type="presParOf" srcId="{E1D511CE-61F3-46A0-9EA6-CB3B335263DA}" destId="{7BEDE192-369E-484B-ACD4-63AA570DBD1E}" srcOrd="0" destOrd="0" presId="urn:microsoft.com/office/officeart/2005/8/layout/vList4"/>
    <dgm:cxn modelId="{C7603205-6D16-4652-A115-06ECD3A40947}" type="presParOf" srcId="{7BEDE192-369E-484B-ACD4-63AA570DBD1E}" destId="{084FD09D-226C-40D1-B429-94DFB2EF96A4}" srcOrd="0" destOrd="0" presId="urn:microsoft.com/office/officeart/2005/8/layout/vList4"/>
    <dgm:cxn modelId="{6736E8F3-C58E-425C-B517-D5A8B280A61A}" type="presParOf" srcId="{7BEDE192-369E-484B-ACD4-63AA570DBD1E}" destId="{3FA7C842-F438-4DE8-B249-A7EE4883B543}" srcOrd="1" destOrd="0" presId="urn:microsoft.com/office/officeart/2005/8/layout/vList4"/>
    <dgm:cxn modelId="{73B632E6-3580-481B-B496-0BB56D979C08}" type="presParOf" srcId="{7BEDE192-369E-484B-ACD4-63AA570DBD1E}" destId="{6AFD2B5C-7F06-49B1-AF22-AB880466A751}" srcOrd="2" destOrd="0" presId="urn:microsoft.com/office/officeart/2005/8/layout/vList4"/>
    <dgm:cxn modelId="{53404CE8-A2B1-474B-AC8A-F4229E81620A}" type="presParOf" srcId="{E1D511CE-61F3-46A0-9EA6-CB3B335263DA}" destId="{A7A1668E-B1EC-4AB7-B597-2F852B54C0D8}" srcOrd="1" destOrd="0" presId="urn:microsoft.com/office/officeart/2005/8/layout/vList4"/>
    <dgm:cxn modelId="{B76D070F-26B2-486A-8C9F-7E70B77038A3}" type="presParOf" srcId="{E1D511CE-61F3-46A0-9EA6-CB3B335263DA}" destId="{47A6C77A-BDB5-43E1-BA09-323FFB7B8329}" srcOrd="2" destOrd="0" presId="urn:microsoft.com/office/officeart/2005/8/layout/vList4"/>
    <dgm:cxn modelId="{FF3C0E2C-EB98-4B51-B0EA-B219D49A26E0}" type="presParOf" srcId="{47A6C77A-BDB5-43E1-BA09-323FFB7B8329}" destId="{731408D0-B9EF-4CB2-A157-32C6B06F0342}" srcOrd="0" destOrd="0" presId="urn:microsoft.com/office/officeart/2005/8/layout/vList4"/>
    <dgm:cxn modelId="{A5AE1A35-5607-4024-8541-E94DF07C4F16}" type="presParOf" srcId="{47A6C77A-BDB5-43E1-BA09-323FFB7B8329}" destId="{5F33A900-B0FC-492A-80C7-BEA32702235E}" srcOrd="1" destOrd="0" presId="urn:microsoft.com/office/officeart/2005/8/layout/vList4"/>
    <dgm:cxn modelId="{9DBDEFEA-5A35-43CA-B34E-0CC2489F0E4E}" type="presParOf" srcId="{47A6C77A-BDB5-43E1-BA09-323FFB7B8329}" destId="{BB8F747D-7A28-4D2D-9778-A820368BE3A4}" srcOrd="2" destOrd="0" presId="urn:microsoft.com/office/officeart/2005/8/layout/vList4"/>
    <dgm:cxn modelId="{9714120A-69ED-4AEC-8450-99AE927651FD}" type="presParOf" srcId="{E1D511CE-61F3-46A0-9EA6-CB3B335263DA}" destId="{4125D863-05DC-4724-8098-52297472D283}" srcOrd="3" destOrd="0" presId="urn:microsoft.com/office/officeart/2005/8/layout/vList4"/>
    <dgm:cxn modelId="{4AC49082-D51F-42A7-B627-1D2796E9515E}" type="presParOf" srcId="{E1D511CE-61F3-46A0-9EA6-CB3B335263DA}" destId="{56A226C2-4A1F-4CA0-85FB-7E37A70ACC6C}" srcOrd="4" destOrd="0" presId="urn:microsoft.com/office/officeart/2005/8/layout/vList4"/>
    <dgm:cxn modelId="{86D4B0F8-0BCB-4249-8755-E04E7F1B8FCB}" type="presParOf" srcId="{56A226C2-4A1F-4CA0-85FB-7E37A70ACC6C}" destId="{5EF36951-07DC-483F-B5AE-FF934A66F563}" srcOrd="0" destOrd="0" presId="urn:microsoft.com/office/officeart/2005/8/layout/vList4"/>
    <dgm:cxn modelId="{A980FD11-E4DA-4C4E-81D9-1F27808CF08D}" type="presParOf" srcId="{56A226C2-4A1F-4CA0-85FB-7E37A70ACC6C}" destId="{D59A4301-5BAD-41A7-A79F-51FB3A167866}" srcOrd="1" destOrd="0" presId="urn:microsoft.com/office/officeart/2005/8/layout/vList4"/>
    <dgm:cxn modelId="{AD083A63-11C7-4FE3-A404-E76D8CD9AEE3}" type="presParOf" srcId="{56A226C2-4A1F-4CA0-85FB-7E37A70ACC6C}" destId="{07BA2D42-5EC5-44C7-B9C0-E4C671EC4091}"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4FD09D-226C-40D1-B429-94DFB2EF96A4}">
      <dsp:nvSpPr>
        <dsp:cNvPr id="0" name=""/>
        <dsp:cNvSpPr/>
      </dsp:nvSpPr>
      <dsp:spPr>
        <a:xfrm>
          <a:off x="0" y="0"/>
          <a:ext cx="5978769" cy="95249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dirty="0">
              <a:latin typeface="Calibri" panose="020F0502020204030204" pitchFamily="34" charset="0"/>
              <a:ea typeface="Calibri" panose="020F0502020204030204" pitchFamily="34" charset="0"/>
              <a:cs typeface="Calibri" panose="020F0502020204030204" pitchFamily="34" charset="0"/>
            </a:rPr>
            <a:t>Deep Learning</a:t>
          </a:r>
          <a:endParaRPr lang="en-150" sz="1900" b="1" kern="1200" dirty="0">
            <a:latin typeface="Calibri" panose="020F0502020204030204" pitchFamily="34" charset="0"/>
            <a:ea typeface="Calibri" panose="020F0502020204030204" pitchFamily="34" charset="0"/>
            <a:cs typeface="Calibri" panose="020F0502020204030204" pitchFamily="34" charset="0"/>
          </a:endParaRPr>
        </a:p>
        <a:p>
          <a:pPr marL="114300" lvl="1" indent="-114300" algn="l" defTabSz="666750">
            <a:lnSpc>
              <a:spcPct val="90000"/>
            </a:lnSpc>
            <a:spcBef>
              <a:spcPct val="0"/>
            </a:spcBef>
            <a:spcAft>
              <a:spcPct val="15000"/>
            </a:spcAft>
            <a:buChar char="•"/>
          </a:pPr>
          <a:r>
            <a:rPr lang="en-US" sz="1500" kern="1200" dirty="0"/>
            <a:t>Binary deep neural networks (Multi-Layer </a:t>
          </a:r>
          <a:r>
            <a:rPr lang="en-US" sz="1500" kern="1200" dirty="0" err="1"/>
            <a:t>Perceptrons</a:t>
          </a:r>
          <a:r>
            <a:rPr lang="en-US" sz="1500" kern="1200" dirty="0"/>
            <a:t> - MLP’s) for benign vs malicious DNS traffic classifications</a:t>
          </a:r>
          <a:endParaRPr lang="en-150" sz="1500" kern="1200" dirty="0"/>
        </a:p>
      </dsp:txBody>
      <dsp:txXfrm>
        <a:off x="1291003" y="0"/>
        <a:ext cx="4687765" cy="952499"/>
      </dsp:txXfrm>
    </dsp:sp>
    <dsp:sp modelId="{3FA7C842-F438-4DE8-B249-A7EE4883B543}">
      <dsp:nvSpPr>
        <dsp:cNvPr id="0" name=""/>
        <dsp:cNvSpPr/>
      </dsp:nvSpPr>
      <dsp:spPr>
        <a:xfrm>
          <a:off x="95249" y="95249"/>
          <a:ext cx="1195753" cy="761999"/>
        </a:xfrm>
        <a:prstGeom prst="roundRect">
          <a:avLst>
            <a:gd name="adj" fmla="val 10000"/>
          </a:avLst>
        </a:prstGeom>
        <a:blipFill rotWithShape="1">
          <a:blip xmlns:r="http://schemas.openxmlformats.org/officeDocument/2006/relationships" r:embed="rId1"/>
          <a:srcRect/>
          <a:stretch>
            <a:fillRect l="-6000" r="-6000"/>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731408D0-B9EF-4CB2-A157-32C6B06F0342}">
      <dsp:nvSpPr>
        <dsp:cNvPr id="0" name=""/>
        <dsp:cNvSpPr/>
      </dsp:nvSpPr>
      <dsp:spPr>
        <a:xfrm>
          <a:off x="0" y="1047749"/>
          <a:ext cx="5978769" cy="95249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dirty="0">
              <a:solidFill>
                <a:schemeClr val="dk1"/>
              </a:solidFill>
              <a:latin typeface="Calibri"/>
              <a:ea typeface="Calibri"/>
              <a:cs typeface="Calibri"/>
              <a:sym typeface="Calibri"/>
            </a:rPr>
            <a:t>Federated Learning (FL)</a:t>
          </a:r>
          <a:r>
            <a:rPr lang="en-US" sz="1900" kern="1200" dirty="0">
              <a:solidFill>
                <a:schemeClr val="dk1"/>
              </a:solidFill>
              <a:latin typeface="Calibri"/>
              <a:ea typeface="Calibri"/>
              <a:cs typeface="Calibri"/>
              <a:sym typeface="Calibri"/>
            </a:rPr>
            <a:t> </a:t>
          </a:r>
          <a:endParaRPr lang="en-150" sz="1900" kern="1200" dirty="0"/>
        </a:p>
        <a:p>
          <a:pPr marL="114300" lvl="1" indent="-114300" algn="l" defTabSz="666750">
            <a:lnSpc>
              <a:spcPct val="90000"/>
            </a:lnSpc>
            <a:spcBef>
              <a:spcPct val="0"/>
            </a:spcBef>
            <a:spcAft>
              <a:spcPct val="15000"/>
            </a:spcAft>
            <a:buChar char="•"/>
          </a:pPr>
          <a:r>
            <a:rPr lang="en-US" sz="1500" kern="1200" dirty="0">
              <a:solidFill>
                <a:schemeClr val="dk1"/>
              </a:solidFill>
              <a:latin typeface="Calibri"/>
              <a:ea typeface="Calibri"/>
              <a:cs typeface="Calibri"/>
              <a:sym typeface="Calibri"/>
            </a:rPr>
            <a:t>For collaborative DGA name classifiers without sensitive data exchanges among participants (e.g. NRENs)</a:t>
          </a:r>
          <a:endParaRPr lang="en-150" sz="1500" kern="1200" dirty="0"/>
        </a:p>
      </dsp:txBody>
      <dsp:txXfrm>
        <a:off x="1291003" y="1047749"/>
        <a:ext cx="4687765" cy="952499"/>
      </dsp:txXfrm>
    </dsp:sp>
    <dsp:sp modelId="{5F33A900-B0FC-492A-80C7-BEA32702235E}">
      <dsp:nvSpPr>
        <dsp:cNvPr id="0" name=""/>
        <dsp:cNvSpPr/>
      </dsp:nvSpPr>
      <dsp:spPr>
        <a:xfrm>
          <a:off x="95249" y="1142999"/>
          <a:ext cx="1195753" cy="761999"/>
        </a:xfrm>
        <a:prstGeom prst="roundRect">
          <a:avLst>
            <a:gd name="adj" fmla="val 10000"/>
          </a:avLst>
        </a:prstGeom>
        <a:blipFill dpi="0" rotWithShape="1">
          <a:blip xmlns:r="http://schemas.openxmlformats.org/officeDocument/2006/relationships" r:embed="rId2"/>
          <a:srcRect/>
          <a:stretch>
            <a:fillRect l="1376" r="1376"/>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 modelId="{5EF36951-07DC-483F-B5AE-FF934A66F563}">
      <dsp:nvSpPr>
        <dsp:cNvPr id="0" name=""/>
        <dsp:cNvSpPr/>
      </dsp:nvSpPr>
      <dsp:spPr>
        <a:xfrm>
          <a:off x="0" y="2095499"/>
          <a:ext cx="5978769" cy="95249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US" sz="1900" b="1" kern="1200" dirty="0" err="1">
              <a:solidFill>
                <a:schemeClr val="dk1"/>
              </a:solidFill>
              <a:latin typeface="Calibri"/>
              <a:ea typeface="Calibri"/>
              <a:cs typeface="Calibri"/>
              <a:sym typeface="Calibri"/>
            </a:rPr>
            <a:t>SHapley</a:t>
          </a:r>
          <a:r>
            <a:rPr lang="en-US" sz="1900" b="1" kern="1200" dirty="0">
              <a:solidFill>
                <a:schemeClr val="dk1"/>
              </a:solidFill>
              <a:latin typeface="Calibri"/>
              <a:ea typeface="Calibri"/>
              <a:cs typeface="Calibri"/>
              <a:sym typeface="Calibri"/>
            </a:rPr>
            <a:t> Additive </a:t>
          </a:r>
          <a:r>
            <a:rPr lang="en-US" sz="1900" b="1" kern="1200" dirty="0" err="1">
              <a:solidFill>
                <a:schemeClr val="dk1"/>
              </a:solidFill>
              <a:latin typeface="Calibri"/>
              <a:ea typeface="Calibri"/>
              <a:cs typeface="Calibri"/>
              <a:sym typeface="Calibri"/>
            </a:rPr>
            <a:t>exPlanation</a:t>
          </a:r>
          <a:r>
            <a:rPr lang="en-US" sz="1900" b="1" kern="1200" dirty="0">
              <a:solidFill>
                <a:schemeClr val="dk1"/>
              </a:solidFill>
              <a:latin typeface="Calibri"/>
              <a:ea typeface="Calibri"/>
              <a:cs typeface="Calibri"/>
              <a:sym typeface="Calibri"/>
            </a:rPr>
            <a:t> (SHAP)</a:t>
          </a:r>
          <a:r>
            <a:rPr lang="en-US" sz="1900" kern="1200" dirty="0">
              <a:solidFill>
                <a:schemeClr val="dk1"/>
              </a:solidFill>
              <a:latin typeface="Calibri"/>
              <a:ea typeface="Calibri"/>
              <a:cs typeface="Calibri"/>
              <a:sym typeface="Calibri"/>
            </a:rPr>
            <a:t> </a:t>
          </a:r>
          <a:endParaRPr lang="en-150" sz="1900" kern="1200" dirty="0"/>
        </a:p>
        <a:p>
          <a:pPr marL="114300" lvl="1" indent="-114300" algn="l" defTabSz="666750">
            <a:lnSpc>
              <a:spcPct val="90000"/>
            </a:lnSpc>
            <a:spcBef>
              <a:spcPct val="0"/>
            </a:spcBef>
            <a:spcAft>
              <a:spcPct val="15000"/>
            </a:spcAft>
            <a:buChar char="•"/>
          </a:pPr>
          <a:r>
            <a:rPr lang="en-US" sz="1500" kern="1200" dirty="0">
              <a:solidFill>
                <a:schemeClr val="dk1"/>
              </a:solidFill>
              <a:latin typeface="Calibri"/>
              <a:ea typeface="Calibri"/>
              <a:cs typeface="Calibri"/>
              <a:sym typeface="Calibri"/>
            </a:rPr>
            <a:t>Interpreting classification decisions in a model-agnostic manner </a:t>
          </a:r>
          <a:endParaRPr lang="en-150" sz="1500" kern="1200" dirty="0"/>
        </a:p>
      </dsp:txBody>
      <dsp:txXfrm>
        <a:off x="1291003" y="2095499"/>
        <a:ext cx="4687765" cy="952499"/>
      </dsp:txXfrm>
    </dsp:sp>
    <dsp:sp modelId="{D59A4301-5BAD-41A7-A79F-51FB3A167866}">
      <dsp:nvSpPr>
        <dsp:cNvPr id="0" name=""/>
        <dsp:cNvSpPr/>
      </dsp:nvSpPr>
      <dsp:spPr>
        <a:xfrm>
          <a:off x="95249" y="2190749"/>
          <a:ext cx="1195753" cy="761999"/>
        </a:xfrm>
        <a:prstGeom prst="roundRect">
          <a:avLst>
            <a:gd name="adj" fmla="val 10000"/>
          </a:avLst>
        </a:prstGeom>
        <a:blipFill rotWithShape="1">
          <a:blip xmlns:r="http://schemas.openxmlformats.org/officeDocument/2006/relationships" r:embed="rId3"/>
          <a:srcRect/>
          <a:stretch>
            <a:fillRect l="-7000" r="-7000"/>
          </a:stretch>
        </a:blip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1D8A83-A817-41E3-A602-3B517E18334E}" type="datetimeFigureOut">
              <a:rPr lang="en-GB" smtClean="0"/>
              <a:t>05/06/2025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C110B-1C27-4A5B-8007-E6BF4BB6C5F7}" type="slidenum">
              <a:rPr lang="en-GB" smtClean="0"/>
              <a:t>‹#›</a:t>
            </a:fld>
            <a:endParaRPr lang="en-GB"/>
          </a:p>
        </p:txBody>
      </p:sp>
    </p:spTree>
    <p:extLst>
      <p:ext uri="{BB962C8B-B14F-4D97-AF65-F5344CB8AC3E}">
        <p14:creationId xmlns:p14="http://schemas.microsoft.com/office/powerpoint/2010/main" val="403172686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Malware today often hides its communication channels using a technique called Domain Generation Algorithms, or DGAs. These are algorithms that create many random-looking domain names, making it hard to detect and block the servers the malware communicates with.</a:t>
            </a:r>
          </a:p>
          <a:p>
            <a:r>
              <a:rPr lang="en-US" dirty="0"/>
              <a:t> Instead of using a single, known domain that can be easily blacklisted, DGAs produce hundreds or thousands of fake domains every day. This way, even if some domains are detected and blocked, others are still available for the malware to use.</a:t>
            </a:r>
          </a:p>
          <a:p>
            <a:r>
              <a:rPr lang="en-US" dirty="0"/>
              <a:t> </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7557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we need a way to build strong, adaptable detection models—while still protecting privacy and working across diverse data environments.</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600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US" dirty="0"/>
              <a:t>We use </a:t>
            </a:r>
            <a:r>
              <a:rPr lang="en-US" b="1" dirty="0"/>
              <a:t>Deep Learning</a:t>
            </a:r>
            <a:r>
              <a:rPr lang="en-US" dirty="0"/>
              <a:t> to classify DNS traffic as either benign or malicious.</a:t>
            </a:r>
          </a:p>
          <a:p>
            <a:pPr marL="228600" indent="0">
              <a:buFont typeface="Arial" panose="020B0604020202020204" pitchFamily="34" charset="0"/>
              <a:buNone/>
            </a:pPr>
            <a:r>
              <a:rPr lang="en-US" b="1" dirty="0"/>
              <a:t>Federated Learning </a:t>
            </a:r>
            <a:r>
              <a:rPr lang="en-US" dirty="0"/>
              <a:t>allows us to collaboratively train accurate models across different organizations—without ever sharing</a:t>
            </a:r>
          </a:p>
          <a:p>
            <a:pPr marL="228600" indent="0">
              <a:buFont typeface="Arial" panose="020B0604020202020204" pitchFamily="34" charset="0"/>
              <a:buNone/>
            </a:pPr>
            <a:r>
              <a:rPr lang="en-US" dirty="0"/>
              <a:t>sensitive DNS data. That’s a big step forward in making cybersecurity solutions more privacy-respecting.</a:t>
            </a:r>
          </a:p>
          <a:p>
            <a:pPr marL="228600" indent="0">
              <a:buFont typeface="Arial" panose="020B0604020202020204" pitchFamily="34" charset="0"/>
              <a:buNone/>
            </a:pPr>
            <a:r>
              <a:rPr lang="en-US" dirty="0"/>
              <a:t>We incorporate </a:t>
            </a:r>
            <a:r>
              <a:rPr lang="en-US" b="1" dirty="0"/>
              <a:t>SHAP</a:t>
            </a:r>
            <a:r>
              <a:rPr lang="en-US" dirty="0"/>
              <a:t> (Shapley Additive </a:t>
            </a:r>
            <a:r>
              <a:rPr lang="en-US" dirty="0" err="1"/>
              <a:t>exPlanation</a:t>
            </a:r>
            <a:r>
              <a:rPr lang="en-US" dirty="0"/>
              <a:t>) to interpret and explain the model’s classification decisions. SHAP is useful because it’s model-agnostic, meaning it can explain results regardless of the underlying model type.</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34619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a:extLst>
            <a:ext uri="{FF2B5EF4-FFF2-40B4-BE49-F238E27FC236}">
              <a16:creationId xmlns:a16="http://schemas.microsoft.com/office/drawing/2014/main" id="{8D904BD0-C2E3-D5E9-0567-1A57FD46BF4D}"/>
            </a:ext>
          </a:extLst>
        </p:cNvPr>
        <p:cNvGrpSpPr/>
        <p:nvPr/>
      </p:nvGrpSpPr>
      <p:grpSpPr>
        <a:xfrm>
          <a:off x="0" y="0"/>
          <a:ext cx="0" cy="0"/>
          <a:chOff x="0" y="0"/>
          <a:chExt cx="0" cy="0"/>
        </a:xfrm>
      </p:grpSpPr>
      <p:sp>
        <p:nvSpPr>
          <p:cNvPr id="298" name="Google Shape;298;p21:notes">
            <a:extLst>
              <a:ext uri="{FF2B5EF4-FFF2-40B4-BE49-F238E27FC236}">
                <a16:creationId xmlns:a16="http://schemas.microsoft.com/office/drawing/2014/main" id="{FEE9BF4D-255F-48EB-9806-5AE4AD2671DF}"/>
              </a:ext>
            </a:extLst>
          </p:cNvPr>
          <p:cNvSpPr>
            <a:spLocks noGrp="1" noRot="1" noChangeAspect="1"/>
          </p:cNvSpPr>
          <p:nvPr>
            <p:ph type="sldImg" idx="2"/>
          </p:nvPr>
        </p:nvSpPr>
        <p:spPr>
          <a:xfrm>
            <a:off x="434975" y="1233488"/>
            <a:ext cx="5927725" cy="33353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21:notes">
            <a:extLst>
              <a:ext uri="{FF2B5EF4-FFF2-40B4-BE49-F238E27FC236}">
                <a16:creationId xmlns:a16="http://schemas.microsoft.com/office/drawing/2014/main" id="{C59CF94E-745B-B987-76EB-9E69758EBAC5}"/>
              </a:ext>
            </a:extLst>
          </p:cNvPr>
          <p:cNvSpPr txBox="1">
            <a:spLocks noGrp="1"/>
          </p:cNvSpPr>
          <p:nvPr>
            <p:ph type="body" idx="1"/>
          </p:nvPr>
        </p:nvSpPr>
        <p:spPr>
          <a:xfrm>
            <a:off x="679768" y="4751983"/>
            <a:ext cx="5438140" cy="3887987"/>
          </a:xfrm>
          <a:prstGeom prst="rect">
            <a:avLst/>
          </a:prstGeom>
          <a:noFill/>
          <a:ln>
            <a:noFill/>
          </a:ln>
        </p:spPr>
        <p:txBody>
          <a:bodyPr spcFirstLastPara="1" wrap="square" lIns="91425" tIns="45700" rIns="91425" bIns="45700" anchor="t" anchorCtr="0">
            <a:noAutofit/>
          </a:bodyPr>
          <a:lstStyle/>
          <a:p>
            <a:pPr algn="just"/>
            <a:r>
              <a:rPr lang="en-US" dirty="0"/>
              <a:t>These results demonstrate that it’s not just a theoretical idea—it actually works well in practice, even in the context of complex and evolving threats like</a:t>
            </a:r>
          </a:p>
          <a:p>
            <a:pPr algn="just"/>
            <a:r>
              <a:rPr lang="en-US" dirty="0"/>
              <a:t>DGAs.</a:t>
            </a:r>
          </a:p>
          <a:p>
            <a:pPr marL="0" lvl="0" indent="0" algn="l">
              <a:lnSpc>
                <a:spcPct val="114999"/>
              </a:lnSpc>
              <a:spcBef>
                <a:spcPts val="1200"/>
              </a:spcBef>
              <a:spcAft>
                <a:spcPts val="0"/>
              </a:spcAft>
              <a:buSzPts val="1100"/>
              <a:buFont typeface="Arial"/>
              <a:buNone/>
            </a:pPr>
            <a:endParaRPr lang="en-US" b="1" dirty="0">
              <a:solidFill>
                <a:schemeClr val="dk1"/>
              </a:solidFill>
            </a:endParaRPr>
          </a:p>
          <a:p>
            <a:pPr marL="0" lvl="0" indent="0" algn="l" rtl="0">
              <a:spcBef>
                <a:spcPts val="0"/>
              </a:spcBef>
              <a:spcAft>
                <a:spcPts val="0"/>
              </a:spcAft>
              <a:buNone/>
            </a:pPr>
            <a:endParaRPr dirty="0"/>
          </a:p>
        </p:txBody>
      </p:sp>
      <p:sp>
        <p:nvSpPr>
          <p:cNvPr id="300" name="Google Shape;300;p21:notes">
            <a:extLst>
              <a:ext uri="{FF2B5EF4-FFF2-40B4-BE49-F238E27FC236}">
                <a16:creationId xmlns:a16="http://schemas.microsoft.com/office/drawing/2014/main" id="{54C5FAE8-4A23-CA88-8BC0-F632776F6093}"/>
              </a:ext>
            </a:extLst>
          </p:cNvPr>
          <p:cNvSpPr txBox="1">
            <a:spLocks noGrp="1"/>
          </p:cNvSpPr>
          <p:nvPr>
            <p:ph type="sldNum" idx="12"/>
          </p:nvPr>
        </p:nvSpPr>
        <p:spPr>
          <a:xfrm>
            <a:off x="3850444" y="9378825"/>
            <a:ext cx="2945659" cy="495425"/>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1450616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a:extLst>
            <a:ext uri="{FF2B5EF4-FFF2-40B4-BE49-F238E27FC236}">
              <a16:creationId xmlns:a16="http://schemas.microsoft.com/office/drawing/2014/main" id="{9E7EDBD3-F0B3-863A-9025-1F733284E93D}"/>
            </a:ext>
          </a:extLst>
        </p:cNvPr>
        <p:cNvGrpSpPr/>
        <p:nvPr/>
      </p:nvGrpSpPr>
      <p:grpSpPr>
        <a:xfrm>
          <a:off x="0" y="0"/>
          <a:ext cx="0" cy="0"/>
          <a:chOff x="0" y="0"/>
          <a:chExt cx="0" cy="0"/>
        </a:xfrm>
      </p:grpSpPr>
      <p:sp>
        <p:nvSpPr>
          <p:cNvPr id="298" name="Google Shape;298;p21:notes">
            <a:extLst>
              <a:ext uri="{FF2B5EF4-FFF2-40B4-BE49-F238E27FC236}">
                <a16:creationId xmlns:a16="http://schemas.microsoft.com/office/drawing/2014/main" id="{6A3E26DF-83C8-D98C-0962-FC366B869592}"/>
              </a:ext>
            </a:extLst>
          </p:cNvPr>
          <p:cNvSpPr>
            <a:spLocks noGrp="1" noRot="1" noChangeAspect="1"/>
          </p:cNvSpPr>
          <p:nvPr>
            <p:ph type="sldImg" idx="2"/>
          </p:nvPr>
        </p:nvSpPr>
        <p:spPr>
          <a:xfrm>
            <a:off x="444500" y="1243013"/>
            <a:ext cx="5969000" cy="3359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21:notes">
            <a:extLst>
              <a:ext uri="{FF2B5EF4-FFF2-40B4-BE49-F238E27FC236}">
                <a16:creationId xmlns:a16="http://schemas.microsoft.com/office/drawing/2014/main" id="{9109CAC4-CD33-DE8E-D0A1-E670B84D0DED}"/>
              </a:ext>
            </a:extLst>
          </p:cNvPr>
          <p:cNvSpPr txBox="1">
            <a:spLocks noGrp="1"/>
          </p:cNvSpPr>
          <p:nvPr>
            <p:ph type="body" idx="1"/>
          </p:nvPr>
        </p:nvSpPr>
        <p:spPr>
          <a:xfrm>
            <a:off x="685801" y="4787127"/>
            <a:ext cx="5486400" cy="3916741"/>
          </a:xfrm>
          <a:prstGeom prst="rect">
            <a:avLst/>
          </a:prstGeom>
          <a:noFill/>
          <a:ln>
            <a:noFill/>
          </a:ln>
        </p:spPr>
        <p:txBody>
          <a:bodyPr spcFirstLastPara="1" wrap="square" lIns="92147" tIns="46061" rIns="92147" bIns="46061" anchor="t" anchorCtr="0">
            <a:noAutofit/>
          </a:bodyPr>
          <a:lstStyle/>
          <a:p>
            <a:r>
              <a:rPr lang="en-US" dirty="0"/>
              <a:t>We’re looking at a SHAP summary plot for our MLP model.</a:t>
            </a:r>
            <a:r>
              <a:rPr lang="el-GR" dirty="0"/>
              <a:t> </a:t>
            </a:r>
            <a:r>
              <a:rPr lang="en-US" dirty="0"/>
              <a:t>This type of plot helps us understand which features had the most influence on the model’s predictions. On the y-axis, we see the most important features, ranked from top to bottom.</a:t>
            </a:r>
          </a:p>
          <a:p>
            <a:r>
              <a:rPr lang="en-US" dirty="0"/>
              <a:t>For example, we can see that 'Length' is a key feature. Red dots with high SHAP values here suggest that longer domain names often led the model to predict DGA—which makes sense.</a:t>
            </a:r>
          </a:p>
          <a:p>
            <a:endParaRPr lang="en-US" dirty="0"/>
          </a:p>
          <a:p>
            <a:pPr marL="0" indent="0"/>
            <a:endParaRPr dirty="0"/>
          </a:p>
        </p:txBody>
      </p:sp>
      <p:sp>
        <p:nvSpPr>
          <p:cNvPr id="300" name="Google Shape;300;p21:notes">
            <a:extLst>
              <a:ext uri="{FF2B5EF4-FFF2-40B4-BE49-F238E27FC236}">
                <a16:creationId xmlns:a16="http://schemas.microsoft.com/office/drawing/2014/main" id="{DB7C7E6E-71F8-F909-DAF5-0BE4A69C44EA}"/>
              </a:ext>
            </a:extLst>
          </p:cNvPr>
          <p:cNvSpPr txBox="1">
            <a:spLocks noGrp="1"/>
          </p:cNvSpPr>
          <p:nvPr>
            <p:ph type="sldNum" idx="12"/>
          </p:nvPr>
        </p:nvSpPr>
        <p:spPr>
          <a:xfrm>
            <a:off x="3884615" y="9448187"/>
            <a:ext cx="2971800" cy="499089"/>
          </a:xfrm>
          <a:prstGeom prst="rect">
            <a:avLst/>
          </a:prstGeom>
          <a:noFill/>
          <a:ln>
            <a:noFill/>
          </a:ln>
        </p:spPr>
        <p:txBody>
          <a:bodyPr spcFirstLastPara="1" wrap="square" lIns="92147" tIns="46061" rIns="92147" bIns="46061" anchor="b" anchorCtr="0">
            <a:noAutofit/>
          </a:bodyPr>
          <a:lstStyle/>
          <a:p>
            <a:pPr algn="r"/>
            <a:fld id="{00000000-1234-1234-1234-123412341234}" type="slidenum">
              <a:rPr lang="en-US"/>
              <a:pPr algn="r"/>
              <a:t>7</a:t>
            </a:fld>
            <a:endParaRPr/>
          </a:p>
        </p:txBody>
      </p:sp>
    </p:spTree>
    <p:extLst>
      <p:ext uri="{BB962C8B-B14F-4D97-AF65-F5344CB8AC3E}">
        <p14:creationId xmlns:p14="http://schemas.microsoft.com/office/powerpoint/2010/main" val="4102047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long run, these deployments can offer real security value—while also informing future research and development.</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59367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long-term goal is to support a more secure and collaborative internet infrastructure, where privacy and detection performance go hand in hand.</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43997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alpha val="0"/>
          </a:schemeClr>
        </a:solidFill>
        <a:effectLst/>
      </p:bgPr>
    </p:bg>
    <p:spTree>
      <p:nvGrpSpPr>
        <p:cNvPr id="1" name=""/>
        <p:cNvGrpSpPr/>
        <p:nvPr/>
      </p:nvGrpSpPr>
      <p:grpSpPr>
        <a:xfrm>
          <a:off x="0" y="0"/>
          <a:ext cx="0" cy="0"/>
          <a:chOff x="0" y="0"/>
          <a:chExt cx="0" cy="0"/>
        </a:xfrm>
      </p:grpSpPr>
      <p:pic>
        <p:nvPicPr>
          <p:cNvPr id="18" name="Picture 17" descr="A colorful swirly circle on a blue background&#10;&#10;Description automatically generated">
            <a:extLst>
              <a:ext uri="{FF2B5EF4-FFF2-40B4-BE49-F238E27FC236}">
                <a16:creationId xmlns:a16="http://schemas.microsoft.com/office/drawing/2014/main" id="{BA2D9F37-CECE-956D-E16A-DA131AFCDF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7" name="Text Placeholder 4"/>
          <p:cNvSpPr>
            <a:spLocks noGrp="1"/>
          </p:cNvSpPr>
          <p:nvPr>
            <p:ph type="body" sz="quarter" idx="11" hasCustomPrompt="1"/>
          </p:nvPr>
        </p:nvSpPr>
        <p:spPr>
          <a:xfrm>
            <a:off x="460601" y="3317146"/>
            <a:ext cx="3822700" cy="237388"/>
          </a:xfrm>
        </p:spPr>
        <p:txBody>
          <a:bodyPr>
            <a:noAutofit/>
          </a:bodyPr>
          <a:lstStyle>
            <a:lvl1pPr marL="0" indent="0">
              <a:buNone/>
              <a:defRPr sz="1400" b="1" baseline="0">
                <a:solidFill>
                  <a:srgbClr val="E3B400"/>
                </a:solidFill>
              </a:defRPr>
            </a:lvl1pPr>
          </a:lstStyle>
          <a:p>
            <a:pPr lvl="0"/>
            <a:r>
              <a:rPr lang="en-US" dirty="0"/>
              <a:t>Presenter</a:t>
            </a:r>
          </a:p>
        </p:txBody>
      </p:sp>
      <p:sp>
        <p:nvSpPr>
          <p:cNvPr id="19" name="Text Placeholder 10"/>
          <p:cNvSpPr>
            <a:spLocks noGrp="1"/>
          </p:cNvSpPr>
          <p:nvPr>
            <p:ph type="body" sz="quarter" idx="17" hasCustomPrompt="1"/>
          </p:nvPr>
        </p:nvSpPr>
        <p:spPr>
          <a:xfrm>
            <a:off x="460602" y="2442175"/>
            <a:ext cx="5044588" cy="545199"/>
          </a:xfrm>
        </p:spPr>
        <p:txBody>
          <a:bodyPr wrap="square">
            <a:noAutofit/>
          </a:bodyPr>
          <a:lstStyle>
            <a:lvl1pPr marL="0" indent="0">
              <a:lnSpc>
                <a:spcPct val="150000"/>
              </a:lnSpc>
              <a:buNone/>
              <a:defRPr sz="1600" b="0">
                <a:solidFill>
                  <a:schemeClr val="bg1"/>
                </a:solidFill>
              </a:defRPr>
            </a:lvl1pPr>
          </a:lstStyle>
          <a:p>
            <a:pPr lvl="0"/>
            <a:r>
              <a:rPr lang="en-US" dirty="0"/>
              <a:t>Subtitle</a:t>
            </a:r>
          </a:p>
        </p:txBody>
      </p:sp>
      <p:sp>
        <p:nvSpPr>
          <p:cNvPr id="20" name="Text Placeholder 10"/>
          <p:cNvSpPr>
            <a:spLocks noGrp="1"/>
          </p:cNvSpPr>
          <p:nvPr>
            <p:ph type="body" sz="quarter" idx="14" hasCustomPrompt="1"/>
          </p:nvPr>
        </p:nvSpPr>
        <p:spPr>
          <a:xfrm>
            <a:off x="466907" y="1672929"/>
            <a:ext cx="5000704" cy="709965"/>
          </a:xfrm>
        </p:spPr>
        <p:txBody>
          <a:bodyPr wrap="square">
            <a:noAutofit/>
          </a:bodyPr>
          <a:lstStyle>
            <a:lvl1pPr marL="0" indent="0">
              <a:lnSpc>
                <a:spcPct val="100000"/>
              </a:lnSpc>
              <a:buNone/>
              <a:defRPr sz="2400" b="0">
                <a:solidFill>
                  <a:schemeClr val="bg1"/>
                </a:solidFill>
              </a:defRPr>
            </a:lvl1pPr>
          </a:lstStyle>
          <a:p>
            <a:pPr lvl="0"/>
            <a:r>
              <a:rPr lang="en-US" dirty="0"/>
              <a:t>Title</a:t>
            </a:r>
          </a:p>
        </p:txBody>
      </p:sp>
      <p:sp>
        <p:nvSpPr>
          <p:cNvPr id="25" name="Text Placeholder 6"/>
          <p:cNvSpPr>
            <a:spLocks noGrp="1"/>
          </p:cNvSpPr>
          <p:nvPr>
            <p:ph type="body" sz="quarter" idx="12" hasCustomPrompt="1"/>
          </p:nvPr>
        </p:nvSpPr>
        <p:spPr>
          <a:xfrm>
            <a:off x="460601" y="3601634"/>
            <a:ext cx="3752453" cy="229228"/>
          </a:xfrm>
        </p:spPr>
        <p:txBody>
          <a:bodyPr>
            <a:normAutofit/>
          </a:bodyPr>
          <a:lstStyle>
            <a:lvl1pPr marL="0" indent="0">
              <a:buNone/>
              <a:defRPr sz="1200">
                <a:solidFill>
                  <a:srgbClr val="E3B400"/>
                </a:solidFill>
              </a:defRPr>
            </a:lvl1pPr>
          </a:lstStyle>
          <a:p>
            <a:pPr lvl="0"/>
            <a:r>
              <a:rPr lang="en-US" dirty="0"/>
              <a:t>Location</a:t>
            </a:r>
            <a:endParaRPr lang="en-GB" dirty="0"/>
          </a:p>
        </p:txBody>
      </p:sp>
      <p:sp>
        <p:nvSpPr>
          <p:cNvPr id="26" name="Text Placeholder 6"/>
          <p:cNvSpPr>
            <a:spLocks noGrp="1"/>
          </p:cNvSpPr>
          <p:nvPr>
            <p:ph type="body" sz="quarter" idx="18" hasCustomPrompt="1"/>
          </p:nvPr>
        </p:nvSpPr>
        <p:spPr>
          <a:xfrm>
            <a:off x="460601" y="3814701"/>
            <a:ext cx="3752453" cy="237387"/>
          </a:xfrm>
        </p:spPr>
        <p:txBody>
          <a:bodyPr>
            <a:normAutofit/>
          </a:bodyPr>
          <a:lstStyle>
            <a:lvl1pPr marL="0" indent="0">
              <a:buNone/>
              <a:defRPr sz="1200">
                <a:solidFill>
                  <a:srgbClr val="E3B400"/>
                </a:solidFill>
              </a:defRPr>
            </a:lvl1pPr>
          </a:lstStyle>
          <a:p>
            <a:pPr lvl="0"/>
            <a:r>
              <a:rPr lang="en-US" dirty="0"/>
              <a:t>Date</a:t>
            </a:r>
            <a:endParaRPr lang="en-GB" dirty="0"/>
          </a:p>
        </p:txBody>
      </p:sp>
      <p:pic>
        <p:nvPicPr>
          <p:cNvPr id="7" name="Picture 6" descr="A black background with white text&#10;&#10;Description automatically generated">
            <a:extLst>
              <a:ext uri="{FF2B5EF4-FFF2-40B4-BE49-F238E27FC236}">
                <a16:creationId xmlns:a16="http://schemas.microsoft.com/office/drawing/2014/main" id="{8DCCF5F0-1DF6-300C-424D-3E72A981A8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0835" y="4492489"/>
            <a:ext cx="1507657" cy="321239"/>
          </a:xfrm>
          <a:prstGeom prst="rect">
            <a:avLst/>
          </a:prstGeom>
        </p:spPr>
      </p:pic>
      <p:pic>
        <p:nvPicPr>
          <p:cNvPr id="9" name="Picture 8" descr="A black and white logo&#10;&#10;Description automatically generated">
            <a:extLst>
              <a:ext uri="{FF2B5EF4-FFF2-40B4-BE49-F238E27FC236}">
                <a16:creationId xmlns:a16="http://schemas.microsoft.com/office/drawing/2014/main" id="{9475E73F-3C4A-B878-50A1-1B7888C031C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03731" y="4426116"/>
            <a:ext cx="762024" cy="330830"/>
          </a:xfrm>
          <a:prstGeom prst="rect">
            <a:avLst/>
          </a:prstGeom>
        </p:spPr>
      </p:pic>
      <p:pic>
        <p:nvPicPr>
          <p:cNvPr id="14" name="Picture 13" descr="A black background with white text and colorful letters&#10;&#10;Description automatically generated">
            <a:extLst>
              <a:ext uri="{FF2B5EF4-FFF2-40B4-BE49-F238E27FC236}">
                <a16:creationId xmlns:a16="http://schemas.microsoft.com/office/drawing/2014/main" id="{5D091CCF-46BF-82B9-2DE0-ECDA90878FC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12640" y="301261"/>
            <a:ext cx="1688014" cy="948532"/>
          </a:xfrm>
          <a:prstGeom prst="rect">
            <a:avLst/>
          </a:prstGeom>
        </p:spPr>
      </p:pic>
    </p:spTree>
    <p:extLst>
      <p:ext uri="{BB962C8B-B14F-4D97-AF65-F5344CB8AC3E}">
        <p14:creationId xmlns:p14="http://schemas.microsoft.com/office/powerpoint/2010/main" val="41644224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47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78242A-115F-FAAB-3C19-C8B609AB6C4B}"/>
              </a:ext>
            </a:extLst>
          </p:cNvPr>
          <p:cNvSpPr/>
          <p:nvPr userDrawn="1"/>
        </p:nvSpPr>
        <p:spPr>
          <a:xfrm>
            <a:off x="0" y="4340267"/>
            <a:ext cx="9144000" cy="824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50201" y="964417"/>
            <a:ext cx="8439238" cy="3601320"/>
          </a:xfrm>
        </p:spPr>
        <p:txBody>
          <a:bodyPr/>
          <a:lstStyle>
            <a:lvl1pPr>
              <a:defRPr sz="1600">
                <a:solidFill>
                  <a:srgbClr val="18355E"/>
                </a:solidFill>
                <a:latin typeface="Arial" panose="020B0604020202020204" pitchFamily="34" charset="0"/>
                <a:cs typeface="Arial" panose="020B0604020202020204" pitchFamily="34" charset="0"/>
              </a:defRPr>
            </a:lvl1pPr>
            <a:lvl2pPr>
              <a:defRPr sz="1400">
                <a:solidFill>
                  <a:srgbClr val="18355E"/>
                </a:solidFill>
                <a:latin typeface="Arial" panose="020B0604020202020204" pitchFamily="34" charset="0"/>
                <a:cs typeface="Arial" panose="020B0604020202020204" pitchFamily="34" charset="0"/>
              </a:defRPr>
            </a:lvl2pPr>
            <a:lvl3pPr>
              <a:defRPr sz="1200">
                <a:solidFill>
                  <a:srgbClr val="18355E"/>
                </a:solidFill>
                <a:latin typeface="Arial" panose="020B0604020202020204" pitchFamily="34" charset="0"/>
                <a:cs typeface="Arial" panose="020B0604020202020204" pitchFamily="34" charset="0"/>
              </a:defRPr>
            </a:lvl3pPr>
            <a:lvl4pPr>
              <a:defRPr>
                <a:solidFill>
                  <a:srgbClr val="18355E"/>
                </a:solidFill>
                <a:latin typeface="Arial" panose="020B0604020202020204" pitchFamily="34" charset="0"/>
                <a:cs typeface="Arial" panose="020B0604020202020204" pitchFamily="34" charset="0"/>
              </a:defRPr>
            </a:lvl4pPr>
            <a:lvl5pPr>
              <a:defRPr>
                <a:solidFill>
                  <a:srgbClr val="18355E"/>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9CD09B77-3BA4-BCF3-6CA1-68C8CEC66BE6}"/>
              </a:ext>
            </a:extLst>
          </p:cNvPr>
          <p:cNvSpPr>
            <a:spLocks noGrp="1"/>
          </p:cNvSpPr>
          <p:nvPr>
            <p:ph type="title"/>
          </p:nvPr>
        </p:nvSpPr>
        <p:spPr/>
        <p:txBody>
          <a:bodyPr/>
          <a:lstStyle>
            <a:lvl1pPr>
              <a:defRPr>
                <a:solidFill>
                  <a:srgbClr val="E63961"/>
                </a:solidFill>
              </a:defRPr>
            </a:lvl1pPr>
          </a:lstStyle>
          <a:p>
            <a:r>
              <a:rPr lang="en-GB" dirty="0"/>
              <a:t>Click to edit Master title style</a:t>
            </a:r>
            <a:endParaRPr lang="en-US" dirty="0"/>
          </a:p>
        </p:txBody>
      </p:sp>
      <p:pic>
        <p:nvPicPr>
          <p:cNvPr id="8" name="Picture 7" descr="A colorful background with lines&#10;&#10;Description automatically generated with medium confidence">
            <a:extLst>
              <a:ext uri="{FF2B5EF4-FFF2-40B4-BE49-F238E27FC236}">
                <a16:creationId xmlns:a16="http://schemas.microsoft.com/office/drawing/2014/main" id="{F477A8E2-0B99-ED90-CC54-CF0C457577B0}"/>
              </a:ext>
            </a:extLst>
          </p:cNvPr>
          <p:cNvPicPr>
            <a:picLocks noChangeAspect="1"/>
          </p:cNvPicPr>
          <p:nvPr userDrawn="1"/>
        </p:nvPicPr>
        <p:blipFill>
          <a:blip r:embed="rId2">
            <a:extLst>
              <a:ext uri="{28A0092B-C50C-407E-A947-70E740481C1C}">
                <a14:useLocalDpi xmlns:a14="http://schemas.microsoft.com/office/drawing/2010/main" val="0"/>
              </a:ext>
            </a:extLst>
          </a:blip>
          <a:srcRect l="-4589" t="67861" r="4589" b="1"/>
          <a:stretch/>
        </p:blipFill>
        <p:spPr>
          <a:xfrm>
            <a:off x="0" y="4755599"/>
            <a:ext cx="9144000" cy="412398"/>
          </a:xfrm>
          <a:prstGeom prst="rect">
            <a:avLst/>
          </a:prstGeom>
          <a:solidFill>
            <a:srgbClr val="18355E"/>
          </a:solidFill>
        </p:spPr>
      </p:pic>
      <p:sp>
        <p:nvSpPr>
          <p:cNvPr id="6" name="Slide Number Placeholder 4">
            <a:extLst>
              <a:ext uri="{FF2B5EF4-FFF2-40B4-BE49-F238E27FC236}">
                <a16:creationId xmlns:a16="http://schemas.microsoft.com/office/drawing/2014/main" id="{16A8FE16-D059-EE45-A0EF-28AC780580E5}"/>
              </a:ext>
            </a:extLst>
          </p:cNvPr>
          <p:cNvSpPr>
            <a:spLocks noGrp="1"/>
          </p:cNvSpPr>
          <p:nvPr>
            <p:ph type="sldNum" sz="quarter" idx="4"/>
          </p:nvPr>
        </p:nvSpPr>
        <p:spPr>
          <a:xfrm>
            <a:off x="6732039" y="4825515"/>
            <a:ext cx="2057400" cy="274637"/>
          </a:xfrm>
          <a:prstGeom prst="rect">
            <a:avLst/>
          </a:prstGeom>
        </p:spPr>
        <p:txBody>
          <a:bodyPr vert="horz" lIns="91440" tIns="45720" rIns="91440" bIns="45720" rtlCol="0" anchor="ctr"/>
          <a:lstStyle>
            <a:lvl1pPr algn="r">
              <a:defRPr sz="1000" i="1">
                <a:solidFill>
                  <a:srgbClr val="B4E9E2"/>
                </a:solidFill>
              </a:defRPr>
            </a:lvl1pPr>
          </a:lstStyle>
          <a:p>
            <a:fld id="{9E7CA0F2-EE66-4F60-8C00-E0BE38E7AEC5}" type="slidenum">
              <a:rPr lang="en-GB" smtClean="0"/>
              <a:pPr/>
              <a:t>‹#›</a:t>
            </a:fld>
            <a:endParaRPr lang="en-GB" dirty="0"/>
          </a:p>
        </p:txBody>
      </p:sp>
      <p:pic>
        <p:nvPicPr>
          <p:cNvPr id="9" name="Picture 8" descr="A black background with white text and colorful letters&#10;&#10;Description automatically generated">
            <a:extLst>
              <a:ext uri="{FF2B5EF4-FFF2-40B4-BE49-F238E27FC236}">
                <a16:creationId xmlns:a16="http://schemas.microsoft.com/office/drawing/2014/main" id="{98D6321C-472B-7FBA-DCAD-482BD2B909B6}"/>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b="43243"/>
          <a:stretch/>
        </p:blipFill>
        <p:spPr>
          <a:xfrm>
            <a:off x="350201" y="4818216"/>
            <a:ext cx="861109" cy="274637"/>
          </a:xfrm>
          <a:prstGeom prst="rect">
            <a:avLst/>
          </a:prstGeom>
        </p:spPr>
      </p:pic>
    </p:spTree>
    <p:extLst>
      <p:ext uri="{BB962C8B-B14F-4D97-AF65-F5344CB8AC3E}">
        <p14:creationId xmlns:p14="http://schemas.microsoft.com/office/powerpoint/2010/main" val="410512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201" y="964417"/>
            <a:ext cx="8439238" cy="3357062"/>
          </a:xfrm>
        </p:spPr>
        <p:txBody>
          <a:bodyPr/>
          <a:lstStyle>
            <a:lvl1pPr>
              <a:defRPr sz="1600">
                <a:solidFill>
                  <a:srgbClr val="1C2C4F"/>
                </a:solidFill>
                <a:latin typeface="Arial" panose="020B0604020202020204" pitchFamily="34" charset="0"/>
                <a:cs typeface="Arial" panose="020B0604020202020204" pitchFamily="34" charset="0"/>
              </a:defRPr>
            </a:lvl1pPr>
            <a:lvl2pPr>
              <a:defRPr sz="1400">
                <a:solidFill>
                  <a:srgbClr val="1C2C4F"/>
                </a:solidFill>
                <a:latin typeface="Arial" panose="020B0604020202020204" pitchFamily="34" charset="0"/>
                <a:cs typeface="Arial" panose="020B0604020202020204" pitchFamily="34" charset="0"/>
              </a:defRPr>
            </a:lvl2pPr>
            <a:lvl3pPr>
              <a:defRPr sz="1200">
                <a:solidFill>
                  <a:srgbClr val="1C2C4F"/>
                </a:solidFill>
                <a:latin typeface="Arial" panose="020B0604020202020204" pitchFamily="34" charset="0"/>
                <a:cs typeface="Arial" panose="020B0604020202020204" pitchFamily="34" charset="0"/>
              </a:defRPr>
            </a:lvl3pPr>
            <a:lvl4pPr>
              <a:defRPr>
                <a:solidFill>
                  <a:srgbClr val="1C2C4F"/>
                </a:solidFill>
                <a:latin typeface="Arial" panose="020B0604020202020204" pitchFamily="34" charset="0"/>
                <a:cs typeface="Arial" panose="020B0604020202020204" pitchFamily="34" charset="0"/>
              </a:defRPr>
            </a:lvl4pPr>
            <a:lvl5pPr>
              <a:defRPr>
                <a:solidFill>
                  <a:srgbClr val="1C2C4F"/>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4">
            <a:extLst>
              <a:ext uri="{FF2B5EF4-FFF2-40B4-BE49-F238E27FC236}">
                <a16:creationId xmlns:a16="http://schemas.microsoft.com/office/drawing/2014/main" id="{16A8FE16-D059-EE45-A0EF-28AC780580E5}"/>
              </a:ext>
            </a:extLst>
          </p:cNvPr>
          <p:cNvSpPr>
            <a:spLocks noGrp="1"/>
          </p:cNvSpPr>
          <p:nvPr>
            <p:ph type="sldNum" sz="quarter" idx="4"/>
          </p:nvPr>
        </p:nvSpPr>
        <p:spPr>
          <a:xfrm>
            <a:off x="6732039" y="4633780"/>
            <a:ext cx="2057400" cy="274637"/>
          </a:xfrm>
          <a:prstGeom prst="rect">
            <a:avLst/>
          </a:prstGeom>
        </p:spPr>
        <p:txBody>
          <a:bodyPr vert="horz" lIns="91440" tIns="45720" rIns="91440" bIns="45720" rtlCol="0" anchor="ctr"/>
          <a:lstStyle>
            <a:lvl1pPr algn="r">
              <a:defRPr sz="1000" i="1">
                <a:solidFill>
                  <a:srgbClr val="B4E9E2"/>
                </a:solidFill>
              </a:defRPr>
            </a:lvl1pPr>
          </a:lstStyle>
          <a:p>
            <a:fld id="{9E7CA0F2-EE66-4F60-8C00-E0BE38E7AEC5}" type="slidenum">
              <a:rPr lang="en-GB" smtClean="0"/>
              <a:pPr/>
              <a:t>‹#›</a:t>
            </a:fld>
            <a:endParaRPr lang="en-GB" dirty="0"/>
          </a:p>
        </p:txBody>
      </p:sp>
      <p:sp>
        <p:nvSpPr>
          <p:cNvPr id="2" name="Title 1">
            <a:extLst>
              <a:ext uri="{FF2B5EF4-FFF2-40B4-BE49-F238E27FC236}">
                <a16:creationId xmlns:a16="http://schemas.microsoft.com/office/drawing/2014/main" id="{9CD09B77-3BA4-BCF3-6CA1-68C8CEC66BE6}"/>
              </a:ext>
            </a:extLst>
          </p:cNvPr>
          <p:cNvSpPr>
            <a:spLocks noGrp="1"/>
          </p:cNvSpPr>
          <p:nvPr>
            <p:ph type="title"/>
          </p:nvPr>
        </p:nvSpPr>
        <p:spPr/>
        <p:txBody>
          <a:bodyPr/>
          <a:lstStyle/>
          <a:p>
            <a:r>
              <a:rPr lang="en-GB" dirty="0"/>
              <a:t>Click to edit Master title style</a:t>
            </a:r>
            <a:endParaRPr lang="en-US" dirty="0"/>
          </a:p>
        </p:txBody>
      </p:sp>
    </p:spTree>
    <p:extLst>
      <p:ext uri="{BB962C8B-B14F-4D97-AF65-F5344CB8AC3E}">
        <p14:creationId xmlns:p14="http://schemas.microsoft.com/office/powerpoint/2010/main" val="2631399380"/>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60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4" name="Picture 3" descr="A colorful swirly circle on a blue background&#10;&#10;Description automatically generated">
            <a:extLst>
              <a:ext uri="{FF2B5EF4-FFF2-40B4-BE49-F238E27FC236}">
                <a16:creationId xmlns:a16="http://schemas.microsoft.com/office/drawing/2014/main" id="{96F747BC-CA05-EF83-86CD-9413EFB5A3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7" name="Picture 6" descr="A black background with white text&#10;&#10;Description automatically generated">
            <a:extLst>
              <a:ext uri="{FF2B5EF4-FFF2-40B4-BE49-F238E27FC236}">
                <a16:creationId xmlns:a16="http://schemas.microsoft.com/office/drawing/2014/main" id="{102E3BFA-A031-B223-B9E0-F61758792D7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0835" y="4492489"/>
            <a:ext cx="1507657" cy="321239"/>
          </a:xfrm>
          <a:prstGeom prst="rect">
            <a:avLst/>
          </a:prstGeom>
        </p:spPr>
      </p:pic>
      <p:pic>
        <p:nvPicPr>
          <p:cNvPr id="8" name="Picture 7" descr="A black and white logo&#10;&#10;Description automatically generated">
            <a:extLst>
              <a:ext uri="{FF2B5EF4-FFF2-40B4-BE49-F238E27FC236}">
                <a16:creationId xmlns:a16="http://schemas.microsoft.com/office/drawing/2014/main" id="{9773C053-F1AA-0816-AD3B-A02CA69E172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03731" y="4426116"/>
            <a:ext cx="762024" cy="330830"/>
          </a:xfrm>
          <a:prstGeom prst="rect">
            <a:avLst/>
          </a:prstGeom>
        </p:spPr>
      </p:pic>
    </p:spTree>
    <p:extLst>
      <p:ext uri="{BB962C8B-B14F-4D97-AF65-F5344CB8AC3E}">
        <p14:creationId xmlns:p14="http://schemas.microsoft.com/office/powerpoint/2010/main" val="2118516048"/>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47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Τίτλος και Περιεχόμενο">
  <p:cSld name="Τίτλος και Περιεχόμενο">
    <p:spTree>
      <p:nvGrpSpPr>
        <p:cNvPr id="1" name="Shape 23"/>
        <p:cNvGrpSpPr/>
        <p:nvPr/>
      </p:nvGrpSpPr>
      <p:grpSpPr>
        <a:xfrm>
          <a:off x="0" y="0"/>
          <a:ext cx="0" cy="0"/>
          <a:chOff x="0" y="0"/>
          <a:chExt cx="0" cy="0"/>
        </a:xfrm>
      </p:grpSpPr>
      <p:sp>
        <p:nvSpPr>
          <p:cNvPr id="24" name="Google Shape;24;p25"/>
          <p:cNvSpPr txBox="1">
            <a:spLocks noGrp="1"/>
          </p:cNvSpPr>
          <p:nvPr>
            <p:ph type="title"/>
          </p:nvPr>
        </p:nvSpPr>
        <p:spPr>
          <a:xfrm>
            <a:off x="457200" y="205979"/>
            <a:ext cx="8229600" cy="857250"/>
          </a:xfrm>
          <a:prstGeom prst="rect">
            <a:avLst/>
          </a:prstGeom>
          <a:blipFill rotWithShape="1">
            <a:blip r:embed="rId2">
              <a:alphaModFix/>
            </a:blip>
            <a:stretch>
              <a:fillRect t="80000" b="5999"/>
            </a:stretch>
          </a:blipFill>
          <a:ln>
            <a:noFill/>
          </a:ln>
        </p:spPr>
        <p:txBody>
          <a:bodyPr spcFirstLastPara="1" wrap="square" lIns="720000" tIns="45700" rIns="91425" bIns="45700" anchor="ctr" anchorCtr="0">
            <a:normAutofit/>
          </a:bodyPr>
          <a:lstStyle>
            <a:lvl1pPr lvl="0" algn="l">
              <a:spcBef>
                <a:spcPts val="0"/>
              </a:spcBef>
              <a:spcAft>
                <a:spcPts val="0"/>
              </a:spcAft>
              <a:buClr>
                <a:schemeClr val="dk1"/>
              </a:buClr>
              <a:buSzPts val="3200"/>
              <a:buFont typeface="Calibri"/>
              <a:buNone/>
              <a:defRPr sz="24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5"/>
          <p:cNvSpPr txBox="1">
            <a:spLocks noGrp="1"/>
          </p:cNvSpPr>
          <p:nvPr>
            <p:ph type="body" idx="1"/>
          </p:nvPr>
        </p:nvSpPr>
        <p:spPr>
          <a:xfrm>
            <a:off x="457200" y="1200152"/>
            <a:ext cx="8229600" cy="3394472"/>
          </a:xfrm>
          <a:prstGeom prst="rect">
            <a:avLst/>
          </a:prstGeom>
          <a:solidFill>
            <a:schemeClr val="lt1"/>
          </a:solidFill>
          <a:ln>
            <a:noFill/>
          </a:ln>
        </p:spPr>
        <p:txBody>
          <a:bodyPr spcFirstLastPara="1" wrap="square" lIns="91425" tIns="45700" rIns="91425" bIns="45700" anchor="t" anchorCtr="0">
            <a:normAutofit/>
          </a:bodyPr>
          <a:lstStyle>
            <a:lvl1pPr marL="342900" lvl="0" indent="-318135" algn="l">
              <a:spcBef>
                <a:spcPts val="420"/>
              </a:spcBef>
              <a:spcAft>
                <a:spcPts val="0"/>
              </a:spcAft>
              <a:buClr>
                <a:srgbClr val="2D63A3"/>
              </a:buClr>
              <a:buSzPts val="3080"/>
              <a:buFont typeface="Noto Sans Symbols"/>
              <a:buChar char="▪"/>
              <a:defRPr sz="2100"/>
            </a:lvl1pPr>
            <a:lvl2pPr marL="685800" lvl="1" indent="-228600" algn="l">
              <a:spcBef>
                <a:spcPts val="360"/>
              </a:spcBef>
              <a:spcAft>
                <a:spcPts val="0"/>
              </a:spcAft>
              <a:buClr>
                <a:srgbClr val="00B2FF"/>
              </a:buClr>
              <a:buSzPts val="1200"/>
              <a:buFont typeface="Noto Sans Symbols"/>
              <a:buChar char="❑"/>
              <a:defRPr sz="1800"/>
            </a:lvl2pPr>
            <a:lvl3pPr marL="1028700" lvl="2" indent="-228600" algn="l">
              <a:spcBef>
                <a:spcPts val="300"/>
              </a:spcBef>
              <a:spcAft>
                <a:spcPts val="0"/>
              </a:spcAft>
              <a:buClr>
                <a:srgbClr val="2D63A3"/>
              </a:buClr>
              <a:buSzPts val="1200"/>
              <a:buFont typeface="Calibri"/>
              <a:buChar char="□"/>
              <a:defRPr sz="1500"/>
            </a:lvl3pPr>
            <a:lvl4pPr marL="1371600" lvl="3" indent="-247650" algn="l">
              <a:spcBef>
                <a:spcPts val="240"/>
              </a:spcBef>
              <a:spcAft>
                <a:spcPts val="0"/>
              </a:spcAft>
              <a:buClr>
                <a:srgbClr val="00B2FF"/>
              </a:buClr>
              <a:buSzPts val="1600"/>
              <a:buChar char="–"/>
              <a:defRPr sz="1200"/>
            </a:lvl4pPr>
            <a:lvl5pPr marL="1714500" lvl="4" indent="-238125" algn="l">
              <a:spcBef>
                <a:spcPts val="210"/>
              </a:spcBef>
              <a:spcAft>
                <a:spcPts val="0"/>
              </a:spcAft>
              <a:buClr>
                <a:srgbClr val="2D63A3"/>
              </a:buClr>
              <a:buSzPts val="1400"/>
              <a:buChar char="»"/>
              <a:defRPr sz="1050"/>
            </a:lvl5pPr>
            <a:lvl6pPr marL="2057400" lvl="5" indent="-257175" algn="l">
              <a:spcBef>
                <a:spcPts val="270"/>
              </a:spcBef>
              <a:spcAft>
                <a:spcPts val="0"/>
              </a:spcAft>
              <a:buClr>
                <a:schemeClr val="dk1"/>
              </a:buClr>
              <a:buSzPts val="1800"/>
              <a:buChar char="•"/>
              <a:defRPr/>
            </a:lvl6pPr>
            <a:lvl7pPr marL="2400300" lvl="6" indent="-257175" algn="l">
              <a:spcBef>
                <a:spcPts val="270"/>
              </a:spcBef>
              <a:spcAft>
                <a:spcPts val="0"/>
              </a:spcAft>
              <a:buClr>
                <a:schemeClr val="dk1"/>
              </a:buClr>
              <a:buSzPts val="1800"/>
              <a:buChar char="•"/>
              <a:defRPr/>
            </a:lvl7pPr>
            <a:lvl8pPr marL="2743200" lvl="7" indent="-257175" algn="l">
              <a:spcBef>
                <a:spcPts val="270"/>
              </a:spcBef>
              <a:spcAft>
                <a:spcPts val="0"/>
              </a:spcAft>
              <a:buClr>
                <a:schemeClr val="dk1"/>
              </a:buClr>
              <a:buSzPts val="1800"/>
              <a:buChar char="•"/>
              <a:defRPr/>
            </a:lvl8pPr>
            <a:lvl9pPr marL="3086100" lvl="8" indent="-257175" algn="l">
              <a:spcBef>
                <a:spcPts val="270"/>
              </a:spcBef>
              <a:spcAft>
                <a:spcPts val="0"/>
              </a:spcAft>
              <a:buClr>
                <a:schemeClr val="dk1"/>
              </a:buClr>
              <a:buSzPts val="1800"/>
              <a:buChar char="•"/>
              <a:defRPr/>
            </a:lvl9pPr>
          </a:lstStyle>
          <a:p>
            <a:endParaRPr/>
          </a:p>
        </p:txBody>
      </p:sp>
      <p:sp>
        <p:nvSpPr>
          <p:cNvPr id="26" name="Google Shape;26;p25"/>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5"/>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5"/>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888888"/>
                </a:solidFill>
                <a:latin typeface="Calibri"/>
                <a:ea typeface="Calibri"/>
                <a:cs typeface="Calibri"/>
                <a:sym typeface="Calibri"/>
              </a:defRPr>
            </a:lvl1pPr>
            <a:lvl2pPr marL="0" lvl="1" indent="0" algn="r">
              <a:spcBef>
                <a:spcPts val="0"/>
              </a:spcBef>
              <a:buNone/>
              <a:defRPr sz="900" b="0" i="0" u="none" strike="noStrike" cap="none">
                <a:solidFill>
                  <a:srgbClr val="888888"/>
                </a:solidFill>
                <a:latin typeface="Calibri"/>
                <a:ea typeface="Calibri"/>
                <a:cs typeface="Calibri"/>
                <a:sym typeface="Calibri"/>
              </a:defRPr>
            </a:lvl2pPr>
            <a:lvl3pPr marL="0" lvl="2" indent="0" algn="r">
              <a:spcBef>
                <a:spcPts val="0"/>
              </a:spcBef>
              <a:buNone/>
              <a:defRPr sz="900" b="0" i="0" u="none" strike="noStrike" cap="none">
                <a:solidFill>
                  <a:srgbClr val="888888"/>
                </a:solidFill>
                <a:latin typeface="Calibri"/>
                <a:ea typeface="Calibri"/>
                <a:cs typeface="Calibri"/>
                <a:sym typeface="Calibri"/>
              </a:defRPr>
            </a:lvl3pPr>
            <a:lvl4pPr marL="0" lvl="3" indent="0" algn="r">
              <a:spcBef>
                <a:spcPts val="0"/>
              </a:spcBef>
              <a:buNone/>
              <a:defRPr sz="900" b="0" i="0" u="none" strike="noStrike" cap="none">
                <a:solidFill>
                  <a:srgbClr val="888888"/>
                </a:solidFill>
                <a:latin typeface="Calibri"/>
                <a:ea typeface="Calibri"/>
                <a:cs typeface="Calibri"/>
                <a:sym typeface="Calibri"/>
              </a:defRPr>
            </a:lvl4pPr>
            <a:lvl5pPr marL="0" lvl="4" indent="0" algn="r">
              <a:spcBef>
                <a:spcPts val="0"/>
              </a:spcBef>
              <a:buNone/>
              <a:defRPr sz="900" b="0" i="0" u="none" strike="noStrike" cap="none">
                <a:solidFill>
                  <a:srgbClr val="888888"/>
                </a:solidFill>
                <a:latin typeface="Calibri"/>
                <a:ea typeface="Calibri"/>
                <a:cs typeface="Calibri"/>
                <a:sym typeface="Calibri"/>
              </a:defRPr>
            </a:lvl5pPr>
            <a:lvl6pPr marL="0" lvl="5" indent="0" algn="r">
              <a:spcBef>
                <a:spcPts val="0"/>
              </a:spcBef>
              <a:buNone/>
              <a:defRPr sz="900" b="0" i="0" u="none" strike="noStrike" cap="none">
                <a:solidFill>
                  <a:srgbClr val="888888"/>
                </a:solidFill>
                <a:latin typeface="Calibri"/>
                <a:ea typeface="Calibri"/>
                <a:cs typeface="Calibri"/>
                <a:sym typeface="Calibri"/>
              </a:defRPr>
            </a:lvl6pPr>
            <a:lvl7pPr marL="0" lvl="6" indent="0" algn="r">
              <a:spcBef>
                <a:spcPts val="0"/>
              </a:spcBef>
              <a:buNone/>
              <a:defRPr sz="900" b="0" i="0" u="none" strike="noStrike" cap="none">
                <a:solidFill>
                  <a:srgbClr val="888888"/>
                </a:solidFill>
                <a:latin typeface="Calibri"/>
                <a:ea typeface="Calibri"/>
                <a:cs typeface="Calibri"/>
                <a:sym typeface="Calibri"/>
              </a:defRPr>
            </a:lvl7pPr>
            <a:lvl8pPr marL="0" lvl="7" indent="0" algn="r">
              <a:spcBef>
                <a:spcPts val="0"/>
              </a:spcBef>
              <a:buNone/>
              <a:defRPr sz="900" b="0" i="0" u="none" strike="noStrike" cap="none">
                <a:solidFill>
                  <a:srgbClr val="888888"/>
                </a:solidFill>
                <a:latin typeface="Calibri"/>
                <a:ea typeface="Calibri"/>
                <a:cs typeface="Calibri"/>
                <a:sym typeface="Calibri"/>
              </a:defRPr>
            </a:lvl8pPr>
            <a:lvl9pPr marL="0" lvl="8" indent="0" algn="r">
              <a:spcBef>
                <a:spcPts val="0"/>
              </a:spcBef>
              <a:buNone/>
              <a:defRPr sz="9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259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olorful background with lines&#10;&#10;Description automatically generated with medium confidence">
            <a:extLst>
              <a:ext uri="{FF2B5EF4-FFF2-40B4-BE49-F238E27FC236}">
                <a16:creationId xmlns:a16="http://schemas.microsoft.com/office/drawing/2014/main" id="{AD9C7099-EDE5-12F7-416D-ECC87915A591}"/>
              </a:ext>
            </a:extLst>
          </p:cNvPr>
          <p:cNvPicPr>
            <a:picLocks noChangeAspect="1"/>
          </p:cNvPicPr>
          <p:nvPr userDrawn="1"/>
        </p:nvPicPr>
        <p:blipFill>
          <a:blip r:embed="rId7">
            <a:extLst>
              <a:ext uri="{28A0092B-C50C-407E-A947-70E740481C1C}">
                <a14:useLocalDpi xmlns:a14="http://schemas.microsoft.com/office/drawing/2010/main" val="0"/>
              </a:ext>
            </a:extLst>
          </a:blip>
          <a:srcRect l="-4589" t="45774" r="4589"/>
          <a:stretch/>
        </p:blipFill>
        <p:spPr>
          <a:xfrm>
            <a:off x="0" y="4465908"/>
            <a:ext cx="9144000" cy="695826"/>
          </a:xfrm>
          <a:prstGeom prst="rect">
            <a:avLst/>
          </a:prstGeom>
          <a:solidFill>
            <a:srgbClr val="18355E"/>
          </a:solidFill>
        </p:spPr>
      </p:pic>
      <p:sp>
        <p:nvSpPr>
          <p:cNvPr id="2" name="Title Placeholder 1"/>
          <p:cNvSpPr>
            <a:spLocks noGrp="1"/>
          </p:cNvSpPr>
          <p:nvPr>
            <p:ph type="title"/>
          </p:nvPr>
        </p:nvSpPr>
        <p:spPr>
          <a:xfrm>
            <a:off x="350201" y="131562"/>
            <a:ext cx="8439238" cy="695826"/>
          </a:xfrm>
          <a:prstGeom prst="rect">
            <a:avLst/>
          </a:prstGeom>
        </p:spPr>
        <p:txBody>
          <a:bodyPr vert="horz" lIns="91440" tIns="45720" rIns="91440" bIns="45720" rtlCol="0" anchor="ctr">
            <a:normAutofit/>
          </a:bodyPr>
          <a:lstStyle/>
          <a:p>
            <a:r>
              <a:rPr lang="en-US" dirty="0"/>
              <a:t>Slide Title</a:t>
            </a:r>
            <a:endParaRPr lang="en-GB" dirty="0"/>
          </a:p>
        </p:txBody>
      </p:sp>
      <p:sp>
        <p:nvSpPr>
          <p:cNvPr id="3" name="Text Placeholder 2"/>
          <p:cNvSpPr>
            <a:spLocks noGrp="1"/>
          </p:cNvSpPr>
          <p:nvPr>
            <p:ph type="body" idx="1"/>
          </p:nvPr>
        </p:nvSpPr>
        <p:spPr>
          <a:xfrm>
            <a:off x="350201" y="964414"/>
            <a:ext cx="8439238" cy="33068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Slide Number Placeholder 4">
            <a:extLst>
              <a:ext uri="{FF2B5EF4-FFF2-40B4-BE49-F238E27FC236}">
                <a16:creationId xmlns:a16="http://schemas.microsoft.com/office/drawing/2014/main" id="{271CF10B-5905-E541-B922-641440E09CC2}"/>
              </a:ext>
            </a:extLst>
          </p:cNvPr>
          <p:cNvSpPr>
            <a:spLocks noGrp="1"/>
          </p:cNvSpPr>
          <p:nvPr>
            <p:ph type="sldNum" sz="quarter" idx="4"/>
          </p:nvPr>
        </p:nvSpPr>
        <p:spPr>
          <a:xfrm>
            <a:off x="6732039" y="4692443"/>
            <a:ext cx="2057400" cy="274637"/>
          </a:xfrm>
          <a:prstGeom prst="rect">
            <a:avLst/>
          </a:prstGeom>
        </p:spPr>
        <p:txBody>
          <a:bodyPr vert="horz" lIns="91440" tIns="45720" rIns="91440" bIns="45720" rtlCol="0" anchor="ctr"/>
          <a:lstStyle>
            <a:lvl1pPr algn="r">
              <a:defRPr sz="1000" i="1">
                <a:solidFill>
                  <a:srgbClr val="B4E9E2"/>
                </a:solidFill>
              </a:defRPr>
            </a:lvl1pPr>
          </a:lstStyle>
          <a:p>
            <a:fld id="{9E7CA0F2-EE66-4F60-8C00-E0BE38E7AEC5}" type="slidenum">
              <a:rPr lang="en-GB" smtClean="0"/>
              <a:pPr/>
              <a:t>‹#›</a:t>
            </a:fld>
            <a:endParaRPr lang="en-GB" dirty="0"/>
          </a:p>
        </p:txBody>
      </p:sp>
      <p:pic>
        <p:nvPicPr>
          <p:cNvPr id="7" name="Picture 6" descr="A black background with white text and colorful letters&#10;&#10;Description automatically generated">
            <a:extLst>
              <a:ext uri="{FF2B5EF4-FFF2-40B4-BE49-F238E27FC236}">
                <a16:creationId xmlns:a16="http://schemas.microsoft.com/office/drawing/2014/main" id="{1DEE7437-BF42-38B7-CCA3-CE0457B53B0D}"/>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b="23528"/>
          <a:stretch/>
        </p:blipFill>
        <p:spPr>
          <a:xfrm>
            <a:off x="350202" y="4598129"/>
            <a:ext cx="977558" cy="420071"/>
          </a:xfrm>
          <a:prstGeom prst="rect">
            <a:avLst/>
          </a:prstGeom>
        </p:spPr>
      </p:pic>
    </p:spTree>
    <p:extLst>
      <p:ext uri="{BB962C8B-B14F-4D97-AF65-F5344CB8AC3E}">
        <p14:creationId xmlns:p14="http://schemas.microsoft.com/office/powerpoint/2010/main" val="176233165"/>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50" r:id="rId3"/>
    <p:sldLayoutId id="2147483661" r:id="rId4"/>
    <p:sldLayoutId id="2147483664" r:id="rId5"/>
  </p:sldLayoutIdLst>
  <p:hf hdr="0" ftr="0" dt="0"/>
  <p:txStyles>
    <p:titleStyle>
      <a:lvl1pPr algn="l" defTabSz="685800" rtl="0" eaLnBrk="1" latinLnBrk="0" hangingPunct="1">
        <a:lnSpc>
          <a:spcPct val="90000"/>
        </a:lnSpc>
        <a:spcBef>
          <a:spcPct val="0"/>
        </a:spcBef>
        <a:buNone/>
        <a:defRPr sz="2000" b="1" kern="1200">
          <a:solidFill>
            <a:srgbClr val="E63961"/>
          </a:solidFill>
          <a:latin typeface="Arial" panose="020B0604020202020204" pitchFamily="34" charset="0"/>
          <a:ea typeface="Verdana" panose="020B0604030504040204"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600" kern="1200">
          <a:solidFill>
            <a:srgbClr val="18355E"/>
          </a:solidFill>
          <a:latin typeface="Arial" panose="020B0604020202020204" pitchFamily="34" charset="0"/>
          <a:ea typeface="Verdana" panose="020B060403050404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rgbClr val="18355E"/>
          </a:solidFill>
          <a:latin typeface="Arial" panose="020B0604020202020204" pitchFamily="34" charset="0"/>
          <a:ea typeface="Verdana" panose="020B0604030504040204"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ithub.com/netmode/FedXAI4DNS"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A08FEB-7D89-4706-0C59-EAB786EECACF}"/>
              </a:ext>
            </a:extLst>
          </p:cNvPr>
          <p:cNvSpPr>
            <a:spLocks noGrp="1"/>
          </p:cNvSpPr>
          <p:nvPr>
            <p:ph type="body" sz="quarter" idx="11"/>
          </p:nvPr>
        </p:nvSpPr>
        <p:spPr>
          <a:xfrm>
            <a:off x="183380" y="3313709"/>
            <a:ext cx="5017699" cy="237388"/>
          </a:xfrm>
        </p:spPr>
        <p:txBody>
          <a:bodyPr/>
          <a:lstStyle/>
          <a:p>
            <a:r>
              <a:rPr lang="en-US" dirty="0"/>
              <a:t>Mary Grammatikou, </a:t>
            </a:r>
            <a:r>
              <a:rPr lang="en-US" b="0" i="1" dirty="0"/>
              <a:t>mary@netmode.ntua.gr</a:t>
            </a:r>
            <a:br>
              <a:rPr lang="en-US" dirty="0"/>
            </a:br>
            <a:endParaRPr lang="en-US" dirty="0"/>
          </a:p>
        </p:txBody>
      </p:sp>
      <p:sp>
        <p:nvSpPr>
          <p:cNvPr id="8" name="Text Placeholder 7">
            <a:extLst>
              <a:ext uri="{FF2B5EF4-FFF2-40B4-BE49-F238E27FC236}">
                <a16:creationId xmlns:a16="http://schemas.microsoft.com/office/drawing/2014/main" id="{C39933F4-5A63-35A2-B85D-8BAAB008C01A}"/>
              </a:ext>
            </a:extLst>
          </p:cNvPr>
          <p:cNvSpPr>
            <a:spLocks noGrp="1"/>
          </p:cNvSpPr>
          <p:nvPr>
            <p:ph type="body" sz="quarter" idx="17"/>
          </p:nvPr>
        </p:nvSpPr>
        <p:spPr>
          <a:xfrm>
            <a:off x="213131" y="2321013"/>
            <a:ext cx="4774818" cy="545199"/>
          </a:xfrm>
        </p:spPr>
        <p:txBody>
          <a:bodyPr/>
          <a:lstStyle/>
          <a:p>
            <a:r>
              <a:rPr lang="en-US" sz="1600" b="1" i="1" dirty="0">
                <a:latin typeface="Calibri"/>
                <a:ea typeface="Calibri"/>
                <a:cs typeface="Calibri"/>
                <a:sym typeface="Calibri"/>
              </a:rPr>
              <a:t>Explainable AI for DNS Security in Privacy-aware </a:t>
            </a:r>
            <a:br>
              <a:rPr lang="en-US" sz="1600" b="1" i="1" dirty="0">
                <a:latin typeface="Calibri"/>
                <a:ea typeface="Calibri"/>
                <a:cs typeface="Calibri"/>
                <a:sym typeface="Calibri"/>
              </a:rPr>
            </a:br>
            <a:r>
              <a:rPr lang="en-US" sz="1600" b="1" i="1" dirty="0">
                <a:latin typeface="Calibri"/>
                <a:ea typeface="Calibri"/>
                <a:cs typeface="Calibri"/>
                <a:sym typeface="Calibri"/>
              </a:rPr>
              <a:t>NREN Federations</a:t>
            </a:r>
            <a:endParaRPr lang="en-US" sz="800" dirty="0"/>
          </a:p>
        </p:txBody>
      </p:sp>
      <p:sp>
        <p:nvSpPr>
          <p:cNvPr id="7" name="Text Placeholder 6">
            <a:extLst>
              <a:ext uri="{FF2B5EF4-FFF2-40B4-BE49-F238E27FC236}">
                <a16:creationId xmlns:a16="http://schemas.microsoft.com/office/drawing/2014/main" id="{A23465FD-75EF-F8F6-54FF-3113B792E549}"/>
              </a:ext>
            </a:extLst>
          </p:cNvPr>
          <p:cNvSpPr>
            <a:spLocks noGrp="1"/>
          </p:cNvSpPr>
          <p:nvPr>
            <p:ph type="body" sz="quarter" idx="14"/>
          </p:nvPr>
        </p:nvSpPr>
        <p:spPr>
          <a:xfrm>
            <a:off x="183381" y="1496434"/>
            <a:ext cx="3338509" cy="709965"/>
          </a:xfrm>
        </p:spPr>
        <p:txBody>
          <a:bodyPr/>
          <a:lstStyle/>
          <a:p>
            <a:r>
              <a:rPr lang="en-US" sz="3200" b="1" u="none" strike="noStrike" cap="none" dirty="0">
                <a:latin typeface="Calibri"/>
                <a:ea typeface="Calibri"/>
                <a:cs typeface="Calibri"/>
                <a:sym typeface="Calibri"/>
              </a:rPr>
              <a:t>FedXAI4DNS</a:t>
            </a:r>
            <a:endParaRPr lang="en-US" sz="3200" dirty="0"/>
          </a:p>
        </p:txBody>
      </p:sp>
      <p:sp>
        <p:nvSpPr>
          <p:cNvPr id="4" name="Text Placeholder 3">
            <a:extLst>
              <a:ext uri="{FF2B5EF4-FFF2-40B4-BE49-F238E27FC236}">
                <a16:creationId xmlns:a16="http://schemas.microsoft.com/office/drawing/2014/main" id="{E17CE6B3-0A94-472D-F8D4-F5D0EE9E7976}"/>
              </a:ext>
            </a:extLst>
          </p:cNvPr>
          <p:cNvSpPr>
            <a:spLocks noGrp="1"/>
          </p:cNvSpPr>
          <p:nvPr>
            <p:ph type="body" sz="quarter" idx="12"/>
          </p:nvPr>
        </p:nvSpPr>
        <p:spPr>
          <a:xfrm>
            <a:off x="175281" y="3585473"/>
            <a:ext cx="3752453" cy="229228"/>
          </a:xfrm>
        </p:spPr>
        <p:txBody>
          <a:bodyPr>
            <a:normAutofit fontScale="92500" lnSpcReduction="10000"/>
          </a:bodyPr>
          <a:lstStyle/>
          <a:p>
            <a:r>
              <a:rPr lang="en-US" dirty="0"/>
              <a:t>National Technical University of Athens</a:t>
            </a:r>
          </a:p>
        </p:txBody>
      </p:sp>
      <p:sp>
        <p:nvSpPr>
          <p:cNvPr id="9" name="Text Placeholder 8">
            <a:extLst>
              <a:ext uri="{FF2B5EF4-FFF2-40B4-BE49-F238E27FC236}">
                <a16:creationId xmlns:a16="http://schemas.microsoft.com/office/drawing/2014/main" id="{7FA79CE5-2B6A-BA67-AAD6-05CD56D779CA}"/>
              </a:ext>
            </a:extLst>
          </p:cNvPr>
          <p:cNvSpPr>
            <a:spLocks noGrp="1"/>
          </p:cNvSpPr>
          <p:nvPr>
            <p:ph type="body" sz="quarter" idx="18"/>
          </p:nvPr>
        </p:nvSpPr>
        <p:spPr>
          <a:xfrm>
            <a:off x="175280" y="3814701"/>
            <a:ext cx="3752453" cy="237387"/>
          </a:xfrm>
        </p:spPr>
        <p:txBody>
          <a:bodyPr>
            <a:normAutofit fontScale="92500" lnSpcReduction="10000"/>
          </a:bodyPr>
          <a:lstStyle/>
          <a:p>
            <a:r>
              <a:rPr lang="en-US" dirty="0"/>
              <a:t>11 June 2025</a:t>
            </a:r>
          </a:p>
        </p:txBody>
      </p:sp>
      <p:sp>
        <p:nvSpPr>
          <p:cNvPr id="3" name="Slide Number Placeholder 2">
            <a:extLst>
              <a:ext uri="{FF2B5EF4-FFF2-40B4-BE49-F238E27FC236}">
                <a16:creationId xmlns:a16="http://schemas.microsoft.com/office/drawing/2014/main" id="{7A33E1CB-530C-3CD0-5CDA-3523DC6449D6}"/>
              </a:ext>
            </a:extLst>
          </p:cNvPr>
          <p:cNvSpPr>
            <a:spLocks noGrp="1"/>
          </p:cNvSpPr>
          <p:nvPr>
            <p:ph type="sldNum" sz="quarter" idx="4294967295"/>
          </p:nvPr>
        </p:nvSpPr>
        <p:spPr>
          <a:xfrm>
            <a:off x="7086600" y="4633913"/>
            <a:ext cx="2057400" cy="274637"/>
          </a:xfrm>
        </p:spPr>
        <p:txBody>
          <a:bodyPr/>
          <a:lstStyle/>
          <a:p>
            <a:fld id="{9E7CA0F2-EE66-4F60-8C00-E0BE38E7AEC5}" type="slidenum">
              <a:rPr lang="en-GB" smtClean="0"/>
              <a:pPr/>
              <a:t>1</a:t>
            </a:fld>
            <a:endParaRPr lang="en-GB" dirty="0"/>
          </a:p>
        </p:txBody>
      </p:sp>
    </p:spTree>
    <p:extLst>
      <p:ext uri="{BB962C8B-B14F-4D97-AF65-F5344CB8AC3E}">
        <p14:creationId xmlns:p14="http://schemas.microsoft.com/office/powerpoint/2010/main" val="2030137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6A348D8F-4883-F698-E8B7-38962B0631B6}"/>
              </a:ext>
            </a:extLst>
          </p:cNvPr>
          <p:cNvSpPr txBox="1">
            <a:spLocks/>
          </p:cNvSpPr>
          <p:nvPr/>
        </p:nvSpPr>
        <p:spPr>
          <a:xfrm>
            <a:off x="610930" y="2447997"/>
            <a:ext cx="5793498" cy="426330"/>
          </a:xfrm>
          <a:prstGeom prst="rect">
            <a:avLst/>
          </a:prstGeom>
        </p:spPr>
        <p:txBody>
          <a:bodyPr anchor="ctr"/>
          <a:lstStyle>
            <a:lvl1pPr marL="0" indent="0" algn="l" defTabSz="685800" rtl="0" eaLnBrk="1" latinLnBrk="0" hangingPunct="1">
              <a:lnSpc>
                <a:spcPct val="90000"/>
              </a:lnSpc>
              <a:spcBef>
                <a:spcPts val="750"/>
              </a:spcBef>
              <a:buFont typeface="Arial" panose="020B0604020202020204" pitchFamily="34" charset="0"/>
              <a:buNone/>
              <a:defRPr sz="1600" kern="1200">
                <a:solidFill>
                  <a:srgbClr val="414140"/>
                </a:solidFill>
                <a:latin typeface="Arial" panose="020B0604020202020204" pitchFamily="34" charset="0"/>
                <a:ea typeface="Verdana" panose="020B060403050404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rgbClr val="414140"/>
                </a:solidFill>
                <a:latin typeface="Arial" panose="020B0604020202020204" pitchFamily="34" charset="0"/>
                <a:ea typeface="Verdana" panose="020B0604030504040204"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2400" dirty="0">
                <a:solidFill>
                  <a:schemeClr val="bg1"/>
                </a:solidFill>
              </a:rPr>
              <a:t>Any questions?</a:t>
            </a:r>
          </a:p>
        </p:txBody>
      </p:sp>
      <p:sp>
        <p:nvSpPr>
          <p:cNvPr id="9" name="Text Placeholder 6">
            <a:extLst>
              <a:ext uri="{FF2B5EF4-FFF2-40B4-BE49-F238E27FC236}">
                <a16:creationId xmlns:a16="http://schemas.microsoft.com/office/drawing/2014/main" id="{3C39C7EC-1AC8-7BAD-8633-820FEC8D5523}"/>
              </a:ext>
            </a:extLst>
          </p:cNvPr>
          <p:cNvSpPr txBox="1">
            <a:spLocks/>
          </p:cNvSpPr>
          <p:nvPr/>
        </p:nvSpPr>
        <p:spPr>
          <a:xfrm>
            <a:off x="555228" y="1852204"/>
            <a:ext cx="5981102" cy="765524"/>
          </a:xfrm>
          <a:prstGeom prst="rect">
            <a:avLst/>
          </a:prstGeom>
        </p:spPr>
        <p:txBody>
          <a:bodyPr/>
          <a:lstStyle>
            <a:lvl1pPr marL="0" indent="0" algn="l" defTabSz="685800" rtl="0" eaLnBrk="1" latinLnBrk="0" hangingPunct="1">
              <a:lnSpc>
                <a:spcPct val="90000"/>
              </a:lnSpc>
              <a:spcBef>
                <a:spcPts val="750"/>
              </a:spcBef>
              <a:buFont typeface="Arial" panose="020B0604020202020204" pitchFamily="34" charset="0"/>
              <a:buNone/>
              <a:defRPr sz="1600" kern="1200">
                <a:solidFill>
                  <a:srgbClr val="414140"/>
                </a:solidFill>
                <a:latin typeface="Arial" panose="020B0604020202020204" pitchFamily="34" charset="0"/>
                <a:ea typeface="Verdana" panose="020B060403050404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rgbClr val="414140"/>
                </a:solidFill>
                <a:latin typeface="Arial" panose="020B0604020202020204" pitchFamily="34" charset="0"/>
                <a:ea typeface="Verdana" panose="020B0604030504040204"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414140"/>
                </a:solidFill>
                <a:latin typeface="Arial" panose="020B0604020202020204" pitchFamily="34" charset="0"/>
                <a:ea typeface="Verdana" panose="020B0604030504040204"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4000" dirty="0">
                <a:solidFill>
                  <a:schemeClr val="accent4"/>
                </a:solidFill>
              </a:rPr>
              <a:t>Thank you</a:t>
            </a:r>
          </a:p>
        </p:txBody>
      </p:sp>
      <p:sp>
        <p:nvSpPr>
          <p:cNvPr id="2" name="Text Placeholder 4">
            <a:extLst>
              <a:ext uri="{FF2B5EF4-FFF2-40B4-BE49-F238E27FC236}">
                <a16:creationId xmlns:a16="http://schemas.microsoft.com/office/drawing/2014/main" id="{0F9C187A-2B08-31D4-7F63-BFCF807A1155}"/>
              </a:ext>
            </a:extLst>
          </p:cNvPr>
          <p:cNvSpPr txBox="1">
            <a:spLocks/>
          </p:cNvSpPr>
          <p:nvPr/>
        </p:nvSpPr>
        <p:spPr>
          <a:xfrm>
            <a:off x="610930" y="3150220"/>
            <a:ext cx="3795964" cy="263127"/>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0" kern="1200" baseline="0">
                <a:solidFill>
                  <a:srgbClr val="E3B400"/>
                </a:solidFill>
                <a:latin typeface="Arial" panose="020B0604020202020204" pitchFamily="34" charset="0"/>
                <a:ea typeface="Verdana" panose="020B060403050404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400" kern="1200">
                <a:solidFill>
                  <a:srgbClr val="18355E"/>
                </a:solidFill>
                <a:latin typeface="Arial" panose="020B0604020202020204" pitchFamily="34" charset="0"/>
                <a:ea typeface="Verdana" panose="020B0604030504040204"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200" kern="1200">
                <a:solidFill>
                  <a:srgbClr val="18355E"/>
                </a:solidFill>
                <a:latin typeface="Arial" panose="020B0604020202020204" pitchFamily="34" charset="0"/>
                <a:ea typeface="Verdana" panose="020B0604030504040204"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400" b="1" i="1" dirty="0">
                <a:solidFill>
                  <a:schemeClr val="bg1"/>
                </a:solidFill>
                <a:latin typeface="Calibri"/>
                <a:ea typeface="Calibri"/>
                <a:cs typeface="Calibri"/>
                <a:sym typeface="Calibri"/>
              </a:rPr>
              <a:t>fedxai4dns@netmode.ntua.gr</a:t>
            </a:r>
            <a:endParaRPr lang="en-US" dirty="0">
              <a:solidFill>
                <a:schemeClr val="bg1"/>
              </a:solidFill>
            </a:endParaRPr>
          </a:p>
        </p:txBody>
      </p:sp>
      <p:sp>
        <p:nvSpPr>
          <p:cNvPr id="3" name="Google Shape;313;p22">
            <a:extLst>
              <a:ext uri="{FF2B5EF4-FFF2-40B4-BE49-F238E27FC236}">
                <a16:creationId xmlns:a16="http://schemas.microsoft.com/office/drawing/2014/main" id="{2E0C3C67-43CA-76A6-23FC-FE193494F173}"/>
              </a:ext>
            </a:extLst>
          </p:cNvPr>
          <p:cNvSpPr txBox="1"/>
          <p:nvPr/>
        </p:nvSpPr>
        <p:spPr>
          <a:xfrm>
            <a:off x="-58441" y="3728924"/>
            <a:ext cx="5049109" cy="510000"/>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00B2FF"/>
              </a:buClr>
              <a:buSzPct val="100000"/>
              <a:buFont typeface="Arial"/>
              <a:buNone/>
            </a:pPr>
            <a:r>
              <a:rPr lang="en-US" sz="2000" i="1" dirty="0">
                <a:solidFill>
                  <a:schemeClr val="bg1"/>
                </a:solidFill>
                <a:latin typeface="Calibri"/>
                <a:ea typeface="Calibri"/>
                <a:cs typeface="Calibri"/>
                <a:sym typeface="Calibri"/>
              </a:rPr>
              <a:t>Project implementation available from: </a:t>
            </a:r>
            <a:r>
              <a:rPr lang="en-US" sz="2000" i="1" u="sng" dirty="0">
                <a:solidFill>
                  <a:schemeClr val="bg1"/>
                </a:solidFill>
                <a:latin typeface="Calibri"/>
                <a:ea typeface="Calibri"/>
                <a:cs typeface="Calibri"/>
                <a:sym typeface="Calibri"/>
                <a:hlinkClick r:id="rId2"/>
              </a:rPr>
              <a:t>https://github.com/netmode/FedXAI4DNS</a:t>
            </a:r>
            <a:r>
              <a:rPr lang="en-US" sz="2000" i="1" dirty="0">
                <a:solidFill>
                  <a:schemeClr val="bg1"/>
                </a:solidFill>
                <a:latin typeface="Calibri"/>
                <a:ea typeface="Calibri"/>
                <a:cs typeface="Calibri"/>
                <a:sym typeface="Calibri"/>
              </a:rPr>
              <a:t> </a:t>
            </a:r>
            <a:endParaRPr sz="1050" dirty="0">
              <a:solidFill>
                <a:schemeClr val="bg1"/>
              </a:solidFill>
            </a:endParaRPr>
          </a:p>
        </p:txBody>
      </p:sp>
    </p:spTree>
    <p:extLst>
      <p:ext uri="{BB962C8B-B14F-4D97-AF65-F5344CB8AC3E}">
        <p14:creationId xmlns:p14="http://schemas.microsoft.com/office/powerpoint/2010/main" val="705628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AD7D-81B8-601B-8255-AF9789C2B686}"/>
              </a:ext>
            </a:extLst>
          </p:cNvPr>
          <p:cNvSpPr>
            <a:spLocks noGrp="1"/>
          </p:cNvSpPr>
          <p:nvPr>
            <p:ph type="title"/>
          </p:nvPr>
        </p:nvSpPr>
        <p:spPr/>
        <p:txBody>
          <a:bodyPr/>
          <a:lstStyle/>
          <a:p>
            <a:r>
              <a:rPr lang="en-US" dirty="0"/>
              <a:t>Agenda</a:t>
            </a:r>
            <a:endParaRPr lang="en-150" dirty="0"/>
          </a:p>
        </p:txBody>
      </p:sp>
      <p:sp>
        <p:nvSpPr>
          <p:cNvPr id="3" name="Text Placeholder 2">
            <a:extLst>
              <a:ext uri="{FF2B5EF4-FFF2-40B4-BE49-F238E27FC236}">
                <a16:creationId xmlns:a16="http://schemas.microsoft.com/office/drawing/2014/main" id="{5FAE78D2-63CA-8BD5-01F6-7B66ABCE3598}"/>
              </a:ext>
            </a:extLst>
          </p:cNvPr>
          <p:cNvSpPr>
            <a:spLocks noGrp="1"/>
          </p:cNvSpPr>
          <p:nvPr>
            <p:ph type="body" idx="1"/>
          </p:nvPr>
        </p:nvSpPr>
        <p:spPr>
          <a:xfrm>
            <a:off x="457200" y="1200152"/>
            <a:ext cx="8229600" cy="3220594"/>
          </a:xfrm>
        </p:spPr>
        <p:txBody>
          <a:bodyPr/>
          <a:lstStyle/>
          <a:p>
            <a:pPr>
              <a:buFont typeface="Arial" panose="020B0604020202020204" pitchFamily="34" charset="0"/>
              <a:buChar char="•"/>
            </a:pPr>
            <a:r>
              <a:rPr lang="en-US" dirty="0"/>
              <a:t>Problem Statement</a:t>
            </a:r>
          </a:p>
          <a:p>
            <a:pPr>
              <a:buFont typeface="Arial" panose="020B0604020202020204" pitchFamily="34" charset="0"/>
              <a:buChar char="•"/>
            </a:pPr>
            <a:r>
              <a:rPr lang="en-US" dirty="0"/>
              <a:t>Proposed Approach</a:t>
            </a:r>
          </a:p>
          <a:p>
            <a:pPr>
              <a:buFont typeface="Arial" panose="020B0604020202020204" pitchFamily="34" charset="0"/>
              <a:buChar char="•"/>
            </a:pPr>
            <a:r>
              <a:rPr lang="en-US" dirty="0"/>
              <a:t>Underlying Technologies &amp; Methods</a:t>
            </a:r>
          </a:p>
          <a:p>
            <a:pPr>
              <a:buFont typeface="Arial" panose="020B0604020202020204" pitchFamily="34" charset="0"/>
              <a:buChar char="•"/>
            </a:pPr>
            <a:r>
              <a:rPr lang="en-US" dirty="0"/>
              <a:t>Key Takeaways</a:t>
            </a:r>
          </a:p>
          <a:p>
            <a:pPr>
              <a:buFont typeface="Arial" panose="020B0604020202020204" pitchFamily="34" charset="0"/>
              <a:buChar char="•"/>
            </a:pPr>
            <a:r>
              <a:rPr lang="en-US" dirty="0"/>
              <a:t>Conclusions, Impact &amp; Sustainability</a:t>
            </a:r>
            <a:endParaRPr lang="en-150" dirty="0"/>
          </a:p>
        </p:txBody>
      </p:sp>
    </p:spTree>
    <p:extLst>
      <p:ext uri="{BB962C8B-B14F-4D97-AF65-F5344CB8AC3E}">
        <p14:creationId xmlns:p14="http://schemas.microsoft.com/office/powerpoint/2010/main" val="232139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78F9-FE0A-A5EE-5632-7CDB9F6E6CDA}"/>
              </a:ext>
            </a:extLst>
          </p:cNvPr>
          <p:cNvSpPr>
            <a:spLocks noGrp="1"/>
          </p:cNvSpPr>
          <p:nvPr>
            <p:ph type="title"/>
          </p:nvPr>
        </p:nvSpPr>
        <p:spPr>
          <a:xfrm>
            <a:off x="1485900" y="1"/>
            <a:ext cx="6172200" cy="548876"/>
          </a:xfrm>
        </p:spPr>
        <p:txBody>
          <a:bodyPr>
            <a:normAutofit/>
          </a:bodyPr>
          <a:lstStyle/>
          <a:p>
            <a:r>
              <a:rPr lang="en-US" dirty="0"/>
              <a:t>Problem Statement </a:t>
            </a:r>
            <a:endParaRPr lang="en-150" dirty="0"/>
          </a:p>
        </p:txBody>
      </p:sp>
      <p:sp>
        <p:nvSpPr>
          <p:cNvPr id="3" name="Text Placeholder 2">
            <a:extLst>
              <a:ext uri="{FF2B5EF4-FFF2-40B4-BE49-F238E27FC236}">
                <a16:creationId xmlns:a16="http://schemas.microsoft.com/office/drawing/2014/main" id="{F43AA543-127A-0930-00C9-63CBD5540A1F}"/>
              </a:ext>
            </a:extLst>
          </p:cNvPr>
          <p:cNvSpPr>
            <a:spLocks noGrp="1"/>
          </p:cNvSpPr>
          <p:nvPr>
            <p:ph type="body" idx="1"/>
          </p:nvPr>
        </p:nvSpPr>
        <p:spPr>
          <a:xfrm>
            <a:off x="1361615" y="2629325"/>
            <a:ext cx="6568914" cy="1708919"/>
          </a:xfrm>
        </p:spPr>
        <p:txBody>
          <a:bodyPr>
            <a:normAutofit fontScale="92500" lnSpcReduction="20000"/>
          </a:bodyPr>
          <a:lstStyle/>
          <a:p>
            <a:pPr>
              <a:buFont typeface="Arial" panose="020B0604020202020204" pitchFamily="34" charset="0"/>
              <a:buChar char="•"/>
            </a:pPr>
            <a:endParaRPr lang="en-US" sz="1500" dirty="0"/>
          </a:p>
          <a:p>
            <a:pPr>
              <a:buFont typeface="Arial" panose="020B0604020202020204" pitchFamily="34" charset="0"/>
              <a:buChar char="•"/>
            </a:pPr>
            <a:r>
              <a:rPr lang="en-US" sz="1500" dirty="0"/>
              <a:t>Malicious software uses algorithms to produce seemingly random domain names, hiding its control servers and evading traditional filters </a:t>
            </a:r>
          </a:p>
          <a:p>
            <a:pPr>
              <a:buFont typeface="Arial" panose="020B0604020202020204" pitchFamily="34" charset="0"/>
              <a:buChar char="•"/>
            </a:pPr>
            <a:r>
              <a:rPr lang="en-US" sz="1500" dirty="0"/>
              <a:t>These are called Domain Generation Algorithms (DGAs), which automatically produce large sets of pseudo‑random domains to prevent detection</a:t>
            </a:r>
          </a:p>
          <a:p>
            <a:pPr marL="24765" indent="0">
              <a:buNone/>
            </a:pPr>
            <a:endParaRPr lang="en-US" sz="1500" b="1" dirty="0"/>
          </a:p>
          <a:p>
            <a:pPr marL="24765" indent="0">
              <a:buNone/>
            </a:pPr>
            <a:r>
              <a:rPr lang="en-US" sz="1500" b="1" dirty="0"/>
              <a:t>Our goal </a:t>
            </a:r>
            <a:r>
              <a:rPr lang="en-US" sz="1500" dirty="0"/>
              <a:t>is to accurately identify which domains have been generated by DGAs—distinguishing malicious, auto‑generated names from legitimate ones</a:t>
            </a:r>
          </a:p>
        </p:txBody>
      </p:sp>
      <p:pic>
        <p:nvPicPr>
          <p:cNvPr id="4" name="Εικόνα 2">
            <a:extLst>
              <a:ext uri="{FF2B5EF4-FFF2-40B4-BE49-F238E27FC236}">
                <a16:creationId xmlns:a16="http://schemas.microsoft.com/office/drawing/2014/main" id="{7682AF02-D4E1-DE7F-80C8-454C46505068}"/>
              </a:ext>
            </a:extLst>
          </p:cNvPr>
          <p:cNvPicPr>
            <a:picLocks noChangeAspect="1"/>
          </p:cNvPicPr>
          <p:nvPr/>
        </p:nvPicPr>
        <p:blipFill>
          <a:blip r:embed="rId3"/>
          <a:stretch>
            <a:fillRect/>
          </a:stretch>
        </p:blipFill>
        <p:spPr>
          <a:xfrm>
            <a:off x="1361615" y="580953"/>
            <a:ext cx="6420770" cy="2108180"/>
          </a:xfrm>
          <a:prstGeom prst="rect">
            <a:avLst/>
          </a:prstGeom>
        </p:spPr>
      </p:pic>
    </p:spTree>
    <p:extLst>
      <p:ext uri="{BB962C8B-B14F-4D97-AF65-F5344CB8AC3E}">
        <p14:creationId xmlns:p14="http://schemas.microsoft.com/office/powerpoint/2010/main" val="1601866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21A79-7B02-FEC3-7E4A-0AAC03BB12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289374-F008-7BB2-642C-27DD8AA41075}"/>
              </a:ext>
            </a:extLst>
          </p:cNvPr>
          <p:cNvSpPr>
            <a:spLocks noGrp="1"/>
          </p:cNvSpPr>
          <p:nvPr>
            <p:ph type="title"/>
          </p:nvPr>
        </p:nvSpPr>
        <p:spPr/>
        <p:txBody>
          <a:bodyPr/>
          <a:lstStyle/>
          <a:p>
            <a:r>
              <a:rPr lang="en-US" dirty="0"/>
              <a:t>Main Challenges in DGA detection</a:t>
            </a:r>
            <a:endParaRPr lang="en-150" dirty="0"/>
          </a:p>
        </p:txBody>
      </p:sp>
      <p:sp>
        <p:nvSpPr>
          <p:cNvPr id="3" name="Text Placeholder 2">
            <a:extLst>
              <a:ext uri="{FF2B5EF4-FFF2-40B4-BE49-F238E27FC236}">
                <a16:creationId xmlns:a16="http://schemas.microsoft.com/office/drawing/2014/main" id="{03D1C664-8C09-C9E9-EB6D-924F4045F2B2}"/>
              </a:ext>
            </a:extLst>
          </p:cNvPr>
          <p:cNvSpPr>
            <a:spLocks noGrp="1"/>
          </p:cNvSpPr>
          <p:nvPr>
            <p:ph type="body" idx="1"/>
          </p:nvPr>
        </p:nvSpPr>
        <p:spPr>
          <a:xfrm>
            <a:off x="1192951" y="1063229"/>
            <a:ext cx="7098526" cy="3312828"/>
          </a:xfrm>
        </p:spPr>
        <p:txBody>
          <a:bodyPr>
            <a:normAutofit fontScale="92500" lnSpcReduction="10000"/>
          </a:bodyPr>
          <a:lstStyle/>
          <a:p>
            <a:pPr marL="24765" indent="0">
              <a:buNone/>
            </a:pPr>
            <a:r>
              <a:rPr lang="en-US" sz="1500" b="1" dirty="0"/>
              <a:t>We aim to address three interrelated challenges in modern DGA detection:</a:t>
            </a:r>
            <a:br>
              <a:rPr lang="en-US" sz="1500" b="1" dirty="0"/>
            </a:br>
            <a:endParaRPr lang="en-US" sz="1500" b="1" dirty="0"/>
          </a:p>
          <a:p>
            <a:pPr marL="367665" indent="-342900">
              <a:buFont typeface="+mj-lt"/>
              <a:buAutoNum type="arabicPeriod"/>
            </a:pPr>
            <a:r>
              <a:rPr lang="en-US" sz="1500" b="1" dirty="0"/>
              <a:t>Detecting DGA Domains with Traditional Approaches</a:t>
            </a:r>
          </a:p>
          <a:p>
            <a:pPr marL="710565" lvl="1" indent="-342900"/>
            <a:r>
              <a:rPr lang="en-US" sz="1200" dirty="0"/>
              <a:t>DGAs generate large volumes of often invalid domain requests</a:t>
            </a:r>
          </a:p>
          <a:p>
            <a:pPr marL="710565" lvl="1" indent="-342900"/>
            <a:r>
              <a:rPr lang="en-US" sz="1200" dirty="0"/>
              <a:t>Traditional blacklists struggle to keep up and quickly become outdated</a:t>
            </a:r>
          </a:p>
          <a:p>
            <a:pPr marL="710565" lvl="1" indent="-342900"/>
            <a:r>
              <a:rPr lang="en-US" sz="1200" b="1" dirty="0"/>
              <a:t>Machine learning</a:t>
            </a:r>
            <a:r>
              <a:rPr lang="en-US" sz="1200" dirty="0"/>
              <a:t> can detect subtle patterns to identify DGA domains — even ones never seen before</a:t>
            </a:r>
          </a:p>
          <a:p>
            <a:pPr marL="367665" indent="-342900">
              <a:buFont typeface="+mj-lt"/>
              <a:buAutoNum type="arabicPeriod"/>
            </a:pPr>
            <a:r>
              <a:rPr lang="en-US" sz="1500" b="1" dirty="0"/>
              <a:t>Data Diversity Across Organizations</a:t>
            </a:r>
          </a:p>
          <a:p>
            <a:pPr marL="710565" lvl="1" indent="-342900"/>
            <a:r>
              <a:rPr lang="en-US" sz="1200" dirty="0"/>
              <a:t>Different entities (e.g., NRENs) encounter both shared and unique DGA variants</a:t>
            </a:r>
          </a:p>
          <a:p>
            <a:pPr marL="710565" lvl="1" indent="-342900"/>
            <a:r>
              <a:rPr lang="en-US" sz="1200" dirty="0"/>
              <a:t>No single entity sees the full DGA threat landscape</a:t>
            </a:r>
          </a:p>
          <a:p>
            <a:pPr marL="710565" lvl="1" indent="-342900"/>
            <a:r>
              <a:rPr lang="en-US" sz="1200" dirty="0"/>
              <a:t>Collaborative data sharing is key to capturing diverse patterns and building </a:t>
            </a:r>
            <a:r>
              <a:rPr lang="en-US" sz="1200" b="1" dirty="0"/>
              <a:t>resilient ML models</a:t>
            </a:r>
            <a:br>
              <a:rPr lang="en-US" sz="1200" dirty="0"/>
            </a:br>
            <a:endParaRPr lang="en-US" sz="1200" dirty="0"/>
          </a:p>
          <a:p>
            <a:pPr marL="367665" indent="-342900">
              <a:buFont typeface="+mj-lt"/>
              <a:buAutoNum type="arabicPeriod"/>
            </a:pPr>
            <a:r>
              <a:rPr lang="en-US" sz="1500" b="1" dirty="0"/>
              <a:t>Privacy &amp; Compliance Constraints</a:t>
            </a:r>
          </a:p>
          <a:p>
            <a:pPr marL="710565" lvl="1" indent="-342900"/>
            <a:r>
              <a:rPr lang="en-US" sz="1200" dirty="0"/>
              <a:t>Sharing raw DNS or network traffic can breach privacy laws and institutional policies</a:t>
            </a:r>
          </a:p>
          <a:p>
            <a:pPr marL="710565" lvl="1" indent="-342900"/>
            <a:r>
              <a:rPr lang="en-US" sz="1200" dirty="0"/>
              <a:t>These restrictions make centralized model training impractical</a:t>
            </a:r>
          </a:p>
          <a:p>
            <a:pPr marL="710565" lvl="1" indent="-342900"/>
            <a:r>
              <a:rPr lang="en-US" sz="1200" dirty="0"/>
              <a:t>Privacy-preserving approaches (e.g</a:t>
            </a:r>
            <a:r>
              <a:rPr lang="en-US" sz="1200" b="1" dirty="0"/>
              <a:t>. Federated Learning</a:t>
            </a:r>
            <a:r>
              <a:rPr lang="en-US" sz="1200" dirty="0"/>
              <a:t>) are essential for cross-institutional collaboration</a:t>
            </a:r>
            <a:endParaRPr lang="en-150" sz="1200" dirty="0"/>
          </a:p>
        </p:txBody>
      </p:sp>
    </p:spTree>
    <p:extLst>
      <p:ext uri="{BB962C8B-B14F-4D97-AF65-F5344CB8AC3E}">
        <p14:creationId xmlns:p14="http://schemas.microsoft.com/office/powerpoint/2010/main" val="2234549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548EF-2E63-0770-8106-C260D4BF50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753FD9-01E9-75B3-C6F2-C373D88661F4}"/>
              </a:ext>
            </a:extLst>
          </p:cNvPr>
          <p:cNvSpPr>
            <a:spLocks noGrp="1"/>
          </p:cNvSpPr>
          <p:nvPr>
            <p:ph type="title"/>
          </p:nvPr>
        </p:nvSpPr>
        <p:spPr/>
        <p:txBody>
          <a:bodyPr/>
          <a:lstStyle/>
          <a:p>
            <a:r>
              <a:rPr lang="en-US" dirty="0"/>
              <a:t>Proposed Approach</a:t>
            </a:r>
            <a:endParaRPr lang="en-150" dirty="0"/>
          </a:p>
        </p:txBody>
      </p:sp>
      <p:sp>
        <p:nvSpPr>
          <p:cNvPr id="3" name="Text Placeholder 2">
            <a:extLst>
              <a:ext uri="{FF2B5EF4-FFF2-40B4-BE49-F238E27FC236}">
                <a16:creationId xmlns:a16="http://schemas.microsoft.com/office/drawing/2014/main" id="{AF41F8FA-55B7-4A12-5FA3-67FDF3098731}"/>
              </a:ext>
            </a:extLst>
          </p:cNvPr>
          <p:cNvSpPr>
            <a:spLocks noGrp="1"/>
          </p:cNvSpPr>
          <p:nvPr>
            <p:ph type="body" idx="1"/>
          </p:nvPr>
        </p:nvSpPr>
        <p:spPr>
          <a:xfrm>
            <a:off x="1204969" y="1018251"/>
            <a:ext cx="6172200" cy="408839"/>
          </a:xfrm>
        </p:spPr>
        <p:txBody>
          <a:bodyPr>
            <a:normAutofit fontScale="77500" lnSpcReduction="20000"/>
          </a:bodyPr>
          <a:lstStyle/>
          <a:p>
            <a:pPr marL="24765" indent="0">
              <a:buNone/>
            </a:pPr>
            <a:r>
              <a:rPr lang="en-US" sz="1500" b="1" dirty="0"/>
              <a:t>To tackle the aforementioned challenges, we employ the following techniques:</a:t>
            </a:r>
          </a:p>
        </p:txBody>
      </p:sp>
      <p:graphicFrame>
        <p:nvGraphicFramePr>
          <p:cNvPr id="5" name="Diagram 4">
            <a:extLst>
              <a:ext uri="{FF2B5EF4-FFF2-40B4-BE49-F238E27FC236}">
                <a16:creationId xmlns:a16="http://schemas.microsoft.com/office/drawing/2014/main" id="{A7AFD815-5AC2-45A7-6ECB-FEBB4824ED25}"/>
              </a:ext>
            </a:extLst>
          </p:cNvPr>
          <p:cNvGraphicFramePr/>
          <p:nvPr>
            <p:extLst>
              <p:ext uri="{D42A27DB-BD31-4B8C-83A1-F6EECF244321}">
                <p14:modId xmlns:p14="http://schemas.microsoft.com/office/powerpoint/2010/main" val="1217370267"/>
              </p:ext>
            </p:extLst>
          </p:nvPr>
        </p:nvGraphicFramePr>
        <p:xfrm>
          <a:off x="1204969" y="1376802"/>
          <a:ext cx="5978769"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3918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id="{BA3566F9-3C3A-3671-7861-1CC32829882D}"/>
            </a:ext>
          </a:extLst>
        </p:cNvPr>
        <p:cNvGrpSpPr/>
        <p:nvPr/>
      </p:nvGrpSpPr>
      <p:grpSpPr>
        <a:xfrm>
          <a:off x="0" y="0"/>
          <a:ext cx="0" cy="0"/>
          <a:chOff x="0" y="0"/>
          <a:chExt cx="0" cy="0"/>
        </a:xfrm>
      </p:grpSpPr>
      <p:sp>
        <p:nvSpPr>
          <p:cNvPr id="302" name="Google Shape;302;p21">
            <a:extLst>
              <a:ext uri="{FF2B5EF4-FFF2-40B4-BE49-F238E27FC236}">
                <a16:creationId xmlns:a16="http://schemas.microsoft.com/office/drawing/2014/main" id="{92AC2B38-15BF-6F0D-69DC-49AA2449DB32}"/>
              </a:ext>
            </a:extLst>
          </p:cNvPr>
          <p:cNvSpPr txBox="1">
            <a:spLocks noGrp="1"/>
          </p:cNvSpPr>
          <p:nvPr>
            <p:ph type="title"/>
          </p:nvPr>
        </p:nvSpPr>
        <p:spPr>
          <a:xfrm>
            <a:off x="1223628" y="-74544"/>
            <a:ext cx="6696744" cy="857250"/>
          </a:xfrm>
          <a:prstGeom prst="rect">
            <a:avLst/>
          </a:prstGeom>
          <a:blipFill rotWithShape="1">
            <a:blip r:embed="rId3">
              <a:alphaModFix/>
            </a:blip>
            <a:stretch>
              <a:fillRect t="80000" b="5999"/>
            </a:stretch>
          </a:blipFill>
          <a:ln>
            <a:noFill/>
          </a:ln>
        </p:spPr>
        <p:txBody>
          <a:bodyPr spcFirstLastPara="1" vert="horz" wrap="square" lIns="540000" tIns="34275" rIns="68569" bIns="34275" rtlCol="0" anchor="ctr" anchorCtr="0">
            <a:normAutofit/>
          </a:bodyPr>
          <a:lstStyle/>
          <a:p>
            <a:r>
              <a:rPr lang="en-US" dirty="0"/>
              <a:t>Key Takeaways (1/2)</a:t>
            </a:r>
            <a:endParaRPr dirty="0"/>
          </a:p>
        </p:txBody>
      </p:sp>
      <p:sp>
        <p:nvSpPr>
          <p:cNvPr id="303" name="Google Shape;303;p21">
            <a:extLst>
              <a:ext uri="{FF2B5EF4-FFF2-40B4-BE49-F238E27FC236}">
                <a16:creationId xmlns:a16="http://schemas.microsoft.com/office/drawing/2014/main" id="{36D5D9F4-88DF-A082-65F3-F1144E2D7542}"/>
              </a:ext>
            </a:extLst>
          </p:cNvPr>
          <p:cNvSpPr txBox="1"/>
          <p:nvPr/>
        </p:nvSpPr>
        <p:spPr>
          <a:xfrm>
            <a:off x="1277640" y="856956"/>
            <a:ext cx="6588360" cy="1053270"/>
          </a:xfrm>
          <a:prstGeom prst="rect">
            <a:avLst/>
          </a:prstGeom>
          <a:noFill/>
          <a:ln>
            <a:noFill/>
          </a:ln>
        </p:spPr>
        <p:txBody>
          <a:bodyPr spcFirstLastPara="1" wrap="square" lIns="68569" tIns="34275" rIns="68569" bIns="34275" anchor="t" anchorCtr="0">
            <a:noAutofit/>
          </a:bodyPr>
          <a:lstStyle/>
          <a:p>
            <a:pPr algn="just">
              <a:buClr>
                <a:schemeClr val="dk1"/>
              </a:buClr>
              <a:buSzPts val="3080"/>
            </a:pPr>
            <a:r>
              <a:rPr lang="en-US" sz="2100" b="1" dirty="0">
                <a:solidFill>
                  <a:schemeClr val="dk1"/>
                </a:solidFill>
                <a:latin typeface="Calibri"/>
                <a:ea typeface="Calibri"/>
                <a:cs typeface="Calibri"/>
                <a:sym typeface="Calibri"/>
              </a:rPr>
              <a:t>Federated Learning </a:t>
            </a:r>
            <a:r>
              <a:rPr lang="en-US" sz="2100" dirty="0">
                <a:solidFill>
                  <a:schemeClr val="dk1"/>
                </a:solidFill>
                <a:latin typeface="Calibri"/>
                <a:ea typeface="Calibri"/>
                <a:cs typeface="Calibri"/>
                <a:sym typeface="Calibri"/>
              </a:rPr>
              <a:t>is promising for collaboratively developing accurate DGA name classifiers without sensitive attack and benign data exchanges</a:t>
            </a:r>
            <a:endParaRPr lang="en-US" sz="1950" dirty="0">
              <a:solidFill>
                <a:schemeClr val="dk1"/>
              </a:solidFill>
              <a:latin typeface="Calibri"/>
              <a:ea typeface="Calibri"/>
              <a:cs typeface="Calibri"/>
            </a:endParaRPr>
          </a:p>
        </p:txBody>
      </p:sp>
      <p:pic>
        <p:nvPicPr>
          <p:cNvPr id="2" name="Picture 1">
            <a:extLst>
              <a:ext uri="{FF2B5EF4-FFF2-40B4-BE49-F238E27FC236}">
                <a16:creationId xmlns:a16="http://schemas.microsoft.com/office/drawing/2014/main" id="{EA481B1B-D5A7-65AD-1599-AD44F64F93DA}"/>
              </a:ext>
            </a:extLst>
          </p:cNvPr>
          <p:cNvPicPr>
            <a:picLocks noChangeAspect="1"/>
          </p:cNvPicPr>
          <p:nvPr/>
        </p:nvPicPr>
        <p:blipFill>
          <a:blip r:embed="rId4"/>
          <a:stretch>
            <a:fillRect/>
          </a:stretch>
        </p:blipFill>
        <p:spPr>
          <a:xfrm>
            <a:off x="1190119" y="1910226"/>
            <a:ext cx="3164681" cy="2443163"/>
          </a:xfrm>
          <a:prstGeom prst="rect">
            <a:avLst/>
          </a:prstGeom>
        </p:spPr>
      </p:pic>
      <p:sp>
        <p:nvSpPr>
          <p:cNvPr id="3" name="Google Shape;166;p29">
            <a:extLst>
              <a:ext uri="{FF2B5EF4-FFF2-40B4-BE49-F238E27FC236}">
                <a16:creationId xmlns:a16="http://schemas.microsoft.com/office/drawing/2014/main" id="{AA20565E-6C1E-FA33-4F45-069C746346F3}"/>
              </a:ext>
            </a:extLst>
          </p:cNvPr>
          <p:cNvSpPr/>
          <p:nvPr/>
        </p:nvSpPr>
        <p:spPr>
          <a:xfrm>
            <a:off x="5103382" y="1792473"/>
            <a:ext cx="2402570" cy="2127033"/>
          </a:xfrm>
          <a:prstGeom prst="rect">
            <a:avLst/>
          </a:prstGeom>
          <a:noFill/>
          <a:ln>
            <a:noFill/>
          </a:ln>
        </p:spPr>
        <p:txBody>
          <a:bodyPr spcFirstLastPara="1" wrap="square" lIns="68569" tIns="34275" rIns="68569" bIns="342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57150" algn="just">
              <a:spcBef>
                <a:spcPts val="1350"/>
              </a:spcBef>
              <a:buClr>
                <a:schemeClr val="dk1"/>
              </a:buClr>
              <a:buSzPts val="2400"/>
            </a:pPr>
            <a:r>
              <a:rPr lang="el" sz="2100" dirty="0">
                <a:solidFill>
                  <a:schemeClr val="dk1"/>
                </a:solidFill>
                <a:latin typeface="Calibri"/>
                <a:ea typeface="Calibri"/>
                <a:cs typeface="Calibri"/>
                <a:sym typeface="Calibri"/>
              </a:rPr>
              <a:t>Federated</a:t>
            </a:r>
            <a:r>
              <a:rPr lang="en-US" sz="2100" dirty="0">
                <a:solidFill>
                  <a:schemeClr val="dk1"/>
                </a:solidFill>
                <a:latin typeface="Calibri"/>
                <a:ea typeface="Calibri"/>
                <a:cs typeface="Calibri"/>
                <a:sym typeface="Calibri"/>
              </a:rPr>
              <a:t> </a:t>
            </a:r>
            <a:r>
              <a:rPr lang="el" sz="2100" dirty="0">
                <a:solidFill>
                  <a:schemeClr val="dk1"/>
                </a:solidFill>
                <a:latin typeface="Calibri"/>
                <a:ea typeface="Calibri"/>
                <a:cs typeface="Calibri"/>
                <a:sym typeface="Calibri"/>
              </a:rPr>
              <a:t>models outperform</a:t>
            </a:r>
            <a:r>
              <a:rPr lang="en-US" sz="2100" dirty="0">
                <a:solidFill>
                  <a:schemeClr val="dk1"/>
                </a:solidFill>
                <a:latin typeface="Calibri"/>
                <a:ea typeface="Calibri"/>
                <a:cs typeface="Calibri"/>
                <a:sym typeface="Calibri"/>
              </a:rPr>
              <a:t> </a:t>
            </a:r>
            <a:r>
              <a:rPr lang="el" sz="2100" dirty="0">
                <a:solidFill>
                  <a:schemeClr val="dk1"/>
                </a:solidFill>
                <a:latin typeface="Calibri"/>
                <a:ea typeface="Calibri"/>
                <a:cs typeface="Calibri"/>
                <a:sym typeface="Calibri"/>
              </a:rPr>
              <a:t>local models in most cases (</a:t>
            </a:r>
            <a:r>
              <a:rPr lang="el" sz="2100" b="1" dirty="0">
                <a:solidFill>
                  <a:schemeClr val="dk1"/>
                </a:solidFill>
                <a:latin typeface="Calibri"/>
                <a:ea typeface="Calibri"/>
                <a:cs typeface="Calibri"/>
                <a:sym typeface="Calibri"/>
              </a:rPr>
              <a:t>best accuracy: 92.65%</a:t>
            </a:r>
            <a:r>
              <a:rPr lang="el" sz="2100" dirty="0">
                <a:solidFill>
                  <a:schemeClr val="dk1"/>
                </a:solidFill>
                <a:latin typeface="Calibri"/>
                <a:ea typeface="Calibri"/>
                <a:cs typeface="Calibri"/>
                <a:sym typeface="Calibri"/>
              </a:rPr>
              <a:t>)</a:t>
            </a:r>
            <a:endParaRPr lang="el" sz="2100" dirty="0">
              <a:solidFill>
                <a:schemeClr val="dk1"/>
              </a:solidFill>
              <a:latin typeface="Calibri"/>
              <a:ea typeface="Calibri"/>
              <a:cs typeface="Calibri"/>
            </a:endParaRPr>
          </a:p>
        </p:txBody>
      </p:sp>
    </p:spTree>
    <p:extLst>
      <p:ext uri="{BB962C8B-B14F-4D97-AF65-F5344CB8AC3E}">
        <p14:creationId xmlns:p14="http://schemas.microsoft.com/office/powerpoint/2010/main" val="1990750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id="{2E019960-3AE7-0332-CB9E-3344456D8675}"/>
            </a:ext>
          </a:extLst>
        </p:cNvPr>
        <p:cNvGrpSpPr/>
        <p:nvPr/>
      </p:nvGrpSpPr>
      <p:grpSpPr>
        <a:xfrm>
          <a:off x="0" y="0"/>
          <a:ext cx="0" cy="0"/>
          <a:chOff x="0" y="0"/>
          <a:chExt cx="0" cy="0"/>
        </a:xfrm>
      </p:grpSpPr>
      <p:sp>
        <p:nvSpPr>
          <p:cNvPr id="302" name="Google Shape;302;p21">
            <a:extLst>
              <a:ext uri="{FF2B5EF4-FFF2-40B4-BE49-F238E27FC236}">
                <a16:creationId xmlns:a16="http://schemas.microsoft.com/office/drawing/2014/main" id="{2C60FB2B-D234-0BBA-2C74-A9D64B136BBB}"/>
              </a:ext>
            </a:extLst>
          </p:cNvPr>
          <p:cNvSpPr txBox="1">
            <a:spLocks noGrp="1"/>
          </p:cNvSpPr>
          <p:nvPr>
            <p:ph type="title"/>
          </p:nvPr>
        </p:nvSpPr>
        <p:spPr>
          <a:xfrm>
            <a:off x="1223628" y="-74544"/>
            <a:ext cx="6696744" cy="857250"/>
          </a:xfrm>
          <a:prstGeom prst="rect">
            <a:avLst/>
          </a:prstGeom>
          <a:blipFill rotWithShape="1">
            <a:blip r:embed="rId3">
              <a:alphaModFix/>
            </a:blip>
            <a:stretch>
              <a:fillRect t="80000" b="5999"/>
            </a:stretch>
          </a:blipFill>
          <a:ln>
            <a:noFill/>
          </a:ln>
        </p:spPr>
        <p:txBody>
          <a:bodyPr spcFirstLastPara="1" vert="horz" wrap="square" lIns="540000" tIns="34275" rIns="68569" bIns="34275" rtlCol="0" anchor="ctr" anchorCtr="0">
            <a:normAutofit/>
          </a:bodyPr>
          <a:lstStyle/>
          <a:p>
            <a:r>
              <a:rPr lang="en-US" dirty="0"/>
              <a:t>Key Takeaways (2/2)</a:t>
            </a:r>
            <a:endParaRPr dirty="0"/>
          </a:p>
        </p:txBody>
      </p:sp>
      <p:sp>
        <p:nvSpPr>
          <p:cNvPr id="303" name="Google Shape;303;p21">
            <a:extLst>
              <a:ext uri="{FF2B5EF4-FFF2-40B4-BE49-F238E27FC236}">
                <a16:creationId xmlns:a16="http://schemas.microsoft.com/office/drawing/2014/main" id="{F355EA04-62A3-AF4E-0616-A90233A49879}"/>
              </a:ext>
            </a:extLst>
          </p:cNvPr>
          <p:cNvSpPr txBox="1"/>
          <p:nvPr/>
        </p:nvSpPr>
        <p:spPr>
          <a:xfrm>
            <a:off x="1143000" y="601112"/>
            <a:ext cx="6748962" cy="967469"/>
          </a:xfrm>
          <a:prstGeom prst="rect">
            <a:avLst/>
          </a:prstGeom>
          <a:noFill/>
          <a:ln>
            <a:noFill/>
          </a:ln>
        </p:spPr>
        <p:txBody>
          <a:bodyPr spcFirstLastPara="1" wrap="square" lIns="68569" tIns="34275" rIns="68569" bIns="34275" anchor="t" anchorCtr="0">
            <a:noAutofit/>
          </a:bodyPr>
          <a:lstStyle/>
          <a:p>
            <a:pPr>
              <a:spcBef>
                <a:spcPts val="1770"/>
              </a:spcBef>
              <a:buClr>
                <a:schemeClr val="dk1"/>
              </a:buClr>
              <a:buSzPts val="3080"/>
            </a:pPr>
            <a:r>
              <a:rPr lang="en-US" sz="2100" b="1" dirty="0">
                <a:solidFill>
                  <a:schemeClr val="dk1"/>
                </a:solidFill>
                <a:latin typeface="Calibri"/>
                <a:ea typeface="Calibri"/>
                <a:cs typeface="Calibri"/>
                <a:sym typeface="Calibri"/>
              </a:rPr>
              <a:t>SHAP</a:t>
            </a:r>
            <a:r>
              <a:rPr lang="en-US" sz="2100" dirty="0">
                <a:solidFill>
                  <a:schemeClr val="dk1"/>
                </a:solidFill>
                <a:latin typeface="Calibri"/>
                <a:ea typeface="Calibri"/>
                <a:cs typeface="Calibri"/>
                <a:sym typeface="Calibri"/>
              </a:rPr>
              <a:t> is a promising technique for interpreting the operation of ML-based DNS security mechanisms</a:t>
            </a:r>
            <a:endParaRPr lang="en-US" sz="2100" dirty="0">
              <a:solidFill>
                <a:schemeClr val="dk1"/>
              </a:solidFill>
              <a:latin typeface="Calibri"/>
              <a:ea typeface="Calibri"/>
              <a:cs typeface="Calibri"/>
            </a:endParaRPr>
          </a:p>
        </p:txBody>
      </p:sp>
      <p:pic>
        <p:nvPicPr>
          <p:cNvPr id="3" name="Google Shape;294;p20" descr="A screen shot of a graph&#10;&#10;AI-generated content may be incorrect.">
            <a:extLst>
              <a:ext uri="{FF2B5EF4-FFF2-40B4-BE49-F238E27FC236}">
                <a16:creationId xmlns:a16="http://schemas.microsoft.com/office/drawing/2014/main" id="{21E74D95-749A-951B-0030-0F92172FB89A}"/>
              </a:ext>
            </a:extLst>
          </p:cNvPr>
          <p:cNvPicPr preferRelativeResize="0"/>
          <p:nvPr/>
        </p:nvPicPr>
        <p:blipFill rotWithShape="1">
          <a:blip r:embed="rId4">
            <a:alphaModFix/>
          </a:blip>
          <a:srcRect t="4442"/>
          <a:stretch/>
        </p:blipFill>
        <p:spPr>
          <a:xfrm>
            <a:off x="1223628" y="1683226"/>
            <a:ext cx="3300413" cy="2471180"/>
          </a:xfrm>
          <a:prstGeom prst="rect">
            <a:avLst/>
          </a:prstGeom>
          <a:noFill/>
          <a:ln>
            <a:noFill/>
          </a:ln>
        </p:spPr>
      </p:pic>
      <p:sp>
        <p:nvSpPr>
          <p:cNvPr id="9" name="Google Shape;303;p21">
            <a:extLst>
              <a:ext uri="{FF2B5EF4-FFF2-40B4-BE49-F238E27FC236}">
                <a16:creationId xmlns:a16="http://schemas.microsoft.com/office/drawing/2014/main" id="{E867D8A2-747E-CE9D-8D29-F281B8F450D9}"/>
              </a:ext>
            </a:extLst>
          </p:cNvPr>
          <p:cNvSpPr txBox="1"/>
          <p:nvPr/>
        </p:nvSpPr>
        <p:spPr>
          <a:xfrm>
            <a:off x="4739306" y="2106048"/>
            <a:ext cx="2620146" cy="1772591"/>
          </a:xfrm>
          <a:prstGeom prst="rect">
            <a:avLst/>
          </a:prstGeom>
          <a:noFill/>
          <a:ln w="57150">
            <a:solidFill>
              <a:srgbClr val="FF0000"/>
            </a:solidFill>
          </a:ln>
        </p:spPr>
        <p:txBody>
          <a:bodyPr spcFirstLastPara="1" wrap="square" lIns="68569" tIns="34275" rIns="68569" bIns="34275" anchor="t" anchorCtr="0">
            <a:noAutofit/>
          </a:bodyPr>
          <a:lstStyle/>
          <a:p>
            <a:pPr>
              <a:spcBef>
                <a:spcPts val="1770"/>
              </a:spcBef>
              <a:buClr>
                <a:schemeClr val="dk1"/>
              </a:buClr>
              <a:buSzPts val="3080"/>
            </a:pPr>
            <a:r>
              <a:rPr lang="en-US" sz="1800" dirty="0">
                <a:solidFill>
                  <a:schemeClr val="dk1"/>
                </a:solidFill>
                <a:latin typeface="Calibri"/>
                <a:ea typeface="Calibri"/>
                <a:cs typeface="Calibri"/>
                <a:sym typeface="Calibri"/>
              </a:rPr>
              <a:t>Advanced visualizations enable administrators to understand feature importance</a:t>
            </a:r>
            <a:endParaRPr lang="en-US" sz="1800" dirty="0">
              <a:solidFill>
                <a:schemeClr val="dk1"/>
              </a:solidFill>
              <a:latin typeface="Calibri"/>
              <a:ea typeface="Calibri"/>
              <a:cs typeface="Calibri"/>
            </a:endParaRPr>
          </a:p>
        </p:txBody>
      </p:sp>
      <p:sp>
        <p:nvSpPr>
          <p:cNvPr id="2" name="Google Shape;401;p54">
            <a:extLst>
              <a:ext uri="{FF2B5EF4-FFF2-40B4-BE49-F238E27FC236}">
                <a16:creationId xmlns:a16="http://schemas.microsoft.com/office/drawing/2014/main" id="{09CE4AC4-5CE5-68EF-032E-40555A1F6D56}"/>
              </a:ext>
            </a:extLst>
          </p:cNvPr>
          <p:cNvSpPr/>
          <p:nvPr/>
        </p:nvSpPr>
        <p:spPr>
          <a:xfrm>
            <a:off x="1355704" y="1927293"/>
            <a:ext cx="890718" cy="140039"/>
          </a:xfrm>
          <a:prstGeom prst="ellipse">
            <a:avLst/>
          </a:prstGeom>
          <a:noFill/>
          <a:ln w="38100" cap="flat" cmpd="sng">
            <a:solidFill>
              <a:srgbClr val="FF0000"/>
            </a:solidFill>
            <a:prstDash val="solid"/>
            <a:round/>
            <a:headEnd type="none" w="sm" len="sm"/>
            <a:tailEnd type="none" w="sm" len="sm"/>
          </a:ln>
        </p:spPr>
        <p:txBody>
          <a:bodyPr spcFirstLastPara="1" wrap="square" lIns="68569" tIns="34275" rIns="68569" bIns="34275" anchor="ctr" anchorCtr="0">
            <a:noAutofit/>
          </a:bodyPr>
          <a:lstStyle/>
          <a:p>
            <a:pPr algn="ctr">
              <a:buClr>
                <a:srgbClr val="000000"/>
              </a:buClr>
              <a:buSzPts val="1800"/>
            </a:pPr>
            <a:endParaRPr>
              <a:solidFill>
                <a:schemeClr val="lt1"/>
              </a:solidFill>
              <a:latin typeface="Calibri"/>
              <a:ea typeface="Calibri"/>
              <a:cs typeface="Calibri"/>
              <a:sym typeface="Calibri"/>
            </a:endParaRPr>
          </a:p>
        </p:txBody>
      </p:sp>
      <p:pic>
        <p:nvPicPr>
          <p:cNvPr id="4" name="Google Shape;396;p54">
            <a:extLst>
              <a:ext uri="{FF2B5EF4-FFF2-40B4-BE49-F238E27FC236}">
                <a16:creationId xmlns:a16="http://schemas.microsoft.com/office/drawing/2014/main" id="{B0BB5BB4-6DD2-1625-B8A2-3720A7B465ED}"/>
              </a:ext>
            </a:extLst>
          </p:cNvPr>
          <p:cNvPicPr preferRelativeResize="0"/>
          <p:nvPr/>
        </p:nvPicPr>
        <p:blipFill rotWithShape="1">
          <a:blip r:embed="rId5">
            <a:alphaModFix/>
          </a:blip>
          <a:srcRect r="10774"/>
          <a:stretch/>
        </p:blipFill>
        <p:spPr>
          <a:xfrm>
            <a:off x="7507492" y="1636723"/>
            <a:ext cx="433681" cy="2828925"/>
          </a:xfrm>
          <a:prstGeom prst="rect">
            <a:avLst/>
          </a:prstGeom>
          <a:noFill/>
          <a:ln>
            <a:noFill/>
          </a:ln>
        </p:spPr>
      </p:pic>
    </p:spTree>
    <p:extLst>
      <p:ext uri="{BB962C8B-B14F-4D97-AF65-F5344CB8AC3E}">
        <p14:creationId xmlns:p14="http://schemas.microsoft.com/office/powerpoint/2010/main" val="1570482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DDDD-A7FF-C2CD-AFD2-4D3E42F941F8}"/>
              </a:ext>
            </a:extLst>
          </p:cNvPr>
          <p:cNvSpPr>
            <a:spLocks noGrp="1"/>
          </p:cNvSpPr>
          <p:nvPr>
            <p:ph type="title"/>
          </p:nvPr>
        </p:nvSpPr>
        <p:spPr/>
        <p:txBody>
          <a:bodyPr/>
          <a:lstStyle/>
          <a:p>
            <a:r>
              <a:rPr lang="en-US" dirty="0"/>
              <a:t>Integration and testing in NRENs NOCs</a:t>
            </a:r>
            <a:endParaRPr lang="en-001" dirty="0"/>
          </a:p>
        </p:txBody>
      </p:sp>
      <p:sp>
        <p:nvSpPr>
          <p:cNvPr id="3" name="Text Placeholder 2">
            <a:extLst>
              <a:ext uri="{FF2B5EF4-FFF2-40B4-BE49-F238E27FC236}">
                <a16:creationId xmlns:a16="http://schemas.microsoft.com/office/drawing/2014/main" id="{00DC193A-2CC1-9EB7-5548-F8C2E018B78D}"/>
              </a:ext>
            </a:extLst>
          </p:cNvPr>
          <p:cNvSpPr>
            <a:spLocks noGrp="1"/>
          </p:cNvSpPr>
          <p:nvPr>
            <p:ph type="body" idx="1"/>
          </p:nvPr>
        </p:nvSpPr>
        <p:spPr>
          <a:xfrm>
            <a:off x="457200" y="1200152"/>
            <a:ext cx="8229600" cy="2966212"/>
          </a:xfrm>
        </p:spPr>
        <p:txBody>
          <a:bodyPr/>
          <a:lstStyle/>
          <a:p>
            <a:r>
              <a:rPr lang="en-US" dirty="0"/>
              <a:t>Pilots and tests at NRENs</a:t>
            </a:r>
          </a:p>
          <a:p>
            <a:pPr lvl="1"/>
            <a:r>
              <a:rPr lang="en-US" dirty="0"/>
              <a:t>A number of NRENs could be the pilots</a:t>
            </a:r>
          </a:p>
          <a:p>
            <a:pPr lvl="1"/>
            <a:r>
              <a:rPr lang="en-US" dirty="0"/>
              <a:t>A number of tests could be executed in real environment  </a:t>
            </a:r>
          </a:p>
          <a:p>
            <a:endParaRPr lang="en-US" dirty="0"/>
          </a:p>
          <a:p>
            <a:r>
              <a:rPr lang="en-US" dirty="0"/>
              <a:t>Results could be used for future improvements on security issues </a:t>
            </a:r>
          </a:p>
          <a:p>
            <a:pPr lvl="1"/>
            <a:r>
              <a:rPr lang="en-US" dirty="0"/>
              <a:t>Results could be </a:t>
            </a:r>
            <a:r>
              <a:rPr lang="en-US" dirty="0" err="1"/>
              <a:t>analysed</a:t>
            </a:r>
            <a:r>
              <a:rPr lang="en-US" dirty="0"/>
              <a:t> and used for further improvements on security</a:t>
            </a:r>
          </a:p>
          <a:p>
            <a:pPr lvl="1"/>
            <a:endParaRPr lang="en-US" dirty="0"/>
          </a:p>
          <a:p>
            <a:endParaRPr lang="en-001" dirty="0"/>
          </a:p>
        </p:txBody>
      </p:sp>
    </p:spTree>
    <p:extLst>
      <p:ext uri="{BB962C8B-B14F-4D97-AF65-F5344CB8AC3E}">
        <p14:creationId xmlns:p14="http://schemas.microsoft.com/office/powerpoint/2010/main" val="2736319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9727-3722-1116-1DA9-3BE78EA1CECF}"/>
              </a:ext>
            </a:extLst>
          </p:cNvPr>
          <p:cNvSpPr>
            <a:spLocks noGrp="1"/>
          </p:cNvSpPr>
          <p:nvPr>
            <p:ph type="title"/>
          </p:nvPr>
        </p:nvSpPr>
        <p:spPr/>
        <p:txBody>
          <a:bodyPr/>
          <a:lstStyle/>
          <a:p>
            <a:r>
              <a:rPr lang="en-US" dirty="0"/>
              <a:t>Conclusions, impact &amp; sustainability </a:t>
            </a:r>
            <a:endParaRPr lang="en-001" dirty="0"/>
          </a:p>
        </p:txBody>
      </p:sp>
      <p:sp>
        <p:nvSpPr>
          <p:cNvPr id="3" name="Text Placeholder 2">
            <a:extLst>
              <a:ext uri="{FF2B5EF4-FFF2-40B4-BE49-F238E27FC236}">
                <a16:creationId xmlns:a16="http://schemas.microsoft.com/office/drawing/2014/main" id="{A169A1DB-D935-35C3-7534-E1680C91F5F1}"/>
              </a:ext>
            </a:extLst>
          </p:cNvPr>
          <p:cNvSpPr>
            <a:spLocks noGrp="1"/>
          </p:cNvSpPr>
          <p:nvPr>
            <p:ph type="body" idx="1"/>
          </p:nvPr>
        </p:nvSpPr>
        <p:spPr>
          <a:xfrm>
            <a:off x="457200" y="1200152"/>
            <a:ext cx="8229600" cy="2993713"/>
          </a:xfrm>
        </p:spPr>
        <p:txBody>
          <a:bodyPr/>
          <a:lstStyle/>
          <a:p>
            <a:pPr marL="0" indent="0" algn="just">
              <a:spcBef>
                <a:spcPts val="1350"/>
              </a:spcBef>
              <a:buClr>
                <a:schemeClr val="dk1"/>
              </a:buClr>
              <a:buSzPts val="1100"/>
              <a:buNone/>
            </a:pPr>
            <a:r>
              <a:rPr lang="el" dirty="0">
                <a:solidFill>
                  <a:schemeClr val="dk1"/>
                </a:solidFill>
                <a:latin typeface="Calibri"/>
                <a:ea typeface="Calibri"/>
                <a:cs typeface="Calibri"/>
                <a:sym typeface="Calibri"/>
              </a:rPr>
              <a:t>🔹 </a:t>
            </a:r>
            <a:r>
              <a:rPr lang="en-US" dirty="0">
                <a:solidFill>
                  <a:schemeClr val="dk1"/>
                </a:solidFill>
                <a:latin typeface="Calibri"/>
                <a:ea typeface="Calibri"/>
                <a:cs typeface="Calibri"/>
                <a:sym typeface="Calibri"/>
              </a:rPr>
              <a:t>FL enables secure collaboration</a:t>
            </a:r>
          </a:p>
          <a:p>
            <a:pPr marL="0" indent="0" algn="just">
              <a:spcBef>
                <a:spcPts val="1350"/>
              </a:spcBef>
              <a:buClr>
                <a:schemeClr val="dk1"/>
              </a:buClr>
              <a:buSzPts val="1100"/>
              <a:buNone/>
            </a:pPr>
            <a:r>
              <a:rPr lang="el" dirty="0">
                <a:solidFill>
                  <a:schemeClr val="dk1"/>
                </a:solidFill>
                <a:latin typeface="Calibri"/>
                <a:ea typeface="Calibri"/>
                <a:cs typeface="Calibri"/>
                <a:sym typeface="Calibri"/>
              </a:rPr>
              <a:t>🔹 </a:t>
            </a:r>
            <a:r>
              <a:rPr lang="en-US" dirty="0">
                <a:solidFill>
                  <a:schemeClr val="dk1"/>
                </a:solidFill>
                <a:latin typeface="Calibri"/>
                <a:ea typeface="Calibri"/>
                <a:cs typeface="Calibri"/>
                <a:sym typeface="Calibri"/>
              </a:rPr>
              <a:t>SHAP makes ML interpretable</a:t>
            </a:r>
          </a:p>
          <a:p>
            <a:pPr marL="0" indent="0" algn="just">
              <a:spcBef>
                <a:spcPts val="1350"/>
              </a:spcBef>
              <a:buClr>
                <a:schemeClr val="dk1"/>
              </a:buClr>
              <a:buSzPts val="1100"/>
              <a:buNone/>
            </a:pPr>
            <a:r>
              <a:rPr lang="el" dirty="0">
                <a:solidFill>
                  <a:schemeClr val="dk1"/>
                </a:solidFill>
                <a:latin typeface="Calibri"/>
                <a:ea typeface="Calibri"/>
                <a:cs typeface="Calibri"/>
                <a:sym typeface="Calibri"/>
              </a:rPr>
              <a:t>🔹 </a:t>
            </a:r>
            <a:r>
              <a:rPr lang="en-US" dirty="0">
                <a:solidFill>
                  <a:schemeClr val="dk1"/>
                </a:solidFill>
                <a:latin typeface="Calibri"/>
                <a:ea typeface="Calibri"/>
                <a:cs typeface="Calibri"/>
                <a:sym typeface="Calibri"/>
              </a:rPr>
              <a:t>Future: Real-world NREN deployment</a:t>
            </a:r>
            <a:endParaRPr lang="en-001" dirty="0"/>
          </a:p>
        </p:txBody>
      </p:sp>
    </p:spTree>
    <p:extLst>
      <p:ext uri="{BB962C8B-B14F-4D97-AF65-F5344CB8AC3E}">
        <p14:creationId xmlns:p14="http://schemas.microsoft.com/office/powerpoint/2010/main" val="2629907426"/>
      </p:ext>
    </p:extLst>
  </p:cSld>
  <p:clrMapOvr>
    <a:masterClrMapping/>
  </p:clrMapOvr>
</p:sld>
</file>

<file path=ppt/theme/theme1.xml><?xml version="1.0" encoding="utf-8"?>
<a:theme xmlns:a="http://schemas.openxmlformats.org/drawingml/2006/main" name="GEANT Associ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D0992E-CCCF-45DB-AB26-A4F50B75E4D6}" vid="{C2252C9B-28CB-4431-8278-C26B15A769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C14C35B6BD02428EFDFCF6B38DCCFF" ma:contentTypeVersion="3" ma:contentTypeDescription="Create a new document." ma:contentTypeScope="" ma:versionID="cb80918fe4a605eb18370ba55c5d957b">
  <xsd:schema xmlns:xsd="http://www.w3.org/2001/XMLSchema" xmlns:xs="http://www.w3.org/2001/XMLSchema" xmlns:p="http://schemas.microsoft.com/office/2006/metadata/properties" xmlns:ns1="http://schemas.microsoft.com/sharepoint/v3" xmlns:ns2="e7019c98-23ef-46f8-8434-cfd3a3bc7393" targetNamespace="http://schemas.microsoft.com/office/2006/metadata/properties" ma:root="true" ma:fieldsID="19d4d48c21c094bbdb8e7cf95f595ca6" ns1:_="" ns2:_="">
    <xsd:import namespace="http://schemas.microsoft.com/sharepoint/v3"/>
    <xsd:import namespace="e7019c98-23ef-46f8-8434-cfd3a3bc739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7019c98-23ef-46f8-8434-cfd3a3bc7393"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10"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e7019c98-23ef-46f8-8434-cfd3a3bc7393">GN4PROJ-13-16</_dlc_DocId>
    <_dlc_DocIdUrl xmlns="e7019c98-23ef-46f8-8434-cfd3a3bc7393">
      <Url>https://intranet.geant.org/help-and-support/_layouts/15/DocIdRedir.aspx?ID=GN4PROJ-13-16</Url>
      <Description>GN4PROJ-13-16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2E35BE0-4019-4082-B1C6-2E4ACDDEA2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7019c98-23ef-46f8-8434-cfd3a3bc7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AA3960-760A-4B61-8C8B-DBF90F37C8C8}">
  <ds:schemaRefs>
    <ds:schemaRef ds:uri="e7019c98-23ef-46f8-8434-cfd3a3bc7393"/>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22C07721-32FF-48B6-9D36-E09F4CC3A69A}">
  <ds:schemaRefs>
    <ds:schemaRef ds:uri="http://schemas.microsoft.com/sharepoint/v3/contenttype/forms"/>
  </ds:schemaRefs>
</ds:datastoreItem>
</file>

<file path=customXml/itemProps4.xml><?xml version="1.0" encoding="utf-8"?>
<ds:datastoreItem xmlns:ds="http://schemas.openxmlformats.org/officeDocument/2006/customXml" ds:itemID="{754E8D75-8AF6-4906-9862-16846F3CF79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Final GEANT Association template 16 9 widescreen</Template>
  <TotalTime>6475</TotalTime>
  <Words>852</Words>
  <Application>Microsoft Office PowerPoint</Application>
  <PresentationFormat>On-screen Show (16:9)</PresentationFormat>
  <Paragraphs>82</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Noto Sans Symbols</vt:lpstr>
      <vt:lpstr>GEANT Association</vt:lpstr>
      <vt:lpstr>PowerPoint Presentation</vt:lpstr>
      <vt:lpstr>Agenda</vt:lpstr>
      <vt:lpstr>Problem Statement </vt:lpstr>
      <vt:lpstr>Main Challenges in DGA detection</vt:lpstr>
      <vt:lpstr>Proposed Approach</vt:lpstr>
      <vt:lpstr>Key Takeaways (1/2)</vt:lpstr>
      <vt:lpstr>Key Takeaways (2/2)</vt:lpstr>
      <vt:lpstr>Integration and testing in NRENs NOCs</vt:lpstr>
      <vt:lpstr>Conclusions, impact &amp; sustainability </vt:lpstr>
      <vt:lpstr>PowerPoint Presentation</vt:lpstr>
    </vt:vector>
  </TitlesOfParts>
  <Company>DANTE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Meyer</dc:creator>
  <cp:keywords/>
  <dc:description>change to funding information Nov 2015</dc:description>
  <cp:lastModifiedBy>Μαρία Γραμματικού</cp:lastModifiedBy>
  <cp:revision>163</cp:revision>
  <dcterms:created xsi:type="dcterms:W3CDTF">2015-04-29T14:13:57Z</dcterms:created>
  <dcterms:modified xsi:type="dcterms:W3CDTF">2025-06-05T10:42:06Z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0x010100EFC14C35B6BD02428EFDFCF6B38DCCFF</vt:lpwstr>
  </property>
  <property fmtid="{D5CDD505-2E9C-101B-9397-08002B2CF9AE}" pid="3" name="_dlc_DocIdItemGuid">
    <vt:lpwstr>44859268-e552-4f71-81b4-ca39bd175d99</vt:lpwstr>
  </property>
</Properties>
</file>