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sto" panose="020B0604020202020204" charset="-79"/>
      <p:regular r:id="rId14"/>
    </p:embeddedFont>
    <p:embeddedFont>
      <p:font typeface="Aristo Bold" panose="020B0604020202020204" charset="-79"/>
      <p:regular r:id="rId15"/>
    </p:embeddedFont>
    <p:embeddedFont>
      <p:font typeface="Canva Sans Bold" panose="020B0604020202020204" charset="0"/>
      <p:regular r:id="rId16"/>
    </p:embeddedFont>
    <p:embeddedFont>
      <p:font typeface="Poppins" panose="00000500000000000000" pitchFamily="2" charset="0"/>
      <p:regular r:id="rId17"/>
      <p:bold r:id="rId18"/>
    </p:embeddedFont>
    <p:embeddedFont>
      <p:font typeface="Poppins Bold" panose="00000800000000000000" charset="0"/>
      <p:regular r:id="rId19"/>
    </p:embeddedFont>
    <p:embeddedFont>
      <p:font typeface="Roboto" panose="020000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085" autoAdjust="0"/>
  </p:normalViewPr>
  <p:slideViewPr>
    <p:cSldViewPr>
      <p:cViewPr>
        <p:scale>
          <a:sx n="76" d="100"/>
          <a:sy n="76" d="100"/>
        </p:scale>
        <p:origin x="99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9F0F87C0-9983-ECD1-9DBB-D322A4488E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C996667-8900-45F7-27FF-36824492E0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7E3BF-CFF7-43CF-9240-22AD454ABED8}" type="datetimeFigureOut">
              <a:rPr lang="pt-PT" smtClean="0"/>
              <a:t>05/06/2025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57123E6-F900-FD4B-AE03-46EC5DA2AA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A953461-6A0E-BA8C-0B7A-AE26CAC3D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C591C-304E-4357-867E-0FAEF0EC8F1A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67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10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57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NRENs — National Research and Education Networks — are designed to be </a:t>
            </a:r>
            <a:r>
              <a:rPr lang="en-US" b="1" dirty="0"/>
              <a:t>open,</a:t>
            </a:r>
          </a:p>
          <a:p>
            <a:r>
              <a:rPr lang="en-US" b="1" dirty="0"/>
              <a:t>collaborative, and accessible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They connect </a:t>
            </a:r>
            <a:r>
              <a:rPr lang="en-US" b="1" dirty="0"/>
              <a:t>researchers, universities, and institutions</a:t>
            </a:r>
          </a:p>
          <a:p>
            <a:r>
              <a:rPr lang="en-US" dirty="0"/>
              <a:t>across the globe. That’s beautiful for research, but it’s a nightmare for security.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Think of it: </a:t>
            </a:r>
            <a:r>
              <a:rPr lang="en-US" b="1" dirty="0"/>
              <a:t>multi-institutional access, federated identities, cross-border regulations, and</a:t>
            </a:r>
          </a:p>
          <a:p>
            <a:r>
              <a:rPr lang="en-US" b="1" dirty="0"/>
              <a:t>highly valuable data - </a:t>
            </a:r>
            <a:r>
              <a:rPr lang="en-US" dirty="0"/>
              <a:t>all in one </a:t>
            </a:r>
            <a:r>
              <a:rPr lang="en-US" b="1" dirty="0"/>
              <a:t>giant, trusted </a:t>
            </a:r>
            <a:r>
              <a:rPr lang="en-US" dirty="0"/>
              <a:t>network. Now add outdated security models</a:t>
            </a:r>
          </a:p>
          <a:p>
            <a:r>
              <a:rPr lang="en-US" dirty="0"/>
              <a:t>and complex compliance demands.</a:t>
            </a:r>
          </a:p>
          <a:p>
            <a:endParaRPr lang="en-US" dirty="0"/>
          </a:p>
          <a:p>
            <a:r>
              <a:rPr lang="en-US" dirty="0"/>
              <a:t>In this environment, a single </a:t>
            </a:r>
            <a:r>
              <a:rPr lang="en-US" b="1" dirty="0"/>
              <a:t>weak link, a vulnerable IoT device, an unsecured identity</a:t>
            </a:r>
          </a:p>
          <a:p>
            <a:r>
              <a:rPr lang="en-US" b="1" dirty="0"/>
              <a:t>provider, a misconfigured service </a:t>
            </a:r>
            <a:r>
              <a:rPr lang="en-US" dirty="0"/>
              <a:t>can open the door to lateral movement, data</a:t>
            </a:r>
          </a:p>
          <a:p>
            <a:r>
              <a:rPr lang="en-US" dirty="0"/>
              <a:t>breaches, and legal consequences.</a:t>
            </a:r>
          </a:p>
          <a:p>
            <a:endParaRPr lang="en-US" dirty="0"/>
          </a:p>
          <a:p>
            <a:r>
              <a:rPr lang="en-US" dirty="0"/>
              <a:t>And the worst part? Many of these threats blend in. They look like legitimate users until it’s</a:t>
            </a:r>
          </a:p>
          <a:p>
            <a:r>
              <a:rPr lang="en-US" dirty="0"/>
              <a:t>too late.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So what’s the solution? Zero Trust.</a:t>
            </a:r>
          </a:p>
          <a:p>
            <a:endParaRPr lang="en-US" dirty="0"/>
          </a:p>
          <a:p>
            <a:r>
              <a:rPr lang="en-US" dirty="0"/>
              <a:t>Imagine a bodyguard at every door</a:t>
            </a:r>
            <a:r>
              <a:rPr lang="en-US" b="1" dirty="0"/>
              <a:t>, checking IDs, verifying your story, and logging your</a:t>
            </a:r>
          </a:p>
          <a:p>
            <a:r>
              <a:rPr lang="en-US" b="1" dirty="0"/>
              <a:t>visit</a:t>
            </a:r>
            <a:r>
              <a:rPr lang="en-US" dirty="0"/>
              <a:t>. That’s Zero Trust in a nutshell: never trust, always verify.</a:t>
            </a:r>
          </a:p>
          <a:p>
            <a:endParaRPr lang="en-US" dirty="0"/>
          </a:p>
          <a:p>
            <a:r>
              <a:rPr lang="en-US" dirty="0"/>
              <a:t>Traditional networks trusted everything inside their walls. But that model breaks the</a:t>
            </a:r>
          </a:p>
          <a:p>
            <a:r>
              <a:rPr lang="en-US" dirty="0"/>
              <a:t>moment an attacker gets in.</a:t>
            </a:r>
          </a:p>
          <a:p>
            <a:endParaRPr lang="en-US" dirty="0"/>
          </a:p>
          <a:p>
            <a:r>
              <a:rPr lang="en-US" dirty="0"/>
              <a:t>Zero Trust flips the logic: the goal is not just to prevent</a:t>
            </a:r>
          </a:p>
          <a:p>
            <a:r>
              <a:rPr lang="en-US" dirty="0"/>
              <a:t>threats, but to expect them and react quickly to minimize their impact.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Now, the thing is: implementing Zero Trust isn’t simple, especially in a globally connected, multilingual environment like an NREN.</a:t>
            </a:r>
          </a:p>
          <a:p>
            <a:endParaRPr lang="en-US" dirty="0"/>
          </a:p>
          <a:p>
            <a:r>
              <a:rPr lang="en-US" dirty="0"/>
              <a:t>The framework is powerful, yes, but it’s not plug-and-play. It’s a shift in </a:t>
            </a:r>
            <a:r>
              <a:rPr lang="en-US" b="1" dirty="0"/>
              <a:t>culture, architecture, and mindset</a:t>
            </a:r>
            <a:r>
              <a:rPr lang="en-US" dirty="0"/>
              <a:t>. Regulations such as </a:t>
            </a:r>
            <a:r>
              <a:rPr lang="en-US" b="1" dirty="0"/>
              <a:t>GDPR </a:t>
            </a:r>
            <a:r>
              <a:rPr lang="en-US" dirty="0"/>
              <a:t>can pose additional challenges to implementing Zero Trust.</a:t>
            </a:r>
          </a:p>
          <a:p>
            <a:endParaRPr lang="en-US" dirty="0"/>
          </a:p>
          <a:p>
            <a:r>
              <a:rPr lang="en-US" dirty="0"/>
              <a:t>Let’s return to our house. Imagine a Russian-speaking bodyguard guarding your door. He won’t let you in because he needs to see your ID first but you can’t understand what he’s saying. I’m Portuguese I don’t speak Russian!</a:t>
            </a:r>
          </a:p>
          <a:p>
            <a:endParaRPr lang="en-US" dirty="0"/>
          </a:p>
          <a:p>
            <a:r>
              <a:rPr lang="en-US" dirty="0"/>
              <a:t>That’s what security and compliance often feel like today: </a:t>
            </a:r>
            <a:r>
              <a:rPr lang="en-US" b="1" dirty="0"/>
              <a:t>technical, legal, multilingual, and incredibly hard </a:t>
            </a:r>
            <a:r>
              <a:rPr lang="en-US" dirty="0"/>
              <a:t>to </a:t>
            </a:r>
            <a:r>
              <a:rPr lang="en-US" b="1" dirty="0"/>
              <a:t>navigate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My idea? An AI-powered risk assessment assistant built specifically for complex</a:t>
            </a:r>
          </a:p>
          <a:p>
            <a:r>
              <a:rPr lang="en-US" dirty="0"/>
              <a:t>environments like NRENs.</a:t>
            </a:r>
          </a:p>
          <a:p>
            <a:endParaRPr lang="en-US" dirty="0"/>
          </a:p>
          <a:p>
            <a:r>
              <a:rPr lang="en-US" dirty="0"/>
              <a:t>It </a:t>
            </a:r>
            <a:r>
              <a:rPr lang="en-US" b="1" dirty="0"/>
              <a:t>speaks your language, understands your network structure, maps risks, tracks</a:t>
            </a:r>
          </a:p>
          <a:p>
            <a:r>
              <a:rPr lang="en-US" b="1" dirty="0"/>
              <a:t>international regulations</a:t>
            </a:r>
            <a:r>
              <a:rPr lang="en-US" dirty="0"/>
              <a:t>, and even </a:t>
            </a:r>
            <a:r>
              <a:rPr lang="en-US" b="1" dirty="0"/>
              <a:t>recommends security tools or frameworks </a:t>
            </a:r>
            <a:r>
              <a:rPr lang="en-US" dirty="0"/>
              <a:t>tailored to</a:t>
            </a:r>
          </a:p>
          <a:p>
            <a:r>
              <a:rPr lang="en-US" dirty="0"/>
              <a:t>your environment.</a:t>
            </a:r>
          </a:p>
          <a:p>
            <a:endParaRPr lang="en-US" dirty="0"/>
          </a:p>
          <a:p>
            <a:r>
              <a:rPr lang="en-US" dirty="0"/>
              <a:t>No jargon. No guesswork. Just smart, adaptive support.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Security isn’t about building higher walls. It’s about building smarter doors.</a:t>
            </a:r>
          </a:p>
          <a:p>
            <a:endParaRPr lang="en-US" dirty="0"/>
          </a:p>
          <a:p>
            <a:r>
              <a:rPr lang="en-US" dirty="0"/>
              <a:t>With AI and Zero Trust, we can stop being reactive. We can start predicting threats, anticipating them, and personalizing responses.</a:t>
            </a:r>
          </a:p>
          <a:p>
            <a:endParaRPr lang="en-US" dirty="0"/>
          </a:p>
          <a:p>
            <a:r>
              <a:rPr lang="en-US" dirty="0"/>
              <a:t>The future isn’t a fortress—it’s a fluent, intelligent system that adapts to your needs, no matter where you are or who you connect with.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Imagine a future where you can confidently hand your keys to anyone, because you know that in your home, you have an amazing bodyguard capable of evaluating </a:t>
            </a:r>
            <a:r>
              <a:rPr lang="en-US" b="1" dirty="0"/>
              <a:t>who, when, and why someone </a:t>
            </a:r>
            <a:r>
              <a:rPr lang="en-US" dirty="0"/>
              <a:t>should be allowed into your space, keeping your private and valuable belongings secure.</a:t>
            </a:r>
          </a:p>
          <a:p>
            <a:endParaRPr lang="en-US" dirty="0"/>
          </a:p>
          <a:p>
            <a:r>
              <a:rPr lang="en-US" dirty="0"/>
              <a:t>A future where compliance is simple, risks are understandable, and security is proactive— even in a world where your network might lie to you.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6FF-4F36-4BAF-AD77-D589D436D2BB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3E39-6B5F-48FF-A593-C684615EB4DD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387B-ACD3-4660-A775-BB28F346B3E5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2F39-5B03-45B6-ACFE-2DA48D44447B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19CE-8681-4C93-AF12-2E0BF0D118FE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00E2-BFB4-4704-9BF3-38924C4BD18A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2EB9-EECD-443A-BB4A-FB0BCC7209E9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7AFB-F18B-4FE5-BA8E-73150E466509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B-3828-4AAB-A039-FB8D475474E6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36-4336-43ED-8CCA-9D33EE2E3E96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C5B0-4B6F-49AD-AD99-55B59FDAC6DC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6B5F-0F06-468A-813C-C4136A9655CB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3" name="Freeform 3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4" name="TextBox 4"/>
          <p:cNvSpPr txBox="1"/>
          <p:nvPr/>
        </p:nvSpPr>
        <p:spPr>
          <a:xfrm>
            <a:off x="3387610" y="4099959"/>
            <a:ext cx="11512781" cy="2087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8"/>
              </a:lnSpc>
            </a:pPr>
            <a:r>
              <a:rPr lang="en-US" sz="8594" b="1" dirty="0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Zero trust for NRENs</a:t>
            </a:r>
          </a:p>
          <a:p>
            <a:pPr algn="ctr">
              <a:lnSpc>
                <a:spcPts val="6779"/>
              </a:lnSpc>
            </a:pPr>
            <a:r>
              <a:rPr lang="en-US" sz="6518" dirty="0">
                <a:solidFill>
                  <a:srgbClr val="004AAD"/>
                </a:solidFill>
                <a:latin typeface="Aristo"/>
                <a:ea typeface="Aristo"/>
                <a:cs typeface="Aristo"/>
                <a:sym typeface="Aristo"/>
              </a:rPr>
              <a:t>because even your network lies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47096" y="3981776"/>
            <a:ext cx="14193808" cy="232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8"/>
              </a:lnSpc>
            </a:pPr>
            <a:r>
              <a:rPr lang="en-US" sz="8594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A secure world for NRENs</a:t>
            </a:r>
          </a:p>
          <a:p>
            <a:pPr algn="ctr">
              <a:lnSpc>
                <a:spcPts val="8547"/>
              </a:lnSpc>
            </a:pPr>
            <a:r>
              <a:rPr lang="en-US" sz="8000" dirty="0">
                <a:solidFill>
                  <a:srgbClr val="003071"/>
                </a:solidFill>
                <a:latin typeface="Aristo"/>
                <a:ea typeface="Aristo"/>
                <a:cs typeface="Aristo"/>
                <a:sym typeface="Aristo"/>
              </a:rPr>
              <a:t>even if your network lies to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80268" y="6514741"/>
            <a:ext cx="2327464" cy="43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2995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343400" y="8466549"/>
            <a:ext cx="9054648" cy="794032"/>
            <a:chOff x="-728735" y="0"/>
            <a:chExt cx="12072864" cy="1058709"/>
          </a:xfrm>
        </p:grpSpPr>
        <p:sp>
          <p:nvSpPr>
            <p:cNvPr id="5" name="Freeform 5"/>
            <p:cNvSpPr/>
            <p:nvPr/>
          </p:nvSpPr>
          <p:spPr>
            <a:xfrm>
              <a:off x="4346694" y="0"/>
              <a:ext cx="472204" cy="472204"/>
            </a:xfrm>
            <a:custGeom>
              <a:avLst/>
              <a:gdLst/>
              <a:ahLst/>
              <a:cxnLst/>
              <a:rect l="l" t="t" r="r" b="b"/>
              <a:pathLst>
                <a:path w="472204" h="472204">
                  <a:moveTo>
                    <a:pt x="0" y="0"/>
                  </a:moveTo>
                  <a:lnTo>
                    <a:pt x="472204" y="0"/>
                  </a:lnTo>
                  <a:lnTo>
                    <a:pt x="472204" y="472204"/>
                  </a:lnTo>
                  <a:lnTo>
                    <a:pt x="0" y="472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1100" y="56723"/>
              <a:ext cx="6233029" cy="41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8"/>
                </a:lnSpc>
              </a:pPr>
              <a:r>
                <a:rPr lang="en-US" sz="2095" dirty="0">
                  <a:solidFill>
                    <a:srgbClr val="003071"/>
                  </a:solidFill>
                  <a:latin typeface="Poppins"/>
                  <a:ea typeface="Poppins"/>
                  <a:cs typeface="Poppins"/>
                  <a:sym typeface="Poppins"/>
                </a:rPr>
                <a:t>aurorabsvasconcelos@gmail.com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4346694" y="586504"/>
              <a:ext cx="472204" cy="472204"/>
            </a:xfrm>
            <a:custGeom>
              <a:avLst/>
              <a:gdLst/>
              <a:ahLst/>
              <a:cxnLst/>
              <a:rect l="l" t="t" r="r" b="b"/>
              <a:pathLst>
                <a:path w="472204" h="472204">
                  <a:moveTo>
                    <a:pt x="0" y="0"/>
                  </a:moveTo>
                  <a:lnTo>
                    <a:pt x="472204" y="0"/>
                  </a:lnTo>
                  <a:lnTo>
                    <a:pt x="472204" y="472205"/>
                  </a:lnTo>
                  <a:lnTo>
                    <a:pt x="0" y="472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111100" y="577436"/>
              <a:ext cx="4828164" cy="481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003071"/>
                  </a:solidFill>
                  <a:latin typeface="Poppins"/>
                  <a:ea typeface="Poppins"/>
                  <a:cs typeface="Poppins"/>
                  <a:sym typeface="Poppins"/>
                </a:rPr>
                <a:t>aurora-vasconcelos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728735" y="211417"/>
              <a:ext cx="4650569" cy="578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Aurora Vasconcelos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1" name="Freeform 11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9A5C29F-5407-ECDF-CA74-F32D1EF5C80C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5133" y="3414379"/>
            <a:ext cx="8771363" cy="5843921"/>
          </a:xfrm>
          <a:custGeom>
            <a:avLst/>
            <a:gdLst/>
            <a:ahLst/>
            <a:cxnLst/>
            <a:rect l="l" t="t" r="r" b="b"/>
            <a:pathLst>
              <a:path w="8771363" h="5843921">
                <a:moveTo>
                  <a:pt x="0" y="0"/>
                </a:moveTo>
                <a:lnTo>
                  <a:pt x="8771363" y="0"/>
                </a:lnTo>
                <a:lnTo>
                  <a:pt x="8771363" y="5843921"/>
                </a:lnTo>
                <a:lnTo>
                  <a:pt x="0" y="5843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3891948"/>
            <a:ext cx="14552866" cy="261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24"/>
              </a:lnSpc>
            </a:pPr>
            <a:r>
              <a:rPr lang="en-US" sz="3851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3851" baseline="30000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n-US" sz="3851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 Take your house keys</a:t>
            </a:r>
          </a:p>
          <a:p>
            <a:pPr algn="just">
              <a:lnSpc>
                <a:spcPts val="7124"/>
              </a:lnSpc>
            </a:pPr>
            <a:r>
              <a:rPr lang="en-US" sz="3851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sz="3851" baseline="30000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nd</a:t>
            </a:r>
            <a:r>
              <a:rPr lang="en-US" sz="3851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 Hand them to the person next to you</a:t>
            </a:r>
          </a:p>
          <a:p>
            <a:pPr algn="just">
              <a:lnSpc>
                <a:spcPts val="7124"/>
              </a:lnSpc>
            </a:pPr>
            <a:r>
              <a:rPr lang="en-US" sz="3851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-US" sz="3851" baseline="30000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lang="en-US" sz="3851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 Tell them your exact address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699" y="2095145"/>
            <a:ext cx="5781503" cy="1727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82"/>
              </a:lnSpc>
              <a:spcBef>
                <a:spcPct val="0"/>
              </a:spcBef>
            </a:pPr>
            <a:r>
              <a:rPr lang="en-US" sz="8739" b="1" spc="-166" dirty="0">
                <a:solidFill>
                  <a:srgbClr val="003071"/>
                </a:solidFill>
                <a:latin typeface="Poppins" panose="00000500000000000000" pitchFamily="2" charset="0"/>
                <a:ea typeface="Canva Sans Bold"/>
                <a:cs typeface="Poppins" panose="00000500000000000000" pitchFamily="2" charset="0"/>
                <a:sym typeface="Canva Sans Bold"/>
              </a:rPr>
              <a:t>Challenge</a:t>
            </a:r>
          </a:p>
        </p:txBody>
      </p:sp>
      <p:sp>
        <p:nvSpPr>
          <p:cNvPr id="5" name="Freeform 5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6" name="Freeform 6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7F3823C-BD7F-70D8-8A76-2D748BF6AE1B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65021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3" name="TextBox 3"/>
          <p:cNvSpPr txBox="1"/>
          <p:nvPr/>
        </p:nvSpPr>
        <p:spPr>
          <a:xfrm>
            <a:off x="7845604" y="4172526"/>
            <a:ext cx="9413696" cy="191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3"/>
              </a:lnSpc>
            </a:pPr>
            <a:r>
              <a:rPr lang="en-US" sz="4255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Networks are like bad roommates</a:t>
            </a:r>
          </a:p>
          <a:p>
            <a:pPr algn="l">
              <a:lnSpc>
                <a:spcPts val="5008"/>
              </a:lnSpc>
            </a:pPr>
            <a:r>
              <a:rPr lang="en-US" sz="4000" b="1" dirty="0">
                <a:solidFill>
                  <a:srgbClr val="003071"/>
                </a:solidFill>
                <a:latin typeface="Aristo Bold"/>
                <a:ea typeface="Aristo Bold"/>
                <a:cs typeface="Aristo Bold"/>
                <a:sym typeface="Aristo Bold"/>
              </a:rPr>
              <a:t>they let the wrong people in and don’t notice until it</a:t>
            </a:r>
            <a:r>
              <a:rPr lang="en-US" sz="4000" dirty="0">
                <a:solidFill>
                  <a:srgbClr val="003071"/>
                </a:solidFill>
                <a:latin typeface="Aristo Bold"/>
                <a:ea typeface="Aristo Bold"/>
                <a:cs typeface="Aristo Bold"/>
                <a:sym typeface="Aristo Bold"/>
              </a:rPr>
              <a:t>’</a:t>
            </a:r>
            <a:r>
              <a:rPr lang="en-US" sz="4000" b="1" dirty="0">
                <a:solidFill>
                  <a:srgbClr val="003071"/>
                </a:solidFill>
                <a:latin typeface="Aristo Bold"/>
                <a:ea typeface="Aristo Bold"/>
                <a:cs typeface="Aristo Bold"/>
                <a:sym typeface="Aristo Bold"/>
              </a:rPr>
              <a:t>s too late</a:t>
            </a:r>
          </a:p>
        </p:txBody>
      </p:sp>
      <p:sp>
        <p:nvSpPr>
          <p:cNvPr id="4" name="Freeform 4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5" name="Freeform 5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3FE0774-8623-BC62-B7F7-F58D867E6C27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8989" y="2218097"/>
            <a:ext cx="9310023" cy="185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National Research and Education Networks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D3B08E8-5F0A-EA85-5348-43E47C16771C}"/>
              </a:ext>
            </a:extLst>
          </p:cNvPr>
          <p:cNvGrpSpPr/>
          <p:nvPr/>
        </p:nvGrpSpPr>
        <p:grpSpPr>
          <a:xfrm>
            <a:off x="6936355" y="4381500"/>
            <a:ext cx="4415291" cy="5116093"/>
            <a:chOff x="6484294" y="4381500"/>
            <a:chExt cx="4415291" cy="5116093"/>
          </a:xfrm>
        </p:grpSpPr>
        <p:sp>
          <p:nvSpPr>
            <p:cNvPr id="3" name="TextBox 3"/>
            <p:cNvSpPr txBox="1"/>
            <p:nvPr/>
          </p:nvSpPr>
          <p:spPr>
            <a:xfrm>
              <a:off x="7987966" y="4381500"/>
              <a:ext cx="1407946" cy="580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00307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Open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6484294" y="5082302"/>
              <a:ext cx="4415291" cy="4415291"/>
            </a:xfrm>
            <a:custGeom>
              <a:avLst/>
              <a:gdLst/>
              <a:ahLst/>
              <a:cxnLst/>
              <a:rect l="l" t="t" r="r" b="b"/>
              <a:pathLst>
                <a:path w="4415291" h="4415291">
                  <a:moveTo>
                    <a:pt x="0" y="0"/>
                  </a:moveTo>
                  <a:lnTo>
                    <a:pt x="4415292" y="0"/>
                  </a:lnTo>
                  <a:lnTo>
                    <a:pt x="4415292" y="4415291"/>
                  </a:lnTo>
                  <a:lnTo>
                    <a:pt x="0" y="441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855721" y="6620489"/>
            <a:ext cx="3155679" cy="58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307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Collaborative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17566" y="6620489"/>
            <a:ext cx="2251557" cy="58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307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Accessible</a:t>
            </a:r>
          </a:p>
        </p:txBody>
      </p:sp>
      <p:sp>
        <p:nvSpPr>
          <p:cNvPr id="7" name="Freeform 7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8" name="Freeform 8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6145504-A264-3380-8531-79A147C30988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0613" y="3543300"/>
            <a:ext cx="12880604" cy="6356958"/>
            <a:chOff x="105340" y="0"/>
            <a:chExt cx="17174140" cy="8475944"/>
          </a:xfrm>
        </p:grpSpPr>
        <p:sp>
          <p:nvSpPr>
            <p:cNvPr id="3" name="Freeform 3"/>
            <p:cNvSpPr/>
            <p:nvPr/>
          </p:nvSpPr>
          <p:spPr>
            <a:xfrm>
              <a:off x="8803536" y="0"/>
              <a:ext cx="8475944" cy="8475944"/>
            </a:xfrm>
            <a:custGeom>
              <a:avLst/>
              <a:gdLst/>
              <a:ahLst/>
              <a:cxnLst/>
              <a:rect l="l" t="t" r="r" b="b"/>
              <a:pathLst>
                <a:path w="8475944" h="8475944">
                  <a:moveTo>
                    <a:pt x="0" y="0"/>
                  </a:moveTo>
                  <a:lnTo>
                    <a:pt x="8475945" y="0"/>
                  </a:lnTo>
                  <a:lnTo>
                    <a:pt x="8475945" y="8475944"/>
                  </a:lnTo>
                  <a:lnTo>
                    <a:pt x="0" y="8475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5340" y="1590917"/>
              <a:ext cx="7621276" cy="472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711"/>
                </a:lnSpc>
              </a:pPr>
              <a:r>
                <a:rPr lang="en-US" sz="3399" spc="-64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Multi-institutional access</a:t>
              </a:r>
            </a:p>
            <a:p>
              <a:pPr algn="r">
                <a:lnSpc>
                  <a:spcPts val="5711"/>
                </a:lnSpc>
              </a:pPr>
              <a:r>
                <a:rPr lang="en-US" sz="3399" spc="-64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Federated identities</a:t>
              </a:r>
            </a:p>
            <a:p>
              <a:pPr algn="r">
                <a:lnSpc>
                  <a:spcPts val="5711"/>
                </a:lnSpc>
              </a:pPr>
              <a:r>
                <a:rPr lang="en-US" sz="3399" spc="-64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Cross-border regulations</a:t>
              </a:r>
            </a:p>
            <a:p>
              <a:pPr algn="r">
                <a:lnSpc>
                  <a:spcPts val="5711"/>
                </a:lnSpc>
              </a:pPr>
              <a:r>
                <a:rPr lang="en-US" sz="3399" spc="-64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Highly valuable data</a:t>
              </a:r>
            </a:p>
            <a:p>
              <a:pPr algn="r">
                <a:lnSpc>
                  <a:spcPts val="5711"/>
                </a:lnSpc>
              </a:pPr>
              <a:r>
                <a:rPr lang="en-US" sz="3399" spc="-64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Complex compliance demands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88989" y="1736789"/>
            <a:ext cx="9310023" cy="185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National Research and Education Networks </a:t>
            </a:r>
          </a:p>
        </p:txBody>
      </p:sp>
      <p:sp>
        <p:nvSpPr>
          <p:cNvPr id="6" name="Freeform 6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7" name="Freeform 7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86C2F67-83CA-251A-0CFA-C88215B0EB23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707920" y="2470272"/>
            <a:ext cx="5516255" cy="8279557"/>
          </a:xfrm>
          <a:custGeom>
            <a:avLst/>
            <a:gdLst/>
            <a:ahLst/>
            <a:cxnLst/>
            <a:rect l="l" t="t" r="r" b="b"/>
            <a:pathLst>
              <a:path w="5516255" h="8279557">
                <a:moveTo>
                  <a:pt x="5516254" y="0"/>
                </a:moveTo>
                <a:lnTo>
                  <a:pt x="0" y="0"/>
                </a:lnTo>
                <a:lnTo>
                  <a:pt x="0" y="8279557"/>
                </a:lnTo>
                <a:lnTo>
                  <a:pt x="5516254" y="8279557"/>
                </a:lnTo>
                <a:lnTo>
                  <a:pt x="551625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0" y="3782915"/>
            <a:ext cx="7068448" cy="2269367"/>
            <a:chOff x="0" y="-295275"/>
            <a:chExt cx="9424598" cy="3025822"/>
          </a:xfrm>
        </p:grpSpPr>
        <p:sp>
          <p:nvSpPr>
            <p:cNvPr id="4" name="TextBox 4"/>
            <p:cNvSpPr txBox="1"/>
            <p:nvPr/>
          </p:nvSpPr>
          <p:spPr>
            <a:xfrm>
              <a:off x="0" y="-295275"/>
              <a:ext cx="9424598" cy="2346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28"/>
                </a:lnSpc>
                <a:spcBef>
                  <a:spcPct val="0"/>
                </a:spcBef>
              </a:pPr>
              <a:r>
                <a:rPr lang="en-US" sz="10163" b="1" dirty="0">
                  <a:solidFill>
                    <a:srgbClr val="00307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Zero Trust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991" y="1620439"/>
              <a:ext cx="8876615" cy="111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53"/>
                </a:lnSpc>
              </a:pPr>
              <a:r>
                <a:rPr lang="en-US" sz="4895" dirty="0">
                  <a:solidFill>
                    <a:srgbClr val="003071"/>
                  </a:solidFill>
                  <a:latin typeface="Aristo"/>
                  <a:ea typeface="Aristo"/>
                  <a:cs typeface="Aristo"/>
                  <a:sym typeface="Aristo"/>
                </a:rPr>
                <a:t>Never trust, always verify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7" name="Freeform 7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CF2B23C-9262-C3A8-3280-A27186398DF2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74693" y="2647643"/>
            <a:ext cx="7765507" cy="7765507"/>
          </a:xfrm>
          <a:custGeom>
            <a:avLst/>
            <a:gdLst/>
            <a:ahLst/>
            <a:cxnLst/>
            <a:rect l="l" t="t" r="r" b="b"/>
            <a:pathLst>
              <a:path w="7765507" h="7765507">
                <a:moveTo>
                  <a:pt x="0" y="0"/>
                </a:moveTo>
                <a:lnTo>
                  <a:pt x="7765507" y="0"/>
                </a:lnTo>
                <a:lnTo>
                  <a:pt x="7765507" y="7765507"/>
                </a:lnTo>
                <a:lnTo>
                  <a:pt x="0" y="7765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3" name="Freeform 3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4" name="Freeform 4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5" name="Group 5"/>
          <p:cNvGrpSpPr/>
          <p:nvPr/>
        </p:nvGrpSpPr>
        <p:grpSpPr>
          <a:xfrm>
            <a:off x="1888526" y="3970717"/>
            <a:ext cx="7068448" cy="2345567"/>
            <a:chOff x="0" y="-295275"/>
            <a:chExt cx="9424598" cy="3127422"/>
          </a:xfrm>
        </p:grpSpPr>
        <p:sp>
          <p:nvSpPr>
            <p:cNvPr id="6" name="TextBox 6"/>
            <p:cNvSpPr txBox="1"/>
            <p:nvPr/>
          </p:nvSpPr>
          <p:spPr>
            <a:xfrm>
              <a:off x="0" y="-295275"/>
              <a:ext cx="9424598" cy="2346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28"/>
                </a:lnSpc>
                <a:spcBef>
                  <a:spcPct val="0"/>
                </a:spcBef>
              </a:pPr>
              <a:r>
                <a:rPr lang="en-US" sz="10163" b="1" dirty="0">
                  <a:solidFill>
                    <a:srgbClr val="00307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Zero Trust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3991" y="1722039"/>
              <a:ext cx="8876615" cy="111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53"/>
                </a:lnSpc>
              </a:pPr>
              <a:r>
                <a:rPr lang="en-US" sz="4895" dirty="0">
                  <a:solidFill>
                    <a:srgbClr val="003071"/>
                  </a:solidFill>
                  <a:latin typeface="Aristo"/>
                  <a:ea typeface="Aristo"/>
                  <a:cs typeface="Aristo"/>
                  <a:sym typeface="Aristo"/>
                </a:rPr>
                <a:t>isn’t plug-and-play</a:t>
              </a:r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1D95C79E-146D-9457-DFBF-C2CD46065EFF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43600" y="5418863"/>
            <a:ext cx="2801762" cy="2944167"/>
          </a:xfrm>
          <a:custGeom>
            <a:avLst/>
            <a:gdLst/>
            <a:ahLst/>
            <a:cxnLst/>
            <a:rect l="l" t="t" r="r" b="b"/>
            <a:pathLst>
              <a:path w="2801762" h="2944167">
                <a:moveTo>
                  <a:pt x="0" y="0"/>
                </a:moveTo>
                <a:lnTo>
                  <a:pt x="2801762" y="0"/>
                </a:lnTo>
                <a:lnTo>
                  <a:pt x="2801762" y="2944167"/>
                </a:lnTo>
                <a:lnTo>
                  <a:pt x="0" y="294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123" t="-10729" r="-13509" b="-10729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4" name="TextBox 4"/>
          <p:cNvSpPr txBox="1"/>
          <p:nvPr/>
        </p:nvSpPr>
        <p:spPr>
          <a:xfrm>
            <a:off x="1789311" y="2809096"/>
            <a:ext cx="14709379" cy="151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1"/>
              </a:lnSpc>
              <a:spcBef>
                <a:spcPct val="0"/>
              </a:spcBef>
            </a:pPr>
            <a:r>
              <a:rPr lang="en-US" sz="4058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A risk-based, AI-powered guidance platform for NRENs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3071"/>
                </a:solidFill>
                <a:latin typeface="Aristo Bold"/>
                <a:ea typeface="Aristo Bold"/>
                <a:cs typeface="Aristo Bold"/>
                <a:sym typeface="Aristo Bold"/>
              </a:rPr>
              <a:t>A Zero-Trust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6940" y="-3772152"/>
            <a:ext cx="13854119" cy="57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3071"/>
                </a:solidFill>
                <a:latin typeface="Aristo"/>
                <a:ea typeface="Aristo"/>
                <a:cs typeface="Aristo"/>
                <a:sym typeface="Aristo"/>
              </a:rPr>
              <a:t> isn’t plug-and-play…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60954" y="5309702"/>
            <a:ext cx="6002804" cy="2943119"/>
            <a:chOff x="0" y="0"/>
            <a:chExt cx="8003739" cy="3924158"/>
          </a:xfrm>
        </p:grpSpPr>
        <p:sp>
          <p:nvSpPr>
            <p:cNvPr id="7" name="TextBox 7"/>
            <p:cNvSpPr txBox="1"/>
            <p:nvPr/>
          </p:nvSpPr>
          <p:spPr>
            <a:xfrm>
              <a:off x="1067839" y="-190500"/>
              <a:ext cx="6935901" cy="411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70"/>
                </a:lnSpc>
              </a:pPr>
              <a:r>
                <a:rPr lang="en-US" sz="2600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Understands your language</a:t>
              </a:r>
            </a:p>
            <a:p>
              <a:pPr algn="l">
                <a:lnSpc>
                  <a:spcPts val="5070"/>
                </a:lnSpc>
              </a:pPr>
              <a:r>
                <a:rPr lang="en-US" sz="2600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Maps your network</a:t>
              </a:r>
            </a:p>
            <a:p>
              <a:pPr algn="l">
                <a:lnSpc>
                  <a:spcPts val="5070"/>
                </a:lnSpc>
              </a:pPr>
              <a:r>
                <a:rPr lang="en-US" sz="2600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Tracks regulations</a:t>
              </a:r>
            </a:p>
            <a:p>
              <a:pPr algn="l">
                <a:lnSpc>
                  <a:spcPts val="5070"/>
                </a:lnSpc>
              </a:pPr>
              <a:r>
                <a:rPr lang="en-US" sz="2600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Recommends tools</a:t>
              </a:r>
            </a:p>
            <a:p>
              <a:pPr algn="l">
                <a:lnSpc>
                  <a:spcPts val="5070"/>
                </a:lnSpc>
              </a:pPr>
              <a:r>
                <a:rPr lang="en-US" sz="2600" dirty="0">
                  <a:solidFill>
                    <a:srgbClr val="003071"/>
                  </a:solidFill>
                  <a:latin typeface="Roboto"/>
                  <a:ea typeface="Roboto"/>
                  <a:cs typeface="Roboto"/>
                  <a:sym typeface="Roboto"/>
                </a:rPr>
                <a:t>No jargon, just smart support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45548"/>
              <a:ext cx="737462" cy="336467"/>
            </a:xfrm>
            <a:custGeom>
              <a:avLst/>
              <a:gdLst/>
              <a:ahLst/>
              <a:cxnLst/>
              <a:rect l="l" t="t" r="r" b="b"/>
              <a:pathLst>
                <a:path w="737462" h="336467">
                  <a:moveTo>
                    <a:pt x="0" y="0"/>
                  </a:moveTo>
                  <a:lnTo>
                    <a:pt x="737462" y="0"/>
                  </a:lnTo>
                  <a:lnTo>
                    <a:pt x="737462" y="336467"/>
                  </a:lnTo>
                  <a:lnTo>
                    <a:pt x="0" y="33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902434"/>
              <a:ext cx="737462" cy="336467"/>
            </a:xfrm>
            <a:custGeom>
              <a:avLst/>
              <a:gdLst/>
              <a:ahLst/>
              <a:cxnLst/>
              <a:rect l="l" t="t" r="r" b="b"/>
              <a:pathLst>
                <a:path w="737462" h="336467">
                  <a:moveTo>
                    <a:pt x="0" y="0"/>
                  </a:moveTo>
                  <a:lnTo>
                    <a:pt x="737462" y="0"/>
                  </a:lnTo>
                  <a:lnTo>
                    <a:pt x="737462" y="336467"/>
                  </a:lnTo>
                  <a:lnTo>
                    <a:pt x="0" y="33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793846"/>
              <a:ext cx="737462" cy="336467"/>
            </a:xfrm>
            <a:custGeom>
              <a:avLst/>
              <a:gdLst/>
              <a:ahLst/>
              <a:cxnLst/>
              <a:rect l="l" t="t" r="r" b="b"/>
              <a:pathLst>
                <a:path w="737462" h="336467">
                  <a:moveTo>
                    <a:pt x="0" y="0"/>
                  </a:moveTo>
                  <a:lnTo>
                    <a:pt x="737462" y="0"/>
                  </a:lnTo>
                  <a:lnTo>
                    <a:pt x="737462" y="336467"/>
                  </a:lnTo>
                  <a:lnTo>
                    <a:pt x="0" y="33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2689113"/>
              <a:ext cx="737462" cy="336467"/>
            </a:xfrm>
            <a:custGeom>
              <a:avLst/>
              <a:gdLst/>
              <a:ahLst/>
              <a:cxnLst/>
              <a:rect l="l" t="t" r="r" b="b"/>
              <a:pathLst>
                <a:path w="737462" h="336467">
                  <a:moveTo>
                    <a:pt x="0" y="0"/>
                  </a:moveTo>
                  <a:lnTo>
                    <a:pt x="737462" y="0"/>
                  </a:lnTo>
                  <a:lnTo>
                    <a:pt x="737462" y="336466"/>
                  </a:lnTo>
                  <a:lnTo>
                    <a:pt x="0" y="336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3584379"/>
              <a:ext cx="737462" cy="336467"/>
            </a:xfrm>
            <a:custGeom>
              <a:avLst/>
              <a:gdLst/>
              <a:ahLst/>
              <a:cxnLst/>
              <a:rect l="l" t="t" r="r" b="b"/>
              <a:pathLst>
                <a:path w="737462" h="336467">
                  <a:moveTo>
                    <a:pt x="0" y="0"/>
                  </a:moveTo>
                  <a:lnTo>
                    <a:pt x="737462" y="0"/>
                  </a:lnTo>
                  <a:lnTo>
                    <a:pt x="737462" y="336467"/>
                  </a:lnTo>
                  <a:lnTo>
                    <a:pt x="0" y="33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4" name="Freeform 14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5BCF1D8-8C51-6F9A-9759-9AAF46F66771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E4FF">
                <a:alpha val="44500"/>
              </a:srgbClr>
            </a:gs>
            <a:gs pos="100000">
              <a:srgbClr val="94B9FF">
                <a:alpha val="105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02749" y="3046837"/>
            <a:ext cx="7009610" cy="5420050"/>
          </a:xfrm>
          <a:custGeom>
            <a:avLst/>
            <a:gdLst/>
            <a:ahLst/>
            <a:cxnLst/>
            <a:rect l="l" t="t" r="r" b="b"/>
            <a:pathLst>
              <a:path w="8135159" h="5420050">
                <a:moveTo>
                  <a:pt x="0" y="0"/>
                </a:moveTo>
                <a:lnTo>
                  <a:pt x="8135159" y="0"/>
                </a:lnTo>
                <a:lnTo>
                  <a:pt x="8135159" y="5420049"/>
                </a:lnTo>
                <a:lnTo>
                  <a:pt x="0" y="542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058" r="1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3" name="Freeform 3"/>
          <p:cNvSpPr/>
          <p:nvPr/>
        </p:nvSpPr>
        <p:spPr>
          <a:xfrm>
            <a:off x="13018315" y="3838250"/>
            <a:ext cx="4366303" cy="6553551"/>
          </a:xfrm>
          <a:custGeom>
            <a:avLst/>
            <a:gdLst/>
            <a:ahLst/>
            <a:cxnLst/>
            <a:rect l="l" t="t" r="r" b="b"/>
            <a:pathLst>
              <a:path w="4366303" h="6553551">
                <a:moveTo>
                  <a:pt x="0" y="0"/>
                </a:moveTo>
                <a:lnTo>
                  <a:pt x="4366303" y="0"/>
                </a:lnTo>
                <a:lnTo>
                  <a:pt x="4366303" y="6553551"/>
                </a:lnTo>
                <a:lnTo>
                  <a:pt x="0" y="6553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4438179"/>
            <a:ext cx="817404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2"/>
              </a:lnSpc>
              <a:spcBef>
                <a:spcPct val="0"/>
              </a:spcBef>
            </a:pPr>
            <a:r>
              <a:rPr lang="en-US" sz="3015" b="1" dirty="0">
                <a:solidFill>
                  <a:srgbClr val="003071"/>
                </a:solidFill>
                <a:latin typeface="Poppins Bold"/>
                <a:ea typeface="Poppins Bold"/>
                <a:cs typeface="Poppins Bold"/>
                <a:sym typeface="Poppins Bold"/>
              </a:rPr>
              <a:t>Security isn’t about building higher walls,</a:t>
            </a:r>
          </a:p>
          <a:p>
            <a:pPr algn="ctr">
              <a:lnSpc>
                <a:spcPts val="682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3071"/>
                </a:solidFill>
                <a:latin typeface="Aristo Bold"/>
                <a:ea typeface="Aristo Bold"/>
                <a:cs typeface="Aristo Bold"/>
                <a:sym typeface="Aristo Bold"/>
              </a:rPr>
              <a:t>it’s about building smarter doors</a:t>
            </a:r>
          </a:p>
        </p:txBody>
      </p:sp>
      <p:sp>
        <p:nvSpPr>
          <p:cNvPr id="5" name="Freeform 5"/>
          <p:cNvSpPr/>
          <p:nvPr/>
        </p:nvSpPr>
        <p:spPr>
          <a:xfrm>
            <a:off x="13831736" y="1066560"/>
            <a:ext cx="3254490" cy="660520"/>
          </a:xfrm>
          <a:custGeom>
            <a:avLst/>
            <a:gdLst/>
            <a:ahLst/>
            <a:cxnLst/>
            <a:rect l="l" t="t" r="r" b="b"/>
            <a:pathLst>
              <a:path w="3254490" h="660520">
                <a:moveTo>
                  <a:pt x="0" y="0"/>
                </a:moveTo>
                <a:lnTo>
                  <a:pt x="3254491" y="0"/>
                </a:lnTo>
                <a:lnTo>
                  <a:pt x="3254491" y="660519"/>
                </a:lnTo>
                <a:lnTo>
                  <a:pt x="0" y="6605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17" t="-11463" r="-5317" b="-9825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6" name="Freeform 6"/>
          <p:cNvSpPr/>
          <p:nvPr/>
        </p:nvSpPr>
        <p:spPr>
          <a:xfrm>
            <a:off x="1028700" y="1084058"/>
            <a:ext cx="859826" cy="625523"/>
          </a:xfrm>
          <a:custGeom>
            <a:avLst/>
            <a:gdLst/>
            <a:ahLst/>
            <a:cxnLst/>
            <a:rect l="l" t="t" r="r" b="b"/>
            <a:pathLst>
              <a:path w="859826" h="625523">
                <a:moveTo>
                  <a:pt x="0" y="0"/>
                </a:moveTo>
                <a:lnTo>
                  <a:pt x="859826" y="0"/>
                </a:lnTo>
                <a:lnTo>
                  <a:pt x="859826" y="625523"/>
                </a:lnTo>
                <a:lnTo>
                  <a:pt x="0" y="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94F4F8C-56C3-6415-2EA0-C972704C322B}"/>
              </a:ext>
            </a:extLst>
          </p:cNvPr>
          <p:cNvSpPr txBox="1"/>
          <p:nvPr/>
        </p:nvSpPr>
        <p:spPr>
          <a:xfrm>
            <a:off x="16706560" y="8517713"/>
            <a:ext cx="379666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24"/>
              </a:lnSpc>
            </a:pPr>
            <a:r>
              <a:rPr lang="en-US" dirty="0">
                <a:solidFill>
                  <a:srgbClr val="00307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Personalizados</PresentationFormat>
  <Paragraphs>111</Paragraphs>
  <Slides>10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20" baseType="lpstr">
      <vt:lpstr>Calibri</vt:lpstr>
      <vt:lpstr>Poppins Bold</vt:lpstr>
      <vt:lpstr>Aptos</vt:lpstr>
      <vt:lpstr>Roboto</vt:lpstr>
      <vt:lpstr>Aristo Bold</vt:lpstr>
      <vt:lpstr>Canva Sans Bold</vt:lpstr>
      <vt:lpstr>Poppins</vt:lpstr>
      <vt:lpstr>Arial</vt:lpstr>
      <vt:lpstr>Aristo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cp:lastModifiedBy>Aurora Vasconcelos</cp:lastModifiedBy>
  <cp:revision>5</cp:revision>
  <dcterms:created xsi:type="dcterms:W3CDTF">2006-08-16T00:00:00Z</dcterms:created>
  <dcterms:modified xsi:type="dcterms:W3CDTF">2025-06-04T23:34:24Z</dcterms:modified>
  <dc:identifier>DAGngnm-AmQ</dc:identifier>
</cp:coreProperties>
</file>