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0" r:id="rId5"/>
  </p:sldMasterIdLst>
  <p:notesMasterIdLst>
    <p:notesMasterId r:id="rId19"/>
  </p:notesMasterIdLst>
  <p:sldIdLst>
    <p:sldId id="256" r:id="rId6"/>
    <p:sldId id="1174" r:id="rId7"/>
    <p:sldId id="1171" r:id="rId8"/>
    <p:sldId id="1173" r:id="rId9"/>
    <p:sldId id="261" r:id="rId10"/>
    <p:sldId id="1126" r:id="rId11"/>
    <p:sldId id="257" r:id="rId12"/>
    <p:sldId id="1176" r:id="rId13"/>
    <p:sldId id="1180" r:id="rId14"/>
    <p:sldId id="1181" r:id="rId15"/>
    <p:sldId id="1187" r:id="rId16"/>
    <p:sldId id="1182" r:id="rId17"/>
    <p:sldId id="1098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 Carlo Faustino" initials="JCF" lastIdx="2" clrIdx="0">
    <p:extLst>
      <p:ext uri="{19B8F6BF-5375-455C-9EA6-DF929625EA0E}">
        <p15:presenceInfo xmlns:p15="http://schemas.microsoft.com/office/powerpoint/2012/main" userId="S::jean.carlo@rnp.br::0dc97a48-34ad-4912-b3e9-cc6bc6c868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637"/>
    <a:srgbClr val="FFFFFF"/>
    <a:srgbClr val="60C2D8"/>
    <a:srgbClr val="FF584A"/>
    <a:srgbClr val="001EFF"/>
    <a:srgbClr val="000A8D"/>
    <a:srgbClr val="FF872C"/>
    <a:srgbClr val="E5EBF7"/>
    <a:srgbClr val="3C0062"/>
    <a:srgbClr val="00F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852" autoAdjust="0"/>
  </p:normalViewPr>
  <p:slideViewPr>
    <p:cSldViewPr snapToGrid="0">
      <p:cViewPr varScale="1">
        <p:scale>
          <a:sx n="84" d="100"/>
          <a:sy n="84" d="100"/>
        </p:scale>
        <p:origin x="15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C8D25-5E0B-F64C-91F2-27939E4E7252}" type="datetimeFigureOut">
              <a:rPr lang="pt-BR" smtClean="0"/>
              <a:t>04/06/2025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3E423-8E22-9C45-9C40-E836CDF1659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3410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Good afternoon everyone, my name is Jean.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I am a service manager at RNP (Brazilian NREN)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and today I will speak on behalf of Professor </a:t>
            </a:r>
            <a:r>
              <a:rPr lang="en-US" sz="1200" b="0" dirty="0" err="1">
                <a:solidFill>
                  <a:schemeClr val="bg2">
                    <a:lumMod val="10000"/>
                  </a:schemeClr>
                </a:solidFill>
                <a:latin typeface="Barlow"/>
              </a:rPr>
              <a:t>Custódio</a:t>
            </a: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 who is the co-author of this presentation, but unfortunately cannot be present here.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3E423-8E22-9C45-9C40-E836CDF1659F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8367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dirty="0" err="1"/>
              <a:t>However</a:t>
            </a:r>
            <a:r>
              <a:rPr lang="pt-BR" b="0" dirty="0"/>
              <a:t>, </a:t>
            </a: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the Implementation require</a:t>
            </a:r>
            <a:r>
              <a:rPr lang="pt-BR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 </a:t>
            </a:r>
            <a:r>
              <a:rPr lang="en-US" b="0" dirty="0"/>
              <a:t>the following aspects of client institutions</a:t>
            </a:r>
            <a:r>
              <a:rPr lang="pt-BR" b="0" dirty="0"/>
              <a:t>: </a:t>
            </a:r>
          </a:p>
          <a:p>
            <a:r>
              <a:rPr lang="pt-BR" b="1" dirty="0"/>
              <a:t># </a:t>
            </a:r>
            <a:r>
              <a:rPr lang="pt-BR" b="1" dirty="0" err="1"/>
              <a:t>read</a:t>
            </a:r>
            <a:r>
              <a:rPr lang="pt-BR" b="1" dirty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3E423-8E22-9C45-9C40-E836CDF1659F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4167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At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moment</a:t>
            </a:r>
            <a:r>
              <a:rPr lang="pt-BR" dirty="0"/>
              <a:t>, </a:t>
            </a:r>
            <a:r>
              <a:rPr lang="en-US" dirty="0"/>
              <a:t>we have the following future prospects: </a:t>
            </a:r>
          </a:p>
          <a:p>
            <a:r>
              <a:rPr lang="en-US" b="1" dirty="0"/>
              <a:t># read 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3E423-8E22-9C45-9C40-E836CDF1659F}" type="slidenum">
              <a:rPr lang="pt-BR" smtClean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7003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As an academic solution, it has incorporated the results of new research with the possibility of being adopted in different scenarios and countries.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So, If you have a context where this solution could be interesting, we are open to collaboration. Thank you! </a:t>
            </a:r>
            <a:endParaRPr lang="pt-BR" dirty="0">
              <a:solidFill>
                <a:srgbClr val="FF0000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3E423-8E22-9C45-9C40-E836CDF1659F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7083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Thank</a:t>
            </a:r>
            <a:r>
              <a:rPr lang="pt-BR" dirty="0"/>
              <a:t> </a:t>
            </a:r>
            <a:r>
              <a:rPr lang="pt-BR" dirty="0" err="1"/>
              <a:t>you</a:t>
            </a:r>
            <a:r>
              <a:rPr lang="pt-BR" dirty="0"/>
              <a:t>!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3E423-8E22-9C45-9C40-E836CDF1659F}" type="slidenum">
              <a:rPr lang="pt-BR" smtClean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3640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Ricardo </a:t>
            </a:r>
            <a:r>
              <a:rPr lang="en-US" sz="1200" b="0" dirty="0" err="1">
                <a:solidFill>
                  <a:schemeClr val="bg2">
                    <a:lumMod val="10000"/>
                  </a:schemeClr>
                </a:solidFill>
                <a:latin typeface="Barlow"/>
              </a:rPr>
              <a:t>Custódio</a:t>
            </a: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 is a Full Professor at the Federal University of Santa Catarina (UFSC), where he leads the Laboratory for Security in Computing (</a:t>
            </a:r>
            <a:r>
              <a:rPr lang="en-US" sz="1200" b="0" dirty="0" err="1">
                <a:solidFill>
                  <a:schemeClr val="bg2">
                    <a:lumMod val="10000"/>
                  </a:schemeClr>
                </a:solidFill>
                <a:latin typeface="Barlow"/>
              </a:rPr>
              <a:t>LabSEC</a:t>
            </a: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).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200" b="0" dirty="0">
              <a:solidFill>
                <a:schemeClr val="bg2">
                  <a:lumMod val="10000"/>
                </a:schemeClr>
              </a:solidFill>
              <a:latin typeface="Barlo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With thirty years of experience as a teacher, he is one of the greatest Brazilian experts in digital certification. And RNP has had a two-decade partnership with him and his laboratory.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3E423-8E22-9C45-9C40-E836CDF1659F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6589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Over the past twenty years, we have built innovative solutions in the digital certification segment.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200" b="0" dirty="0">
              <a:solidFill>
                <a:schemeClr val="bg2">
                  <a:lumMod val="10000"/>
                </a:schemeClr>
              </a:solidFill>
              <a:latin typeface="Barlo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And one of these solutions concerns the signing of digital documents through the issuance of certificates created on demand - which is the scope of this presentation.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3E423-8E22-9C45-9C40-E836CDF1659F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2527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This solution has already been adopted by some universities; by the Brazilian judicial system; and by the state of Mozambique as the main tool for signing digital documents.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200" b="0" dirty="0">
              <a:solidFill>
                <a:schemeClr val="bg2">
                  <a:lumMod val="10000"/>
                </a:schemeClr>
              </a:solidFill>
              <a:latin typeface="Barlo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In the Brazilian judicial system, more than two million documents have already been signed.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3E423-8E22-9C45-9C40-E836CDF1659F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1757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In this presentation, we will cover the following aspects of this solution:</a:t>
            </a:r>
            <a:r>
              <a:rPr lang="pt-BR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# include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>
              <a:solidFill>
                <a:schemeClr val="bg2">
                  <a:lumMod val="10000"/>
                </a:schemeClr>
              </a:solidFill>
              <a:latin typeface="Barlo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bg2">
                  <a:lumMod val="10000"/>
                </a:schemeClr>
              </a:solidFill>
              <a:latin typeface="Barlow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3E423-8E22-9C45-9C40-E836CDF1659F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2695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The service in question corresponds to the implementation of a type of third-generation digital certificate.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200" b="0" dirty="0">
              <a:solidFill>
                <a:schemeClr val="bg2">
                  <a:lumMod val="10000"/>
                </a:schemeClr>
              </a:solidFill>
              <a:latin typeface="Barlo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In this paradigm, the request, storage and long-term management of private keys is replaced by the creation of a unique certificate for each document, which is created during the signing task.</a:t>
            </a:r>
            <a:endParaRPr lang="en-US" sz="1000" b="0" dirty="0">
              <a:solidFill>
                <a:schemeClr val="bg2">
                  <a:lumMod val="10000"/>
                </a:schemeClr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3E423-8E22-9C45-9C40-E836CDF1659F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8043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As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result</a:t>
            </a:r>
            <a:r>
              <a:rPr lang="pt-BR" dirty="0"/>
              <a:t>,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have</a:t>
            </a:r>
            <a:r>
              <a:rPr lang="pt-BR" dirty="0"/>
              <a:t>...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E63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credibility in the digital documents that were signed; </a:t>
            </a:r>
          </a:p>
          <a:p>
            <a:pPr marL="285750" indent="-285750">
              <a:spcBef>
                <a:spcPts val="1800"/>
              </a:spcBef>
              <a:buClr>
                <a:srgbClr val="00E637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User authentication does not require the use of tokens or cloud storage, providing facilities and cost savings </a:t>
            </a:r>
            <a:r>
              <a:rPr lang="en-US" sz="1200" b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(at RNP, each </a:t>
            </a:r>
            <a:r>
              <a:rPr lang="en-US" dirty="0"/>
              <a:t>certificate costs </a:t>
            </a:r>
            <a:r>
              <a:rPr lang="pt-BR" dirty="0" err="1"/>
              <a:t>less</a:t>
            </a:r>
            <a:r>
              <a:rPr lang="pt-BR" dirty="0"/>
              <a:t> </a:t>
            </a:r>
            <a:r>
              <a:rPr lang="pt-BR" dirty="0" err="1"/>
              <a:t>than</a:t>
            </a:r>
            <a:r>
              <a:rPr lang="pt-BR" dirty="0"/>
              <a:t> a </a:t>
            </a:r>
            <a:r>
              <a:rPr lang="pt-BR" dirty="0" err="1"/>
              <a:t>penny</a:t>
            </a:r>
            <a:r>
              <a:rPr lang="pt-BR" dirty="0"/>
              <a:t>);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E63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certificates now has the lifetime of 100 years;</a:t>
            </a:r>
          </a:p>
          <a:p>
            <a:pPr marL="285750" indent="-285750">
              <a:spcBef>
                <a:spcPts val="1800"/>
              </a:spcBef>
              <a:buClr>
                <a:srgbClr val="00E637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certificates are protected against future Cryptographically Relevant Quantum Computer (CRQC) attacks because there are no private key to be broken;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3E423-8E22-9C45-9C40-E836CDF1659F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0933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Access to the service is done </a:t>
            </a:r>
            <a:r>
              <a:rPr lang="pt-BR" dirty="0" err="1"/>
              <a:t>through</a:t>
            </a: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 API  from the academic management systems of institutions.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200" b="0" dirty="0">
              <a:solidFill>
                <a:schemeClr val="bg2">
                  <a:lumMod val="10000"/>
                </a:schemeClr>
              </a:solidFill>
              <a:latin typeface="Barlo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Therefore, when the user needs to sign a document, just click on the API button, which then transfers the document to the RNP service, which generates a certificate on demand and returns a new version of the file.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3E423-8E22-9C45-9C40-E836CDF1659F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0308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Therefore, the adoption of the service is done transparently for the end user.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200" b="0" dirty="0">
              <a:solidFill>
                <a:schemeClr val="bg2">
                  <a:lumMod val="10000"/>
                </a:schemeClr>
              </a:solidFill>
              <a:latin typeface="Barlo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At the same time, the document acquires the credibility and security of the so-called advanced signature.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3E423-8E22-9C45-9C40-E836CDF1659F}" type="slidenum">
              <a:rPr lang="pt-BR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937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015D0A-F5A9-E440-9797-5F8B4A3E2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AE3B65-F0E0-2543-BAD5-FA50B66BC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2510CD-BAB2-CD4F-B59E-AF0271633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743CB-5D85-3C4B-BEA6-B9AF11BC8D66}" type="datetimeFigureOut">
              <a:rPr lang="pt-BR" smtClean="0"/>
              <a:t>04/06/2025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EADE11-72BA-EA40-B319-249596A7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6F3F7E-D13C-6243-9157-5E0D3E2C9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2FE9-7FCE-4449-893C-4C51013B6C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3126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9"/>
          <p:cNvSpPr txBox="1">
            <a:spLocks noGrp="1"/>
          </p:cNvSpPr>
          <p:nvPr>
            <p:ph type="title"/>
          </p:nvPr>
        </p:nvSpPr>
        <p:spPr>
          <a:xfrm>
            <a:off x="2847400" y="1585467"/>
            <a:ext cx="649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"/>
          <p:cNvSpPr txBox="1">
            <a:spLocks noGrp="1"/>
          </p:cNvSpPr>
          <p:nvPr>
            <p:ph type="subTitle" idx="1"/>
          </p:nvPr>
        </p:nvSpPr>
        <p:spPr>
          <a:xfrm>
            <a:off x="2847400" y="4204667"/>
            <a:ext cx="64972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842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4674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13"/>
          <p:cNvGrpSpPr/>
          <p:nvPr/>
        </p:nvGrpSpPr>
        <p:grpSpPr>
          <a:xfrm rot="-2700000" flipH="1">
            <a:off x="-1392971" y="3273152"/>
            <a:ext cx="2087387" cy="758807"/>
            <a:chOff x="371227" y="1223833"/>
            <a:chExt cx="1565555" cy="569110"/>
          </a:xfrm>
        </p:grpSpPr>
        <p:sp>
          <p:nvSpPr>
            <p:cNvPr id="285" name="Google Shape;285;p13"/>
            <p:cNvSpPr/>
            <p:nvPr/>
          </p:nvSpPr>
          <p:spPr>
            <a:xfrm>
              <a:off x="409075" y="1258564"/>
              <a:ext cx="1484928" cy="499120"/>
            </a:xfrm>
            <a:custGeom>
              <a:avLst/>
              <a:gdLst/>
              <a:ahLst/>
              <a:cxnLst/>
              <a:rect l="l" t="t" r="r" b="b"/>
              <a:pathLst>
                <a:path w="2761" h="928" extrusionOk="0">
                  <a:moveTo>
                    <a:pt x="17" y="928"/>
                  </a:moveTo>
                  <a:lnTo>
                    <a:pt x="0" y="911"/>
                  </a:lnTo>
                  <a:lnTo>
                    <a:pt x="912" y="0"/>
                  </a:lnTo>
                  <a:lnTo>
                    <a:pt x="2761" y="0"/>
                  </a:lnTo>
                  <a:lnTo>
                    <a:pt x="2761" y="24"/>
                  </a:lnTo>
                  <a:lnTo>
                    <a:pt x="922" y="24"/>
                  </a:lnTo>
                  <a:lnTo>
                    <a:pt x="17" y="9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371227" y="1709840"/>
              <a:ext cx="83064" cy="83102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1853718" y="1223833"/>
              <a:ext cx="83064" cy="83102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8" name="Google Shape;288;p13"/>
          <p:cNvGrpSpPr/>
          <p:nvPr/>
        </p:nvGrpSpPr>
        <p:grpSpPr>
          <a:xfrm flipH="1">
            <a:off x="9829554" y="441532"/>
            <a:ext cx="2087407" cy="758813"/>
            <a:chOff x="371227" y="1223833"/>
            <a:chExt cx="1565555" cy="569110"/>
          </a:xfrm>
        </p:grpSpPr>
        <p:sp>
          <p:nvSpPr>
            <p:cNvPr id="289" name="Google Shape;289;p13"/>
            <p:cNvSpPr/>
            <p:nvPr/>
          </p:nvSpPr>
          <p:spPr>
            <a:xfrm>
              <a:off x="409075" y="1258564"/>
              <a:ext cx="1484928" cy="499120"/>
            </a:xfrm>
            <a:custGeom>
              <a:avLst/>
              <a:gdLst/>
              <a:ahLst/>
              <a:cxnLst/>
              <a:rect l="l" t="t" r="r" b="b"/>
              <a:pathLst>
                <a:path w="2761" h="928" extrusionOk="0">
                  <a:moveTo>
                    <a:pt x="17" y="928"/>
                  </a:moveTo>
                  <a:lnTo>
                    <a:pt x="0" y="911"/>
                  </a:lnTo>
                  <a:lnTo>
                    <a:pt x="912" y="0"/>
                  </a:lnTo>
                  <a:lnTo>
                    <a:pt x="2761" y="0"/>
                  </a:lnTo>
                  <a:lnTo>
                    <a:pt x="2761" y="24"/>
                  </a:lnTo>
                  <a:lnTo>
                    <a:pt x="922" y="24"/>
                  </a:lnTo>
                  <a:lnTo>
                    <a:pt x="17" y="9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371227" y="1709840"/>
              <a:ext cx="83064" cy="83102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1853718" y="1223833"/>
              <a:ext cx="83064" cy="83102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13"/>
          <p:cNvGrpSpPr/>
          <p:nvPr/>
        </p:nvGrpSpPr>
        <p:grpSpPr>
          <a:xfrm>
            <a:off x="9994229" y="5312489"/>
            <a:ext cx="3219215" cy="1055907"/>
            <a:chOff x="-607079" y="493592"/>
            <a:chExt cx="2414411" cy="791930"/>
          </a:xfrm>
        </p:grpSpPr>
        <p:grpSp>
          <p:nvGrpSpPr>
            <p:cNvPr id="293" name="Google Shape;293;p13"/>
            <p:cNvGrpSpPr/>
            <p:nvPr/>
          </p:nvGrpSpPr>
          <p:grpSpPr>
            <a:xfrm>
              <a:off x="241777" y="493592"/>
              <a:ext cx="1565555" cy="569110"/>
              <a:chOff x="371227" y="1223833"/>
              <a:chExt cx="1565555" cy="569110"/>
            </a:xfrm>
          </p:grpSpPr>
          <p:sp>
            <p:nvSpPr>
              <p:cNvPr id="294" name="Google Shape;294;p13"/>
              <p:cNvSpPr/>
              <p:nvPr/>
            </p:nvSpPr>
            <p:spPr>
              <a:xfrm>
                <a:off x="409075" y="1258564"/>
                <a:ext cx="1484928" cy="499120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928" extrusionOk="0">
                    <a:moveTo>
                      <a:pt x="17" y="928"/>
                    </a:moveTo>
                    <a:lnTo>
                      <a:pt x="0" y="911"/>
                    </a:lnTo>
                    <a:lnTo>
                      <a:pt x="912" y="0"/>
                    </a:lnTo>
                    <a:lnTo>
                      <a:pt x="2761" y="0"/>
                    </a:lnTo>
                    <a:lnTo>
                      <a:pt x="2761" y="24"/>
                    </a:lnTo>
                    <a:lnTo>
                      <a:pt x="922" y="24"/>
                    </a:lnTo>
                    <a:lnTo>
                      <a:pt x="17" y="92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13"/>
              <p:cNvSpPr/>
              <p:nvPr/>
            </p:nvSpPr>
            <p:spPr>
              <a:xfrm>
                <a:off x="371227" y="1709840"/>
                <a:ext cx="83064" cy="83102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1853718" y="1223833"/>
                <a:ext cx="83064" cy="83102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7" name="Google Shape;297;p13"/>
            <p:cNvGrpSpPr/>
            <p:nvPr/>
          </p:nvGrpSpPr>
          <p:grpSpPr>
            <a:xfrm>
              <a:off x="-607079" y="678215"/>
              <a:ext cx="1434061" cy="607307"/>
              <a:chOff x="-377161" y="1480452"/>
              <a:chExt cx="1290088" cy="546336"/>
            </a:xfrm>
          </p:grpSpPr>
          <p:sp>
            <p:nvSpPr>
              <p:cNvPr id="298" name="Google Shape;298;p13"/>
              <p:cNvSpPr/>
              <p:nvPr/>
            </p:nvSpPr>
            <p:spPr>
              <a:xfrm>
                <a:off x="-340026" y="1514033"/>
                <a:ext cx="1219396" cy="480996"/>
              </a:xfrm>
              <a:custGeom>
                <a:avLst/>
                <a:gdLst/>
                <a:ahLst/>
                <a:cxnLst/>
                <a:rect l="l" t="t" r="r" b="b"/>
                <a:pathLst>
                  <a:path w="2720" h="1073" extrusionOk="0">
                    <a:moveTo>
                      <a:pt x="1664" y="1073"/>
                    </a:moveTo>
                    <a:lnTo>
                      <a:pt x="0" y="1073"/>
                    </a:lnTo>
                    <a:lnTo>
                      <a:pt x="0" y="1049"/>
                    </a:lnTo>
                    <a:lnTo>
                      <a:pt x="1654" y="1049"/>
                    </a:lnTo>
                    <a:lnTo>
                      <a:pt x="2703" y="0"/>
                    </a:lnTo>
                    <a:lnTo>
                      <a:pt x="2720" y="17"/>
                    </a:lnTo>
                    <a:lnTo>
                      <a:pt x="1664" y="107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13"/>
              <p:cNvSpPr/>
              <p:nvPr/>
            </p:nvSpPr>
            <p:spPr>
              <a:xfrm>
                <a:off x="-377161" y="1952062"/>
                <a:ext cx="74725" cy="747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1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1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13"/>
              <p:cNvSpPr/>
              <p:nvPr/>
            </p:nvSpPr>
            <p:spPr>
              <a:xfrm>
                <a:off x="838201" y="1480452"/>
                <a:ext cx="74725" cy="7476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1" name="Google Shape;301;p13"/>
          <p:cNvGrpSpPr/>
          <p:nvPr/>
        </p:nvGrpSpPr>
        <p:grpSpPr>
          <a:xfrm>
            <a:off x="950965" y="370065"/>
            <a:ext cx="1452035" cy="308235"/>
            <a:chOff x="713224" y="277549"/>
            <a:chExt cx="1089026" cy="231176"/>
          </a:xfrm>
        </p:grpSpPr>
        <p:grpSp>
          <p:nvGrpSpPr>
            <p:cNvPr id="302" name="Google Shape;302;p13"/>
            <p:cNvGrpSpPr/>
            <p:nvPr/>
          </p:nvGrpSpPr>
          <p:grpSpPr>
            <a:xfrm>
              <a:off x="789424" y="426174"/>
              <a:ext cx="1012826" cy="82551"/>
              <a:chOff x="4065599" y="751099"/>
              <a:chExt cx="1012826" cy="82551"/>
            </a:xfrm>
          </p:grpSpPr>
          <p:sp>
            <p:nvSpPr>
              <p:cNvPr id="303" name="Google Shape;303;p13"/>
              <p:cNvSpPr/>
              <p:nvPr/>
            </p:nvSpPr>
            <p:spPr>
              <a:xfrm rot="-5399976">
                <a:off x="4979206" y="734432"/>
                <a:ext cx="82549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2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13"/>
              <p:cNvSpPr/>
              <p:nvPr/>
            </p:nvSpPr>
            <p:spPr>
              <a:xfrm rot="-5399976">
                <a:off x="4799818" y="734431"/>
                <a:ext cx="82549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3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13"/>
              <p:cNvSpPr/>
              <p:nvPr/>
            </p:nvSpPr>
            <p:spPr>
              <a:xfrm rot="-5399976">
                <a:off x="4620431" y="734431"/>
                <a:ext cx="82549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3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13"/>
              <p:cNvSpPr/>
              <p:nvPr/>
            </p:nvSpPr>
            <p:spPr>
              <a:xfrm rot="-5399976">
                <a:off x="4441043" y="734431"/>
                <a:ext cx="82549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3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 rot="-5399976">
                <a:off x="4261656" y="734431"/>
                <a:ext cx="82549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3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 rot="-5399976">
                <a:off x="4082268" y="734432"/>
                <a:ext cx="82549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2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9" name="Google Shape;309;p13"/>
            <p:cNvGrpSpPr/>
            <p:nvPr/>
          </p:nvGrpSpPr>
          <p:grpSpPr>
            <a:xfrm>
              <a:off x="713224" y="277549"/>
              <a:ext cx="1012826" cy="82551"/>
              <a:chOff x="4065599" y="751099"/>
              <a:chExt cx="1012826" cy="82551"/>
            </a:xfrm>
          </p:grpSpPr>
          <p:sp>
            <p:nvSpPr>
              <p:cNvPr id="310" name="Google Shape;310;p13"/>
              <p:cNvSpPr/>
              <p:nvPr/>
            </p:nvSpPr>
            <p:spPr>
              <a:xfrm rot="-5399976">
                <a:off x="4979206" y="734432"/>
                <a:ext cx="82549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2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 rot="-5399976">
                <a:off x="4799818" y="734431"/>
                <a:ext cx="82549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3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13"/>
              <p:cNvSpPr/>
              <p:nvPr/>
            </p:nvSpPr>
            <p:spPr>
              <a:xfrm rot="-5399976">
                <a:off x="4620431" y="734431"/>
                <a:ext cx="82549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3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3"/>
              <p:cNvSpPr/>
              <p:nvPr/>
            </p:nvSpPr>
            <p:spPr>
              <a:xfrm rot="-5399976">
                <a:off x="4441043" y="734431"/>
                <a:ext cx="82549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3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3"/>
              <p:cNvSpPr/>
              <p:nvPr/>
            </p:nvSpPr>
            <p:spPr>
              <a:xfrm rot="-5399976">
                <a:off x="4261656" y="734431"/>
                <a:ext cx="82549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3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3"/>
              <p:cNvSpPr/>
              <p:nvPr/>
            </p:nvSpPr>
            <p:spPr>
              <a:xfrm rot="-5399976">
                <a:off x="4082268" y="734432"/>
                <a:ext cx="82549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2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6" name="Google Shape;316;p13"/>
          <p:cNvGrpSpPr/>
          <p:nvPr/>
        </p:nvGrpSpPr>
        <p:grpSpPr>
          <a:xfrm>
            <a:off x="11241034" y="3627567"/>
            <a:ext cx="2339167" cy="234700"/>
            <a:chOff x="8430775" y="2720675"/>
            <a:chExt cx="1754375" cy="176025"/>
          </a:xfrm>
        </p:grpSpPr>
        <p:cxnSp>
          <p:nvCxnSpPr>
            <p:cNvPr id="317" name="Google Shape;317;p13"/>
            <p:cNvCxnSpPr/>
            <p:nvPr/>
          </p:nvCxnSpPr>
          <p:spPr>
            <a:xfrm>
              <a:off x="8430775" y="2720675"/>
              <a:ext cx="1584000" cy="0"/>
            </a:xfrm>
            <a:prstGeom prst="straightConnector1">
              <a:avLst/>
            </a:prstGeom>
            <a:noFill/>
            <a:ln w="76200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3"/>
            <p:cNvCxnSpPr/>
            <p:nvPr/>
          </p:nvCxnSpPr>
          <p:spPr>
            <a:xfrm>
              <a:off x="8601150" y="2896700"/>
              <a:ext cx="1584000" cy="0"/>
            </a:xfrm>
            <a:prstGeom prst="straightConnector1">
              <a:avLst/>
            </a:prstGeom>
            <a:noFill/>
            <a:ln w="76200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9" name="Google Shape;319;p13"/>
          <p:cNvGrpSpPr/>
          <p:nvPr/>
        </p:nvGrpSpPr>
        <p:grpSpPr>
          <a:xfrm>
            <a:off x="5420781" y="6138666"/>
            <a:ext cx="1350435" cy="110068"/>
            <a:chOff x="4065599" y="751099"/>
            <a:chExt cx="1012826" cy="82551"/>
          </a:xfrm>
        </p:grpSpPr>
        <p:sp>
          <p:nvSpPr>
            <p:cNvPr id="320" name="Google Shape;320;p13"/>
            <p:cNvSpPr/>
            <p:nvPr/>
          </p:nvSpPr>
          <p:spPr>
            <a:xfrm rot="-5399976">
              <a:off x="4979206" y="734432"/>
              <a:ext cx="82549" cy="115887"/>
            </a:xfrm>
            <a:custGeom>
              <a:avLst/>
              <a:gdLst/>
              <a:ahLst/>
              <a:cxnLst/>
              <a:rect l="l" t="t" r="r" b="b"/>
              <a:pathLst>
                <a:path w="230" h="322" extrusionOk="0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3"/>
            <p:cNvSpPr/>
            <p:nvPr/>
          </p:nvSpPr>
          <p:spPr>
            <a:xfrm rot="-5399976">
              <a:off x="4799818" y="734431"/>
              <a:ext cx="82549" cy="115888"/>
            </a:xfrm>
            <a:custGeom>
              <a:avLst/>
              <a:gdLst/>
              <a:ahLst/>
              <a:cxnLst/>
              <a:rect l="l" t="t" r="r" b="b"/>
              <a:pathLst>
                <a:path w="230" h="323" extrusionOk="0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3"/>
            <p:cNvSpPr/>
            <p:nvPr/>
          </p:nvSpPr>
          <p:spPr>
            <a:xfrm rot="-5399976">
              <a:off x="4620431" y="734431"/>
              <a:ext cx="82549" cy="115888"/>
            </a:xfrm>
            <a:custGeom>
              <a:avLst/>
              <a:gdLst/>
              <a:ahLst/>
              <a:cxnLst/>
              <a:rect l="l" t="t" r="r" b="b"/>
              <a:pathLst>
                <a:path w="230" h="323" extrusionOk="0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3"/>
            <p:cNvSpPr/>
            <p:nvPr/>
          </p:nvSpPr>
          <p:spPr>
            <a:xfrm rot="-5399976">
              <a:off x="4441043" y="734431"/>
              <a:ext cx="82549" cy="115888"/>
            </a:xfrm>
            <a:custGeom>
              <a:avLst/>
              <a:gdLst/>
              <a:ahLst/>
              <a:cxnLst/>
              <a:rect l="l" t="t" r="r" b="b"/>
              <a:pathLst>
                <a:path w="230" h="323" extrusionOk="0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3"/>
            <p:cNvSpPr/>
            <p:nvPr/>
          </p:nvSpPr>
          <p:spPr>
            <a:xfrm rot="-5399976">
              <a:off x="4261656" y="734431"/>
              <a:ext cx="82549" cy="115888"/>
            </a:xfrm>
            <a:custGeom>
              <a:avLst/>
              <a:gdLst/>
              <a:ahLst/>
              <a:cxnLst/>
              <a:rect l="l" t="t" r="r" b="b"/>
              <a:pathLst>
                <a:path w="230" h="323" extrusionOk="0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3"/>
            <p:cNvSpPr/>
            <p:nvPr/>
          </p:nvSpPr>
          <p:spPr>
            <a:xfrm rot="-5399976">
              <a:off x="4082268" y="734432"/>
              <a:ext cx="82549" cy="115887"/>
            </a:xfrm>
            <a:custGeom>
              <a:avLst/>
              <a:gdLst/>
              <a:ahLst/>
              <a:cxnLst/>
              <a:rect l="l" t="t" r="r" b="b"/>
              <a:pathLst>
                <a:path w="230" h="322" extrusionOk="0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6" name="Google Shape;326;p13"/>
          <p:cNvGrpSpPr/>
          <p:nvPr/>
        </p:nvGrpSpPr>
        <p:grpSpPr>
          <a:xfrm>
            <a:off x="-1388200" y="6138667"/>
            <a:ext cx="2339167" cy="234700"/>
            <a:chOff x="-1041150" y="4604000"/>
            <a:chExt cx="1754375" cy="176025"/>
          </a:xfrm>
        </p:grpSpPr>
        <p:cxnSp>
          <p:nvCxnSpPr>
            <p:cNvPr id="327" name="Google Shape;327;p13"/>
            <p:cNvCxnSpPr/>
            <p:nvPr/>
          </p:nvCxnSpPr>
          <p:spPr>
            <a:xfrm>
              <a:off x="-1041150" y="4604000"/>
              <a:ext cx="1584000" cy="0"/>
            </a:xfrm>
            <a:prstGeom prst="straightConnector1">
              <a:avLst/>
            </a:prstGeom>
            <a:noFill/>
            <a:ln w="76200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13"/>
            <p:cNvCxnSpPr/>
            <p:nvPr/>
          </p:nvCxnSpPr>
          <p:spPr>
            <a:xfrm>
              <a:off x="-870775" y="4780025"/>
              <a:ext cx="1584000" cy="0"/>
            </a:xfrm>
            <a:prstGeom prst="straightConnector1">
              <a:avLst/>
            </a:prstGeom>
            <a:noFill/>
            <a:ln w="76200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9" name="Google Shape;329;p13"/>
          <p:cNvSpPr txBox="1">
            <a:spLocks noGrp="1"/>
          </p:cNvSpPr>
          <p:nvPr>
            <p:ph type="title" hasCustomPrompt="1"/>
          </p:nvPr>
        </p:nvSpPr>
        <p:spPr>
          <a:xfrm>
            <a:off x="1522033" y="2214097"/>
            <a:ext cx="9796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2" hasCustomPrompt="1"/>
          </p:nvPr>
        </p:nvSpPr>
        <p:spPr>
          <a:xfrm>
            <a:off x="1522033" y="4023736"/>
            <a:ext cx="9796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31" name="Google Shape;331;p13"/>
          <p:cNvSpPr txBox="1">
            <a:spLocks noGrp="1"/>
          </p:cNvSpPr>
          <p:nvPr>
            <p:ph type="title" idx="3" hasCustomPrompt="1"/>
          </p:nvPr>
        </p:nvSpPr>
        <p:spPr>
          <a:xfrm>
            <a:off x="4648033" y="2214097"/>
            <a:ext cx="9796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32" name="Google Shape;332;p13"/>
          <p:cNvSpPr txBox="1">
            <a:spLocks noGrp="1"/>
          </p:cNvSpPr>
          <p:nvPr>
            <p:ph type="title" idx="4" hasCustomPrompt="1"/>
          </p:nvPr>
        </p:nvSpPr>
        <p:spPr>
          <a:xfrm>
            <a:off x="4648033" y="4023736"/>
            <a:ext cx="9796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33" name="Google Shape;333;p13"/>
          <p:cNvSpPr txBox="1">
            <a:spLocks noGrp="1"/>
          </p:cNvSpPr>
          <p:nvPr>
            <p:ph type="title" idx="5" hasCustomPrompt="1"/>
          </p:nvPr>
        </p:nvSpPr>
        <p:spPr>
          <a:xfrm>
            <a:off x="7774033" y="2214097"/>
            <a:ext cx="9796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34" name="Google Shape;334;p13"/>
          <p:cNvSpPr txBox="1">
            <a:spLocks noGrp="1"/>
          </p:cNvSpPr>
          <p:nvPr>
            <p:ph type="title" idx="6" hasCustomPrompt="1"/>
          </p:nvPr>
        </p:nvSpPr>
        <p:spPr>
          <a:xfrm>
            <a:off x="7774033" y="4023736"/>
            <a:ext cx="9796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35" name="Google Shape;335;p13"/>
          <p:cNvSpPr txBox="1">
            <a:spLocks noGrp="1"/>
          </p:cNvSpPr>
          <p:nvPr>
            <p:ph type="subTitle" idx="1"/>
          </p:nvPr>
        </p:nvSpPr>
        <p:spPr>
          <a:xfrm>
            <a:off x="1522033" y="2956367"/>
            <a:ext cx="2896000" cy="6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36" name="Google Shape;336;p13"/>
          <p:cNvSpPr txBox="1">
            <a:spLocks noGrp="1"/>
          </p:cNvSpPr>
          <p:nvPr>
            <p:ph type="subTitle" idx="7"/>
          </p:nvPr>
        </p:nvSpPr>
        <p:spPr>
          <a:xfrm>
            <a:off x="4648033" y="2956367"/>
            <a:ext cx="2896000" cy="6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37" name="Google Shape;337;p13"/>
          <p:cNvSpPr txBox="1">
            <a:spLocks noGrp="1"/>
          </p:cNvSpPr>
          <p:nvPr>
            <p:ph type="subTitle" idx="8"/>
          </p:nvPr>
        </p:nvSpPr>
        <p:spPr>
          <a:xfrm>
            <a:off x="7774033" y="2956367"/>
            <a:ext cx="2896000" cy="6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subTitle" idx="9"/>
          </p:nvPr>
        </p:nvSpPr>
        <p:spPr>
          <a:xfrm>
            <a:off x="1522033" y="4766067"/>
            <a:ext cx="2896000" cy="6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13"/>
          </p:nvPr>
        </p:nvSpPr>
        <p:spPr>
          <a:xfrm>
            <a:off x="4648033" y="4766067"/>
            <a:ext cx="2896000" cy="6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subTitle" idx="14"/>
          </p:nvPr>
        </p:nvSpPr>
        <p:spPr>
          <a:xfrm>
            <a:off x="7774033" y="4766067"/>
            <a:ext cx="2896000" cy="6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15"/>
          </p:nvPr>
        </p:nvSpPr>
        <p:spPr>
          <a:xfrm>
            <a:off x="1217233" y="719333"/>
            <a:ext cx="975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7659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99C4C10-D653-4609-9363-44BAADBA3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3708-211A-4B2D-BCEE-4B474B70D1B8}" type="datetimeFigureOut">
              <a:rPr lang="pt-BR" smtClean="0"/>
              <a:t>04/06/2025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40B44BA-E92D-401A-A759-AF1AF3087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2B6DD78-536E-41CD-89FB-7C921CDA3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82A9-32B1-4273-96BF-9BE90A5920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9661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E4BFA-7994-1642-AA50-8BB610ED0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92DB66-F5A9-8E47-A5C1-C503E3DD0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0FE389-B91C-044F-B34F-EACD1B154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743CB-5D85-3C4B-BEA6-B9AF11BC8D66}" type="datetimeFigureOut">
              <a:rPr lang="pt-BR" smtClean="0"/>
              <a:t>04/06/2025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B32528-5A36-854E-B005-CC9D8779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71A7FF-85AA-6A4C-A031-EA2AD631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2FE9-7FCE-4449-893C-4C51013B6C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954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56988EF0-75AB-E3DC-2936-21855CA1F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4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733960E-7CB7-4C48-187E-5ECEC4CD05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1999" cy="6857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5985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2">
  <p:cSld name="MIOLO 2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3"/>
          <p:cNvSpPr txBox="1">
            <a:spLocks noGrp="1"/>
          </p:cNvSpPr>
          <p:nvPr>
            <p:ph type="ctrTitle"/>
          </p:nvPr>
        </p:nvSpPr>
        <p:spPr>
          <a:xfrm>
            <a:off x="1772920" y="787083"/>
            <a:ext cx="8239760" cy="47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A92"/>
              </a:buClr>
              <a:buSzPts val="2800"/>
              <a:buFont typeface="Barlow Medium"/>
              <a:buNone/>
              <a:defRPr sz="2800" b="0" i="0" u="none" strike="noStrike" cap="none">
                <a:solidFill>
                  <a:srgbClr val="000A9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body" idx="1"/>
          </p:nvPr>
        </p:nvSpPr>
        <p:spPr>
          <a:xfrm>
            <a:off x="6421120" y="1482725"/>
            <a:ext cx="4932680" cy="458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720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1EFF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0063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920" y="787083"/>
            <a:ext cx="8239760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000A92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679D77E-694C-027C-E35F-420E849651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482725"/>
            <a:ext cx="5257800" cy="4587875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Barlow" pitchFamily="2" charset="77"/>
              </a:defRPr>
            </a:lvl1pPr>
          </a:lstStyle>
          <a:p>
            <a:endParaRPr lang="en-B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2FC732-1207-0DAD-0845-A5F7448BA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1120" y="1482725"/>
            <a:ext cx="4932680" cy="4587875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200" b="0" i="0">
                <a:solidFill>
                  <a:srgbClr val="001EFF"/>
                </a:solidFill>
                <a:latin typeface="Barlow Medium" pitchFamily="2" charset="77"/>
              </a:defRPr>
            </a:lvl1pPr>
            <a:lvl2pPr marL="180000" indent="0">
              <a:buFontTx/>
              <a:buNone/>
              <a:defRPr sz="2000" b="0" i="0">
                <a:latin typeface="Barlow" pitchFamily="2" charset="77"/>
              </a:defRPr>
            </a:lvl2pPr>
            <a:lvl3pPr marL="252000" indent="0">
              <a:buFontTx/>
              <a:buNone/>
              <a:defRPr sz="1600" b="0" i="0">
                <a:latin typeface="Barlow" pitchFamily="2" charset="77"/>
              </a:defRPr>
            </a:lvl3pPr>
            <a:lvl4pPr marL="324000" indent="0">
              <a:buFontTx/>
              <a:buNone/>
              <a:defRPr sz="14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B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991DC2-E8BC-B913-8F8F-42E6CD9CEA4C}"/>
              </a:ext>
            </a:extLst>
          </p:cNvPr>
          <p:cNvGrpSpPr/>
          <p:nvPr userDrawn="1"/>
        </p:nvGrpSpPr>
        <p:grpSpPr>
          <a:xfrm>
            <a:off x="838200" y="949801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DDE295-6DB8-8D1C-A438-DBBEE281CFF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FC5C13-195F-2C8F-2CB5-48A1BC35A1E1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3A68DB-1698-120B-2F29-23EE6A7B905A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</p:spTree>
    <p:extLst>
      <p:ext uri="{BB962C8B-B14F-4D97-AF65-F5344CB8AC3E}">
        <p14:creationId xmlns:p14="http://schemas.microsoft.com/office/powerpoint/2010/main" val="585616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076800" y="1614233"/>
            <a:ext cx="6038400" cy="25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>
                <a:latin typeface="Share Tech"/>
                <a:ea typeface="Share Tech"/>
                <a:cs typeface="Share Tech"/>
                <a:sym typeface="Share Tec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flipH="1">
            <a:off x="10974837" y="4783199"/>
            <a:ext cx="2087407" cy="758813"/>
            <a:chOff x="371227" y="1223833"/>
            <a:chExt cx="1565555" cy="569110"/>
          </a:xfrm>
        </p:grpSpPr>
        <p:sp>
          <p:nvSpPr>
            <p:cNvPr id="11" name="Google Shape;11;p2"/>
            <p:cNvSpPr/>
            <p:nvPr/>
          </p:nvSpPr>
          <p:spPr>
            <a:xfrm>
              <a:off x="409075" y="1258564"/>
              <a:ext cx="1484928" cy="499120"/>
            </a:xfrm>
            <a:custGeom>
              <a:avLst/>
              <a:gdLst/>
              <a:ahLst/>
              <a:cxnLst/>
              <a:rect l="l" t="t" r="r" b="b"/>
              <a:pathLst>
                <a:path w="2761" h="928" extrusionOk="0">
                  <a:moveTo>
                    <a:pt x="17" y="928"/>
                  </a:moveTo>
                  <a:lnTo>
                    <a:pt x="0" y="911"/>
                  </a:lnTo>
                  <a:lnTo>
                    <a:pt x="912" y="0"/>
                  </a:lnTo>
                  <a:lnTo>
                    <a:pt x="2761" y="0"/>
                  </a:lnTo>
                  <a:lnTo>
                    <a:pt x="2761" y="24"/>
                  </a:lnTo>
                  <a:lnTo>
                    <a:pt x="922" y="24"/>
                  </a:lnTo>
                  <a:lnTo>
                    <a:pt x="17" y="9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71227" y="1709840"/>
              <a:ext cx="83064" cy="83102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853718" y="1223833"/>
              <a:ext cx="83064" cy="83102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121" y="60"/>
                  </a:move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-809438" y="658123"/>
            <a:ext cx="3219215" cy="1055907"/>
            <a:chOff x="-607079" y="493592"/>
            <a:chExt cx="2414411" cy="791930"/>
          </a:xfrm>
        </p:grpSpPr>
        <p:grpSp>
          <p:nvGrpSpPr>
            <p:cNvPr id="15" name="Google Shape;15;p2"/>
            <p:cNvGrpSpPr/>
            <p:nvPr/>
          </p:nvGrpSpPr>
          <p:grpSpPr>
            <a:xfrm>
              <a:off x="241777" y="493592"/>
              <a:ext cx="1565555" cy="569110"/>
              <a:chOff x="371227" y="1223833"/>
              <a:chExt cx="1565555" cy="569110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09075" y="1258564"/>
                <a:ext cx="1484928" cy="499120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928" extrusionOk="0">
                    <a:moveTo>
                      <a:pt x="17" y="928"/>
                    </a:moveTo>
                    <a:lnTo>
                      <a:pt x="0" y="911"/>
                    </a:lnTo>
                    <a:lnTo>
                      <a:pt x="912" y="0"/>
                    </a:lnTo>
                    <a:lnTo>
                      <a:pt x="2761" y="0"/>
                    </a:lnTo>
                    <a:lnTo>
                      <a:pt x="2761" y="24"/>
                    </a:lnTo>
                    <a:lnTo>
                      <a:pt x="922" y="24"/>
                    </a:lnTo>
                    <a:lnTo>
                      <a:pt x="17" y="92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71227" y="1709840"/>
                <a:ext cx="83064" cy="83102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853718" y="1223833"/>
                <a:ext cx="83064" cy="83102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>
              <a:off x="-607079" y="678215"/>
              <a:ext cx="1434061" cy="607307"/>
              <a:chOff x="-377161" y="1480452"/>
              <a:chExt cx="1290088" cy="54633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340026" y="1514033"/>
                <a:ext cx="1219396" cy="480996"/>
              </a:xfrm>
              <a:custGeom>
                <a:avLst/>
                <a:gdLst/>
                <a:ahLst/>
                <a:cxnLst/>
                <a:rect l="l" t="t" r="r" b="b"/>
                <a:pathLst>
                  <a:path w="2720" h="1073" extrusionOk="0">
                    <a:moveTo>
                      <a:pt x="1664" y="1073"/>
                    </a:moveTo>
                    <a:lnTo>
                      <a:pt x="0" y="1073"/>
                    </a:lnTo>
                    <a:lnTo>
                      <a:pt x="0" y="1049"/>
                    </a:lnTo>
                    <a:lnTo>
                      <a:pt x="1654" y="1049"/>
                    </a:lnTo>
                    <a:lnTo>
                      <a:pt x="2703" y="0"/>
                    </a:lnTo>
                    <a:lnTo>
                      <a:pt x="2720" y="17"/>
                    </a:lnTo>
                    <a:lnTo>
                      <a:pt x="1664" y="107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-377161" y="1952062"/>
                <a:ext cx="74725" cy="747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1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1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38201" y="1480452"/>
                <a:ext cx="74725" cy="7476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" name="Google Shape;23;p2"/>
          <p:cNvGrpSpPr/>
          <p:nvPr/>
        </p:nvGrpSpPr>
        <p:grpSpPr>
          <a:xfrm>
            <a:off x="11013867" y="719334"/>
            <a:ext cx="2339167" cy="234700"/>
            <a:chOff x="8260400" y="539500"/>
            <a:chExt cx="1754375" cy="176025"/>
          </a:xfrm>
        </p:grpSpPr>
        <p:cxnSp>
          <p:nvCxnSpPr>
            <p:cNvPr id="24" name="Google Shape;24;p2"/>
            <p:cNvCxnSpPr/>
            <p:nvPr/>
          </p:nvCxnSpPr>
          <p:spPr>
            <a:xfrm>
              <a:off x="8260400" y="539500"/>
              <a:ext cx="1584000" cy="0"/>
            </a:xfrm>
            <a:prstGeom prst="straightConnector1">
              <a:avLst/>
            </a:prstGeom>
            <a:noFill/>
            <a:ln w="76200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8430775" y="715525"/>
              <a:ext cx="1584000" cy="0"/>
            </a:xfrm>
            <a:prstGeom prst="straightConnector1">
              <a:avLst/>
            </a:prstGeom>
            <a:noFill/>
            <a:ln w="76200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6" name="Google Shape;26;p2"/>
          <p:cNvGrpSpPr/>
          <p:nvPr/>
        </p:nvGrpSpPr>
        <p:grpSpPr>
          <a:xfrm>
            <a:off x="-1388200" y="5903967"/>
            <a:ext cx="2339167" cy="234700"/>
            <a:chOff x="-1041150" y="4427975"/>
            <a:chExt cx="1754375" cy="176025"/>
          </a:xfrm>
        </p:grpSpPr>
        <p:cxnSp>
          <p:nvCxnSpPr>
            <p:cNvPr id="27" name="Google Shape;27;p2"/>
            <p:cNvCxnSpPr/>
            <p:nvPr/>
          </p:nvCxnSpPr>
          <p:spPr>
            <a:xfrm>
              <a:off x="-1041150" y="4427975"/>
              <a:ext cx="1584000" cy="0"/>
            </a:xfrm>
            <a:prstGeom prst="straightConnector1">
              <a:avLst/>
            </a:prstGeom>
            <a:noFill/>
            <a:ln w="76200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870775" y="4604000"/>
              <a:ext cx="1584000" cy="0"/>
            </a:xfrm>
            <a:prstGeom prst="straightConnector1">
              <a:avLst/>
            </a:prstGeom>
            <a:noFill/>
            <a:ln w="76200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9" name="Google Shape;29;p2"/>
          <p:cNvGrpSpPr/>
          <p:nvPr/>
        </p:nvGrpSpPr>
        <p:grpSpPr>
          <a:xfrm>
            <a:off x="5370099" y="370065"/>
            <a:ext cx="1452035" cy="308235"/>
            <a:chOff x="4027574" y="277549"/>
            <a:chExt cx="1089026" cy="231176"/>
          </a:xfrm>
        </p:grpSpPr>
        <p:grpSp>
          <p:nvGrpSpPr>
            <p:cNvPr id="30" name="Google Shape;30;p2"/>
            <p:cNvGrpSpPr/>
            <p:nvPr/>
          </p:nvGrpSpPr>
          <p:grpSpPr>
            <a:xfrm>
              <a:off x="4103774" y="426174"/>
              <a:ext cx="1012826" cy="82551"/>
              <a:chOff x="4065599" y="751099"/>
              <a:chExt cx="1012826" cy="82551"/>
            </a:xfrm>
          </p:grpSpPr>
          <p:sp>
            <p:nvSpPr>
              <p:cNvPr id="31" name="Google Shape;31;p2"/>
              <p:cNvSpPr/>
              <p:nvPr/>
            </p:nvSpPr>
            <p:spPr>
              <a:xfrm rot="-5399976">
                <a:off x="4979206" y="734432"/>
                <a:ext cx="82549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2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-5399976">
                <a:off x="4799818" y="734431"/>
                <a:ext cx="82549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3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 rot="-5399976">
                <a:off x="4620431" y="734431"/>
                <a:ext cx="82549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3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-5399976">
                <a:off x="4441043" y="734431"/>
                <a:ext cx="82549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3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-5399976">
                <a:off x="4261656" y="734431"/>
                <a:ext cx="82549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3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 rot="-5399976">
                <a:off x="4082268" y="734432"/>
                <a:ext cx="82549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2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4027574" y="277549"/>
              <a:ext cx="1012826" cy="82551"/>
              <a:chOff x="4065599" y="751099"/>
              <a:chExt cx="1012826" cy="82551"/>
            </a:xfrm>
          </p:grpSpPr>
          <p:sp>
            <p:nvSpPr>
              <p:cNvPr id="38" name="Google Shape;38;p2"/>
              <p:cNvSpPr/>
              <p:nvPr/>
            </p:nvSpPr>
            <p:spPr>
              <a:xfrm rot="-5399976">
                <a:off x="4979206" y="734432"/>
                <a:ext cx="82549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2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5399976">
                <a:off x="4799818" y="734431"/>
                <a:ext cx="82549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3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 rot="-5399976">
                <a:off x="4620431" y="734431"/>
                <a:ext cx="82549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3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-5399976">
                <a:off x="4441043" y="734431"/>
                <a:ext cx="82549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3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 rot="-5399976">
                <a:off x="4261656" y="734431"/>
                <a:ext cx="82549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3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2"/>
                    </a:lnTo>
                    <a:lnTo>
                      <a:pt x="0" y="32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 rot="-5399976">
                <a:off x="4082268" y="734432"/>
                <a:ext cx="82549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22" extrusionOk="0">
                    <a:moveTo>
                      <a:pt x="0" y="0"/>
                    </a:moveTo>
                    <a:lnTo>
                      <a:pt x="229" y="0"/>
                    </a:lnTo>
                    <a:lnTo>
                      <a:pt x="229" y="321"/>
                    </a:lnTo>
                    <a:lnTo>
                      <a:pt x="0" y="32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" name="Google Shape;44;p2"/>
          <p:cNvGrpSpPr/>
          <p:nvPr/>
        </p:nvGrpSpPr>
        <p:grpSpPr>
          <a:xfrm>
            <a:off x="9890599" y="6138666"/>
            <a:ext cx="1350435" cy="110068"/>
            <a:chOff x="4065599" y="751099"/>
            <a:chExt cx="1012826" cy="82551"/>
          </a:xfrm>
        </p:grpSpPr>
        <p:sp>
          <p:nvSpPr>
            <p:cNvPr id="45" name="Google Shape;45;p2"/>
            <p:cNvSpPr/>
            <p:nvPr/>
          </p:nvSpPr>
          <p:spPr>
            <a:xfrm rot="-5399976">
              <a:off x="4979206" y="734432"/>
              <a:ext cx="82549" cy="115887"/>
            </a:xfrm>
            <a:custGeom>
              <a:avLst/>
              <a:gdLst/>
              <a:ahLst/>
              <a:cxnLst/>
              <a:rect l="l" t="t" r="r" b="b"/>
              <a:pathLst>
                <a:path w="230" h="322" extrusionOk="0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5399976">
              <a:off x="4799818" y="734431"/>
              <a:ext cx="82549" cy="115888"/>
            </a:xfrm>
            <a:custGeom>
              <a:avLst/>
              <a:gdLst/>
              <a:ahLst/>
              <a:cxnLst/>
              <a:rect l="l" t="t" r="r" b="b"/>
              <a:pathLst>
                <a:path w="230" h="323" extrusionOk="0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5399976">
              <a:off x="4620431" y="734431"/>
              <a:ext cx="82549" cy="115888"/>
            </a:xfrm>
            <a:custGeom>
              <a:avLst/>
              <a:gdLst/>
              <a:ahLst/>
              <a:cxnLst/>
              <a:rect l="l" t="t" r="r" b="b"/>
              <a:pathLst>
                <a:path w="230" h="323" extrusionOk="0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 rot="-5399976">
              <a:off x="4441043" y="734431"/>
              <a:ext cx="82549" cy="115888"/>
            </a:xfrm>
            <a:custGeom>
              <a:avLst/>
              <a:gdLst/>
              <a:ahLst/>
              <a:cxnLst/>
              <a:rect l="l" t="t" r="r" b="b"/>
              <a:pathLst>
                <a:path w="230" h="323" extrusionOk="0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-5399976">
              <a:off x="4261656" y="734431"/>
              <a:ext cx="82549" cy="115888"/>
            </a:xfrm>
            <a:custGeom>
              <a:avLst/>
              <a:gdLst/>
              <a:ahLst/>
              <a:cxnLst/>
              <a:rect l="l" t="t" r="r" b="b"/>
              <a:pathLst>
                <a:path w="230" h="323" extrusionOk="0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 rot="-5399976">
              <a:off x="4082268" y="734432"/>
              <a:ext cx="82549" cy="115887"/>
            </a:xfrm>
            <a:custGeom>
              <a:avLst/>
              <a:gdLst/>
              <a:ahLst/>
              <a:cxnLst/>
              <a:rect l="l" t="t" r="r" b="b"/>
              <a:pathLst>
                <a:path w="230" h="322" extrusionOk="0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4933721" y="6094980"/>
            <a:ext cx="2223207" cy="996213"/>
            <a:chOff x="5080152" y="4756299"/>
            <a:chExt cx="1667405" cy="747160"/>
          </a:xfrm>
        </p:grpSpPr>
        <p:grpSp>
          <p:nvGrpSpPr>
            <p:cNvPr id="52" name="Google Shape;52;p2"/>
            <p:cNvGrpSpPr/>
            <p:nvPr/>
          </p:nvGrpSpPr>
          <p:grpSpPr>
            <a:xfrm flipH="1">
              <a:off x="5182002" y="4756299"/>
              <a:ext cx="1565555" cy="569110"/>
              <a:chOff x="371227" y="1223833"/>
              <a:chExt cx="1565555" cy="569110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409075" y="1258564"/>
                <a:ext cx="1484928" cy="499120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928" extrusionOk="0">
                    <a:moveTo>
                      <a:pt x="17" y="928"/>
                    </a:moveTo>
                    <a:lnTo>
                      <a:pt x="0" y="911"/>
                    </a:lnTo>
                    <a:lnTo>
                      <a:pt x="912" y="0"/>
                    </a:lnTo>
                    <a:lnTo>
                      <a:pt x="2761" y="0"/>
                    </a:lnTo>
                    <a:lnTo>
                      <a:pt x="2761" y="24"/>
                    </a:lnTo>
                    <a:lnTo>
                      <a:pt x="922" y="24"/>
                    </a:lnTo>
                    <a:lnTo>
                      <a:pt x="17" y="92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71227" y="1709840"/>
                <a:ext cx="83064" cy="83102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853718" y="1223833"/>
                <a:ext cx="83064" cy="83102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" name="Google Shape;56;p2"/>
            <p:cNvGrpSpPr/>
            <p:nvPr/>
          </p:nvGrpSpPr>
          <p:grpSpPr>
            <a:xfrm flipH="1">
              <a:off x="5080152" y="4934349"/>
              <a:ext cx="1565555" cy="569110"/>
              <a:chOff x="371227" y="1223833"/>
              <a:chExt cx="1565555" cy="569110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409075" y="1258564"/>
                <a:ext cx="1484928" cy="499120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928" extrusionOk="0">
                    <a:moveTo>
                      <a:pt x="17" y="928"/>
                    </a:moveTo>
                    <a:lnTo>
                      <a:pt x="0" y="911"/>
                    </a:lnTo>
                    <a:lnTo>
                      <a:pt x="912" y="0"/>
                    </a:lnTo>
                    <a:lnTo>
                      <a:pt x="2761" y="0"/>
                    </a:lnTo>
                    <a:lnTo>
                      <a:pt x="2761" y="24"/>
                    </a:lnTo>
                    <a:lnTo>
                      <a:pt x="922" y="24"/>
                    </a:lnTo>
                    <a:lnTo>
                      <a:pt x="17" y="92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371227" y="1709840"/>
                <a:ext cx="83064" cy="83102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853718" y="1223833"/>
                <a:ext cx="83064" cy="83102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3076900" y="4518651"/>
            <a:ext cx="6038400" cy="634400"/>
          </a:xfrm>
          <a:prstGeom prst="rect">
            <a:avLst/>
          </a:prstGeom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>
                <a:latin typeface="Share"/>
                <a:ea typeface="Share"/>
                <a:cs typeface="Share"/>
                <a:sym typeface="Shar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7192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5"/>
          <p:cNvGrpSpPr/>
          <p:nvPr/>
        </p:nvGrpSpPr>
        <p:grpSpPr>
          <a:xfrm rot="10800000" flipH="1">
            <a:off x="10040719" y="658123"/>
            <a:ext cx="3219215" cy="1055907"/>
            <a:chOff x="-607079" y="493592"/>
            <a:chExt cx="2414411" cy="791930"/>
          </a:xfrm>
        </p:grpSpPr>
        <p:grpSp>
          <p:nvGrpSpPr>
            <p:cNvPr id="129" name="Google Shape;129;p5"/>
            <p:cNvGrpSpPr/>
            <p:nvPr/>
          </p:nvGrpSpPr>
          <p:grpSpPr>
            <a:xfrm>
              <a:off x="241777" y="493592"/>
              <a:ext cx="1565555" cy="569110"/>
              <a:chOff x="371227" y="1223833"/>
              <a:chExt cx="1565555" cy="569110"/>
            </a:xfrm>
          </p:grpSpPr>
          <p:sp>
            <p:nvSpPr>
              <p:cNvPr id="130" name="Google Shape;130;p5"/>
              <p:cNvSpPr/>
              <p:nvPr/>
            </p:nvSpPr>
            <p:spPr>
              <a:xfrm>
                <a:off x="409075" y="1258564"/>
                <a:ext cx="1484928" cy="499120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928" extrusionOk="0">
                    <a:moveTo>
                      <a:pt x="17" y="928"/>
                    </a:moveTo>
                    <a:lnTo>
                      <a:pt x="0" y="911"/>
                    </a:lnTo>
                    <a:lnTo>
                      <a:pt x="912" y="0"/>
                    </a:lnTo>
                    <a:lnTo>
                      <a:pt x="2761" y="0"/>
                    </a:lnTo>
                    <a:lnTo>
                      <a:pt x="2761" y="24"/>
                    </a:lnTo>
                    <a:lnTo>
                      <a:pt x="922" y="24"/>
                    </a:lnTo>
                    <a:lnTo>
                      <a:pt x="17" y="92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371227" y="1709840"/>
                <a:ext cx="83064" cy="83102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1853718" y="1223833"/>
                <a:ext cx="83064" cy="83102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5"/>
            <p:cNvGrpSpPr/>
            <p:nvPr/>
          </p:nvGrpSpPr>
          <p:grpSpPr>
            <a:xfrm>
              <a:off x="-607079" y="678215"/>
              <a:ext cx="1434061" cy="607307"/>
              <a:chOff x="-377161" y="1480452"/>
              <a:chExt cx="1290088" cy="546336"/>
            </a:xfrm>
          </p:grpSpPr>
          <p:sp>
            <p:nvSpPr>
              <p:cNvPr id="134" name="Google Shape;134;p5"/>
              <p:cNvSpPr/>
              <p:nvPr/>
            </p:nvSpPr>
            <p:spPr>
              <a:xfrm>
                <a:off x="-340026" y="1514033"/>
                <a:ext cx="1219396" cy="480996"/>
              </a:xfrm>
              <a:custGeom>
                <a:avLst/>
                <a:gdLst/>
                <a:ahLst/>
                <a:cxnLst/>
                <a:rect l="l" t="t" r="r" b="b"/>
                <a:pathLst>
                  <a:path w="2720" h="1073" extrusionOk="0">
                    <a:moveTo>
                      <a:pt x="1664" y="1073"/>
                    </a:moveTo>
                    <a:lnTo>
                      <a:pt x="0" y="1073"/>
                    </a:lnTo>
                    <a:lnTo>
                      <a:pt x="0" y="1049"/>
                    </a:lnTo>
                    <a:lnTo>
                      <a:pt x="1654" y="1049"/>
                    </a:lnTo>
                    <a:lnTo>
                      <a:pt x="2703" y="0"/>
                    </a:lnTo>
                    <a:lnTo>
                      <a:pt x="2720" y="17"/>
                    </a:lnTo>
                    <a:lnTo>
                      <a:pt x="1664" y="107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-377161" y="1952062"/>
                <a:ext cx="74725" cy="747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1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1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838201" y="1480452"/>
                <a:ext cx="74725" cy="7476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7" name="Google Shape;137;p5"/>
          <p:cNvGrpSpPr/>
          <p:nvPr/>
        </p:nvGrpSpPr>
        <p:grpSpPr>
          <a:xfrm>
            <a:off x="10974834" y="5599767"/>
            <a:ext cx="2339167" cy="234700"/>
            <a:chOff x="8260400" y="539500"/>
            <a:chExt cx="1754375" cy="176025"/>
          </a:xfrm>
        </p:grpSpPr>
        <p:cxnSp>
          <p:nvCxnSpPr>
            <p:cNvPr id="138" name="Google Shape;138;p5"/>
            <p:cNvCxnSpPr/>
            <p:nvPr/>
          </p:nvCxnSpPr>
          <p:spPr>
            <a:xfrm>
              <a:off x="8260400" y="539500"/>
              <a:ext cx="1584000" cy="0"/>
            </a:xfrm>
            <a:prstGeom prst="straightConnector1">
              <a:avLst/>
            </a:prstGeom>
            <a:noFill/>
            <a:ln w="76200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5"/>
            <p:cNvCxnSpPr/>
            <p:nvPr/>
          </p:nvCxnSpPr>
          <p:spPr>
            <a:xfrm>
              <a:off x="8430775" y="715525"/>
              <a:ext cx="1584000" cy="0"/>
            </a:xfrm>
            <a:prstGeom prst="straightConnector1">
              <a:avLst/>
            </a:prstGeom>
            <a:noFill/>
            <a:ln w="76200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0" name="Google Shape;140;p5"/>
          <p:cNvGrpSpPr/>
          <p:nvPr/>
        </p:nvGrpSpPr>
        <p:grpSpPr>
          <a:xfrm rot="10800000" flipH="1">
            <a:off x="-1005980" y="5192510"/>
            <a:ext cx="2223207" cy="996213"/>
            <a:chOff x="5080152" y="4756299"/>
            <a:chExt cx="1667405" cy="747160"/>
          </a:xfrm>
        </p:grpSpPr>
        <p:grpSp>
          <p:nvGrpSpPr>
            <p:cNvPr id="141" name="Google Shape;141;p5"/>
            <p:cNvGrpSpPr/>
            <p:nvPr/>
          </p:nvGrpSpPr>
          <p:grpSpPr>
            <a:xfrm flipH="1">
              <a:off x="5182002" y="4756299"/>
              <a:ext cx="1565555" cy="569110"/>
              <a:chOff x="371227" y="1223833"/>
              <a:chExt cx="1565555" cy="569110"/>
            </a:xfrm>
          </p:grpSpPr>
          <p:sp>
            <p:nvSpPr>
              <p:cNvPr id="142" name="Google Shape;142;p5"/>
              <p:cNvSpPr/>
              <p:nvPr/>
            </p:nvSpPr>
            <p:spPr>
              <a:xfrm>
                <a:off x="409075" y="1258564"/>
                <a:ext cx="1484928" cy="499120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928" extrusionOk="0">
                    <a:moveTo>
                      <a:pt x="17" y="928"/>
                    </a:moveTo>
                    <a:lnTo>
                      <a:pt x="0" y="911"/>
                    </a:lnTo>
                    <a:lnTo>
                      <a:pt x="912" y="0"/>
                    </a:lnTo>
                    <a:lnTo>
                      <a:pt x="2761" y="0"/>
                    </a:lnTo>
                    <a:lnTo>
                      <a:pt x="2761" y="24"/>
                    </a:lnTo>
                    <a:lnTo>
                      <a:pt x="922" y="24"/>
                    </a:lnTo>
                    <a:lnTo>
                      <a:pt x="17" y="92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371227" y="1709840"/>
                <a:ext cx="83064" cy="83102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1853718" y="1223833"/>
                <a:ext cx="83064" cy="83102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5" name="Google Shape;145;p5"/>
            <p:cNvGrpSpPr/>
            <p:nvPr/>
          </p:nvGrpSpPr>
          <p:grpSpPr>
            <a:xfrm flipH="1">
              <a:off x="5080152" y="4934349"/>
              <a:ext cx="1565555" cy="569110"/>
              <a:chOff x="371227" y="1223833"/>
              <a:chExt cx="1565555" cy="569110"/>
            </a:xfrm>
          </p:grpSpPr>
          <p:sp>
            <p:nvSpPr>
              <p:cNvPr id="146" name="Google Shape;146;p5"/>
              <p:cNvSpPr/>
              <p:nvPr/>
            </p:nvSpPr>
            <p:spPr>
              <a:xfrm>
                <a:off x="409075" y="1258564"/>
                <a:ext cx="1484928" cy="499120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928" extrusionOk="0">
                    <a:moveTo>
                      <a:pt x="17" y="928"/>
                    </a:moveTo>
                    <a:lnTo>
                      <a:pt x="0" y="911"/>
                    </a:lnTo>
                    <a:lnTo>
                      <a:pt x="912" y="0"/>
                    </a:lnTo>
                    <a:lnTo>
                      <a:pt x="2761" y="0"/>
                    </a:lnTo>
                    <a:lnTo>
                      <a:pt x="2761" y="24"/>
                    </a:lnTo>
                    <a:lnTo>
                      <a:pt x="922" y="24"/>
                    </a:lnTo>
                    <a:lnTo>
                      <a:pt x="17" y="92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371227" y="1709840"/>
                <a:ext cx="83064" cy="83102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1853718" y="1223833"/>
                <a:ext cx="83064" cy="83102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121" y="60"/>
                    </a:moveTo>
                    <a:cubicBezTo>
                      <a:pt x="121" y="27"/>
                      <a:pt x="94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9" name="Google Shape;149;p5"/>
          <p:cNvGrpSpPr/>
          <p:nvPr/>
        </p:nvGrpSpPr>
        <p:grpSpPr>
          <a:xfrm>
            <a:off x="-1121933" y="719334"/>
            <a:ext cx="2339167" cy="234700"/>
            <a:chOff x="-1041150" y="4427975"/>
            <a:chExt cx="1754375" cy="176025"/>
          </a:xfrm>
        </p:grpSpPr>
        <p:cxnSp>
          <p:nvCxnSpPr>
            <p:cNvPr id="150" name="Google Shape;150;p5"/>
            <p:cNvCxnSpPr/>
            <p:nvPr/>
          </p:nvCxnSpPr>
          <p:spPr>
            <a:xfrm>
              <a:off x="-1041150" y="4427975"/>
              <a:ext cx="1584000" cy="0"/>
            </a:xfrm>
            <a:prstGeom prst="straightConnector1">
              <a:avLst/>
            </a:prstGeom>
            <a:noFill/>
            <a:ln w="76200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5"/>
            <p:cNvCxnSpPr/>
            <p:nvPr/>
          </p:nvCxnSpPr>
          <p:spPr>
            <a:xfrm>
              <a:off x="-870775" y="4604000"/>
              <a:ext cx="1584000" cy="0"/>
            </a:xfrm>
            <a:prstGeom prst="straightConnector1">
              <a:avLst/>
            </a:prstGeom>
            <a:noFill/>
            <a:ln w="76200" cap="rnd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2" name="Google Shape;152;p5"/>
          <p:cNvGrpSpPr/>
          <p:nvPr/>
        </p:nvGrpSpPr>
        <p:grpSpPr>
          <a:xfrm>
            <a:off x="5420781" y="6188733"/>
            <a:ext cx="1350435" cy="110068"/>
            <a:chOff x="4065599" y="751099"/>
            <a:chExt cx="1012826" cy="82551"/>
          </a:xfrm>
        </p:grpSpPr>
        <p:sp>
          <p:nvSpPr>
            <p:cNvPr id="153" name="Google Shape;153;p5"/>
            <p:cNvSpPr/>
            <p:nvPr/>
          </p:nvSpPr>
          <p:spPr>
            <a:xfrm rot="-5399976">
              <a:off x="4979206" y="734432"/>
              <a:ext cx="82549" cy="115887"/>
            </a:xfrm>
            <a:custGeom>
              <a:avLst/>
              <a:gdLst/>
              <a:ahLst/>
              <a:cxnLst/>
              <a:rect l="l" t="t" r="r" b="b"/>
              <a:pathLst>
                <a:path w="230" h="322" extrusionOk="0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 rot="-5399976">
              <a:off x="4799818" y="734431"/>
              <a:ext cx="82549" cy="115888"/>
            </a:xfrm>
            <a:custGeom>
              <a:avLst/>
              <a:gdLst/>
              <a:ahLst/>
              <a:cxnLst/>
              <a:rect l="l" t="t" r="r" b="b"/>
              <a:pathLst>
                <a:path w="230" h="323" extrusionOk="0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 rot="-5399976">
              <a:off x="4620431" y="734431"/>
              <a:ext cx="82549" cy="115888"/>
            </a:xfrm>
            <a:custGeom>
              <a:avLst/>
              <a:gdLst/>
              <a:ahLst/>
              <a:cxnLst/>
              <a:rect l="l" t="t" r="r" b="b"/>
              <a:pathLst>
                <a:path w="230" h="323" extrusionOk="0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 rot="-5399976">
              <a:off x="4441043" y="734431"/>
              <a:ext cx="82549" cy="115888"/>
            </a:xfrm>
            <a:custGeom>
              <a:avLst/>
              <a:gdLst/>
              <a:ahLst/>
              <a:cxnLst/>
              <a:rect l="l" t="t" r="r" b="b"/>
              <a:pathLst>
                <a:path w="230" h="323" extrusionOk="0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 rot="-5399976">
              <a:off x="4261656" y="734431"/>
              <a:ext cx="82549" cy="115888"/>
            </a:xfrm>
            <a:custGeom>
              <a:avLst/>
              <a:gdLst/>
              <a:ahLst/>
              <a:cxnLst/>
              <a:rect l="l" t="t" r="r" b="b"/>
              <a:pathLst>
                <a:path w="230" h="323" extrusionOk="0">
                  <a:moveTo>
                    <a:pt x="0" y="0"/>
                  </a:moveTo>
                  <a:lnTo>
                    <a:pt x="229" y="0"/>
                  </a:lnTo>
                  <a:lnTo>
                    <a:pt x="229" y="322"/>
                  </a:lnTo>
                  <a:lnTo>
                    <a:pt x="0" y="322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 rot="-5399976">
              <a:off x="4082268" y="734432"/>
              <a:ext cx="82549" cy="115887"/>
            </a:xfrm>
            <a:custGeom>
              <a:avLst/>
              <a:gdLst/>
              <a:ahLst/>
              <a:cxnLst/>
              <a:rect l="l" t="t" r="r" b="b"/>
              <a:pathLst>
                <a:path w="230" h="322" extrusionOk="0">
                  <a:moveTo>
                    <a:pt x="0" y="0"/>
                  </a:moveTo>
                  <a:lnTo>
                    <a:pt x="229" y="0"/>
                  </a:lnTo>
                  <a:lnTo>
                    <a:pt x="229" y="321"/>
                  </a:lnTo>
                  <a:lnTo>
                    <a:pt x="0" y="321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159;p5"/>
          <p:cNvSpPr txBox="1">
            <a:spLocks noGrp="1"/>
          </p:cNvSpPr>
          <p:nvPr>
            <p:ph type="subTitle" idx="1"/>
          </p:nvPr>
        </p:nvSpPr>
        <p:spPr>
          <a:xfrm>
            <a:off x="2593200" y="4556289"/>
            <a:ext cx="7005600" cy="10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ubTitle" idx="2"/>
          </p:nvPr>
        </p:nvSpPr>
        <p:spPr>
          <a:xfrm>
            <a:off x="2593200" y="2743989"/>
            <a:ext cx="7005600" cy="10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"/>
          <p:cNvSpPr txBox="1">
            <a:spLocks noGrp="1"/>
          </p:cNvSpPr>
          <p:nvPr>
            <p:ph type="subTitle" idx="3"/>
          </p:nvPr>
        </p:nvSpPr>
        <p:spPr>
          <a:xfrm>
            <a:off x="2593200" y="2163989"/>
            <a:ext cx="7005600" cy="6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62" name="Google Shape;162;p5"/>
          <p:cNvSpPr txBox="1">
            <a:spLocks noGrp="1"/>
          </p:cNvSpPr>
          <p:nvPr>
            <p:ph type="subTitle" idx="4"/>
          </p:nvPr>
        </p:nvSpPr>
        <p:spPr>
          <a:xfrm>
            <a:off x="2593203" y="3976289"/>
            <a:ext cx="7005600" cy="6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Share Tech"/>
                <a:ea typeface="Share Tech"/>
                <a:cs typeface="Share Tech"/>
                <a:sym typeface="Share Tec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1217233" y="719333"/>
            <a:ext cx="975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649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335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58AAF2E-707E-7346-9DA0-450553C1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718C41-3A2B-2042-80A4-B57A1A48D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B9881D-4691-BF46-9158-E82FB6ECD2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743CB-5D85-3C4B-BEA6-B9AF11BC8D66}" type="datetimeFigureOut">
              <a:rPr lang="pt-BR" smtClean="0"/>
              <a:t>04/06/2025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7AEB96-99FD-304B-BE0B-1E5630D6D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69626F-A7B0-1E43-AA67-94A034D21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62FE9-7FCE-4449-893C-4C51013B6C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837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69" r:id="rId4"/>
    <p:sldLayoutId id="2147483660" r:id="rId5"/>
    <p:sldLayoutId id="214748368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92C70"/>
            </a:gs>
            <a:gs pos="100000">
              <a:srgbClr val="02030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are Tech"/>
              <a:buNone/>
              <a:defRPr sz="3000" b="1">
                <a:solidFill>
                  <a:schemeClr val="accent6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are Tech"/>
              <a:buNone/>
              <a:defRPr sz="3000" b="1">
                <a:solidFill>
                  <a:schemeClr val="accent6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are Tech"/>
              <a:buNone/>
              <a:defRPr sz="3000" b="1">
                <a:solidFill>
                  <a:schemeClr val="accent6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are Tech"/>
              <a:buNone/>
              <a:defRPr sz="3000" b="1">
                <a:solidFill>
                  <a:schemeClr val="accent6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are Tech"/>
              <a:buNone/>
              <a:defRPr sz="3000" b="1">
                <a:solidFill>
                  <a:schemeClr val="accent6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are Tech"/>
              <a:buNone/>
              <a:defRPr sz="3000" b="1">
                <a:solidFill>
                  <a:schemeClr val="accent6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are Tech"/>
              <a:buNone/>
              <a:defRPr sz="3000" b="1">
                <a:solidFill>
                  <a:schemeClr val="accent6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are Tech"/>
              <a:buNone/>
              <a:defRPr sz="3000" b="1">
                <a:solidFill>
                  <a:schemeClr val="accent6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Share Tech"/>
              <a:buNone/>
              <a:defRPr sz="3000" b="1">
                <a:solidFill>
                  <a:schemeClr val="accent6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Share"/>
              <a:buChar char="●"/>
              <a:defRPr sz="1200">
                <a:solidFill>
                  <a:schemeClr val="accent6"/>
                </a:solidFill>
                <a:latin typeface="Share"/>
                <a:ea typeface="Share"/>
                <a:cs typeface="Share"/>
                <a:sym typeface="Share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Share"/>
              <a:buChar char="○"/>
              <a:defRPr sz="1200">
                <a:solidFill>
                  <a:schemeClr val="accent6"/>
                </a:solidFill>
                <a:latin typeface="Share"/>
                <a:ea typeface="Share"/>
                <a:cs typeface="Share"/>
                <a:sym typeface="Share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Share"/>
              <a:buChar char="■"/>
              <a:defRPr sz="1200">
                <a:solidFill>
                  <a:schemeClr val="accent6"/>
                </a:solidFill>
                <a:latin typeface="Share"/>
                <a:ea typeface="Share"/>
                <a:cs typeface="Share"/>
                <a:sym typeface="Share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Share"/>
              <a:buChar char="●"/>
              <a:defRPr sz="1200">
                <a:solidFill>
                  <a:schemeClr val="accent6"/>
                </a:solidFill>
                <a:latin typeface="Share"/>
                <a:ea typeface="Share"/>
                <a:cs typeface="Share"/>
                <a:sym typeface="Share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Share"/>
              <a:buChar char="○"/>
              <a:defRPr sz="1200">
                <a:solidFill>
                  <a:schemeClr val="accent6"/>
                </a:solidFill>
                <a:latin typeface="Share"/>
                <a:ea typeface="Share"/>
                <a:cs typeface="Share"/>
                <a:sym typeface="Share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Share"/>
              <a:buChar char="■"/>
              <a:defRPr sz="1200">
                <a:solidFill>
                  <a:schemeClr val="accent6"/>
                </a:solidFill>
                <a:latin typeface="Share"/>
                <a:ea typeface="Share"/>
                <a:cs typeface="Share"/>
                <a:sym typeface="Share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Share"/>
              <a:buChar char="●"/>
              <a:defRPr sz="1200">
                <a:solidFill>
                  <a:schemeClr val="accent6"/>
                </a:solidFill>
                <a:latin typeface="Share"/>
                <a:ea typeface="Share"/>
                <a:cs typeface="Share"/>
                <a:sym typeface="Share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Share"/>
              <a:buChar char="○"/>
              <a:defRPr sz="1200">
                <a:solidFill>
                  <a:schemeClr val="accent6"/>
                </a:solidFill>
                <a:latin typeface="Share"/>
                <a:ea typeface="Share"/>
                <a:cs typeface="Share"/>
                <a:sym typeface="Share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Share"/>
              <a:buChar char="■"/>
              <a:defRPr sz="1200">
                <a:solidFill>
                  <a:schemeClr val="accent6"/>
                </a:solidFill>
                <a:latin typeface="Share"/>
                <a:ea typeface="Share"/>
                <a:cs typeface="Share"/>
                <a:sym typeface="Shar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9934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hyperlink" Target="https://sinter.ufsc.br/2023/02/08/mocambiqu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D388C1C-CAF8-3A4A-9E21-8269E211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1723"/>
            <a:ext cx="12233681" cy="688144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088BE4A3-1AEC-5B41-8DD5-DBC89E502303}"/>
              </a:ext>
            </a:extLst>
          </p:cNvPr>
          <p:cNvSpPr txBox="1"/>
          <p:nvPr/>
        </p:nvSpPr>
        <p:spPr>
          <a:xfrm>
            <a:off x="558182" y="1118571"/>
            <a:ext cx="6138453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00E637"/>
                </a:solidFill>
                <a:latin typeface="Open Sans"/>
                <a:ea typeface="Open Sans"/>
                <a:cs typeface="Open Sans"/>
              </a:rPr>
              <a:t>Simplifying Digital Signatures: </a:t>
            </a:r>
            <a:r>
              <a:rPr lang="en-US" sz="28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How RNP's One-Time Certificate Approach Bridges Security and Usability</a:t>
            </a:r>
            <a:endParaRPr lang="pt-BR" sz="32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60A429B8-804B-744A-BCCD-D7E60D02B6CF}"/>
              </a:ext>
            </a:extLst>
          </p:cNvPr>
          <p:cNvSpPr/>
          <p:nvPr/>
        </p:nvSpPr>
        <p:spPr>
          <a:xfrm>
            <a:off x="558182" y="5604510"/>
            <a:ext cx="2814074" cy="431651"/>
          </a:xfrm>
          <a:custGeom>
            <a:avLst/>
            <a:gdLst/>
            <a:ahLst/>
            <a:cxnLst/>
            <a:rect l="l" t="t" r="r" b="b"/>
            <a:pathLst>
              <a:path w="3893488" h="597224">
                <a:moveTo>
                  <a:pt x="0" y="0"/>
                </a:moveTo>
                <a:lnTo>
                  <a:pt x="3893488" y="0"/>
                </a:lnTo>
                <a:lnTo>
                  <a:pt x="3893488" y="597224"/>
                </a:lnTo>
                <a:lnTo>
                  <a:pt x="0" y="597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9020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0C541F-00CA-4DF1-BF35-ECC0C2AE983E}"/>
              </a:ext>
            </a:extLst>
          </p:cNvPr>
          <p:cNvSpPr txBox="1"/>
          <p:nvPr/>
        </p:nvSpPr>
        <p:spPr>
          <a:xfrm>
            <a:off x="558182" y="3428999"/>
            <a:ext cx="6138453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 dirty="0">
                <a:solidFill>
                  <a:srgbClr val="00E637"/>
                </a:solidFill>
                <a:latin typeface="Open Sans"/>
                <a:ea typeface="Open Sans"/>
                <a:cs typeface="Open Sans"/>
              </a:rPr>
              <a:t>Ricardo </a:t>
            </a:r>
            <a:r>
              <a:rPr lang="en-US" b="1" dirty="0" err="1">
                <a:solidFill>
                  <a:srgbClr val="00E637"/>
                </a:solidFill>
                <a:latin typeface="Open Sans"/>
                <a:ea typeface="Open Sans"/>
                <a:cs typeface="Open Sans"/>
              </a:rPr>
              <a:t>Custódio</a:t>
            </a:r>
            <a:r>
              <a:rPr lang="en-US" b="1" dirty="0">
                <a:solidFill>
                  <a:srgbClr val="00E637"/>
                </a:solidFill>
                <a:latin typeface="Open Sans"/>
                <a:ea typeface="Open Sans"/>
                <a:cs typeface="Open Sans"/>
              </a:rPr>
              <a:t>, PhD</a:t>
            </a:r>
          </a:p>
          <a:p>
            <a:r>
              <a:rPr lang="en-US" sz="16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UFSC</a:t>
            </a:r>
          </a:p>
          <a:p>
            <a:endParaRPr lang="en-US" sz="16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r>
              <a:rPr lang="en-US" sz="1600" b="1" dirty="0">
                <a:solidFill>
                  <a:srgbClr val="00E637"/>
                </a:solidFill>
                <a:latin typeface="Open Sans"/>
                <a:ea typeface="Open Sans"/>
                <a:cs typeface="Open Sans"/>
              </a:rPr>
              <a:t>Jean Carlo Faustino, PhD </a:t>
            </a:r>
          </a:p>
          <a:p>
            <a:r>
              <a:rPr lang="en-US" sz="16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RNP  </a:t>
            </a:r>
          </a:p>
          <a:p>
            <a:endParaRPr lang="pt-BR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1357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de terno em frente a computador&#10;&#10;Descrição gerada automaticamente">
            <a:extLst>
              <a:ext uri="{FF2B5EF4-FFF2-40B4-BE49-F238E27FC236}">
                <a16:creationId xmlns:a16="http://schemas.microsoft.com/office/drawing/2014/main" id="{7CD7AA58-4F77-17D9-CF2E-02EA76608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11E460A4-7900-2548-A745-25C6F2FFA4E4}"/>
              </a:ext>
            </a:extLst>
          </p:cNvPr>
          <p:cNvSpPr txBox="1"/>
          <p:nvPr/>
        </p:nvSpPr>
        <p:spPr>
          <a:xfrm>
            <a:off x="580458" y="2892259"/>
            <a:ext cx="517492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Bef>
                <a:spcPts val="1800"/>
              </a:spcBef>
              <a:buClr>
                <a:srgbClr val="00E63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Strategic decision;</a:t>
            </a:r>
          </a:p>
          <a:p>
            <a:pPr marL="342900" indent="-342900">
              <a:spcBef>
                <a:spcPts val="1800"/>
              </a:spcBef>
              <a:buClr>
                <a:srgbClr val="00E63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Structural adoption in the processes;</a:t>
            </a:r>
          </a:p>
          <a:p>
            <a:pPr marL="342900" indent="-342900">
              <a:spcBef>
                <a:spcPts val="1800"/>
              </a:spcBef>
              <a:buClr>
                <a:srgbClr val="00E63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Adequacy of the academic system.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6DD9ABB-A71C-97D2-A042-9DC9D531A600}"/>
              </a:ext>
            </a:extLst>
          </p:cNvPr>
          <p:cNvSpPr/>
          <p:nvPr/>
        </p:nvSpPr>
        <p:spPr>
          <a:xfrm rot="10800000" flipV="1">
            <a:off x="-1" y="2372075"/>
            <a:ext cx="3562355" cy="45719"/>
          </a:xfrm>
          <a:prstGeom prst="rect">
            <a:avLst/>
          </a:prstGeom>
          <a:solidFill>
            <a:srgbClr val="00E6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56BAD92A-A5FE-49AF-4214-648CF5AC413C}"/>
              </a:ext>
            </a:extLst>
          </p:cNvPr>
          <p:cNvSpPr txBox="1"/>
          <p:nvPr/>
        </p:nvSpPr>
        <p:spPr>
          <a:xfrm>
            <a:off x="580457" y="1457362"/>
            <a:ext cx="5174929" cy="877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800"/>
              </a:spcBef>
              <a:buClr>
                <a:srgbClr val="00E637"/>
              </a:buClr>
            </a:pPr>
            <a:r>
              <a:rPr lang="pt-BR" sz="2400" b="1" dirty="0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4 - </a:t>
            </a:r>
            <a:r>
              <a:rPr lang="pt-BR" sz="2400" b="1" dirty="0" err="1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</a:t>
            </a:r>
            <a:r>
              <a:rPr lang="pt-BR" sz="2400" b="1" dirty="0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2400" b="1" dirty="0" err="1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requirements</a:t>
            </a:r>
            <a:endParaRPr lang="pt-BR" sz="2400" b="1" dirty="0">
              <a:solidFill>
                <a:srgbClr val="00E63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1800"/>
              </a:spcBef>
              <a:buClr>
                <a:srgbClr val="00E637"/>
              </a:buClr>
            </a:pPr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DC3390AE-CEF0-2461-88AB-FC165345CCA9}"/>
              </a:ext>
            </a:extLst>
          </p:cNvPr>
          <p:cNvSpPr/>
          <p:nvPr/>
        </p:nvSpPr>
        <p:spPr>
          <a:xfrm>
            <a:off x="749738" y="5646503"/>
            <a:ext cx="2062876" cy="316425"/>
          </a:xfrm>
          <a:custGeom>
            <a:avLst/>
            <a:gdLst/>
            <a:ahLst/>
            <a:cxnLst/>
            <a:rect l="l" t="t" r="r" b="b"/>
            <a:pathLst>
              <a:path w="3893488" h="597224">
                <a:moveTo>
                  <a:pt x="0" y="0"/>
                </a:moveTo>
                <a:lnTo>
                  <a:pt x="3893488" y="0"/>
                </a:lnTo>
                <a:lnTo>
                  <a:pt x="3893488" y="597224"/>
                </a:lnTo>
                <a:lnTo>
                  <a:pt x="0" y="597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9020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54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m 54">
            <a:extLst>
              <a:ext uri="{FF2B5EF4-FFF2-40B4-BE49-F238E27FC236}">
                <a16:creationId xmlns:a16="http://schemas.microsoft.com/office/drawing/2014/main" id="{F61BA4BB-FF5B-06EE-81AD-EB95BDEDA3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4" name="Freeform 23">
            <a:extLst>
              <a:ext uri="{FF2B5EF4-FFF2-40B4-BE49-F238E27FC236}">
                <a16:creationId xmlns:a16="http://schemas.microsoft.com/office/drawing/2014/main" id="{730BAB90-A7BA-40DB-929A-FD8049A961C8}"/>
              </a:ext>
            </a:extLst>
          </p:cNvPr>
          <p:cNvSpPr/>
          <p:nvPr/>
        </p:nvSpPr>
        <p:spPr>
          <a:xfrm>
            <a:off x="10891815" y="274827"/>
            <a:ext cx="1010299" cy="398490"/>
          </a:xfrm>
          <a:custGeom>
            <a:avLst/>
            <a:gdLst/>
            <a:ahLst/>
            <a:cxnLst/>
            <a:rect l="l" t="t" r="r" b="b"/>
            <a:pathLst>
              <a:path w="5071217" h="1186742">
                <a:moveTo>
                  <a:pt x="0" y="0"/>
                </a:moveTo>
                <a:lnTo>
                  <a:pt x="5071218" y="0"/>
                </a:lnTo>
                <a:lnTo>
                  <a:pt x="5071218" y="1186742"/>
                </a:lnTo>
                <a:lnTo>
                  <a:pt x="0" y="11867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611" t="-127585" r="-146989" b="-166881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A3EDCF40-A6C7-4C89-840A-88598A1650BC}"/>
              </a:ext>
            </a:extLst>
          </p:cNvPr>
          <p:cNvSpPr txBox="1"/>
          <p:nvPr/>
        </p:nvSpPr>
        <p:spPr>
          <a:xfrm>
            <a:off x="795035" y="557386"/>
            <a:ext cx="621254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800"/>
              </a:spcBef>
              <a:buClr>
                <a:srgbClr val="00E637"/>
              </a:buClr>
            </a:pPr>
            <a:r>
              <a:rPr lang="pt-BR" sz="3200" b="1" dirty="0">
                <a:solidFill>
                  <a:srgbClr val="0600FF"/>
                </a:solidFill>
                <a:latin typeface="Open Sans"/>
                <a:ea typeface="Open Sans"/>
                <a:cs typeface="Open Sans"/>
              </a:rPr>
              <a:t>5 - Future Prospects </a:t>
            </a:r>
            <a:endParaRPr lang="pt-BR" sz="1400" dirty="0">
              <a:solidFill>
                <a:srgbClr val="01003B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42E0A2B6-71C8-426A-A3A3-9F33D3DBCE10}"/>
              </a:ext>
            </a:extLst>
          </p:cNvPr>
          <p:cNvSpPr txBox="1"/>
          <p:nvPr/>
        </p:nvSpPr>
        <p:spPr>
          <a:xfrm>
            <a:off x="942422" y="1607215"/>
            <a:ext cx="7259881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The service can be adopted by the different academic management systems that exist in Brazilian universities;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The service can help in the Brazilian Digitalization project of academic documents;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The adoption of the solution is being studied by other Latin American countries.</a:t>
            </a:r>
          </a:p>
        </p:txBody>
      </p:sp>
    </p:spTree>
    <p:extLst>
      <p:ext uri="{BB962C8B-B14F-4D97-AF65-F5344CB8AC3E}">
        <p14:creationId xmlns:p14="http://schemas.microsoft.com/office/powerpoint/2010/main" val="408525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096E32-41F4-B943-A415-21EE631859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EC20A987-19DC-484A-B5B7-7B795B7F26EC}"/>
              </a:ext>
            </a:extLst>
          </p:cNvPr>
          <p:cNvSpPr txBox="1"/>
          <p:nvPr/>
        </p:nvSpPr>
        <p:spPr>
          <a:xfrm>
            <a:off x="6705038" y="2445787"/>
            <a:ext cx="430724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Final </a:t>
            </a:r>
            <a:r>
              <a:rPr lang="pt-BR" sz="320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Considerations</a:t>
            </a:r>
            <a:r>
              <a:rPr lang="pt-BR" sz="3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C6BD25F5-78CC-FA15-FE55-5977437D44E3}"/>
              </a:ext>
            </a:extLst>
          </p:cNvPr>
          <p:cNvSpPr/>
          <p:nvPr/>
        </p:nvSpPr>
        <p:spPr>
          <a:xfrm>
            <a:off x="8893721" y="6096106"/>
            <a:ext cx="2062876" cy="316425"/>
          </a:xfrm>
          <a:custGeom>
            <a:avLst/>
            <a:gdLst/>
            <a:ahLst/>
            <a:cxnLst/>
            <a:rect l="l" t="t" r="r" b="b"/>
            <a:pathLst>
              <a:path w="3893488" h="597224">
                <a:moveTo>
                  <a:pt x="0" y="0"/>
                </a:moveTo>
                <a:lnTo>
                  <a:pt x="3893488" y="0"/>
                </a:lnTo>
                <a:lnTo>
                  <a:pt x="3893488" y="597224"/>
                </a:lnTo>
                <a:lnTo>
                  <a:pt x="0" y="597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9020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64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096E32-41F4-B943-A415-21EE631859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6AC61E6A-D59E-4A91-A108-73DB57AD3089}"/>
              </a:ext>
            </a:extLst>
          </p:cNvPr>
          <p:cNvSpPr/>
          <p:nvPr/>
        </p:nvSpPr>
        <p:spPr>
          <a:xfrm>
            <a:off x="9537326" y="5884561"/>
            <a:ext cx="2062876" cy="316425"/>
          </a:xfrm>
          <a:custGeom>
            <a:avLst/>
            <a:gdLst/>
            <a:ahLst/>
            <a:cxnLst/>
            <a:rect l="l" t="t" r="r" b="b"/>
            <a:pathLst>
              <a:path w="3893488" h="597224">
                <a:moveTo>
                  <a:pt x="0" y="0"/>
                </a:moveTo>
                <a:lnTo>
                  <a:pt x="3893488" y="0"/>
                </a:lnTo>
                <a:lnTo>
                  <a:pt x="3893488" y="597224"/>
                </a:lnTo>
                <a:lnTo>
                  <a:pt x="0" y="597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9020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3D8FF3C-67A0-7A76-9AD3-039D07411860}"/>
              </a:ext>
            </a:extLst>
          </p:cNvPr>
          <p:cNvSpPr txBox="1"/>
          <p:nvPr/>
        </p:nvSpPr>
        <p:spPr>
          <a:xfrm>
            <a:off x="6767671" y="1452907"/>
            <a:ext cx="380109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800"/>
              </a:spcBef>
              <a:buClr>
                <a:srgbClr val="00E637"/>
              </a:buClr>
            </a:pPr>
            <a:r>
              <a:rPr lang="pt-BR" sz="3600" b="1" dirty="0" err="1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</a:t>
            </a:r>
            <a:r>
              <a:rPr lang="pt-BR" sz="3600" b="1" dirty="0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3600" b="1" dirty="0" err="1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pt-BR" sz="3600" b="1" dirty="0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6D5A564-8C38-471C-9D88-435B0A250EF2}"/>
              </a:ext>
            </a:extLst>
          </p:cNvPr>
          <p:cNvSpPr txBox="1"/>
          <p:nvPr/>
        </p:nvSpPr>
        <p:spPr>
          <a:xfrm>
            <a:off x="6767672" y="2406849"/>
            <a:ext cx="3113308" cy="2800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 dirty="0">
                <a:solidFill>
                  <a:srgbClr val="00E637"/>
                </a:solidFill>
                <a:latin typeface="Open Sans"/>
                <a:ea typeface="Open Sans"/>
                <a:cs typeface="Open Sans"/>
              </a:rPr>
              <a:t>Ricardo </a:t>
            </a:r>
            <a:r>
              <a:rPr lang="en-US" b="1" dirty="0" err="1">
                <a:solidFill>
                  <a:srgbClr val="00E637"/>
                </a:solidFill>
                <a:latin typeface="Open Sans"/>
                <a:ea typeface="Open Sans"/>
                <a:cs typeface="Open Sans"/>
              </a:rPr>
              <a:t>Custódio</a:t>
            </a:r>
            <a:r>
              <a:rPr lang="en-US" b="1" dirty="0">
                <a:solidFill>
                  <a:srgbClr val="00E637"/>
                </a:solidFill>
                <a:latin typeface="Open Sans"/>
                <a:ea typeface="Open Sans"/>
                <a:cs typeface="Open Sans"/>
              </a:rPr>
              <a:t>, PhD</a:t>
            </a:r>
          </a:p>
          <a:p>
            <a:r>
              <a:rPr lang="en-US" b="1" dirty="0">
                <a:solidFill>
                  <a:srgbClr val="00B0F0"/>
                </a:solidFill>
                <a:latin typeface="Open Sans"/>
                <a:ea typeface="Open Sans"/>
                <a:cs typeface="Open Sans"/>
              </a:rPr>
              <a:t>ricardo.custodio@ufsc.br</a:t>
            </a:r>
          </a:p>
          <a:p>
            <a:r>
              <a:rPr lang="en-US" sz="16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UFSC</a:t>
            </a:r>
          </a:p>
          <a:p>
            <a:r>
              <a:rPr lang="en-US" sz="16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https://labsec.ufsc.br/</a:t>
            </a:r>
          </a:p>
          <a:p>
            <a:endParaRPr lang="en-US" sz="16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endParaRPr lang="en-US" sz="16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r>
              <a:rPr lang="en-US" sz="1600" b="1" dirty="0">
                <a:solidFill>
                  <a:srgbClr val="00E637"/>
                </a:solidFill>
                <a:latin typeface="Open Sans"/>
                <a:ea typeface="Open Sans"/>
                <a:cs typeface="Open Sans"/>
              </a:rPr>
              <a:t>Jean Carlo Faustino, PhD</a:t>
            </a:r>
          </a:p>
          <a:p>
            <a:r>
              <a:rPr lang="en-US" sz="1600" b="1" dirty="0">
                <a:solidFill>
                  <a:srgbClr val="00B0F0"/>
                </a:solidFill>
                <a:latin typeface="Open Sans"/>
                <a:ea typeface="Open Sans"/>
                <a:cs typeface="Open Sans"/>
              </a:rPr>
              <a:t>Jean.carlo@rnp.br</a:t>
            </a:r>
          </a:p>
          <a:p>
            <a:r>
              <a:rPr lang="en-US" sz="16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RNP  </a:t>
            </a:r>
          </a:p>
          <a:p>
            <a:r>
              <a:rPr lang="en-US" sz="16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https://www.rnp.br/ </a:t>
            </a:r>
          </a:p>
          <a:p>
            <a:endParaRPr lang="pt-BR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3999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icardo CUSTÓDIO | Professor (Full) | Professor | Universidade Federal de  Santa Catarina, Florianópolis | UFSC | Departamento de Informática e  Estatística | Research profile">
            <a:extLst>
              <a:ext uri="{FF2B5EF4-FFF2-40B4-BE49-F238E27FC236}">
                <a16:creationId xmlns:a16="http://schemas.microsoft.com/office/drawing/2014/main" id="{954F9556-58F2-408C-8BC1-D701F50EA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38262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E77D4772-B21A-4D32-87AE-FC47134064A6}"/>
              </a:ext>
            </a:extLst>
          </p:cNvPr>
          <p:cNvSpPr txBox="1"/>
          <p:nvPr/>
        </p:nvSpPr>
        <p:spPr>
          <a:xfrm>
            <a:off x="795035" y="557386"/>
            <a:ext cx="732979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800"/>
              </a:spcBef>
              <a:buClr>
                <a:srgbClr val="00E637"/>
              </a:buClr>
            </a:pPr>
            <a:r>
              <a:rPr lang="pt-BR" sz="2400" b="1" dirty="0" err="1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  <a:endParaRPr lang="pt-BR" sz="1100" dirty="0">
              <a:solidFill>
                <a:srgbClr val="00E63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094B9413-E980-49BB-AFD6-6AA401BBBB62}"/>
              </a:ext>
            </a:extLst>
          </p:cNvPr>
          <p:cNvSpPr txBox="1"/>
          <p:nvPr/>
        </p:nvSpPr>
        <p:spPr>
          <a:xfrm>
            <a:off x="874184" y="1665808"/>
            <a:ext cx="5221816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Barlow"/>
              </a:rPr>
              <a:t>Ricardo </a:t>
            </a:r>
            <a:r>
              <a:rPr lang="en-US" sz="2000" b="1" dirty="0" err="1">
                <a:solidFill>
                  <a:srgbClr val="FFFFFF"/>
                </a:solidFill>
                <a:latin typeface="Barlow"/>
              </a:rPr>
              <a:t>Custódio</a:t>
            </a:r>
            <a:r>
              <a:rPr lang="en-US" sz="2000" b="1" dirty="0">
                <a:solidFill>
                  <a:srgbClr val="FFFFFF"/>
                </a:solidFill>
                <a:latin typeface="Barlow"/>
              </a:rPr>
              <a:t> is a Full Professor at the Department of Informatics and Statistics at the Federal University of Santa Catarina (UFSC), where he leads the Laboratory for Security in Computing (</a:t>
            </a:r>
            <a:r>
              <a:rPr lang="en-US" sz="2000" b="1" dirty="0" err="1">
                <a:solidFill>
                  <a:srgbClr val="FFFFFF"/>
                </a:solidFill>
                <a:latin typeface="Barlow"/>
              </a:rPr>
              <a:t>LabSEC</a:t>
            </a:r>
            <a:r>
              <a:rPr lang="en-US" sz="2000" b="1" dirty="0">
                <a:solidFill>
                  <a:srgbClr val="FFFFFF"/>
                </a:solidFill>
                <a:latin typeface="Barlow"/>
              </a:rPr>
              <a:t>).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b="1" dirty="0">
              <a:solidFill>
                <a:srgbClr val="FFFFFF"/>
              </a:solidFill>
              <a:latin typeface="Barlow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Barlow"/>
              </a:rPr>
              <a:t>He has supervised over 65 undergraduate, master’s, and doctoral students and has authored more than 70 academic works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b="1" dirty="0">
              <a:solidFill>
                <a:schemeClr val="bg2">
                  <a:lumMod val="10000"/>
                </a:schemeClr>
              </a:solidFill>
              <a:latin typeface="Barlow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7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A64EE028-E109-444D-83FE-70198ED53496}"/>
              </a:ext>
            </a:extLst>
          </p:cNvPr>
          <p:cNvSpPr txBox="1"/>
          <p:nvPr/>
        </p:nvSpPr>
        <p:spPr>
          <a:xfrm>
            <a:off x="795035" y="557386"/>
            <a:ext cx="732979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800"/>
              </a:spcBef>
              <a:buClr>
                <a:srgbClr val="00E637"/>
              </a:buClr>
            </a:pPr>
            <a:r>
              <a:rPr lang="pt-BR" sz="2400" b="1" dirty="0" err="1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  <a:endParaRPr lang="pt-BR" sz="1100" dirty="0">
              <a:solidFill>
                <a:srgbClr val="00E63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AF60982-E4CB-4636-9908-EC816F883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193" y="1238362"/>
            <a:ext cx="8598342" cy="484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39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5317C113-5840-4C86-B557-59E89658F9CC}"/>
              </a:ext>
            </a:extLst>
          </p:cNvPr>
          <p:cNvSpPr txBox="1"/>
          <p:nvPr/>
        </p:nvSpPr>
        <p:spPr>
          <a:xfrm>
            <a:off x="795035" y="557386"/>
            <a:ext cx="732979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800"/>
              </a:spcBef>
              <a:buClr>
                <a:srgbClr val="00E637"/>
              </a:buClr>
            </a:pPr>
            <a:r>
              <a:rPr lang="pt-BR" sz="2400" b="1" dirty="0" err="1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  <a:endParaRPr lang="pt-BR" sz="1100" dirty="0">
              <a:solidFill>
                <a:srgbClr val="00E63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B858E5A-62BD-42C4-A782-BD8FCEB4A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007" y="698063"/>
            <a:ext cx="4365053" cy="283865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A277BFC-0166-464F-A8E5-CBE4DCEC9466}"/>
              </a:ext>
            </a:extLst>
          </p:cNvPr>
          <p:cNvSpPr txBox="1"/>
          <p:nvPr/>
        </p:nvSpPr>
        <p:spPr>
          <a:xfrm>
            <a:off x="7439720" y="3719670"/>
            <a:ext cx="3803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hlinkClick r:id="rId4"/>
              </a:rPr>
              <a:t>https://sinter.ufsc.br/2023/02/08/mocambique</a:t>
            </a:r>
            <a:r>
              <a:rPr lang="pt-BR" sz="14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53B1BA8-7A1C-4193-9CFF-49B5D809C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114" y="1714761"/>
            <a:ext cx="3803990" cy="248934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C053D23-46D0-4220-976B-ED4ACE33D16C}"/>
              </a:ext>
            </a:extLst>
          </p:cNvPr>
          <p:cNvSpPr txBox="1"/>
          <p:nvPr/>
        </p:nvSpPr>
        <p:spPr>
          <a:xfrm>
            <a:off x="1901167" y="4523523"/>
            <a:ext cx="2997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https://arpensp.org.br/noticia/90698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B1B4651-4F59-4F9F-A4F1-4CCE6CA3E364}"/>
              </a:ext>
            </a:extLst>
          </p:cNvPr>
          <p:cNvSpPr txBox="1"/>
          <p:nvPr/>
        </p:nvSpPr>
        <p:spPr>
          <a:xfrm>
            <a:off x="1443903" y="5532120"/>
            <a:ext cx="9873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FF00"/>
                </a:solidFill>
              </a:rPr>
              <a:t>More </a:t>
            </a:r>
            <a:r>
              <a:rPr lang="pt-BR" sz="2800" b="1" dirty="0" err="1">
                <a:solidFill>
                  <a:srgbClr val="FFFF00"/>
                </a:solidFill>
              </a:rPr>
              <a:t>than</a:t>
            </a:r>
            <a:r>
              <a:rPr lang="pt-BR" sz="2800" b="1" dirty="0">
                <a:solidFill>
                  <a:srgbClr val="FFFF00"/>
                </a:solidFill>
              </a:rPr>
              <a:t> 2.000.000</a:t>
            </a:r>
            <a:r>
              <a:rPr lang="en-US" sz="2800" b="1" dirty="0">
                <a:solidFill>
                  <a:srgbClr val="FFFF00"/>
                </a:solidFill>
                <a:latin typeface="Barlow"/>
              </a:rPr>
              <a:t> documents have already been signed</a:t>
            </a:r>
            <a:r>
              <a:rPr lang="pt-BR" sz="2800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0758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70C647DB-CDDD-4579-FB74-D47B6D07D9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EC20A987-19DC-484A-B5B7-7B795B7F26EC}"/>
              </a:ext>
            </a:extLst>
          </p:cNvPr>
          <p:cNvSpPr txBox="1"/>
          <p:nvPr/>
        </p:nvSpPr>
        <p:spPr>
          <a:xfrm>
            <a:off x="7817202" y="710699"/>
            <a:ext cx="489585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What is it? 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Advantages 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How it works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Requirements 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Barlow"/>
              </a:rPr>
              <a:t>Future prospects</a:t>
            </a:r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FACB50DF-62AB-5189-2FE6-7D5572828AF5}"/>
              </a:ext>
            </a:extLst>
          </p:cNvPr>
          <p:cNvSpPr/>
          <p:nvPr/>
        </p:nvSpPr>
        <p:spPr>
          <a:xfrm>
            <a:off x="9521056" y="5730270"/>
            <a:ext cx="1095795" cy="432212"/>
          </a:xfrm>
          <a:custGeom>
            <a:avLst/>
            <a:gdLst/>
            <a:ahLst/>
            <a:cxnLst/>
            <a:rect l="l" t="t" r="r" b="b"/>
            <a:pathLst>
              <a:path w="5071217" h="1186742">
                <a:moveTo>
                  <a:pt x="0" y="0"/>
                </a:moveTo>
                <a:lnTo>
                  <a:pt x="5071218" y="0"/>
                </a:lnTo>
                <a:lnTo>
                  <a:pt x="5071218" y="1186742"/>
                </a:lnTo>
                <a:lnTo>
                  <a:pt x="0" y="11867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611" t="-127585" r="-146989" b="-166881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015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8">
            <a:extLst>
              <a:ext uri="{FF2B5EF4-FFF2-40B4-BE49-F238E27FC236}">
                <a16:creationId xmlns:a16="http://schemas.microsoft.com/office/drawing/2014/main" id="{A3EDCF40-A6C7-4C89-840A-88598A1650BC}"/>
              </a:ext>
            </a:extLst>
          </p:cNvPr>
          <p:cNvSpPr txBox="1"/>
          <p:nvPr/>
        </p:nvSpPr>
        <p:spPr>
          <a:xfrm>
            <a:off x="795035" y="557386"/>
            <a:ext cx="732979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800"/>
              </a:spcBef>
              <a:buClr>
                <a:srgbClr val="00E637"/>
              </a:buClr>
            </a:pPr>
            <a:r>
              <a:rPr lang="pt-BR" sz="2400" b="1" dirty="0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1 -  </a:t>
            </a:r>
            <a:r>
              <a:rPr lang="pt-BR" sz="2400" b="1" dirty="0" err="1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</a:t>
            </a:r>
            <a:r>
              <a:rPr lang="pt-BR" sz="2400" b="1" dirty="0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2400" b="1" dirty="0" err="1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pt-BR" sz="2400" b="1" dirty="0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it ?</a:t>
            </a:r>
            <a:endParaRPr lang="pt-BR" sz="1100" dirty="0">
              <a:solidFill>
                <a:srgbClr val="00E63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FB59657-CFCF-4BDD-9071-CEBAE579E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530" y="1324705"/>
            <a:ext cx="8541189" cy="478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2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de terno em frente a computador&#10;&#10;Descrição gerada automaticamente">
            <a:extLst>
              <a:ext uri="{FF2B5EF4-FFF2-40B4-BE49-F238E27FC236}">
                <a16:creationId xmlns:a16="http://schemas.microsoft.com/office/drawing/2014/main" id="{7CD7AA58-4F77-17D9-CF2E-02EA76608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11E460A4-7900-2548-A745-25C6F2FFA4E4}"/>
              </a:ext>
            </a:extLst>
          </p:cNvPr>
          <p:cNvSpPr txBox="1"/>
          <p:nvPr/>
        </p:nvSpPr>
        <p:spPr>
          <a:xfrm>
            <a:off x="487451" y="3206736"/>
            <a:ext cx="5360940" cy="2862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spcBef>
                <a:spcPts val="1800"/>
              </a:spcBef>
              <a:buClr>
                <a:srgbClr val="00E637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credibility;</a:t>
            </a:r>
          </a:p>
          <a:p>
            <a:pPr marL="285750" indent="-285750">
              <a:spcBef>
                <a:spcPts val="1800"/>
              </a:spcBef>
              <a:buClr>
                <a:srgbClr val="00E637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Facilities and cost savings;</a:t>
            </a:r>
          </a:p>
          <a:p>
            <a:pPr marL="285750" indent="-285750">
              <a:spcBef>
                <a:spcPts val="1800"/>
              </a:spcBef>
              <a:buClr>
                <a:srgbClr val="00E637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Certificates valid for 100 years;</a:t>
            </a:r>
          </a:p>
          <a:p>
            <a:pPr marL="285750" indent="-285750">
              <a:spcBef>
                <a:spcPts val="1800"/>
              </a:spcBef>
              <a:buClr>
                <a:srgbClr val="00E637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Protection against future Cryptographically Relevant Quantum Computer (CRQC) attacks.</a:t>
            </a:r>
          </a:p>
          <a:p>
            <a:pPr marL="285750" indent="-285750">
              <a:spcBef>
                <a:spcPts val="1800"/>
              </a:spcBef>
              <a:buClr>
                <a:srgbClr val="00E637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6DD9ABB-A71C-97D2-A042-9DC9D531A600}"/>
              </a:ext>
            </a:extLst>
          </p:cNvPr>
          <p:cNvSpPr/>
          <p:nvPr/>
        </p:nvSpPr>
        <p:spPr>
          <a:xfrm rot="10800000" flipV="1">
            <a:off x="-1" y="2372075"/>
            <a:ext cx="3562355" cy="45719"/>
          </a:xfrm>
          <a:prstGeom prst="rect">
            <a:avLst/>
          </a:prstGeom>
          <a:solidFill>
            <a:srgbClr val="00E6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56BAD92A-A5FE-49AF-4214-648CF5AC413C}"/>
              </a:ext>
            </a:extLst>
          </p:cNvPr>
          <p:cNvSpPr txBox="1"/>
          <p:nvPr/>
        </p:nvSpPr>
        <p:spPr>
          <a:xfrm>
            <a:off x="580457" y="1457362"/>
            <a:ext cx="5174929" cy="877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800"/>
              </a:spcBef>
              <a:buClr>
                <a:srgbClr val="00E637"/>
              </a:buClr>
            </a:pPr>
            <a:r>
              <a:rPr lang="pt-BR" sz="2400" b="1" dirty="0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2 - </a:t>
            </a:r>
            <a:r>
              <a:rPr lang="pt-BR" sz="2400" b="1" dirty="0" err="1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Advantages</a:t>
            </a:r>
            <a:r>
              <a:rPr lang="pt-BR" sz="2400" b="1" dirty="0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spcBef>
                <a:spcPts val="1800"/>
              </a:spcBef>
              <a:buClr>
                <a:srgbClr val="00E637"/>
              </a:buClr>
            </a:pPr>
            <a:endParaRPr lang="pt-BR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DC3390AE-CEF0-2461-88AB-FC165345CCA9}"/>
              </a:ext>
            </a:extLst>
          </p:cNvPr>
          <p:cNvSpPr/>
          <p:nvPr/>
        </p:nvSpPr>
        <p:spPr>
          <a:xfrm>
            <a:off x="9734678" y="5963111"/>
            <a:ext cx="2062876" cy="316425"/>
          </a:xfrm>
          <a:custGeom>
            <a:avLst/>
            <a:gdLst/>
            <a:ahLst/>
            <a:cxnLst/>
            <a:rect l="l" t="t" r="r" b="b"/>
            <a:pathLst>
              <a:path w="3893488" h="597224">
                <a:moveTo>
                  <a:pt x="0" y="0"/>
                </a:moveTo>
                <a:lnTo>
                  <a:pt x="3893488" y="0"/>
                </a:lnTo>
                <a:lnTo>
                  <a:pt x="3893488" y="597224"/>
                </a:lnTo>
                <a:lnTo>
                  <a:pt x="0" y="597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902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o Explicativo: Linha com Borda e Ênfase 2">
            <a:extLst>
              <a:ext uri="{FF2B5EF4-FFF2-40B4-BE49-F238E27FC236}">
                <a16:creationId xmlns:a16="http://schemas.microsoft.com/office/drawing/2014/main" id="{C7734BA2-ACB7-4862-A0FC-A37CC657E1BA}"/>
              </a:ext>
            </a:extLst>
          </p:cNvPr>
          <p:cNvSpPr/>
          <p:nvPr/>
        </p:nvSpPr>
        <p:spPr>
          <a:xfrm>
            <a:off x="5848391" y="3326130"/>
            <a:ext cx="1432519" cy="628650"/>
          </a:xfrm>
          <a:prstGeom prst="accentBorderCallout1">
            <a:avLst>
              <a:gd name="adj1" fmla="val 66962"/>
              <a:gd name="adj2" fmla="val -9048"/>
              <a:gd name="adj3" fmla="val 87485"/>
              <a:gd name="adj4" fmla="val -136475"/>
            </a:avLst>
          </a:prstGeom>
          <a:solidFill>
            <a:srgbClr val="00E637"/>
          </a:solidFill>
          <a:ln>
            <a:solidFill>
              <a:srgbClr val="00E6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US$ 0,0028 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per sign</a:t>
            </a:r>
            <a:endParaRPr lang="pt-B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8">
            <a:extLst>
              <a:ext uri="{FF2B5EF4-FFF2-40B4-BE49-F238E27FC236}">
                <a16:creationId xmlns:a16="http://schemas.microsoft.com/office/drawing/2014/main" id="{A3EDCF40-A6C7-4C89-840A-88598A1650BC}"/>
              </a:ext>
            </a:extLst>
          </p:cNvPr>
          <p:cNvSpPr txBox="1"/>
          <p:nvPr/>
        </p:nvSpPr>
        <p:spPr>
          <a:xfrm>
            <a:off x="795035" y="557386"/>
            <a:ext cx="732979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800"/>
              </a:spcBef>
              <a:buClr>
                <a:srgbClr val="00E637"/>
              </a:buClr>
            </a:pPr>
            <a:r>
              <a:rPr lang="pt-BR" sz="2400" b="1" dirty="0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3 -  </a:t>
            </a:r>
            <a:r>
              <a:rPr lang="pt-BR" sz="2400" b="1" dirty="0" err="1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</a:t>
            </a:r>
            <a:r>
              <a:rPr lang="pt-BR" sz="2400" b="1" dirty="0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it </a:t>
            </a:r>
            <a:r>
              <a:rPr lang="pt-BR" sz="2400" b="1" dirty="0" err="1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</a:t>
            </a:r>
            <a:endParaRPr lang="pt-BR" sz="2400" b="1" dirty="0">
              <a:solidFill>
                <a:srgbClr val="00E63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1800"/>
              </a:spcBef>
              <a:buClr>
                <a:srgbClr val="00E637"/>
              </a:buClr>
            </a:pPr>
            <a:endParaRPr lang="pt-BR" sz="1100" dirty="0">
              <a:solidFill>
                <a:srgbClr val="00E63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00C7FBB-9432-40F9-8697-E307FB96D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444" y="1612628"/>
            <a:ext cx="8201111" cy="282289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F03C602-40FB-43EF-BD57-283591FE0E08}"/>
              </a:ext>
            </a:extLst>
          </p:cNvPr>
          <p:cNvSpPr txBox="1"/>
          <p:nvPr/>
        </p:nvSpPr>
        <p:spPr>
          <a:xfrm>
            <a:off x="2308276" y="4599296"/>
            <a:ext cx="18373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err="1">
                <a:solidFill>
                  <a:srgbClr val="FFFFFF"/>
                </a:solidFill>
              </a:rPr>
              <a:t>Academic</a:t>
            </a:r>
            <a:r>
              <a:rPr lang="pt-BR" sz="2000" b="1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pt-BR" sz="2000" b="1" dirty="0">
                <a:solidFill>
                  <a:srgbClr val="FFFFFF"/>
                </a:solidFill>
              </a:rPr>
              <a:t>management </a:t>
            </a:r>
          </a:p>
          <a:p>
            <a:pPr algn="ctr"/>
            <a:r>
              <a:rPr lang="pt-BR" sz="2000" b="1" dirty="0">
                <a:solidFill>
                  <a:srgbClr val="FFFFFF"/>
                </a:solidFill>
              </a:rPr>
              <a:t>system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086E49D-755E-4A05-A3BE-A557B2BE4B22}"/>
              </a:ext>
            </a:extLst>
          </p:cNvPr>
          <p:cNvSpPr txBox="1"/>
          <p:nvPr/>
        </p:nvSpPr>
        <p:spPr>
          <a:xfrm>
            <a:off x="8245134" y="4629078"/>
            <a:ext cx="1638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err="1">
                <a:solidFill>
                  <a:srgbClr val="FFFFFF"/>
                </a:solidFill>
              </a:rPr>
              <a:t>on-demand</a:t>
            </a:r>
            <a:r>
              <a:rPr lang="pt-BR" sz="2000" b="1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pt-BR" sz="2000" b="1" dirty="0" err="1">
                <a:solidFill>
                  <a:srgbClr val="FFFFFF"/>
                </a:solidFill>
              </a:rPr>
              <a:t>certificate</a:t>
            </a:r>
            <a:r>
              <a:rPr lang="pt-BR" sz="2000" b="1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pt-BR" sz="2000" b="1" dirty="0" err="1">
                <a:solidFill>
                  <a:srgbClr val="FFFFFF"/>
                </a:solidFill>
              </a:rPr>
              <a:t>service</a:t>
            </a:r>
            <a:endParaRPr lang="pt-BR" sz="2000" b="1" dirty="0">
              <a:solidFill>
                <a:srgbClr val="FFFFFF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B5F8AD3-A40A-42DA-9F73-9C8BF0E04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on-demand certificate service</a:t>
            </a:r>
            <a:r>
              <a:rPr kumimoji="0" lang="pt-BR" altLang="pt-B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0E3F7CB-4110-44AB-9A95-B79F710509E9}"/>
              </a:ext>
            </a:extLst>
          </p:cNvPr>
          <p:cNvCxnSpPr/>
          <p:nvPr/>
        </p:nvCxnSpPr>
        <p:spPr>
          <a:xfrm>
            <a:off x="4449170" y="4885899"/>
            <a:ext cx="32891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6857F794-214E-48BB-B185-0CB043B4F02F}"/>
              </a:ext>
            </a:extLst>
          </p:cNvPr>
          <p:cNvCxnSpPr>
            <a:cxnSpLocks/>
          </p:cNvCxnSpPr>
          <p:nvPr/>
        </p:nvCxnSpPr>
        <p:spPr>
          <a:xfrm flipH="1">
            <a:off x="4449171" y="5352198"/>
            <a:ext cx="32891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uxograma: Documento 20">
            <a:extLst>
              <a:ext uri="{FF2B5EF4-FFF2-40B4-BE49-F238E27FC236}">
                <a16:creationId xmlns:a16="http://schemas.microsoft.com/office/drawing/2014/main" id="{B4BFE3B1-0787-4B59-8CB5-6127B8E390D3}"/>
              </a:ext>
            </a:extLst>
          </p:cNvPr>
          <p:cNvSpPr/>
          <p:nvPr/>
        </p:nvSpPr>
        <p:spPr>
          <a:xfrm>
            <a:off x="4652490" y="4696081"/>
            <a:ext cx="696036" cy="379635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Fluxograma: Documento 22">
            <a:extLst>
              <a:ext uri="{FF2B5EF4-FFF2-40B4-BE49-F238E27FC236}">
                <a16:creationId xmlns:a16="http://schemas.microsoft.com/office/drawing/2014/main" id="{6D233D74-F06D-4644-9403-6CC65C2E4BB8}"/>
              </a:ext>
            </a:extLst>
          </p:cNvPr>
          <p:cNvSpPr/>
          <p:nvPr/>
        </p:nvSpPr>
        <p:spPr>
          <a:xfrm>
            <a:off x="6824758" y="5211316"/>
            <a:ext cx="696036" cy="379635"/>
          </a:xfrm>
          <a:prstGeom prst="flowChartDocument">
            <a:avLst/>
          </a:prstGeom>
          <a:pattFill prst="pct7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612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8">
            <a:extLst>
              <a:ext uri="{FF2B5EF4-FFF2-40B4-BE49-F238E27FC236}">
                <a16:creationId xmlns:a16="http://schemas.microsoft.com/office/drawing/2014/main" id="{A3EDCF40-A6C7-4C89-840A-88598A1650BC}"/>
              </a:ext>
            </a:extLst>
          </p:cNvPr>
          <p:cNvSpPr txBox="1"/>
          <p:nvPr/>
        </p:nvSpPr>
        <p:spPr>
          <a:xfrm>
            <a:off x="795035" y="557386"/>
            <a:ext cx="732979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800"/>
              </a:spcBef>
              <a:buClr>
                <a:srgbClr val="00E637"/>
              </a:buClr>
            </a:pPr>
            <a:r>
              <a:rPr lang="pt-BR" sz="2400" b="1" dirty="0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3 -  </a:t>
            </a:r>
            <a:r>
              <a:rPr lang="pt-BR" sz="2400" b="1" dirty="0" err="1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</a:t>
            </a:r>
            <a:r>
              <a:rPr lang="pt-BR" sz="2400" b="1" dirty="0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it </a:t>
            </a:r>
            <a:r>
              <a:rPr lang="pt-BR" sz="2400" b="1" dirty="0" err="1">
                <a:solidFill>
                  <a:srgbClr val="00E63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</a:t>
            </a:r>
            <a:endParaRPr lang="pt-BR" sz="2400" b="1" dirty="0">
              <a:solidFill>
                <a:srgbClr val="00E63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1800"/>
              </a:spcBef>
              <a:buClr>
                <a:srgbClr val="00E637"/>
              </a:buClr>
            </a:pPr>
            <a:endParaRPr lang="pt-BR" sz="1100" dirty="0">
              <a:solidFill>
                <a:srgbClr val="00E63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B5F8AD3-A40A-42DA-9F73-9C8BF0E04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on-demand certificate service</a:t>
            </a:r>
            <a:r>
              <a:rPr kumimoji="0" lang="pt-BR" altLang="pt-B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5AC1AAD-8EFE-47E5-A5B8-2CF3F71CB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445" y="1402572"/>
            <a:ext cx="6897817" cy="3904164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6D187493-E144-4ADC-BEBE-ACB907483FD0}"/>
              </a:ext>
            </a:extLst>
          </p:cNvPr>
          <p:cNvSpPr txBox="1"/>
          <p:nvPr/>
        </p:nvSpPr>
        <p:spPr>
          <a:xfrm>
            <a:off x="2948540" y="5647929"/>
            <a:ext cx="6587844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Barlow"/>
              </a:rPr>
              <a:t>a quick and painless path to advanced signature</a:t>
            </a:r>
            <a:endParaRPr lang="en-US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55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chnological Pitch Deck by Slidesgo">
  <a:themeElements>
    <a:clrScheme name="Simple Light">
      <a:dk1>
        <a:srgbClr val="0D173A"/>
      </a:dk1>
      <a:lt1>
        <a:srgbClr val="182B63"/>
      </a:lt1>
      <a:dk2>
        <a:srgbClr val="323B58"/>
      </a:dk2>
      <a:lt2>
        <a:srgbClr val="F2935B"/>
      </a:lt2>
      <a:accent1>
        <a:srgbClr val="FAB58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5eb6d9d-3d0c-4458-8083-55568767e5a5" xsi:nil="true"/>
    <lcf76f155ced4ddcb4097134ff3c332f xmlns="b6716c06-a3ff-4731-8771-e9252ac793f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41199ABE97D314F81AA3A3A10FFB7D4" ma:contentTypeVersion="18" ma:contentTypeDescription="Crie um novo documento." ma:contentTypeScope="" ma:versionID="1024c22d3157f9c1a9c07358b28216fc">
  <xsd:schema xmlns:xsd="http://www.w3.org/2001/XMLSchema" xmlns:xs="http://www.w3.org/2001/XMLSchema" xmlns:p="http://schemas.microsoft.com/office/2006/metadata/properties" xmlns:ns2="b6716c06-a3ff-4731-8771-e9252ac793fd" xmlns:ns3="f5eb6d9d-3d0c-4458-8083-55568767e5a5" targetNamespace="http://schemas.microsoft.com/office/2006/metadata/properties" ma:root="true" ma:fieldsID="706e427a0bb572ea0a3b74723f2e39b8" ns2:_="" ns3:_="">
    <xsd:import namespace="b6716c06-a3ff-4731-8771-e9252ac793fd"/>
    <xsd:import namespace="f5eb6d9d-3d0c-4458-8083-55568767e5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716c06-a3ff-4731-8771-e9252ac793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5c6d6704-c1be-48d0-823f-e0f8bcbfaa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eb6d9d-3d0c-4458-8083-55568767e5a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caf57ae-ac50-45a0-be55-08872a1245f1}" ma:internalName="TaxCatchAll" ma:showField="CatchAllData" ma:web="f5eb6d9d-3d0c-4458-8083-55568767e5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F7B4DD-7B1E-4F10-87EE-42DF113AEE20}">
  <ds:schemaRefs>
    <ds:schemaRef ds:uri="b6716c06-a3ff-4731-8771-e9252ac793fd"/>
    <ds:schemaRef ds:uri="f5eb6d9d-3d0c-4458-8083-55568767e5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394961F-1CEE-4CF8-8A46-6172E132CD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716c06-a3ff-4731-8771-e9252ac793fd"/>
    <ds:schemaRef ds:uri="f5eb6d9d-3d0c-4458-8083-55568767e5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56BC88-31DA-445D-B446-520852EEDB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836</Words>
  <Application>Microsoft Office PowerPoint</Application>
  <PresentationFormat>Widescreen</PresentationFormat>
  <Paragraphs>108</Paragraphs>
  <Slides>13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13</vt:i4>
      </vt:variant>
    </vt:vector>
  </HeadingPairs>
  <TitlesOfParts>
    <vt:vector size="25" baseType="lpstr">
      <vt:lpstr>Arial</vt:lpstr>
      <vt:lpstr>Arial Unicode MS</vt:lpstr>
      <vt:lpstr>Barlow</vt:lpstr>
      <vt:lpstr>Barlow Medium</vt:lpstr>
      <vt:lpstr>Calibri</vt:lpstr>
      <vt:lpstr>Calibri Light</vt:lpstr>
      <vt:lpstr>Open Sans</vt:lpstr>
      <vt:lpstr>Raleway</vt:lpstr>
      <vt:lpstr>Share</vt:lpstr>
      <vt:lpstr>Share Tech</vt:lpstr>
      <vt:lpstr>Tema do Office</vt:lpstr>
      <vt:lpstr>Technological Pitch Deck by Slidesgo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vezzpa@outlook.com</dc:creator>
  <cp:lastModifiedBy>Jean Carlo Faustino</cp:lastModifiedBy>
  <cp:revision>51</cp:revision>
  <dcterms:created xsi:type="dcterms:W3CDTF">2023-11-30T11:34:50Z</dcterms:created>
  <dcterms:modified xsi:type="dcterms:W3CDTF">2025-06-04T18:54:38Z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0x010100341199ABE97D314F81AA3A3A10FFB7D4</vt:lpwstr>
  </property>
  <property fmtid="{D5CDD505-2E9C-101B-9397-08002B2CF9AE}" pid="3" name="MediaServiceImageTags">
    <vt:lpwstr/>
  </property>
</Properties>
</file>