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Garamond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7" roundtripDataSignature="AMtx7miAD4GhIBXgzjauuRGb19G5Ycek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Garamond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Garamond-italic.fntdata"/><Relationship Id="rId14" Type="http://schemas.openxmlformats.org/officeDocument/2006/relationships/font" Target="fonts/Garamond-bold.fntdata"/><Relationship Id="rId17" Type="http://customschemas.google.com/relationships/presentationmetadata" Target="metadata"/><Relationship Id="rId16" Type="http://schemas.openxmlformats.org/officeDocument/2006/relationships/font" Target="fonts/Garamon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5c0ca09c95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g35c0ca09c95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c0ca09c95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35c0ca09c95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c0ca09c95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35c0ca09c95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5c0ca09c95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35c0ca09c95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c0ca09c95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35c0ca09c95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lt1">
            <a:alpha val="0"/>
          </a:schemeClr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swirly circle on a blue background&#10;&#10;Description automatically generated" id="16" name="Google Shape;1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/>
          <p:nvPr>
            <p:ph idx="1" type="body"/>
          </p:nvPr>
        </p:nvSpPr>
        <p:spPr>
          <a:xfrm>
            <a:off x="460601" y="3317146"/>
            <a:ext cx="3822700" cy="237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400"/>
              <a:buNone/>
              <a:defRPr b="1" sz="1400">
                <a:solidFill>
                  <a:srgbClr val="E3B40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6"/>
          <p:cNvSpPr txBox="1"/>
          <p:nvPr>
            <p:ph idx="2" type="body"/>
          </p:nvPr>
        </p:nvSpPr>
        <p:spPr>
          <a:xfrm>
            <a:off x="460602" y="2442175"/>
            <a:ext cx="5044588" cy="545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sz="16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3" type="body"/>
          </p:nvPr>
        </p:nvSpPr>
        <p:spPr>
          <a:xfrm>
            <a:off x="466907" y="1672929"/>
            <a:ext cx="5000704" cy="70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4" type="body"/>
          </p:nvPr>
        </p:nvSpPr>
        <p:spPr>
          <a:xfrm>
            <a:off x="460601" y="3601634"/>
            <a:ext cx="3752453" cy="229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200"/>
              <a:buNone/>
              <a:defRPr sz="1200">
                <a:solidFill>
                  <a:srgbClr val="E3B40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5" type="body"/>
          </p:nvPr>
        </p:nvSpPr>
        <p:spPr>
          <a:xfrm>
            <a:off x="460601" y="3814701"/>
            <a:ext cx="3752453" cy="237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3B400"/>
              </a:buClr>
              <a:buSzPts val="1200"/>
              <a:buNone/>
              <a:defRPr sz="1200">
                <a:solidFill>
                  <a:srgbClr val="E3B40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ack background with white text&#10;&#10;Description automatically generated" id="22" name="Google Shape;2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835" y="4492489"/>
            <a:ext cx="1507657" cy="321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23" name="Google Shape;2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3731" y="4426116"/>
            <a:ext cx="762024" cy="330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text and colorful letters&#10;&#10;Description automatically generated" id="24" name="Google Shape;2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640" y="301261"/>
            <a:ext cx="1688014" cy="94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/>
          <p:nvPr/>
        </p:nvSpPr>
        <p:spPr>
          <a:xfrm>
            <a:off x="0" y="4340267"/>
            <a:ext cx="9144000" cy="8240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7"/>
          <p:cNvSpPr txBox="1"/>
          <p:nvPr>
            <p:ph idx="1" type="body"/>
          </p:nvPr>
        </p:nvSpPr>
        <p:spPr>
          <a:xfrm>
            <a:off x="350201" y="964417"/>
            <a:ext cx="8439238" cy="3601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Char char="•"/>
              <a:defRPr sz="1600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400"/>
              <a:buChar char="•"/>
              <a:defRPr sz="1400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Char char="•"/>
              <a:defRPr sz="1200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Char char="•"/>
              <a:defRPr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Char char="•"/>
              <a:defRPr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  <a:defRPr>
                <a:solidFill>
                  <a:srgbClr val="E6396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olorful background with lines&#10;&#10;Description automatically generated with medium confidence" id="29" name="Google Shape;29;p7"/>
          <p:cNvPicPr preferRelativeResize="0"/>
          <p:nvPr/>
        </p:nvPicPr>
        <p:blipFill rotWithShape="1">
          <a:blip r:embed="rId2">
            <a:alphaModFix/>
          </a:blip>
          <a:srcRect b="1" l="-4589" r="4588" t="67861"/>
          <a:stretch/>
        </p:blipFill>
        <p:spPr>
          <a:xfrm>
            <a:off x="0" y="4755599"/>
            <a:ext cx="9144000" cy="412398"/>
          </a:xfrm>
          <a:prstGeom prst="rect">
            <a:avLst/>
          </a:prstGeom>
          <a:solidFill>
            <a:srgbClr val="18355E"/>
          </a:solidFill>
          <a:ln>
            <a:noFill/>
          </a:ln>
        </p:spPr>
      </p:pic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6732039" y="4825515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background with white text and colorful letters&#10;&#10;Description automatically generated" id="31" name="Google Shape;31;p7"/>
          <p:cNvPicPr preferRelativeResize="0"/>
          <p:nvPr/>
        </p:nvPicPr>
        <p:blipFill rotWithShape="1">
          <a:blip r:embed="rId3">
            <a:alphaModFix/>
          </a:blip>
          <a:srcRect b="43243" l="0" r="0" t="0"/>
          <a:stretch/>
        </p:blipFill>
        <p:spPr>
          <a:xfrm>
            <a:off x="350201" y="4818216"/>
            <a:ext cx="861109" cy="27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50201" y="964417"/>
            <a:ext cx="8439238" cy="3357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C2C4F"/>
              </a:buClr>
              <a:buSzPts val="1600"/>
              <a:buChar char="•"/>
              <a:defRPr sz="16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400"/>
              <a:buChar char="•"/>
              <a:defRPr sz="14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 sz="1200"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C2C4F"/>
              </a:buClr>
              <a:buSzPts val="1200"/>
              <a:buChar char="•"/>
              <a:defRPr>
                <a:solidFill>
                  <a:srgbClr val="1C2C4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6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swirly circle on a blue background&#10;&#10;Description automatically generated" id="37" name="Google Shape;3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hite text&#10;&#10;Description automatically generated" id="38" name="Google Shape;3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0835" y="4492489"/>
            <a:ext cx="1507657" cy="321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39" name="Google Shape;3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3731" y="4426116"/>
            <a:ext cx="762024" cy="33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background with lines&#10;&#10;Description automatically generated with medium confidence" id="10" name="Google Shape;10;p5"/>
          <p:cNvPicPr preferRelativeResize="0"/>
          <p:nvPr/>
        </p:nvPicPr>
        <p:blipFill rotWithShape="1">
          <a:blip r:embed="rId1">
            <a:alphaModFix/>
          </a:blip>
          <a:srcRect b="0" l="-4589" r="4588" t="45774"/>
          <a:stretch/>
        </p:blipFill>
        <p:spPr>
          <a:xfrm>
            <a:off x="0" y="4465908"/>
            <a:ext cx="9144000" cy="695826"/>
          </a:xfrm>
          <a:prstGeom prst="rect">
            <a:avLst/>
          </a:prstGeom>
          <a:solidFill>
            <a:srgbClr val="18355E"/>
          </a:solidFill>
          <a:ln>
            <a:noFill/>
          </a:ln>
        </p:spPr>
      </p:pic>
      <p:sp>
        <p:nvSpPr>
          <p:cNvPr id="11" name="Google Shape;11;p5"/>
          <p:cNvSpPr txBox="1"/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396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E6396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5"/>
          <p:cNvSpPr txBox="1"/>
          <p:nvPr>
            <p:ph idx="1" type="body"/>
          </p:nvPr>
        </p:nvSpPr>
        <p:spPr>
          <a:xfrm>
            <a:off x="350201" y="964414"/>
            <a:ext cx="8439238" cy="3306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8355E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18355E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1835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"/>
          <p:cNvSpPr txBox="1"/>
          <p:nvPr>
            <p:ph idx="12" type="sldNum"/>
          </p:nvPr>
        </p:nvSpPr>
        <p:spPr>
          <a:xfrm>
            <a:off x="6732039" y="469244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1" sz="1000" u="none" cap="none" strike="noStrike">
                <a:solidFill>
                  <a:srgbClr val="B4E9E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black background with white text and colorful letters&#10;&#10;Description automatically generated" id="14" name="Google Shape;14;p5"/>
          <p:cNvPicPr preferRelativeResize="0"/>
          <p:nvPr/>
        </p:nvPicPr>
        <p:blipFill rotWithShape="1">
          <a:blip r:embed="rId2">
            <a:alphaModFix/>
          </a:blip>
          <a:srcRect b="23527" l="0" r="0" t="0"/>
          <a:stretch/>
        </p:blipFill>
        <p:spPr>
          <a:xfrm>
            <a:off x="350202" y="4598129"/>
            <a:ext cx="977558" cy="42007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/>
          <p:nvPr>
            <p:ph idx="2" type="body"/>
          </p:nvPr>
        </p:nvSpPr>
        <p:spPr>
          <a:xfrm>
            <a:off x="466900" y="2778763"/>
            <a:ext cx="50007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 sz="2300">
                <a:latin typeface="Garamond"/>
                <a:ea typeface="Garamond"/>
                <a:cs typeface="Garamond"/>
                <a:sym typeface="Garamond"/>
              </a:rPr>
              <a:t>By</a:t>
            </a:r>
            <a:endParaRPr sz="23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5" name="Google Shape;45;p1"/>
          <p:cNvSpPr txBox="1"/>
          <p:nvPr>
            <p:ph idx="3" type="body"/>
          </p:nvPr>
        </p:nvSpPr>
        <p:spPr>
          <a:xfrm>
            <a:off x="466907" y="1672929"/>
            <a:ext cx="5000704" cy="7099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3100">
                <a:latin typeface="Garamond"/>
                <a:ea typeface="Garamond"/>
                <a:cs typeface="Garamond"/>
                <a:sym typeface="Garamond"/>
              </a:rPr>
              <a:t>Breaking silos with the DevOps mindset.</a:t>
            </a:r>
            <a:endParaRPr b="1" sz="3100"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6" name="Google Shape;46;p1"/>
          <p:cNvSpPr txBox="1"/>
          <p:nvPr>
            <p:ph idx="4294967295" type="sldNum"/>
          </p:nvPr>
        </p:nvSpPr>
        <p:spPr>
          <a:xfrm>
            <a:off x="7086600" y="463391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1"/>
          <p:cNvSpPr txBox="1"/>
          <p:nvPr>
            <p:ph idx="2" type="body"/>
          </p:nvPr>
        </p:nvSpPr>
        <p:spPr>
          <a:xfrm>
            <a:off x="632225" y="3305938"/>
            <a:ext cx="5000700" cy="5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 sz="2300">
                <a:latin typeface="Garamond"/>
                <a:ea typeface="Garamond"/>
                <a:cs typeface="Garamond"/>
                <a:sym typeface="Garamond"/>
              </a:rPr>
              <a:t>Isaac Ainamaani</a:t>
            </a:r>
            <a:endParaRPr sz="23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5c0ca09c95_0_0"/>
          <p:cNvSpPr txBox="1"/>
          <p:nvPr>
            <p:ph idx="12" type="sldNum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" name="Google Shape;53;g35c0ca09c95_0_0" title="Slide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50" y="61925"/>
            <a:ext cx="7614524" cy="36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35c0ca09c95_0_0"/>
          <p:cNvSpPr txBox="1"/>
          <p:nvPr/>
        </p:nvSpPr>
        <p:spPr>
          <a:xfrm>
            <a:off x="129225" y="3864075"/>
            <a:ext cx="7754100" cy="5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rgbClr val="2D3092"/>
                </a:solidFill>
                <a:latin typeface="Garamond"/>
                <a:ea typeface="Garamond"/>
                <a:cs typeface="Garamond"/>
                <a:sym typeface="Garamond"/>
              </a:rPr>
              <a:t>Silos cause delays, finger pointing leading to frustration.</a:t>
            </a:r>
            <a:endParaRPr sz="2600">
              <a:solidFill>
                <a:srgbClr val="2D309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355E"/>
              </a:solidFill>
            </a:endParaRPr>
          </a:p>
        </p:txBody>
      </p:sp>
      <p:pic>
        <p:nvPicPr>
          <p:cNvPr id="55" name="Google Shape;55;g35c0ca09c95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500" y="129225"/>
            <a:ext cx="973800" cy="8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c0ca09c95_0_6"/>
          <p:cNvSpPr txBox="1"/>
          <p:nvPr>
            <p:ph idx="12" type="sldNum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g35c0ca09c95_0_6" title="Slide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25" y="74875"/>
            <a:ext cx="7679151" cy="358245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35c0ca09c95_0_6"/>
          <p:cNvSpPr txBox="1"/>
          <p:nvPr/>
        </p:nvSpPr>
        <p:spPr>
          <a:xfrm>
            <a:off x="129225" y="3786550"/>
            <a:ext cx="76791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rgbClr val="2D3092"/>
                </a:solidFill>
                <a:latin typeface="Garamond"/>
                <a:ea typeface="Garamond"/>
                <a:cs typeface="Garamond"/>
                <a:sym typeface="Garamond"/>
              </a:rPr>
              <a:t>DevOps isn’t just tools, it’s a cultural shift.</a:t>
            </a:r>
            <a:endParaRPr sz="2600">
              <a:solidFill>
                <a:srgbClr val="2D309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355E"/>
              </a:solidFill>
            </a:endParaRPr>
          </a:p>
        </p:txBody>
      </p:sp>
      <p:pic>
        <p:nvPicPr>
          <p:cNvPr id="63" name="Google Shape;63;g35c0ca09c95_0_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500" y="129225"/>
            <a:ext cx="973800" cy="8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5c0ca09c95_0_12"/>
          <p:cNvSpPr txBox="1"/>
          <p:nvPr>
            <p:ph idx="12" type="sldNum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g35c0ca09c95_0_12" title="Slide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36998" cy="424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g35c0ca09c95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500" y="129225"/>
            <a:ext cx="973800" cy="8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c0ca09c95_0_18"/>
          <p:cNvSpPr txBox="1"/>
          <p:nvPr>
            <p:ph idx="12" type="sldNum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6" name="Google Shape;76;g35c0ca09c95_0_18" title="Slide5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75" y="61950"/>
            <a:ext cx="7524077" cy="344027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g35c0ca09c95_0_18"/>
          <p:cNvSpPr txBox="1"/>
          <p:nvPr/>
        </p:nvSpPr>
        <p:spPr>
          <a:xfrm>
            <a:off x="129225" y="3605625"/>
            <a:ext cx="7560300" cy="6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rgbClr val="2D3092"/>
                </a:solidFill>
                <a:latin typeface="Garamond"/>
                <a:ea typeface="Garamond"/>
                <a:cs typeface="Garamond"/>
                <a:sym typeface="Garamond"/>
              </a:rPr>
              <a:t>DevOps is a relay, the team wins, </a:t>
            </a:r>
            <a:r>
              <a:rPr b="1" lang="en-GB" sz="2600">
                <a:solidFill>
                  <a:srgbClr val="2D3092"/>
                </a:solidFill>
                <a:latin typeface="Garamond"/>
                <a:ea typeface="Garamond"/>
                <a:cs typeface="Garamond"/>
                <a:sym typeface="Garamond"/>
              </a:rPr>
              <a:t>NOT</a:t>
            </a:r>
            <a:r>
              <a:rPr lang="en-GB" sz="2600">
                <a:solidFill>
                  <a:srgbClr val="2D3092"/>
                </a:solidFill>
                <a:latin typeface="Garamond"/>
                <a:ea typeface="Garamond"/>
                <a:cs typeface="Garamond"/>
                <a:sym typeface="Garamond"/>
              </a:rPr>
              <a:t> an individual.</a:t>
            </a:r>
            <a:endParaRPr sz="2600">
              <a:solidFill>
                <a:srgbClr val="2D309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355E"/>
              </a:solidFill>
            </a:endParaRPr>
          </a:p>
        </p:txBody>
      </p:sp>
      <p:pic>
        <p:nvPicPr>
          <p:cNvPr id="78" name="Google Shape;78;g35c0ca09c95_0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500" y="129225"/>
            <a:ext cx="973800" cy="8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c0ca09c95_0_24"/>
          <p:cNvSpPr txBox="1"/>
          <p:nvPr>
            <p:ph idx="12" type="sldNum"/>
          </p:nvPr>
        </p:nvSpPr>
        <p:spPr>
          <a:xfrm>
            <a:off x="6732039" y="4633780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4" name="Google Shape;84;g35c0ca09c95_0_24" title="Slide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475" y="61950"/>
            <a:ext cx="7640402" cy="3685824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35c0ca09c95_0_24"/>
          <p:cNvSpPr txBox="1"/>
          <p:nvPr/>
        </p:nvSpPr>
        <p:spPr>
          <a:xfrm>
            <a:off x="155075" y="3696075"/>
            <a:ext cx="76248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rgbClr val="2D3092"/>
                </a:solidFill>
                <a:latin typeface="Garamond"/>
                <a:ea typeface="Garamond"/>
                <a:cs typeface="Garamond"/>
                <a:sym typeface="Garamond"/>
              </a:rPr>
              <a:t>You can’t automate yourself out of a broken culture.</a:t>
            </a:r>
            <a:endParaRPr sz="2600">
              <a:solidFill>
                <a:srgbClr val="2D309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8355E"/>
              </a:solidFill>
            </a:endParaRPr>
          </a:p>
        </p:txBody>
      </p:sp>
      <p:pic>
        <p:nvPicPr>
          <p:cNvPr id="86" name="Google Shape;86;g35c0ca09c95_0_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18500" y="129225"/>
            <a:ext cx="973800" cy="85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"/>
          <p:cNvSpPr txBox="1"/>
          <p:nvPr/>
        </p:nvSpPr>
        <p:spPr>
          <a:xfrm>
            <a:off x="610930" y="2447997"/>
            <a:ext cx="5793498" cy="4263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2" name="Google Shape;92;p4"/>
          <p:cNvSpPr txBox="1"/>
          <p:nvPr/>
        </p:nvSpPr>
        <p:spPr>
          <a:xfrm>
            <a:off x="555228" y="1852204"/>
            <a:ext cx="5981102" cy="7655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Arial"/>
              <a:buNone/>
            </a:pPr>
            <a:r>
              <a:rPr i="0" lang="en-GB" sz="5200" u="none" cap="none" strike="noStrike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Thank you</a:t>
            </a:r>
            <a:endParaRPr sz="2600"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3" name="Google Shape;93;p4"/>
          <p:cNvSpPr txBox="1"/>
          <p:nvPr/>
        </p:nvSpPr>
        <p:spPr>
          <a:xfrm>
            <a:off x="610925" y="3470184"/>
            <a:ext cx="3795900" cy="4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B400"/>
              </a:buClr>
              <a:buSzPts val="1400"/>
              <a:buFont typeface="Arial"/>
              <a:buNone/>
            </a:pPr>
            <a:r>
              <a:rPr lang="en-GB" sz="2300">
                <a:solidFill>
                  <a:srgbClr val="E3B400"/>
                </a:solidFill>
                <a:latin typeface="Garamond"/>
                <a:ea typeface="Garamond"/>
                <a:cs typeface="Garamond"/>
                <a:sym typeface="Garamond"/>
              </a:rPr>
              <a:t>iainamaani@renu.ac.ug</a:t>
            </a:r>
            <a:endParaRPr sz="2300"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ANT Associ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2015-04-29T14:13:57Z</dcterms:created>
  <dc:creator>Karl Meyer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