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3" r:id="rId5"/>
    <p:sldId id="264" r:id="rId6"/>
    <p:sldId id="266" r:id="rId7"/>
    <p:sldId id="262" r:id="rId8"/>
    <p:sldId id="267" r:id="rId9"/>
  </p:sldIdLst>
  <p:sldSz cx="12192000" cy="6858000"/>
  <p:notesSz cx="6858000" cy="9144000"/>
  <p:defaultTextStyle>
    <a:defPPr>
      <a:defRPr lang="en-N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6294" autoAdjust="0"/>
  </p:normalViewPr>
  <p:slideViewPr>
    <p:cSldViewPr snapToGrid="0">
      <p:cViewPr varScale="1">
        <p:scale>
          <a:sx n="125" d="100"/>
          <a:sy n="125" d="100"/>
        </p:scale>
        <p:origin x="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P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FC7F2-4A63-3C41-B80C-52D8A17E2ADE}" type="datetimeFigureOut">
              <a:rPr lang="en-NP" smtClean="0"/>
              <a:t>06/06/2025</a:t>
            </a:fld>
            <a:endParaRPr lang="en-NP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P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P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1E0EC5-0A12-DA4C-BEC6-6FFEAA87F83E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8887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0EC5-0A12-DA4C-BEC6-6FFEAA87F83E}" type="slidenum">
              <a:rPr lang="en-NP" smtClean="0"/>
              <a:t>2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915580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0EC5-0A12-DA4C-BEC6-6FFEAA87F83E}" type="slidenum">
              <a:rPr lang="en-NP" smtClean="0"/>
              <a:t>3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2502762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A53DA-6D91-9BB3-324B-051D6442A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8798B-69AB-1E70-085A-815314DEB1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8A0D38-8D36-3FE0-50D6-687661C08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N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F571D-953A-B794-D211-2D76E6B6B4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0EC5-0A12-DA4C-BEC6-6FFEAA87F83E}" type="slidenum">
              <a:rPr lang="en-NP" smtClean="0"/>
              <a:t>4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117151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9DCA2-1FA9-4324-FEF7-8E7F269470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A1A2AB-087A-1483-280E-FF3A26E40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642008-56C1-545F-EEB6-38E8779F57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057D98-A9C1-7C00-55B6-6C1E2D57CB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0EC5-0A12-DA4C-BEC6-6FFEAA87F83E}" type="slidenum">
              <a:rPr lang="en-NP" smtClean="0"/>
              <a:t>5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402770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1E0EC5-0A12-DA4C-BEC6-6FFEAA87F83E}" type="slidenum">
              <a:rPr lang="en-NP" smtClean="0"/>
              <a:t>7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4059138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1C8B2-71F2-26AE-76CE-E711A6A95C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8A12BB-E007-9297-370E-CDEDA9B886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8412A-79CC-5BC4-C855-90FDB622F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61DDD-DC7F-AF48-8712-5180E11DBC3E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C3210-6D92-E96B-6AAA-C83C394C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4CD47-3ED7-F869-8FFD-A558AA959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273625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C22B4-0205-1DFD-6FDF-54760A8B6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09B6C9-1274-0389-A543-40D8FC67D7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EE5FF6-CC3F-E10A-FABD-A0B4FBC06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31BFC-9D9F-B640-8EBD-A409944A2EBB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702E2-6B1F-2817-CB6D-9754240BB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6AB28-20BA-CA16-1FFE-67A7C889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3194174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BC8406-E1DA-F8F0-B41D-71A072E91D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F269F8-DDF6-4E2F-C8A2-A3A53FAD6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B27FD-8079-63BD-057E-A95D8F9FB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C6E2A-9C5F-4847-A578-F5136D516855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05AEF4-2776-F44F-41C3-CF083C065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0CBDE-ED98-B8AB-C27D-0E75E6C4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281005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BB99E-3934-EE1E-7B10-35798D9F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7A75-CBF0-7BDF-42DF-40556D608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2A12D-60DC-132B-0DA5-8D2F1AA4A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003B2-0A46-6E40-BB70-5283A7D85F50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C87D2-0BFB-5338-6308-84CAD1685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0E8E9-7049-9DF3-2269-4A94148B8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90009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B5BEA-D990-8E92-5936-2F849F7B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052BB-0A74-D83C-F5C3-CB9B9E992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0D9CD-B2A0-A277-90C1-95C69F986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3B5B0-DD8A-A64E-8CDA-7424DAA56E39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82623-3D85-5C20-F251-59C9E48C1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9803A-4352-389E-31D0-E087F65D4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331708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55578-9064-983D-84E4-B0B37FCE6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FEB369-516C-FF2D-B7CE-E3773F5425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96C96A-FB6A-3584-0E13-54DA67D0A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1FCF9-9153-CE37-FE15-85DBF0C28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BD41A-80C0-6946-85BE-10E7B5236E9F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65A38-183D-EB5A-31FB-5BFB1B40A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F5FD79-1CE1-7F12-CEDA-F07EAE14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646494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D095-44F9-6898-2A55-0E586F6B3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C7DA8D-3FAE-CD60-EF04-5156BD883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42ADC9-8A5F-4118-744B-A19767553D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FC05D9-BAE5-2CAA-55B9-A92AF692DD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E0C4D-AE15-8096-049B-2FAC8EA4D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D125EA-6838-07D5-DB69-EAFCC9877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5FA6-05BC-FF49-8403-2265B69283E5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E01A9-05E0-D2B3-62AF-001964BE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156EEE-C3AC-A6F2-F251-69E8EC6E1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394708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93882-4946-5222-1992-ECCFD4C91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ACD5B8-B122-92CF-4784-9DB830BB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AA5E0-6E34-284B-9C87-49754F4F3ECE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E8D1D-8484-9C3E-1D9A-6B7CE606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623026-BB93-FF8A-6EC8-F0BF8CCD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3735453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B44C33-B3DC-0792-DDC9-2CD5BEAE5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7D6B3-63F0-1142-93E5-39BDD4D2ED12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4DD3C5-7A97-CEFC-87EA-65AE00462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1BD88-70DA-B10F-F3AB-3FDD5596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81226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12971-78DF-1DC3-24B3-92B8048FC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FC755-8E0A-5F3F-FCC7-D852E377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436AAC-71FA-2693-E7EC-42EEA14A2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50F24F-0EEF-ABC9-332C-E20909A4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F8BA3-F6D6-9A42-9F05-15E6CEB1E7AC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2E8D56-5E4C-2A8E-7D3E-F455A207A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9BD52-0E0F-E65C-2E4D-4C614DCBB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148364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BCACB-79E3-4988-1A79-841CD63D2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12829-E17D-403D-F2AE-8FD91B0C3C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P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8118E2-DE45-4ED5-8CB3-CAA24FA93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85E4E0-B35E-42D7-E3D5-AEA05F154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0A211-7ACF-004F-B8AE-35CF18D9BBC2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728A54-87C1-FE7E-AC68-705125DC7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8C0F8C-45FD-2655-54ED-6059BC1EB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104812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BD93D7-D1E1-DC05-CF08-A222FDF62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P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FE6FB-F8FE-27AA-3097-B54FB7F3B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P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83DA8-A7F8-3F74-487E-97FC349B2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F7199D-5590-1342-87CB-D9D31869F73B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CBCC2-4AC3-218A-1591-0F766D7D2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1EB8-157F-A6E9-E244-15022957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E907E4-607E-9148-A53C-64322458E1FF}" type="slidenum">
              <a:rPr lang="en-NP" smtClean="0"/>
              <a:t>‹#›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92441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P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cid:ii_jsa5l2i81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50347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C93D702E-F4E0-47FC-A74C-ECD9647A8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86673E-028C-EB96-4577-9DE7EB08AD2B}"/>
              </a:ext>
            </a:extLst>
          </p:cNvPr>
          <p:cNvSpPr txBox="1"/>
          <p:nvPr/>
        </p:nvSpPr>
        <p:spPr>
          <a:xfrm>
            <a:off x="1320799" y="4200103"/>
            <a:ext cx="10001813" cy="11526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Calling for REN Engagement in Climate Research Collaboration in Nepal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2FE8CCF-F67E-84FC-A30C-A0FE25919C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2"/>
          <a:stretch>
            <a:fillRect/>
          </a:stretch>
        </p:blipFill>
        <p:spPr>
          <a:xfrm>
            <a:off x="838200" y="-14636"/>
            <a:ext cx="10484412" cy="3602490"/>
          </a:xfrm>
          <a:custGeom>
            <a:avLst/>
            <a:gdLst/>
            <a:ahLst/>
            <a:cxnLst/>
            <a:rect l="l" t="t" r="r" b="b"/>
            <a:pathLst>
              <a:path w="10484412" h="3811404">
                <a:moveTo>
                  <a:pt x="0" y="3811403"/>
                </a:moveTo>
                <a:lnTo>
                  <a:pt x="10484412" y="3811403"/>
                </a:lnTo>
                <a:lnTo>
                  <a:pt x="10484412" y="3811404"/>
                </a:lnTo>
                <a:lnTo>
                  <a:pt x="0" y="3811404"/>
                </a:lnTo>
                <a:close/>
                <a:moveTo>
                  <a:pt x="181717" y="0"/>
                </a:moveTo>
                <a:lnTo>
                  <a:pt x="10224015" y="0"/>
                </a:lnTo>
                <a:cubicBezTo>
                  <a:pt x="10261561" y="45054"/>
                  <a:pt x="10301611" y="85103"/>
                  <a:pt x="10369193" y="110134"/>
                </a:cubicBezTo>
                <a:cubicBezTo>
                  <a:pt x="10321635" y="167704"/>
                  <a:pt x="10236530" y="182722"/>
                  <a:pt x="10173954" y="222771"/>
                </a:cubicBezTo>
                <a:cubicBezTo>
                  <a:pt x="10168948" y="255310"/>
                  <a:pt x="10269071" y="245298"/>
                  <a:pt x="10241537" y="317887"/>
                </a:cubicBezTo>
                <a:cubicBezTo>
                  <a:pt x="10206494" y="418008"/>
                  <a:pt x="10241537" y="528142"/>
                  <a:pt x="10071328" y="573196"/>
                </a:cubicBezTo>
                <a:cubicBezTo>
                  <a:pt x="10023770" y="668312"/>
                  <a:pt x="10008751" y="820997"/>
                  <a:pt x="10113880" y="913610"/>
                </a:cubicBezTo>
                <a:cubicBezTo>
                  <a:pt x="10271573" y="1048774"/>
                  <a:pt x="10244040" y="1138885"/>
                  <a:pt x="10036285" y="1216478"/>
                </a:cubicBezTo>
                <a:cubicBezTo>
                  <a:pt x="10011255" y="1226491"/>
                  <a:pt x="9978715" y="1231497"/>
                  <a:pt x="9966200" y="1256528"/>
                </a:cubicBezTo>
                <a:cubicBezTo>
                  <a:pt x="9986224" y="1289067"/>
                  <a:pt x="10031280" y="1281557"/>
                  <a:pt x="10063819" y="1289067"/>
                </a:cubicBezTo>
                <a:cubicBezTo>
                  <a:pt x="10211500" y="1324110"/>
                  <a:pt x="10214003" y="1324110"/>
                  <a:pt x="10176457" y="1441752"/>
                </a:cubicBezTo>
                <a:cubicBezTo>
                  <a:pt x="10163942" y="1476795"/>
                  <a:pt x="10188972" y="1491813"/>
                  <a:pt x="10211500" y="1511838"/>
                </a:cubicBezTo>
                <a:cubicBezTo>
                  <a:pt x="10296604" y="1591936"/>
                  <a:pt x="10296604" y="1594439"/>
                  <a:pt x="10206494" y="1664523"/>
                </a:cubicBezTo>
                <a:cubicBezTo>
                  <a:pt x="10181463" y="1684547"/>
                  <a:pt x="10163942" y="1704572"/>
                  <a:pt x="10151426" y="1732106"/>
                </a:cubicBezTo>
                <a:cubicBezTo>
                  <a:pt x="10128899" y="1782166"/>
                  <a:pt x="10128899" y="1822216"/>
                  <a:pt x="10208996" y="1847246"/>
                </a:cubicBezTo>
                <a:cubicBezTo>
                  <a:pt x="10266568" y="1864767"/>
                  <a:pt x="10296604" y="1884791"/>
                  <a:pt x="10299107" y="1939858"/>
                </a:cubicBezTo>
                <a:cubicBezTo>
                  <a:pt x="10299107" y="1987416"/>
                  <a:pt x="10306617" y="2017452"/>
                  <a:pt x="10244040" y="2037477"/>
                </a:cubicBezTo>
                <a:cubicBezTo>
                  <a:pt x="10193979" y="2054998"/>
                  <a:pt x="10178960" y="2090041"/>
                  <a:pt x="10183966" y="2130089"/>
                </a:cubicBezTo>
                <a:cubicBezTo>
                  <a:pt x="10193979" y="2230211"/>
                  <a:pt x="10126396" y="2287781"/>
                  <a:pt x="10013758" y="2335339"/>
                </a:cubicBezTo>
                <a:cubicBezTo>
                  <a:pt x="9908629" y="2377890"/>
                  <a:pt x="9813513" y="2437963"/>
                  <a:pt x="9715893" y="2493030"/>
                </a:cubicBezTo>
                <a:cubicBezTo>
                  <a:pt x="9605758" y="2553103"/>
                  <a:pt x="9480605" y="2590649"/>
                  <a:pt x="9347942" y="2623189"/>
                </a:cubicBezTo>
                <a:cubicBezTo>
                  <a:pt x="9370469" y="2665740"/>
                  <a:pt x="9453071" y="2640710"/>
                  <a:pt x="9460580" y="2700783"/>
                </a:cubicBezTo>
                <a:cubicBezTo>
                  <a:pt x="9255329" y="2753346"/>
                  <a:pt x="9060089" y="2833444"/>
                  <a:pt x="8827305" y="2855971"/>
                </a:cubicBezTo>
                <a:cubicBezTo>
                  <a:pt x="9015035" y="2843456"/>
                  <a:pt x="9182740" y="2908535"/>
                  <a:pt x="9360458" y="2926056"/>
                </a:cubicBezTo>
                <a:cubicBezTo>
                  <a:pt x="9377980" y="2961099"/>
                  <a:pt x="9337930" y="2951087"/>
                  <a:pt x="9322912" y="2958595"/>
                </a:cubicBezTo>
                <a:cubicBezTo>
                  <a:pt x="9307893" y="2963602"/>
                  <a:pt x="9287869" y="2966105"/>
                  <a:pt x="9285366" y="2991135"/>
                </a:cubicBezTo>
                <a:cubicBezTo>
                  <a:pt x="9370469" y="3023675"/>
                  <a:pt x="9478102" y="2998644"/>
                  <a:pt x="9565709" y="3033687"/>
                </a:cubicBezTo>
                <a:cubicBezTo>
                  <a:pt x="9543182" y="3083748"/>
                  <a:pt x="9468090" y="3056214"/>
                  <a:pt x="9435550" y="3096263"/>
                </a:cubicBezTo>
                <a:cubicBezTo>
                  <a:pt x="9518151" y="3101269"/>
                  <a:pt x="9593243" y="3103772"/>
                  <a:pt x="9668335" y="3113784"/>
                </a:cubicBezTo>
                <a:cubicBezTo>
                  <a:pt x="9725905" y="3121294"/>
                  <a:pt x="9740924" y="3163845"/>
                  <a:pt x="9700875" y="3193882"/>
                </a:cubicBezTo>
                <a:cubicBezTo>
                  <a:pt x="9665832" y="3221415"/>
                  <a:pt x="9613268" y="3223918"/>
                  <a:pt x="9565709" y="3236434"/>
                </a:cubicBezTo>
                <a:cubicBezTo>
                  <a:pt x="9232801" y="3319034"/>
                  <a:pt x="8882372" y="3351573"/>
                  <a:pt x="8529440" y="3364088"/>
                </a:cubicBezTo>
                <a:cubicBezTo>
                  <a:pt x="7961245" y="3386616"/>
                  <a:pt x="7393049" y="3394125"/>
                  <a:pt x="6827357" y="3419155"/>
                </a:cubicBezTo>
                <a:cubicBezTo>
                  <a:pt x="6481933" y="3434173"/>
                  <a:pt x="6136510" y="3456701"/>
                  <a:pt x="5788584" y="3456701"/>
                </a:cubicBezTo>
                <a:cubicBezTo>
                  <a:pt x="5415628" y="3456701"/>
                  <a:pt x="5042671" y="3464210"/>
                  <a:pt x="4669714" y="3411646"/>
                </a:cubicBezTo>
                <a:cubicBezTo>
                  <a:pt x="4479481" y="3384113"/>
                  <a:pt x="4279236" y="3396628"/>
                  <a:pt x="4086500" y="3376603"/>
                </a:cubicBezTo>
                <a:cubicBezTo>
                  <a:pt x="3793641" y="3346568"/>
                  <a:pt x="3500782" y="3306518"/>
                  <a:pt x="3210426" y="3256458"/>
                </a:cubicBezTo>
                <a:cubicBezTo>
                  <a:pt x="3117813" y="3241439"/>
                  <a:pt x="3007678" y="3231428"/>
                  <a:pt x="2937592" y="3166348"/>
                </a:cubicBezTo>
                <a:cubicBezTo>
                  <a:pt x="2824954" y="3211403"/>
                  <a:pt x="2757372" y="3131305"/>
                  <a:pt x="2669765" y="3106275"/>
                </a:cubicBezTo>
                <a:cubicBezTo>
                  <a:pt x="2634722" y="3096263"/>
                  <a:pt x="2592169" y="3081245"/>
                  <a:pt x="2597176" y="3048705"/>
                </a:cubicBezTo>
                <a:cubicBezTo>
                  <a:pt x="2604685" y="3006154"/>
                  <a:pt x="2654746" y="2978620"/>
                  <a:pt x="2702304" y="2986130"/>
                </a:cubicBezTo>
                <a:cubicBezTo>
                  <a:pt x="2849986" y="3011160"/>
                  <a:pt x="2985150" y="2948584"/>
                  <a:pt x="3137838" y="2956093"/>
                </a:cubicBezTo>
                <a:cubicBezTo>
                  <a:pt x="3005175" y="2933565"/>
                  <a:pt x="2872513" y="2908535"/>
                  <a:pt x="2739850" y="2886007"/>
                </a:cubicBezTo>
                <a:cubicBezTo>
                  <a:pt x="2940095" y="2863480"/>
                  <a:pt x="3132831" y="2896020"/>
                  <a:pt x="3328071" y="2913541"/>
                </a:cubicBezTo>
                <a:cubicBezTo>
                  <a:pt x="3390647" y="2921050"/>
                  <a:pt x="3485763" y="2968608"/>
                  <a:pt x="3503285" y="2898523"/>
                </a:cubicBezTo>
                <a:cubicBezTo>
                  <a:pt x="3513297" y="2850965"/>
                  <a:pt x="3410671" y="2850965"/>
                  <a:pt x="3350598" y="2838450"/>
                </a:cubicBezTo>
                <a:cubicBezTo>
                  <a:pt x="3090279" y="2785886"/>
                  <a:pt x="2824954" y="2758353"/>
                  <a:pt x="2562133" y="2725813"/>
                </a:cubicBezTo>
                <a:cubicBezTo>
                  <a:pt x="2537102" y="2723310"/>
                  <a:pt x="2504562" y="2725813"/>
                  <a:pt x="2487041" y="2715801"/>
                </a:cubicBezTo>
                <a:cubicBezTo>
                  <a:pt x="2354378" y="2633200"/>
                  <a:pt x="2184170" y="2608170"/>
                  <a:pt x="1998943" y="2548097"/>
                </a:cubicBezTo>
                <a:cubicBezTo>
                  <a:pt x="2116587" y="2515558"/>
                  <a:pt x="2196685" y="2575630"/>
                  <a:pt x="2294304" y="2560612"/>
                </a:cubicBezTo>
                <a:cubicBezTo>
                  <a:pt x="2196685" y="2498036"/>
                  <a:pt x="2079041" y="2488024"/>
                  <a:pt x="1978918" y="2455485"/>
                </a:cubicBezTo>
                <a:cubicBezTo>
                  <a:pt x="1906330" y="2430454"/>
                  <a:pt x="1635999" y="2357866"/>
                  <a:pt x="1595950" y="2335339"/>
                </a:cubicBezTo>
                <a:cubicBezTo>
                  <a:pt x="1473299" y="2267756"/>
                  <a:pt x="1315606" y="2237720"/>
                  <a:pt x="1215483" y="2145108"/>
                </a:cubicBezTo>
                <a:cubicBezTo>
                  <a:pt x="1145398" y="2080028"/>
                  <a:pt x="1025251" y="2095047"/>
                  <a:pt x="942649" y="2049992"/>
                </a:cubicBezTo>
                <a:cubicBezTo>
                  <a:pt x="912613" y="2004937"/>
                  <a:pt x="972686" y="1994925"/>
                  <a:pt x="992711" y="1969894"/>
                </a:cubicBezTo>
                <a:cubicBezTo>
                  <a:pt x="1020244" y="1939858"/>
                  <a:pt x="972686" y="1922337"/>
                  <a:pt x="960170" y="1884791"/>
                </a:cubicBezTo>
                <a:cubicBezTo>
                  <a:pt x="1117863" y="1922337"/>
                  <a:pt x="1268048" y="1944864"/>
                  <a:pt x="1448268" y="1957380"/>
                </a:cubicBezTo>
                <a:cubicBezTo>
                  <a:pt x="1390698" y="1897306"/>
                  <a:pt x="1318109" y="1927343"/>
                  <a:pt x="1270551" y="1904815"/>
                </a:cubicBezTo>
                <a:cubicBezTo>
                  <a:pt x="1238011" y="1889797"/>
                  <a:pt x="1190453" y="1884791"/>
                  <a:pt x="1200466" y="1849749"/>
                </a:cubicBezTo>
                <a:cubicBezTo>
                  <a:pt x="1207974" y="1822216"/>
                  <a:pt x="1248023" y="1824718"/>
                  <a:pt x="1278060" y="1827221"/>
                </a:cubicBezTo>
                <a:cubicBezTo>
                  <a:pt x="1393201" y="1834730"/>
                  <a:pt x="1503336" y="1834730"/>
                  <a:pt x="1615974" y="1764645"/>
                </a:cubicBezTo>
                <a:cubicBezTo>
                  <a:pt x="1338134" y="1669530"/>
                  <a:pt x="1015238" y="1717087"/>
                  <a:pt x="767434" y="1576917"/>
                </a:cubicBezTo>
                <a:cubicBezTo>
                  <a:pt x="802477" y="1531862"/>
                  <a:pt x="852539" y="1554390"/>
                  <a:pt x="890085" y="1559396"/>
                </a:cubicBezTo>
                <a:cubicBezTo>
                  <a:pt x="1132882" y="1591936"/>
                  <a:pt x="2003949" y="1514341"/>
                  <a:pt x="2129102" y="1556893"/>
                </a:cubicBezTo>
                <a:cubicBezTo>
                  <a:pt x="2204195" y="1584426"/>
                  <a:pt x="2286796" y="1594439"/>
                  <a:pt x="2369396" y="1576917"/>
                </a:cubicBezTo>
                <a:cubicBezTo>
                  <a:pt x="2469519" y="1554390"/>
                  <a:pt x="1881298" y="1519347"/>
                  <a:pt x="1746133" y="1421728"/>
                </a:cubicBezTo>
                <a:cubicBezTo>
                  <a:pt x="1678551" y="1374170"/>
                  <a:pt x="1082821" y="1146394"/>
                  <a:pt x="819999" y="1083817"/>
                </a:cubicBezTo>
                <a:cubicBezTo>
                  <a:pt x="857545" y="1041266"/>
                  <a:pt x="952662" y="1066296"/>
                  <a:pt x="940146" y="993707"/>
                </a:cubicBezTo>
                <a:cubicBezTo>
                  <a:pt x="794969" y="956162"/>
                  <a:pt x="627263" y="961168"/>
                  <a:pt x="459558" y="903598"/>
                </a:cubicBezTo>
                <a:cubicBezTo>
                  <a:pt x="537153" y="858543"/>
                  <a:pt x="622257" y="883573"/>
                  <a:pt x="699852" y="868556"/>
                </a:cubicBezTo>
                <a:cubicBezTo>
                  <a:pt x="657300" y="813489"/>
                  <a:pt x="582208" y="823500"/>
                  <a:pt x="522134" y="813489"/>
                </a:cubicBezTo>
                <a:cubicBezTo>
                  <a:pt x="464564" y="803476"/>
                  <a:pt x="349423" y="708360"/>
                  <a:pt x="374453" y="713367"/>
                </a:cubicBezTo>
                <a:cubicBezTo>
                  <a:pt x="607238" y="750912"/>
                  <a:pt x="842526" y="735895"/>
                  <a:pt x="1075312" y="773440"/>
                </a:cubicBezTo>
                <a:cubicBezTo>
                  <a:pt x="1152907" y="785955"/>
                  <a:pt x="1238011" y="810986"/>
                  <a:pt x="1275557" y="728385"/>
                </a:cubicBezTo>
                <a:cubicBezTo>
                  <a:pt x="1285569" y="703355"/>
                  <a:pt x="1278060" y="695846"/>
                  <a:pt x="1385692" y="725882"/>
                </a:cubicBezTo>
                <a:cubicBezTo>
                  <a:pt x="1425741" y="738397"/>
                  <a:pt x="1483311" y="750912"/>
                  <a:pt x="1525863" y="718373"/>
                </a:cubicBezTo>
                <a:cubicBezTo>
                  <a:pt x="1498330" y="678325"/>
                  <a:pt x="1445765" y="690839"/>
                  <a:pt x="1408219" y="680828"/>
                </a:cubicBezTo>
                <a:cubicBezTo>
                  <a:pt x="1305594" y="653294"/>
                  <a:pt x="922624" y="548166"/>
                  <a:pt x="825005" y="518129"/>
                </a:cubicBezTo>
                <a:cubicBezTo>
                  <a:pt x="619754" y="453051"/>
                  <a:pt x="492098" y="475578"/>
                  <a:pt x="286846" y="405492"/>
                </a:cubicBezTo>
                <a:cubicBezTo>
                  <a:pt x="356932" y="407995"/>
                  <a:pt x="336907" y="380462"/>
                  <a:pt x="406993" y="380462"/>
                </a:cubicBezTo>
                <a:cubicBezTo>
                  <a:pt x="437030" y="380462"/>
                  <a:pt x="472073" y="372954"/>
                  <a:pt x="472073" y="342917"/>
                </a:cubicBezTo>
                <a:cubicBezTo>
                  <a:pt x="472073" y="315384"/>
                  <a:pt x="104123" y="170207"/>
                  <a:pt x="156686" y="155188"/>
                </a:cubicBezTo>
                <a:cubicBezTo>
                  <a:pt x="301865" y="115140"/>
                  <a:pt x="667312" y="227777"/>
                  <a:pt x="579705" y="175213"/>
                </a:cubicBezTo>
                <a:cubicBezTo>
                  <a:pt x="447042" y="92613"/>
                  <a:pt x="427018" y="77594"/>
                  <a:pt x="326895" y="67583"/>
                </a:cubicBezTo>
                <a:cubicBezTo>
                  <a:pt x="296858" y="62576"/>
                  <a:pt x="244294" y="35043"/>
                  <a:pt x="181717" y="0"/>
                </a:cubicBezTo>
                <a:close/>
              </a:path>
            </a:pathLst>
          </a:cu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1EA1BB-3EAC-11F6-54F8-E46CA60EBE7F}"/>
              </a:ext>
            </a:extLst>
          </p:cNvPr>
          <p:cNvSpPr txBox="1"/>
          <p:nvPr/>
        </p:nvSpPr>
        <p:spPr>
          <a:xfrm>
            <a:off x="3462500" y="5510596"/>
            <a:ext cx="5718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P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Rajan Parajul, PhD</a:t>
            </a:r>
          </a:p>
          <a:p>
            <a:pPr algn="ctr"/>
            <a:r>
              <a:rPr lang="en-NP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Executive Director, Nepal Research and Education Network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902EBE8-B959-1E30-A672-6E16A862AB5D}"/>
              </a:ext>
            </a:extLst>
          </p:cNvPr>
          <p:cNvCxnSpPr>
            <a:cxnSpLocks/>
          </p:cNvCxnSpPr>
          <p:nvPr/>
        </p:nvCxnSpPr>
        <p:spPr>
          <a:xfrm>
            <a:off x="3987800" y="5434396"/>
            <a:ext cx="47371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green and red logo&#10;&#10;AI-generated content may be incorrect.">
            <a:extLst>
              <a:ext uri="{FF2B5EF4-FFF2-40B4-BE49-F238E27FC236}">
                <a16:creationId xmlns:a16="http://schemas.microsoft.com/office/drawing/2014/main" id="{ED6EF8FC-7BE6-A0D8-AD1C-E1697982B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112" y="3375212"/>
            <a:ext cx="1918728" cy="992036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634AF-96F9-0958-079E-84E40C08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61000" y="6356525"/>
            <a:ext cx="2743200" cy="365125"/>
          </a:xfrm>
        </p:spPr>
        <p:txBody>
          <a:bodyPr/>
          <a:lstStyle/>
          <a:p>
            <a:fld id="{D0172007-8118-7C45-BC29-EB27EA931F38}" type="datetime2">
              <a:rPr lang="en-US" b="1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Friday, June 6, 2025</a:t>
            </a:fld>
            <a:endParaRPr lang="en-NP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10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111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Courtesy of David Breashears/ Royal Geographic Society">
            <a:extLst>
              <a:ext uri="{FF2B5EF4-FFF2-40B4-BE49-F238E27FC236}">
                <a16:creationId xmlns:a16="http://schemas.microsoft.com/office/drawing/2014/main" id="{2EF8CC13-9FCC-5B39-F15F-2FF76B92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39" y="991643"/>
            <a:ext cx="6096000" cy="43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41334F-7170-CC8F-857A-23BFAD64DFD1}"/>
              </a:ext>
            </a:extLst>
          </p:cNvPr>
          <p:cNvSpPr txBox="1"/>
          <p:nvPr/>
        </p:nvSpPr>
        <p:spPr>
          <a:xfrm>
            <a:off x="5859439" y="5390243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Photos by David </a:t>
            </a:r>
            <a:r>
              <a:rPr lang="en-US" sz="1200" b="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Breashears</a:t>
            </a:r>
            <a:r>
              <a:rPr lang="en-US" sz="12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George Mallory. Courtesy of Royal Geographic Society</a:t>
            </a:r>
            <a:endParaRPr lang="en-NP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60EAB7-B70F-09A1-9F62-2B01FA201709}"/>
              </a:ext>
            </a:extLst>
          </p:cNvPr>
          <p:cNvSpPr txBox="1"/>
          <p:nvPr/>
        </p:nvSpPr>
        <p:spPr>
          <a:xfrm>
            <a:off x="601365" y="708180"/>
            <a:ext cx="498003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effectLst/>
              </a:rPr>
              <a:t>The Melting Himalayas - A Global </a:t>
            </a:r>
            <a:r>
              <a:rPr lang="en-US" sz="2800" b="1" dirty="0">
                <a:solidFill>
                  <a:srgbClr val="0070C0"/>
                </a:solidFill>
                <a:effectLst/>
              </a:rPr>
              <a:t>Threat</a:t>
            </a:r>
            <a:endParaRPr lang="en-US" sz="24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24CC8F-8780-13AE-7F5C-1B664114C17E}"/>
              </a:ext>
            </a:extLst>
          </p:cNvPr>
          <p:cNvSpPr txBox="1"/>
          <p:nvPr/>
        </p:nvSpPr>
        <p:spPr>
          <a:xfrm>
            <a:off x="528569" y="1755736"/>
            <a:ext cx="47168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P" dirty="0"/>
              <a:t>Record-Breaking Heat </a:t>
            </a:r>
            <a:r>
              <a:rPr lang="en-US" dirty="0"/>
              <a:t>— The</a:t>
            </a:r>
            <a:r>
              <a:rPr lang="en-NP" dirty="0"/>
              <a:t> years 2023 and 2024 </a:t>
            </a:r>
            <a:r>
              <a:rPr lang="en-US" dirty="0"/>
              <a:t>have been officially confirmed as the hottest years on record (World Meteorology Organization).</a:t>
            </a:r>
          </a:p>
          <a:p>
            <a:endParaRPr lang="en-US" dirty="0"/>
          </a:p>
          <a:p>
            <a:endParaRPr lang="en-NP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9F1FF-AF38-6013-9432-13F21F5A4EAE}"/>
              </a:ext>
            </a:extLst>
          </p:cNvPr>
          <p:cNvSpPr txBox="1"/>
          <p:nvPr/>
        </p:nvSpPr>
        <p:spPr>
          <a:xfrm>
            <a:off x="528569" y="3042369"/>
            <a:ext cx="47871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P" dirty="0"/>
          </a:p>
          <a:p>
            <a:r>
              <a:rPr lang="en-NP" dirty="0"/>
              <a:t>The 'Third Pole' is </a:t>
            </a:r>
            <a:r>
              <a:rPr lang="en-US" dirty="0"/>
              <a:t>warming at an alarming rate—two-thirds faster than previously observed and faster than the global average (ICIMOD).</a:t>
            </a:r>
            <a:r>
              <a:rPr lang="en-NP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C37E2D-A758-2F25-56B3-A5A974566257}"/>
              </a:ext>
            </a:extLst>
          </p:cNvPr>
          <p:cNvSpPr txBox="1"/>
          <p:nvPr/>
        </p:nvSpPr>
        <p:spPr>
          <a:xfrm>
            <a:off x="528569" y="4802025"/>
            <a:ext cx="51256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Himalayan glaciers are melting at a rate of 43 cm/year since 2000, leading to the formation of 21 high-risk glacial lakes.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D6B4810-2147-AC8A-AFA1-A8708948C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CD380-6EC9-8F42-AD53-9EB0C571AB2D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9B4913-E8D5-F43A-78A7-4DF353BF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2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921449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778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49FC0E8-37B3-0D32-F5F0-278197BF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8" y="3469858"/>
            <a:ext cx="6459552" cy="3313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C2E1DA-7940-B0D1-1A65-3BAF11541FF4}"/>
              </a:ext>
            </a:extLst>
          </p:cNvPr>
          <p:cNvSpPr txBox="1"/>
          <p:nvPr/>
        </p:nvSpPr>
        <p:spPr>
          <a:xfrm>
            <a:off x="603878" y="1009789"/>
            <a:ext cx="569374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The average number of Glacial Lake Outburst Flood (GLOF) events per decade is now nearly five times higher than before 1950.</a:t>
            </a:r>
          </a:p>
          <a:p>
            <a:endParaRPr lang="en-US" dirty="0"/>
          </a:p>
          <a:p>
            <a:r>
              <a:rPr lang="en-US" dirty="0">
                <a:latin typeface="Aptos" panose="020B0004020202020204" pitchFamily="34" charset="0"/>
              </a:rPr>
              <a:t>In August 2024, t</a:t>
            </a:r>
            <a:r>
              <a:rPr lang="en-US" b="0" i="0" dirty="0">
                <a:effectLst/>
                <a:latin typeface="Aptos" panose="020B0004020202020204" pitchFamily="34" charset="0"/>
              </a:rPr>
              <a:t>wo of the five glaciers above Thame Village </a:t>
            </a:r>
            <a:r>
              <a:rPr lang="en-US" dirty="0">
                <a:latin typeface="Aptos" panose="020B0004020202020204" pitchFamily="34" charset="0"/>
              </a:rPr>
              <a:t>in</a:t>
            </a:r>
            <a:r>
              <a:rPr lang="en-US" b="0" i="0" dirty="0">
                <a:effectLst/>
                <a:latin typeface="Aptos" panose="020B0004020202020204" pitchFamily="34" charset="0"/>
              </a:rPr>
              <a:t> the </a:t>
            </a:r>
            <a:r>
              <a:rPr lang="en-US" dirty="0">
                <a:latin typeface="Aptos" panose="020B0004020202020204" pitchFamily="34" charset="0"/>
              </a:rPr>
              <a:t>E</a:t>
            </a:r>
            <a:r>
              <a:rPr lang="en-US" b="0" i="0" dirty="0">
                <a:effectLst/>
                <a:latin typeface="Aptos" panose="020B0004020202020204" pitchFamily="34" charset="0"/>
              </a:rPr>
              <a:t>verest region burst, triggering a devastating flood. </a:t>
            </a:r>
            <a:endParaRPr lang="en-NP" dirty="0">
              <a:latin typeface="Aptos" panose="020B00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C37EB214-C4F0-3B35-988E-6B367E2619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14" y="22607"/>
            <a:ext cx="4967785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ABF3C42D-653D-200C-76F5-8DC3B10EA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215" y="3418311"/>
            <a:ext cx="4967785" cy="34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BDFEF-871D-53AA-15BE-4FDC6CD8734E}"/>
              </a:ext>
            </a:extLst>
          </p:cNvPr>
          <p:cNvSpPr txBox="1"/>
          <p:nvPr/>
        </p:nvSpPr>
        <p:spPr>
          <a:xfrm>
            <a:off x="569569" y="548124"/>
            <a:ext cx="6099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GLOF and Climate Hazards Escalate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D038628-63D2-EBAD-26CE-8F3842B99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0967E-5BEC-3F4F-ABFA-31DAFBC52570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2465CA-4CEB-A25F-CE44-A38DE5448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3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97497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52898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50103CE-7854-63B0-79F8-18A90DF1D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E695A22-452A-9D4D-F144-C98603950692}"/>
              </a:ext>
            </a:extLst>
          </p:cNvPr>
          <p:cNvSpPr txBox="1"/>
          <p:nvPr/>
        </p:nvSpPr>
        <p:spPr>
          <a:xfrm>
            <a:off x="645994" y="625232"/>
            <a:ext cx="62325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Climate Data Gaps in the Himalayas</a:t>
            </a:r>
            <a:endParaRPr lang="en-US" sz="28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A2B159-0E31-68B1-48C4-FD2A36A54BF1}"/>
              </a:ext>
            </a:extLst>
          </p:cNvPr>
          <p:cNvSpPr txBox="1"/>
          <p:nvPr/>
        </p:nvSpPr>
        <p:spPr>
          <a:xfrm>
            <a:off x="733080" y="1564302"/>
            <a:ext cx="6232534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The Himalayas are ground zero for climate change science—</a:t>
            </a:r>
            <a:br>
              <a:rPr lang="en-US" sz="1900" dirty="0"/>
            </a:br>
            <a:r>
              <a:rPr lang="en-US" sz="1900" dirty="0"/>
              <a:t>but </a:t>
            </a:r>
            <a:r>
              <a:rPr lang="en-US" sz="1900" b="1" dirty="0"/>
              <a:t>critical data gaps</a:t>
            </a:r>
            <a:r>
              <a:rPr lang="en-US" sz="1900" dirty="0"/>
              <a:t> </a:t>
            </a:r>
            <a:r>
              <a:rPr lang="en-US" sz="1900" dirty="0">
                <a:latin typeface="Aptos" panose="020B0004020202020204" pitchFamily="34" charset="0"/>
              </a:rPr>
              <a:t>persists: </a:t>
            </a:r>
          </a:p>
          <a:p>
            <a:endParaRPr lang="en-US" sz="1900" dirty="0">
              <a:latin typeface="Aptos" panose="020B0004020202020204" pitchFamily="34" charset="0"/>
            </a:endParaRPr>
          </a:p>
          <a:p>
            <a:endParaRPr lang="en-US" sz="1900" dirty="0">
              <a:latin typeface="Aptos" panose="020B0004020202020204" pitchFamily="34" charset="0"/>
            </a:endParaRPr>
          </a:p>
          <a:p>
            <a:r>
              <a:rPr lang="en-NP" sz="1900" dirty="0"/>
              <a:t>📉 </a:t>
            </a:r>
            <a:r>
              <a:rPr lang="en-NP" sz="1900" b="1" dirty="0"/>
              <a:t>“</a:t>
            </a:r>
            <a:r>
              <a:rPr lang="en-US" sz="1900" b="1" dirty="0"/>
              <a:t>Data-scarce region,” warns the IPCC</a:t>
            </a:r>
            <a:r>
              <a:rPr lang="en-US" sz="1900" dirty="0"/>
              <a:t> – Limited ground observations weaken climate models.</a:t>
            </a:r>
          </a:p>
          <a:p>
            <a:endParaRPr lang="en-US" sz="1900" dirty="0"/>
          </a:p>
          <a:p>
            <a:r>
              <a:rPr lang="en-NP" sz="1900" dirty="0"/>
              <a:t>🌫️ </a:t>
            </a:r>
            <a:r>
              <a:rPr lang="en-US" sz="1900" b="1" dirty="0"/>
              <a:t>Black Carbon &amp; Pollution Impact</a:t>
            </a:r>
            <a:r>
              <a:rPr lang="en-US" sz="1900" dirty="0"/>
              <a:t> – Still poorly measured, yet vital to understanding glacier melt.</a:t>
            </a:r>
            <a:endParaRPr lang="en-US" sz="1900" dirty="0">
              <a:latin typeface="Aptos" panose="020B0004020202020204" pitchFamily="34" charset="0"/>
            </a:endParaRPr>
          </a:p>
          <a:p>
            <a:endParaRPr lang="en-US" sz="1900" dirty="0"/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EB2FCF3E-3ED2-38CB-D122-A3EB30ED5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120" y="0"/>
            <a:ext cx="4749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A9CCFF-3235-2082-5265-F3F9EA5C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513E-2E58-2649-AA5E-EFFBDD9DAECB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8EB3611-0AD7-7993-D45D-3911C626C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4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150888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24358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551971-D650-4E67-E82C-75F4A7BA5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4852F09B-CB09-7BB6-46E8-D81A15005817}"/>
              </a:ext>
            </a:extLst>
          </p:cNvPr>
          <p:cNvSpPr txBox="1"/>
          <p:nvPr/>
        </p:nvSpPr>
        <p:spPr>
          <a:xfrm>
            <a:off x="558588" y="425206"/>
            <a:ext cx="414456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Bridging the Gaps: What’s Needed</a:t>
            </a:r>
            <a:endParaRPr lang="en-US" sz="2400" b="1" dirty="0">
              <a:solidFill>
                <a:srgbClr val="0070C0"/>
              </a:solidFill>
              <a:latin typeface="Aptos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A82AF-C209-F74D-A7DB-F3BE240588AC}"/>
              </a:ext>
            </a:extLst>
          </p:cNvPr>
          <p:cNvSpPr txBox="1"/>
          <p:nvPr/>
        </p:nvSpPr>
        <p:spPr>
          <a:xfrm>
            <a:off x="558588" y="1587472"/>
            <a:ext cx="37585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P" b="1" dirty="0"/>
              <a:t>Strengthen Connectivity </a:t>
            </a:r>
            <a:r>
              <a:rPr lang="en-NP" sz="1800" dirty="0">
                <a:effectLst/>
                <a:latin typeface="Aptos" panose="020B0004020202020204" pitchFamily="34" charset="0"/>
              </a:rPr>
              <a:t>—</a:t>
            </a:r>
            <a:r>
              <a:rPr lang="en-US" sz="1800" dirty="0">
                <a:latin typeface="Aptos" panose="020B0004020202020204" pitchFamily="34" charset="0"/>
              </a:rPr>
              <a:t>Enable high-speed transfer of data from remote sensors and ground stations.   </a:t>
            </a:r>
            <a:endParaRPr lang="en-NP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3BF2D3-9C91-2C7B-97B0-D7CC96CB22A0}"/>
              </a:ext>
            </a:extLst>
          </p:cNvPr>
          <p:cNvSpPr txBox="1"/>
          <p:nvPr/>
        </p:nvSpPr>
        <p:spPr>
          <a:xfrm>
            <a:off x="558588" y="3020024"/>
            <a:ext cx="399842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ptos" panose="020B0004020202020204" pitchFamily="34" charset="0"/>
              </a:rPr>
              <a:t>Connect Climate Researchers</a:t>
            </a:r>
            <a:r>
              <a:rPr lang="en-NP" sz="1800" dirty="0">
                <a:effectLst/>
                <a:latin typeface="Aptos" panose="020B0004020202020204" pitchFamily="34" charset="0"/>
              </a:rPr>
              <a:t>—</a:t>
            </a:r>
            <a:r>
              <a:rPr lang="en-US" sz="1800" dirty="0">
                <a:latin typeface="Aptos" panose="020B0004020202020204" pitchFamily="34" charset="0"/>
              </a:rPr>
              <a:t>Facilitate global, cross- collaborations among researchers to diversify knowledge, unique datasets, and specialized equipment.   </a:t>
            </a:r>
            <a:endParaRPr lang="en-US" sz="1800" b="1" dirty="0">
              <a:latin typeface="Aptos" panose="020B00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710528E-1F54-91D9-5071-912D7CD1A66E}"/>
              </a:ext>
            </a:extLst>
          </p:cNvPr>
          <p:cNvSpPr txBox="1"/>
          <p:nvPr/>
        </p:nvSpPr>
        <p:spPr>
          <a:xfrm>
            <a:off x="614150" y="4878892"/>
            <a:ext cx="39428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Aptos" panose="020B0004020202020204" pitchFamily="34" charset="0"/>
              </a:rPr>
              <a:t>Access to Virtual Science</a:t>
            </a:r>
            <a:r>
              <a:rPr lang="en-NP" sz="1800" dirty="0">
                <a:effectLst/>
                <a:latin typeface="Aptos" panose="020B0004020202020204" pitchFamily="34" charset="0"/>
              </a:rPr>
              <a:t>—</a:t>
            </a:r>
            <a:r>
              <a:rPr lang="en-US" sz="1800" dirty="0">
                <a:latin typeface="Aptos" panose="020B0004020202020204" pitchFamily="34" charset="0"/>
              </a:rPr>
              <a:t>Provide cloud tools and HPC for data analysis and advanced modeling. </a:t>
            </a:r>
          </a:p>
          <a:p>
            <a:endParaRPr lang="en-NP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3F189B40-A0BC-E71C-0181-175BC1A2A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009" y="684255"/>
            <a:ext cx="7634991" cy="577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F623B0-0E4F-D966-9161-4CA4338E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D980-1DEF-B247-862F-473FB96F7ADE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1F744-67B2-9370-646B-A08DB2696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5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117751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489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3FDC4C-37CD-1D1F-9220-102ABA503169}"/>
              </a:ext>
            </a:extLst>
          </p:cNvPr>
          <p:cNvSpPr txBox="1"/>
          <p:nvPr/>
        </p:nvSpPr>
        <p:spPr>
          <a:xfrm>
            <a:off x="675564" y="556719"/>
            <a:ext cx="3664424" cy="1258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rgbClr val="0070C0"/>
                </a:solidFill>
                <a:latin typeface="Aptos" panose="020B0004020202020204" pitchFamily="34" charset="0"/>
                <a:ea typeface="+mj-ea"/>
                <a:cs typeface="+mj-cs"/>
              </a:rPr>
              <a:t>Linking Everest region to the Global REN backbone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4E7E5C-B0C7-1B54-13EB-51D44FEDEA02}"/>
              </a:ext>
            </a:extLst>
          </p:cNvPr>
          <p:cNvSpPr txBox="1"/>
          <p:nvPr/>
        </p:nvSpPr>
        <p:spPr>
          <a:xfrm>
            <a:off x="378016" y="2238930"/>
            <a:ext cx="4130857" cy="40623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lnSpc>
                <a:spcPct val="110000"/>
              </a:lnSpc>
              <a:spcAft>
                <a:spcPts val="600"/>
              </a:spcAft>
            </a:pPr>
            <a:endParaRPr lang="en-US" dirty="0"/>
          </a:p>
          <a:p>
            <a:pPr marL="290513" indent="-290513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90513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With Asi@Connect support, ICT4D and </a:t>
            </a:r>
            <a:r>
              <a:rPr lang="en-US" dirty="0" err="1"/>
              <a:t>NepalREN</a:t>
            </a:r>
            <a:r>
              <a:rPr lang="en-US" dirty="0"/>
              <a:t> is implementing ITU-T L.110 Standards OFC Network from Namche Bazaar to Kala </a:t>
            </a:r>
            <a:r>
              <a:rPr lang="en-US" dirty="0" err="1"/>
              <a:t>Patthar</a:t>
            </a:r>
            <a:r>
              <a:rPr lang="en-US" dirty="0"/>
              <a:t> near Everest Base Camp.</a:t>
            </a:r>
          </a:p>
          <a:p>
            <a:pPr marL="290513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290513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project requires additional funding for layout and commissioning.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290513" indent="-2905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Additionally, need to extend the OFC from </a:t>
            </a:r>
            <a:r>
              <a:rPr lang="en-US" dirty="0" err="1"/>
              <a:t>Surke</a:t>
            </a:r>
            <a:r>
              <a:rPr lang="en-US" dirty="0"/>
              <a:t> to Namche which will provide 100% OFC from Everest region to the Global REN.  </a:t>
            </a:r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just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6B3FA7-1338-79A1-190C-28194869ADB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78066" y="1582926"/>
            <a:ext cx="5815724" cy="35088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A3D53F-47A1-4065-96EC-5329FF94245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28561" y="1651936"/>
            <a:ext cx="5815724" cy="3351000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0DE9ED4-2B96-0024-533C-151B914F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4194-5AFA-F04E-8BAD-D33A97D6E708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70674BD-F394-67CF-44E3-C1BE2E24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6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813445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B7F22-3331-5645-1B8D-24A7794F04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D13FBF5-BE91-3AAB-4FF3-3D2753BEEFC6}"/>
              </a:ext>
            </a:extLst>
          </p:cNvPr>
          <p:cNvSpPr txBox="1"/>
          <p:nvPr/>
        </p:nvSpPr>
        <p:spPr>
          <a:xfrm>
            <a:off x="556122" y="572423"/>
            <a:ext cx="411616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Call to Action</a:t>
            </a:r>
            <a:r>
              <a:rPr lang="en-NP" sz="2800" b="1" dirty="0">
                <a:effectLst/>
                <a:latin typeface="Aptos" panose="020B0004020202020204" pitchFamily="34" charset="0"/>
              </a:rPr>
              <a:t> </a:t>
            </a:r>
            <a:r>
              <a:rPr lang="en-NP" sz="2800" b="1" dirty="0">
                <a:solidFill>
                  <a:srgbClr val="0070C0"/>
                </a:solidFill>
                <a:effectLst/>
                <a:latin typeface="Aptos" panose="020B0004020202020204" pitchFamily="34" charset="0"/>
              </a:rPr>
              <a:t>—</a:t>
            </a:r>
            <a:r>
              <a:rPr lang="en-US" sz="2800" b="1" dirty="0">
                <a:solidFill>
                  <a:srgbClr val="0070C0"/>
                </a:solidFill>
              </a:rPr>
              <a:t>  Let's Collaborate for </a:t>
            </a:r>
            <a:r>
              <a:rPr lang="en-US" sz="2800" b="1" dirty="0">
                <a:solidFill>
                  <a:srgbClr val="0070C0"/>
                </a:solidFill>
                <a:effectLst/>
              </a:rPr>
              <a:t>Climate </a:t>
            </a:r>
            <a:r>
              <a:rPr lang="en-US" sz="2800" b="1" dirty="0">
                <a:solidFill>
                  <a:srgbClr val="0070C0"/>
                </a:solidFill>
              </a:rPr>
              <a:t>R</a:t>
            </a:r>
            <a:r>
              <a:rPr lang="en-US" sz="2800" b="1" dirty="0">
                <a:solidFill>
                  <a:srgbClr val="0070C0"/>
                </a:solidFill>
                <a:effectLst/>
              </a:rPr>
              <a:t>esearch in Himalayas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8D825F-84A6-A1D2-7709-2D6C1516720F}"/>
              </a:ext>
            </a:extLst>
          </p:cNvPr>
          <p:cNvSpPr txBox="1"/>
          <p:nvPr/>
        </p:nvSpPr>
        <p:spPr>
          <a:xfrm>
            <a:off x="343201" y="2372917"/>
            <a:ext cx="4842947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6225" indent="-276225"/>
            <a:r>
              <a:rPr lang="en-US" b="1" dirty="0"/>
              <a:t>1. Complete the Everest connectivity project</a:t>
            </a:r>
            <a:r>
              <a:rPr lang="en-US" dirty="0"/>
              <a:t> as a critical  foundation for climate monitoring and research partnership.</a:t>
            </a:r>
          </a:p>
          <a:p>
            <a:pPr marL="276225" indent="-276225"/>
            <a:endParaRPr lang="en-US" dirty="0"/>
          </a:p>
          <a:p>
            <a:pPr marL="276225" indent="-276225"/>
            <a:r>
              <a:rPr lang="en-US" b="1" dirty="0"/>
              <a:t>2. Build partnerships</a:t>
            </a:r>
            <a:r>
              <a:rPr lang="en-US" dirty="0"/>
              <a:t> with global climate institutions, universities, and researchers.</a:t>
            </a:r>
          </a:p>
          <a:p>
            <a:pPr marL="276225" indent="-276225"/>
            <a:endParaRPr lang="en-US" dirty="0"/>
          </a:p>
          <a:p>
            <a:pPr marL="276225" indent="-276225"/>
            <a:r>
              <a:rPr lang="en-US" b="1" dirty="0"/>
              <a:t>3. Establish high-altitude labs and data systems</a:t>
            </a:r>
            <a:r>
              <a:rPr lang="en-US" dirty="0"/>
              <a:t> to support continuous monitoring, innovation, and early warning systems.</a:t>
            </a:r>
          </a:p>
          <a:p>
            <a:pPr marL="276225" indent="-276225"/>
            <a:endParaRPr lang="en-US" dirty="0"/>
          </a:p>
          <a:p>
            <a:endParaRPr lang="en-US" b="1" dirty="0"/>
          </a:p>
          <a:p>
            <a:endParaRPr lang="en-US" dirty="0"/>
          </a:p>
        </p:txBody>
      </p:sp>
      <p:pic>
        <p:nvPicPr>
          <p:cNvPr id="4" name="Picture 2" descr="Ict4dnepal EBC project google map Final.jpg">
            <a:extLst>
              <a:ext uri="{FF2B5EF4-FFF2-40B4-BE49-F238E27FC236}">
                <a16:creationId xmlns:a16="http://schemas.microsoft.com/office/drawing/2014/main" id="{8860D9CC-4151-7437-503D-FBF68DF10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148" y="1264920"/>
            <a:ext cx="7005852" cy="503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4C0E0F-F0DF-DA7C-B455-D50BAFB09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D38A-714E-7146-B1BA-ABE71C5CAC2F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0E80DF-8964-D831-A2C3-7F938CB1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7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405050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group of people sitting on books with laptops&#10;&#10;AI-generated content may be incorrect.">
            <a:extLst>
              <a:ext uri="{FF2B5EF4-FFF2-40B4-BE49-F238E27FC236}">
                <a16:creationId xmlns:a16="http://schemas.microsoft.com/office/drawing/2014/main" id="{8BD518BB-4988-2FF8-52A5-EEBFBB010C4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79BCCE0-5AF1-184D-CAB3-2D3021264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E88E-212F-7D44-BFFD-60F0296E053A}" type="datetime2">
              <a:rPr lang="en-US" smtClean="0"/>
              <a:t>Friday, June 6, 2025</a:t>
            </a:fld>
            <a:endParaRPr lang="en-NP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F0813-7B08-AFC2-63EE-276419F7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907E4-607E-9148-A53C-64322458E1FF}" type="slidenum">
              <a:rPr lang="en-NP" smtClean="0"/>
              <a:t>8</a:t>
            </a:fld>
            <a:endParaRPr lang="en-NP"/>
          </a:p>
        </p:txBody>
      </p:sp>
    </p:spTree>
    <p:extLst>
      <p:ext uri="{BB962C8B-B14F-4D97-AF65-F5344CB8AC3E}">
        <p14:creationId xmlns:p14="http://schemas.microsoft.com/office/powerpoint/2010/main" val="24653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439</Words>
  <Application>Microsoft Macintosh PowerPoint</Application>
  <PresentationFormat>Widescreen</PresentationFormat>
  <Paragraphs>61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</dc:creator>
  <cp:lastModifiedBy>Rajan</cp:lastModifiedBy>
  <cp:revision>11</cp:revision>
  <dcterms:created xsi:type="dcterms:W3CDTF">2025-06-04T07:01:06Z</dcterms:created>
  <dcterms:modified xsi:type="dcterms:W3CDTF">2025-06-06T15:25:57Z</dcterms:modified>
</cp:coreProperties>
</file>