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4.xml.rels" ContentType="application/vnd.openxmlformats-package.relationship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  <Override PartName="/ppt/media/image13.png" ContentType="image/png"/>
  <Override PartName="/ppt/media/image4.png" ContentType="image/png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5AE099-8E9A-474B-83C8-973D2C2496B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C7E997-0569-401E-B10B-B13E4D482745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3640" cy="69552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1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7040" cy="41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17" descr="A colorful swirly circle on a blue background&#10;&#10;Description automatically generated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460440" y="3317040"/>
            <a:ext cx="3822480" cy="23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trike="noStrike" u="none">
                <a:solidFill>
                  <a:srgbClr val="e3b400"/>
                </a:solidFill>
                <a:uFillTx/>
                <a:latin typeface="Arial"/>
                <a:ea typeface="Verdana"/>
              </a:rPr>
              <a:t>Presenter</a:t>
            </a:r>
            <a:endParaRPr b="0" lang="en-US" sz="14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60440" y="2442240"/>
            <a:ext cx="5044320" cy="54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15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Arial"/>
                <a:ea typeface="Verdana"/>
              </a:rPr>
              <a:t>Subtitle</a:t>
            </a:r>
            <a:endParaRPr b="0" lang="en-US" sz="16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66920" y="1672920"/>
            <a:ext cx="5000400" cy="70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Arial"/>
                <a:ea typeface="Verdana"/>
              </a:rPr>
              <a:t>Title</a:t>
            </a:r>
            <a:endParaRPr b="0" lang="en-US" sz="24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60440" y="3601800"/>
            <a:ext cx="3751920" cy="22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e3b400"/>
                </a:solidFill>
                <a:uFillTx/>
                <a:latin typeface="Arial"/>
                <a:ea typeface="Verdana"/>
              </a:rPr>
              <a:t>Location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60440" y="3814560"/>
            <a:ext cx="3751920" cy="23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e3b400"/>
                </a:solidFill>
                <a:uFillTx/>
                <a:latin typeface="Arial"/>
                <a:ea typeface="Verdana"/>
              </a:rPr>
              <a:t>Date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pic>
        <p:nvPicPr>
          <p:cNvPr id="8" name="Picture 6" descr="A black background with white text&#10;&#10;Description automatically generated"/>
          <p:cNvPicPr/>
          <p:nvPr/>
        </p:nvPicPr>
        <p:blipFill>
          <a:blip r:embed="rId5"/>
          <a:stretch/>
        </p:blipFill>
        <p:spPr>
          <a:xfrm>
            <a:off x="520920" y="4492440"/>
            <a:ext cx="150732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Picture 8" descr="A black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2503800" y="4426200"/>
            <a:ext cx="761760" cy="33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13" descr="A black background with white text and colorful letters&#10;&#10;Description automatically generated"/>
          <p:cNvPicPr/>
          <p:nvPr/>
        </p:nvPicPr>
        <p:blipFill>
          <a:blip r:embed="rId7"/>
          <a:stretch/>
        </p:blipFill>
        <p:spPr>
          <a:xfrm>
            <a:off x="512640" y="301320"/>
            <a:ext cx="1687680" cy="94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3640" cy="69552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13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7040" cy="4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Rectangle 3"/>
          <p:cNvSpPr/>
          <p:nvPr/>
        </p:nvSpPr>
        <p:spPr>
          <a:xfrm>
            <a:off x="0" y="4340160"/>
            <a:ext cx="9143640" cy="82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en-US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350280" y="964440"/>
            <a:ext cx="8438760" cy="360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8355e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  <a:ea typeface="Verdana"/>
              </a:rPr>
              <a:t>Click to edit Master text styles</a:t>
            </a:r>
            <a:endParaRPr b="0" lang="en-US" sz="16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18355e"/>
              </a:buClr>
              <a:buFont typeface="Arial"/>
              <a:buChar char="•"/>
            </a:pPr>
            <a:r>
              <a:rPr b="0" lang="en-US" sz="1400" strike="noStrike" u="none">
                <a:solidFill>
                  <a:srgbClr val="18355e"/>
                </a:solidFill>
                <a:uFillTx/>
                <a:latin typeface="Arial"/>
                <a:ea typeface="Verdana"/>
              </a:rPr>
              <a:t>Second level</a:t>
            </a:r>
            <a:endParaRPr b="0" lang="en-US" sz="14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18355e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  <a:ea typeface="Verdana"/>
              </a:rPr>
              <a:t>Third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18355e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  <a:ea typeface="Verdana"/>
              </a:rPr>
              <a:t>Fourth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18355e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  <a:ea typeface="Verdana"/>
              </a:rPr>
              <a:t>Fifth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GB" sz="2000" strike="noStrike" u="none">
                <a:solidFill>
                  <a:srgbClr val="e63961"/>
                </a:solidFill>
                <a:uFillTx/>
                <a:latin typeface="Arial"/>
                <a:ea typeface="Verdan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" name="Picture 7" descr="A colorful background with lines&#10;&#10;Description automatically generated with medium confidence"/>
          <p:cNvPicPr/>
          <p:nvPr/>
        </p:nvPicPr>
        <p:blipFill>
          <a:blip r:embed="rId4"/>
          <a:srcRect l="-4589" t="67857" r="4589" b="0"/>
          <a:stretch/>
        </p:blipFill>
        <p:spPr>
          <a:xfrm>
            <a:off x="0" y="4755600"/>
            <a:ext cx="9143640" cy="41220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sp>
        <p:nvSpPr>
          <p:cNvPr id="18" name="PlaceHolder 3"/>
          <p:cNvSpPr>
            <a:spLocks noGrp="1"/>
          </p:cNvSpPr>
          <p:nvPr>
            <p:ph type="sldNum" idx="1"/>
          </p:nvPr>
        </p:nvSpPr>
        <p:spPr>
          <a:xfrm>
            <a:off x="6732000" y="4825440"/>
            <a:ext cx="2057040" cy="27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E6B41D2-0A3F-4FEA-8B9D-185D4C2EB2BF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9" name="Picture 8" descr="A black background with white text and colorful letters&#10;&#10;Description automatically generated"/>
          <p:cNvPicPr/>
          <p:nvPr/>
        </p:nvPicPr>
        <p:blipFill>
          <a:blip r:embed="rId5"/>
          <a:srcRect l="0" t="0" r="0" b="43243"/>
          <a:stretch/>
        </p:blipFill>
        <p:spPr>
          <a:xfrm>
            <a:off x="350280" y="4818240"/>
            <a:ext cx="860760" cy="2743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3640" cy="69552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21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7040" cy="41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35028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Click to edit Master text styles</a:t>
            </a:r>
            <a:endParaRPr b="0" lang="en-US" sz="16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Second level</a:t>
            </a:r>
            <a:endParaRPr b="0" lang="en-US" sz="14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Third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Fourth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2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Fifth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6732000" y="4633920"/>
            <a:ext cx="2057040" cy="27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64B7BBF-360A-48F6-A77D-E440555DE55B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GB" sz="2000" strike="noStrike" u="none">
                <a:solidFill>
                  <a:srgbClr val="e63961"/>
                </a:solidFill>
                <a:uFillTx/>
                <a:latin typeface="Arial"/>
                <a:ea typeface="Verdan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3640" cy="69552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26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7040" cy="41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3" descr="A colorful swirly circle on a blue background&#10;&#10;Description automatically generated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" name="Picture 6" descr="A black background with white text&#10;&#10;Description automatically generated"/>
          <p:cNvPicPr/>
          <p:nvPr/>
        </p:nvPicPr>
        <p:blipFill>
          <a:blip r:embed="rId5"/>
          <a:stretch/>
        </p:blipFill>
        <p:spPr>
          <a:xfrm>
            <a:off x="520920" y="4492440"/>
            <a:ext cx="150732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Picture 7" descr="A black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2503800" y="4426200"/>
            <a:ext cx="761760" cy="33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Click to edit the outline text format</a:t>
            </a:r>
            <a:endParaRPr b="0" lang="en-US" sz="16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Second Outline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Third Outline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Fourth Outline Level</a:t>
            </a:r>
            <a:endParaRPr b="0" lang="en-US" sz="12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18355e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18355e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18355e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18355e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18355e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/>
          </p:nvPr>
        </p:nvSpPr>
        <p:spPr>
          <a:xfrm>
            <a:off x="460440" y="3317040"/>
            <a:ext cx="3822480" cy="23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en-US" sz="1400" strike="noStrike" u="none">
                <a:solidFill>
                  <a:srgbClr val="e3b400"/>
                </a:solidFill>
                <a:uFillTx/>
                <a:latin typeface="Arial"/>
              </a:rPr>
              <a:t>Richard Freitag</a:t>
            </a:r>
            <a:endParaRPr b="1" lang="en-US" sz="1400" strike="noStrike" u="none">
              <a:solidFill>
                <a:srgbClr val="e3b400"/>
              </a:solidFill>
              <a:uFillTx/>
              <a:latin typeface="Arial"/>
              <a:ea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60440" y="2442240"/>
            <a:ext cx="5044320" cy="54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15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Arial"/>
              </a:rPr>
              <a:t>Sunet’s Journey through Function, Efficiency, </a:t>
            </a:r>
            <a:r>
              <a:rPr b="0" lang="en-US" sz="1600" strike="noStrike" u="none">
                <a:solidFill>
                  <a:schemeClr val="lt1"/>
                </a:solidFill>
                <a:uFillTx/>
                <a:latin typeface="Arial"/>
              </a:rPr>
              <a:t>Innovation &amp; Integration</a:t>
            </a:r>
            <a:endParaRPr b="0" lang="en-US" sz="1600" strike="noStrike" u="none">
              <a:solidFill>
                <a:schemeClr val="lt1"/>
              </a:solidFill>
              <a:uFillTx/>
              <a:latin typeface="Arial"/>
              <a:ea typeface="Verdan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6920" y="1672920"/>
            <a:ext cx="5000400" cy="70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Arial"/>
              </a:rPr>
              <a:t>Tales of FEII</a:t>
            </a:r>
            <a:endParaRPr b="0" lang="en-US" sz="2400" strike="noStrike" u="none">
              <a:solidFill>
                <a:schemeClr val="lt1"/>
              </a:solidFill>
              <a:uFillTx/>
              <a:latin typeface="Arial"/>
              <a:ea typeface="Verdan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sldNum" idx="3"/>
          </p:nvPr>
        </p:nvSpPr>
        <p:spPr>
          <a:xfrm>
            <a:off x="7086600" y="4633920"/>
            <a:ext cx="2057040" cy="27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3C85C83-B65F-4A6D-A199-BEA33B9C45FC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563400" y="3657600"/>
            <a:ext cx="543600" cy="67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9"/>
          <p:cNvSpPr txBox="1"/>
          <p:nvPr/>
        </p:nvSpPr>
        <p:spPr>
          <a:xfrm>
            <a:off x="-249120" y="964080"/>
            <a:ext cx="9600840" cy="302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 lnSpcReduction="9999"/>
          </a:bodyPr>
          <a:p>
            <a:pPr algn="ctr" defTabSz="914400">
              <a:lnSpc>
                <a:spcPct val="90000"/>
              </a:lnSpc>
            </a:pPr>
            <a:r>
              <a:rPr b="1" lang="en-US" sz="8000" strike="noStrike" u="none">
                <a:solidFill>
                  <a:schemeClr val="dk1"/>
                </a:solidFill>
                <a:uFillTx/>
                <a:latin typeface="Proxima Nova Rg"/>
              </a:rPr>
              <a:t>Sunet Tales</a:t>
            </a:r>
            <a:br>
              <a:rPr sz="8000"/>
            </a:br>
            <a:r>
              <a:rPr b="1" lang="en-US" sz="8000" strike="noStrike" u="none">
                <a:solidFill>
                  <a:schemeClr val="dk1"/>
                </a:solidFill>
                <a:uFillTx/>
                <a:latin typeface="Proxima Nova Rg"/>
              </a:rPr>
              <a:t>of</a:t>
            </a:r>
            <a:br>
              <a:rPr sz="8000"/>
            </a:br>
            <a:r>
              <a:rPr b="1" lang="en-US" sz="8000" strike="noStrike" u="none">
                <a:solidFill>
                  <a:schemeClr val="dk1"/>
                </a:solidFill>
                <a:uFillTx/>
                <a:latin typeface="Proxima Nova Rg"/>
              </a:rPr>
              <a:t>FEII</a:t>
            </a:r>
            <a:endParaRPr b="0" lang="en-US" sz="8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BC3B80-892C-4DF1-9578-DF8497710CB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A tale of (many) functions: Nextcloud v24 → v25 → v26 → v27 → v28 → v29 → v30 → v31...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57" name="Content Placeholder 8"/>
          <p:cNvSpPr txBox="1"/>
          <p:nvPr/>
        </p:nvSpPr>
        <p:spPr>
          <a:xfrm>
            <a:off x="35172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RFC 2119: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Basic EFSS functionality MUST continue to work after upgrades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Problem: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New versions introduce features and potentially regressions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Resolution: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 Monitoring and continuous testing at a global scale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012D54-12F2-4B35-9526-8456A59762B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A tale of (many) functions: Nextcloud v24 → v25 → v26 → v27 → v28 → v29 → v30 → v31...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28600" y="989280"/>
            <a:ext cx="5070960" cy="243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3609000" y="1771560"/>
            <a:ext cx="5276880" cy="243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A83503-5F41-48FD-91DE-639DA67A8FE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Tale of Innovation: eduID Connect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62" name="Content Placeholder 10"/>
          <p:cNvSpPr txBox="1"/>
          <p:nvPr/>
        </p:nvSpPr>
        <p:spPr>
          <a:xfrm>
            <a:off x="351720" y="964440"/>
            <a:ext cx="490644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Problem: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Operating Identity providers with identity assurance and multifactor authentication can be challenging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Resolution: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Extend tried and tested solution (eduID.se)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Effect: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Security &amp; Compliance</a:t>
            </a:r>
            <a:br>
              <a:rPr sz="2600"/>
            </a:b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5229720" y="1472040"/>
            <a:ext cx="3817080" cy="186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458614-C0A0-49E7-B6EC-85F4F220988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Tale Efficiency: Multi Data-Centre Deployment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65" name="Content Placeholder 9"/>
          <p:cNvSpPr txBox="1"/>
          <p:nvPr/>
        </p:nvSpPr>
        <p:spPr>
          <a:xfrm>
            <a:off x="35208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Redundancy: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Three data centres SHOULD ensure seamlessly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distributed load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Observation: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One data centre hindered performance in ~1/3 of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uses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Action: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 MUST diagnose network latency and client routing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648A24-8ECC-402E-9058-BAAEA444EE1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Tale Efficiency: Multi Data-Centre Deployment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4281120" y="1212840"/>
            <a:ext cx="4698360" cy="264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Content Placeholder 14"/>
          <p:cNvSpPr txBox="1"/>
          <p:nvPr/>
        </p:nvSpPr>
        <p:spPr>
          <a:xfrm>
            <a:off x="351720" y="964440"/>
            <a:ext cx="376308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Best performance for non-clustered nodes</a:t>
            </a:r>
            <a:endParaRPr b="0" lang="en-US" sz="22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Good performance for node2/node3 of clustered nodes</a:t>
            </a:r>
            <a:endParaRPr b="0" lang="en-US" sz="22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Bad performance for node1 in dco/kalix</a:t>
            </a:r>
            <a:endParaRPr b="0" lang="en-US" sz="22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The </a:t>
            </a:r>
            <a:r>
              <a:rPr b="1" lang="en-US" sz="2200" strike="noStrike" u="none">
                <a:solidFill>
                  <a:srgbClr val="1c2c4f"/>
                </a:solidFill>
                <a:uFillTx/>
                <a:latin typeface="Arial"/>
              </a:rPr>
              <a:t>‘good enough’</a:t>
            </a: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 solution was chosen</a:t>
            </a:r>
            <a:br>
              <a:rPr sz="2200"/>
            </a:b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2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C799AB-E254-49EB-B3E2-706CF800304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  <a:ea typeface="Verdana"/>
              </a:rPr>
              <a:t>Tale of Integration: Surf/Sunet Research Cloud (PoC)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70" name="Content Placeholder 15"/>
          <p:cNvSpPr txBox="1"/>
          <p:nvPr/>
        </p:nvSpPr>
        <p:spPr>
          <a:xfrm>
            <a:off x="352080" y="964440"/>
            <a:ext cx="856332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Problem: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Scientists require easy acces to compliant compute-resources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Resolution: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Adapt Surf Research Cloud to provision resources in Swedish Data Centres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Effect: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Solution that is secure, compliant, and cloud-agnostic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200" strike="noStrike" u="none">
                <a:solidFill>
                  <a:srgbClr val="1c2c4f"/>
                </a:solidFill>
                <a:uFillTx/>
                <a:latin typeface="Arial"/>
              </a:rPr>
              <a:t>Did you miss the BoF on Wednesday?</a:t>
            </a:r>
            <a:br>
              <a:rPr sz="2200"/>
            </a:br>
            <a:endParaRPr b="0" lang="en-US" sz="22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49CF0B-7E82-4386-B564-6F31351E9EC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Tale of Integration: Surf/Sunet Research Cloud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950400" y="757800"/>
            <a:ext cx="7266600" cy="348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E0CE26-AC49-40AA-A200-EF2E3BD9471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5"/>
          <p:cNvSpPr txBox="1"/>
          <p:nvPr/>
        </p:nvSpPr>
        <p:spPr>
          <a:xfrm>
            <a:off x="-248760" y="964440"/>
            <a:ext cx="9600840" cy="302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en-US" sz="8000" strike="noStrike" u="none">
                <a:solidFill>
                  <a:schemeClr val="dk1"/>
                </a:solidFill>
                <a:uFillTx/>
                <a:latin typeface="Proxima Nova Rg"/>
              </a:rPr>
              <a:t>Is this all new?</a:t>
            </a:r>
            <a:endParaRPr b="0" lang="en-US" sz="8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4696DF-254A-4EAE-B71D-CE0D9107BF3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6"/>
          <p:cNvSpPr txBox="1"/>
          <p:nvPr/>
        </p:nvSpPr>
        <p:spPr>
          <a:xfrm>
            <a:off x="35064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defTabSz="685800">
              <a:lnSpc>
                <a:spcPct val="90000"/>
              </a:lnSpc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Douglas Adams – Rules that describe our reactions to technology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75" name="Content Placeholder 11"/>
          <p:cNvSpPr txBox="1"/>
          <p:nvPr/>
        </p:nvSpPr>
        <p:spPr>
          <a:xfrm>
            <a:off x="352440" y="964440"/>
            <a:ext cx="856332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1. Anything that is </a:t>
            </a: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in the world when you’re born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is normal and ordinary and is just a natural part of the way the world works.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2. Anything that’s </a:t>
            </a: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invented between when you’re fifteen and thirty-five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is new and exciting and revolutionary and you can probably get a career in it.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3. Anything </a:t>
            </a: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invented after you’re thirty-five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is against the natural order of things.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675F44-C4E8-41DD-91D2-C7E73D27025B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 txBox="1"/>
          <p:nvPr/>
        </p:nvSpPr>
        <p:spPr>
          <a:xfrm>
            <a:off x="0" y="914400"/>
            <a:ext cx="9144000" cy="274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 lnSpcReduction="9999"/>
          </a:bodyPr>
          <a:p>
            <a:pPr algn="ctr" defTabSz="914400">
              <a:lnSpc>
                <a:spcPct val="90000"/>
              </a:lnSpc>
            </a:pPr>
            <a:r>
              <a:rPr b="1" lang="en-US" sz="8000" strike="noStrike" u="none">
                <a:solidFill>
                  <a:schemeClr val="accent2"/>
                </a:solidFill>
                <a:uFillTx/>
                <a:latin typeface="Proxima Nova Rg"/>
              </a:rPr>
              <a:t>Sunet </a:t>
            </a:r>
            <a:r>
              <a:rPr b="1" lang="en-US" sz="8000" strike="noStrike" u="none">
                <a:solidFill>
                  <a:schemeClr val="dk1"/>
                </a:solidFill>
                <a:uFillTx/>
                <a:latin typeface="Proxima Nova Rg"/>
              </a:rPr>
              <a:t>is the Swedish University Computer Network</a:t>
            </a:r>
            <a:endParaRPr b="0" lang="en-US" sz="8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8687880" y="132480"/>
            <a:ext cx="348840" cy="43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D3A8E67-1D6B-4776-98B9-544FBC61A0A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6"/>
          <p:cNvSpPr/>
          <p:nvPr/>
        </p:nvSpPr>
        <p:spPr>
          <a:xfrm>
            <a:off x="555120" y="1852200"/>
            <a:ext cx="598068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4000" strike="noStrike" u="none">
                <a:solidFill>
                  <a:schemeClr val="accent4"/>
                </a:solidFill>
                <a:uFillTx/>
                <a:latin typeface="Arial"/>
                <a:ea typeface="Verdana"/>
              </a:rPr>
              <a:t>Thank you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Text Placeholder 4"/>
          <p:cNvSpPr/>
          <p:nvPr/>
        </p:nvSpPr>
        <p:spPr>
          <a:xfrm>
            <a:off x="6109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GB" sz="1400" strike="noStrike" u="none">
                <a:solidFill>
                  <a:srgbClr val="e3b400"/>
                </a:solidFill>
                <a:uFillTx/>
                <a:latin typeface="Arial"/>
                <a:ea typeface="Verdana"/>
              </a:rPr>
              <a:t>freitag@sunet.se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1401120" y="501840"/>
            <a:ext cx="920880" cy="114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Founded in the 1980s – Paved the way for the establishment of the general internet in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Sweden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Experience since 1985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Nation-wide high-speed computer network – 9 300 km of fibre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National academic identity infrastructure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99.999% Network availability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24/7 Operations Centre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Services for Swedish higher education institutions, public authorities, museums, and other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public organizations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Part of Vetenskapsråded (VR) – The Swedish Research Council</a:t>
            </a:r>
            <a:endParaRPr b="0" lang="en-US" sz="1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Sunet – The Swedish National Research and Education Network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E0B2F2-B3A1-4FE4-9C82-FB9BFC83285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FEII in Context: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Off-the-shelf solutions + Mandatory &amp; Optional Requirements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RFC 2119: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Defining “MUST”/”MUST NOT”, “SHOULD”/”SHOULD NOT” and “MAY” for clarity and consistency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Why it matters: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Precise requirement levels streamline communication and expectations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FEII &amp; RFC 2119 Overview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FB451A-5096-4D6A-B35D-1E2CE8BD1C1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Function – Baseline “MUSTs” - Off-the-Shelf Requirements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44" name="Content Placeholder 7"/>
          <p:cNvSpPr txBox="1"/>
          <p:nvPr/>
        </p:nvSpPr>
        <p:spPr>
          <a:xfrm>
            <a:off x="35064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Core Services: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Off-the-shelf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solutions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RFC 2119: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“MUST”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requirements implement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foundational operations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Reduced Complexity: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Vendor documentation and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support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125520" y="2970000"/>
            <a:ext cx="2483640" cy="118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A1ECB4-DA98-496A-B7F4-8A80ECE780C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Efficiency – Non-functional “SHOULDs”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47" name="Content Placeholder 6"/>
          <p:cNvSpPr txBox="1"/>
          <p:nvPr/>
        </p:nvSpPr>
        <p:spPr>
          <a:xfrm>
            <a:off x="35100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Scaling and Performance: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The system SHOULD be able to handle massive amounts of data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Minimal Human Interaction: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Automation is a strong SHOULD for large-scale ops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KPIs and non-functional requirements: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Throughput, Latency, Reliability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D08FC2-6497-4266-82BE-81EA93FC1F5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Innovation – “MAY” and experimental features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486400" y="1051920"/>
            <a:ext cx="3416400" cy="259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Content Placeholder 4"/>
          <p:cNvSpPr txBox="1"/>
          <p:nvPr/>
        </p:nvSpPr>
        <p:spPr>
          <a:xfrm>
            <a:off x="351360" y="964440"/>
            <a:ext cx="490644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Vendor Gaps: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Some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advanced features MAY not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exist initially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PoC: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A pilot feature for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specialised use case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Risk Management: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Begin with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“MAY”, elevate to “SHOULD” or 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“MUST” if successful</a:t>
            </a:r>
            <a:br>
              <a:rPr sz="2600"/>
            </a:b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E2BB5C-2A03-4331-88B3-8A493D2F728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Integration – Compliance &amp; Cross-Module Consistency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52" name="Content Placeholder 3"/>
          <p:cNvSpPr txBox="1"/>
          <p:nvPr/>
        </p:nvSpPr>
        <p:spPr>
          <a:xfrm>
            <a:off x="35136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Holistic Ecosystem: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Modules MUST integrate seamlessly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API Uniformity: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Modules SHOULD use standard protocols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1c2c4f"/>
                </a:solidFill>
                <a:uFillTx/>
                <a:latin typeface="Arial"/>
              </a:rPr>
              <a:t>Policy Enforcement: </a:t>
            </a: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Security &amp; compliance checks MUST NOT conflict with technical implementation (and vice versa)</a:t>
            </a:r>
            <a:br>
              <a:rPr sz="2800"/>
            </a:br>
            <a:r>
              <a:rPr b="0" lang="en-US" sz="28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8CF0D9-9931-4B95-8EC5-29EA718769E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Best Practices</a:t>
            </a:r>
            <a:endParaRPr b="1" lang="en-US" sz="2000" strike="noStrike" u="none">
              <a:solidFill>
                <a:srgbClr val="e63961"/>
              </a:solidFill>
              <a:uFillTx/>
              <a:latin typeface="Arial"/>
              <a:ea typeface="Verdana"/>
            </a:endParaRPr>
          </a:p>
        </p:txBody>
      </p:sp>
      <p:sp>
        <p:nvSpPr>
          <p:cNvPr id="54" name="Content Placeholder 1"/>
          <p:cNvSpPr txBox="1"/>
          <p:nvPr/>
        </p:nvSpPr>
        <p:spPr>
          <a:xfrm>
            <a:off x="351720" y="964440"/>
            <a:ext cx="8438760" cy="335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Use “MUST” for critical funcationality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Apply “SHOULD” for recommended scalability and performance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Reserve “MAY” for experimental/optional expansions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Continuously update requirement levels as features mature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2600" strike="noStrike" u="none">
                <a:solidFill>
                  <a:srgbClr val="1c2c4f"/>
                </a:solidFill>
                <a:uFillTx/>
                <a:latin typeface="Arial"/>
              </a:rPr>
              <a:t>Map RFC 2119 to FEII:</a:t>
            </a: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A powerful combination for clarity and structure</a:t>
            </a:r>
            <a:br>
              <a:rPr sz="2600"/>
            </a:br>
            <a:r>
              <a:rPr b="0" lang="en-US" sz="26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1c2c4f"/>
              </a:solidFill>
              <a:uFillTx/>
              <a:latin typeface="Arial"/>
              <a:ea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36EF47-1B55-4C72-AAE1-5445D4BD8DE6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6444</TotalTime>
  <Application>LibreOffice/24.8.6.2$Linux_X86_64 LibreOffice_project/480$Build-2</Application>
  <AppVersion>15.0000</AppVersion>
  <Words>10</Words>
  <Paragraphs>6</Paragraphs>
  <Company>DANTE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2015-04-29T14:13:57Z</dcterms:created>
  <dc:creator>Karl Meyer</dc:creator>
  <dc:description>change to funding information Nov 2015</dc:description>
  <dc:language>en-US</dc:language>
  <cp:lastModifiedBy>Richard Freitag</cp:lastModifiedBy>
  <dcterms:modified xsi:type="dcterms:W3CDTF">2025-06-04T22:21:21Z</dcterms:modified>
  <cp:revision>165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PresentationFormat">
    <vt:lpwstr>On-screen Show (16:9)</vt:lpwstr>
  </property>
  <property fmtid="{D5CDD505-2E9C-101B-9397-08002B2CF9AE}" pid="4" name="Slides">
    <vt:i4>4</vt:i4>
  </property>
  <property fmtid="{D5CDD505-2E9C-101B-9397-08002B2CF9AE}" pid="5" name="_dlc_DocIdItemGuid">
    <vt:lpwstr>44859268-e552-4f71-81b4-ca39bd175d99</vt:lpwstr>
  </property>
</Properties>
</file>