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3"/>
  </p:notesMasterIdLst>
  <p:sldIdLst>
    <p:sldId id="297" r:id="rId6"/>
    <p:sldId id="304" r:id="rId7"/>
    <p:sldId id="299" r:id="rId8"/>
    <p:sldId id="307" r:id="rId9"/>
    <p:sldId id="302" r:id="rId10"/>
    <p:sldId id="301" r:id="rId11"/>
    <p:sldId id="295" r:id="rId1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961"/>
    <a:srgbClr val="6F998D"/>
    <a:srgbClr val="3B3A96"/>
    <a:srgbClr val="FBAC1C"/>
    <a:srgbClr val="1C355E"/>
    <a:srgbClr val="8E8D88"/>
    <a:srgbClr val="E3B400"/>
    <a:srgbClr val="18355E"/>
    <a:srgbClr val="1C2C4F"/>
    <a:srgbClr val="639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5F7B6-1B73-4846-B72B-B070EF7D4558}" v="1" dt="2025-06-03T09:33:19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75031" autoAdjust="0"/>
  </p:normalViewPr>
  <p:slideViewPr>
    <p:cSldViewPr snapToGrid="0">
      <p:cViewPr varScale="1">
        <p:scale>
          <a:sx n="157" d="100"/>
          <a:sy n="157" d="100"/>
        </p:scale>
        <p:origin x="4452" y="13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alla Alfaramawi" userId="6efd12c5-5ae5-4fbf-9636-85e6b48be8c7" providerId="ADAL" clId="{E505F7B6-1B73-4846-B72B-B070EF7D4558}"/>
    <pc:docChg chg="undo custSel modSld">
      <pc:chgData name="Abdalla Alfaramawi" userId="6efd12c5-5ae5-4fbf-9636-85e6b48be8c7" providerId="ADAL" clId="{E505F7B6-1B73-4846-B72B-B070EF7D4558}" dt="2025-06-03T13:46:40.563" v="345" actId="20577"/>
      <pc:docMkLst>
        <pc:docMk/>
      </pc:docMkLst>
      <pc:sldChg chg="modNotesTx">
        <pc:chgData name="Abdalla Alfaramawi" userId="6efd12c5-5ae5-4fbf-9636-85e6b48be8c7" providerId="ADAL" clId="{E505F7B6-1B73-4846-B72B-B070EF7D4558}" dt="2025-06-03T13:46:40.563" v="345" actId="20577"/>
        <pc:sldMkLst>
          <pc:docMk/>
          <pc:sldMk cId="1406462332" sldId="299"/>
        </pc:sldMkLst>
      </pc:sldChg>
      <pc:sldChg chg="modNotesTx">
        <pc:chgData name="Abdalla Alfaramawi" userId="6efd12c5-5ae5-4fbf-9636-85e6b48be8c7" providerId="ADAL" clId="{E505F7B6-1B73-4846-B72B-B070EF7D4558}" dt="2025-06-03T13:38:26.277" v="291" actId="20577"/>
        <pc:sldMkLst>
          <pc:docMk/>
          <pc:sldMk cId="3229631667" sldId="301"/>
        </pc:sldMkLst>
      </pc:sldChg>
      <pc:sldChg chg="modSp mod modNotesTx">
        <pc:chgData name="Abdalla Alfaramawi" userId="6efd12c5-5ae5-4fbf-9636-85e6b48be8c7" providerId="ADAL" clId="{E505F7B6-1B73-4846-B72B-B070EF7D4558}" dt="2025-06-03T13:45:42.315" v="338" actId="20577"/>
        <pc:sldMkLst>
          <pc:docMk/>
          <pc:sldMk cId="1836219001" sldId="302"/>
        </pc:sldMkLst>
        <pc:spChg chg="mod">
          <ac:chgData name="Abdalla Alfaramawi" userId="6efd12c5-5ae5-4fbf-9636-85e6b48be8c7" providerId="ADAL" clId="{E505F7B6-1B73-4846-B72B-B070EF7D4558}" dt="2025-06-03T12:41:04.932" v="121" actId="207"/>
          <ac:spMkLst>
            <pc:docMk/>
            <pc:sldMk cId="1836219001" sldId="302"/>
            <ac:spMk id="6" creationId="{C664CDFF-1DDC-1197-4E22-258EB9F7EEE7}"/>
          </ac:spMkLst>
        </pc:spChg>
        <pc:spChg chg="mod">
          <ac:chgData name="Abdalla Alfaramawi" userId="6efd12c5-5ae5-4fbf-9636-85e6b48be8c7" providerId="ADAL" clId="{E505F7B6-1B73-4846-B72B-B070EF7D4558}" dt="2025-06-03T12:39:53.937" v="120" actId="208"/>
          <ac:spMkLst>
            <pc:docMk/>
            <pc:sldMk cId="1836219001" sldId="302"/>
            <ac:spMk id="9" creationId="{3C3D75C5-4FE1-4EAD-B7AB-80B210AB5200}"/>
          </ac:spMkLst>
        </pc:spChg>
        <pc:spChg chg="mod">
          <ac:chgData name="Abdalla Alfaramawi" userId="6efd12c5-5ae5-4fbf-9636-85e6b48be8c7" providerId="ADAL" clId="{E505F7B6-1B73-4846-B72B-B070EF7D4558}" dt="2025-06-03T12:39:42.564" v="118" actId="208"/>
          <ac:spMkLst>
            <pc:docMk/>
            <pc:sldMk cId="1836219001" sldId="302"/>
            <ac:spMk id="10" creationId="{4ED740FA-D51B-7F30-4A57-2714355D681D}"/>
          </ac:spMkLst>
        </pc:spChg>
        <pc:spChg chg="mod">
          <ac:chgData name="Abdalla Alfaramawi" userId="6efd12c5-5ae5-4fbf-9636-85e6b48be8c7" providerId="ADAL" clId="{E505F7B6-1B73-4846-B72B-B070EF7D4558}" dt="2025-06-03T12:41:19.006" v="123" actId="207"/>
          <ac:spMkLst>
            <pc:docMk/>
            <pc:sldMk cId="1836219001" sldId="302"/>
            <ac:spMk id="12" creationId="{DD743DB8-F781-BDD8-7C3A-33334A434F5D}"/>
          </ac:spMkLst>
        </pc:spChg>
        <pc:spChg chg="mod">
          <ac:chgData name="Abdalla Alfaramawi" userId="6efd12c5-5ae5-4fbf-9636-85e6b48be8c7" providerId="ADAL" clId="{E505F7B6-1B73-4846-B72B-B070EF7D4558}" dt="2025-06-03T12:41:14.185" v="122" actId="207"/>
          <ac:spMkLst>
            <pc:docMk/>
            <pc:sldMk cId="1836219001" sldId="302"/>
            <ac:spMk id="21" creationId="{9047AA31-0139-7C78-4E7C-4EB215F3B24E}"/>
          </ac:spMkLst>
        </pc:spChg>
        <pc:spChg chg="mod">
          <ac:chgData name="Abdalla Alfaramawi" userId="6efd12c5-5ae5-4fbf-9636-85e6b48be8c7" providerId="ADAL" clId="{E505F7B6-1B73-4846-B72B-B070EF7D4558}" dt="2025-06-03T12:41:28.058" v="125" actId="207"/>
          <ac:spMkLst>
            <pc:docMk/>
            <pc:sldMk cId="1836219001" sldId="302"/>
            <ac:spMk id="23" creationId="{CC6A09CB-3888-5330-ACFD-66E30F6DB423}"/>
          </ac:spMkLst>
        </pc:spChg>
      </pc:sldChg>
      <pc:sldChg chg="modNotesTx">
        <pc:chgData name="Abdalla Alfaramawi" userId="6efd12c5-5ae5-4fbf-9636-85e6b48be8c7" providerId="ADAL" clId="{E505F7B6-1B73-4846-B72B-B070EF7D4558}" dt="2025-06-03T13:46:26.843" v="341" actId="20577"/>
        <pc:sldMkLst>
          <pc:docMk/>
          <pc:sldMk cId="1603311134" sldId="304"/>
        </pc:sldMkLst>
      </pc:sldChg>
      <pc:sldChg chg="modNotesTx">
        <pc:chgData name="Abdalla Alfaramawi" userId="6efd12c5-5ae5-4fbf-9636-85e6b48be8c7" providerId="ADAL" clId="{E505F7B6-1B73-4846-B72B-B070EF7D4558}" dt="2025-06-03T13:44:50.175" v="333" actId="33524"/>
        <pc:sldMkLst>
          <pc:docMk/>
          <pc:sldMk cId="1228083400" sldId="3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361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Securing our networks has long been a priority for the NREN community.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 last few years, there has been a big push to adopt MANRS BGP security in order to stop route leaks and hijacks.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Now, these security measures are great, they stop malicious attackers and innocent human error from taking down our internet connection,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sometimes, these measures create roadblocks that divert internet traffic, which results in slower connections for the end user.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For the last year, I've been working on this exact challenge in the GÉANT network,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and today I’ll tell you what hidden routes are and why you too should start uncovering them within your network.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80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is the route your traffic takes every day to connect to the Internet.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Nothing wrong with it. You can access your favourite websites, the university servers and online courses.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Sometimes you complain that it’s slow, but it’s not a big deal.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[CLICK] There are many other routes that your router doesn’t pick though, even if they’re sometimes faster.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[CLICK] Why is that?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Imagine with me that a university uses two service providers for their internet connections: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through an NREN with strict security filters [CLICK], and one via a commercial ISP[CLICK].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the route through the NREN is blocked by these filters, the traffic will shift to the commercial link.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that might not seem like a big deal—until users start seeing their internet speeds drop because of the sub-optimal routing,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 the university sees their commercial provider’s bill spike because of the shift of traffic.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627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EDA1A-9DD9-26CE-0C2D-1C19E5030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4082FA-4A32-697F-5796-00A9E0104D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6A7CA6-9B10-3A00-5BF6-9978306AE6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default, BGP does not have any built-in security. It relies on external security mechanisms like RPKI, and prefix list filters created from RIR databases.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These security layers work well together, but there’s a catch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[CLICK] when a route doesn’t meet the filtering criteria, for example, if it’s RPKI invalid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[CLICK] it gets dropped! and That’s the good news. The bad news? It gets dropped silently.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It’s never propagated, and it doesn’t show up in most monitoring tools, and of course, the traffic keeps flowing through another path that’s allowed the prefix.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That’s what we call a hidden route. So, you might ask, how do we maintain our security measures without compromising on performance?</a:t>
            </a:r>
          </a:p>
          <a:p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AB0D7-961F-ABBA-D0FB-02F3B44CDA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49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GÉANT we realized that to fix this, we first had to see it.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developed a custom script that scans our network for hidden routes,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once we had visibility of every hidden routes within our network we started categorizing each one by the reason of rejection.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Most rejections were due to legitimate traffic engineering policies, but approximately 1 out of 5 routes were rejected because of a missing route object or because it was RPKI invalid.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fix for this was to reach out to the affected NRENs and explain what was happening.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one Case an NREN had missed registering 5 route objects, which meant that any traffic destined for the 2000 IP addresses under those routes could not pass through GÉANT.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guided them on how to fix their route object, and connectivity was restored within a few days.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6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Our experience at GEANT taught us an important lesson: as networks adopt more secure BGP practices, more and more of these hidden routes will appear,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whether due to mistakes, or legitimate attacks. [CLICK] In order to differentiate between the two, we need to monitor not just what gets in, but what’s getting filtered out.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Hidden routes are silent failures. If we ignore them, we risk degraded service, frustrated users, and poor routing decisions.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Exposing these routes and engaging our community to resolve them [CLICK] can make our networks more efficient and resilient, all without compromising security. Thank you very much.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5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BA2D9F37-CECE-956D-E16A-DA131AFCD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601" y="3317146"/>
            <a:ext cx="3822700" cy="237388"/>
          </a:xfrm>
        </p:spPr>
        <p:txBody>
          <a:bodyPr>
            <a:noAutofit/>
          </a:bodyPr>
          <a:lstStyle>
            <a:lvl1pPr marL="0" indent="0">
              <a:buNone/>
              <a:defRPr sz="1400" b="1" baseline="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0602" y="2442175"/>
            <a:ext cx="5044588" cy="545199"/>
          </a:xfrm>
        </p:spPr>
        <p:txBody>
          <a:bodyPr wrap="square">
            <a:noAutofit/>
          </a:bodyPr>
          <a:lstStyle>
            <a:lvl1pPr marL="0" indent="0">
              <a:lnSpc>
                <a:spcPct val="150000"/>
              </a:lnSpc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66907" y="1672929"/>
            <a:ext cx="5000704" cy="709965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0601" y="3601634"/>
            <a:ext cx="3752453" cy="2292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60601" y="3814701"/>
            <a:ext cx="3752453" cy="23738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CCF5F0-1DF6-300C-424D-3E72A981A8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9475E73F-3C4A-B878-50A1-1B7888C031C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  <p:pic>
        <p:nvPicPr>
          <p:cNvPr id="14" name="Picture 13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5D091CCF-46BF-82B9-2DE0-ECDA90878FC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40" y="301261"/>
            <a:ext cx="1688014" cy="94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78242A-115F-FAAB-3C19-C8B609AB6C4B}"/>
              </a:ext>
            </a:extLst>
          </p:cNvPr>
          <p:cNvSpPr/>
          <p:nvPr userDrawn="1"/>
        </p:nvSpPr>
        <p:spPr>
          <a:xfrm>
            <a:off x="0" y="4340267"/>
            <a:ext cx="9144000" cy="824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601320"/>
          </a:xfrm>
        </p:spPr>
        <p:txBody>
          <a:bodyPr/>
          <a:lstStyle>
            <a:lvl1pPr>
              <a:defRPr sz="16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6396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357062"/>
          </a:xfrm>
        </p:spPr>
        <p:txBody>
          <a:bodyPr/>
          <a:lstStyle>
            <a:lvl1pPr>
              <a:defRPr sz="16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3378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60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96F747BC-CA05-EF83-86CD-9413EFB5A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02E3BFA-A031-B223-B9E0-F61758792D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9773C053-F1AA-0816-AD3B-A02CA69E17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16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AD9C7099-EDE5-12F7-416D-ECC87915A5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45774" r="4589"/>
          <a:stretch/>
        </p:blipFill>
        <p:spPr>
          <a:xfrm>
            <a:off x="0" y="4465908"/>
            <a:ext cx="9144000" cy="695826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201" y="964414"/>
            <a:ext cx="8439238" cy="3306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71CF10B-5905-E541-B922-641440E09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9244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1DEE7437-BF42-38B7-CCA3-CE0457B53B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28"/>
          <a:stretch/>
        </p:blipFill>
        <p:spPr>
          <a:xfrm>
            <a:off x="350202" y="4598129"/>
            <a:ext cx="977558" cy="42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3" r:id="rId2"/>
    <p:sldLayoutId id="2147483650" r:id="rId3"/>
    <p:sldLayoutId id="214748366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E6396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A08FEB-7D89-4706-0C59-EAB786EECA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Abdalla Alfaramawi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39933F4-5A63-35A2-B85D-8BAAB008C0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3465FD-75EF-F8F6-54FF-3113B792E5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Hidden Routes: The Invisible Impact of MANRS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CE6B3-0A94-472D-F8D4-F5D0EE9E79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Brighton, UK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FA79CE5-2B6A-BA67-AAD6-05CD56D779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12/06/2025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3E1CB-530C-3CD0-5CDA-3523DC6449D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4633913"/>
            <a:ext cx="2057400" cy="274637"/>
          </a:xfrm>
        </p:spPr>
        <p:txBody>
          <a:bodyPr/>
          <a:lstStyle/>
          <a:p>
            <a:fld id="{9E7CA0F2-EE66-4F60-8C00-E0BE38E7AEC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13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EB37C6C-29B1-13D2-E462-0B4750B0A8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772" y="1314989"/>
            <a:ext cx="7626096" cy="188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EA0758D-0694-D7DA-C965-9C9E0A76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3B3A96"/>
                </a:solidFill>
              </a:rPr>
              <a:t>MANRS and Hidden Routes</a:t>
            </a:r>
          </a:p>
        </p:txBody>
      </p:sp>
    </p:spTree>
    <p:extLst>
      <p:ext uri="{BB962C8B-B14F-4D97-AF65-F5344CB8AC3E}">
        <p14:creationId xmlns:p14="http://schemas.microsoft.com/office/powerpoint/2010/main" val="160331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663719B3-F686-A190-47D0-78633DE07A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7E1ADAE-2964-FB3D-3392-4EDBA7815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E7A7B0F2-CCCE-B2D9-F40F-3D3F3094A8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67" name="Group 66">
            <a:extLst>
              <a:ext uri="{FF2B5EF4-FFF2-40B4-BE49-F238E27FC236}">
                <a16:creationId xmlns:a16="http://schemas.microsoft.com/office/drawing/2014/main" id="{6A335AC4-CA20-B837-BA14-12A1E8C3CB15}"/>
              </a:ext>
            </a:extLst>
          </p:cNvPr>
          <p:cNvGrpSpPr/>
          <p:nvPr/>
        </p:nvGrpSpPr>
        <p:grpSpPr>
          <a:xfrm>
            <a:off x="793007" y="1992883"/>
            <a:ext cx="498855" cy="571657"/>
            <a:chOff x="327747" y="2294631"/>
            <a:chExt cx="498855" cy="571657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E05B4E3-491E-6C62-07F3-A1EB6CBB5DF2}"/>
                </a:ext>
              </a:extLst>
            </p:cNvPr>
            <p:cNvSpPr txBox="1"/>
            <p:nvPr/>
          </p:nvSpPr>
          <p:spPr>
            <a:xfrm>
              <a:off x="327747" y="2566206"/>
              <a:ext cx="49885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5B5BDFE-3A78-E86D-5E31-0BA1BDD60FAC}"/>
                </a:ext>
              </a:extLst>
            </p:cNvPr>
            <p:cNvSpPr/>
            <p:nvPr/>
          </p:nvSpPr>
          <p:spPr>
            <a:xfrm>
              <a:off x="467154" y="2294631"/>
              <a:ext cx="220040" cy="220040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rgbClr val="3B3A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8E15FED-3B83-2D1E-B41D-49C8B1B33909}"/>
              </a:ext>
            </a:extLst>
          </p:cNvPr>
          <p:cNvGrpSpPr/>
          <p:nvPr/>
        </p:nvGrpSpPr>
        <p:grpSpPr>
          <a:xfrm>
            <a:off x="7685277" y="1992883"/>
            <a:ext cx="819455" cy="571657"/>
            <a:chOff x="8178891" y="2294631"/>
            <a:chExt cx="819455" cy="571657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B8B101A-FCF2-99C3-5ADA-7EF0B529B61F}"/>
                </a:ext>
              </a:extLst>
            </p:cNvPr>
            <p:cNvSpPr/>
            <p:nvPr/>
          </p:nvSpPr>
          <p:spPr>
            <a:xfrm>
              <a:off x="8478598" y="2294631"/>
              <a:ext cx="220040" cy="220040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rgbClr val="3B3A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F7F1F37-B2E7-C7B1-0667-56B25788A1C9}"/>
                </a:ext>
              </a:extLst>
            </p:cNvPr>
            <p:cNvSpPr txBox="1"/>
            <p:nvPr/>
          </p:nvSpPr>
          <p:spPr>
            <a:xfrm>
              <a:off x="8178891" y="2566206"/>
              <a:ext cx="81945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Internet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F875B8D-5FC5-D843-74B0-DD7E099671C2}"/>
              </a:ext>
            </a:extLst>
          </p:cNvPr>
          <p:cNvGrpSpPr/>
          <p:nvPr/>
        </p:nvGrpSpPr>
        <p:grpSpPr>
          <a:xfrm>
            <a:off x="593889" y="4019343"/>
            <a:ext cx="2851866" cy="789812"/>
            <a:chOff x="932414" y="3898029"/>
            <a:chExt cx="2851866" cy="78981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08F5508-F9E4-0B3D-FDC7-E7EA573BF0CD}"/>
                </a:ext>
              </a:extLst>
            </p:cNvPr>
            <p:cNvSpPr txBox="1"/>
            <p:nvPr/>
          </p:nvSpPr>
          <p:spPr>
            <a:xfrm>
              <a:off x="1507695" y="3898029"/>
              <a:ext cx="6944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NREN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91A02DC-D355-614C-BEC6-58EC425CBA53}"/>
                </a:ext>
              </a:extLst>
            </p:cNvPr>
            <p:cNvCxnSpPr/>
            <p:nvPr/>
          </p:nvCxnSpPr>
          <p:spPr>
            <a:xfrm>
              <a:off x="932414" y="4051918"/>
              <a:ext cx="455338" cy="0"/>
            </a:xfrm>
            <a:prstGeom prst="line">
              <a:avLst/>
            </a:prstGeom>
            <a:ln w="44450">
              <a:solidFill>
                <a:srgbClr val="6F99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BC5F64F-801B-A791-4648-6E607BCCC7C5}"/>
                </a:ext>
              </a:extLst>
            </p:cNvPr>
            <p:cNvSpPr txBox="1"/>
            <p:nvPr/>
          </p:nvSpPr>
          <p:spPr>
            <a:xfrm>
              <a:off x="1507695" y="4164621"/>
              <a:ext cx="22765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Strict Filtering</a:t>
              </a:r>
            </a:p>
            <a:p>
              <a:r>
                <a:rPr lang="en-US" sz="1400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Full MANRS Compliance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50DD687-8812-47BD-C5B3-E9D746AE02A7}"/>
              </a:ext>
            </a:extLst>
          </p:cNvPr>
          <p:cNvGrpSpPr/>
          <p:nvPr/>
        </p:nvGrpSpPr>
        <p:grpSpPr>
          <a:xfrm>
            <a:off x="5122965" y="4019343"/>
            <a:ext cx="3558790" cy="789812"/>
            <a:chOff x="6444260" y="4070143"/>
            <a:chExt cx="3558790" cy="789812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A17A994-9EF2-D765-3599-D2E7D8411134}"/>
                </a:ext>
              </a:extLst>
            </p:cNvPr>
            <p:cNvSpPr txBox="1"/>
            <p:nvPr/>
          </p:nvSpPr>
          <p:spPr>
            <a:xfrm>
              <a:off x="7019541" y="4070143"/>
              <a:ext cx="1552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Commercial ISP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29A221C6-BCDF-BF44-7646-E629A84A449C}"/>
                </a:ext>
              </a:extLst>
            </p:cNvPr>
            <p:cNvCxnSpPr/>
            <p:nvPr/>
          </p:nvCxnSpPr>
          <p:spPr>
            <a:xfrm>
              <a:off x="6444260" y="4224032"/>
              <a:ext cx="455338" cy="0"/>
            </a:xfrm>
            <a:prstGeom prst="line">
              <a:avLst/>
            </a:prstGeom>
            <a:ln w="44450">
              <a:solidFill>
                <a:srgbClr val="3B3A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C86276-1E46-560D-770B-7EF5BDBB23CA}"/>
                </a:ext>
              </a:extLst>
            </p:cNvPr>
            <p:cNvSpPr txBox="1"/>
            <p:nvPr/>
          </p:nvSpPr>
          <p:spPr>
            <a:xfrm>
              <a:off x="7019541" y="4336735"/>
              <a:ext cx="29835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Loose Filtering</a:t>
              </a:r>
            </a:p>
            <a:p>
              <a:r>
                <a:rPr lang="en-US" sz="1400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Partial or No MANRS Compliance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646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27D52-8396-E887-0EBA-86382D9AF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9DE33D4B-C356-ACFD-D7C9-D81DF58F9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283369"/>
            <a:ext cx="9144000" cy="514350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01B76CB-EDAF-3CA5-CA98-93B19517B8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283369"/>
            <a:ext cx="9144000" cy="51435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B77492D-F1E3-16F5-8349-6F1902E554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283369"/>
            <a:ext cx="9144000" cy="51435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17643-844F-6F28-7185-28576536C34E}"/>
              </a:ext>
            </a:extLst>
          </p:cNvPr>
          <p:cNvCxnSpPr>
            <a:cxnSpLocks/>
          </p:cNvCxnSpPr>
          <p:nvPr/>
        </p:nvCxnSpPr>
        <p:spPr>
          <a:xfrm>
            <a:off x="243840" y="817767"/>
            <a:ext cx="712956" cy="0"/>
          </a:xfrm>
          <a:prstGeom prst="line">
            <a:avLst/>
          </a:prstGeom>
          <a:ln w="44450">
            <a:solidFill>
              <a:srgbClr val="3B3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912A29B-57F5-B5AF-D98C-17549590276B}"/>
              </a:ext>
            </a:extLst>
          </p:cNvPr>
          <p:cNvGrpSpPr/>
          <p:nvPr/>
        </p:nvGrpSpPr>
        <p:grpSpPr>
          <a:xfrm>
            <a:off x="793007" y="709514"/>
            <a:ext cx="498855" cy="571657"/>
            <a:chOff x="327747" y="2294631"/>
            <a:chExt cx="498855" cy="571657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048794C-5A93-8FDA-C024-76BB57E9DF45}"/>
                </a:ext>
              </a:extLst>
            </p:cNvPr>
            <p:cNvSpPr txBox="1"/>
            <p:nvPr/>
          </p:nvSpPr>
          <p:spPr>
            <a:xfrm>
              <a:off x="327747" y="2566206"/>
              <a:ext cx="49885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9913576-80AF-00DE-0859-5614612E799F}"/>
                </a:ext>
              </a:extLst>
            </p:cNvPr>
            <p:cNvSpPr/>
            <p:nvPr/>
          </p:nvSpPr>
          <p:spPr>
            <a:xfrm>
              <a:off x="467154" y="2294631"/>
              <a:ext cx="220040" cy="220040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rgbClr val="3B3A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A24CCB8-EE67-C6D8-9948-ADE4751D73C2}"/>
              </a:ext>
            </a:extLst>
          </p:cNvPr>
          <p:cNvGrpSpPr/>
          <p:nvPr/>
        </p:nvGrpSpPr>
        <p:grpSpPr>
          <a:xfrm>
            <a:off x="7685277" y="709514"/>
            <a:ext cx="819455" cy="571657"/>
            <a:chOff x="8178891" y="2294631"/>
            <a:chExt cx="819455" cy="571657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704D894-E502-077B-573B-7B6D943FCBBA}"/>
                </a:ext>
              </a:extLst>
            </p:cNvPr>
            <p:cNvSpPr/>
            <p:nvPr/>
          </p:nvSpPr>
          <p:spPr>
            <a:xfrm>
              <a:off x="8478598" y="2294631"/>
              <a:ext cx="220040" cy="220040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rgbClr val="3B3A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6D015A4-B290-D06F-3341-AE067A18BDD3}"/>
                </a:ext>
              </a:extLst>
            </p:cNvPr>
            <p:cNvSpPr txBox="1"/>
            <p:nvPr/>
          </p:nvSpPr>
          <p:spPr>
            <a:xfrm>
              <a:off x="8178891" y="2566206"/>
              <a:ext cx="819455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Internet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0EA4ACE-C19F-6614-C5CA-2D30CDB5847B}"/>
              </a:ext>
            </a:extLst>
          </p:cNvPr>
          <p:cNvGrpSpPr/>
          <p:nvPr/>
        </p:nvGrpSpPr>
        <p:grpSpPr>
          <a:xfrm>
            <a:off x="531717" y="711547"/>
            <a:ext cx="1021434" cy="571657"/>
            <a:chOff x="66459" y="2294631"/>
            <a:chExt cx="1021434" cy="57165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E0C1BF7-B5B6-3A95-8F18-010F87FAD28C}"/>
                </a:ext>
              </a:extLst>
            </p:cNvPr>
            <p:cNvSpPr txBox="1"/>
            <p:nvPr/>
          </p:nvSpPr>
          <p:spPr>
            <a:xfrm>
              <a:off x="66459" y="2566206"/>
              <a:ext cx="1021434" cy="30008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University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E18344F-B61B-0A08-5DAE-0FC03971DC2F}"/>
                </a:ext>
              </a:extLst>
            </p:cNvPr>
            <p:cNvSpPr/>
            <p:nvPr/>
          </p:nvSpPr>
          <p:spPr>
            <a:xfrm>
              <a:off x="467154" y="2294631"/>
              <a:ext cx="220040" cy="220040"/>
            </a:xfrm>
            <a:prstGeom prst="ellipse">
              <a:avLst/>
            </a:prstGeom>
            <a:solidFill>
              <a:schemeClr val="bg1"/>
            </a:solidFill>
            <a:ln w="44450">
              <a:solidFill>
                <a:srgbClr val="6F998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E44224-B7FE-EEB2-0E25-53A1DC423EC2}"/>
              </a:ext>
            </a:extLst>
          </p:cNvPr>
          <p:cNvGrpSpPr/>
          <p:nvPr/>
        </p:nvGrpSpPr>
        <p:grpSpPr>
          <a:xfrm>
            <a:off x="593889" y="2735974"/>
            <a:ext cx="2851866" cy="789812"/>
            <a:chOff x="932414" y="3898029"/>
            <a:chExt cx="2851866" cy="78981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B1BE426-7969-D364-5831-67FB52BD7F2C}"/>
                </a:ext>
              </a:extLst>
            </p:cNvPr>
            <p:cNvSpPr txBox="1"/>
            <p:nvPr/>
          </p:nvSpPr>
          <p:spPr>
            <a:xfrm>
              <a:off x="1507695" y="3898029"/>
              <a:ext cx="6944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NREN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D39DCD8-922A-4260-2322-9A578D78ECFC}"/>
                </a:ext>
              </a:extLst>
            </p:cNvPr>
            <p:cNvCxnSpPr/>
            <p:nvPr/>
          </p:nvCxnSpPr>
          <p:spPr>
            <a:xfrm>
              <a:off x="932414" y="4051918"/>
              <a:ext cx="455338" cy="0"/>
            </a:xfrm>
            <a:prstGeom prst="line">
              <a:avLst/>
            </a:prstGeom>
            <a:ln w="44450">
              <a:solidFill>
                <a:srgbClr val="6F998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D5BE512-C02B-0A67-F2B6-5DA4E7CF171A}"/>
                </a:ext>
              </a:extLst>
            </p:cNvPr>
            <p:cNvSpPr txBox="1"/>
            <p:nvPr/>
          </p:nvSpPr>
          <p:spPr>
            <a:xfrm>
              <a:off x="1507695" y="4164621"/>
              <a:ext cx="22765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Strict Filtering</a:t>
              </a:r>
            </a:p>
            <a:p>
              <a:r>
                <a:rPr lang="en-US" sz="1400" dirty="0">
                  <a:solidFill>
                    <a:srgbClr val="6F998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Full MANRS Compliance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884A738-980C-2087-63AE-2C728F54E879}"/>
              </a:ext>
            </a:extLst>
          </p:cNvPr>
          <p:cNvSpPr txBox="1"/>
          <p:nvPr/>
        </p:nvSpPr>
        <p:spPr>
          <a:xfrm>
            <a:off x="1277371" y="3889518"/>
            <a:ext cx="2002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639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RPKI-Invalid Prefix</a:t>
            </a:r>
          </a:p>
        </p:txBody>
      </p:sp>
      <p:pic>
        <p:nvPicPr>
          <p:cNvPr id="10" name="Graphic 9" descr="Envelope outline">
            <a:extLst>
              <a:ext uri="{FF2B5EF4-FFF2-40B4-BE49-F238E27FC236}">
                <a16:creationId xmlns:a16="http://schemas.microsoft.com/office/drawing/2014/main" id="{754BDBD3-519B-9E4A-9D96-9B496CD826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4847" y="1538317"/>
            <a:ext cx="310896" cy="310896"/>
          </a:xfrm>
          <a:prstGeom prst="rect">
            <a:avLst/>
          </a:prstGeom>
        </p:spPr>
      </p:pic>
      <p:pic>
        <p:nvPicPr>
          <p:cNvPr id="11" name="Graphic 10" descr="Envelope outline">
            <a:extLst>
              <a:ext uri="{FF2B5EF4-FFF2-40B4-BE49-F238E27FC236}">
                <a16:creationId xmlns:a16="http://schemas.microsoft.com/office/drawing/2014/main" id="{A5B8B3C5-682E-04F3-CDBC-3808FA396D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4847" y="1260905"/>
            <a:ext cx="310896" cy="310896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5108A888-9B50-C5B0-5491-95B08CA8B871}"/>
              </a:ext>
            </a:extLst>
          </p:cNvPr>
          <p:cNvGrpSpPr/>
          <p:nvPr/>
        </p:nvGrpSpPr>
        <p:grpSpPr>
          <a:xfrm>
            <a:off x="5122965" y="2735974"/>
            <a:ext cx="3558790" cy="789812"/>
            <a:chOff x="6444260" y="4070143"/>
            <a:chExt cx="3558790" cy="789812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16993FC-3C16-6A1C-DCDD-F5A6981139E7}"/>
                </a:ext>
              </a:extLst>
            </p:cNvPr>
            <p:cNvSpPr txBox="1"/>
            <p:nvPr/>
          </p:nvSpPr>
          <p:spPr>
            <a:xfrm>
              <a:off x="7019541" y="4070143"/>
              <a:ext cx="1552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Commercial ISP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F054C62-35F6-A993-5077-8DD441AE8307}"/>
                </a:ext>
              </a:extLst>
            </p:cNvPr>
            <p:cNvCxnSpPr/>
            <p:nvPr/>
          </p:nvCxnSpPr>
          <p:spPr>
            <a:xfrm>
              <a:off x="6444260" y="4224032"/>
              <a:ext cx="455338" cy="0"/>
            </a:xfrm>
            <a:prstGeom prst="line">
              <a:avLst/>
            </a:prstGeom>
            <a:ln w="44450">
              <a:solidFill>
                <a:srgbClr val="3B3A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75D6960-1993-5832-F2B2-2D6B119C0F16}"/>
                </a:ext>
              </a:extLst>
            </p:cNvPr>
            <p:cNvSpPr txBox="1"/>
            <p:nvPr/>
          </p:nvSpPr>
          <p:spPr>
            <a:xfrm>
              <a:off x="7019541" y="4336735"/>
              <a:ext cx="29835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Loose Filtering</a:t>
              </a:r>
            </a:p>
            <a:p>
              <a:r>
                <a:rPr lang="en-US" sz="1400" dirty="0">
                  <a:solidFill>
                    <a:srgbClr val="3B3A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Partial or No MANRS Compliance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9F7BA59-CEC7-E101-1B95-3793F2543BD6}"/>
              </a:ext>
            </a:extLst>
          </p:cNvPr>
          <p:cNvSpPr txBox="1"/>
          <p:nvPr/>
        </p:nvSpPr>
        <p:spPr>
          <a:xfrm>
            <a:off x="5812780" y="3889519"/>
            <a:ext cx="2079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639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RPKI-Invalid Prefix</a:t>
            </a:r>
          </a:p>
        </p:txBody>
      </p:sp>
      <p:pic>
        <p:nvPicPr>
          <p:cNvPr id="13" name="Graphic 12" descr="Badge Tick1 with solid fill">
            <a:extLst>
              <a:ext uri="{FF2B5EF4-FFF2-40B4-BE49-F238E27FC236}">
                <a16:creationId xmlns:a16="http://schemas.microsoft.com/office/drawing/2014/main" id="{A2979251-72E6-4BDD-EE37-594E61A2AC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23197" y="3756515"/>
            <a:ext cx="540000" cy="540000"/>
          </a:xfrm>
          <a:prstGeom prst="rect">
            <a:avLst/>
          </a:prstGeom>
        </p:spPr>
      </p:pic>
      <p:pic>
        <p:nvPicPr>
          <p:cNvPr id="14" name="Graphic 13" descr="Badge Cross with solid fill">
            <a:extLst>
              <a:ext uri="{FF2B5EF4-FFF2-40B4-BE49-F238E27FC236}">
                <a16:creationId xmlns:a16="http://schemas.microsoft.com/office/drawing/2014/main" id="{2364C659-4EB6-0C47-3AAF-14515D46517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23910" y="3756515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834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0.08333 -0.00092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9.87654E-7 L 0.04982 0.4077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2037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35802E-6 L 0.54791 0.4617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96" y="230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443885-5685-7536-4AAB-EDFFA044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01" y="131562"/>
            <a:ext cx="4221799" cy="695826"/>
          </a:xfrm>
        </p:spPr>
        <p:txBody>
          <a:bodyPr/>
          <a:lstStyle/>
          <a:p>
            <a:r>
              <a:rPr lang="en-GB" dirty="0">
                <a:solidFill>
                  <a:srgbClr val="3B3A96"/>
                </a:solidFill>
              </a:rPr>
              <a:t>Making the Invisible Visible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7813848-366C-5920-9195-848B01584AE0}"/>
              </a:ext>
            </a:extLst>
          </p:cNvPr>
          <p:cNvSpPr/>
          <p:nvPr/>
        </p:nvSpPr>
        <p:spPr>
          <a:xfrm>
            <a:off x="598739" y="4096434"/>
            <a:ext cx="180000" cy="180000"/>
          </a:xfrm>
          <a:prstGeom prst="ellipse">
            <a:avLst/>
          </a:prstGeom>
          <a:solidFill>
            <a:srgbClr val="FBAC1C"/>
          </a:solidFill>
          <a:ln>
            <a:solidFill>
              <a:srgbClr val="FBAC1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C3D75C5-4FE1-4EAD-B7AB-80B210AB5200}"/>
              </a:ext>
            </a:extLst>
          </p:cNvPr>
          <p:cNvSpPr/>
          <p:nvPr/>
        </p:nvSpPr>
        <p:spPr>
          <a:xfrm>
            <a:off x="598739" y="4436557"/>
            <a:ext cx="180000" cy="180000"/>
          </a:xfrm>
          <a:prstGeom prst="ellipse">
            <a:avLst/>
          </a:prstGeom>
          <a:solidFill>
            <a:srgbClr val="6F998D"/>
          </a:solidFill>
          <a:ln>
            <a:solidFill>
              <a:srgbClr val="6F99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D740FA-D51B-7F30-4A57-2714355D681D}"/>
              </a:ext>
            </a:extLst>
          </p:cNvPr>
          <p:cNvSpPr/>
          <p:nvPr/>
        </p:nvSpPr>
        <p:spPr>
          <a:xfrm>
            <a:off x="598739" y="3758951"/>
            <a:ext cx="180000" cy="180000"/>
          </a:xfrm>
          <a:prstGeom prst="ellipse">
            <a:avLst/>
          </a:prstGeom>
          <a:solidFill>
            <a:srgbClr val="E63961"/>
          </a:solidFill>
          <a:ln>
            <a:solidFill>
              <a:srgbClr val="E639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1E2494-B171-33A8-2D2C-909A48EEF1A0}"/>
              </a:ext>
            </a:extLst>
          </p:cNvPr>
          <p:cNvSpPr txBox="1"/>
          <p:nvPr/>
        </p:nvSpPr>
        <p:spPr>
          <a:xfrm>
            <a:off x="889348" y="4372668"/>
            <a:ext cx="1220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Import Policy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A890DC-7135-B4C3-F9A8-54383342C315}"/>
              </a:ext>
            </a:extLst>
          </p:cNvPr>
          <p:cNvSpPr txBox="1"/>
          <p:nvPr/>
        </p:nvSpPr>
        <p:spPr>
          <a:xfrm>
            <a:off x="889348" y="3695062"/>
            <a:ext cx="1172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RPKI Invalid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64CDFF-1DDC-1197-4E22-258EB9F7EEE7}"/>
              </a:ext>
            </a:extLst>
          </p:cNvPr>
          <p:cNvSpPr/>
          <p:nvPr/>
        </p:nvSpPr>
        <p:spPr>
          <a:xfrm>
            <a:off x="603640" y="1397977"/>
            <a:ext cx="6331044" cy="457200"/>
          </a:xfrm>
          <a:prstGeom prst="rect">
            <a:avLst/>
          </a:prstGeom>
          <a:solidFill>
            <a:srgbClr val="6F99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A2483F-CEC4-D854-AC09-0E5E0C960C89}"/>
              </a:ext>
            </a:extLst>
          </p:cNvPr>
          <p:cNvSpPr/>
          <p:nvPr/>
        </p:nvSpPr>
        <p:spPr>
          <a:xfrm>
            <a:off x="603640" y="1960685"/>
            <a:ext cx="1063870" cy="457200"/>
          </a:xfrm>
          <a:prstGeom prst="rect">
            <a:avLst/>
          </a:prstGeom>
          <a:solidFill>
            <a:srgbClr val="FBAC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43DB8-F781-BDD8-7C3A-33334A434F5D}"/>
              </a:ext>
            </a:extLst>
          </p:cNvPr>
          <p:cNvSpPr/>
          <p:nvPr/>
        </p:nvSpPr>
        <p:spPr>
          <a:xfrm>
            <a:off x="603639" y="2523393"/>
            <a:ext cx="225772" cy="457200"/>
          </a:xfrm>
          <a:prstGeom prst="rect">
            <a:avLst/>
          </a:prstGeom>
          <a:solidFill>
            <a:srgbClr val="E639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79DAD7-DC86-2859-5DBF-97A0F20486CB}"/>
              </a:ext>
            </a:extLst>
          </p:cNvPr>
          <p:cNvSpPr txBox="1"/>
          <p:nvPr/>
        </p:nvSpPr>
        <p:spPr>
          <a:xfrm>
            <a:off x="889348" y="4033865"/>
            <a:ext cx="1887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Missing Route Object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47AA31-0139-7C78-4E7C-4EB215F3B24E}"/>
              </a:ext>
            </a:extLst>
          </p:cNvPr>
          <p:cNvSpPr txBox="1"/>
          <p:nvPr/>
        </p:nvSpPr>
        <p:spPr>
          <a:xfrm>
            <a:off x="7010396" y="1393512"/>
            <a:ext cx="963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F99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0AD224-A897-E4AE-47ED-3162F317A5D7}"/>
              </a:ext>
            </a:extLst>
          </p:cNvPr>
          <p:cNvSpPr txBox="1"/>
          <p:nvPr/>
        </p:nvSpPr>
        <p:spPr>
          <a:xfrm>
            <a:off x="1703532" y="1956220"/>
            <a:ext cx="963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BA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6A09CB-3888-5330-ACFD-66E30F6DB423}"/>
              </a:ext>
            </a:extLst>
          </p:cNvPr>
          <p:cNvSpPr txBox="1"/>
          <p:nvPr/>
        </p:nvSpPr>
        <p:spPr>
          <a:xfrm>
            <a:off x="869314" y="2516658"/>
            <a:ext cx="963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E639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</p:spTree>
    <p:extLst>
      <p:ext uri="{BB962C8B-B14F-4D97-AF65-F5344CB8AC3E}">
        <p14:creationId xmlns:p14="http://schemas.microsoft.com/office/powerpoint/2010/main" val="183621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etter f&#10;&#10;Description automatically generated">
            <a:extLst>
              <a:ext uri="{FF2B5EF4-FFF2-40B4-BE49-F238E27FC236}">
                <a16:creationId xmlns:a16="http://schemas.microsoft.com/office/drawing/2014/main" id="{DFBA9F0E-7D99-F41F-61F4-904C469248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84" y="1723084"/>
            <a:ext cx="804243" cy="1172855"/>
          </a:xfrm>
          <a:prstGeom prst="rect">
            <a:avLst/>
          </a:prstGeom>
        </p:spPr>
      </p:pic>
      <p:pic>
        <p:nvPicPr>
          <p:cNvPr id="5" name="Picture 4" descr="A letter a with a black background&#10;&#10;Description automatically generated">
            <a:extLst>
              <a:ext uri="{FF2B5EF4-FFF2-40B4-BE49-F238E27FC236}">
                <a16:creationId xmlns:a16="http://schemas.microsoft.com/office/drawing/2014/main" id="{1E513145-CE3A-2BD7-F9A9-C1CE3D4443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522" y="1723084"/>
            <a:ext cx="1053176" cy="1172855"/>
          </a:xfrm>
          <a:prstGeom prst="rect">
            <a:avLst/>
          </a:prstGeom>
        </p:spPr>
      </p:pic>
      <p:pic>
        <p:nvPicPr>
          <p:cNvPr id="7" name="Picture 6" descr="A black stripe on a grey background&#10;&#10;Description automatically generated">
            <a:extLst>
              <a:ext uri="{FF2B5EF4-FFF2-40B4-BE49-F238E27FC236}">
                <a16:creationId xmlns:a16="http://schemas.microsoft.com/office/drawing/2014/main" id="{5448C3FF-5BC9-F0BF-2FAA-5D9ADCF9F7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817" y="1723084"/>
            <a:ext cx="196273" cy="1172855"/>
          </a:xfrm>
          <a:prstGeom prst="rect">
            <a:avLst/>
          </a:prstGeom>
        </p:spPr>
      </p:pic>
      <p:pic>
        <p:nvPicPr>
          <p:cNvPr id="9" name="Picture 8" descr="A black and grey rectangular object with a black background&#10;&#10;Description automatically generated">
            <a:extLst>
              <a:ext uri="{FF2B5EF4-FFF2-40B4-BE49-F238E27FC236}">
                <a16:creationId xmlns:a16="http://schemas.microsoft.com/office/drawing/2014/main" id="{97A0AD13-9E5C-2B93-B57C-1F7F261642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480" y="1723084"/>
            <a:ext cx="746796" cy="1172855"/>
          </a:xfrm>
          <a:prstGeom prst="rect">
            <a:avLst/>
          </a:prstGeom>
        </p:spPr>
      </p:pic>
      <p:pic>
        <p:nvPicPr>
          <p:cNvPr id="12" name="Picture 11" descr="A black and white letter u&#10;&#10;Description automatically generated">
            <a:extLst>
              <a:ext uri="{FF2B5EF4-FFF2-40B4-BE49-F238E27FC236}">
                <a16:creationId xmlns:a16="http://schemas.microsoft.com/office/drawing/2014/main" id="{873C17FB-EAB8-7858-ED12-FEB515EB90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934" y="1714396"/>
            <a:ext cx="933496" cy="1192003"/>
          </a:xfrm>
          <a:prstGeom prst="rect">
            <a:avLst/>
          </a:prstGeom>
        </p:spPr>
      </p:pic>
      <p:pic>
        <p:nvPicPr>
          <p:cNvPr id="14" name="Picture 13" descr="A black and white letter r&#10;&#10;Description automatically generated">
            <a:extLst>
              <a:ext uri="{FF2B5EF4-FFF2-40B4-BE49-F238E27FC236}">
                <a16:creationId xmlns:a16="http://schemas.microsoft.com/office/drawing/2014/main" id="{DE4589FB-E165-8034-CFAC-44589FA0636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267" y="1723084"/>
            <a:ext cx="1000516" cy="1172855"/>
          </a:xfrm>
          <a:prstGeom prst="rect">
            <a:avLst/>
          </a:prstGeom>
        </p:spPr>
      </p:pic>
      <p:pic>
        <p:nvPicPr>
          <p:cNvPr id="16" name="Picture 15" descr="A black and white logo&#10;&#10;Description automatically generated">
            <a:extLst>
              <a:ext uri="{FF2B5EF4-FFF2-40B4-BE49-F238E27FC236}">
                <a16:creationId xmlns:a16="http://schemas.microsoft.com/office/drawing/2014/main" id="{D59693FB-803D-7926-6D40-88CC445ED3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902" y="1723084"/>
            <a:ext cx="885625" cy="1172855"/>
          </a:xfrm>
          <a:prstGeom prst="rect">
            <a:avLst/>
          </a:prstGeom>
        </p:spPr>
      </p:pic>
      <p:pic>
        <p:nvPicPr>
          <p:cNvPr id="18" name="Picture 17" descr="A letter s in a black background&#10;&#10;Description automatically generated">
            <a:extLst>
              <a:ext uri="{FF2B5EF4-FFF2-40B4-BE49-F238E27FC236}">
                <a16:creationId xmlns:a16="http://schemas.microsoft.com/office/drawing/2014/main" id="{42B9F7C4-E81E-5FDC-E690-8C5EF180643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161" y="1705709"/>
            <a:ext cx="933496" cy="121115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090B088-28B6-3B4B-35B7-DC49D45EFC54}"/>
              </a:ext>
            </a:extLst>
          </p:cNvPr>
          <p:cNvSpPr/>
          <p:nvPr/>
        </p:nvSpPr>
        <p:spPr>
          <a:xfrm>
            <a:off x="-780512" y="0"/>
            <a:ext cx="678247" cy="5143500"/>
          </a:xfrm>
          <a:prstGeom prst="rect">
            <a:avLst/>
          </a:prstGeom>
          <a:solidFill>
            <a:srgbClr val="6F998D"/>
          </a:solidFill>
          <a:ln>
            <a:solidFill>
              <a:srgbClr val="6F99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3131D8-5082-124D-8E23-407A749C50DF}"/>
              </a:ext>
            </a:extLst>
          </p:cNvPr>
          <p:cNvSpPr txBox="1"/>
          <p:nvPr/>
        </p:nvSpPr>
        <p:spPr>
          <a:xfrm>
            <a:off x="-3035509" y="731520"/>
            <a:ext cx="2045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3B3A96"/>
                </a:solidFill>
                <a:latin typeface="Aptos Black" panose="020B0004020202020204" pitchFamily="34" charset="0"/>
              </a:rPr>
              <a:t>Efficient</a:t>
            </a:r>
            <a:endParaRPr lang="en-GB" sz="3200" b="1" dirty="0">
              <a:latin typeface="Aptos Black" panose="020B00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6878AB-8720-F275-D978-E1796B20BF3C}"/>
              </a:ext>
            </a:extLst>
          </p:cNvPr>
          <p:cNvSpPr txBox="1"/>
          <p:nvPr/>
        </p:nvSpPr>
        <p:spPr>
          <a:xfrm>
            <a:off x="-3035509" y="2084143"/>
            <a:ext cx="2045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3B3A96"/>
                </a:solidFill>
                <a:latin typeface="Aptos Black" panose="020B0004020202020204" pitchFamily="34" charset="0"/>
              </a:rPr>
              <a:t>Resilient</a:t>
            </a:r>
            <a:endParaRPr lang="en-GB" sz="3200" b="1" dirty="0">
              <a:latin typeface="Aptos Black" panose="020B00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6E07E-08CF-F4EF-EBB5-BFBEBC99F7F1}"/>
              </a:ext>
            </a:extLst>
          </p:cNvPr>
          <p:cNvSpPr txBox="1"/>
          <p:nvPr/>
        </p:nvSpPr>
        <p:spPr>
          <a:xfrm>
            <a:off x="-3035508" y="3436766"/>
            <a:ext cx="2045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3B3A96"/>
                </a:solidFill>
                <a:latin typeface="Aptos Black" panose="020B0004020202020204" pitchFamily="34" charset="0"/>
              </a:rPr>
              <a:t>Secure</a:t>
            </a:r>
            <a:endParaRPr lang="en-GB" sz="3200" b="1" dirty="0">
              <a:latin typeface="Aptos Black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3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46429" decel="5357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L 1.09166 0.00062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83" y="3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1 0.00371 L 0.71997 0.00247 " pathEditMode="relative" rAng="0" ptsTypes="AA">
                                      <p:cBhvr>
                                        <p:cTn id="34" dur="4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81" y="-6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7224 0.00031 " pathEditMode="relative" rAng="0" ptsTypes="AA">
                                      <p:cBhvr>
                                        <p:cTn id="36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11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022E-16 L 0.71372 0.00278 " pathEditMode="relative" rAng="0" ptsTypes="AA">
                                      <p:cBhvr>
                                        <p:cTn id="38" dur="4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77" y="12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8.33333E-7 -4.07407E-6 L 0.92778 -0.01172 " pathEditMode="relative" rAng="0" ptsTypes="AA">
                                      <p:cBhvr>
                                        <p:cTn id="40" dur="3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89" y="-58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6 4.5679E-6 L 0.8967 -0.02439 " pathEditMode="relative" rAng="0" ptsTypes="AA">
                                      <p:cBhvr>
                                        <p:cTn id="42" dur="3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826" y="-123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38889E-6 4.5679E-6 L 0.90799 -0.02686 " pathEditMode="relative" rAng="0" ptsTypes="AA">
                                      <p:cBhvr>
                                        <p:cTn id="44" dur="3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99" y="-135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4.5679E-6 L 0.91493 -0.01605 " pathEditMode="relative" rAng="0" ptsTypes="AA">
                                      <p:cBhvr>
                                        <p:cTn id="46" dur="3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47" y="-80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4.07407E-6 L 0.85834 -0.04382 " pathEditMode="relative" rAng="0" ptsTypes="AA">
                                      <p:cBhvr>
                                        <p:cTn id="48" dur="3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17" y="-219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4.5679E-6 L 0.92327 -0.01266 " pathEditMode="relative" rAng="0" ptsTypes="AA">
                                      <p:cBhvr>
                                        <p:cTn id="50" dur="3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63" y="-64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66667E-6 4.5679E-6 L 0.90087 -0.01729 " pathEditMode="relative" rAng="0" ptsTypes="AA">
                                      <p:cBhvr>
                                        <p:cTn id="52" dur="3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35" y="-86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38889E-6 4.5679E-6 L 0.9059 -0.00896 " pathEditMode="relative" rAng="0" ptsTypes="AA">
                                      <p:cBhvr>
                                        <p:cTn id="54" dur="3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95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C39C7EC-1AC8-7BAD-8633-820FEC8D5523}"/>
              </a:ext>
            </a:extLst>
          </p:cNvPr>
          <p:cNvSpPr txBox="1">
            <a:spLocks/>
          </p:cNvSpPr>
          <p:nvPr/>
        </p:nvSpPr>
        <p:spPr>
          <a:xfrm>
            <a:off x="517128" y="1864133"/>
            <a:ext cx="5981102" cy="765524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accent4"/>
                </a:solidFill>
              </a:rPr>
              <a:t>Thank you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F9C187A-2B08-31D4-7F63-BFCF807A1155}"/>
              </a:ext>
            </a:extLst>
          </p:cNvPr>
          <p:cNvSpPr txBox="1">
            <a:spLocks/>
          </p:cNvSpPr>
          <p:nvPr/>
        </p:nvSpPr>
        <p:spPr>
          <a:xfrm>
            <a:off x="610930" y="3470165"/>
            <a:ext cx="3795964" cy="2631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rgbClr val="E3B4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abdalla.alfaramawi@geant.org</a:t>
            </a:r>
          </a:p>
        </p:txBody>
      </p:sp>
    </p:spTree>
    <p:extLst>
      <p:ext uri="{BB962C8B-B14F-4D97-AF65-F5344CB8AC3E}">
        <p14:creationId xmlns:p14="http://schemas.microsoft.com/office/powerpoint/2010/main" val="705628693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e7019c98-23ef-46f8-8434-cfd3a3bc7393">GN4PROJ-13-16</_dlc_DocId>
    <_dlc_DocIdUrl xmlns="e7019c98-23ef-46f8-8434-cfd3a3bc7393">
      <Url>https://intranet.geant.org/help-and-support/_layouts/15/DocIdRedir.aspx?ID=GN4PROJ-13-16</Url>
      <Description>GN4PROJ-13-16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C14C35B6BD02428EFDFCF6B38DCCFF" ma:contentTypeVersion="3" ma:contentTypeDescription="Create a new document." ma:contentTypeScope="" ma:versionID="cb80918fe4a605eb18370ba55c5d957b">
  <xsd:schema xmlns:xsd="http://www.w3.org/2001/XMLSchema" xmlns:xs="http://www.w3.org/2001/XMLSchema" xmlns:p="http://schemas.microsoft.com/office/2006/metadata/properties" xmlns:ns1="http://schemas.microsoft.com/sharepoint/v3" xmlns:ns2="e7019c98-23ef-46f8-8434-cfd3a3bc7393" targetNamespace="http://schemas.microsoft.com/office/2006/metadata/properties" ma:root="true" ma:fieldsID="19d4d48c21c094bbdb8e7cf95f595ca6" ns1:_="" ns2:_="">
    <xsd:import namespace="http://schemas.microsoft.com/sharepoint/v3"/>
    <xsd:import namespace="e7019c98-23ef-46f8-8434-cfd3a3bc739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19c98-23ef-46f8-8434-cfd3a3bc7393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AA3960-760A-4B61-8C8B-DBF90F37C8C8}">
  <ds:schemaRefs>
    <ds:schemaRef ds:uri="e7019c98-23ef-46f8-8434-cfd3a3bc7393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4E8D75-8AF6-4906-9862-16846F3CF79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2E35BE0-4019-4082-B1C6-2E4ACDDEA2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019c98-23ef-46f8-8434-cfd3a3bc73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11060</TotalTime>
  <Words>806</Words>
  <Application>Microsoft Office PowerPoint</Application>
  <PresentationFormat>On-screen Show (16:9)</PresentationFormat>
  <Paragraphs>77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Black</vt:lpstr>
      <vt:lpstr>Arial</vt:lpstr>
      <vt:lpstr>Calibri</vt:lpstr>
      <vt:lpstr>GEANT Association</vt:lpstr>
      <vt:lpstr>PowerPoint Presentation</vt:lpstr>
      <vt:lpstr>MANRS and Hidden Routes</vt:lpstr>
      <vt:lpstr>PowerPoint Presentation</vt:lpstr>
      <vt:lpstr>PowerPoint Presentation</vt:lpstr>
      <vt:lpstr>Making the Invisible Visible</vt:lpstr>
      <vt:lpstr>PowerPoint Presentation</vt:lpstr>
      <vt:lpstr>PowerPoint Presentation</vt:lpstr>
    </vt:vector>
  </TitlesOfParts>
  <Company>DANTE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keywords/>
  <dc:description>change to funding information Nov 2015</dc:description>
  <cp:lastModifiedBy>Abdalla Alfaramawi</cp:lastModifiedBy>
  <cp:revision>172</cp:revision>
  <dcterms:created xsi:type="dcterms:W3CDTF">2015-04-29T14:13:57Z</dcterms:created>
  <dcterms:modified xsi:type="dcterms:W3CDTF">2025-06-03T13:46:43Z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_dlc_DocIdItemGuid">
    <vt:lpwstr>44859268-e552-4f71-81b4-ca39bd175d99</vt:lpwstr>
  </property>
</Properties>
</file>