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10"/>
  </p:notes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0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98"/>
    <p:restoredTop sz="83058"/>
  </p:normalViewPr>
  <p:slideViewPr>
    <p:cSldViewPr snapToGrid="0">
      <p:cViewPr varScale="1">
        <p:scale>
          <a:sx n="132" d="100"/>
          <a:sy n="132" d="100"/>
        </p:scale>
        <p:origin x="4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" name="Google Shape;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are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working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alone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 a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huge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library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A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customer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comes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 and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asks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book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find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hand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over.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They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read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only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one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page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move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their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bookmark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return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immediately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Soon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after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they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ask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same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book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again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happens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again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again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millions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times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second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!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relentless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reality of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stateful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network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applications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on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traditional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computer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architectures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40" name="Google Shape;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analogy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book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bookmark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represents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state.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Each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request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requires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retrieving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current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state,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modifying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storing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again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Firewalls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VPNs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intrusion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detection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systems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all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track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connections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by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constantly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retrieving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modifying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returning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state (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book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which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stored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external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memory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library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16411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However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traditional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CPUs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struggle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process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Memory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access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slow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creating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bottlenecks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traffic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builds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up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Even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high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-end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CPUs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are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bound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by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memory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latency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while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waiting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data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At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millions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state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lookups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second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becomes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critical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NRENs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ISPs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cybersecurity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infrastructures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real-time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processing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essential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A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slow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system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just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inconvenient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also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security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risk.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16381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That's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where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FPGA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acceleration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shines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Unlike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CPUs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which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process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one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state at a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time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FPGA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handles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thousands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simultaneously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While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one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state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being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loaded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memory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FPGA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continues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working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on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others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like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chef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preparing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next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meal's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ingredients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while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current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dishes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cook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98819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FPGAs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also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have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their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own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fast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internal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memory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storing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frequently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accessed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states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directly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on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chip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Think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having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second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librarian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who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keeps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popular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books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their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desk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storing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states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fast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memory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dramatically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accelerate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applications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librarian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hands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over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these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books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instantly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instead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checking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vast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shelves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every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time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158750" indent="0">
              <a:buNone/>
            </a:pPr>
            <a:endParaRPr lang="sk-SK" sz="1100" b="0" i="0" u="none" strike="noStrike" cap="none" dirty="0">
              <a:solidFill>
                <a:srgbClr val="000000"/>
              </a:solidFill>
              <a:effectLst/>
              <a:latin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What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makes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even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more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powerful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flexibility.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FPGA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accelerates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any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application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whether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firewall, VPN, or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intrusion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detection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system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Smart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applications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can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even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hint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which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states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won't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needed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soon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allowing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FPGA to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focus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its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memory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on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what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matters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most.</a:t>
            </a:r>
          </a:p>
        </p:txBody>
      </p:sp>
    </p:spTree>
    <p:extLst>
      <p:ext uri="{BB962C8B-B14F-4D97-AF65-F5344CB8AC3E}">
        <p14:creationId xmlns:p14="http://schemas.microsoft.com/office/powerpoint/2010/main" val="186874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rtl="0">
              <a:buNone/>
            </a:pP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Remember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once-weary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librarian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crushed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by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backlogs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state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lookups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? FPGA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acceleration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equips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him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fast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memory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built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right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in,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thousands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parallel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processing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lanes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insider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tips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on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which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volumes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to cache,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transforming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him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into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agile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maestro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orchestrating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requests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ballet-like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precision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158750" indent="0" rtl="0">
              <a:buNone/>
            </a:pPr>
            <a:endParaRPr lang="sk-SK" dirty="0">
              <a:effectLst/>
            </a:endParaRPr>
          </a:p>
          <a:p>
            <a:pPr marL="158750" indent="0" rtl="0">
              <a:buNone/>
            </a:pP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research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networks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ISPs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cybersecurity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rocket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fuel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warp-speed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packet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processing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real-time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intrusion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detection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Layer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7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firewalls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slicing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through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traffic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—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all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minimal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latency</a:t>
            </a:r>
            <a:r>
              <a:rPr lang="sk-SK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and maximum flexibility.</a:t>
            </a:r>
            <a:endParaRPr lang="sk-SK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59320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err="1"/>
              <a:t>That's</a:t>
            </a:r>
            <a:r>
              <a:rPr lang="sk-SK" dirty="0"/>
              <a:t> </a:t>
            </a:r>
            <a:r>
              <a:rPr lang="sk-SK" dirty="0" err="1"/>
              <a:t>everything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 </a:t>
            </a:r>
            <a:r>
              <a:rPr lang="sk-SK" dirty="0" err="1"/>
              <a:t>me</a:t>
            </a:r>
            <a:r>
              <a:rPr lang="sk-SK" dirty="0"/>
              <a:t>. </a:t>
            </a:r>
            <a:r>
              <a:rPr lang="sk-SK" dirty="0" err="1"/>
              <a:t>If</a:t>
            </a:r>
            <a:r>
              <a:rPr lang="sk-SK" dirty="0"/>
              <a:t> </a:t>
            </a:r>
            <a:r>
              <a:rPr lang="sk-SK" dirty="0" err="1"/>
              <a:t>you</a:t>
            </a:r>
            <a:r>
              <a:rPr lang="sk-SK" dirty="0"/>
              <a:t> </a:t>
            </a:r>
            <a:r>
              <a:rPr lang="sk-SK" dirty="0" err="1"/>
              <a:t>wish</a:t>
            </a:r>
            <a:r>
              <a:rPr lang="sk-SK" dirty="0"/>
              <a:t> to </a:t>
            </a:r>
            <a:r>
              <a:rPr lang="sk-SK" dirty="0" err="1"/>
              <a:t>know</a:t>
            </a:r>
            <a:r>
              <a:rPr lang="sk-SK" dirty="0"/>
              <a:t> more, </a:t>
            </a:r>
            <a:r>
              <a:rPr lang="sk-SK" dirty="0" err="1"/>
              <a:t>you</a:t>
            </a:r>
            <a:r>
              <a:rPr lang="sk-SK" dirty="0"/>
              <a:t> </a:t>
            </a:r>
            <a:r>
              <a:rPr lang="sk-SK" dirty="0" err="1"/>
              <a:t>can</a:t>
            </a:r>
            <a:r>
              <a:rPr lang="sk-SK" dirty="0"/>
              <a:t> </a:t>
            </a:r>
            <a:r>
              <a:rPr lang="sk-SK" dirty="0" err="1"/>
              <a:t>contact</a:t>
            </a:r>
            <a:r>
              <a:rPr lang="sk-SK" dirty="0"/>
              <a:t> </a:t>
            </a:r>
            <a:r>
              <a:rPr lang="sk-SK" dirty="0" err="1"/>
              <a:t>me</a:t>
            </a:r>
            <a:r>
              <a:rPr lang="sk-SK" dirty="0"/>
              <a:t>.</a:t>
            </a:r>
            <a:endParaRPr dirty="0"/>
          </a:p>
        </p:txBody>
      </p:sp>
      <p:sp>
        <p:nvSpPr>
          <p:cNvPr id="46" name="Google Shape;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a závěrečný snímek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38200" y="3834466"/>
            <a:ext cx="9144000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8A2"/>
              </a:buClr>
              <a:buSzPts val="3000"/>
              <a:buFont typeface="Avenir"/>
              <a:buNone/>
              <a:defRPr sz="3000" b="1">
                <a:solidFill>
                  <a:srgbClr val="0068A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38200" y="4933017"/>
            <a:ext cx="9144000" cy="526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1DE"/>
              </a:buClr>
              <a:buSzPts val="2400"/>
              <a:buNone/>
              <a:defRPr sz="2400" b="0">
                <a:solidFill>
                  <a:srgbClr val="00A1DE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 bez zápatí snímek">
  <p:cSld name="Nadpis a obsah bez zápatí sníme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6338047" y="286964"/>
            <a:ext cx="5504329" cy="737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8A2"/>
              </a:buClr>
              <a:buSzPts val="3000"/>
              <a:buFont typeface="Avenir"/>
              <a:buNone/>
              <a:defRPr sz="3000" b="1">
                <a:solidFill>
                  <a:srgbClr val="0068A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1344706" y="1855694"/>
            <a:ext cx="10291481" cy="4333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8A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venir"/>
              <a:buNone/>
              <a:defRPr sz="4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8A2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0068A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6.pn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9.png"/><Relationship Id="rId10" Type="http://schemas.openxmlformats.org/officeDocument/2006/relationships/image" Target="../media/image22.png"/><Relationship Id="rId4" Type="http://schemas.openxmlformats.org/officeDocument/2006/relationships/image" Target="../media/image17.svg"/><Relationship Id="rId9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ctrTitle"/>
          </p:nvPr>
        </p:nvSpPr>
        <p:spPr>
          <a:xfrm>
            <a:off x="838200" y="3834466"/>
            <a:ext cx="9144000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8A2"/>
              </a:buClr>
              <a:buSzPts val="3000"/>
              <a:buFont typeface="Avenir"/>
              <a:buNone/>
            </a:pPr>
            <a:r>
              <a:rPr lang="cs-CZ" sz="4400" dirty="0" err="1">
                <a:solidFill>
                  <a:schemeClr val="bg2"/>
                </a:solidFill>
                <a:latin typeface="+mj-lt"/>
              </a:rPr>
              <a:t>Lightning</a:t>
            </a:r>
            <a:r>
              <a:rPr lang="cs-CZ" sz="4400" dirty="0">
                <a:solidFill>
                  <a:schemeClr val="bg2"/>
                </a:solidFill>
                <a:latin typeface="+mj-lt"/>
              </a:rPr>
              <a:t>-Fast </a:t>
            </a:r>
            <a:r>
              <a:rPr lang="cs-CZ" sz="4400" dirty="0" err="1">
                <a:solidFill>
                  <a:schemeClr val="bg2"/>
                </a:solidFill>
                <a:latin typeface="+mj-lt"/>
              </a:rPr>
              <a:t>Stateful</a:t>
            </a:r>
            <a:r>
              <a:rPr lang="cs-CZ" sz="4400" dirty="0">
                <a:solidFill>
                  <a:schemeClr val="bg2"/>
                </a:solidFill>
                <a:latin typeface="+mj-lt"/>
              </a:rPr>
              <a:t> </a:t>
            </a:r>
            <a:r>
              <a:rPr lang="cs-CZ" sz="4400" dirty="0" err="1">
                <a:solidFill>
                  <a:schemeClr val="bg2"/>
                </a:solidFill>
                <a:latin typeface="+mj-lt"/>
              </a:rPr>
              <a:t>Applications</a:t>
            </a:r>
            <a:r>
              <a:rPr lang="cs-CZ" sz="4400" dirty="0">
                <a:solidFill>
                  <a:schemeClr val="bg2"/>
                </a:solidFill>
                <a:latin typeface="+mj-lt"/>
              </a:rPr>
              <a:t> on FPGA</a:t>
            </a:r>
            <a:endParaRPr sz="4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5" name="Google Shape;25;p6"/>
          <p:cNvSpPr txBox="1">
            <a:spLocks noGrp="1"/>
          </p:cNvSpPr>
          <p:nvPr>
            <p:ph type="subTitle" idx="1"/>
          </p:nvPr>
        </p:nvSpPr>
        <p:spPr>
          <a:xfrm>
            <a:off x="838200" y="4933017"/>
            <a:ext cx="9144000" cy="526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1DE"/>
              </a:buClr>
              <a:buSzPts val="2400"/>
              <a:buNone/>
            </a:pPr>
            <a:r>
              <a:rPr lang="en-US" dirty="0">
                <a:solidFill>
                  <a:schemeClr val="accent3"/>
                </a:solidFill>
                <a:latin typeface="+mj-lt"/>
              </a:rPr>
              <a:t>Oliver Gurka</a:t>
            </a:r>
            <a:endParaRPr dirty="0">
              <a:solidFill>
                <a:schemeClr val="accent3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ošatenie, kresba, animák, náčrt&#10;&#10;Obsah vygenerovaný pomocou AI môže byť nesprávny.">
            <a:extLst>
              <a:ext uri="{FF2B5EF4-FFF2-40B4-BE49-F238E27FC236}">
                <a16:creationId xmlns:a16="http://schemas.microsoft.com/office/drawing/2014/main" id="{5BE9C1CF-70F2-8A2D-42AE-48EE8CEA1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" y="0"/>
            <a:ext cx="12184063" cy="6858000"/>
          </a:xfrm>
          <a:prstGeom prst="rect">
            <a:avLst/>
          </a:prstGeom>
        </p:spPr>
      </p:pic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1751268" y="192505"/>
            <a:ext cx="7050620" cy="870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8A2"/>
              </a:buClr>
              <a:buSzPts val="3000"/>
              <a:buFont typeface="Avenir"/>
              <a:buNone/>
            </a:pPr>
            <a:r>
              <a:rPr lang="en-GB" sz="4000" noProof="0" dirty="0">
                <a:solidFill>
                  <a:schemeClr val="bg2"/>
                </a:solidFill>
                <a:latin typeface="+mj-lt"/>
              </a:rPr>
              <a:t>The External Memory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026BFBF3-CAC4-4C5F-BD30-B052666EAB02}"/>
              </a:ext>
            </a:extLst>
          </p:cNvPr>
          <p:cNvSpPr txBox="1"/>
          <p:nvPr/>
        </p:nvSpPr>
        <p:spPr>
          <a:xfrm>
            <a:off x="10663542" y="6263259"/>
            <a:ext cx="162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>
                <a:solidFill>
                  <a:schemeClr val="bg2"/>
                </a:solidFill>
                <a:latin typeface="+mn-lt"/>
              </a:rPr>
              <a:t>Generated</a:t>
            </a:r>
            <a:r>
              <a:rPr lang="sk-SK" dirty="0">
                <a:solidFill>
                  <a:schemeClr val="bg2"/>
                </a:solidFill>
                <a:latin typeface="+mn-lt"/>
              </a:rPr>
              <a:t> by AI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ruhová šípka 17">
            <a:extLst>
              <a:ext uri="{FF2B5EF4-FFF2-40B4-BE49-F238E27FC236}">
                <a16:creationId xmlns:a16="http://schemas.microsoft.com/office/drawing/2014/main" id="{06AC4220-780C-C459-11BA-4DD0BC0C1F7A}"/>
              </a:ext>
            </a:extLst>
          </p:cNvPr>
          <p:cNvSpPr/>
          <p:nvPr/>
        </p:nvSpPr>
        <p:spPr>
          <a:xfrm rot="705983">
            <a:off x="3401658" y="1238552"/>
            <a:ext cx="5504329" cy="5484783"/>
          </a:xfrm>
          <a:prstGeom prst="circularArrow">
            <a:avLst>
              <a:gd name="adj1" fmla="val 7750"/>
              <a:gd name="adj2" fmla="val 1142319"/>
              <a:gd name="adj3" fmla="val 20513818"/>
              <a:gd name="adj4" fmla="val 16964768"/>
              <a:gd name="adj5" fmla="val 8431"/>
            </a:avLst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2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8053A97-2528-D471-D197-114177D17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err="1">
                <a:solidFill>
                  <a:schemeClr val="accent2"/>
                </a:solidFill>
                <a:latin typeface="+mj-lt"/>
              </a:rPr>
              <a:t>The</a:t>
            </a:r>
            <a:r>
              <a:rPr lang="sk-SK" sz="4000" dirty="0">
                <a:solidFill>
                  <a:schemeClr val="accent2"/>
                </a:solidFill>
                <a:latin typeface="+mj-lt"/>
              </a:rPr>
              <a:t> State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2CEC9CEA-535A-76B4-78DD-4F6A158F466B}"/>
              </a:ext>
            </a:extLst>
          </p:cNvPr>
          <p:cNvSpPr txBox="1"/>
          <p:nvPr/>
        </p:nvSpPr>
        <p:spPr>
          <a:xfrm>
            <a:off x="5211714" y="1408089"/>
            <a:ext cx="1884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err="1">
                <a:solidFill>
                  <a:schemeClr val="bg2"/>
                </a:solidFill>
                <a:latin typeface="+mn-lt"/>
              </a:rPr>
              <a:t>Retrieve</a:t>
            </a:r>
            <a:r>
              <a:rPr lang="sk-SK" sz="2400" b="1" dirty="0">
                <a:solidFill>
                  <a:schemeClr val="bg2"/>
                </a:solidFill>
                <a:latin typeface="+mn-lt"/>
              </a:rPr>
              <a:t> </a:t>
            </a:r>
            <a:r>
              <a:rPr lang="sk-SK" sz="2400" b="1" dirty="0" err="1">
                <a:solidFill>
                  <a:schemeClr val="bg2"/>
                </a:solidFill>
                <a:latin typeface="+mn-lt"/>
              </a:rPr>
              <a:t>the</a:t>
            </a:r>
            <a:r>
              <a:rPr lang="sk-SK" sz="2400" b="1" dirty="0">
                <a:solidFill>
                  <a:schemeClr val="bg2"/>
                </a:solidFill>
                <a:latin typeface="+mn-lt"/>
              </a:rPr>
              <a:t> </a:t>
            </a:r>
            <a:r>
              <a:rPr lang="sk-SK" sz="2400" b="1" dirty="0" err="1">
                <a:solidFill>
                  <a:schemeClr val="accent2"/>
                </a:solidFill>
                <a:latin typeface="+mn-lt"/>
              </a:rPr>
              <a:t>Book</a:t>
            </a:r>
            <a:endParaRPr lang="sk-SK" sz="24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36625277-4149-6CFB-6D47-D974E946AFD4}"/>
              </a:ext>
            </a:extLst>
          </p:cNvPr>
          <p:cNvSpPr txBox="1"/>
          <p:nvPr/>
        </p:nvSpPr>
        <p:spPr>
          <a:xfrm>
            <a:off x="7021104" y="4560641"/>
            <a:ext cx="2166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err="1">
                <a:solidFill>
                  <a:schemeClr val="bg2"/>
                </a:solidFill>
                <a:latin typeface="+mn-lt"/>
              </a:rPr>
              <a:t>Read</a:t>
            </a:r>
            <a:r>
              <a:rPr lang="sk-SK" sz="2400" b="1" dirty="0">
                <a:solidFill>
                  <a:schemeClr val="bg2"/>
                </a:solidFill>
                <a:latin typeface="+mn-lt"/>
              </a:rPr>
              <a:t> a </a:t>
            </a:r>
            <a:r>
              <a:rPr lang="sk-SK" sz="2400" b="1" dirty="0" err="1">
                <a:solidFill>
                  <a:schemeClr val="bg2"/>
                </a:solidFill>
                <a:latin typeface="+mn-lt"/>
              </a:rPr>
              <a:t>page</a:t>
            </a:r>
            <a:r>
              <a:rPr lang="sk-SK" sz="2400" b="1" dirty="0">
                <a:solidFill>
                  <a:schemeClr val="bg2"/>
                </a:solidFill>
                <a:latin typeface="+mn-lt"/>
              </a:rPr>
              <a:t>,</a:t>
            </a:r>
          </a:p>
          <a:p>
            <a:pPr algn="ctr"/>
            <a:r>
              <a:rPr lang="sk-SK" sz="2400" b="1" dirty="0" err="1">
                <a:solidFill>
                  <a:schemeClr val="bg2"/>
                </a:solidFill>
                <a:latin typeface="+mn-lt"/>
              </a:rPr>
              <a:t>Move</a:t>
            </a:r>
            <a:r>
              <a:rPr lang="sk-SK" sz="2400" b="1" dirty="0">
                <a:solidFill>
                  <a:schemeClr val="bg2"/>
                </a:solidFill>
                <a:latin typeface="+mn-lt"/>
              </a:rPr>
              <a:t> </a:t>
            </a:r>
            <a:r>
              <a:rPr lang="sk-SK" sz="2400" b="1" dirty="0" err="1">
                <a:solidFill>
                  <a:schemeClr val="accent2"/>
                </a:solidFill>
                <a:latin typeface="+mn-lt"/>
              </a:rPr>
              <a:t>Bookmark</a:t>
            </a:r>
            <a:endParaRPr lang="sk-SK" sz="24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7BAE2786-482D-833E-0B1F-95FED48F32A2}"/>
              </a:ext>
            </a:extLst>
          </p:cNvPr>
          <p:cNvSpPr txBox="1"/>
          <p:nvPr/>
        </p:nvSpPr>
        <p:spPr>
          <a:xfrm>
            <a:off x="3327943" y="4745308"/>
            <a:ext cx="1842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err="1">
                <a:solidFill>
                  <a:schemeClr val="bg2"/>
                </a:solidFill>
                <a:latin typeface="+mn-lt"/>
              </a:rPr>
              <a:t>Return</a:t>
            </a:r>
            <a:endParaRPr lang="sk-SK" sz="2400" b="1" dirty="0">
              <a:solidFill>
                <a:schemeClr val="bg2"/>
              </a:solidFill>
              <a:latin typeface="+mn-lt"/>
            </a:endParaRPr>
          </a:p>
          <a:p>
            <a:pPr algn="ctr"/>
            <a:r>
              <a:rPr lang="sk-SK" sz="2400" b="1" dirty="0" err="1">
                <a:solidFill>
                  <a:schemeClr val="bg2"/>
                </a:solidFill>
                <a:latin typeface="+mn-lt"/>
              </a:rPr>
              <a:t>the</a:t>
            </a:r>
            <a:r>
              <a:rPr lang="sk-SK" sz="2400" b="1" dirty="0">
                <a:solidFill>
                  <a:schemeClr val="bg2"/>
                </a:solidFill>
                <a:latin typeface="+mn-lt"/>
              </a:rPr>
              <a:t> </a:t>
            </a:r>
            <a:r>
              <a:rPr lang="sk-SK" sz="2400" b="1" dirty="0" err="1">
                <a:solidFill>
                  <a:schemeClr val="accent2"/>
                </a:solidFill>
                <a:latin typeface="+mn-lt"/>
              </a:rPr>
              <a:t>Book</a:t>
            </a:r>
            <a:endParaRPr lang="sk-SK" sz="24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9450F798-A4DF-68B8-377E-C7829301C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0052" t="18592" r="29171" b="18975"/>
          <a:stretch/>
        </p:blipFill>
        <p:spPr>
          <a:xfrm>
            <a:off x="5322400" y="2774986"/>
            <a:ext cx="1662847" cy="2545938"/>
          </a:xfrm>
          <a:prstGeom prst="rect">
            <a:avLst/>
          </a:prstGeom>
        </p:spPr>
      </p:pic>
      <p:sp>
        <p:nvSpPr>
          <p:cNvPr id="21" name="Kruhová šípka 20">
            <a:extLst>
              <a:ext uri="{FF2B5EF4-FFF2-40B4-BE49-F238E27FC236}">
                <a16:creationId xmlns:a16="http://schemas.microsoft.com/office/drawing/2014/main" id="{ED11E41A-B8A6-332D-DF4F-68F9F9FABD8B}"/>
              </a:ext>
            </a:extLst>
          </p:cNvPr>
          <p:cNvSpPr/>
          <p:nvPr/>
        </p:nvSpPr>
        <p:spPr>
          <a:xfrm rot="7929324">
            <a:off x="3401659" y="1238550"/>
            <a:ext cx="5504329" cy="5484783"/>
          </a:xfrm>
          <a:prstGeom prst="circularArrow">
            <a:avLst>
              <a:gd name="adj1" fmla="val 7750"/>
              <a:gd name="adj2" fmla="val 1142319"/>
              <a:gd name="adj3" fmla="val 20513818"/>
              <a:gd name="adj4" fmla="val 17219738"/>
              <a:gd name="adj5" fmla="val 8431"/>
            </a:avLst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22" name="Kruhová šípka 21">
            <a:extLst>
              <a:ext uri="{FF2B5EF4-FFF2-40B4-BE49-F238E27FC236}">
                <a16:creationId xmlns:a16="http://schemas.microsoft.com/office/drawing/2014/main" id="{D32C7991-2DB1-8349-7409-F949B16E45C8}"/>
              </a:ext>
            </a:extLst>
          </p:cNvPr>
          <p:cNvSpPr/>
          <p:nvPr/>
        </p:nvSpPr>
        <p:spPr>
          <a:xfrm rot="14813885">
            <a:off x="3401659" y="1249617"/>
            <a:ext cx="5504329" cy="5484783"/>
          </a:xfrm>
          <a:prstGeom prst="circularArrow">
            <a:avLst>
              <a:gd name="adj1" fmla="val 7750"/>
              <a:gd name="adj2" fmla="val 1142319"/>
              <a:gd name="adj3" fmla="val 20513818"/>
              <a:gd name="adj4" fmla="val 16629992"/>
              <a:gd name="adj5" fmla="val 8431"/>
            </a:avLst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057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8D1322-C46D-575A-97AC-55A5B88C6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err="1">
                <a:latin typeface="+mj-lt"/>
              </a:rPr>
              <a:t>The</a:t>
            </a:r>
            <a:r>
              <a:rPr lang="sk-SK" sz="4000" dirty="0">
                <a:latin typeface="+mj-lt"/>
              </a:rPr>
              <a:t> </a:t>
            </a:r>
            <a:r>
              <a:rPr lang="sk-SK" sz="4000" dirty="0" err="1">
                <a:latin typeface="+mj-lt"/>
              </a:rPr>
              <a:t>Problem</a:t>
            </a:r>
            <a:endParaRPr lang="sk-SK" sz="4000" dirty="0">
              <a:latin typeface="+mj-lt"/>
            </a:endParaRPr>
          </a:p>
        </p:txBody>
      </p:sp>
      <p:pic>
        <p:nvPicPr>
          <p:cNvPr id="21" name="Obrázok 20" descr="Obrázok, na ktorom je dopravná značka, značka/gesto, rad&#10;&#10;Obsah vygenerovaný umelou inteligenciou môže byť nesprávny.">
            <a:extLst>
              <a:ext uri="{FF2B5EF4-FFF2-40B4-BE49-F238E27FC236}">
                <a16:creationId xmlns:a16="http://schemas.microsoft.com/office/drawing/2014/main" id="{25A12C13-6B62-C2C5-D4CD-4A81D3A19E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216" t="21378" r="11648" b="22372"/>
          <a:stretch/>
        </p:blipFill>
        <p:spPr>
          <a:xfrm>
            <a:off x="7163267" y="2002761"/>
            <a:ext cx="4492398" cy="3319011"/>
          </a:xfrm>
          <a:prstGeom prst="rect">
            <a:avLst/>
          </a:prstGeom>
        </p:spPr>
      </p:pic>
      <p:sp>
        <p:nvSpPr>
          <p:cNvPr id="22" name="BlokTextu 21">
            <a:extLst>
              <a:ext uri="{FF2B5EF4-FFF2-40B4-BE49-F238E27FC236}">
                <a16:creationId xmlns:a16="http://schemas.microsoft.com/office/drawing/2014/main" id="{79D76CDF-9C41-E741-0300-77A309FC7316}"/>
              </a:ext>
            </a:extLst>
          </p:cNvPr>
          <p:cNvSpPr txBox="1"/>
          <p:nvPr/>
        </p:nvSpPr>
        <p:spPr>
          <a:xfrm>
            <a:off x="4836118" y="3371267"/>
            <a:ext cx="223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err="1">
                <a:solidFill>
                  <a:schemeClr val="bg2"/>
                </a:solidFill>
                <a:latin typeface="+mn-lt"/>
              </a:rPr>
              <a:t>Leads</a:t>
            </a:r>
            <a:r>
              <a:rPr lang="sk-SK" sz="3200" b="1" dirty="0">
                <a:solidFill>
                  <a:schemeClr val="bg2"/>
                </a:solidFill>
                <a:latin typeface="+mn-lt"/>
              </a:rPr>
              <a:t> to...</a:t>
            </a: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7C745CED-3B02-102E-430C-59EC1E96E353}"/>
              </a:ext>
            </a:extLst>
          </p:cNvPr>
          <p:cNvSpPr txBox="1"/>
          <p:nvPr/>
        </p:nvSpPr>
        <p:spPr>
          <a:xfrm>
            <a:off x="10678594" y="6571036"/>
            <a:ext cx="1513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>
                <a:solidFill>
                  <a:schemeClr val="bg2"/>
                </a:solidFill>
                <a:latin typeface="+mn-lt"/>
              </a:rPr>
              <a:t>Generated</a:t>
            </a:r>
            <a:r>
              <a:rPr lang="sk-SK" dirty="0">
                <a:solidFill>
                  <a:schemeClr val="bg2"/>
                </a:solidFill>
                <a:latin typeface="+mn-lt"/>
              </a:rPr>
              <a:t> by AI</a:t>
            </a:r>
          </a:p>
        </p:txBody>
      </p:sp>
      <p:grpSp>
        <p:nvGrpSpPr>
          <p:cNvPr id="29" name="Skupina 28">
            <a:extLst>
              <a:ext uri="{FF2B5EF4-FFF2-40B4-BE49-F238E27FC236}">
                <a16:creationId xmlns:a16="http://schemas.microsoft.com/office/drawing/2014/main" id="{8C738E4F-A01D-A8CD-5191-92C15F81E630}"/>
              </a:ext>
            </a:extLst>
          </p:cNvPr>
          <p:cNvGrpSpPr/>
          <p:nvPr/>
        </p:nvGrpSpPr>
        <p:grpSpPr>
          <a:xfrm>
            <a:off x="536335" y="1610005"/>
            <a:ext cx="3943927" cy="4692074"/>
            <a:chOff x="637309" y="1610005"/>
            <a:chExt cx="3943927" cy="4692074"/>
          </a:xfrm>
        </p:grpSpPr>
        <p:grpSp>
          <p:nvGrpSpPr>
            <p:cNvPr id="19" name="Skupina 18">
              <a:extLst>
                <a:ext uri="{FF2B5EF4-FFF2-40B4-BE49-F238E27FC236}">
                  <a16:creationId xmlns:a16="http://schemas.microsoft.com/office/drawing/2014/main" id="{6D69D4ED-A255-CD68-FBDC-88B7BE90D57B}"/>
                </a:ext>
              </a:extLst>
            </p:cNvPr>
            <p:cNvGrpSpPr/>
            <p:nvPr/>
          </p:nvGrpSpPr>
          <p:grpSpPr>
            <a:xfrm>
              <a:off x="2230847" y="1610005"/>
              <a:ext cx="2350389" cy="4692074"/>
              <a:chOff x="956229" y="1554334"/>
              <a:chExt cx="2495544" cy="4890022"/>
            </a:xfrm>
          </p:grpSpPr>
          <p:pic>
            <p:nvPicPr>
              <p:cNvPr id="9" name="Grafický objekt 8">
                <a:extLst>
                  <a:ext uri="{FF2B5EF4-FFF2-40B4-BE49-F238E27FC236}">
                    <a16:creationId xmlns:a16="http://schemas.microsoft.com/office/drawing/2014/main" id="{35F1E584-CCA0-7E2F-C094-4C792DE153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21448" t="21280" r="22363" b="22290"/>
              <a:stretch/>
            </p:blipFill>
            <p:spPr>
              <a:xfrm>
                <a:off x="956229" y="4162975"/>
                <a:ext cx="2271612" cy="2281381"/>
              </a:xfrm>
              <a:prstGeom prst="rect">
                <a:avLst/>
              </a:prstGeom>
            </p:spPr>
          </p:pic>
          <p:pic>
            <p:nvPicPr>
              <p:cNvPr id="11" name="Obrázok 10" descr="Obrázok, na ktorom je logo, symbol, písmo, štvorec&#10;&#10;Obsah vygenerovaný umelou inteligenciou môže byť nesprávny.">
                <a:extLst>
                  <a:ext uri="{FF2B5EF4-FFF2-40B4-BE49-F238E27FC236}">
                    <a16:creationId xmlns:a16="http://schemas.microsoft.com/office/drawing/2014/main" id="{86F9F76E-CE76-225A-7A58-E96ACF98BA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l="12215" t="30824" r="12784" b="31960"/>
              <a:stretch/>
            </p:blipFill>
            <p:spPr>
              <a:xfrm>
                <a:off x="1136072" y="1554334"/>
                <a:ext cx="1911927" cy="948721"/>
              </a:xfrm>
              <a:prstGeom prst="rect">
                <a:avLst/>
              </a:prstGeom>
            </p:spPr>
          </p:pic>
          <p:sp>
            <p:nvSpPr>
              <p:cNvPr id="12" name="Obojsmerná zvislá šípka 11">
                <a:extLst>
                  <a:ext uri="{FF2B5EF4-FFF2-40B4-BE49-F238E27FC236}">
                    <a16:creationId xmlns:a16="http://schemas.microsoft.com/office/drawing/2014/main" id="{1593CB71-DA85-B78F-6300-8933BA36F0CE}"/>
                  </a:ext>
                </a:extLst>
              </p:cNvPr>
              <p:cNvSpPr/>
              <p:nvPr/>
            </p:nvSpPr>
            <p:spPr>
              <a:xfrm>
                <a:off x="1791854" y="2787070"/>
                <a:ext cx="600362" cy="1283855"/>
              </a:xfrm>
              <a:prstGeom prst="upDownArrow">
                <a:avLst>
                  <a:gd name="adj1" fmla="val 28461"/>
                  <a:gd name="adj2" fmla="val 50000"/>
                </a:avLst>
              </a:prstGeom>
              <a:solidFill>
                <a:schemeClr val="accent3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pic>
            <p:nvPicPr>
              <p:cNvPr id="18" name="Grafický objekt 17">
                <a:extLst>
                  <a:ext uri="{FF2B5EF4-FFF2-40B4-BE49-F238E27FC236}">
                    <a16:creationId xmlns:a16="http://schemas.microsoft.com/office/drawing/2014/main" id="{4ABDF18B-BE8C-303D-B925-A3CB8F5805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503052" y="2714805"/>
                <a:ext cx="948721" cy="948721"/>
              </a:xfrm>
              <a:prstGeom prst="rect">
                <a:avLst/>
              </a:prstGeom>
            </p:spPr>
          </p:pic>
        </p:grpSp>
        <p:pic>
          <p:nvPicPr>
            <p:cNvPr id="27" name="Grafický objekt 26">
              <a:extLst>
                <a:ext uri="{FF2B5EF4-FFF2-40B4-BE49-F238E27FC236}">
                  <a16:creationId xmlns:a16="http://schemas.microsoft.com/office/drawing/2014/main" id="{67286D9E-E27D-7B3A-97C4-F7BD78B91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37309" y="4787308"/>
              <a:ext cx="840509" cy="840509"/>
            </a:xfrm>
            <a:prstGeom prst="rect">
              <a:avLst/>
            </a:prstGeom>
          </p:spPr>
        </p:pic>
        <p:sp>
          <p:nvSpPr>
            <p:cNvPr id="28" name="Šípka doprava 27">
              <a:extLst>
                <a:ext uri="{FF2B5EF4-FFF2-40B4-BE49-F238E27FC236}">
                  <a16:creationId xmlns:a16="http://schemas.microsoft.com/office/drawing/2014/main" id="{4B1CE43A-4837-DECC-F0DC-D9441C0199B9}"/>
                </a:ext>
              </a:extLst>
            </p:cNvPr>
            <p:cNvSpPr/>
            <p:nvPr/>
          </p:nvSpPr>
          <p:spPr>
            <a:xfrm>
              <a:off x="1695345" y="5054290"/>
              <a:ext cx="489527" cy="306546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</p:spTree>
    <p:extLst>
      <p:ext uri="{BB962C8B-B14F-4D97-AF65-F5344CB8AC3E}">
        <p14:creationId xmlns:p14="http://schemas.microsoft.com/office/powerpoint/2010/main" val="389398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DE427A-25C3-D6C4-A7DF-09FEC2176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+mj-lt"/>
              </a:rPr>
              <a:t>FPGAs to the rescue</a:t>
            </a:r>
          </a:p>
        </p:txBody>
      </p:sp>
      <p:pic>
        <p:nvPicPr>
          <p:cNvPr id="5" name="Obrázok 4" descr="Obrázok, na ktorom je náčrt, kresba, animák, kreslený obrázok&#10;&#10;Obsah vygenerovaný umelou inteligenciou môže byť nesprávny.">
            <a:extLst>
              <a:ext uri="{FF2B5EF4-FFF2-40B4-BE49-F238E27FC236}">
                <a16:creationId xmlns:a16="http://schemas.microsoft.com/office/drawing/2014/main" id="{9AC860C1-E6A8-69E8-D0E1-6FC9BDC52F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350" t="5660" r="17172" b="5749"/>
          <a:stretch/>
        </p:blipFill>
        <p:spPr>
          <a:xfrm>
            <a:off x="665019" y="2447635"/>
            <a:ext cx="4188123" cy="3777673"/>
          </a:xfrm>
          <a:prstGeom prst="rect">
            <a:avLst/>
          </a:prstGeom>
        </p:spPr>
      </p:pic>
      <p:pic>
        <p:nvPicPr>
          <p:cNvPr id="9" name="Obrázok 8" descr="Obrázok, na ktorom je jedlo, niečo pod zub, osoba, ošatenie&#10;&#10;Obsah vygenerovaný umelou inteligenciou môže byť nesprávny.">
            <a:extLst>
              <a:ext uri="{FF2B5EF4-FFF2-40B4-BE49-F238E27FC236}">
                <a16:creationId xmlns:a16="http://schemas.microsoft.com/office/drawing/2014/main" id="{381C411B-ABB0-A6D4-D311-2452C0F687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653" y="2309633"/>
            <a:ext cx="6080513" cy="4053675"/>
          </a:xfrm>
          <a:prstGeom prst="rect">
            <a:avLst/>
          </a:prstGeom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428F669B-3954-7490-2C74-7AFE1D50B160}"/>
              </a:ext>
            </a:extLst>
          </p:cNvPr>
          <p:cNvSpPr txBox="1"/>
          <p:nvPr/>
        </p:nvSpPr>
        <p:spPr>
          <a:xfrm>
            <a:off x="1909334" y="1533234"/>
            <a:ext cx="1699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>
                <a:solidFill>
                  <a:schemeClr val="bg2"/>
                </a:solidFill>
                <a:latin typeface="+mj-lt"/>
              </a:rPr>
              <a:t>CPU</a:t>
            </a:r>
            <a:endParaRPr lang="sk-SK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3C2EA3CD-42ED-C23C-EF88-E72D77B887D8}"/>
              </a:ext>
            </a:extLst>
          </p:cNvPr>
          <p:cNvSpPr txBox="1"/>
          <p:nvPr/>
        </p:nvSpPr>
        <p:spPr>
          <a:xfrm>
            <a:off x="7843163" y="1533235"/>
            <a:ext cx="1699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>
                <a:solidFill>
                  <a:schemeClr val="accent2"/>
                </a:solidFill>
                <a:latin typeface="+mj-lt"/>
              </a:rPr>
              <a:t>FPGA</a:t>
            </a:r>
            <a:endParaRPr lang="sk-SK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23B399DF-33B0-8CD0-72A8-6DCD729D5B9A}"/>
              </a:ext>
            </a:extLst>
          </p:cNvPr>
          <p:cNvSpPr txBox="1"/>
          <p:nvPr/>
        </p:nvSpPr>
        <p:spPr>
          <a:xfrm>
            <a:off x="10678594" y="6571036"/>
            <a:ext cx="1513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>
                <a:solidFill>
                  <a:schemeClr val="bg2"/>
                </a:solidFill>
                <a:latin typeface="+mn-lt"/>
              </a:rPr>
              <a:t>Generated</a:t>
            </a:r>
            <a:r>
              <a:rPr lang="sk-SK" dirty="0">
                <a:solidFill>
                  <a:schemeClr val="bg2"/>
                </a:solidFill>
                <a:latin typeface="+mn-lt"/>
              </a:rPr>
              <a:t> by AI</a:t>
            </a:r>
          </a:p>
        </p:txBody>
      </p:sp>
    </p:spTree>
    <p:extLst>
      <p:ext uri="{BB962C8B-B14F-4D97-AF65-F5344CB8AC3E}">
        <p14:creationId xmlns:p14="http://schemas.microsoft.com/office/powerpoint/2010/main" val="1583580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7DC9A7-4EFF-4096-970A-77C6A14FA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+mj-lt"/>
              </a:rPr>
              <a:t>FPGAs to the rescue</a:t>
            </a:r>
          </a:p>
        </p:txBody>
      </p:sp>
      <p:grpSp>
        <p:nvGrpSpPr>
          <p:cNvPr id="75" name="Skupina 74">
            <a:extLst>
              <a:ext uri="{FF2B5EF4-FFF2-40B4-BE49-F238E27FC236}">
                <a16:creationId xmlns:a16="http://schemas.microsoft.com/office/drawing/2014/main" id="{8C9246B1-FCC4-E333-8563-37E0B5BC20EC}"/>
              </a:ext>
            </a:extLst>
          </p:cNvPr>
          <p:cNvGrpSpPr/>
          <p:nvPr/>
        </p:nvGrpSpPr>
        <p:grpSpPr>
          <a:xfrm>
            <a:off x="2000879" y="2558266"/>
            <a:ext cx="8190242" cy="3302778"/>
            <a:chOff x="2094808" y="2219498"/>
            <a:chExt cx="7517310" cy="2932545"/>
          </a:xfrm>
        </p:grpSpPr>
        <p:grpSp>
          <p:nvGrpSpPr>
            <p:cNvPr id="70" name="Skupina 69">
              <a:extLst>
                <a:ext uri="{FF2B5EF4-FFF2-40B4-BE49-F238E27FC236}">
                  <a16:creationId xmlns:a16="http://schemas.microsoft.com/office/drawing/2014/main" id="{29DFB59E-DCD8-96C2-EC3F-99108663EA35}"/>
                </a:ext>
              </a:extLst>
            </p:cNvPr>
            <p:cNvGrpSpPr/>
            <p:nvPr/>
          </p:nvGrpSpPr>
          <p:grpSpPr>
            <a:xfrm>
              <a:off x="2094808" y="2219498"/>
              <a:ext cx="2992582" cy="2932545"/>
              <a:chOff x="2078182" y="2576944"/>
              <a:chExt cx="2410691" cy="2392219"/>
            </a:xfrm>
          </p:grpSpPr>
          <p:sp>
            <p:nvSpPr>
              <p:cNvPr id="4" name="Zaoblený obdĺžnik 3">
                <a:extLst>
                  <a:ext uri="{FF2B5EF4-FFF2-40B4-BE49-F238E27FC236}">
                    <a16:creationId xmlns:a16="http://schemas.microsoft.com/office/drawing/2014/main" id="{B1207965-B409-E4C3-3E0A-D6409DF6E765}"/>
                  </a:ext>
                </a:extLst>
              </p:cNvPr>
              <p:cNvSpPr/>
              <p:nvPr/>
            </p:nvSpPr>
            <p:spPr>
              <a:xfrm>
                <a:off x="2078182" y="2576944"/>
                <a:ext cx="2410691" cy="2392219"/>
              </a:xfrm>
              <a:prstGeom prst="roundRect">
                <a:avLst/>
              </a:prstGeom>
              <a:noFill/>
              <a:ln w="762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3" name="BlokTextu 12">
                <a:extLst>
                  <a:ext uri="{FF2B5EF4-FFF2-40B4-BE49-F238E27FC236}">
                    <a16:creationId xmlns:a16="http://schemas.microsoft.com/office/drawing/2014/main" id="{F93EAE87-3C36-AB68-5502-537DD3D4D9AF}"/>
                  </a:ext>
                </a:extLst>
              </p:cNvPr>
              <p:cNvSpPr txBox="1"/>
              <p:nvPr/>
            </p:nvSpPr>
            <p:spPr>
              <a:xfrm>
                <a:off x="2420785" y="2735779"/>
                <a:ext cx="1724892" cy="5573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k-SK" sz="4400" b="1" dirty="0">
                    <a:solidFill>
                      <a:schemeClr val="bg2"/>
                    </a:solidFill>
                    <a:latin typeface="+mj-lt"/>
                  </a:rPr>
                  <a:t>FPGA</a:t>
                </a:r>
                <a:endParaRPr lang="sk-SK" sz="3600" b="1" dirty="0">
                  <a:solidFill>
                    <a:schemeClr val="bg2"/>
                  </a:solidFill>
                  <a:latin typeface="+mj-lt"/>
                </a:endParaRPr>
              </a:p>
            </p:txBody>
          </p:sp>
          <p:grpSp>
            <p:nvGrpSpPr>
              <p:cNvPr id="30" name="Skupina 29">
                <a:extLst>
                  <a:ext uri="{FF2B5EF4-FFF2-40B4-BE49-F238E27FC236}">
                    <a16:creationId xmlns:a16="http://schemas.microsoft.com/office/drawing/2014/main" id="{11C409C5-3D26-2D22-8D0C-6D6AF9DB8153}"/>
                  </a:ext>
                </a:extLst>
              </p:cNvPr>
              <p:cNvGrpSpPr/>
              <p:nvPr/>
            </p:nvGrpSpPr>
            <p:grpSpPr>
              <a:xfrm>
                <a:off x="2417629" y="3455780"/>
                <a:ext cx="775855" cy="553602"/>
                <a:chOff x="4638964" y="2906579"/>
                <a:chExt cx="775855" cy="553602"/>
              </a:xfrm>
            </p:grpSpPr>
            <p:sp>
              <p:nvSpPr>
                <p:cNvPr id="31" name="Pravouholník 30">
                  <a:extLst>
                    <a:ext uri="{FF2B5EF4-FFF2-40B4-BE49-F238E27FC236}">
                      <a16:creationId xmlns:a16="http://schemas.microsoft.com/office/drawing/2014/main" id="{12CD99CE-5C8E-95E9-9C48-E72E7F4BF052}"/>
                    </a:ext>
                  </a:extLst>
                </p:cNvPr>
                <p:cNvSpPr/>
                <p:nvPr/>
              </p:nvSpPr>
              <p:spPr>
                <a:xfrm>
                  <a:off x="4709534" y="2906580"/>
                  <a:ext cx="45719" cy="11921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2" name="Pravouholník 31">
                  <a:extLst>
                    <a:ext uri="{FF2B5EF4-FFF2-40B4-BE49-F238E27FC236}">
                      <a16:creationId xmlns:a16="http://schemas.microsoft.com/office/drawing/2014/main" id="{8CEDC260-EC35-A62E-EC3A-5B4F0E7E3150}"/>
                    </a:ext>
                  </a:extLst>
                </p:cNvPr>
                <p:cNvSpPr/>
                <p:nvPr/>
              </p:nvSpPr>
              <p:spPr>
                <a:xfrm>
                  <a:off x="5296664" y="2907315"/>
                  <a:ext cx="45719" cy="11921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3" name="Pravouholník 32">
                  <a:extLst>
                    <a:ext uri="{FF2B5EF4-FFF2-40B4-BE49-F238E27FC236}">
                      <a16:creationId xmlns:a16="http://schemas.microsoft.com/office/drawing/2014/main" id="{F0C6779F-EAEC-5755-35B4-C4A53467A05A}"/>
                    </a:ext>
                  </a:extLst>
                </p:cNvPr>
                <p:cNvSpPr/>
                <p:nvPr/>
              </p:nvSpPr>
              <p:spPr>
                <a:xfrm>
                  <a:off x="4638964" y="3026930"/>
                  <a:ext cx="775855" cy="314036"/>
                </a:xfrm>
                <a:prstGeom prst="rect">
                  <a:avLst/>
                </a:prstGeom>
                <a:noFill/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4" name="Pravouholník 33">
                  <a:extLst>
                    <a:ext uri="{FF2B5EF4-FFF2-40B4-BE49-F238E27FC236}">
                      <a16:creationId xmlns:a16="http://schemas.microsoft.com/office/drawing/2014/main" id="{1FF72B21-B073-BC71-1096-42CF695228A4}"/>
                    </a:ext>
                  </a:extLst>
                </p:cNvPr>
                <p:cNvSpPr/>
                <p:nvPr/>
              </p:nvSpPr>
              <p:spPr>
                <a:xfrm>
                  <a:off x="5003099" y="2906579"/>
                  <a:ext cx="45719" cy="11921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5" name="Pravouholník 34">
                  <a:extLst>
                    <a:ext uri="{FF2B5EF4-FFF2-40B4-BE49-F238E27FC236}">
                      <a16:creationId xmlns:a16="http://schemas.microsoft.com/office/drawing/2014/main" id="{B5BDB055-907A-BE1F-AD67-CD0B9B2C316A}"/>
                    </a:ext>
                  </a:extLst>
                </p:cNvPr>
                <p:cNvSpPr/>
                <p:nvPr/>
              </p:nvSpPr>
              <p:spPr>
                <a:xfrm>
                  <a:off x="4709533" y="3340966"/>
                  <a:ext cx="45719" cy="11921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6" name="Pravouholník 35">
                  <a:extLst>
                    <a:ext uri="{FF2B5EF4-FFF2-40B4-BE49-F238E27FC236}">
                      <a16:creationId xmlns:a16="http://schemas.microsoft.com/office/drawing/2014/main" id="{6B7393F4-AF9C-6D2F-4B42-9093225BC5F0}"/>
                    </a:ext>
                  </a:extLst>
                </p:cNvPr>
                <p:cNvSpPr/>
                <p:nvPr/>
              </p:nvSpPr>
              <p:spPr>
                <a:xfrm>
                  <a:off x="5003099" y="3336566"/>
                  <a:ext cx="45719" cy="11921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37" name="Pravouholník 36">
                  <a:extLst>
                    <a:ext uri="{FF2B5EF4-FFF2-40B4-BE49-F238E27FC236}">
                      <a16:creationId xmlns:a16="http://schemas.microsoft.com/office/drawing/2014/main" id="{E774B9CB-CC95-1FE0-CDDF-0CA0B393188E}"/>
                    </a:ext>
                  </a:extLst>
                </p:cNvPr>
                <p:cNvSpPr/>
                <p:nvPr/>
              </p:nvSpPr>
              <p:spPr>
                <a:xfrm>
                  <a:off x="5296664" y="3336565"/>
                  <a:ext cx="45719" cy="11921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38" name="Skupina 37">
                <a:extLst>
                  <a:ext uri="{FF2B5EF4-FFF2-40B4-BE49-F238E27FC236}">
                    <a16:creationId xmlns:a16="http://schemas.microsoft.com/office/drawing/2014/main" id="{936CFF53-5B61-0390-ED5B-A7DA5AB79022}"/>
                  </a:ext>
                </a:extLst>
              </p:cNvPr>
              <p:cNvGrpSpPr/>
              <p:nvPr/>
            </p:nvGrpSpPr>
            <p:grpSpPr>
              <a:xfrm>
                <a:off x="3368894" y="3456348"/>
                <a:ext cx="775855" cy="553602"/>
                <a:chOff x="4638964" y="2906579"/>
                <a:chExt cx="775855" cy="553602"/>
              </a:xfrm>
            </p:grpSpPr>
            <p:sp>
              <p:nvSpPr>
                <p:cNvPr id="39" name="Pravouholník 38">
                  <a:extLst>
                    <a:ext uri="{FF2B5EF4-FFF2-40B4-BE49-F238E27FC236}">
                      <a16:creationId xmlns:a16="http://schemas.microsoft.com/office/drawing/2014/main" id="{7CE266F8-24E9-CDAB-D056-3AF05FC20115}"/>
                    </a:ext>
                  </a:extLst>
                </p:cNvPr>
                <p:cNvSpPr/>
                <p:nvPr/>
              </p:nvSpPr>
              <p:spPr>
                <a:xfrm>
                  <a:off x="4709534" y="2906580"/>
                  <a:ext cx="45719" cy="11921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0" name="Pravouholník 39">
                  <a:extLst>
                    <a:ext uri="{FF2B5EF4-FFF2-40B4-BE49-F238E27FC236}">
                      <a16:creationId xmlns:a16="http://schemas.microsoft.com/office/drawing/2014/main" id="{6FF5478F-DF07-138C-E2E1-819E6638ECA8}"/>
                    </a:ext>
                  </a:extLst>
                </p:cNvPr>
                <p:cNvSpPr/>
                <p:nvPr/>
              </p:nvSpPr>
              <p:spPr>
                <a:xfrm>
                  <a:off x="5296664" y="2907315"/>
                  <a:ext cx="45719" cy="11921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1" name="Pravouholník 40">
                  <a:extLst>
                    <a:ext uri="{FF2B5EF4-FFF2-40B4-BE49-F238E27FC236}">
                      <a16:creationId xmlns:a16="http://schemas.microsoft.com/office/drawing/2014/main" id="{56761395-AF77-1DA5-0CBA-691D999FDF07}"/>
                    </a:ext>
                  </a:extLst>
                </p:cNvPr>
                <p:cNvSpPr/>
                <p:nvPr/>
              </p:nvSpPr>
              <p:spPr>
                <a:xfrm>
                  <a:off x="4638964" y="3026930"/>
                  <a:ext cx="775855" cy="314036"/>
                </a:xfrm>
                <a:prstGeom prst="rect">
                  <a:avLst/>
                </a:prstGeom>
                <a:noFill/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2" name="Pravouholník 41">
                  <a:extLst>
                    <a:ext uri="{FF2B5EF4-FFF2-40B4-BE49-F238E27FC236}">
                      <a16:creationId xmlns:a16="http://schemas.microsoft.com/office/drawing/2014/main" id="{771B90EA-43E3-5AAD-9B37-FE06153EA7A9}"/>
                    </a:ext>
                  </a:extLst>
                </p:cNvPr>
                <p:cNvSpPr/>
                <p:nvPr/>
              </p:nvSpPr>
              <p:spPr>
                <a:xfrm>
                  <a:off x="5003099" y="2906579"/>
                  <a:ext cx="45719" cy="11921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3" name="Pravouholník 42">
                  <a:extLst>
                    <a:ext uri="{FF2B5EF4-FFF2-40B4-BE49-F238E27FC236}">
                      <a16:creationId xmlns:a16="http://schemas.microsoft.com/office/drawing/2014/main" id="{81394714-9AFA-6671-4A76-D9C981617D16}"/>
                    </a:ext>
                  </a:extLst>
                </p:cNvPr>
                <p:cNvSpPr/>
                <p:nvPr/>
              </p:nvSpPr>
              <p:spPr>
                <a:xfrm>
                  <a:off x="4709533" y="3340966"/>
                  <a:ext cx="45719" cy="11921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4" name="Pravouholník 43">
                  <a:extLst>
                    <a:ext uri="{FF2B5EF4-FFF2-40B4-BE49-F238E27FC236}">
                      <a16:creationId xmlns:a16="http://schemas.microsoft.com/office/drawing/2014/main" id="{F6FDFCE5-7B81-A53A-EA17-5A6A79408F5A}"/>
                    </a:ext>
                  </a:extLst>
                </p:cNvPr>
                <p:cNvSpPr/>
                <p:nvPr/>
              </p:nvSpPr>
              <p:spPr>
                <a:xfrm>
                  <a:off x="5003099" y="3336566"/>
                  <a:ext cx="45719" cy="11921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45" name="Pravouholník 44">
                  <a:extLst>
                    <a:ext uri="{FF2B5EF4-FFF2-40B4-BE49-F238E27FC236}">
                      <a16:creationId xmlns:a16="http://schemas.microsoft.com/office/drawing/2014/main" id="{EEEC43EE-5999-59B9-0F0C-E74E1102F06D}"/>
                    </a:ext>
                  </a:extLst>
                </p:cNvPr>
                <p:cNvSpPr/>
                <p:nvPr/>
              </p:nvSpPr>
              <p:spPr>
                <a:xfrm>
                  <a:off x="5296664" y="3336565"/>
                  <a:ext cx="45719" cy="11921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54" name="Skupina 53">
                <a:extLst>
                  <a:ext uri="{FF2B5EF4-FFF2-40B4-BE49-F238E27FC236}">
                    <a16:creationId xmlns:a16="http://schemas.microsoft.com/office/drawing/2014/main" id="{458C68BA-1D3F-F283-5A8E-8B88C94E2784}"/>
                  </a:ext>
                </a:extLst>
              </p:cNvPr>
              <p:cNvGrpSpPr/>
              <p:nvPr/>
            </p:nvGrpSpPr>
            <p:grpSpPr>
              <a:xfrm>
                <a:off x="2417629" y="4102112"/>
                <a:ext cx="775855" cy="553602"/>
                <a:chOff x="4638964" y="2906579"/>
                <a:chExt cx="775855" cy="553602"/>
              </a:xfrm>
            </p:grpSpPr>
            <p:sp>
              <p:nvSpPr>
                <p:cNvPr id="55" name="Pravouholník 54">
                  <a:extLst>
                    <a:ext uri="{FF2B5EF4-FFF2-40B4-BE49-F238E27FC236}">
                      <a16:creationId xmlns:a16="http://schemas.microsoft.com/office/drawing/2014/main" id="{20E99518-288E-EBE2-C5FE-40BEC5D65B12}"/>
                    </a:ext>
                  </a:extLst>
                </p:cNvPr>
                <p:cNvSpPr/>
                <p:nvPr/>
              </p:nvSpPr>
              <p:spPr>
                <a:xfrm>
                  <a:off x="4709534" y="2906580"/>
                  <a:ext cx="45719" cy="11921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6" name="Pravouholník 55">
                  <a:extLst>
                    <a:ext uri="{FF2B5EF4-FFF2-40B4-BE49-F238E27FC236}">
                      <a16:creationId xmlns:a16="http://schemas.microsoft.com/office/drawing/2014/main" id="{C724C7DA-5679-CC3D-15CF-CB90D73C89C6}"/>
                    </a:ext>
                  </a:extLst>
                </p:cNvPr>
                <p:cNvSpPr/>
                <p:nvPr/>
              </p:nvSpPr>
              <p:spPr>
                <a:xfrm>
                  <a:off x="5296664" y="2907315"/>
                  <a:ext cx="45719" cy="11921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7" name="Pravouholník 56">
                  <a:extLst>
                    <a:ext uri="{FF2B5EF4-FFF2-40B4-BE49-F238E27FC236}">
                      <a16:creationId xmlns:a16="http://schemas.microsoft.com/office/drawing/2014/main" id="{C5A9E0DC-9045-9871-CBE5-F403FE024C6E}"/>
                    </a:ext>
                  </a:extLst>
                </p:cNvPr>
                <p:cNvSpPr/>
                <p:nvPr/>
              </p:nvSpPr>
              <p:spPr>
                <a:xfrm>
                  <a:off x="4638964" y="3026930"/>
                  <a:ext cx="775855" cy="314036"/>
                </a:xfrm>
                <a:prstGeom prst="rect">
                  <a:avLst/>
                </a:prstGeom>
                <a:noFill/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8" name="Pravouholník 57">
                  <a:extLst>
                    <a:ext uri="{FF2B5EF4-FFF2-40B4-BE49-F238E27FC236}">
                      <a16:creationId xmlns:a16="http://schemas.microsoft.com/office/drawing/2014/main" id="{37E31D27-53B7-B66F-B1B6-FBD8537152B1}"/>
                    </a:ext>
                  </a:extLst>
                </p:cNvPr>
                <p:cNvSpPr/>
                <p:nvPr/>
              </p:nvSpPr>
              <p:spPr>
                <a:xfrm>
                  <a:off x="5003099" y="2906579"/>
                  <a:ext cx="45719" cy="11921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59" name="Pravouholník 58">
                  <a:extLst>
                    <a:ext uri="{FF2B5EF4-FFF2-40B4-BE49-F238E27FC236}">
                      <a16:creationId xmlns:a16="http://schemas.microsoft.com/office/drawing/2014/main" id="{5005FCE2-A019-FCDA-D3D0-CC1C704DFFA4}"/>
                    </a:ext>
                  </a:extLst>
                </p:cNvPr>
                <p:cNvSpPr/>
                <p:nvPr/>
              </p:nvSpPr>
              <p:spPr>
                <a:xfrm>
                  <a:off x="4709533" y="3340966"/>
                  <a:ext cx="45719" cy="11921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0" name="Pravouholník 59">
                  <a:extLst>
                    <a:ext uri="{FF2B5EF4-FFF2-40B4-BE49-F238E27FC236}">
                      <a16:creationId xmlns:a16="http://schemas.microsoft.com/office/drawing/2014/main" id="{4D0585E0-CB4C-5C01-28BA-22B3B72EC5D8}"/>
                    </a:ext>
                  </a:extLst>
                </p:cNvPr>
                <p:cNvSpPr/>
                <p:nvPr/>
              </p:nvSpPr>
              <p:spPr>
                <a:xfrm>
                  <a:off x="5003099" y="3336566"/>
                  <a:ext cx="45719" cy="11921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1" name="Pravouholník 60">
                  <a:extLst>
                    <a:ext uri="{FF2B5EF4-FFF2-40B4-BE49-F238E27FC236}">
                      <a16:creationId xmlns:a16="http://schemas.microsoft.com/office/drawing/2014/main" id="{E55E66F1-4692-80FE-1AFA-CDE429C1A335}"/>
                    </a:ext>
                  </a:extLst>
                </p:cNvPr>
                <p:cNvSpPr/>
                <p:nvPr/>
              </p:nvSpPr>
              <p:spPr>
                <a:xfrm>
                  <a:off x="5296664" y="3336565"/>
                  <a:ext cx="45719" cy="11921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grpSp>
            <p:nvGrpSpPr>
              <p:cNvPr id="62" name="Skupina 61">
                <a:extLst>
                  <a:ext uri="{FF2B5EF4-FFF2-40B4-BE49-F238E27FC236}">
                    <a16:creationId xmlns:a16="http://schemas.microsoft.com/office/drawing/2014/main" id="{8CDDE656-2060-780A-D736-FA84C0860168}"/>
                  </a:ext>
                </a:extLst>
              </p:cNvPr>
              <p:cNvGrpSpPr/>
              <p:nvPr/>
            </p:nvGrpSpPr>
            <p:grpSpPr>
              <a:xfrm>
                <a:off x="3368894" y="4102680"/>
                <a:ext cx="775855" cy="553602"/>
                <a:chOff x="4638964" y="2906579"/>
                <a:chExt cx="775855" cy="553602"/>
              </a:xfrm>
            </p:grpSpPr>
            <p:sp>
              <p:nvSpPr>
                <p:cNvPr id="63" name="Pravouholník 62">
                  <a:extLst>
                    <a:ext uri="{FF2B5EF4-FFF2-40B4-BE49-F238E27FC236}">
                      <a16:creationId xmlns:a16="http://schemas.microsoft.com/office/drawing/2014/main" id="{F8F58A9E-9DA3-4521-40A5-00A7EF552B16}"/>
                    </a:ext>
                  </a:extLst>
                </p:cNvPr>
                <p:cNvSpPr/>
                <p:nvPr/>
              </p:nvSpPr>
              <p:spPr>
                <a:xfrm>
                  <a:off x="4709534" y="2906580"/>
                  <a:ext cx="45719" cy="11921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4" name="Pravouholník 63">
                  <a:extLst>
                    <a:ext uri="{FF2B5EF4-FFF2-40B4-BE49-F238E27FC236}">
                      <a16:creationId xmlns:a16="http://schemas.microsoft.com/office/drawing/2014/main" id="{7DCA55B0-643A-B743-C348-131A602F9F05}"/>
                    </a:ext>
                  </a:extLst>
                </p:cNvPr>
                <p:cNvSpPr/>
                <p:nvPr/>
              </p:nvSpPr>
              <p:spPr>
                <a:xfrm>
                  <a:off x="5296664" y="2907315"/>
                  <a:ext cx="45719" cy="11921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5" name="Pravouholník 64">
                  <a:extLst>
                    <a:ext uri="{FF2B5EF4-FFF2-40B4-BE49-F238E27FC236}">
                      <a16:creationId xmlns:a16="http://schemas.microsoft.com/office/drawing/2014/main" id="{A03E5B4E-68A6-D2A7-631B-435E67218B2B}"/>
                    </a:ext>
                  </a:extLst>
                </p:cNvPr>
                <p:cNvSpPr/>
                <p:nvPr/>
              </p:nvSpPr>
              <p:spPr>
                <a:xfrm>
                  <a:off x="4638964" y="3026930"/>
                  <a:ext cx="775855" cy="314036"/>
                </a:xfrm>
                <a:prstGeom prst="rect">
                  <a:avLst/>
                </a:prstGeom>
                <a:noFill/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6" name="Pravouholník 65">
                  <a:extLst>
                    <a:ext uri="{FF2B5EF4-FFF2-40B4-BE49-F238E27FC236}">
                      <a16:creationId xmlns:a16="http://schemas.microsoft.com/office/drawing/2014/main" id="{F2D1F9E7-6611-5C2D-BD14-235A52BEB829}"/>
                    </a:ext>
                  </a:extLst>
                </p:cNvPr>
                <p:cNvSpPr/>
                <p:nvPr/>
              </p:nvSpPr>
              <p:spPr>
                <a:xfrm>
                  <a:off x="5003099" y="2906579"/>
                  <a:ext cx="45719" cy="11921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7" name="Pravouholník 66">
                  <a:extLst>
                    <a:ext uri="{FF2B5EF4-FFF2-40B4-BE49-F238E27FC236}">
                      <a16:creationId xmlns:a16="http://schemas.microsoft.com/office/drawing/2014/main" id="{24B5DEDC-3326-D593-5BB6-244C2F9B97CA}"/>
                    </a:ext>
                  </a:extLst>
                </p:cNvPr>
                <p:cNvSpPr/>
                <p:nvPr/>
              </p:nvSpPr>
              <p:spPr>
                <a:xfrm>
                  <a:off x="4709533" y="3340966"/>
                  <a:ext cx="45719" cy="11921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8" name="Pravouholník 67">
                  <a:extLst>
                    <a:ext uri="{FF2B5EF4-FFF2-40B4-BE49-F238E27FC236}">
                      <a16:creationId xmlns:a16="http://schemas.microsoft.com/office/drawing/2014/main" id="{9C19E774-1BF6-B6D3-F9C1-D9FE0B0A16A3}"/>
                    </a:ext>
                  </a:extLst>
                </p:cNvPr>
                <p:cNvSpPr/>
                <p:nvPr/>
              </p:nvSpPr>
              <p:spPr>
                <a:xfrm>
                  <a:off x="5003099" y="3336566"/>
                  <a:ext cx="45719" cy="11921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  <p:sp>
              <p:nvSpPr>
                <p:cNvPr id="69" name="Pravouholník 68">
                  <a:extLst>
                    <a:ext uri="{FF2B5EF4-FFF2-40B4-BE49-F238E27FC236}">
                      <a16:creationId xmlns:a16="http://schemas.microsoft.com/office/drawing/2014/main" id="{ED8E67CC-BFD2-CE7B-6692-033280A2B73F}"/>
                    </a:ext>
                  </a:extLst>
                </p:cNvPr>
                <p:cNvSpPr/>
                <p:nvPr/>
              </p:nvSpPr>
              <p:spPr>
                <a:xfrm>
                  <a:off x="5296664" y="3336565"/>
                  <a:ext cx="45719" cy="11921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/>
                </a:p>
              </p:txBody>
            </p:sp>
          </p:grpSp>
          <p:pic>
            <p:nvPicPr>
              <p:cNvPr id="20" name="Grafický objekt 19">
                <a:extLst>
                  <a:ext uri="{FF2B5EF4-FFF2-40B4-BE49-F238E27FC236}">
                    <a16:creationId xmlns:a16="http://schemas.microsoft.com/office/drawing/2014/main" id="{845195D7-C3E9-E508-4E02-25C19CDF67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21986" t="17730" r="26951" b="17494"/>
              <a:stretch/>
            </p:blipFill>
            <p:spPr>
              <a:xfrm>
                <a:off x="2952762" y="3633871"/>
                <a:ext cx="650738" cy="825473"/>
              </a:xfrm>
              <a:prstGeom prst="rect">
                <a:avLst/>
              </a:prstGeom>
            </p:spPr>
          </p:pic>
        </p:grpSp>
        <p:pic>
          <p:nvPicPr>
            <p:cNvPr id="71" name="Obrázok 70" descr="Obrázok, na ktorom je logo, symbol, písmo, štvorec&#10;&#10;Obsah vygenerovaný umelou inteligenciou môže byť nesprávny.">
              <a:extLst>
                <a:ext uri="{FF2B5EF4-FFF2-40B4-BE49-F238E27FC236}">
                  <a16:creationId xmlns:a16="http://schemas.microsoft.com/office/drawing/2014/main" id="{8AE34DB5-9045-39C7-8D09-A32F02360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2215" t="30824" r="12784" b="31960"/>
            <a:stretch/>
          </p:blipFill>
          <p:spPr>
            <a:xfrm>
              <a:off x="7031878" y="3033575"/>
              <a:ext cx="2580240" cy="1304389"/>
            </a:xfrm>
            <a:prstGeom prst="rect">
              <a:avLst/>
            </a:prstGeom>
          </p:spPr>
        </p:pic>
        <p:pic>
          <p:nvPicPr>
            <p:cNvPr id="73" name="Grafický objekt 72">
              <a:extLst>
                <a:ext uri="{FF2B5EF4-FFF2-40B4-BE49-F238E27FC236}">
                  <a16:creationId xmlns:a16="http://schemas.microsoft.com/office/drawing/2014/main" id="{A605D4BE-915A-3AA3-0775-9F2ECD3CC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61574" y="2578873"/>
              <a:ext cx="670098" cy="717962"/>
            </a:xfrm>
            <a:prstGeom prst="rect">
              <a:avLst/>
            </a:prstGeom>
          </p:spPr>
        </p:pic>
        <p:sp>
          <p:nvSpPr>
            <p:cNvPr id="74" name="Obojsmerná zvislá šípka 73">
              <a:extLst>
                <a:ext uri="{FF2B5EF4-FFF2-40B4-BE49-F238E27FC236}">
                  <a16:creationId xmlns:a16="http://schemas.microsoft.com/office/drawing/2014/main" id="{17C88BFC-1AD5-D68D-9E8C-FD20C0D61CA2}"/>
                </a:ext>
              </a:extLst>
            </p:cNvPr>
            <p:cNvSpPr/>
            <p:nvPr/>
          </p:nvSpPr>
          <p:spPr>
            <a:xfrm rot="5400000">
              <a:off x="5826512" y="3020910"/>
              <a:ext cx="565442" cy="1231885"/>
            </a:xfrm>
            <a:prstGeom prst="upDownArrow">
              <a:avLst>
                <a:gd name="adj1" fmla="val 28461"/>
                <a:gd name="adj2" fmla="val 50000"/>
              </a:avLst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76" name="BlokTextu 75">
            <a:extLst>
              <a:ext uri="{FF2B5EF4-FFF2-40B4-BE49-F238E27FC236}">
                <a16:creationId xmlns:a16="http://schemas.microsoft.com/office/drawing/2014/main" id="{35FE3A90-3959-652B-4F64-11B339C37C98}"/>
              </a:ext>
            </a:extLst>
          </p:cNvPr>
          <p:cNvSpPr txBox="1"/>
          <p:nvPr/>
        </p:nvSpPr>
        <p:spPr>
          <a:xfrm>
            <a:off x="10678594" y="6571036"/>
            <a:ext cx="1513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>
                <a:solidFill>
                  <a:schemeClr val="bg2"/>
                </a:solidFill>
                <a:latin typeface="+mn-lt"/>
              </a:rPr>
              <a:t>Generated</a:t>
            </a:r>
            <a:r>
              <a:rPr lang="sk-SK" dirty="0">
                <a:solidFill>
                  <a:schemeClr val="bg2"/>
                </a:solidFill>
                <a:latin typeface="+mn-lt"/>
              </a:rPr>
              <a:t> by AI</a:t>
            </a:r>
          </a:p>
        </p:txBody>
      </p:sp>
      <p:pic>
        <p:nvPicPr>
          <p:cNvPr id="78" name="Grafický objekt 77">
            <a:extLst>
              <a:ext uri="{FF2B5EF4-FFF2-40B4-BE49-F238E27FC236}">
                <a16:creationId xmlns:a16="http://schemas.microsoft.com/office/drawing/2014/main" id="{24B69058-D4F9-AA47-83E4-CF9BB756AD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58741" y="1497383"/>
            <a:ext cx="906946" cy="906946"/>
          </a:xfrm>
          <a:prstGeom prst="rect">
            <a:avLst/>
          </a:prstGeom>
        </p:spPr>
      </p:pic>
      <p:pic>
        <p:nvPicPr>
          <p:cNvPr id="82" name="Grafický objekt 81">
            <a:extLst>
              <a:ext uri="{FF2B5EF4-FFF2-40B4-BE49-F238E27FC236}">
                <a16:creationId xmlns:a16="http://schemas.microsoft.com/office/drawing/2014/main" id="{EC1CE05F-74D7-AE4F-0A10-D46C643F6D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47306" y="1576835"/>
            <a:ext cx="781691" cy="781691"/>
          </a:xfrm>
          <a:prstGeom prst="rect">
            <a:avLst/>
          </a:prstGeom>
        </p:spPr>
      </p:pic>
      <p:pic>
        <p:nvPicPr>
          <p:cNvPr id="84" name="Grafický objekt 83">
            <a:extLst>
              <a:ext uri="{FF2B5EF4-FFF2-40B4-BE49-F238E27FC236}">
                <a16:creationId xmlns:a16="http://schemas.microsoft.com/office/drawing/2014/main" id="{5FF63A08-5CFE-0136-B9DD-02A819F0BA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63879" y="1383111"/>
            <a:ext cx="1074709" cy="107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90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ok 12" descr="Obrázok, na ktorom je animák, snímka obrazovky, umenie, ošatenie&#10;&#10;Obsah vygenerovaný pomocou AI môže byť nesprávny.">
            <a:extLst>
              <a:ext uri="{FF2B5EF4-FFF2-40B4-BE49-F238E27FC236}">
                <a16:creationId xmlns:a16="http://schemas.microsoft.com/office/drawing/2014/main" id="{D63DC8F0-DCDC-E211-2842-C65E87248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9" y="0"/>
            <a:ext cx="12194656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3C12787-305E-864C-BB70-BA15EF95E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err="1">
                <a:solidFill>
                  <a:schemeClr val="bg2"/>
                </a:solidFill>
                <a:latin typeface="+mj-lt"/>
              </a:rPr>
              <a:t>Agile</a:t>
            </a:r>
            <a:r>
              <a:rPr lang="sk-SK" sz="4000" dirty="0">
                <a:solidFill>
                  <a:schemeClr val="bg2"/>
                </a:solidFill>
                <a:latin typeface="+mj-lt"/>
              </a:rPr>
              <a:t> maestro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1811E312-F6B4-D702-E6F0-AC4130641F3F}"/>
              </a:ext>
            </a:extLst>
          </p:cNvPr>
          <p:cNvSpPr txBox="1"/>
          <p:nvPr/>
        </p:nvSpPr>
        <p:spPr>
          <a:xfrm>
            <a:off x="10678594" y="6571036"/>
            <a:ext cx="1513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>
                <a:solidFill>
                  <a:schemeClr val="bg2"/>
                </a:solidFill>
                <a:latin typeface="+mn-lt"/>
              </a:rPr>
              <a:t>Generated</a:t>
            </a:r>
            <a:r>
              <a:rPr lang="sk-SK" dirty="0">
                <a:solidFill>
                  <a:schemeClr val="bg2"/>
                </a:solidFill>
                <a:latin typeface="+mn-lt"/>
              </a:rPr>
              <a:t> by AI</a:t>
            </a:r>
          </a:p>
        </p:txBody>
      </p:sp>
    </p:spTree>
    <p:extLst>
      <p:ext uri="{BB962C8B-B14F-4D97-AF65-F5344CB8AC3E}">
        <p14:creationId xmlns:p14="http://schemas.microsoft.com/office/powerpoint/2010/main" val="50571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ctrTitle"/>
          </p:nvPr>
        </p:nvSpPr>
        <p:spPr>
          <a:xfrm>
            <a:off x="838200" y="3834466"/>
            <a:ext cx="9144000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8A2"/>
              </a:buClr>
              <a:buSzPts val="3000"/>
              <a:buFont typeface="Avenir"/>
              <a:buNone/>
            </a:pPr>
            <a:r>
              <a:rPr lang="cs-CZ" sz="4800" dirty="0" err="1">
                <a:latin typeface="+mj-lt"/>
              </a:rPr>
              <a:t>Want</a:t>
            </a:r>
            <a:r>
              <a:rPr lang="cs-CZ" sz="4800" dirty="0">
                <a:latin typeface="+mj-lt"/>
              </a:rPr>
              <a:t> to </a:t>
            </a:r>
            <a:r>
              <a:rPr lang="cs-CZ" sz="4800" dirty="0" err="1">
                <a:latin typeface="+mj-lt"/>
              </a:rPr>
              <a:t>know</a:t>
            </a:r>
            <a:r>
              <a:rPr lang="cs-CZ" sz="4800" dirty="0">
                <a:latin typeface="+mj-lt"/>
              </a:rPr>
              <a:t> more?</a:t>
            </a:r>
            <a:endParaRPr sz="4800" dirty="0">
              <a:latin typeface="+mj-lt"/>
            </a:endParaRPr>
          </a:p>
        </p:txBody>
      </p:sp>
      <p:sp>
        <p:nvSpPr>
          <p:cNvPr id="49" name="Google Shape;49;p10"/>
          <p:cNvSpPr txBox="1">
            <a:spLocks noGrp="1"/>
          </p:cNvSpPr>
          <p:nvPr>
            <p:ph type="subTitle" idx="1"/>
          </p:nvPr>
        </p:nvSpPr>
        <p:spPr>
          <a:xfrm>
            <a:off x="838200" y="4933017"/>
            <a:ext cx="9144000" cy="526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1DE"/>
              </a:buClr>
              <a:buSzPts val="2400"/>
              <a:buNone/>
            </a:pPr>
            <a:r>
              <a:rPr lang="en-US" dirty="0">
                <a:latin typeface="+mj-lt"/>
              </a:rPr>
              <a:t>You can contact me at</a:t>
            </a:r>
            <a:endParaRPr dirty="0">
              <a:latin typeface="+mj-lt"/>
            </a:endParaRPr>
          </a:p>
        </p:txBody>
      </p:sp>
      <p:sp>
        <p:nvSpPr>
          <p:cNvPr id="2" name="Google Shape;49;p10">
            <a:extLst>
              <a:ext uri="{FF2B5EF4-FFF2-40B4-BE49-F238E27FC236}">
                <a16:creationId xmlns:a16="http://schemas.microsoft.com/office/drawing/2014/main" id="{31840ED2-EB9E-1130-2BE9-4A99772C3837}"/>
              </a:ext>
            </a:extLst>
          </p:cNvPr>
          <p:cNvSpPr txBox="1">
            <a:spLocks/>
          </p:cNvSpPr>
          <p:nvPr/>
        </p:nvSpPr>
        <p:spPr>
          <a:xfrm>
            <a:off x="838200" y="5383368"/>
            <a:ext cx="9144000" cy="526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1D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A1D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2800" b="1" dirty="0" err="1">
                <a:solidFill>
                  <a:schemeClr val="accent2"/>
                </a:solidFill>
                <a:latin typeface="+mj-lt"/>
              </a:rPr>
              <a:t>oliver.gurka@cesnet.cz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esnet_sablon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6417</TotalTime>
  <Words>556</Words>
  <Application>Microsoft Macintosh PowerPoint</Application>
  <PresentationFormat>Širokouhlá</PresentationFormat>
  <Paragraphs>36</Paragraphs>
  <Slides>8</Slides>
  <Notes>8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1" baseType="lpstr">
      <vt:lpstr>Arial</vt:lpstr>
      <vt:lpstr>Avenir</vt:lpstr>
      <vt:lpstr>Cesnet_sablona</vt:lpstr>
      <vt:lpstr>Lightning-Fast Stateful Applications on FPGA</vt:lpstr>
      <vt:lpstr>The External Memory</vt:lpstr>
      <vt:lpstr>The State</vt:lpstr>
      <vt:lpstr>The Problem</vt:lpstr>
      <vt:lpstr>FPGAs to the rescue</vt:lpstr>
      <vt:lpstr>FPGAs to the rescue</vt:lpstr>
      <vt:lpstr>Agile maestro</vt:lpstr>
      <vt:lpstr>Want to know more?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Biesová Ester</cp:lastModifiedBy>
  <cp:revision>6</cp:revision>
  <dcterms:modified xsi:type="dcterms:W3CDTF">2025-06-04T19:42:59Z</dcterms:modified>
</cp:coreProperties>
</file>