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70" r:id="rId3"/>
    <p:sldId id="264" r:id="rId4"/>
    <p:sldId id="262" r:id="rId5"/>
    <p:sldId id="271" r:id="rId6"/>
    <p:sldId id="261" r:id="rId7"/>
    <p:sldId id="273" r:id="rId8"/>
    <p:sldId id="274" r:id="rId9"/>
    <p:sldId id="276" r:id="rId10"/>
    <p:sldId id="275" r:id="rId11"/>
    <p:sldId id="277" r:id="rId12"/>
    <p:sldId id="260" r:id="rId13"/>
  </p:sldIdLst>
  <p:sldSz cx="12192000" cy="6858000"/>
  <p:notesSz cx="6858000" cy="9144000"/>
  <p:defaultTextStyle>
    <a:defPPr lvl="0">
      <a:defRPr lang="cs-CZ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6E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2639" autoAdjust="0"/>
  </p:normalViewPr>
  <p:slideViewPr>
    <p:cSldViewPr snapToGrid="0">
      <p:cViewPr varScale="1">
        <p:scale>
          <a:sx n="80" d="100"/>
          <a:sy n="80" d="100"/>
        </p:scale>
        <p:origin x="175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711D35-4FA7-4F76-8CB6-1E0351738520}" type="datetimeFigureOut">
              <a:rPr lang="cs-CZ" smtClean="0"/>
              <a:t>04.06.2025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D694D0-BF5B-48AA-AB0D-BFFE574865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9819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694D0-BF5B-48AA-AB0D-BFFE57486582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87427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0B818-31E3-84DA-FA99-85D299995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46D93980-EF67-C09D-6F81-20E6604277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4CAB31F4-7A5A-E9C1-EE32-E5BC14A870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mode, called AF_XDP or zero-copy, you go around the network stack and avoid the bottleneck altogether.</a:t>
            </a:r>
          </a:p>
          <a:p>
            <a:endParaRPr lang="en-US" dirty="0"/>
          </a:p>
          <a:p>
            <a:r>
              <a:rPr lang="en-US" dirty="0"/>
              <a:t>This requires a special application. </a:t>
            </a:r>
          </a:p>
          <a:p>
            <a:r>
              <a:rPr lang="en-US" dirty="0"/>
              <a:t>Since you bypass the network stack, you must now do some of the hard work yourself.</a:t>
            </a:r>
          </a:p>
          <a:p>
            <a:r>
              <a:rPr lang="en-US" dirty="0"/>
              <a:t>This is more difficult, but you push the performance to a whole new level. 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2CB9702-058E-75CC-33C1-AC2D0467BD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694D0-BF5B-48AA-AB0D-BFFE57486582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89477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XDP is Linux native solution, so if you use Linux, all this is already on your system and ready to use.</a:t>
            </a:r>
          </a:p>
          <a:p>
            <a:endParaRPr lang="en-US" dirty="0"/>
          </a:p>
          <a:p>
            <a:r>
              <a:rPr lang="en-US" dirty="0"/>
              <a:t>You can test XDP on any new version of Linux in slow mode at any time.</a:t>
            </a:r>
          </a:p>
          <a:p>
            <a:endParaRPr lang="en-US" dirty="0"/>
          </a:p>
          <a:p>
            <a:r>
              <a:rPr lang="en-US" dirty="0"/>
              <a:t>But if you want maximum performance and flexibility, you need driver support. </a:t>
            </a:r>
          </a:p>
          <a:p>
            <a:endParaRPr lang="en-US" dirty="0"/>
          </a:p>
          <a:p>
            <a:r>
              <a:rPr lang="en-US" dirty="0"/>
              <a:t>This is now newly available on our CESNET NDK FPGA platform.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694D0-BF5B-48AA-AB0D-BFFE57486582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56243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thank you for your attention.</a:t>
            </a:r>
          </a:p>
          <a:p>
            <a:r>
              <a:rPr lang="en-US" dirty="0"/>
              <a:t>I would love to answer any of your questions, so feel free to contact me if you found XDP interesting.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694D0-BF5B-48AA-AB0D-BFFE57486582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0977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A1578-CC4D-E9FD-6234-4F754C9D5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62F0B902-2E4C-05EE-DE9D-59EA595500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C12E4ED2-E894-C19C-1160-76EA956CB6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Imagine you have a server and you operate a networking application. </a:t>
            </a:r>
          </a:p>
          <a:p>
            <a:r>
              <a:rPr lang="en-US" dirty="0"/>
              <a:t>As more users connect and traffic increases, your system starts to slow down. </a:t>
            </a:r>
          </a:p>
          <a:p>
            <a:r>
              <a:rPr lang="en-US" dirty="0"/>
              <a:t>You need more processing power.</a:t>
            </a:r>
          </a:p>
          <a:p>
            <a:endParaRPr lang="en-US" dirty="0"/>
          </a:p>
          <a:p>
            <a:r>
              <a:rPr lang="en-US" dirty="0"/>
              <a:t>So, what are your options? </a:t>
            </a:r>
          </a:p>
          <a:p>
            <a:r>
              <a:rPr lang="cs-CZ" dirty="0"/>
              <a:t>- N</a:t>
            </a:r>
            <a:r>
              <a:rPr lang="en-US" dirty="0" err="1"/>
              <a:t>ew</a:t>
            </a:r>
            <a:r>
              <a:rPr lang="en-US" dirty="0"/>
              <a:t> machines</a:t>
            </a:r>
            <a:r>
              <a:rPr lang="cs-CZ" dirty="0"/>
              <a:t> =&gt; </a:t>
            </a:r>
            <a:r>
              <a:rPr lang="cs-CZ" dirty="0" err="1"/>
              <a:t>money</a:t>
            </a:r>
            <a:r>
              <a:rPr lang="en-US" dirty="0"/>
              <a:t> </a:t>
            </a:r>
          </a:p>
          <a:p>
            <a:pPr marL="0" indent="0">
              <a:buFontTx/>
              <a:buNone/>
            </a:pPr>
            <a:r>
              <a:rPr lang="cs-CZ" dirty="0"/>
              <a:t>- </a:t>
            </a:r>
            <a:r>
              <a:rPr lang="en-US" dirty="0"/>
              <a:t>Optimize your application to take up fewer resources</a:t>
            </a:r>
            <a:endParaRPr lang="cs-CZ" dirty="0"/>
          </a:p>
          <a:p>
            <a:pPr marL="628650" lvl="1" indent="-171450">
              <a:buFontTx/>
              <a:buChar char="-"/>
            </a:pPr>
            <a:r>
              <a:rPr lang="cs-CZ" dirty="0"/>
              <a:t>t</a:t>
            </a:r>
            <a:r>
              <a:rPr lang="en-US" dirty="0" err="1"/>
              <a:t>akes</a:t>
            </a:r>
            <a:r>
              <a:rPr lang="en-US" dirty="0"/>
              <a:t> time</a:t>
            </a:r>
            <a:r>
              <a:rPr lang="cs-CZ" dirty="0"/>
              <a:t>,</a:t>
            </a:r>
            <a:r>
              <a:rPr lang="en-US" dirty="0"/>
              <a:t> money </a:t>
            </a:r>
            <a:r>
              <a:rPr lang="cs-CZ" dirty="0"/>
              <a:t> =&gt; </a:t>
            </a:r>
            <a:r>
              <a:rPr lang="en-US" dirty="0"/>
              <a:t>diminishing returns.</a:t>
            </a:r>
          </a:p>
          <a:p>
            <a:endParaRPr lang="en-US" dirty="0"/>
          </a:p>
          <a:p>
            <a:r>
              <a:rPr lang="en-US" dirty="0"/>
              <a:t>But what if there was an easy </a:t>
            </a:r>
            <a:r>
              <a:rPr lang="cs-CZ" dirty="0" err="1"/>
              <a:t>way</a:t>
            </a:r>
            <a:r>
              <a:rPr lang="cs-CZ" dirty="0"/>
              <a:t>?</a:t>
            </a:r>
          </a:p>
          <a:p>
            <a:endParaRPr lang="en-US" dirty="0"/>
          </a:p>
          <a:p>
            <a:r>
              <a:rPr lang="en-US" dirty="0"/>
              <a:t>The mystery solution is running the decision logic in the KERNELSPACE.</a:t>
            </a:r>
            <a:endParaRPr lang="cs-CZ" dirty="0"/>
          </a:p>
          <a:p>
            <a:endParaRPr lang="en-US" dirty="0"/>
          </a:p>
          <a:p>
            <a:r>
              <a:rPr lang="en-US" dirty="0"/>
              <a:t>This is what XDP (</a:t>
            </a:r>
            <a:r>
              <a:rPr lang="en-US" dirty="0" err="1"/>
              <a:t>eXpress</a:t>
            </a:r>
            <a:r>
              <a:rPr lang="en-US" dirty="0"/>
              <a:t> Data Path) is about.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95000CA-3959-BD28-5B2D-4C3E98289A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694D0-BF5B-48AA-AB0D-BFFE57486582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0052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A4265-6A27-13EC-86C9-AC74D0878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3805863C-B776-9971-BDB4-EA1AED44F6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D42F2710-5733-3264-89CA-8180C6B0D5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understand XDP, let's first look at how your network application works. </a:t>
            </a:r>
            <a:endParaRPr lang="cs-CZ" dirty="0"/>
          </a:p>
          <a:p>
            <a:endParaRPr lang="cs-CZ" dirty="0"/>
          </a:p>
          <a:p>
            <a:r>
              <a:rPr lang="en-US" dirty="0"/>
              <a:t>Your application communicates to the network through a socket. </a:t>
            </a:r>
            <a:endParaRPr lang="cs-CZ" dirty="0"/>
          </a:p>
          <a:p>
            <a:r>
              <a:rPr lang="en-US" dirty="0"/>
              <a:t>You see this socket as a magic gate. </a:t>
            </a:r>
          </a:p>
          <a:p>
            <a:endParaRPr lang="cs-CZ" dirty="0"/>
          </a:p>
          <a:p>
            <a:r>
              <a:rPr lang="en-US" dirty="0"/>
              <a:t>The application has no clue what happens on the other side of the gate.</a:t>
            </a:r>
          </a:p>
          <a:p>
            <a:endParaRPr lang="cs-CZ" dirty="0"/>
          </a:p>
          <a:p>
            <a:r>
              <a:rPr lang="en-US" dirty="0"/>
              <a:t>This is on purpose, so that the programmers can focus on what is important to your application.</a:t>
            </a:r>
          </a:p>
          <a:p>
            <a:endParaRPr lang="en-US" dirty="0"/>
          </a:p>
          <a:p>
            <a:r>
              <a:rPr lang="en-US" dirty="0"/>
              <a:t>But when the performance is on the table, this is the place where we can look to make some gains, and XDP makes this very easy.</a:t>
            </a:r>
          </a:p>
          <a:p>
            <a:endParaRPr lang="en-US" dirty="0"/>
          </a:p>
          <a:p>
            <a:r>
              <a:rPr lang="en-US" dirty="0"/>
              <a:t>So let's take a peek behind this gate.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713CA1C-D667-2259-9B30-8EE16A2CDB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694D0-BF5B-48AA-AB0D-BFFE57486582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5485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9E0281-C632-8EFE-B2B6-25D8C576C6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C26D45D6-ABA9-E2DB-6CE9-92D464E70B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7D2ED3B-7412-52FE-6D62-090C4F2EE2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pipeline of packets from the moment they arrive at your network card to the moment when you receive them in your application. </a:t>
            </a:r>
          </a:p>
          <a:p>
            <a:endParaRPr lang="en-US" dirty="0"/>
          </a:p>
          <a:p>
            <a:r>
              <a:rPr lang="en-US" dirty="0"/>
              <a:t>We can divide this pipeline into two parts</a:t>
            </a:r>
            <a:r>
              <a:rPr lang="cs-CZ" dirty="0"/>
              <a:t>:</a:t>
            </a:r>
            <a:r>
              <a:rPr lang="en-US" dirty="0"/>
              <a:t> </a:t>
            </a:r>
            <a:endParaRPr lang="cs-CZ" dirty="0"/>
          </a:p>
          <a:p>
            <a:endParaRPr lang="cs-CZ" dirty="0"/>
          </a:p>
          <a:p>
            <a:r>
              <a:rPr lang="en-US" dirty="0"/>
              <a:t>The first on the right is the USERSPACE, which is where your application lives. Here, you are safe under the operating system's protection, and nothing bad can happen.</a:t>
            </a:r>
          </a:p>
          <a:p>
            <a:endParaRPr lang="en-US" dirty="0"/>
          </a:p>
          <a:p>
            <a:r>
              <a:rPr lang="en-US" dirty="0"/>
              <a:t>And then on the left, there is KERNELSPACE, this is TERRA INCOGNITA or "UNKNOWN LAND", dangerous to the explorers. </a:t>
            </a:r>
          </a:p>
          <a:p>
            <a:endParaRPr lang="cs-CZ" dirty="0"/>
          </a:p>
          <a:p>
            <a:r>
              <a:rPr lang="en-US" dirty="0"/>
              <a:t>Programmers don't look at KERNELSPACE, because any mistake that you make here will most likely result in a crash of your system. </a:t>
            </a:r>
          </a:p>
          <a:p>
            <a:endParaRPr lang="en-US" dirty="0"/>
          </a:p>
          <a:p>
            <a:r>
              <a:rPr lang="en-US" dirty="0"/>
              <a:t>You might remember an automatic update that grounded all airplanes worldwide not so long ago. That was a result of running faulty code in the kernel.</a:t>
            </a:r>
          </a:p>
          <a:p>
            <a:endParaRPr lang="en-US" dirty="0"/>
          </a:p>
          <a:p>
            <a:r>
              <a:rPr lang="en-US" dirty="0"/>
              <a:t>The socket then acts as a gate between the two.</a:t>
            </a:r>
          </a:p>
          <a:p>
            <a:endParaRPr lang="en-US" dirty="0"/>
          </a:p>
          <a:p>
            <a:r>
              <a:rPr lang="en-US" dirty="0"/>
              <a:t>XDP allows you to load a program that runs in the KERNELSPACE. </a:t>
            </a:r>
            <a:endParaRPr lang="cs-CZ" dirty="0"/>
          </a:p>
          <a:p>
            <a:r>
              <a:rPr lang="en-US" dirty="0"/>
              <a:t>This is what makes it special. </a:t>
            </a:r>
            <a:endParaRPr lang="cs-CZ" dirty="0"/>
          </a:p>
          <a:p>
            <a:r>
              <a:rPr lang="en-US" dirty="0"/>
              <a:t>This program is guaranteed to be safe, so you won't have to worry about crashing. </a:t>
            </a:r>
          </a:p>
          <a:p>
            <a:endParaRPr lang="en-US" dirty="0"/>
          </a:p>
          <a:p>
            <a:r>
              <a:rPr lang="en-US" dirty="0"/>
              <a:t>Why would you want to do this? </a:t>
            </a:r>
          </a:p>
          <a:p>
            <a:endParaRPr lang="en-US" dirty="0"/>
          </a:p>
          <a:p>
            <a:r>
              <a:rPr lang="en-US" dirty="0"/>
              <a:t>It is because of what comes right after XDP.</a:t>
            </a:r>
          </a:p>
          <a:p>
            <a:r>
              <a:rPr lang="en-US" dirty="0"/>
              <a:t>The NETWORK STACK. </a:t>
            </a: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BCDC3BC-A109-118C-4177-0CC68C042A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694D0-BF5B-48AA-AB0D-BFFE57486582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0127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piece of the operating system is like a very complicated machine that does everything networking. </a:t>
            </a:r>
          </a:p>
          <a:p>
            <a:r>
              <a:rPr lang="en-US" dirty="0"/>
              <a:t>This is your main bottleneck, which defines the performance of your system.</a:t>
            </a:r>
          </a:p>
          <a:p>
            <a:endParaRPr lang="en-US" dirty="0"/>
          </a:p>
          <a:p>
            <a:r>
              <a:rPr lang="en-US" dirty="0"/>
              <a:t>XDP then allows you to decide what exactly goes into the network stack.</a:t>
            </a:r>
          </a:p>
          <a:p>
            <a:endParaRPr lang="en-US" dirty="0"/>
          </a:p>
          <a:p>
            <a:r>
              <a:rPr lang="en-US" dirty="0"/>
              <a:t>Let's imagine a scenario.</a:t>
            </a:r>
          </a:p>
          <a:p>
            <a:r>
              <a:rPr lang="en-US" dirty="0"/>
              <a:t>Your application wants to download something from the network.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694D0-BF5B-48AA-AB0D-BFFE57486582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56902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since your data is not the only thing on the network, you only actually need 10 percent of the traffic. </a:t>
            </a:r>
          </a:p>
          <a:p>
            <a:r>
              <a:rPr lang="en-US" dirty="0"/>
              <a:t>The issue is that 100 percent of the packets are still passed to the network stack. </a:t>
            </a:r>
          </a:p>
          <a:p>
            <a:r>
              <a:rPr lang="en-US" dirty="0"/>
              <a:t>This overwhelms your CPU and causes your performance issues. </a:t>
            </a:r>
            <a:endParaRPr lang="cs-CZ" dirty="0"/>
          </a:p>
          <a:p>
            <a:r>
              <a:rPr lang="en-US" dirty="0"/>
              <a:t>Your system is now bottlenecked.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694D0-BF5B-48AA-AB0D-BFFE57486582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47797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0525A5-A42B-FEEC-25F3-3BB928C854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3395A731-A53C-60ED-67AF-BDD87518A4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D90DC0B2-7EBE-AE25-E5C9-67791099F8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Now, by loading the XDP program, we can prefilter the traffic before the packets are sent to the network stack. </a:t>
            </a:r>
          </a:p>
          <a:p>
            <a:r>
              <a:rPr lang="en-US" dirty="0"/>
              <a:t>By doing no work on the packets we don't need, we save performance and make our application faster. </a:t>
            </a:r>
          </a:p>
          <a:p>
            <a:r>
              <a:rPr lang="en-US" dirty="0"/>
              <a:t>And the best thing? You can easily test this without changing anything in your application.</a:t>
            </a:r>
          </a:p>
          <a:p>
            <a:endParaRPr lang="en-US" dirty="0"/>
          </a:p>
          <a:p>
            <a:r>
              <a:rPr lang="en-US" dirty="0"/>
              <a:t>This is the simplest example, but XDP gives you more flexibility than just dropping the packets you don't need. 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57A7CBE-53F2-F889-46AA-DBC90B6F04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694D0-BF5B-48AA-AB0D-BFFE57486582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1617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6B060-8619-3913-A9A4-88A0AA48DD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FB5AD1A5-39CB-577D-6636-492C9DDDDD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A1A819F9-C0E4-964B-604F-25BAB48938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can also change the packet contents and transmit them back to the internet. </a:t>
            </a:r>
          </a:p>
          <a:p>
            <a:endParaRPr lang="en-US" dirty="0"/>
          </a:p>
          <a:p>
            <a:r>
              <a:rPr lang="en-US" dirty="0"/>
              <a:t>You could implement a whole application to run in the KERNELSPACE, with maximum performance. The sky is the limit here.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92B5E60-8DE8-3706-D3DB-A7F91E1D99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694D0-BF5B-48AA-AB0D-BFFE57486582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62361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Right now, XDP applications are already used to accelerate LOAD BALANCING, DDOS PROTECTION, or NETWORK MONITORING.</a:t>
            </a:r>
          </a:p>
          <a:p>
            <a:endParaRPr lang="en-US" dirty="0"/>
          </a:p>
          <a:p>
            <a:r>
              <a:rPr lang="en-US" dirty="0"/>
              <a:t>But there is one more thing XDP allows you to do. In fact, it is why it is called the </a:t>
            </a:r>
            <a:r>
              <a:rPr lang="en-US" dirty="0" err="1"/>
              <a:t>eXpress</a:t>
            </a:r>
            <a:r>
              <a:rPr lang="en-US" dirty="0"/>
              <a:t> Data Path.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694D0-BF5B-48AA-AB0D-BFFE57486582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491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a závěrečný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8D3A38-51D4-48BD-921A-DD1C63C4A3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834466"/>
            <a:ext cx="9144000" cy="1006475"/>
          </a:xfrm>
        </p:spPr>
        <p:txBody>
          <a:bodyPr anchor="b">
            <a:normAutofit/>
          </a:bodyPr>
          <a:lstStyle>
            <a:lvl1pPr algn="l">
              <a:defRPr sz="3000" b="1">
                <a:solidFill>
                  <a:srgbClr val="0068A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67563D5-CFB2-41BF-8A40-F6427489DA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933017"/>
            <a:ext cx="9144000" cy="526209"/>
          </a:xfrm>
        </p:spPr>
        <p:txBody>
          <a:bodyPr/>
          <a:lstStyle>
            <a:lvl1pPr marL="0" indent="0" algn="l">
              <a:buNone/>
              <a:defRPr sz="2400" b="0">
                <a:solidFill>
                  <a:srgbClr val="00A1DE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316764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ředělový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8D3A38-51D4-48BD-921A-DD1C63C4A3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894729"/>
            <a:ext cx="9144000" cy="672353"/>
          </a:xfrm>
        </p:spPr>
        <p:txBody>
          <a:bodyPr anchor="b">
            <a:normAutofit/>
          </a:bodyPr>
          <a:lstStyle>
            <a:lvl1pPr algn="l">
              <a:defRPr sz="3000" b="1">
                <a:solidFill>
                  <a:srgbClr val="0068A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67563D5-CFB2-41BF-8A40-F6427489DA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5659158"/>
            <a:ext cx="9144000" cy="526209"/>
          </a:xfrm>
        </p:spPr>
        <p:txBody>
          <a:bodyPr/>
          <a:lstStyle>
            <a:lvl1pPr marL="0" indent="0" algn="l">
              <a:buNone/>
              <a:defRPr sz="2400" b="0">
                <a:solidFill>
                  <a:srgbClr val="0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32023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C6B7AD-AF20-42E0-B396-2ADD0F886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8047" y="286964"/>
            <a:ext cx="5504329" cy="737534"/>
          </a:xfrm>
        </p:spPr>
        <p:txBody>
          <a:bodyPr>
            <a:normAutofit/>
          </a:bodyPr>
          <a:lstStyle>
            <a:lvl1pPr algn="r">
              <a:defRPr sz="3000" b="1">
                <a:solidFill>
                  <a:srgbClr val="0068A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0D9F69-BC7D-46F4-8332-B82B53F06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4706" y="1855694"/>
            <a:ext cx="10291481" cy="433312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45863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 bez zápat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C6B7AD-AF20-42E0-B396-2ADD0F886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8047" y="286964"/>
            <a:ext cx="5504329" cy="737534"/>
          </a:xfrm>
        </p:spPr>
        <p:txBody>
          <a:bodyPr>
            <a:normAutofit/>
          </a:bodyPr>
          <a:lstStyle>
            <a:lvl1pPr algn="r">
              <a:defRPr sz="3000" b="1">
                <a:solidFill>
                  <a:srgbClr val="0068A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0D9F69-BC7D-46F4-8332-B82B53F06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4706" y="1855694"/>
            <a:ext cx="10291481" cy="433312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804678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EF4E2A1-A7B4-4AF1-9828-A91D96B9B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1610E7F-55AC-4E1D-9A04-2F893ECDAC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932752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068A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D48A79-C329-4046-BCC0-EA8E6FD145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832" y="2925762"/>
            <a:ext cx="9144000" cy="1006475"/>
          </a:xfrm>
        </p:spPr>
        <p:txBody>
          <a:bodyPr>
            <a:noAutofit/>
          </a:bodyPr>
          <a:lstStyle/>
          <a:p>
            <a:r>
              <a:rPr lang="en-US" sz="4400" dirty="0"/>
              <a:t>Exploring XDP </a:t>
            </a:r>
            <a:br>
              <a:rPr lang="cs-CZ" sz="4400" dirty="0"/>
            </a:br>
            <a:r>
              <a:rPr lang="en-US" sz="4400" dirty="0"/>
              <a:t>the new addition to the CESNET NDK</a:t>
            </a:r>
            <a:endParaRPr lang="cs-CZ" sz="44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50D8374-7679-470F-B391-95C7230F7A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1272" y="4457529"/>
            <a:ext cx="9144000" cy="526209"/>
          </a:xfrm>
        </p:spPr>
        <p:txBody>
          <a:bodyPr/>
          <a:lstStyle/>
          <a:p>
            <a:r>
              <a:rPr lang="cs-CZ" sz="2800" dirty="0"/>
              <a:t>Richard Hyroš</a:t>
            </a:r>
            <a:r>
              <a:rPr lang="cs-CZ" dirty="0"/>
              <a:t>	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64360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D1BD8A-5A2C-6DFB-B830-1EFE8968A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Obsah obrázku kresba, skica, obraz, ilustrace&#10;&#10;Obsah vygenerovaný umělou inteligencí může být nesprávný.">
            <a:extLst>
              <a:ext uri="{FF2B5EF4-FFF2-40B4-BE49-F238E27FC236}">
                <a16:creationId xmlns:a16="http://schemas.microsoft.com/office/drawing/2014/main" id="{7366AB7A-1BCF-5E24-A3D0-301A37F65E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0"/>
          </a:blip>
          <a:srcRect l="49441" r="5475"/>
          <a:stretch/>
        </p:blipFill>
        <p:spPr>
          <a:xfrm>
            <a:off x="8373977" y="1212198"/>
            <a:ext cx="3818022" cy="5645802"/>
          </a:xfrm>
          <a:prstGeom prst="rect">
            <a:avLst/>
          </a:prstGeom>
        </p:spPr>
      </p:pic>
      <p:pic>
        <p:nvPicPr>
          <p:cNvPr id="8" name="Obrázek 7" descr="Obsah obrázku text, plaz, zoologie&#10;&#10;Obsah vygenerovaný umělou inteligencí může být nesprávný.">
            <a:extLst>
              <a:ext uri="{FF2B5EF4-FFF2-40B4-BE49-F238E27FC236}">
                <a16:creationId xmlns:a16="http://schemas.microsoft.com/office/drawing/2014/main" id="{5ACB511C-AD5D-FF74-86C8-1510257EF4C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grayscl/>
            <a:alphaModFix amt="50000"/>
          </a:blip>
          <a:srcRect t="3397" b="50574"/>
          <a:stretch/>
        </p:blipFill>
        <p:spPr>
          <a:xfrm>
            <a:off x="-2" y="1212198"/>
            <a:ext cx="8373979" cy="564580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49FE915-160C-A314-E364-EC4E56590CB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6338047" y="286964"/>
            <a:ext cx="5504329" cy="737534"/>
          </a:xfrm>
        </p:spPr>
        <p:txBody>
          <a:bodyPr anchor="ctr">
            <a:normAutofit/>
          </a:bodyPr>
          <a:lstStyle/>
          <a:p>
            <a:r>
              <a:rPr lang="cs-CZ" dirty="0"/>
              <a:t>XDP ZERO COPY / AF_XDP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B7E05086-B0BE-55EC-C288-F213685B1D44}"/>
              </a:ext>
            </a:extLst>
          </p:cNvPr>
          <p:cNvSpPr txBox="1"/>
          <p:nvPr/>
        </p:nvSpPr>
        <p:spPr>
          <a:xfrm>
            <a:off x="2836506" y="1339551"/>
            <a:ext cx="3144416" cy="707886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cs-CZ" sz="4000" dirty="0"/>
              <a:t>KERNEL SPACE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796DE34E-6090-397B-D229-B2D83DF523BD}"/>
              </a:ext>
            </a:extLst>
          </p:cNvPr>
          <p:cNvSpPr txBox="1"/>
          <p:nvPr/>
        </p:nvSpPr>
        <p:spPr>
          <a:xfrm>
            <a:off x="8956130" y="1339551"/>
            <a:ext cx="2819103" cy="707886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cs-CZ" sz="4000" dirty="0"/>
              <a:t>USER SPACE</a:t>
            </a:r>
          </a:p>
        </p:txBody>
      </p:sp>
      <p:pic>
        <p:nvPicPr>
          <p:cNvPr id="16" name="Obrázek 15" descr="Obsah obrázku Obdélník, design&#10;&#10;Obsah vygenerovaný umělou inteligencí může být nesprávný.">
            <a:extLst>
              <a:ext uri="{FF2B5EF4-FFF2-40B4-BE49-F238E27FC236}">
                <a16:creationId xmlns:a16="http://schemas.microsoft.com/office/drawing/2014/main" id="{6EC1A9ED-FE92-FFE4-A184-A78AA713CE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-177964" y="2587029"/>
            <a:ext cx="1921241" cy="1921241"/>
          </a:xfrm>
          <a:prstGeom prst="rect">
            <a:avLst/>
          </a:prstGeom>
        </p:spPr>
      </p:pic>
      <p:cxnSp>
        <p:nvCxnSpPr>
          <p:cNvPr id="33" name="Přímá spojnice se šipkou 32">
            <a:extLst>
              <a:ext uri="{FF2B5EF4-FFF2-40B4-BE49-F238E27FC236}">
                <a16:creationId xmlns:a16="http://schemas.microsoft.com/office/drawing/2014/main" id="{1CC420A0-BC03-6180-7029-E5D3BD871448}"/>
              </a:ext>
            </a:extLst>
          </p:cNvPr>
          <p:cNvCxnSpPr>
            <a:cxnSpLocks/>
          </p:cNvCxnSpPr>
          <p:nvPr/>
        </p:nvCxnSpPr>
        <p:spPr>
          <a:xfrm>
            <a:off x="1212485" y="3191791"/>
            <a:ext cx="68102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se šipkou 33">
            <a:extLst>
              <a:ext uri="{FF2B5EF4-FFF2-40B4-BE49-F238E27FC236}">
                <a16:creationId xmlns:a16="http://schemas.microsoft.com/office/drawing/2014/main" id="{066E1098-BDEC-8F6B-824F-C8B74530AA3F}"/>
              </a:ext>
            </a:extLst>
          </p:cNvPr>
          <p:cNvCxnSpPr>
            <a:cxnSpLocks/>
          </p:cNvCxnSpPr>
          <p:nvPr/>
        </p:nvCxnSpPr>
        <p:spPr>
          <a:xfrm flipH="1" flipV="1">
            <a:off x="1197930" y="3638729"/>
            <a:ext cx="680089" cy="555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ázek 6" descr="Obsah obrázku kolo, zemědělský stroj, kresba, traktor&#10;&#10;Obsah vygenerovaný umělou inteligencí může být nesprávný.">
            <a:extLst>
              <a:ext uri="{FF2B5EF4-FFF2-40B4-BE49-F238E27FC236}">
                <a16:creationId xmlns:a16="http://schemas.microsoft.com/office/drawing/2014/main" id="{8D8F18E2-121F-A446-2DB7-BA284705F48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5000"/>
          </a:blip>
          <a:stretch>
            <a:fillRect/>
          </a:stretch>
        </p:blipFill>
        <p:spPr>
          <a:xfrm>
            <a:off x="4620509" y="2436796"/>
            <a:ext cx="2071474" cy="2071474"/>
          </a:xfrm>
          <a:prstGeom prst="roundRect">
            <a:avLst>
              <a:gd name="adj" fmla="val 27275"/>
            </a:avLst>
          </a:prstGeom>
          <a:ln w="28575">
            <a:solidFill>
              <a:schemeClr val="tx1"/>
            </a:solidFill>
          </a:ln>
        </p:spPr>
      </p:pic>
      <p:pic>
        <p:nvPicPr>
          <p:cNvPr id="12" name="Obrázek 11" descr="Obsah obrázku kruh, text, kresba, umění&#10;&#10;Obsah vygenerovaný umělou inteligencí může být nesprávný.">
            <a:extLst>
              <a:ext uri="{FF2B5EF4-FFF2-40B4-BE49-F238E27FC236}">
                <a16:creationId xmlns:a16="http://schemas.microsoft.com/office/drawing/2014/main" id="{6AA5A728-55BB-A74D-B8D9-F7B599CC307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4091" t="3567" r="3946" b="5652"/>
          <a:stretch/>
        </p:blipFill>
        <p:spPr>
          <a:xfrm>
            <a:off x="7459933" y="2509134"/>
            <a:ext cx="1997908" cy="1972059"/>
          </a:xfrm>
          <a:prstGeom prst="round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1" name="Obdélník: se zakulacenými rohy 40">
            <a:extLst>
              <a:ext uri="{FF2B5EF4-FFF2-40B4-BE49-F238E27FC236}">
                <a16:creationId xmlns:a16="http://schemas.microsoft.com/office/drawing/2014/main" id="{374FA910-1363-D91C-36E6-61D13A702302}"/>
              </a:ext>
            </a:extLst>
          </p:cNvPr>
          <p:cNvSpPr>
            <a:spLocks/>
          </p:cNvSpPr>
          <p:nvPr/>
        </p:nvSpPr>
        <p:spPr>
          <a:xfrm>
            <a:off x="56258" y="5290342"/>
            <a:ext cx="1585159" cy="91217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>
                <a:solidFill>
                  <a:schemeClr val="tx1"/>
                </a:solidFill>
              </a:rPr>
              <a:t>NETWORK CARD</a:t>
            </a:r>
          </a:p>
        </p:txBody>
      </p:sp>
      <p:sp>
        <p:nvSpPr>
          <p:cNvPr id="43" name="Obdélník: se zakulacenými rohy 42">
            <a:extLst>
              <a:ext uri="{FF2B5EF4-FFF2-40B4-BE49-F238E27FC236}">
                <a16:creationId xmlns:a16="http://schemas.microsoft.com/office/drawing/2014/main" id="{E545D576-6D84-6813-AE06-2E7093DF1BB0}"/>
              </a:ext>
            </a:extLst>
          </p:cNvPr>
          <p:cNvSpPr>
            <a:spLocks/>
          </p:cNvSpPr>
          <p:nvPr/>
        </p:nvSpPr>
        <p:spPr>
          <a:xfrm>
            <a:off x="4799710" y="5329352"/>
            <a:ext cx="1585159" cy="91217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>
                <a:solidFill>
                  <a:schemeClr val="tx1"/>
                </a:solidFill>
              </a:rPr>
              <a:t>NETWORK STACK</a:t>
            </a:r>
          </a:p>
        </p:txBody>
      </p:sp>
      <p:sp>
        <p:nvSpPr>
          <p:cNvPr id="44" name="Obdélník: se zakulacenými rohy 43">
            <a:extLst>
              <a:ext uri="{FF2B5EF4-FFF2-40B4-BE49-F238E27FC236}">
                <a16:creationId xmlns:a16="http://schemas.microsoft.com/office/drawing/2014/main" id="{E638F88D-289C-2812-6C6D-C9CCF22B9425}"/>
              </a:ext>
            </a:extLst>
          </p:cNvPr>
          <p:cNvSpPr>
            <a:spLocks/>
          </p:cNvSpPr>
          <p:nvPr/>
        </p:nvSpPr>
        <p:spPr>
          <a:xfrm>
            <a:off x="7572954" y="5323204"/>
            <a:ext cx="1585159" cy="91217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AF_XDP</a:t>
            </a:r>
          </a:p>
          <a:p>
            <a:pPr algn="ctr"/>
            <a:r>
              <a:rPr lang="cs-CZ" sz="2400" dirty="0">
                <a:solidFill>
                  <a:schemeClr val="tx1"/>
                </a:solidFill>
              </a:rPr>
              <a:t>SOCKET</a:t>
            </a:r>
          </a:p>
        </p:txBody>
      </p:sp>
      <p:sp>
        <p:nvSpPr>
          <p:cNvPr id="26" name="Obdélník: se zakulacenými rohy 25">
            <a:extLst>
              <a:ext uri="{FF2B5EF4-FFF2-40B4-BE49-F238E27FC236}">
                <a16:creationId xmlns:a16="http://schemas.microsoft.com/office/drawing/2014/main" id="{79009EBE-F156-93C5-B0EF-F5EEE8734EA4}"/>
              </a:ext>
            </a:extLst>
          </p:cNvPr>
          <p:cNvSpPr>
            <a:spLocks/>
          </p:cNvSpPr>
          <p:nvPr/>
        </p:nvSpPr>
        <p:spPr>
          <a:xfrm>
            <a:off x="2087147" y="5323204"/>
            <a:ext cx="1585159" cy="91217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>
                <a:solidFill>
                  <a:schemeClr val="tx1"/>
                </a:solidFill>
              </a:rPr>
              <a:t>NETWORK DRIVER</a:t>
            </a:r>
          </a:p>
        </p:txBody>
      </p:sp>
      <p:sp>
        <p:nvSpPr>
          <p:cNvPr id="37" name="Volný tvar: obrazec 36">
            <a:extLst>
              <a:ext uri="{FF2B5EF4-FFF2-40B4-BE49-F238E27FC236}">
                <a16:creationId xmlns:a16="http://schemas.microsoft.com/office/drawing/2014/main" id="{013DEB6B-8A4A-8AB8-D8F8-F4FD08CBC2EC}"/>
              </a:ext>
            </a:extLst>
          </p:cNvPr>
          <p:cNvSpPr/>
          <p:nvPr/>
        </p:nvSpPr>
        <p:spPr>
          <a:xfrm>
            <a:off x="4003312" y="1898024"/>
            <a:ext cx="6517101" cy="945002"/>
          </a:xfrm>
          <a:custGeom>
            <a:avLst/>
            <a:gdLst>
              <a:gd name="connsiteX0" fmla="*/ 0 w 6458552"/>
              <a:gd name="connsiteY0" fmla="*/ 441261 h 778145"/>
              <a:gd name="connsiteX1" fmla="*/ 3551722 w 6458552"/>
              <a:gd name="connsiteY1" fmla="*/ 8124 h 778145"/>
              <a:gd name="connsiteX2" fmla="*/ 6458552 w 6458552"/>
              <a:gd name="connsiteY2" fmla="*/ 778145 h 778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58552" h="778145">
                <a:moveTo>
                  <a:pt x="0" y="441261"/>
                </a:moveTo>
                <a:cubicBezTo>
                  <a:pt x="1237648" y="196619"/>
                  <a:pt x="2475297" y="-48023"/>
                  <a:pt x="3551722" y="8124"/>
                </a:cubicBezTo>
                <a:cubicBezTo>
                  <a:pt x="4628147" y="64271"/>
                  <a:pt x="5905099" y="596869"/>
                  <a:pt x="6458552" y="778145"/>
                </a:cubicBezTo>
              </a:path>
            </a:pathLst>
          </a:custGeom>
          <a:noFill/>
          <a:ln w="127000">
            <a:solidFill>
              <a:schemeClr val="tx1"/>
            </a:solidFill>
            <a:round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Volný tvar: obrazec 37">
            <a:extLst>
              <a:ext uri="{FF2B5EF4-FFF2-40B4-BE49-F238E27FC236}">
                <a16:creationId xmlns:a16="http://schemas.microsoft.com/office/drawing/2014/main" id="{45ADEC39-609C-D3EF-3903-1980A8058974}"/>
              </a:ext>
            </a:extLst>
          </p:cNvPr>
          <p:cNvSpPr/>
          <p:nvPr/>
        </p:nvSpPr>
        <p:spPr>
          <a:xfrm rot="10474092">
            <a:off x="3911704" y="3993957"/>
            <a:ext cx="6588638" cy="1179412"/>
          </a:xfrm>
          <a:custGeom>
            <a:avLst/>
            <a:gdLst>
              <a:gd name="connsiteX0" fmla="*/ 0 w 6458552"/>
              <a:gd name="connsiteY0" fmla="*/ 441261 h 778145"/>
              <a:gd name="connsiteX1" fmla="*/ 3551722 w 6458552"/>
              <a:gd name="connsiteY1" fmla="*/ 8124 h 778145"/>
              <a:gd name="connsiteX2" fmla="*/ 6458552 w 6458552"/>
              <a:gd name="connsiteY2" fmla="*/ 778145 h 778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58552" h="778145">
                <a:moveTo>
                  <a:pt x="0" y="441261"/>
                </a:moveTo>
                <a:cubicBezTo>
                  <a:pt x="1237648" y="196619"/>
                  <a:pt x="2475297" y="-48023"/>
                  <a:pt x="3551722" y="8124"/>
                </a:cubicBezTo>
                <a:cubicBezTo>
                  <a:pt x="4628147" y="64271"/>
                  <a:pt x="5905099" y="596869"/>
                  <a:pt x="6458552" y="778145"/>
                </a:cubicBezTo>
              </a:path>
            </a:pathLst>
          </a:custGeom>
          <a:noFill/>
          <a:ln w="127000">
            <a:solidFill>
              <a:schemeClr val="tx1"/>
            </a:solidFill>
            <a:round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bdélník: se zakulacenými rohy 17">
            <a:extLst>
              <a:ext uri="{FF2B5EF4-FFF2-40B4-BE49-F238E27FC236}">
                <a16:creationId xmlns:a16="http://schemas.microsoft.com/office/drawing/2014/main" id="{AA962E29-81B8-8F14-CB72-AEFC289AA8D9}"/>
              </a:ext>
            </a:extLst>
          </p:cNvPr>
          <p:cNvSpPr/>
          <p:nvPr/>
        </p:nvSpPr>
        <p:spPr>
          <a:xfrm>
            <a:off x="1833291" y="2409719"/>
            <a:ext cx="2170021" cy="207147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b="1" dirty="0"/>
              <a:t>XDP</a:t>
            </a:r>
          </a:p>
          <a:p>
            <a:pPr algn="ctr"/>
            <a:r>
              <a:rPr lang="cs-CZ" sz="2800" b="1" dirty="0"/>
              <a:t>PROGRAM</a:t>
            </a:r>
          </a:p>
        </p:txBody>
      </p:sp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D9310124-52E9-5807-205B-1191F35C83B2}"/>
              </a:ext>
            </a:extLst>
          </p:cNvPr>
          <p:cNvSpPr>
            <a:spLocks/>
          </p:cNvSpPr>
          <p:nvPr/>
        </p:nvSpPr>
        <p:spPr>
          <a:xfrm>
            <a:off x="1833291" y="2007786"/>
            <a:ext cx="2170021" cy="91621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REDIRECT TO USERSPACE</a:t>
            </a:r>
          </a:p>
        </p:txBody>
      </p:sp>
      <p:sp>
        <p:nvSpPr>
          <p:cNvPr id="39" name="Znak násobení 38">
            <a:extLst>
              <a:ext uri="{FF2B5EF4-FFF2-40B4-BE49-F238E27FC236}">
                <a16:creationId xmlns:a16="http://schemas.microsoft.com/office/drawing/2014/main" id="{A1EB444B-1445-51DA-1BF6-32B44FB7F618}"/>
              </a:ext>
            </a:extLst>
          </p:cNvPr>
          <p:cNvSpPr/>
          <p:nvPr/>
        </p:nvSpPr>
        <p:spPr>
          <a:xfrm>
            <a:off x="3917168" y="1764608"/>
            <a:ext cx="3400778" cy="3400778"/>
          </a:xfrm>
          <a:prstGeom prst="mathMultiply">
            <a:avLst/>
          </a:prstGeom>
          <a:solidFill>
            <a:srgbClr val="EE6E83">
              <a:alpha val="47843"/>
            </a:srgbClr>
          </a:solidFill>
          <a:ln w="28575"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2" name="Obdélník: se zakulacenými rohy 41">
            <a:extLst>
              <a:ext uri="{FF2B5EF4-FFF2-40B4-BE49-F238E27FC236}">
                <a16:creationId xmlns:a16="http://schemas.microsoft.com/office/drawing/2014/main" id="{BB49D888-125A-328D-3E2B-43B560F98D8E}"/>
              </a:ext>
            </a:extLst>
          </p:cNvPr>
          <p:cNvSpPr>
            <a:spLocks/>
          </p:cNvSpPr>
          <p:nvPr/>
        </p:nvSpPr>
        <p:spPr>
          <a:xfrm>
            <a:off x="9756940" y="5262926"/>
            <a:ext cx="2085436" cy="103713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AF_XDP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APPLICATION</a:t>
            </a:r>
            <a:endParaRPr lang="cs-CZ" sz="2400" dirty="0">
              <a:solidFill>
                <a:schemeClr val="tx1"/>
              </a:solidFill>
            </a:endParaRPr>
          </a:p>
        </p:txBody>
      </p:sp>
      <p:sp>
        <p:nvSpPr>
          <p:cNvPr id="46" name="Výbuch: čtrnácticípý 12">
            <a:extLst>
              <a:ext uri="{FF2B5EF4-FFF2-40B4-BE49-F238E27FC236}">
                <a16:creationId xmlns:a16="http://schemas.microsoft.com/office/drawing/2014/main" id="{674FDFBF-C211-4BE0-C9C9-D84B601C6251}"/>
              </a:ext>
            </a:extLst>
          </p:cNvPr>
          <p:cNvSpPr/>
          <p:nvPr/>
        </p:nvSpPr>
        <p:spPr>
          <a:xfrm>
            <a:off x="9951352" y="2376642"/>
            <a:ext cx="2085436" cy="2076076"/>
          </a:xfrm>
          <a:custGeom>
            <a:avLst/>
            <a:gdLst>
              <a:gd name="connsiteX0" fmla="*/ 1213117 w 2085436"/>
              <a:gd name="connsiteY0" fmla="*/ 380980 h 2076076"/>
              <a:gd name="connsiteX1" fmla="*/ 1387856 w 2085436"/>
              <a:gd name="connsiteY1" fmla="*/ 0 h 2076076"/>
              <a:gd name="connsiteX2" fmla="*/ 1537299 w 2085436"/>
              <a:gd name="connsiteY2" fmla="*/ 513612 h 2076076"/>
              <a:gd name="connsiteX3" fmla="*/ 1944353 w 2085436"/>
              <a:gd name="connsiteY3" fmla="*/ 205463 h 2076076"/>
              <a:gd name="connsiteX4" fmla="*/ 1733629 w 2085436"/>
              <a:gd name="connsiteY4" fmla="*/ 583393 h 2076076"/>
              <a:gd name="connsiteX5" fmla="*/ 2085436 w 2085436"/>
              <a:gd name="connsiteY5" fmla="*/ 586351 h 2076076"/>
              <a:gd name="connsiteX6" fmla="*/ 1797661 w 2085436"/>
              <a:gd name="connsiteY6" fmla="*/ 848656 h 2076076"/>
              <a:gd name="connsiteX7" fmla="*/ 2068396 w 2085436"/>
              <a:gd name="connsiteY7" fmla="*/ 1032769 h 2076076"/>
              <a:gd name="connsiteX8" fmla="*/ 1733629 w 2085436"/>
              <a:gd name="connsiteY8" fmla="*/ 1117432 h 2076076"/>
              <a:gd name="connsiteX9" fmla="*/ 1997907 w 2085436"/>
              <a:gd name="connsiteY9" fmla="*/ 1424471 h 2076076"/>
              <a:gd name="connsiteX10" fmla="*/ 1690765 w 2085436"/>
              <a:gd name="connsiteY10" fmla="*/ 1459963 h 2076076"/>
              <a:gd name="connsiteX11" fmla="*/ 1752998 w 2085436"/>
              <a:gd name="connsiteY11" fmla="*/ 1816081 h 2076076"/>
              <a:gd name="connsiteX12" fmla="*/ 1420348 w 2085436"/>
              <a:gd name="connsiteY12" fmla="*/ 1587234 h 2076076"/>
              <a:gd name="connsiteX13" fmla="*/ 1367006 w 2085436"/>
              <a:gd name="connsiteY13" fmla="*/ 1914330 h 2076076"/>
              <a:gd name="connsiteX14" fmla="*/ 1074363 w 2085436"/>
              <a:gd name="connsiteY14" fmla="*/ 1808779 h 2076076"/>
              <a:gd name="connsiteX15" fmla="*/ 950321 w 2085436"/>
              <a:gd name="connsiteY15" fmla="*/ 2076076 h 2076076"/>
              <a:gd name="connsiteX16" fmla="*/ 796644 w 2085436"/>
              <a:gd name="connsiteY16" fmla="*/ 1654890 h 2076076"/>
              <a:gd name="connsiteX17" fmla="*/ 520406 w 2085436"/>
              <a:gd name="connsiteY17" fmla="*/ 1976070 h 2076076"/>
              <a:gd name="connsiteX18" fmla="*/ 508552 w 2085436"/>
              <a:gd name="connsiteY18" fmla="*/ 1665519 h 2076076"/>
              <a:gd name="connsiteX19" fmla="*/ 136002 w 2085436"/>
              <a:gd name="connsiteY19" fmla="*/ 1627162 h 2076076"/>
              <a:gd name="connsiteX20" fmla="*/ 352441 w 2085436"/>
              <a:gd name="connsiteY20" fmla="*/ 1400256 h 2076076"/>
              <a:gd name="connsiteX21" fmla="*/ 0 w 2085436"/>
              <a:gd name="connsiteY21" fmla="*/ 1169837 h 2076076"/>
              <a:gd name="connsiteX22" fmla="*/ 416473 w 2085436"/>
              <a:gd name="connsiteY22" fmla="*/ 1051070 h 2076076"/>
              <a:gd name="connsiteX23" fmla="*/ 124042 w 2085436"/>
              <a:gd name="connsiteY23" fmla="*/ 744030 h 2076076"/>
              <a:gd name="connsiteX24" fmla="*/ 568562 w 2085436"/>
              <a:gd name="connsiteY24" fmla="*/ 702161 h 2076076"/>
              <a:gd name="connsiteX25" fmla="*/ 476483 w 2085436"/>
              <a:gd name="connsiteY25" fmla="*/ 314711 h 2076076"/>
              <a:gd name="connsiteX26" fmla="*/ 904916 w 2085436"/>
              <a:gd name="connsiteY26" fmla="*/ 569529 h 2076076"/>
              <a:gd name="connsiteX27" fmla="*/ 1028959 w 2085436"/>
              <a:gd name="connsiteY27" fmla="*/ 154074 h 2076076"/>
              <a:gd name="connsiteX28" fmla="*/ 1213117 w 2085436"/>
              <a:gd name="connsiteY28" fmla="*/ 380980 h 2076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085436" h="2076076" fill="none" extrusionOk="0">
                <a:moveTo>
                  <a:pt x="1213117" y="380980"/>
                </a:moveTo>
                <a:cubicBezTo>
                  <a:pt x="1271321" y="209772"/>
                  <a:pt x="1337278" y="168844"/>
                  <a:pt x="1387856" y="0"/>
                </a:cubicBezTo>
                <a:cubicBezTo>
                  <a:pt x="1382561" y="192121"/>
                  <a:pt x="1565011" y="343345"/>
                  <a:pt x="1537299" y="513612"/>
                </a:cubicBezTo>
                <a:cubicBezTo>
                  <a:pt x="1645535" y="372808"/>
                  <a:pt x="1829738" y="297542"/>
                  <a:pt x="1944353" y="205463"/>
                </a:cubicBezTo>
                <a:cubicBezTo>
                  <a:pt x="1863139" y="365196"/>
                  <a:pt x="1782806" y="452816"/>
                  <a:pt x="1733629" y="583393"/>
                </a:cubicBezTo>
                <a:cubicBezTo>
                  <a:pt x="1818912" y="543762"/>
                  <a:pt x="1924549" y="592549"/>
                  <a:pt x="2085436" y="586351"/>
                </a:cubicBezTo>
                <a:cubicBezTo>
                  <a:pt x="1984303" y="695792"/>
                  <a:pt x="1855057" y="794123"/>
                  <a:pt x="1797661" y="848656"/>
                </a:cubicBezTo>
                <a:cubicBezTo>
                  <a:pt x="1916885" y="902162"/>
                  <a:pt x="1996620" y="1018676"/>
                  <a:pt x="2068396" y="1032769"/>
                </a:cubicBezTo>
                <a:cubicBezTo>
                  <a:pt x="1977091" y="1075376"/>
                  <a:pt x="1796988" y="1072272"/>
                  <a:pt x="1733629" y="1117432"/>
                </a:cubicBezTo>
                <a:cubicBezTo>
                  <a:pt x="1836896" y="1195609"/>
                  <a:pt x="1927201" y="1347589"/>
                  <a:pt x="1997907" y="1424471"/>
                </a:cubicBezTo>
                <a:cubicBezTo>
                  <a:pt x="1897268" y="1464383"/>
                  <a:pt x="1801231" y="1434728"/>
                  <a:pt x="1690765" y="1459963"/>
                </a:cubicBezTo>
                <a:cubicBezTo>
                  <a:pt x="1702185" y="1531735"/>
                  <a:pt x="1731992" y="1703922"/>
                  <a:pt x="1752998" y="1816081"/>
                </a:cubicBezTo>
                <a:cubicBezTo>
                  <a:pt x="1568462" y="1732121"/>
                  <a:pt x="1529847" y="1662064"/>
                  <a:pt x="1420348" y="1587234"/>
                </a:cubicBezTo>
                <a:cubicBezTo>
                  <a:pt x="1435234" y="1746054"/>
                  <a:pt x="1330764" y="1748338"/>
                  <a:pt x="1367006" y="1914330"/>
                </a:cubicBezTo>
                <a:cubicBezTo>
                  <a:pt x="1241439" y="1869156"/>
                  <a:pt x="1187483" y="1839799"/>
                  <a:pt x="1074363" y="1808779"/>
                </a:cubicBezTo>
                <a:cubicBezTo>
                  <a:pt x="1048545" y="1918512"/>
                  <a:pt x="950252" y="2002169"/>
                  <a:pt x="950321" y="2076076"/>
                </a:cubicBezTo>
                <a:cubicBezTo>
                  <a:pt x="882922" y="1919081"/>
                  <a:pt x="848981" y="1756628"/>
                  <a:pt x="796644" y="1654890"/>
                </a:cubicBezTo>
                <a:cubicBezTo>
                  <a:pt x="699402" y="1770743"/>
                  <a:pt x="601511" y="1848071"/>
                  <a:pt x="520406" y="1976070"/>
                </a:cubicBezTo>
                <a:cubicBezTo>
                  <a:pt x="539325" y="1853237"/>
                  <a:pt x="517500" y="1797442"/>
                  <a:pt x="508552" y="1665519"/>
                </a:cubicBezTo>
                <a:cubicBezTo>
                  <a:pt x="370228" y="1691562"/>
                  <a:pt x="248562" y="1634947"/>
                  <a:pt x="136002" y="1627162"/>
                </a:cubicBezTo>
                <a:cubicBezTo>
                  <a:pt x="224435" y="1529222"/>
                  <a:pt x="271238" y="1519065"/>
                  <a:pt x="352441" y="1400256"/>
                </a:cubicBezTo>
                <a:cubicBezTo>
                  <a:pt x="241891" y="1337638"/>
                  <a:pt x="126097" y="1236179"/>
                  <a:pt x="0" y="1169837"/>
                </a:cubicBezTo>
                <a:cubicBezTo>
                  <a:pt x="77993" y="1097546"/>
                  <a:pt x="254034" y="1103661"/>
                  <a:pt x="416473" y="1051070"/>
                </a:cubicBezTo>
                <a:cubicBezTo>
                  <a:pt x="284720" y="962363"/>
                  <a:pt x="291439" y="866038"/>
                  <a:pt x="124042" y="744030"/>
                </a:cubicBezTo>
                <a:cubicBezTo>
                  <a:pt x="289678" y="724145"/>
                  <a:pt x="349030" y="729851"/>
                  <a:pt x="568562" y="702161"/>
                </a:cubicBezTo>
                <a:cubicBezTo>
                  <a:pt x="524099" y="546329"/>
                  <a:pt x="505730" y="417028"/>
                  <a:pt x="476483" y="314711"/>
                </a:cubicBezTo>
                <a:cubicBezTo>
                  <a:pt x="675741" y="410133"/>
                  <a:pt x="718334" y="527135"/>
                  <a:pt x="904916" y="569529"/>
                </a:cubicBezTo>
                <a:cubicBezTo>
                  <a:pt x="915805" y="390802"/>
                  <a:pt x="1011205" y="272425"/>
                  <a:pt x="1028959" y="154074"/>
                </a:cubicBezTo>
                <a:cubicBezTo>
                  <a:pt x="1095621" y="212377"/>
                  <a:pt x="1127777" y="326059"/>
                  <a:pt x="1213117" y="380980"/>
                </a:cubicBezTo>
                <a:close/>
              </a:path>
              <a:path w="2085436" h="2076076" stroke="0" extrusionOk="0">
                <a:moveTo>
                  <a:pt x="1213117" y="380980"/>
                </a:moveTo>
                <a:cubicBezTo>
                  <a:pt x="1287871" y="188211"/>
                  <a:pt x="1337698" y="176361"/>
                  <a:pt x="1387856" y="0"/>
                </a:cubicBezTo>
                <a:cubicBezTo>
                  <a:pt x="1429322" y="188059"/>
                  <a:pt x="1539198" y="303802"/>
                  <a:pt x="1537299" y="513612"/>
                </a:cubicBezTo>
                <a:cubicBezTo>
                  <a:pt x="1682165" y="340839"/>
                  <a:pt x="1832641" y="327389"/>
                  <a:pt x="1944353" y="205463"/>
                </a:cubicBezTo>
                <a:cubicBezTo>
                  <a:pt x="1924294" y="301514"/>
                  <a:pt x="1791296" y="468832"/>
                  <a:pt x="1733629" y="583393"/>
                </a:cubicBezTo>
                <a:cubicBezTo>
                  <a:pt x="1831897" y="559681"/>
                  <a:pt x="1919435" y="602020"/>
                  <a:pt x="2085436" y="586351"/>
                </a:cubicBezTo>
                <a:cubicBezTo>
                  <a:pt x="2046352" y="679936"/>
                  <a:pt x="1872780" y="768206"/>
                  <a:pt x="1797661" y="848656"/>
                </a:cubicBezTo>
                <a:cubicBezTo>
                  <a:pt x="1886182" y="867605"/>
                  <a:pt x="1943893" y="973154"/>
                  <a:pt x="2068396" y="1032769"/>
                </a:cubicBezTo>
                <a:cubicBezTo>
                  <a:pt x="1924877" y="1099631"/>
                  <a:pt x="1867355" y="1069538"/>
                  <a:pt x="1733629" y="1117432"/>
                </a:cubicBezTo>
                <a:cubicBezTo>
                  <a:pt x="1832382" y="1179718"/>
                  <a:pt x="1873075" y="1349501"/>
                  <a:pt x="1997907" y="1424471"/>
                </a:cubicBezTo>
                <a:cubicBezTo>
                  <a:pt x="1912158" y="1446612"/>
                  <a:pt x="1786334" y="1414184"/>
                  <a:pt x="1690765" y="1459963"/>
                </a:cubicBezTo>
                <a:cubicBezTo>
                  <a:pt x="1699105" y="1547178"/>
                  <a:pt x="1725259" y="1706945"/>
                  <a:pt x="1752998" y="1816081"/>
                </a:cubicBezTo>
                <a:cubicBezTo>
                  <a:pt x="1666281" y="1759158"/>
                  <a:pt x="1531037" y="1647930"/>
                  <a:pt x="1420348" y="1587234"/>
                </a:cubicBezTo>
                <a:cubicBezTo>
                  <a:pt x="1441384" y="1744074"/>
                  <a:pt x="1336828" y="1767942"/>
                  <a:pt x="1367006" y="1914330"/>
                </a:cubicBezTo>
                <a:cubicBezTo>
                  <a:pt x="1293480" y="1911386"/>
                  <a:pt x="1219473" y="1842713"/>
                  <a:pt x="1074363" y="1808779"/>
                </a:cubicBezTo>
                <a:cubicBezTo>
                  <a:pt x="1035116" y="1927734"/>
                  <a:pt x="978749" y="2005037"/>
                  <a:pt x="950321" y="2076076"/>
                </a:cubicBezTo>
                <a:cubicBezTo>
                  <a:pt x="887535" y="1926751"/>
                  <a:pt x="847215" y="1733603"/>
                  <a:pt x="796644" y="1654890"/>
                </a:cubicBezTo>
                <a:cubicBezTo>
                  <a:pt x="711312" y="1778640"/>
                  <a:pt x="585349" y="1856915"/>
                  <a:pt x="520406" y="1976070"/>
                </a:cubicBezTo>
                <a:cubicBezTo>
                  <a:pt x="510798" y="1889741"/>
                  <a:pt x="503728" y="1786582"/>
                  <a:pt x="508552" y="1665519"/>
                </a:cubicBezTo>
                <a:cubicBezTo>
                  <a:pt x="375507" y="1683500"/>
                  <a:pt x="322243" y="1642674"/>
                  <a:pt x="136002" y="1627162"/>
                </a:cubicBezTo>
                <a:cubicBezTo>
                  <a:pt x="185482" y="1573247"/>
                  <a:pt x="298247" y="1507802"/>
                  <a:pt x="352441" y="1400256"/>
                </a:cubicBezTo>
                <a:cubicBezTo>
                  <a:pt x="153851" y="1328847"/>
                  <a:pt x="109144" y="1212340"/>
                  <a:pt x="0" y="1169837"/>
                </a:cubicBezTo>
                <a:cubicBezTo>
                  <a:pt x="139720" y="1120258"/>
                  <a:pt x="325060" y="1122573"/>
                  <a:pt x="416473" y="1051070"/>
                </a:cubicBezTo>
                <a:cubicBezTo>
                  <a:pt x="275969" y="916192"/>
                  <a:pt x="212107" y="800833"/>
                  <a:pt x="124042" y="744030"/>
                </a:cubicBezTo>
                <a:cubicBezTo>
                  <a:pt x="303006" y="726983"/>
                  <a:pt x="352466" y="731065"/>
                  <a:pt x="568562" y="702161"/>
                </a:cubicBezTo>
                <a:cubicBezTo>
                  <a:pt x="511255" y="512237"/>
                  <a:pt x="545639" y="486957"/>
                  <a:pt x="476483" y="314711"/>
                </a:cubicBezTo>
                <a:cubicBezTo>
                  <a:pt x="622219" y="354867"/>
                  <a:pt x="749950" y="482887"/>
                  <a:pt x="904916" y="569529"/>
                </a:cubicBezTo>
                <a:cubicBezTo>
                  <a:pt x="897927" y="416962"/>
                  <a:pt x="1021648" y="295041"/>
                  <a:pt x="1028959" y="154074"/>
                </a:cubicBezTo>
                <a:cubicBezTo>
                  <a:pt x="1131895" y="233078"/>
                  <a:pt x="1109402" y="301947"/>
                  <a:pt x="1213117" y="380980"/>
                </a:cubicBezTo>
                <a:close/>
              </a:path>
            </a:pathLst>
          </a:custGeom>
          <a:blipFill dpi="0" rotWithShape="1">
            <a:blip r:embed="rId9">
              <a:alphaModFix amt="87000"/>
            </a:blip>
            <a:srcRect/>
            <a:tile tx="0" ty="0" sx="100000" sy="100000" flip="none" algn="tl"/>
          </a:blipFill>
          <a:ln w="28575"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1462 w 21600"/>
                      <a:gd name="connsiteY0" fmla="*/ 4342 h 21600"/>
                      <a:gd name="connsiteX1" fmla="*/ 14790 w 21600"/>
                      <a:gd name="connsiteY1" fmla="*/ 0 h 21600"/>
                      <a:gd name="connsiteX2" fmla="*/ 14525 w 21600"/>
                      <a:gd name="connsiteY2" fmla="*/ 5777 h 21600"/>
                      <a:gd name="connsiteX3" fmla="*/ 18007 w 21600"/>
                      <a:gd name="connsiteY3" fmla="*/ 3172 h 21600"/>
                      <a:gd name="connsiteX4" fmla="*/ 16380 w 21600"/>
                      <a:gd name="connsiteY4" fmla="*/ 6532 h 21600"/>
                      <a:gd name="connsiteX5" fmla="*/ 21600 w 21600"/>
                      <a:gd name="connsiteY5" fmla="*/ 6645 h 21600"/>
                      <a:gd name="connsiteX6" fmla="*/ 16985 w 21600"/>
                      <a:gd name="connsiteY6" fmla="*/ 9402 h 21600"/>
                      <a:gd name="connsiteX7" fmla="*/ 18270 w 21600"/>
                      <a:gd name="connsiteY7" fmla="*/ 11290 h 21600"/>
                      <a:gd name="connsiteX8" fmla="*/ 16380 w 21600"/>
                      <a:gd name="connsiteY8" fmla="*/ 12310 h 21600"/>
                      <a:gd name="connsiteX9" fmla="*/ 18877 w 21600"/>
                      <a:gd name="connsiteY9" fmla="*/ 15632 h 21600"/>
                      <a:gd name="connsiteX10" fmla="*/ 14640 w 21600"/>
                      <a:gd name="connsiteY10" fmla="*/ 14350 h 21600"/>
                      <a:gd name="connsiteX11" fmla="*/ 14942 w 21600"/>
                      <a:gd name="connsiteY11" fmla="*/ 17370 h 21600"/>
                      <a:gd name="connsiteX12" fmla="*/ 12180 w 21600"/>
                      <a:gd name="connsiteY12" fmla="*/ 15935 h 21600"/>
                      <a:gd name="connsiteX13" fmla="*/ 11612 w 21600"/>
                      <a:gd name="connsiteY13" fmla="*/ 18842 h 21600"/>
                      <a:gd name="connsiteX14" fmla="*/ 9872 w 21600"/>
                      <a:gd name="connsiteY14" fmla="*/ 17370 h 21600"/>
                      <a:gd name="connsiteX15" fmla="*/ 8700 w 21600"/>
                      <a:gd name="connsiteY15" fmla="*/ 19712 h 21600"/>
                      <a:gd name="connsiteX16" fmla="*/ 7527 w 21600"/>
                      <a:gd name="connsiteY16" fmla="*/ 18125 h 21600"/>
                      <a:gd name="connsiteX17" fmla="*/ 4917 w 21600"/>
                      <a:gd name="connsiteY17" fmla="*/ 21600 h 21600"/>
                      <a:gd name="connsiteX18" fmla="*/ 4805 w 21600"/>
                      <a:gd name="connsiteY18" fmla="*/ 18240 h 21600"/>
                      <a:gd name="connsiteX19" fmla="*/ 1285 w 21600"/>
                      <a:gd name="connsiteY19" fmla="*/ 17825 h 21600"/>
                      <a:gd name="connsiteX20" fmla="*/ 3330 w 21600"/>
                      <a:gd name="connsiteY20" fmla="*/ 15370 h 21600"/>
                      <a:gd name="connsiteX21" fmla="*/ 0 w 21600"/>
                      <a:gd name="connsiteY21" fmla="*/ 12877 h 21600"/>
                      <a:gd name="connsiteX22" fmla="*/ 3935 w 21600"/>
                      <a:gd name="connsiteY22" fmla="*/ 11592 h 21600"/>
                      <a:gd name="connsiteX23" fmla="*/ 1172 w 21600"/>
                      <a:gd name="connsiteY23" fmla="*/ 8270 h 21600"/>
                      <a:gd name="connsiteX24" fmla="*/ 5372 w 21600"/>
                      <a:gd name="connsiteY24" fmla="*/ 7817 h 21600"/>
                      <a:gd name="connsiteX25" fmla="*/ 4502 w 21600"/>
                      <a:gd name="connsiteY25" fmla="*/ 3625 h 21600"/>
                      <a:gd name="connsiteX26" fmla="*/ 8550 w 21600"/>
                      <a:gd name="connsiteY26" fmla="*/ 6382 h 21600"/>
                      <a:gd name="connsiteX27" fmla="*/ 9722 w 21600"/>
                      <a:gd name="connsiteY27" fmla="*/ 1887 h 21600"/>
                      <a:gd name="connsiteX28" fmla="*/ 11462 w 21600"/>
                      <a:gd name="connsiteY28" fmla="*/ 4342 h 21600"/>
                      <a:gd name="connsiteX0" fmla="*/ 11462 w 18877"/>
                      <a:gd name="connsiteY0" fmla="*/ 4342 h 21600"/>
                      <a:gd name="connsiteX1" fmla="*/ 14790 w 18877"/>
                      <a:gd name="connsiteY1" fmla="*/ 0 h 21600"/>
                      <a:gd name="connsiteX2" fmla="*/ 14525 w 18877"/>
                      <a:gd name="connsiteY2" fmla="*/ 5777 h 21600"/>
                      <a:gd name="connsiteX3" fmla="*/ 18007 w 18877"/>
                      <a:gd name="connsiteY3" fmla="*/ 3172 h 21600"/>
                      <a:gd name="connsiteX4" fmla="*/ 16380 w 18877"/>
                      <a:gd name="connsiteY4" fmla="*/ 6532 h 21600"/>
                      <a:gd name="connsiteX5" fmla="*/ 18340 w 18877"/>
                      <a:gd name="connsiteY5" fmla="*/ 7085 h 21600"/>
                      <a:gd name="connsiteX6" fmla="*/ 16985 w 18877"/>
                      <a:gd name="connsiteY6" fmla="*/ 9402 h 21600"/>
                      <a:gd name="connsiteX7" fmla="*/ 18270 w 18877"/>
                      <a:gd name="connsiteY7" fmla="*/ 11290 h 21600"/>
                      <a:gd name="connsiteX8" fmla="*/ 16380 w 18877"/>
                      <a:gd name="connsiteY8" fmla="*/ 12310 h 21600"/>
                      <a:gd name="connsiteX9" fmla="*/ 18877 w 18877"/>
                      <a:gd name="connsiteY9" fmla="*/ 15632 h 21600"/>
                      <a:gd name="connsiteX10" fmla="*/ 14640 w 18877"/>
                      <a:gd name="connsiteY10" fmla="*/ 14350 h 21600"/>
                      <a:gd name="connsiteX11" fmla="*/ 14942 w 18877"/>
                      <a:gd name="connsiteY11" fmla="*/ 17370 h 21600"/>
                      <a:gd name="connsiteX12" fmla="*/ 12180 w 18877"/>
                      <a:gd name="connsiteY12" fmla="*/ 15935 h 21600"/>
                      <a:gd name="connsiteX13" fmla="*/ 11612 w 18877"/>
                      <a:gd name="connsiteY13" fmla="*/ 18842 h 21600"/>
                      <a:gd name="connsiteX14" fmla="*/ 9872 w 18877"/>
                      <a:gd name="connsiteY14" fmla="*/ 17370 h 21600"/>
                      <a:gd name="connsiteX15" fmla="*/ 8700 w 18877"/>
                      <a:gd name="connsiteY15" fmla="*/ 19712 h 21600"/>
                      <a:gd name="connsiteX16" fmla="*/ 7527 w 18877"/>
                      <a:gd name="connsiteY16" fmla="*/ 18125 h 21600"/>
                      <a:gd name="connsiteX17" fmla="*/ 4917 w 18877"/>
                      <a:gd name="connsiteY17" fmla="*/ 21600 h 21600"/>
                      <a:gd name="connsiteX18" fmla="*/ 4805 w 18877"/>
                      <a:gd name="connsiteY18" fmla="*/ 18240 h 21600"/>
                      <a:gd name="connsiteX19" fmla="*/ 1285 w 18877"/>
                      <a:gd name="connsiteY19" fmla="*/ 17825 h 21600"/>
                      <a:gd name="connsiteX20" fmla="*/ 3330 w 18877"/>
                      <a:gd name="connsiteY20" fmla="*/ 15370 h 21600"/>
                      <a:gd name="connsiteX21" fmla="*/ 0 w 18877"/>
                      <a:gd name="connsiteY21" fmla="*/ 12877 h 21600"/>
                      <a:gd name="connsiteX22" fmla="*/ 3935 w 18877"/>
                      <a:gd name="connsiteY22" fmla="*/ 11592 h 21600"/>
                      <a:gd name="connsiteX23" fmla="*/ 1172 w 18877"/>
                      <a:gd name="connsiteY23" fmla="*/ 8270 h 21600"/>
                      <a:gd name="connsiteX24" fmla="*/ 5372 w 18877"/>
                      <a:gd name="connsiteY24" fmla="*/ 7817 h 21600"/>
                      <a:gd name="connsiteX25" fmla="*/ 4502 w 18877"/>
                      <a:gd name="connsiteY25" fmla="*/ 3625 h 21600"/>
                      <a:gd name="connsiteX26" fmla="*/ 8550 w 18877"/>
                      <a:gd name="connsiteY26" fmla="*/ 6382 h 21600"/>
                      <a:gd name="connsiteX27" fmla="*/ 9722 w 18877"/>
                      <a:gd name="connsiteY27" fmla="*/ 1887 h 21600"/>
                      <a:gd name="connsiteX28" fmla="*/ 11462 w 18877"/>
                      <a:gd name="connsiteY28" fmla="*/ 4342 h 21600"/>
                      <a:gd name="connsiteX0" fmla="*/ 11462 w 18877"/>
                      <a:gd name="connsiteY0" fmla="*/ 4122 h 21380"/>
                      <a:gd name="connsiteX1" fmla="*/ 13113 w 18877"/>
                      <a:gd name="connsiteY1" fmla="*/ 0 h 21380"/>
                      <a:gd name="connsiteX2" fmla="*/ 14525 w 18877"/>
                      <a:gd name="connsiteY2" fmla="*/ 5557 h 21380"/>
                      <a:gd name="connsiteX3" fmla="*/ 18007 w 18877"/>
                      <a:gd name="connsiteY3" fmla="*/ 2952 h 21380"/>
                      <a:gd name="connsiteX4" fmla="*/ 16380 w 18877"/>
                      <a:gd name="connsiteY4" fmla="*/ 6312 h 21380"/>
                      <a:gd name="connsiteX5" fmla="*/ 18340 w 18877"/>
                      <a:gd name="connsiteY5" fmla="*/ 6865 h 21380"/>
                      <a:gd name="connsiteX6" fmla="*/ 16985 w 18877"/>
                      <a:gd name="connsiteY6" fmla="*/ 9182 h 21380"/>
                      <a:gd name="connsiteX7" fmla="*/ 18270 w 18877"/>
                      <a:gd name="connsiteY7" fmla="*/ 11070 h 21380"/>
                      <a:gd name="connsiteX8" fmla="*/ 16380 w 18877"/>
                      <a:gd name="connsiteY8" fmla="*/ 12090 h 21380"/>
                      <a:gd name="connsiteX9" fmla="*/ 18877 w 18877"/>
                      <a:gd name="connsiteY9" fmla="*/ 15412 h 21380"/>
                      <a:gd name="connsiteX10" fmla="*/ 14640 w 18877"/>
                      <a:gd name="connsiteY10" fmla="*/ 14130 h 21380"/>
                      <a:gd name="connsiteX11" fmla="*/ 14942 w 18877"/>
                      <a:gd name="connsiteY11" fmla="*/ 17150 h 21380"/>
                      <a:gd name="connsiteX12" fmla="*/ 12180 w 18877"/>
                      <a:gd name="connsiteY12" fmla="*/ 15715 h 21380"/>
                      <a:gd name="connsiteX13" fmla="*/ 11612 w 18877"/>
                      <a:gd name="connsiteY13" fmla="*/ 18622 h 21380"/>
                      <a:gd name="connsiteX14" fmla="*/ 9872 w 18877"/>
                      <a:gd name="connsiteY14" fmla="*/ 17150 h 21380"/>
                      <a:gd name="connsiteX15" fmla="*/ 8700 w 18877"/>
                      <a:gd name="connsiteY15" fmla="*/ 19492 h 21380"/>
                      <a:gd name="connsiteX16" fmla="*/ 7527 w 18877"/>
                      <a:gd name="connsiteY16" fmla="*/ 17905 h 21380"/>
                      <a:gd name="connsiteX17" fmla="*/ 4917 w 18877"/>
                      <a:gd name="connsiteY17" fmla="*/ 21380 h 21380"/>
                      <a:gd name="connsiteX18" fmla="*/ 4805 w 18877"/>
                      <a:gd name="connsiteY18" fmla="*/ 18020 h 21380"/>
                      <a:gd name="connsiteX19" fmla="*/ 1285 w 18877"/>
                      <a:gd name="connsiteY19" fmla="*/ 17605 h 21380"/>
                      <a:gd name="connsiteX20" fmla="*/ 3330 w 18877"/>
                      <a:gd name="connsiteY20" fmla="*/ 15150 h 21380"/>
                      <a:gd name="connsiteX21" fmla="*/ 0 w 18877"/>
                      <a:gd name="connsiteY21" fmla="*/ 12657 h 21380"/>
                      <a:gd name="connsiteX22" fmla="*/ 3935 w 18877"/>
                      <a:gd name="connsiteY22" fmla="*/ 11372 h 21380"/>
                      <a:gd name="connsiteX23" fmla="*/ 1172 w 18877"/>
                      <a:gd name="connsiteY23" fmla="*/ 8050 h 21380"/>
                      <a:gd name="connsiteX24" fmla="*/ 5372 w 18877"/>
                      <a:gd name="connsiteY24" fmla="*/ 7597 h 21380"/>
                      <a:gd name="connsiteX25" fmla="*/ 4502 w 18877"/>
                      <a:gd name="connsiteY25" fmla="*/ 3405 h 21380"/>
                      <a:gd name="connsiteX26" fmla="*/ 8550 w 18877"/>
                      <a:gd name="connsiteY26" fmla="*/ 6162 h 21380"/>
                      <a:gd name="connsiteX27" fmla="*/ 9722 w 18877"/>
                      <a:gd name="connsiteY27" fmla="*/ 1667 h 21380"/>
                      <a:gd name="connsiteX28" fmla="*/ 11462 w 18877"/>
                      <a:gd name="connsiteY28" fmla="*/ 4122 h 21380"/>
                      <a:gd name="connsiteX0" fmla="*/ 11462 w 18877"/>
                      <a:gd name="connsiteY0" fmla="*/ 4122 h 22462"/>
                      <a:gd name="connsiteX1" fmla="*/ 13113 w 18877"/>
                      <a:gd name="connsiteY1" fmla="*/ 0 h 22462"/>
                      <a:gd name="connsiteX2" fmla="*/ 14525 w 18877"/>
                      <a:gd name="connsiteY2" fmla="*/ 5557 h 22462"/>
                      <a:gd name="connsiteX3" fmla="*/ 18007 w 18877"/>
                      <a:gd name="connsiteY3" fmla="*/ 2952 h 22462"/>
                      <a:gd name="connsiteX4" fmla="*/ 16380 w 18877"/>
                      <a:gd name="connsiteY4" fmla="*/ 6312 h 22462"/>
                      <a:gd name="connsiteX5" fmla="*/ 18340 w 18877"/>
                      <a:gd name="connsiteY5" fmla="*/ 6865 h 22462"/>
                      <a:gd name="connsiteX6" fmla="*/ 16985 w 18877"/>
                      <a:gd name="connsiteY6" fmla="*/ 9182 h 22462"/>
                      <a:gd name="connsiteX7" fmla="*/ 18270 w 18877"/>
                      <a:gd name="connsiteY7" fmla="*/ 11070 h 22462"/>
                      <a:gd name="connsiteX8" fmla="*/ 16380 w 18877"/>
                      <a:gd name="connsiteY8" fmla="*/ 12090 h 22462"/>
                      <a:gd name="connsiteX9" fmla="*/ 18877 w 18877"/>
                      <a:gd name="connsiteY9" fmla="*/ 15412 h 22462"/>
                      <a:gd name="connsiteX10" fmla="*/ 14640 w 18877"/>
                      <a:gd name="connsiteY10" fmla="*/ 14130 h 22462"/>
                      <a:gd name="connsiteX11" fmla="*/ 14942 w 18877"/>
                      <a:gd name="connsiteY11" fmla="*/ 17150 h 22462"/>
                      <a:gd name="connsiteX12" fmla="*/ 12180 w 18877"/>
                      <a:gd name="connsiteY12" fmla="*/ 15715 h 22462"/>
                      <a:gd name="connsiteX13" fmla="*/ 11612 w 18877"/>
                      <a:gd name="connsiteY13" fmla="*/ 18622 h 22462"/>
                      <a:gd name="connsiteX14" fmla="*/ 9872 w 18877"/>
                      <a:gd name="connsiteY14" fmla="*/ 17150 h 22462"/>
                      <a:gd name="connsiteX15" fmla="*/ 8979 w 18877"/>
                      <a:gd name="connsiteY15" fmla="*/ 22462 h 22462"/>
                      <a:gd name="connsiteX16" fmla="*/ 7527 w 18877"/>
                      <a:gd name="connsiteY16" fmla="*/ 17905 h 22462"/>
                      <a:gd name="connsiteX17" fmla="*/ 4917 w 18877"/>
                      <a:gd name="connsiteY17" fmla="*/ 21380 h 22462"/>
                      <a:gd name="connsiteX18" fmla="*/ 4805 w 18877"/>
                      <a:gd name="connsiteY18" fmla="*/ 18020 h 22462"/>
                      <a:gd name="connsiteX19" fmla="*/ 1285 w 18877"/>
                      <a:gd name="connsiteY19" fmla="*/ 17605 h 22462"/>
                      <a:gd name="connsiteX20" fmla="*/ 3330 w 18877"/>
                      <a:gd name="connsiteY20" fmla="*/ 15150 h 22462"/>
                      <a:gd name="connsiteX21" fmla="*/ 0 w 18877"/>
                      <a:gd name="connsiteY21" fmla="*/ 12657 h 22462"/>
                      <a:gd name="connsiteX22" fmla="*/ 3935 w 18877"/>
                      <a:gd name="connsiteY22" fmla="*/ 11372 h 22462"/>
                      <a:gd name="connsiteX23" fmla="*/ 1172 w 18877"/>
                      <a:gd name="connsiteY23" fmla="*/ 8050 h 22462"/>
                      <a:gd name="connsiteX24" fmla="*/ 5372 w 18877"/>
                      <a:gd name="connsiteY24" fmla="*/ 7597 h 22462"/>
                      <a:gd name="connsiteX25" fmla="*/ 4502 w 18877"/>
                      <a:gd name="connsiteY25" fmla="*/ 3405 h 22462"/>
                      <a:gd name="connsiteX26" fmla="*/ 8550 w 18877"/>
                      <a:gd name="connsiteY26" fmla="*/ 6162 h 22462"/>
                      <a:gd name="connsiteX27" fmla="*/ 9722 w 18877"/>
                      <a:gd name="connsiteY27" fmla="*/ 1667 h 22462"/>
                      <a:gd name="connsiteX28" fmla="*/ 11462 w 18877"/>
                      <a:gd name="connsiteY28" fmla="*/ 4122 h 22462"/>
                      <a:gd name="connsiteX0" fmla="*/ 11462 w 18877"/>
                      <a:gd name="connsiteY0" fmla="*/ 4122 h 22462"/>
                      <a:gd name="connsiteX1" fmla="*/ 13113 w 18877"/>
                      <a:gd name="connsiteY1" fmla="*/ 0 h 22462"/>
                      <a:gd name="connsiteX2" fmla="*/ 14525 w 18877"/>
                      <a:gd name="connsiteY2" fmla="*/ 5557 h 22462"/>
                      <a:gd name="connsiteX3" fmla="*/ 18007 w 18877"/>
                      <a:gd name="connsiteY3" fmla="*/ 2952 h 22462"/>
                      <a:gd name="connsiteX4" fmla="*/ 16380 w 18877"/>
                      <a:gd name="connsiteY4" fmla="*/ 6312 h 22462"/>
                      <a:gd name="connsiteX5" fmla="*/ 18340 w 18877"/>
                      <a:gd name="connsiteY5" fmla="*/ 6865 h 22462"/>
                      <a:gd name="connsiteX6" fmla="*/ 16985 w 18877"/>
                      <a:gd name="connsiteY6" fmla="*/ 9182 h 22462"/>
                      <a:gd name="connsiteX7" fmla="*/ 18270 w 18877"/>
                      <a:gd name="connsiteY7" fmla="*/ 11070 h 22462"/>
                      <a:gd name="connsiteX8" fmla="*/ 16380 w 18877"/>
                      <a:gd name="connsiteY8" fmla="*/ 12090 h 22462"/>
                      <a:gd name="connsiteX9" fmla="*/ 18877 w 18877"/>
                      <a:gd name="connsiteY9" fmla="*/ 15412 h 22462"/>
                      <a:gd name="connsiteX10" fmla="*/ 14640 w 18877"/>
                      <a:gd name="connsiteY10" fmla="*/ 14130 h 22462"/>
                      <a:gd name="connsiteX11" fmla="*/ 14942 w 18877"/>
                      <a:gd name="connsiteY11" fmla="*/ 17150 h 22462"/>
                      <a:gd name="connsiteX12" fmla="*/ 12180 w 18877"/>
                      <a:gd name="connsiteY12" fmla="*/ 15715 h 22462"/>
                      <a:gd name="connsiteX13" fmla="*/ 11612 w 18877"/>
                      <a:gd name="connsiteY13" fmla="*/ 18622 h 22462"/>
                      <a:gd name="connsiteX14" fmla="*/ 10151 w 18877"/>
                      <a:gd name="connsiteY14" fmla="*/ 19570 h 22462"/>
                      <a:gd name="connsiteX15" fmla="*/ 8979 w 18877"/>
                      <a:gd name="connsiteY15" fmla="*/ 22462 h 22462"/>
                      <a:gd name="connsiteX16" fmla="*/ 7527 w 18877"/>
                      <a:gd name="connsiteY16" fmla="*/ 17905 h 22462"/>
                      <a:gd name="connsiteX17" fmla="*/ 4917 w 18877"/>
                      <a:gd name="connsiteY17" fmla="*/ 21380 h 22462"/>
                      <a:gd name="connsiteX18" fmla="*/ 4805 w 18877"/>
                      <a:gd name="connsiteY18" fmla="*/ 18020 h 22462"/>
                      <a:gd name="connsiteX19" fmla="*/ 1285 w 18877"/>
                      <a:gd name="connsiteY19" fmla="*/ 17605 h 22462"/>
                      <a:gd name="connsiteX20" fmla="*/ 3330 w 18877"/>
                      <a:gd name="connsiteY20" fmla="*/ 15150 h 22462"/>
                      <a:gd name="connsiteX21" fmla="*/ 0 w 18877"/>
                      <a:gd name="connsiteY21" fmla="*/ 12657 h 22462"/>
                      <a:gd name="connsiteX22" fmla="*/ 3935 w 18877"/>
                      <a:gd name="connsiteY22" fmla="*/ 11372 h 22462"/>
                      <a:gd name="connsiteX23" fmla="*/ 1172 w 18877"/>
                      <a:gd name="connsiteY23" fmla="*/ 8050 h 22462"/>
                      <a:gd name="connsiteX24" fmla="*/ 5372 w 18877"/>
                      <a:gd name="connsiteY24" fmla="*/ 7597 h 22462"/>
                      <a:gd name="connsiteX25" fmla="*/ 4502 w 18877"/>
                      <a:gd name="connsiteY25" fmla="*/ 3405 h 22462"/>
                      <a:gd name="connsiteX26" fmla="*/ 8550 w 18877"/>
                      <a:gd name="connsiteY26" fmla="*/ 6162 h 22462"/>
                      <a:gd name="connsiteX27" fmla="*/ 9722 w 18877"/>
                      <a:gd name="connsiteY27" fmla="*/ 1667 h 22462"/>
                      <a:gd name="connsiteX28" fmla="*/ 11462 w 18877"/>
                      <a:gd name="connsiteY28" fmla="*/ 4122 h 22462"/>
                      <a:gd name="connsiteX0" fmla="*/ 11462 w 18877"/>
                      <a:gd name="connsiteY0" fmla="*/ 4122 h 22462"/>
                      <a:gd name="connsiteX1" fmla="*/ 13113 w 18877"/>
                      <a:gd name="connsiteY1" fmla="*/ 0 h 22462"/>
                      <a:gd name="connsiteX2" fmla="*/ 14525 w 18877"/>
                      <a:gd name="connsiteY2" fmla="*/ 5557 h 22462"/>
                      <a:gd name="connsiteX3" fmla="*/ 18007 w 18877"/>
                      <a:gd name="connsiteY3" fmla="*/ 2952 h 22462"/>
                      <a:gd name="connsiteX4" fmla="*/ 16380 w 18877"/>
                      <a:gd name="connsiteY4" fmla="*/ 6312 h 22462"/>
                      <a:gd name="connsiteX5" fmla="*/ 18340 w 18877"/>
                      <a:gd name="connsiteY5" fmla="*/ 6865 h 22462"/>
                      <a:gd name="connsiteX6" fmla="*/ 16985 w 18877"/>
                      <a:gd name="connsiteY6" fmla="*/ 9182 h 22462"/>
                      <a:gd name="connsiteX7" fmla="*/ 18270 w 18877"/>
                      <a:gd name="connsiteY7" fmla="*/ 11070 h 22462"/>
                      <a:gd name="connsiteX8" fmla="*/ 16380 w 18877"/>
                      <a:gd name="connsiteY8" fmla="*/ 12090 h 22462"/>
                      <a:gd name="connsiteX9" fmla="*/ 18877 w 18877"/>
                      <a:gd name="connsiteY9" fmla="*/ 15412 h 22462"/>
                      <a:gd name="connsiteX10" fmla="*/ 14640 w 18877"/>
                      <a:gd name="connsiteY10" fmla="*/ 14130 h 22462"/>
                      <a:gd name="connsiteX11" fmla="*/ 14942 w 18877"/>
                      <a:gd name="connsiteY11" fmla="*/ 17150 h 22462"/>
                      <a:gd name="connsiteX12" fmla="*/ 12180 w 18877"/>
                      <a:gd name="connsiteY12" fmla="*/ 15715 h 22462"/>
                      <a:gd name="connsiteX13" fmla="*/ 12916 w 18877"/>
                      <a:gd name="connsiteY13" fmla="*/ 20712 h 22462"/>
                      <a:gd name="connsiteX14" fmla="*/ 10151 w 18877"/>
                      <a:gd name="connsiteY14" fmla="*/ 19570 h 22462"/>
                      <a:gd name="connsiteX15" fmla="*/ 8979 w 18877"/>
                      <a:gd name="connsiteY15" fmla="*/ 22462 h 22462"/>
                      <a:gd name="connsiteX16" fmla="*/ 7527 w 18877"/>
                      <a:gd name="connsiteY16" fmla="*/ 17905 h 22462"/>
                      <a:gd name="connsiteX17" fmla="*/ 4917 w 18877"/>
                      <a:gd name="connsiteY17" fmla="*/ 21380 h 22462"/>
                      <a:gd name="connsiteX18" fmla="*/ 4805 w 18877"/>
                      <a:gd name="connsiteY18" fmla="*/ 18020 h 22462"/>
                      <a:gd name="connsiteX19" fmla="*/ 1285 w 18877"/>
                      <a:gd name="connsiteY19" fmla="*/ 17605 h 22462"/>
                      <a:gd name="connsiteX20" fmla="*/ 3330 w 18877"/>
                      <a:gd name="connsiteY20" fmla="*/ 15150 h 22462"/>
                      <a:gd name="connsiteX21" fmla="*/ 0 w 18877"/>
                      <a:gd name="connsiteY21" fmla="*/ 12657 h 22462"/>
                      <a:gd name="connsiteX22" fmla="*/ 3935 w 18877"/>
                      <a:gd name="connsiteY22" fmla="*/ 11372 h 22462"/>
                      <a:gd name="connsiteX23" fmla="*/ 1172 w 18877"/>
                      <a:gd name="connsiteY23" fmla="*/ 8050 h 22462"/>
                      <a:gd name="connsiteX24" fmla="*/ 5372 w 18877"/>
                      <a:gd name="connsiteY24" fmla="*/ 7597 h 22462"/>
                      <a:gd name="connsiteX25" fmla="*/ 4502 w 18877"/>
                      <a:gd name="connsiteY25" fmla="*/ 3405 h 22462"/>
                      <a:gd name="connsiteX26" fmla="*/ 8550 w 18877"/>
                      <a:gd name="connsiteY26" fmla="*/ 6162 h 22462"/>
                      <a:gd name="connsiteX27" fmla="*/ 9722 w 18877"/>
                      <a:gd name="connsiteY27" fmla="*/ 1667 h 22462"/>
                      <a:gd name="connsiteX28" fmla="*/ 11462 w 18877"/>
                      <a:gd name="connsiteY28" fmla="*/ 4122 h 22462"/>
                      <a:gd name="connsiteX0" fmla="*/ 11462 w 18877"/>
                      <a:gd name="connsiteY0" fmla="*/ 4122 h 22462"/>
                      <a:gd name="connsiteX1" fmla="*/ 13113 w 18877"/>
                      <a:gd name="connsiteY1" fmla="*/ 0 h 22462"/>
                      <a:gd name="connsiteX2" fmla="*/ 14525 w 18877"/>
                      <a:gd name="connsiteY2" fmla="*/ 5557 h 22462"/>
                      <a:gd name="connsiteX3" fmla="*/ 18007 w 18877"/>
                      <a:gd name="connsiteY3" fmla="*/ 2952 h 22462"/>
                      <a:gd name="connsiteX4" fmla="*/ 16380 w 18877"/>
                      <a:gd name="connsiteY4" fmla="*/ 6312 h 22462"/>
                      <a:gd name="connsiteX5" fmla="*/ 18340 w 18877"/>
                      <a:gd name="connsiteY5" fmla="*/ 6865 h 22462"/>
                      <a:gd name="connsiteX6" fmla="*/ 16985 w 18877"/>
                      <a:gd name="connsiteY6" fmla="*/ 9182 h 22462"/>
                      <a:gd name="connsiteX7" fmla="*/ 18270 w 18877"/>
                      <a:gd name="connsiteY7" fmla="*/ 11070 h 22462"/>
                      <a:gd name="connsiteX8" fmla="*/ 16380 w 18877"/>
                      <a:gd name="connsiteY8" fmla="*/ 12090 h 22462"/>
                      <a:gd name="connsiteX9" fmla="*/ 18877 w 18877"/>
                      <a:gd name="connsiteY9" fmla="*/ 15412 h 22462"/>
                      <a:gd name="connsiteX10" fmla="*/ 14640 w 18877"/>
                      <a:gd name="connsiteY10" fmla="*/ 14130 h 22462"/>
                      <a:gd name="connsiteX11" fmla="*/ 14942 w 18877"/>
                      <a:gd name="connsiteY11" fmla="*/ 17150 h 22462"/>
                      <a:gd name="connsiteX12" fmla="*/ 13420 w 18877"/>
                      <a:gd name="connsiteY12" fmla="*/ 17173 h 22462"/>
                      <a:gd name="connsiteX13" fmla="*/ 12916 w 18877"/>
                      <a:gd name="connsiteY13" fmla="*/ 20712 h 22462"/>
                      <a:gd name="connsiteX14" fmla="*/ 10151 w 18877"/>
                      <a:gd name="connsiteY14" fmla="*/ 19570 h 22462"/>
                      <a:gd name="connsiteX15" fmla="*/ 8979 w 18877"/>
                      <a:gd name="connsiteY15" fmla="*/ 22462 h 22462"/>
                      <a:gd name="connsiteX16" fmla="*/ 7527 w 18877"/>
                      <a:gd name="connsiteY16" fmla="*/ 17905 h 22462"/>
                      <a:gd name="connsiteX17" fmla="*/ 4917 w 18877"/>
                      <a:gd name="connsiteY17" fmla="*/ 21380 h 22462"/>
                      <a:gd name="connsiteX18" fmla="*/ 4805 w 18877"/>
                      <a:gd name="connsiteY18" fmla="*/ 18020 h 22462"/>
                      <a:gd name="connsiteX19" fmla="*/ 1285 w 18877"/>
                      <a:gd name="connsiteY19" fmla="*/ 17605 h 22462"/>
                      <a:gd name="connsiteX20" fmla="*/ 3330 w 18877"/>
                      <a:gd name="connsiteY20" fmla="*/ 15150 h 22462"/>
                      <a:gd name="connsiteX21" fmla="*/ 0 w 18877"/>
                      <a:gd name="connsiteY21" fmla="*/ 12657 h 22462"/>
                      <a:gd name="connsiteX22" fmla="*/ 3935 w 18877"/>
                      <a:gd name="connsiteY22" fmla="*/ 11372 h 22462"/>
                      <a:gd name="connsiteX23" fmla="*/ 1172 w 18877"/>
                      <a:gd name="connsiteY23" fmla="*/ 8050 h 22462"/>
                      <a:gd name="connsiteX24" fmla="*/ 5372 w 18877"/>
                      <a:gd name="connsiteY24" fmla="*/ 7597 h 22462"/>
                      <a:gd name="connsiteX25" fmla="*/ 4502 w 18877"/>
                      <a:gd name="connsiteY25" fmla="*/ 3405 h 22462"/>
                      <a:gd name="connsiteX26" fmla="*/ 8550 w 18877"/>
                      <a:gd name="connsiteY26" fmla="*/ 6162 h 22462"/>
                      <a:gd name="connsiteX27" fmla="*/ 9722 w 18877"/>
                      <a:gd name="connsiteY27" fmla="*/ 1667 h 22462"/>
                      <a:gd name="connsiteX28" fmla="*/ 11462 w 18877"/>
                      <a:gd name="connsiteY28" fmla="*/ 4122 h 22462"/>
                      <a:gd name="connsiteX0" fmla="*/ 11462 w 18877"/>
                      <a:gd name="connsiteY0" fmla="*/ 4122 h 22462"/>
                      <a:gd name="connsiteX1" fmla="*/ 13113 w 18877"/>
                      <a:gd name="connsiteY1" fmla="*/ 0 h 22462"/>
                      <a:gd name="connsiteX2" fmla="*/ 14525 w 18877"/>
                      <a:gd name="connsiteY2" fmla="*/ 5557 h 22462"/>
                      <a:gd name="connsiteX3" fmla="*/ 18007 w 18877"/>
                      <a:gd name="connsiteY3" fmla="*/ 2952 h 22462"/>
                      <a:gd name="connsiteX4" fmla="*/ 16380 w 18877"/>
                      <a:gd name="connsiteY4" fmla="*/ 6312 h 22462"/>
                      <a:gd name="connsiteX5" fmla="*/ 18340 w 18877"/>
                      <a:gd name="connsiteY5" fmla="*/ 6865 h 22462"/>
                      <a:gd name="connsiteX6" fmla="*/ 16985 w 18877"/>
                      <a:gd name="connsiteY6" fmla="*/ 9182 h 22462"/>
                      <a:gd name="connsiteX7" fmla="*/ 18270 w 18877"/>
                      <a:gd name="connsiteY7" fmla="*/ 11070 h 22462"/>
                      <a:gd name="connsiteX8" fmla="*/ 16380 w 18877"/>
                      <a:gd name="connsiteY8" fmla="*/ 12090 h 22462"/>
                      <a:gd name="connsiteX9" fmla="*/ 18877 w 18877"/>
                      <a:gd name="connsiteY9" fmla="*/ 15412 h 22462"/>
                      <a:gd name="connsiteX10" fmla="*/ 14640 w 18877"/>
                      <a:gd name="connsiteY10" fmla="*/ 14130 h 22462"/>
                      <a:gd name="connsiteX11" fmla="*/ 16563 w 18877"/>
                      <a:gd name="connsiteY11" fmla="*/ 19649 h 22462"/>
                      <a:gd name="connsiteX12" fmla="*/ 13420 w 18877"/>
                      <a:gd name="connsiteY12" fmla="*/ 17173 h 22462"/>
                      <a:gd name="connsiteX13" fmla="*/ 12916 w 18877"/>
                      <a:gd name="connsiteY13" fmla="*/ 20712 h 22462"/>
                      <a:gd name="connsiteX14" fmla="*/ 10151 w 18877"/>
                      <a:gd name="connsiteY14" fmla="*/ 19570 h 22462"/>
                      <a:gd name="connsiteX15" fmla="*/ 8979 w 18877"/>
                      <a:gd name="connsiteY15" fmla="*/ 22462 h 22462"/>
                      <a:gd name="connsiteX16" fmla="*/ 7527 w 18877"/>
                      <a:gd name="connsiteY16" fmla="*/ 17905 h 22462"/>
                      <a:gd name="connsiteX17" fmla="*/ 4917 w 18877"/>
                      <a:gd name="connsiteY17" fmla="*/ 21380 h 22462"/>
                      <a:gd name="connsiteX18" fmla="*/ 4805 w 18877"/>
                      <a:gd name="connsiteY18" fmla="*/ 18020 h 22462"/>
                      <a:gd name="connsiteX19" fmla="*/ 1285 w 18877"/>
                      <a:gd name="connsiteY19" fmla="*/ 17605 h 22462"/>
                      <a:gd name="connsiteX20" fmla="*/ 3330 w 18877"/>
                      <a:gd name="connsiteY20" fmla="*/ 15150 h 22462"/>
                      <a:gd name="connsiteX21" fmla="*/ 0 w 18877"/>
                      <a:gd name="connsiteY21" fmla="*/ 12657 h 22462"/>
                      <a:gd name="connsiteX22" fmla="*/ 3935 w 18877"/>
                      <a:gd name="connsiteY22" fmla="*/ 11372 h 22462"/>
                      <a:gd name="connsiteX23" fmla="*/ 1172 w 18877"/>
                      <a:gd name="connsiteY23" fmla="*/ 8050 h 22462"/>
                      <a:gd name="connsiteX24" fmla="*/ 5372 w 18877"/>
                      <a:gd name="connsiteY24" fmla="*/ 7597 h 22462"/>
                      <a:gd name="connsiteX25" fmla="*/ 4502 w 18877"/>
                      <a:gd name="connsiteY25" fmla="*/ 3405 h 22462"/>
                      <a:gd name="connsiteX26" fmla="*/ 8550 w 18877"/>
                      <a:gd name="connsiteY26" fmla="*/ 6162 h 22462"/>
                      <a:gd name="connsiteX27" fmla="*/ 9722 w 18877"/>
                      <a:gd name="connsiteY27" fmla="*/ 1667 h 22462"/>
                      <a:gd name="connsiteX28" fmla="*/ 11462 w 18877"/>
                      <a:gd name="connsiteY28" fmla="*/ 4122 h 22462"/>
                      <a:gd name="connsiteX0" fmla="*/ 11462 w 18877"/>
                      <a:gd name="connsiteY0" fmla="*/ 4122 h 22462"/>
                      <a:gd name="connsiteX1" fmla="*/ 13113 w 18877"/>
                      <a:gd name="connsiteY1" fmla="*/ 0 h 22462"/>
                      <a:gd name="connsiteX2" fmla="*/ 14525 w 18877"/>
                      <a:gd name="connsiteY2" fmla="*/ 5557 h 22462"/>
                      <a:gd name="connsiteX3" fmla="*/ 18007 w 18877"/>
                      <a:gd name="connsiteY3" fmla="*/ 2952 h 22462"/>
                      <a:gd name="connsiteX4" fmla="*/ 16380 w 18877"/>
                      <a:gd name="connsiteY4" fmla="*/ 6312 h 22462"/>
                      <a:gd name="connsiteX5" fmla="*/ 18340 w 18877"/>
                      <a:gd name="connsiteY5" fmla="*/ 6865 h 22462"/>
                      <a:gd name="connsiteX6" fmla="*/ 16985 w 18877"/>
                      <a:gd name="connsiteY6" fmla="*/ 9182 h 22462"/>
                      <a:gd name="connsiteX7" fmla="*/ 18270 w 18877"/>
                      <a:gd name="connsiteY7" fmla="*/ 11070 h 22462"/>
                      <a:gd name="connsiteX8" fmla="*/ 16380 w 18877"/>
                      <a:gd name="connsiteY8" fmla="*/ 12090 h 22462"/>
                      <a:gd name="connsiteX9" fmla="*/ 18877 w 18877"/>
                      <a:gd name="connsiteY9" fmla="*/ 15412 h 22462"/>
                      <a:gd name="connsiteX10" fmla="*/ 15975 w 18877"/>
                      <a:gd name="connsiteY10" fmla="*/ 15796 h 22462"/>
                      <a:gd name="connsiteX11" fmla="*/ 16563 w 18877"/>
                      <a:gd name="connsiteY11" fmla="*/ 19649 h 22462"/>
                      <a:gd name="connsiteX12" fmla="*/ 13420 w 18877"/>
                      <a:gd name="connsiteY12" fmla="*/ 17173 h 22462"/>
                      <a:gd name="connsiteX13" fmla="*/ 12916 w 18877"/>
                      <a:gd name="connsiteY13" fmla="*/ 20712 h 22462"/>
                      <a:gd name="connsiteX14" fmla="*/ 10151 w 18877"/>
                      <a:gd name="connsiteY14" fmla="*/ 19570 h 22462"/>
                      <a:gd name="connsiteX15" fmla="*/ 8979 w 18877"/>
                      <a:gd name="connsiteY15" fmla="*/ 22462 h 22462"/>
                      <a:gd name="connsiteX16" fmla="*/ 7527 w 18877"/>
                      <a:gd name="connsiteY16" fmla="*/ 17905 h 22462"/>
                      <a:gd name="connsiteX17" fmla="*/ 4917 w 18877"/>
                      <a:gd name="connsiteY17" fmla="*/ 21380 h 22462"/>
                      <a:gd name="connsiteX18" fmla="*/ 4805 w 18877"/>
                      <a:gd name="connsiteY18" fmla="*/ 18020 h 22462"/>
                      <a:gd name="connsiteX19" fmla="*/ 1285 w 18877"/>
                      <a:gd name="connsiteY19" fmla="*/ 17605 h 22462"/>
                      <a:gd name="connsiteX20" fmla="*/ 3330 w 18877"/>
                      <a:gd name="connsiteY20" fmla="*/ 15150 h 22462"/>
                      <a:gd name="connsiteX21" fmla="*/ 0 w 18877"/>
                      <a:gd name="connsiteY21" fmla="*/ 12657 h 22462"/>
                      <a:gd name="connsiteX22" fmla="*/ 3935 w 18877"/>
                      <a:gd name="connsiteY22" fmla="*/ 11372 h 22462"/>
                      <a:gd name="connsiteX23" fmla="*/ 1172 w 18877"/>
                      <a:gd name="connsiteY23" fmla="*/ 8050 h 22462"/>
                      <a:gd name="connsiteX24" fmla="*/ 5372 w 18877"/>
                      <a:gd name="connsiteY24" fmla="*/ 7597 h 22462"/>
                      <a:gd name="connsiteX25" fmla="*/ 4502 w 18877"/>
                      <a:gd name="connsiteY25" fmla="*/ 3405 h 22462"/>
                      <a:gd name="connsiteX26" fmla="*/ 8550 w 18877"/>
                      <a:gd name="connsiteY26" fmla="*/ 6162 h 22462"/>
                      <a:gd name="connsiteX27" fmla="*/ 9722 w 18877"/>
                      <a:gd name="connsiteY27" fmla="*/ 1667 h 22462"/>
                      <a:gd name="connsiteX28" fmla="*/ 11462 w 18877"/>
                      <a:gd name="connsiteY28" fmla="*/ 4122 h 22462"/>
                      <a:gd name="connsiteX0" fmla="*/ 11462 w 19007"/>
                      <a:gd name="connsiteY0" fmla="*/ 4122 h 22462"/>
                      <a:gd name="connsiteX1" fmla="*/ 13113 w 19007"/>
                      <a:gd name="connsiteY1" fmla="*/ 0 h 22462"/>
                      <a:gd name="connsiteX2" fmla="*/ 14525 w 19007"/>
                      <a:gd name="connsiteY2" fmla="*/ 5557 h 22462"/>
                      <a:gd name="connsiteX3" fmla="*/ 19007 w 19007"/>
                      <a:gd name="connsiteY3" fmla="*/ 2223 h 22462"/>
                      <a:gd name="connsiteX4" fmla="*/ 16380 w 19007"/>
                      <a:gd name="connsiteY4" fmla="*/ 6312 h 22462"/>
                      <a:gd name="connsiteX5" fmla="*/ 18340 w 19007"/>
                      <a:gd name="connsiteY5" fmla="*/ 6865 h 22462"/>
                      <a:gd name="connsiteX6" fmla="*/ 16985 w 19007"/>
                      <a:gd name="connsiteY6" fmla="*/ 9182 h 22462"/>
                      <a:gd name="connsiteX7" fmla="*/ 18270 w 19007"/>
                      <a:gd name="connsiteY7" fmla="*/ 11070 h 22462"/>
                      <a:gd name="connsiteX8" fmla="*/ 16380 w 19007"/>
                      <a:gd name="connsiteY8" fmla="*/ 12090 h 22462"/>
                      <a:gd name="connsiteX9" fmla="*/ 18877 w 19007"/>
                      <a:gd name="connsiteY9" fmla="*/ 15412 h 22462"/>
                      <a:gd name="connsiteX10" fmla="*/ 15975 w 19007"/>
                      <a:gd name="connsiteY10" fmla="*/ 15796 h 22462"/>
                      <a:gd name="connsiteX11" fmla="*/ 16563 w 19007"/>
                      <a:gd name="connsiteY11" fmla="*/ 19649 h 22462"/>
                      <a:gd name="connsiteX12" fmla="*/ 13420 w 19007"/>
                      <a:gd name="connsiteY12" fmla="*/ 17173 h 22462"/>
                      <a:gd name="connsiteX13" fmla="*/ 12916 w 19007"/>
                      <a:gd name="connsiteY13" fmla="*/ 20712 h 22462"/>
                      <a:gd name="connsiteX14" fmla="*/ 10151 w 19007"/>
                      <a:gd name="connsiteY14" fmla="*/ 19570 h 22462"/>
                      <a:gd name="connsiteX15" fmla="*/ 8979 w 19007"/>
                      <a:gd name="connsiteY15" fmla="*/ 22462 h 22462"/>
                      <a:gd name="connsiteX16" fmla="*/ 7527 w 19007"/>
                      <a:gd name="connsiteY16" fmla="*/ 17905 h 22462"/>
                      <a:gd name="connsiteX17" fmla="*/ 4917 w 19007"/>
                      <a:gd name="connsiteY17" fmla="*/ 21380 h 22462"/>
                      <a:gd name="connsiteX18" fmla="*/ 4805 w 19007"/>
                      <a:gd name="connsiteY18" fmla="*/ 18020 h 22462"/>
                      <a:gd name="connsiteX19" fmla="*/ 1285 w 19007"/>
                      <a:gd name="connsiteY19" fmla="*/ 17605 h 22462"/>
                      <a:gd name="connsiteX20" fmla="*/ 3330 w 19007"/>
                      <a:gd name="connsiteY20" fmla="*/ 15150 h 22462"/>
                      <a:gd name="connsiteX21" fmla="*/ 0 w 19007"/>
                      <a:gd name="connsiteY21" fmla="*/ 12657 h 22462"/>
                      <a:gd name="connsiteX22" fmla="*/ 3935 w 19007"/>
                      <a:gd name="connsiteY22" fmla="*/ 11372 h 22462"/>
                      <a:gd name="connsiteX23" fmla="*/ 1172 w 19007"/>
                      <a:gd name="connsiteY23" fmla="*/ 8050 h 22462"/>
                      <a:gd name="connsiteX24" fmla="*/ 5372 w 19007"/>
                      <a:gd name="connsiteY24" fmla="*/ 7597 h 22462"/>
                      <a:gd name="connsiteX25" fmla="*/ 4502 w 19007"/>
                      <a:gd name="connsiteY25" fmla="*/ 3405 h 22462"/>
                      <a:gd name="connsiteX26" fmla="*/ 8550 w 19007"/>
                      <a:gd name="connsiteY26" fmla="*/ 6162 h 22462"/>
                      <a:gd name="connsiteX27" fmla="*/ 9722 w 19007"/>
                      <a:gd name="connsiteY27" fmla="*/ 1667 h 22462"/>
                      <a:gd name="connsiteX28" fmla="*/ 11462 w 19007"/>
                      <a:gd name="connsiteY28" fmla="*/ 4122 h 22462"/>
                      <a:gd name="connsiteX0" fmla="*/ 11462 w 18877"/>
                      <a:gd name="connsiteY0" fmla="*/ 4122 h 22462"/>
                      <a:gd name="connsiteX1" fmla="*/ 13113 w 18877"/>
                      <a:gd name="connsiteY1" fmla="*/ 0 h 22462"/>
                      <a:gd name="connsiteX2" fmla="*/ 14525 w 18877"/>
                      <a:gd name="connsiteY2" fmla="*/ 5557 h 22462"/>
                      <a:gd name="connsiteX3" fmla="*/ 18098 w 18877"/>
                      <a:gd name="connsiteY3" fmla="*/ 2640 h 22462"/>
                      <a:gd name="connsiteX4" fmla="*/ 16380 w 18877"/>
                      <a:gd name="connsiteY4" fmla="*/ 6312 h 22462"/>
                      <a:gd name="connsiteX5" fmla="*/ 18340 w 18877"/>
                      <a:gd name="connsiteY5" fmla="*/ 6865 h 22462"/>
                      <a:gd name="connsiteX6" fmla="*/ 16985 w 18877"/>
                      <a:gd name="connsiteY6" fmla="*/ 9182 h 22462"/>
                      <a:gd name="connsiteX7" fmla="*/ 18270 w 18877"/>
                      <a:gd name="connsiteY7" fmla="*/ 11070 h 22462"/>
                      <a:gd name="connsiteX8" fmla="*/ 16380 w 18877"/>
                      <a:gd name="connsiteY8" fmla="*/ 12090 h 22462"/>
                      <a:gd name="connsiteX9" fmla="*/ 18877 w 18877"/>
                      <a:gd name="connsiteY9" fmla="*/ 15412 h 22462"/>
                      <a:gd name="connsiteX10" fmla="*/ 15975 w 18877"/>
                      <a:gd name="connsiteY10" fmla="*/ 15796 h 22462"/>
                      <a:gd name="connsiteX11" fmla="*/ 16563 w 18877"/>
                      <a:gd name="connsiteY11" fmla="*/ 19649 h 22462"/>
                      <a:gd name="connsiteX12" fmla="*/ 13420 w 18877"/>
                      <a:gd name="connsiteY12" fmla="*/ 17173 h 22462"/>
                      <a:gd name="connsiteX13" fmla="*/ 12916 w 18877"/>
                      <a:gd name="connsiteY13" fmla="*/ 20712 h 22462"/>
                      <a:gd name="connsiteX14" fmla="*/ 10151 w 18877"/>
                      <a:gd name="connsiteY14" fmla="*/ 19570 h 22462"/>
                      <a:gd name="connsiteX15" fmla="*/ 8979 w 18877"/>
                      <a:gd name="connsiteY15" fmla="*/ 22462 h 22462"/>
                      <a:gd name="connsiteX16" fmla="*/ 7527 w 18877"/>
                      <a:gd name="connsiteY16" fmla="*/ 17905 h 22462"/>
                      <a:gd name="connsiteX17" fmla="*/ 4917 w 18877"/>
                      <a:gd name="connsiteY17" fmla="*/ 21380 h 22462"/>
                      <a:gd name="connsiteX18" fmla="*/ 4805 w 18877"/>
                      <a:gd name="connsiteY18" fmla="*/ 18020 h 22462"/>
                      <a:gd name="connsiteX19" fmla="*/ 1285 w 18877"/>
                      <a:gd name="connsiteY19" fmla="*/ 17605 h 22462"/>
                      <a:gd name="connsiteX20" fmla="*/ 3330 w 18877"/>
                      <a:gd name="connsiteY20" fmla="*/ 15150 h 22462"/>
                      <a:gd name="connsiteX21" fmla="*/ 0 w 18877"/>
                      <a:gd name="connsiteY21" fmla="*/ 12657 h 22462"/>
                      <a:gd name="connsiteX22" fmla="*/ 3935 w 18877"/>
                      <a:gd name="connsiteY22" fmla="*/ 11372 h 22462"/>
                      <a:gd name="connsiteX23" fmla="*/ 1172 w 18877"/>
                      <a:gd name="connsiteY23" fmla="*/ 8050 h 22462"/>
                      <a:gd name="connsiteX24" fmla="*/ 5372 w 18877"/>
                      <a:gd name="connsiteY24" fmla="*/ 7597 h 22462"/>
                      <a:gd name="connsiteX25" fmla="*/ 4502 w 18877"/>
                      <a:gd name="connsiteY25" fmla="*/ 3405 h 22462"/>
                      <a:gd name="connsiteX26" fmla="*/ 8550 w 18877"/>
                      <a:gd name="connsiteY26" fmla="*/ 6162 h 22462"/>
                      <a:gd name="connsiteX27" fmla="*/ 9722 w 18877"/>
                      <a:gd name="connsiteY27" fmla="*/ 1667 h 22462"/>
                      <a:gd name="connsiteX28" fmla="*/ 11462 w 18877"/>
                      <a:gd name="connsiteY28" fmla="*/ 4122 h 22462"/>
                      <a:gd name="connsiteX0" fmla="*/ 11462 w 19543"/>
                      <a:gd name="connsiteY0" fmla="*/ 4122 h 22462"/>
                      <a:gd name="connsiteX1" fmla="*/ 13113 w 19543"/>
                      <a:gd name="connsiteY1" fmla="*/ 0 h 22462"/>
                      <a:gd name="connsiteX2" fmla="*/ 14525 w 19543"/>
                      <a:gd name="connsiteY2" fmla="*/ 5557 h 22462"/>
                      <a:gd name="connsiteX3" fmla="*/ 18098 w 19543"/>
                      <a:gd name="connsiteY3" fmla="*/ 2640 h 22462"/>
                      <a:gd name="connsiteX4" fmla="*/ 16380 w 19543"/>
                      <a:gd name="connsiteY4" fmla="*/ 6312 h 22462"/>
                      <a:gd name="connsiteX5" fmla="*/ 18340 w 19543"/>
                      <a:gd name="connsiteY5" fmla="*/ 6865 h 22462"/>
                      <a:gd name="connsiteX6" fmla="*/ 16985 w 19543"/>
                      <a:gd name="connsiteY6" fmla="*/ 9182 h 22462"/>
                      <a:gd name="connsiteX7" fmla="*/ 19543 w 19543"/>
                      <a:gd name="connsiteY7" fmla="*/ 11174 h 22462"/>
                      <a:gd name="connsiteX8" fmla="*/ 16380 w 19543"/>
                      <a:gd name="connsiteY8" fmla="*/ 12090 h 22462"/>
                      <a:gd name="connsiteX9" fmla="*/ 18877 w 19543"/>
                      <a:gd name="connsiteY9" fmla="*/ 15412 h 22462"/>
                      <a:gd name="connsiteX10" fmla="*/ 15975 w 19543"/>
                      <a:gd name="connsiteY10" fmla="*/ 15796 h 22462"/>
                      <a:gd name="connsiteX11" fmla="*/ 16563 w 19543"/>
                      <a:gd name="connsiteY11" fmla="*/ 19649 h 22462"/>
                      <a:gd name="connsiteX12" fmla="*/ 13420 w 19543"/>
                      <a:gd name="connsiteY12" fmla="*/ 17173 h 22462"/>
                      <a:gd name="connsiteX13" fmla="*/ 12916 w 19543"/>
                      <a:gd name="connsiteY13" fmla="*/ 20712 h 22462"/>
                      <a:gd name="connsiteX14" fmla="*/ 10151 w 19543"/>
                      <a:gd name="connsiteY14" fmla="*/ 19570 h 22462"/>
                      <a:gd name="connsiteX15" fmla="*/ 8979 w 19543"/>
                      <a:gd name="connsiteY15" fmla="*/ 22462 h 22462"/>
                      <a:gd name="connsiteX16" fmla="*/ 7527 w 19543"/>
                      <a:gd name="connsiteY16" fmla="*/ 17905 h 22462"/>
                      <a:gd name="connsiteX17" fmla="*/ 4917 w 19543"/>
                      <a:gd name="connsiteY17" fmla="*/ 21380 h 22462"/>
                      <a:gd name="connsiteX18" fmla="*/ 4805 w 19543"/>
                      <a:gd name="connsiteY18" fmla="*/ 18020 h 22462"/>
                      <a:gd name="connsiteX19" fmla="*/ 1285 w 19543"/>
                      <a:gd name="connsiteY19" fmla="*/ 17605 h 22462"/>
                      <a:gd name="connsiteX20" fmla="*/ 3330 w 19543"/>
                      <a:gd name="connsiteY20" fmla="*/ 15150 h 22462"/>
                      <a:gd name="connsiteX21" fmla="*/ 0 w 19543"/>
                      <a:gd name="connsiteY21" fmla="*/ 12657 h 22462"/>
                      <a:gd name="connsiteX22" fmla="*/ 3935 w 19543"/>
                      <a:gd name="connsiteY22" fmla="*/ 11372 h 22462"/>
                      <a:gd name="connsiteX23" fmla="*/ 1172 w 19543"/>
                      <a:gd name="connsiteY23" fmla="*/ 8050 h 22462"/>
                      <a:gd name="connsiteX24" fmla="*/ 5372 w 19543"/>
                      <a:gd name="connsiteY24" fmla="*/ 7597 h 22462"/>
                      <a:gd name="connsiteX25" fmla="*/ 4502 w 19543"/>
                      <a:gd name="connsiteY25" fmla="*/ 3405 h 22462"/>
                      <a:gd name="connsiteX26" fmla="*/ 8550 w 19543"/>
                      <a:gd name="connsiteY26" fmla="*/ 6162 h 22462"/>
                      <a:gd name="connsiteX27" fmla="*/ 9722 w 19543"/>
                      <a:gd name="connsiteY27" fmla="*/ 1667 h 22462"/>
                      <a:gd name="connsiteX28" fmla="*/ 11462 w 19543"/>
                      <a:gd name="connsiteY28" fmla="*/ 4122 h 22462"/>
                      <a:gd name="connsiteX0" fmla="*/ 11462 w 19704"/>
                      <a:gd name="connsiteY0" fmla="*/ 4122 h 22462"/>
                      <a:gd name="connsiteX1" fmla="*/ 13113 w 19704"/>
                      <a:gd name="connsiteY1" fmla="*/ 0 h 22462"/>
                      <a:gd name="connsiteX2" fmla="*/ 14525 w 19704"/>
                      <a:gd name="connsiteY2" fmla="*/ 5557 h 22462"/>
                      <a:gd name="connsiteX3" fmla="*/ 18098 w 19704"/>
                      <a:gd name="connsiteY3" fmla="*/ 2640 h 22462"/>
                      <a:gd name="connsiteX4" fmla="*/ 16380 w 19704"/>
                      <a:gd name="connsiteY4" fmla="*/ 6312 h 22462"/>
                      <a:gd name="connsiteX5" fmla="*/ 19704 w 19704"/>
                      <a:gd name="connsiteY5" fmla="*/ 6344 h 22462"/>
                      <a:gd name="connsiteX6" fmla="*/ 16985 w 19704"/>
                      <a:gd name="connsiteY6" fmla="*/ 9182 h 22462"/>
                      <a:gd name="connsiteX7" fmla="*/ 19543 w 19704"/>
                      <a:gd name="connsiteY7" fmla="*/ 11174 h 22462"/>
                      <a:gd name="connsiteX8" fmla="*/ 16380 w 19704"/>
                      <a:gd name="connsiteY8" fmla="*/ 12090 h 22462"/>
                      <a:gd name="connsiteX9" fmla="*/ 18877 w 19704"/>
                      <a:gd name="connsiteY9" fmla="*/ 15412 h 22462"/>
                      <a:gd name="connsiteX10" fmla="*/ 15975 w 19704"/>
                      <a:gd name="connsiteY10" fmla="*/ 15796 h 22462"/>
                      <a:gd name="connsiteX11" fmla="*/ 16563 w 19704"/>
                      <a:gd name="connsiteY11" fmla="*/ 19649 h 22462"/>
                      <a:gd name="connsiteX12" fmla="*/ 13420 w 19704"/>
                      <a:gd name="connsiteY12" fmla="*/ 17173 h 22462"/>
                      <a:gd name="connsiteX13" fmla="*/ 12916 w 19704"/>
                      <a:gd name="connsiteY13" fmla="*/ 20712 h 22462"/>
                      <a:gd name="connsiteX14" fmla="*/ 10151 w 19704"/>
                      <a:gd name="connsiteY14" fmla="*/ 19570 h 22462"/>
                      <a:gd name="connsiteX15" fmla="*/ 8979 w 19704"/>
                      <a:gd name="connsiteY15" fmla="*/ 22462 h 22462"/>
                      <a:gd name="connsiteX16" fmla="*/ 7527 w 19704"/>
                      <a:gd name="connsiteY16" fmla="*/ 17905 h 22462"/>
                      <a:gd name="connsiteX17" fmla="*/ 4917 w 19704"/>
                      <a:gd name="connsiteY17" fmla="*/ 21380 h 22462"/>
                      <a:gd name="connsiteX18" fmla="*/ 4805 w 19704"/>
                      <a:gd name="connsiteY18" fmla="*/ 18020 h 22462"/>
                      <a:gd name="connsiteX19" fmla="*/ 1285 w 19704"/>
                      <a:gd name="connsiteY19" fmla="*/ 17605 h 22462"/>
                      <a:gd name="connsiteX20" fmla="*/ 3330 w 19704"/>
                      <a:gd name="connsiteY20" fmla="*/ 15150 h 22462"/>
                      <a:gd name="connsiteX21" fmla="*/ 0 w 19704"/>
                      <a:gd name="connsiteY21" fmla="*/ 12657 h 22462"/>
                      <a:gd name="connsiteX22" fmla="*/ 3935 w 19704"/>
                      <a:gd name="connsiteY22" fmla="*/ 11372 h 22462"/>
                      <a:gd name="connsiteX23" fmla="*/ 1172 w 19704"/>
                      <a:gd name="connsiteY23" fmla="*/ 8050 h 22462"/>
                      <a:gd name="connsiteX24" fmla="*/ 5372 w 19704"/>
                      <a:gd name="connsiteY24" fmla="*/ 7597 h 22462"/>
                      <a:gd name="connsiteX25" fmla="*/ 4502 w 19704"/>
                      <a:gd name="connsiteY25" fmla="*/ 3405 h 22462"/>
                      <a:gd name="connsiteX26" fmla="*/ 8550 w 19704"/>
                      <a:gd name="connsiteY26" fmla="*/ 6162 h 22462"/>
                      <a:gd name="connsiteX27" fmla="*/ 9722 w 19704"/>
                      <a:gd name="connsiteY27" fmla="*/ 1667 h 22462"/>
                      <a:gd name="connsiteX28" fmla="*/ 11462 w 19704"/>
                      <a:gd name="connsiteY28" fmla="*/ 4122 h 22462"/>
                      <a:gd name="connsiteX0" fmla="*/ 11462 w 19704"/>
                      <a:gd name="connsiteY0" fmla="*/ 4122 h 22462"/>
                      <a:gd name="connsiteX1" fmla="*/ 13113 w 19704"/>
                      <a:gd name="connsiteY1" fmla="*/ 0 h 22462"/>
                      <a:gd name="connsiteX2" fmla="*/ 14525 w 19704"/>
                      <a:gd name="connsiteY2" fmla="*/ 5557 h 22462"/>
                      <a:gd name="connsiteX3" fmla="*/ 18371 w 19704"/>
                      <a:gd name="connsiteY3" fmla="*/ 2223 h 22462"/>
                      <a:gd name="connsiteX4" fmla="*/ 16380 w 19704"/>
                      <a:gd name="connsiteY4" fmla="*/ 6312 h 22462"/>
                      <a:gd name="connsiteX5" fmla="*/ 19704 w 19704"/>
                      <a:gd name="connsiteY5" fmla="*/ 6344 h 22462"/>
                      <a:gd name="connsiteX6" fmla="*/ 16985 w 19704"/>
                      <a:gd name="connsiteY6" fmla="*/ 9182 h 22462"/>
                      <a:gd name="connsiteX7" fmla="*/ 19543 w 19704"/>
                      <a:gd name="connsiteY7" fmla="*/ 11174 h 22462"/>
                      <a:gd name="connsiteX8" fmla="*/ 16380 w 19704"/>
                      <a:gd name="connsiteY8" fmla="*/ 12090 h 22462"/>
                      <a:gd name="connsiteX9" fmla="*/ 18877 w 19704"/>
                      <a:gd name="connsiteY9" fmla="*/ 15412 h 22462"/>
                      <a:gd name="connsiteX10" fmla="*/ 15975 w 19704"/>
                      <a:gd name="connsiteY10" fmla="*/ 15796 h 22462"/>
                      <a:gd name="connsiteX11" fmla="*/ 16563 w 19704"/>
                      <a:gd name="connsiteY11" fmla="*/ 19649 h 22462"/>
                      <a:gd name="connsiteX12" fmla="*/ 13420 w 19704"/>
                      <a:gd name="connsiteY12" fmla="*/ 17173 h 22462"/>
                      <a:gd name="connsiteX13" fmla="*/ 12916 w 19704"/>
                      <a:gd name="connsiteY13" fmla="*/ 20712 h 22462"/>
                      <a:gd name="connsiteX14" fmla="*/ 10151 w 19704"/>
                      <a:gd name="connsiteY14" fmla="*/ 19570 h 22462"/>
                      <a:gd name="connsiteX15" fmla="*/ 8979 w 19704"/>
                      <a:gd name="connsiteY15" fmla="*/ 22462 h 22462"/>
                      <a:gd name="connsiteX16" fmla="*/ 7527 w 19704"/>
                      <a:gd name="connsiteY16" fmla="*/ 17905 h 22462"/>
                      <a:gd name="connsiteX17" fmla="*/ 4917 w 19704"/>
                      <a:gd name="connsiteY17" fmla="*/ 21380 h 22462"/>
                      <a:gd name="connsiteX18" fmla="*/ 4805 w 19704"/>
                      <a:gd name="connsiteY18" fmla="*/ 18020 h 22462"/>
                      <a:gd name="connsiteX19" fmla="*/ 1285 w 19704"/>
                      <a:gd name="connsiteY19" fmla="*/ 17605 h 22462"/>
                      <a:gd name="connsiteX20" fmla="*/ 3330 w 19704"/>
                      <a:gd name="connsiteY20" fmla="*/ 15150 h 22462"/>
                      <a:gd name="connsiteX21" fmla="*/ 0 w 19704"/>
                      <a:gd name="connsiteY21" fmla="*/ 12657 h 22462"/>
                      <a:gd name="connsiteX22" fmla="*/ 3935 w 19704"/>
                      <a:gd name="connsiteY22" fmla="*/ 11372 h 22462"/>
                      <a:gd name="connsiteX23" fmla="*/ 1172 w 19704"/>
                      <a:gd name="connsiteY23" fmla="*/ 8050 h 22462"/>
                      <a:gd name="connsiteX24" fmla="*/ 5372 w 19704"/>
                      <a:gd name="connsiteY24" fmla="*/ 7597 h 22462"/>
                      <a:gd name="connsiteX25" fmla="*/ 4502 w 19704"/>
                      <a:gd name="connsiteY25" fmla="*/ 3405 h 22462"/>
                      <a:gd name="connsiteX26" fmla="*/ 8550 w 19704"/>
                      <a:gd name="connsiteY26" fmla="*/ 6162 h 22462"/>
                      <a:gd name="connsiteX27" fmla="*/ 9722 w 19704"/>
                      <a:gd name="connsiteY27" fmla="*/ 1667 h 22462"/>
                      <a:gd name="connsiteX28" fmla="*/ 11462 w 19704"/>
                      <a:gd name="connsiteY28" fmla="*/ 4122 h 22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19704" h="22462">
                        <a:moveTo>
                          <a:pt x="11462" y="4122"/>
                        </a:moveTo>
                        <a:lnTo>
                          <a:pt x="13113" y="0"/>
                        </a:lnTo>
                        <a:cubicBezTo>
                          <a:pt x="13025" y="1926"/>
                          <a:pt x="14613" y="3631"/>
                          <a:pt x="14525" y="5557"/>
                        </a:cubicBezTo>
                        <a:lnTo>
                          <a:pt x="18371" y="2223"/>
                        </a:lnTo>
                        <a:lnTo>
                          <a:pt x="16380" y="6312"/>
                        </a:lnTo>
                        <a:lnTo>
                          <a:pt x="19704" y="6344"/>
                        </a:lnTo>
                        <a:lnTo>
                          <a:pt x="16985" y="9182"/>
                        </a:lnTo>
                        <a:lnTo>
                          <a:pt x="19543" y="11174"/>
                        </a:lnTo>
                        <a:lnTo>
                          <a:pt x="16380" y="12090"/>
                        </a:lnTo>
                        <a:lnTo>
                          <a:pt x="18877" y="15412"/>
                        </a:lnTo>
                        <a:lnTo>
                          <a:pt x="15975" y="15796"/>
                        </a:lnTo>
                        <a:cubicBezTo>
                          <a:pt x="16076" y="16803"/>
                          <a:pt x="16462" y="18642"/>
                          <a:pt x="16563" y="19649"/>
                        </a:cubicBezTo>
                        <a:lnTo>
                          <a:pt x="13420" y="17173"/>
                        </a:lnTo>
                        <a:cubicBezTo>
                          <a:pt x="13665" y="18839"/>
                          <a:pt x="12671" y="19046"/>
                          <a:pt x="12916" y="20712"/>
                        </a:cubicBezTo>
                        <a:lnTo>
                          <a:pt x="10151" y="19570"/>
                        </a:lnTo>
                        <a:lnTo>
                          <a:pt x="8979" y="22462"/>
                        </a:lnTo>
                        <a:lnTo>
                          <a:pt x="7527" y="17905"/>
                        </a:lnTo>
                        <a:lnTo>
                          <a:pt x="4917" y="21380"/>
                        </a:lnTo>
                        <a:cubicBezTo>
                          <a:pt x="4880" y="20260"/>
                          <a:pt x="4842" y="19140"/>
                          <a:pt x="4805" y="18020"/>
                        </a:cubicBezTo>
                        <a:lnTo>
                          <a:pt x="1285" y="17605"/>
                        </a:lnTo>
                        <a:lnTo>
                          <a:pt x="3330" y="15150"/>
                        </a:lnTo>
                        <a:lnTo>
                          <a:pt x="0" y="12657"/>
                        </a:lnTo>
                        <a:lnTo>
                          <a:pt x="3935" y="11372"/>
                        </a:lnTo>
                        <a:lnTo>
                          <a:pt x="1172" y="8050"/>
                        </a:lnTo>
                        <a:lnTo>
                          <a:pt x="5372" y="7597"/>
                        </a:lnTo>
                        <a:lnTo>
                          <a:pt x="4502" y="3405"/>
                        </a:lnTo>
                        <a:lnTo>
                          <a:pt x="8550" y="6162"/>
                        </a:lnTo>
                        <a:lnTo>
                          <a:pt x="9722" y="1667"/>
                        </a:lnTo>
                        <a:lnTo>
                          <a:pt x="11462" y="4122"/>
                        </a:ln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glow>
              <a:schemeClr val="tx1">
                <a:alpha val="74000"/>
              </a:schemeClr>
            </a:glow>
            <a:innerShdw blurRad="114300">
              <a:prstClr val="black"/>
            </a:innerShdw>
            <a:softEdge rad="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b="1" dirty="0"/>
              <a:t>  </a:t>
            </a:r>
            <a:r>
              <a:rPr lang="cs-CZ" sz="2400" b="1" dirty="0"/>
              <a:t>YOUR</a:t>
            </a:r>
          </a:p>
          <a:p>
            <a:pPr algn="ctr"/>
            <a:r>
              <a:rPr lang="cs-CZ" sz="2400" b="1" dirty="0"/>
              <a:t>  MAGIC  </a:t>
            </a:r>
          </a:p>
        </p:txBody>
      </p:sp>
    </p:spTree>
    <p:extLst>
      <p:ext uri="{BB962C8B-B14F-4D97-AF65-F5344CB8AC3E}">
        <p14:creationId xmlns:p14="http://schemas.microsoft.com/office/powerpoint/2010/main" val="3945371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DBE487-5F7F-2FEE-79F4-37C22F7C2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WHY USE </a:t>
            </a:r>
            <a:r>
              <a:rPr lang="en-US" dirty="0"/>
              <a:t>XD</a:t>
            </a:r>
            <a:r>
              <a:rPr lang="cs-CZ" dirty="0"/>
              <a:t>P?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8E0951-D6E4-FC8B-FD11-C14BDB46C7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Linux native – you already have this.</a:t>
            </a:r>
          </a:p>
          <a:p>
            <a:r>
              <a:rPr lang="en-US" dirty="0"/>
              <a:t>Loading XDP filter is easy.</a:t>
            </a:r>
          </a:p>
          <a:p>
            <a:r>
              <a:rPr lang="en-US" dirty="0"/>
              <a:t>Not just a filter, you can make smart kernel applications.</a:t>
            </a:r>
          </a:p>
          <a:p>
            <a:r>
              <a:rPr lang="en-US" dirty="0"/>
              <a:t>AF_XDP elevates your performance to a whole new level.</a:t>
            </a:r>
          </a:p>
          <a:p>
            <a:r>
              <a:rPr lang="en-US" dirty="0"/>
              <a:t>Testable without support.</a:t>
            </a:r>
          </a:p>
          <a:p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330884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B6237C-D45E-4E6F-9F03-7F4D7886BB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075514"/>
            <a:ext cx="9144000" cy="1006475"/>
          </a:xfrm>
        </p:spPr>
        <p:txBody>
          <a:bodyPr>
            <a:normAutofit/>
          </a:bodyPr>
          <a:lstStyle/>
          <a:p>
            <a:r>
              <a:rPr lang="cs-CZ" sz="4800" dirty="0" err="1"/>
              <a:t>Want</a:t>
            </a:r>
            <a:r>
              <a:rPr lang="cs-CZ" sz="4800" dirty="0"/>
              <a:t> to </a:t>
            </a:r>
            <a:r>
              <a:rPr lang="cs-CZ" sz="4800" dirty="0" err="1"/>
              <a:t>know</a:t>
            </a:r>
            <a:r>
              <a:rPr lang="cs-CZ" sz="4800" dirty="0"/>
              <a:t> more?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DC6BB40-AC21-4E95-8FAD-0A0E689012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174065"/>
            <a:ext cx="9144000" cy="526209"/>
          </a:xfrm>
        </p:spPr>
        <p:txBody>
          <a:bodyPr>
            <a:normAutofit/>
          </a:bodyPr>
          <a:lstStyle/>
          <a:p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can</a:t>
            </a:r>
            <a:r>
              <a:rPr lang="cs-CZ" dirty="0"/>
              <a:t> </a:t>
            </a:r>
            <a:r>
              <a:rPr lang="cs-CZ" dirty="0" err="1"/>
              <a:t>contact</a:t>
            </a:r>
            <a:r>
              <a:rPr lang="cs-CZ" dirty="0"/>
              <a:t> </a:t>
            </a:r>
            <a:r>
              <a:rPr lang="cs-CZ" dirty="0" err="1"/>
              <a:t>me</a:t>
            </a:r>
            <a:r>
              <a:rPr lang="cs-CZ" dirty="0"/>
              <a:t> </a:t>
            </a:r>
            <a:r>
              <a:rPr lang="cs-CZ" dirty="0" err="1"/>
              <a:t>at</a:t>
            </a:r>
            <a:endParaRPr lang="cs-CZ" dirty="0"/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2F91019A-9ED8-B14B-C319-8BB4758F4DD1}"/>
              </a:ext>
            </a:extLst>
          </p:cNvPr>
          <p:cNvSpPr txBox="1">
            <a:spLocks/>
          </p:cNvSpPr>
          <p:nvPr/>
        </p:nvSpPr>
        <p:spPr>
          <a:xfrm>
            <a:off x="838200" y="4700274"/>
            <a:ext cx="9144000" cy="526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rgbClr val="00A1DE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 err="1">
                <a:solidFill>
                  <a:schemeClr val="accent2"/>
                </a:solidFill>
              </a:rPr>
              <a:t>hyros</a:t>
            </a:r>
            <a:r>
              <a:rPr lang="en-US" b="1" dirty="0">
                <a:solidFill>
                  <a:schemeClr val="accent2"/>
                </a:solidFill>
              </a:rPr>
              <a:t>@cesnet.cz</a:t>
            </a:r>
            <a:endParaRPr lang="cs-CZ" b="1" dirty="0">
              <a:solidFill>
                <a:schemeClr val="accent2"/>
              </a:solidFill>
            </a:endParaRPr>
          </a:p>
        </p:txBody>
      </p:sp>
      <p:sp>
        <p:nvSpPr>
          <p:cNvPr id="5" name="Podnadpis 2">
            <a:extLst>
              <a:ext uri="{FF2B5EF4-FFF2-40B4-BE49-F238E27FC236}">
                <a16:creationId xmlns:a16="http://schemas.microsoft.com/office/drawing/2014/main" id="{E91AA036-62D6-35BB-056B-28C57EB967E2}"/>
              </a:ext>
            </a:extLst>
          </p:cNvPr>
          <p:cNvSpPr txBox="1">
            <a:spLocks/>
          </p:cNvSpPr>
          <p:nvPr/>
        </p:nvSpPr>
        <p:spPr>
          <a:xfrm>
            <a:off x="838200" y="5752692"/>
            <a:ext cx="8086344" cy="793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rgbClr val="00A1DE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All </a:t>
            </a:r>
            <a:r>
              <a:rPr lang="cs-CZ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images</a:t>
            </a:r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generated</a:t>
            </a:r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by AI.</a:t>
            </a:r>
          </a:p>
        </p:txBody>
      </p:sp>
    </p:spTree>
    <p:extLst>
      <p:ext uri="{BB962C8B-B14F-4D97-AF65-F5344CB8AC3E}">
        <p14:creationId xmlns:p14="http://schemas.microsoft.com/office/powerpoint/2010/main" val="3054611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ED71D-66CC-CCD7-0564-C7E88D51E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FF2594-97E5-CAE9-7406-EC3938C634A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6338047" y="286964"/>
            <a:ext cx="5504329" cy="737534"/>
          </a:xfrm>
        </p:spPr>
        <p:txBody>
          <a:bodyPr anchor="ctr">
            <a:normAutofit/>
          </a:bodyPr>
          <a:lstStyle/>
          <a:p>
            <a:r>
              <a:rPr lang="cs-CZ" dirty="0"/>
              <a:t>THE BATTLE FOR PERFORMANCE</a:t>
            </a:r>
          </a:p>
        </p:txBody>
      </p:sp>
      <p:sp>
        <p:nvSpPr>
          <p:cNvPr id="14" name="Obdélník: se zakulacenými rohy 13">
            <a:extLst>
              <a:ext uri="{FF2B5EF4-FFF2-40B4-BE49-F238E27FC236}">
                <a16:creationId xmlns:a16="http://schemas.microsoft.com/office/drawing/2014/main" id="{B264B36B-3A77-F140-CCF7-69296AB305DB}"/>
              </a:ext>
            </a:extLst>
          </p:cNvPr>
          <p:cNvSpPr>
            <a:spLocks/>
          </p:cNvSpPr>
          <p:nvPr/>
        </p:nvSpPr>
        <p:spPr>
          <a:xfrm>
            <a:off x="70537" y="4859668"/>
            <a:ext cx="927840" cy="4383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 descr="Obsah obrázku nábytek, zásuvka, komoda, Kartotéka&#10;&#10;Obsah vygenerovaný umělou inteligencí může být nesprávný.">
            <a:extLst>
              <a:ext uri="{FF2B5EF4-FFF2-40B4-BE49-F238E27FC236}">
                <a16:creationId xmlns:a16="http://schemas.microsoft.com/office/drawing/2014/main" id="{12B37F91-A5D6-E6C4-35D8-2441A96EB1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1745" y="1718506"/>
            <a:ext cx="4316931" cy="4316931"/>
          </a:xfrm>
          <a:prstGeom prst="roundRect">
            <a:avLst/>
          </a:prstGeom>
        </p:spPr>
      </p:pic>
      <p:sp>
        <p:nvSpPr>
          <p:cNvPr id="15" name="Zástupný obsah 2">
            <a:extLst>
              <a:ext uri="{FF2B5EF4-FFF2-40B4-BE49-F238E27FC236}">
                <a16:creationId xmlns:a16="http://schemas.microsoft.com/office/drawing/2014/main" id="{34F1D165-7DCF-2F05-A370-DC45ED21AB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4706" y="1855694"/>
            <a:ext cx="10291481" cy="4333128"/>
          </a:xfrm>
        </p:spPr>
        <p:txBody>
          <a:bodyPr/>
          <a:lstStyle/>
          <a:p>
            <a:r>
              <a:rPr lang="en-US" dirty="0"/>
              <a:t>Traffic grows</a:t>
            </a:r>
          </a:p>
          <a:p>
            <a:r>
              <a:rPr lang="en-US" dirty="0"/>
              <a:t>CPU cannot keep up</a:t>
            </a:r>
          </a:p>
          <a:p>
            <a:r>
              <a:rPr lang="en-US" dirty="0"/>
              <a:t>What to do?</a:t>
            </a:r>
          </a:p>
        </p:txBody>
      </p:sp>
    </p:spTree>
    <p:extLst>
      <p:ext uri="{BB962C8B-B14F-4D97-AF65-F5344CB8AC3E}">
        <p14:creationId xmlns:p14="http://schemas.microsoft.com/office/powerpoint/2010/main" val="2712725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4210FD-1ED2-8B73-9F48-565A9512C2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554509-6B13-DE6A-CA63-2F22E8E27B1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6338047" y="286964"/>
            <a:ext cx="5504329" cy="737534"/>
          </a:xfrm>
        </p:spPr>
        <p:txBody>
          <a:bodyPr anchor="ctr">
            <a:noAutofit/>
          </a:bodyPr>
          <a:lstStyle/>
          <a:p>
            <a:r>
              <a:rPr lang="cs-CZ" dirty="0"/>
              <a:t>GETTING PACKETS IN YOUR APPLICATION</a:t>
            </a:r>
          </a:p>
        </p:txBody>
      </p:sp>
      <p:sp>
        <p:nvSpPr>
          <p:cNvPr id="14" name="Obdélník: se zakulacenými rohy 13">
            <a:extLst>
              <a:ext uri="{FF2B5EF4-FFF2-40B4-BE49-F238E27FC236}">
                <a16:creationId xmlns:a16="http://schemas.microsoft.com/office/drawing/2014/main" id="{0BB644B8-128D-C55C-CBB7-A65265379FA6}"/>
              </a:ext>
            </a:extLst>
          </p:cNvPr>
          <p:cNvSpPr>
            <a:spLocks/>
          </p:cNvSpPr>
          <p:nvPr/>
        </p:nvSpPr>
        <p:spPr>
          <a:xfrm>
            <a:off x="70537" y="4859668"/>
            <a:ext cx="927840" cy="4383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 descr="Obsah obrázku kruh, text, kresba, umění&#10;&#10;Obsah vygenerovaný umělou inteligencí může být nesprávný.">
            <a:extLst>
              <a:ext uri="{FF2B5EF4-FFF2-40B4-BE49-F238E27FC236}">
                <a16:creationId xmlns:a16="http://schemas.microsoft.com/office/drawing/2014/main" id="{3AFC8DD4-FAD8-B5F5-68ED-88D8FBAF9E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01" t="929" r="930" b="3717"/>
          <a:stretch/>
        </p:blipFill>
        <p:spPr>
          <a:xfrm>
            <a:off x="703270" y="1777425"/>
            <a:ext cx="4389134" cy="4329378"/>
          </a:xfrm>
          <a:prstGeom prst="roundRect">
            <a:avLst/>
          </a:prstGeom>
        </p:spPr>
      </p:pic>
      <p:sp>
        <p:nvSpPr>
          <p:cNvPr id="8" name="Výbuch: čtrnácticípý 7">
            <a:extLst>
              <a:ext uri="{FF2B5EF4-FFF2-40B4-BE49-F238E27FC236}">
                <a16:creationId xmlns:a16="http://schemas.microsoft.com/office/drawing/2014/main" id="{C3C563A8-E3F6-DFE4-E6F6-FC7617EB7F7B}"/>
              </a:ext>
            </a:extLst>
          </p:cNvPr>
          <p:cNvSpPr/>
          <p:nvPr/>
        </p:nvSpPr>
        <p:spPr>
          <a:xfrm>
            <a:off x="7691530" y="1954107"/>
            <a:ext cx="4389134" cy="3716969"/>
          </a:xfrm>
          <a:prstGeom prst="irregularSeal2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innerShdw blurRad="114300">
              <a:prstClr val="black"/>
            </a:innerShdw>
            <a:softEdge rad="3175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dirty="0"/>
              <a:t>YOUR APPLICATION MAGIC</a:t>
            </a:r>
          </a:p>
        </p:txBody>
      </p:sp>
      <p:sp>
        <p:nvSpPr>
          <p:cNvPr id="12" name="Šipka: ohnutá 11">
            <a:extLst>
              <a:ext uri="{FF2B5EF4-FFF2-40B4-BE49-F238E27FC236}">
                <a16:creationId xmlns:a16="http://schemas.microsoft.com/office/drawing/2014/main" id="{F81F0680-20A1-5E5C-E940-8852177929A3}"/>
              </a:ext>
            </a:extLst>
          </p:cNvPr>
          <p:cNvSpPr/>
          <p:nvPr/>
        </p:nvSpPr>
        <p:spPr>
          <a:xfrm rot="1977854">
            <a:off x="5766065" y="2322307"/>
            <a:ext cx="1723704" cy="1251607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8750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3" name="Šipka: ohnutá 12">
            <a:extLst>
              <a:ext uri="{FF2B5EF4-FFF2-40B4-BE49-F238E27FC236}">
                <a16:creationId xmlns:a16="http://schemas.microsoft.com/office/drawing/2014/main" id="{BA69223C-F907-9CD7-01A3-51C848CF7166}"/>
              </a:ext>
            </a:extLst>
          </p:cNvPr>
          <p:cNvSpPr/>
          <p:nvPr/>
        </p:nvSpPr>
        <p:spPr>
          <a:xfrm rot="12300147">
            <a:off x="5604708" y="4027510"/>
            <a:ext cx="1723704" cy="1251607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8750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CE54B0FD-E0B6-FE8D-4768-388EC9F588A4}"/>
              </a:ext>
            </a:extLst>
          </p:cNvPr>
          <p:cNvSpPr txBox="1"/>
          <p:nvPr/>
        </p:nvSpPr>
        <p:spPr>
          <a:xfrm>
            <a:off x="5676843" y="3429000"/>
            <a:ext cx="212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PACKETS</a:t>
            </a:r>
          </a:p>
        </p:txBody>
      </p:sp>
    </p:spTree>
    <p:extLst>
      <p:ext uri="{BB962C8B-B14F-4D97-AF65-F5344CB8AC3E}">
        <p14:creationId xmlns:p14="http://schemas.microsoft.com/office/powerpoint/2010/main" val="3999145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C6D93-D2BE-EC9F-389D-D738F6BE5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Obsah obrázku kresba, skica, obraz, ilustrace&#10;&#10;Obsah vygenerovaný umělou inteligencí může být nesprávný.">
            <a:extLst>
              <a:ext uri="{FF2B5EF4-FFF2-40B4-BE49-F238E27FC236}">
                <a16:creationId xmlns:a16="http://schemas.microsoft.com/office/drawing/2014/main" id="{9E1AA0BB-5C22-D7C6-94DD-6312EFCD70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0"/>
          </a:blip>
          <a:srcRect l="49441" r="5475"/>
          <a:stretch/>
        </p:blipFill>
        <p:spPr>
          <a:xfrm>
            <a:off x="8373977" y="1212198"/>
            <a:ext cx="3818022" cy="5645802"/>
          </a:xfrm>
          <a:prstGeom prst="rect">
            <a:avLst/>
          </a:prstGeom>
        </p:spPr>
      </p:pic>
      <p:pic>
        <p:nvPicPr>
          <p:cNvPr id="8" name="Obrázek 7" descr="Obsah obrázku text, plaz, zoologie&#10;&#10;Obsah vygenerovaný umělou inteligencí může být nesprávný.">
            <a:extLst>
              <a:ext uri="{FF2B5EF4-FFF2-40B4-BE49-F238E27FC236}">
                <a16:creationId xmlns:a16="http://schemas.microsoft.com/office/drawing/2014/main" id="{CE0675FA-3D9B-E7D2-5D29-81ACC84D79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grayscl/>
            <a:alphaModFix amt="50000"/>
          </a:blip>
          <a:srcRect t="3397" b="50574"/>
          <a:stretch/>
        </p:blipFill>
        <p:spPr>
          <a:xfrm>
            <a:off x="-2" y="1212198"/>
            <a:ext cx="8373979" cy="564580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8F64A7D-85B1-FE4C-60E8-CE2CD77E27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6338047" y="286964"/>
            <a:ext cx="5504329" cy="737534"/>
          </a:xfrm>
        </p:spPr>
        <p:txBody>
          <a:bodyPr anchor="ctr">
            <a:normAutofit/>
          </a:bodyPr>
          <a:lstStyle/>
          <a:p>
            <a:r>
              <a:rPr lang="en-US" dirty="0"/>
              <a:t>NETWORKING PIPELINE</a:t>
            </a:r>
            <a:endParaRPr lang="cs-CZ" dirty="0"/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A2A934DE-115C-71E3-7091-B9646780D10E}"/>
              </a:ext>
            </a:extLst>
          </p:cNvPr>
          <p:cNvSpPr txBox="1"/>
          <p:nvPr/>
        </p:nvSpPr>
        <p:spPr>
          <a:xfrm>
            <a:off x="2836506" y="1339551"/>
            <a:ext cx="3144416" cy="707886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cs-CZ" sz="4000" dirty="0"/>
              <a:t>KERNEL SPACE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87DC82C5-C871-9D1A-158C-6C2480D60994}"/>
              </a:ext>
            </a:extLst>
          </p:cNvPr>
          <p:cNvSpPr txBox="1"/>
          <p:nvPr/>
        </p:nvSpPr>
        <p:spPr>
          <a:xfrm>
            <a:off x="8956130" y="1339551"/>
            <a:ext cx="2819103" cy="707886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cs-CZ" sz="4000" dirty="0"/>
              <a:t>USER SPACE</a:t>
            </a:r>
          </a:p>
        </p:txBody>
      </p:sp>
      <p:pic>
        <p:nvPicPr>
          <p:cNvPr id="16" name="Obrázek 15" descr="Obsah obrázku Obdélník, design&#10;&#10;Obsah vygenerovaný umělou inteligencí může být nesprávný.">
            <a:extLst>
              <a:ext uri="{FF2B5EF4-FFF2-40B4-BE49-F238E27FC236}">
                <a16:creationId xmlns:a16="http://schemas.microsoft.com/office/drawing/2014/main" id="{C5236D38-4B07-AE82-AA7E-E4AAF023AC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-177964" y="2587029"/>
            <a:ext cx="1921241" cy="1921241"/>
          </a:xfrm>
          <a:prstGeom prst="rect">
            <a:avLst/>
          </a:prstGeom>
        </p:spPr>
      </p:pic>
      <p:cxnSp>
        <p:nvCxnSpPr>
          <p:cNvPr id="23" name="Přímá spojnice se šipkou 22">
            <a:extLst>
              <a:ext uri="{FF2B5EF4-FFF2-40B4-BE49-F238E27FC236}">
                <a16:creationId xmlns:a16="http://schemas.microsoft.com/office/drawing/2014/main" id="{C24B5525-15C3-7001-A278-379F63A0C5F5}"/>
              </a:ext>
            </a:extLst>
          </p:cNvPr>
          <p:cNvCxnSpPr>
            <a:cxnSpLocks/>
          </p:cNvCxnSpPr>
          <p:nvPr/>
        </p:nvCxnSpPr>
        <p:spPr>
          <a:xfrm>
            <a:off x="3954039" y="3209074"/>
            <a:ext cx="68102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se šipkou 26">
            <a:extLst>
              <a:ext uri="{FF2B5EF4-FFF2-40B4-BE49-F238E27FC236}">
                <a16:creationId xmlns:a16="http://schemas.microsoft.com/office/drawing/2014/main" id="{9DFB1E69-98A0-C240-EE00-92939644F76F}"/>
              </a:ext>
            </a:extLst>
          </p:cNvPr>
          <p:cNvCxnSpPr>
            <a:cxnSpLocks/>
          </p:cNvCxnSpPr>
          <p:nvPr/>
        </p:nvCxnSpPr>
        <p:spPr>
          <a:xfrm flipH="1">
            <a:off x="3954039" y="3644285"/>
            <a:ext cx="650043" cy="1111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se šipkou 30">
            <a:extLst>
              <a:ext uri="{FF2B5EF4-FFF2-40B4-BE49-F238E27FC236}">
                <a16:creationId xmlns:a16="http://schemas.microsoft.com/office/drawing/2014/main" id="{C7454B7A-BDCA-25F0-CE82-DBD254A4A05F}"/>
              </a:ext>
            </a:extLst>
          </p:cNvPr>
          <p:cNvCxnSpPr>
            <a:cxnSpLocks/>
          </p:cNvCxnSpPr>
          <p:nvPr/>
        </p:nvCxnSpPr>
        <p:spPr>
          <a:xfrm flipV="1">
            <a:off x="6706538" y="3173631"/>
            <a:ext cx="753395" cy="87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se šipkou 31">
            <a:extLst>
              <a:ext uri="{FF2B5EF4-FFF2-40B4-BE49-F238E27FC236}">
                <a16:creationId xmlns:a16="http://schemas.microsoft.com/office/drawing/2014/main" id="{8DEE4FB3-8B76-8FA3-6862-F3766544460C}"/>
              </a:ext>
            </a:extLst>
          </p:cNvPr>
          <p:cNvCxnSpPr>
            <a:cxnSpLocks/>
          </p:cNvCxnSpPr>
          <p:nvPr/>
        </p:nvCxnSpPr>
        <p:spPr>
          <a:xfrm>
            <a:off x="9487627" y="3191791"/>
            <a:ext cx="68102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se šipkou 32">
            <a:extLst>
              <a:ext uri="{FF2B5EF4-FFF2-40B4-BE49-F238E27FC236}">
                <a16:creationId xmlns:a16="http://schemas.microsoft.com/office/drawing/2014/main" id="{79569E76-B3F0-8760-B2E7-BDB9CE55AAE1}"/>
              </a:ext>
            </a:extLst>
          </p:cNvPr>
          <p:cNvCxnSpPr>
            <a:cxnSpLocks/>
          </p:cNvCxnSpPr>
          <p:nvPr/>
        </p:nvCxnSpPr>
        <p:spPr>
          <a:xfrm>
            <a:off x="1212485" y="3191791"/>
            <a:ext cx="68102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se šipkou 33">
            <a:extLst>
              <a:ext uri="{FF2B5EF4-FFF2-40B4-BE49-F238E27FC236}">
                <a16:creationId xmlns:a16="http://schemas.microsoft.com/office/drawing/2014/main" id="{A9312266-A01F-63CC-B302-3405AC54259D}"/>
              </a:ext>
            </a:extLst>
          </p:cNvPr>
          <p:cNvCxnSpPr>
            <a:cxnSpLocks/>
          </p:cNvCxnSpPr>
          <p:nvPr/>
        </p:nvCxnSpPr>
        <p:spPr>
          <a:xfrm flipH="1" flipV="1">
            <a:off x="1197930" y="3638729"/>
            <a:ext cx="680089" cy="555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se šipkou 34">
            <a:extLst>
              <a:ext uri="{FF2B5EF4-FFF2-40B4-BE49-F238E27FC236}">
                <a16:creationId xmlns:a16="http://schemas.microsoft.com/office/drawing/2014/main" id="{275B37C4-003A-DEA8-39FE-763E1C3424F3}"/>
              </a:ext>
            </a:extLst>
          </p:cNvPr>
          <p:cNvCxnSpPr>
            <a:cxnSpLocks/>
          </p:cNvCxnSpPr>
          <p:nvPr/>
        </p:nvCxnSpPr>
        <p:spPr>
          <a:xfrm flipH="1">
            <a:off x="6691983" y="3660951"/>
            <a:ext cx="76795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se šipkou 35">
            <a:extLst>
              <a:ext uri="{FF2B5EF4-FFF2-40B4-BE49-F238E27FC236}">
                <a16:creationId xmlns:a16="http://schemas.microsoft.com/office/drawing/2014/main" id="{7BA7B394-2107-7B5D-7865-1EEDBE6527B7}"/>
              </a:ext>
            </a:extLst>
          </p:cNvPr>
          <p:cNvCxnSpPr>
            <a:cxnSpLocks/>
          </p:cNvCxnSpPr>
          <p:nvPr/>
        </p:nvCxnSpPr>
        <p:spPr>
          <a:xfrm flipH="1">
            <a:off x="9457841" y="3660951"/>
            <a:ext cx="828267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bdélník: se zakulacenými rohy 17">
            <a:extLst>
              <a:ext uri="{FF2B5EF4-FFF2-40B4-BE49-F238E27FC236}">
                <a16:creationId xmlns:a16="http://schemas.microsoft.com/office/drawing/2014/main" id="{7F772354-F1EB-0F27-BD11-C3FB75BE9CC5}"/>
              </a:ext>
            </a:extLst>
          </p:cNvPr>
          <p:cNvSpPr/>
          <p:nvPr/>
        </p:nvSpPr>
        <p:spPr>
          <a:xfrm>
            <a:off x="1833291" y="2409719"/>
            <a:ext cx="2170021" cy="207147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b="1" dirty="0"/>
              <a:t>XDP</a:t>
            </a:r>
          </a:p>
          <a:p>
            <a:pPr algn="ctr"/>
            <a:r>
              <a:rPr lang="cs-CZ" sz="2800" b="1" dirty="0"/>
              <a:t>PROGRAM</a:t>
            </a:r>
          </a:p>
        </p:txBody>
      </p:sp>
      <p:pic>
        <p:nvPicPr>
          <p:cNvPr id="7" name="Obrázek 6" descr="Obsah obrázku kolo, zemědělský stroj, kresba, traktor&#10;&#10;Obsah vygenerovaný umělou inteligencí může být nesprávný.">
            <a:extLst>
              <a:ext uri="{FF2B5EF4-FFF2-40B4-BE49-F238E27FC236}">
                <a16:creationId xmlns:a16="http://schemas.microsoft.com/office/drawing/2014/main" id="{199B6853-1A21-03C5-3F42-E3056A1612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0509" y="2436796"/>
            <a:ext cx="2071474" cy="2071474"/>
          </a:xfrm>
          <a:prstGeom prst="roundRect">
            <a:avLst>
              <a:gd name="adj" fmla="val 27275"/>
            </a:avLst>
          </a:prstGeom>
          <a:ln w="28575">
            <a:solidFill>
              <a:schemeClr val="tx1"/>
            </a:solidFill>
          </a:ln>
        </p:spPr>
      </p:pic>
      <p:pic>
        <p:nvPicPr>
          <p:cNvPr id="12" name="Obrázek 11" descr="Obsah obrázku kruh, text, kresba, umění&#10;&#10;Obsah vygenerovaný umělou inteligencí může být nesprávný.">
            <a:extLst>
              <a:ext uri="{FF2B5EF4-FFF2-40B4-BE49-F238E27FC236}">
                <a16:creationId xmlns:a16="http://schemas.microsoft.com/office/drawing/2014/main" id="{638763F1-C112-544C-E267-CB066111B2D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4091" t="3567" r="3946" b="5652"/>
          <a:stretch/>
        </p:blipFill>
        <p:spPr>
          <a:xfrm>
            <a:off x="7459933" y="2509134"/>
            <a:ext cx="1997908" cy="1972059"/>
          </a:xfrm>
          <a:prstGeom prst="round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1" name="Obdélník: se zakulacenými rohy 40">
            <a:extLst>
              <a:ext uri="{FF2B5EF4-FFF2-40B4-BE49-F238E27FC236}">
                <a16:creationId xmlns:a16="http://schemas.microsoft.com/office/drawing/2014/main" id="{18F3047C-1AE5-427D-4AA5-3197084D0F37}"/>
              </a:ext>
            </a:extLst>
          </p:cNvPr>
          <p:cNvSpPr>
            <a:spLocks/>
          </p:cNvSpPr>
          <p:nvPr/>
        </p:nvSpPr>
        <p:spPr>
          <a:xfrm>
            <a:off x="-2" y="4955207"/>
            <a:ext cx="1585159" cy="91217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>
                <a:solidFill>
                  <a:schemeClr val="tx1"/>
                </a:solidFill>
              </a:rPr>
              <a:t>NETWORK CARD</a:t>
            </a:r>
          </a:p>
        </p:txBody>
      </p:sp>
      <p:sp>
        <p:nvSpPr>
          <p:cNvPr id="42" name="Obdélník: se zakulacenými rohy 41">
            <a:extLst>
              <a:ext uri="{FF2B5EF4-FFF2-40B4-BE49-F238E27FC236}">
                <a16:creationId xmlns:a16="http://schemas.microsoft.com/office/drawing/2014/main" id="{AC9074D1-F438-F7A2-D5A0-38F696BFDC84}"/>
              </a:ext>
            </a:extLst>
          </p:cNvPr>
          <p:cNvSpPr>
            <a:spLocks/>
          </p:cNvSpPr>
          <p:nvPr/>
        </p:nvSpPr>
        <p:spPr>
          <a:xfrm>
            <a:off x="2077594" y="4955207"/>
            <a:ext cx="1585159" cy="91217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>
                <a:solidFill>
                  <a:schemeClr val="tx1"/>
                </a:solidFill>
              </a:rPr>
              <a:t>NETWORK DRIVER</a:t>
            </a:r>
          </a:p>
        </p:txBody>
      </p:sp>
      <p:sp>
        <p:nvSpPr>
          <p:cNvPr id="43" name="Obdélník: se zakulacenými rohy 42">
            <a:extLst>
              <a:ext uri="{FF2B5EF4-FFF2-40B4-BE49-F238E27FC236}">
                <a16:creationId xmlns:a16="http://schemas.microsoft.com/office/drawing/2014/main" id="{F71837D5-2701-1514-1BDB-F8FFE2E8F896}"/>
              </a:ext>
            </a:extLst>
          </p:cNvPr>
          <p:cNvSpPr>
            <a:spLocks/>
          </p:cNvSpPr>
          <p:nvPr/>
        </p:nvSpPr>
        <p:spPr>
          <a:xfrm>
            <a:off x="4779184" y="4955207"/>
            <a:ext cx="1585159" cy="91217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>
                <a:solidFill>
                  <a:schemeClr val="tx1"/>
                </a:solidFill>
              </a:rPr>
              <a:t>NETWORK STACK</a:t>
            </a:r>
          </a:p>
        </p:txBody>
      </p:sp>
      <p:sp>
        <p:nvSpPr>
          <p:cNvPr id="44" name="Obdélník: se zakulacenými rohy 43">
            <a:extLst>
              <a:ext uri="{FF2B5EF4-FFF2-40B4-BE49-F238E27FC236}">
                <a16:creationId xmlns:a16="http://schemas.microsoft.com/office/drawing/2014/main" id="{266C4335-5F76-5302-B205-031C39C71E5E}"/>
              </a:ext>
            </a:extLst>
          </p:cNvPr>
          <p:cNvSpPr>
            <a:spLocks/>
          </p:cNvSpPr>
          <p:nvPr/>
        </p:nvSpPr>
        <p:spPr>
          <a:xfrm>
            <a:off x="7581397" y="4955207"/>
            <a:ext cx="1585159" cy="91217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>
                <a:solidFill>
                  <a:schemeClr val="tx1"/>
                </a:solidFill>
              </a:rPr>
              <a:t>SOCKET</a:t>
            </a:r>
          </a:p>
        </p:txBody>
      </p:sp>
      <p:sp>
        <p:nvSpPr>
          <p:cNvPr id="13" name="Výbuch: čtrnácticípý 12">
            <a:extLst>
              <a:ext uri="{FF2B5EF4-FFF2-40B4-BE49-F238E27FC236}">
                <a16:creationId xmlns:a16="http://schemas.microsoft.com/office/drawing/2014/main" id="{CB3E4463-272C-A8AF-F767-FEB5698BF67E}"/>
              </a:ext>
            </a:extLst>
          </p:cNvPr>
          <p:cNvSpPr/>
          <p:nvPr/>
        </p:nvSpPr>
        <p:spPr>
          <a:xfrm>
            <a:off x="9951352" y="2376642"/>
            <a:ext cx="2085436" cy="2076076"/>
          </a:xfrm>
          <a:custGeom>
            <a:avLst/>
            <a:gdLst>
              <a:gd name="connsiteX0" fmla="*/ 1213117 w 2085436"/>
              <a:gd name="connsiteY0" fmla="*/ 380980 h 2076076"/>
              <a:gd name="connsiteX1" fmla="*/ 1387856 w 2085436"/>
              <a:gd name="connsiteY1" fmla="*/ 0 h 2076076"/>
              <a:gd name="connsiteX2" fmla="*/ 1537299 w 2085436"/>
              <a:gd name="connsiteY2" fmla="*/ 513612 h 2076076"/>
              <a:gd name="connsiteX3" fmla="*/ 1944353 w 2085436"/>
              <a:gd name="connsiteY3" fmla="*/ 205463 h 2076076"/>
              <a:gd name="connsiteX4" fmla="*/ 1733629 w 2085436"/>
              <a:gd name="connsiteY4" fmla="*/ 583393 h 2076076"/>
              <a:gd name="connsiteX5" fmla="*/ 2085436 w 2085436"/>
              <a:gd name="connsiteY5" fmla="*/ 586351 h 2076076"/>
              <a:gd name="connsiteX6" fmla="*/ 1797661 w 2085436"/>
              <a:gd name="connsiteY6" fmla="*/ 848656 h 2076076"/>
              <a:gd name="connsiteX7" fmla="*/ 2068396 w 2085436"/>
              <a:gd name="connsiteY7" fmla="*/ 1032769 h 2076076"/>
              <a:gd name="connsiteX8" fmla="*/ 1733629 w 2085436"/>
              <a:gd name="connsiteY8" fmla="*/ 1117432 h 2076076"/>
              <a:gd name="connsiteX9" fmla="*/ 1997907 w 2085436"/>
              <a:gd name="connsiteY9" fmla="*/ 1424471 h 2076076"/>
              <a:gd name="connsiteX10" fmla="*/ 1690765 w 2085436"/>
              <a:gd name="connsiteY10" fmla="*/ 1459963 h 2076076"/>
              <a:gd name="connsiteX11" fmla="*/ 1752998 w 2085436"/>
              <a:gd name="connsiteY11" fmla="*/ 1816081 h 2076076"/>
              <a:gd name="connsiteX12" fmla="*/ 1420348 w 2085436"/>
              <a:gd name="connsiteY12" fmla="*/ 1587234 h 2076076"/>
              <a:gd name="connsiteX13" fmla="*/ 1367006 w 2085436"/>
              <a:gd name="connsiteY13" fmla="*/ 1914330 h 2076076"/>
              <a:gd name="connsiteX14" fmla="*/ 1074363 w 2085436"/>
              <a:gd name="connsiteY14" fmla="*/ 1808779 h 2076076"/>
              <a:gd name="connsiteX15" fmla="*/ 950321 w 2085436"/>
              <a:gd name="connsiteY15" fmla="*/ 2076076 h 2076076"/>
              <a:gd name="connsiteX16" fmla="*/ 796644 w 2085436"/>
              <a:gd name="connsiteY16" fmla="*/ 1654890 h 2076076"/>
              <a:gd name="connsiteX17" fmla="*/ 520406 w 2085436"/>
              <a:gd name="connsiteY17" fmla="*/ 1976070 h 2076076"/>
              <a:gd name="connsiteX18" fmla="*/ 508552 w 2085436"/>
              <a:gd name="connsiteY18" fmla="*/ 1665519 h 2076076"/>
              <a:gd name="connsiteX19" fmla="*/ 136002 w 2085436"/>
              <a:gd name="connsiteY19" fmla="*/ 1627162 h 2076076"/>
              <a:gd name="connsiteX20" fmla="*/ 352441 w 2085436"/>
              <a:gd name="connsiteY20" fmla="*/ 1400256 h 2076076"/>
              <a:gd name="connsiteX21" fmla="*/ 0 w 2085436"/>
              <a:gd name="connsiteY21" fmla="*/ 1169837 h 2076076"/>
              <a:gd name="connsiteX22" fmla="*/ 416473 w 2085436"/>
              <a:gd name="connsiteY22" fmla="*/ 1051070 h 2076076"/>
              <a:gd name="connsiteX23" fmla="*/ 124042 w 2085436"/>
              <a:gd name="connsiteY23" fmla="*/ 744030 h 2076076"/>
              <a:gd name="connsiteX24" fmla="*/ 568562 w 2085436"/>
              <a:gd name="connsiteY24" fmla="*/ 702161 h 2076076"/>
              <a:gd name="connsiteX25" fmla="*/ 476483 w 2085436"/>
              <a:gd name="connsiteY25" fmla="*/ 314711 h 2076076"/>
              <a:gd name="connsiteX26" fmla="*/ 904916 w 2085436"/>
              <a:gd name="connsiteY26" fmla="*/ 569529 h 2076076"/>
              <a:gd name="connsiteX27" fmla="*/ 1028959 w 2085436"/>
              <a:gd name="connsiteY27" fmla="*/ 154074 h 2076076"/>
              <a:gd name="connsiteX28" fmla="*/ 1213117 w 2085436"/>
              <a:gd name="connsiteY28" fmla="*/ 380980 h 2076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085436" h="2076076" fill="none" extrusionOk="0">
                <a:moveTo>
                  <a:pt x="1213117" y="380980"/>
                </a:moveTo>
                <a:cubicBezTo>
                  <a:pt x="1271321" y="209772"/>
                  <a:pt x="1337278" y="168844"/>
                  <a:pt x="1387856" y="0"/>
                </a:cubicBezTo>
                <a:cubicBezTo>
                  <a:pt x="1382561" y="192121"/>
                  <a:pt x="1565011" y="343345"/>
                  <a:pt x="1537299" y="513612"/>
                </a:cubicBezTo>
                <a:cubicBezTo>
                  <a:pt x="1645535" y="372808"/>
                  <a:pt x="1829738" y="297542"/>
                  <a:pt x="1944353" y="205463"/>
                </a:cubicBezTo>
                <a:cubicBezTo>
                  <a:pt x="1863139" y="365196"/>
                  <a:pt x="1782806" y="452816"/>
                  <a:pt x="1733629" y="583393"/>
                </a:cubicBezTo>
                <a:cubicBezTo>
                  <a:pt x="1818912" y="543762"/>
                  <a:pt x="1924549" y="592549"/>
                  <a:pt x="2085436" y="586351"/>
                </a:cubicBezTo>
                <a:cubicBezTo>
                  <a:pt x="1984303" y="695792"/>
                  <a:pt x="1855057" y="794123"/>
                  <a:pt x="1797661" y="848656"/>
                </a:cubicBezTo>
                <a:cubicBezTo>
                  <a:pt x="1916885" y="902162"/>
                  <a:pt x="1996620" y="1018676"/>
                  <a:pt x="2068396" y="1032769"/>
                </a:cubicBezTo>
                <a:cubicBezTo>
                  <a:pt x="1977091" y="1075376"/>
                  <a:pt x="1796988" y="1072272"/>
                  <a:pt x="1733629" y="1117432"/>
                </a:cubicBezTo>
                <a:cubicBezTo>
                  <a:pt x="1836896" y="1195609"/>
                  <a:pt x="1927201" y="1347589"/>
                  <a:pt x="1997907" y="1424471"/>
                </a:cubicBezTo>
                <a:cubicBezTo>
                  <a:pt x="1897268" y="1464383"/>
                  <a:pt x="1801231" y="1434728"/>
                  <a:pt x="1690765" y="1459963"/>
                </a:cubicBezTo>
                <a:cubicBezTo>
                  <a:pt x="1702185" y="1531735"/>
                  <a:pt x="1731992" y="1703922"/>
                  <a:pt x="1752998" y="1816081"/>
                </a:cubicBezTo>
                <a:cubicBezTo>
                  <a:pt x="1568462" y="1732121"/>
                  <a:pt x="1529847" y="1662064"/>
                  <a:pt x="1420348" y="1587234"/>
                </a:cubicBezTo>
                <a:cubicBezTo>
                  <a:pt x="1435234" y="1746054"/>
                  <a:pt x="1330764" y="1748338"/>
                  <a:pt x="1367006" y="1914330"/>
                </a:cubicBezTo>
                <a:cubicBezTo>
                  <a:pt x="1241439" y="1869156"/>
                  <a:pt x="1187483" y="1839799"/>
                  <a:pt x="1074363" y="1808779"/>
                </a:cubicBezTo>
                <a:cubicBezTo>
                  <a:pt x="1048545" y="1918512"/>
                  <a:pt x="950252" y="2002169"/>
                  <a:pt x="950321" y="2076076"/>
                </a:cubicBezTo>
                <a:cubicBezTo>
                  <a:pt x="882922" y="1919081"/>
                  <a:pt x="848981" y="1756628"/>
                  <a:pt x="796644" y="1654890"/>
                </a:cubicBezTo>
                <a:cubicBezTo>
                  <a:pt x="699402" y="1770743"/>
                  <a:pt x="601511" y="1848071"/>
                  <a:pt x="520406" y="1976070"/>
                </a:cubicBezTo>
                <a:cubicBezTo>
                  <a:pt x="539325" y="1853237"/>
                  <a:pt x="517500" y="1797442"/>
                  <a:pt x="508552" y="1665519"/>
                </a:cubicBezTo>
                <a:cubicBezTo>
                  <a:pt x="370228" y="1691562"/>
                  <a:pt x="248562" y="1634947"/>
                  <a:pt x="136002" y="1627162"/>
                </a:cubicBezTo>
                <a:cubicBezTo>
                  <a:pt x="224435" y="1529222"/>
                  <a:pt x="271238" y="1519065"/>
                  <a:pt x="352441" y="1400256"/>
                </a:cubicBezTo>
                <a:cubicBezTo>
                  <a:pt x="241891" y="1337638"/>
                  <a:pt x="126097" y="1236179"/>
                  <a:pt x="0" y="1169837"/>
                </a:cubicBezTo>
                <a:cubicBezTo>
                  <a:pt x="77993" y="1097546"/>
                  <a:pt x="254034" y="1103661"/>
                  <a:pt x="416473" y="1051070"/>
                </a:cubicBezTo>
                <a:cubicBezTo>
                  <a:pt x="284720" y="962363"/>
                  <a:pt x="291439" y="866038"/>
                  <a:pt x="124042" y="744030"/>
                </a:cubicBezTo>
                <a:cubicBezTo>
                  <a:pt x="289678" y="724145"/>
                  <a:pt x="349030" y="729851"/>
                  <a:pt x="568562" y="702161"/>
                </a:cubicBezTo>
                <a:cubicBezTo>
                  <a:pt x="524099" y="546329"/>
                  <a:pt x="505730" y="417028"/>
                  <a:pt x="476483" y="314711"/>
                </a:cubicBezTo>
                <a:cubicBezTo>
                  <a:pt x="675741" y="410133"/>
                  <a:pt x="718334" y="527135"/>
                  <a:pt x="904916" y="569529"/>
                </a:cubicBezTo>
                <a:cubicBezTo>
                  <a:pt x="915805" y="390802"/>
                  <a:pt x="1011205" y="272425"/>
                  <a:pt x="1028959" y="154074"/>
                </a:cubicBezTo>
                <a:cubicBezTo>
                  <a:pt x="1095621" y="212377"/>
                  <a:pt x="1127777" y="326059"/>
                  <a:pt x="1213117" y="380980"/>
                </a:cubicBezTo>
                <a:close/>
              </a:path>
              <a:path w="2085436" h="2076076" stroke="0" extrusionOk="0">
                <a:moveTo>
                  <a:pt x="1213117" y="380980"/>
                </a:moveTo>
                <a:cubicBezTo>
                  <a:pt x="1287871" y="188211"/>
                  <a:pt x="1337698" y="176361"/>
                  <a:pt x="1387856" y="0"/>
                </a:cubicBezTo>
                <a:cubicBezTo>
                  <a:pt x="1429322" y="188059"/>
                  <a:pt x="1539198" y="303802"/>
                  <a:pt x="1537299" y="513612"/>
                </a:cubicBezTo>
                <a:cubicBezTo>
                  <a:pt x="1682165" y="340839"/>
                  <a:pt x="1832641" y="327389"/>
                  <a:pt x="1944353" y="205463"/>
                </a:cubicBezTo>
                <a:cubicBezTo>
                  <a:pt x="1924294" y="301514"/>
                  <a:pt x="1791296" y="468832"/>
                  <a:pt x="1733629" y="583393"/>
                </a:cubicBezTo>
                <a:cubicBezTo>
                  <a:pt x="1831897" y="559681"/>
                  <a:pt x="1919435" y="602020"/>
                  <a:pt x="2085436" y="586351"/>
                </a:cubicBezTo>
                <a:cubicBezTo>
                  <a:pt x="2046352" y="679936"/>
                  <a:pt x="1872780" y="768206"/>
                  <a:pt x="1797661" y="848656"/>
                </a:cubicBezTo>
                <a:cubicBezTo>
                  <a:pt x="1886182" y="867605"/>
                  <a:pt x="1943893" y="973154"/>
                  <a:pt x="2068396" y="1032769"/>
                </a:cubicBezTo>
                <a:cubicBezTo>
                  <a:pt x="1924877" y="1099631"/>
                  <a:pt x="1867355" y="1069538"/>
                  <a:pt x="1733629" y="1117432"/>
                </a:cubicBezTo>
                <a:cubicBezTo>
                  <a:pt x="1832382" y="1179718"/>
                  <a:pt x="1873075" y="1349501"/>
                  <a:pt x="1997907" y="1424471"/>
                </a:cubicBezTo>
                <a:cubicBezTo>
                  <a:pt x="1912158" y="1446612"/>
                  <a:pt x="1786334" y="1414184"/>
                  <a:pt x="1690765" y="1459963"/>
                </a:cubicBezTo>
                <a:cubicBezTo>
                  <a:pt x="1699105" y="1547178"/>
                  <a:pt x="1725259" y="1706945"/>
                  <a:pt x="1752998" y="1816081"/>
                </a:cubicBezTo>
                <a:cubicBezTo>
                  <a:pt x="1666281" y="1759158"/>
                  <a:pt x="1531037" y="1647930"/>
                  <a:pt x="1420348" y="1587234"/>
                </a:cubicBezTo>
                <a:cubicBezTo>
                  <a:pt x="1441384" y="1744074"/>
                  <a:pt x="1336828" y="1767942"/>
                  <a:pt x="1367006" y="1914330"/>
                </a:cubicBezTo>
                <a:cubicBezTo>
                  <a:pt x="1293480" y="1911386"/>
                  <a:pt x="1219473" y="1842713"/>
                  <a:pt x="1074363" y="1808779"/>
                </a:cubicBezTo>
                <a:cubicBezTo>
                  <a:pt x="1035116" y="1927734"/>
                  <a:pt x="978749" y="2005037"/>
                  <a:pt x="950321" y="2076076"/>
                </a:cubicBezTo>
                <a:cubicBezTo>
                  <a:pt x="887535" y="1926751"/>
                  <a:pt x="847215" y="1733603"/>
                  <a:pt x="796644" y="1654890"/>
                </a:cubicBezTo>
                <a:cubicBezTo>
                  <a:pt x="711312" y="1778640"/>
                  <a:pt x="585349" y="1856915"/>
                  <a:pt x="520406" y="1976070"/>
                </a:cubicBezTo>
                <a:cubicBezTo>
                  <a:pt x="510798" y="1889741"/>
                  <a:pt x="503728" y="1786582"/>
                  <a:pt x="508552" y="1665519"/>
                </a:cubicBezTo>
                <a:cubicBezTo>
                  <a:pt x="375507" y="1683500"/>
                  <a:pt x="322243" y="1642674"/>
                  <a:pt x="136002" y="1627162"/>
                </a:cubicBezTo>
                <a:cubicBezTo>
                  <a:pt x="185482" y="1573247"/>
                  <a:pt x="298247" y="1507802"/>
                  <a:pt x="352441" y="1400256"/>
                </a:cubicBezTo>
                <a:cubicBezTo>
                  <a:pt x="153851" y="1328847"/>
                  <a:pt x="109144" y="1212340"/>
                  <a:pt x="0" y="1169837"/>
                </a:cubicBezTo>
                <a:cubicBezTo>
                  <a:pt x="139720" y="1120258"/>
                  <a:pt x="325060" y="1122573"/>
                  <a:pt x="416473" y="1051070"/>
                </a:cubicBezTo>
                <a:cubicBezTo>
                  <a:pt x="275969" y="916192"/>
                  <a:pt x="212107" y="800833"/>
                  <a:pt x="124042" y="744030"/>
                </a:cubicBezTo>
                <a:cubicBezTo>
                  <a:pt x="303006" y="726983"/>
                  <a:pt x="352466" y="731065"/>
                  <a:pt x="568562" y="702161"/>
                </a:cubicBezTo>
                <a:cubicBezTo>
                  <a:pt x="511255" y="512237"/>
                  <a:pt x="545639" y="486957"/>
                  <a:pt x="476483" y="314711"/>
                </a:cubicBezTo>
                <a:cubicBezTo>
                  <a:pt x="622219" y="354867"/>
                  <a:pt x="749950" y="482887"/>
                  <a:pt x="904916" y="569529"/>
                </a:cubicBezTo>
                <a:cubicBezTo>
                  <a:pt x="897927" y="416962"/>
                  <a:pt x="1021648" y="295041"/>
                  <a:pt x="1028959" y="154074"/>
                </a:cubicBezTo>
                <a:cubicBezTo>
                  <a:pt x="1131895" y="233078"/>
                  <a:pt x="1109402" y="301947"/>
                  <a:pt x="1213117" y="380980"/>
                </a:cubicBezTo>
                <a:close/>
              </a:path>
            </a:pathLst>
          </a:custGeom>
          <a:blipFill dpi="0" rotWithShape="1">
            <a:blip r:embed="rId9">
              <a:alphaModFix amt="87000"/>
            </a:blip>
            <a:srcRect/>
            <a:tile tx="0" ty="0" sx="100000" sy="100000" flip="none" algn="tl"/>
          </a:blipFill>
          <a:ln w="28575"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1462 w 21600"/>
                      <a:gd name="connsiteY0" fmla="*/ 4342 h 21600"/>
                      <a:gd name="connsiteX1" fmla="*/ 14790 w 21600"/>
                      <a:gd name="connsiteY1" fmla="*/ 0 h 21600"/>
                      <a:gd name="connsiteX2" fmla="*/ 14525 w 21600"/>
                      <a:gd name="connsiteY2" fmla="*/ 5777 h 21600"/>
                      <a:gd name="connsiteX3" fmla="*/ 18007 w 21600"/>
                      <a:gd name="connsiteY3" fmla="*/ 3172 h 21600"/>
                      <a:gd name="connsiteX4" fmla="*/ 16380 w 21600"/>
                      <a:gd name="connsiteY4" fmla="*/ 6532 h 21600"/>
                      <a:gd name="connsiteX5" fmla="*/ 21600 w 21600"/>
                      <a:gd name="connsiteY5" fmla="*/ 6645 h 21600"/>
                      <a:gd name="connsiteX6" fmla="*/ 16985 w 21600"/>
                      <a:gd name="connsiteY6" fmla="*/ 9402 h 21600"/>
                      <a:gd name="connsiteX7" fmla="*/ 18270 w 21600"/>
                      <a:gd name="connsiteY7" fmla="*/ 11290 h 21600"/>
                      <a:gd name="connsiteX8" fmla="*/ 16380 w 21600"/>
                      <a:gd name="connsiteY8" fmla="*/ 12310 h 21600"/>
                      <a:gd name="connsiteX9" fmla="*/ 18877 w 21600"/>
                      <a:gd name="connsiteY9" fmla="*/ 15632 h 21600"/>
                      <a:gd name="connsiteX10" fmla="*/ 14640 w 21600"/>
                      <a:gd name="connsiteY10" fmla="*/ 14350 h 21600"/>
                      <a:gd name="connsiteX11" fmla="*/ 14942 w 21600"/>
                      <a:gd name="connsiteY11" fmla="*/ 17370 h 21600"/>
                      <a:gd name="connsiteX12" fmla="*/ 12180 w 21600"/>
                      <a:gd name="connsiteY12" fmla="*/ 15935 h 21600"/>
                      <a:gd name="connsiteX13" fmla="*/ 11612 w 21600"/>
                      <a:gd name="connsiteY13" fmla="*/ 18842 h 21600"/>
                      <a:gd name="connsiteX14" fmla="*/ 9872 w 21600"/>
                      <a:gd name="connsiteY14" fmla="*/ 17370 h 21600"/>
                      <a:gd name="connsiteX15" fmla="*/ 8700 w 21600"/>
                      <a:gd name="connsiteY15" fmla="*/ 19712 h 21600"/>
                      <a:gd name="connsiteX16" fmla="*/ 7527 w 21600"/>
                      <a:gd name="connsiteY16" fmla="*/ 18125 h 21600"/>
                      <a:gd name="connsiteX17" fmla="*/ 4917 w 21600"/>
                      <a:gd name="connsiteY17" fmla="*/ 21600 h 21600"/>
                      <a:gd name="connsiteX18" fmla="*/ 4805 w 21600"/>
                      <a:gd name="connsiteY18" fmla="*/ 18240 h 21600"/>
                      <a:gd name="connsiteX19" fmla="*/ 1285 w 21600"/>
                      <a:gd name="connsiteY19" fmla="*/ 17825 h 21600"/>
                      <a:gd name="connsiteX20" fmla="*/ 3330 w 21600"/>
                      <a:gd name="connsiteY20" fmla="*/ 15370 h 21600"/>
                      <a:gd name="connsiteX21" fmla="*/ 0 w 21600"/>
                      <a:gd name="connsiteY21" fmla="*/ 12877 h 21600"/>
                      <a:gd name="connsiteX22" fmla="*/ 3935 w 21600"/>
                      <a:gd name="connsiteY22" fmla="*/ 11592 h 21600"/>
                      <a:gd name="connsiteX23" fmla="*/ 1172 w 21600"/>
                      <a:gd name="connsiteY23" fmla="*/ 8270 h 21600"/>
                      <a:gd name="connsiteX24" fmla="*/ 5372 w 21600"/>
                      <a:gd name="connsiteY24" fmla="*/ 7817 h 21600"/>
                      <a:gd name="connsiteX25" fmla="*/ 4502 w 21600"/>
                      <a:gd name="connsiteY25" fmla="*/ 3625 h 21600"/>
                      <a:gd name="connsiteX26" fmla="*/ 8550 w 21600"/>
                      <a:gd name="connsiteY26" fmla="*/ 6382 h 21600"/>
                      <a:gd name="connsiteX27" fmla="*/ 9722 w 21600"/>
                      <a:gd name="connsiteY27" fmla="*/ 1887 h 21600"/>
                      <a:gd name="connsiteX28" fmla="*/ 11462 w 21600"/>
                      <a:gd name="connsiteY28" fmla="*/ 4342 h 21600"/>
                      <a:gd name="connsiteX0" fmla="*/ 11462 w 18877"/>
                      <a:gd name="connsiteY0" fmla="*/ 4342 h 21600"/>
                      <a:gd name="connsiteX1" fmla="*/ 14790 w 18877"/>
                      <a:gd name="connsiteY1" fmla="*/ 0 h 21600"/>
                      <a:gd name="connsiteX2" fmla="*/ 14525 w 18877"/>
                      <a:gd name="connsiteY2" fmla="*/ 5777 h 21600"/>
                      <a:gd name="connsiteX3" fmla="*/ 18007 w 18877"/>
                      <a:gd name="connsiteY3" fmla="*/ 3172 h 21600"/>
                      <a:gd name="connsiteX4" fmla="*/ 16380 w 18877"/>
                      <a:gd name="connsiteY4" fmla="*/ 6532 h 21600"/>
                      <a:gd name="connsiteX5" fmla="*/ 18340 w 18877"/>
                      <a:gd name="connsiteY5" fmla="*/ 7085 h 21600"/>
                      <a:gd name="connsiteX6" fmla="*/ 16985 w 18877"/>
                      <a:gd name="connsiteY6" fmla="*/ 9402 h 21600"/>
                      <a:gd name="connsiteX7" fmla="*/ 18270 w 18877"/>
                      <a:gd name="connsiteY7" fmla="*/ 11290 h 21600"/>
                      <a:gd name="connsiteX8" fmla="*/ 16380 w 18877"/>
                      <a:gd name="connsiteY8" fmla="*/ 12310 h 21600"/>
                      <a:gd name="connsiteX9" fmla="*/ 18877 w 18877"/>
                      <a:gd name="connsiteY9" fmla="*/ 15632 h 21600"/>
                      <a:gd name="connsiteX10" fmla="*/ 14640 w 18877"/>
                      <a:gd name="connsiteY10" fmla="*/ 14350 h 21600"/>
                      <a:gd name="connsiteX11" fmla="*/ 14942 w 18877"/>
                      <a:gd name="connsiteY11" fmla="*/ 17370 h 21600"/>
                      <a:gd name="connsiteX12" fmla="*/ 12180 w 18877"/>
                      <a:gd name="connsiteY12" fmla="*/ 15935 h 21600"/>
                      <a:gd name="connsiteX13" fmla="*/ 11612 w 18877"/>
                      <a:gd name="connsiteY13" fmla="*/ 18842 h 21600"/>
                      <a:gd name="connsiteX14" fmla="*/ 9872 w 18877"/>
                      <a:gd name="connsiteY14" fmla="*/ 17370 h 21600"/>
                      <a:gd name="connsiteX15" fmla="*/ 8700 w 18877"/>
                      <a:gd name="connsiteY15" fmla="*/ 19712 h 21600"/>
                      <a:gd name="connsiteX16" fmla="*/ 7527 w 18877"/>
                      <a:gd name="connsiteY16" fmla="*/ 18125 h 21600"/>
                      <a:gd name="connsiteX17" fmla="*/ 4917 w 18877"/>
                      <a:gd name="connsiteY17" fmla="*/ 21600 h 21600"/>
                      <a:gd name="connsiteX18" fmla="*/ 4805 w 18877"/>
                      <a:gd name="connsiteY18" fmla="*/ 18240 h 21600"/>
                      <a:gd name="connsiteX19" fmla="*/ 1285 w 18877"/>
                      <a:gd name="connsiteY19" fmla="*/ 17825 h 21600"/>
                      <a:gd name="connsiteX20" fmla="*/ 3330 w 18877"/>
                      <a:gd name="connsiteY20" fmla="*/ 15370 h 21600"/>
                      <a:gd name="connsiteX21" fmla="*/ 0 w 18877"/>
                      <a:gd name="connsiteY21" fmla="*/ 12877 h 21600"/>
                      <a:gd name="connsiteX22" fmla="*/ 3935 w 18877"/>
                      <a:gd name="connsiteY22" fmla="*/ 11592 h 21600"/>
                      <a:gd name="connsiteX23" fmla="*/ 1172 w 18877"/>
                      <a:gd name="connsiteY23" fmla="*/ 8270 h 21600"/>
                      <a:gd name="connsiteX24" fmla="*/ 5372 w 18877"/>
                      <a:gd name="connsiteY24" fmla="*/ 7817 h 21600"/>
                      <a:gd name="connsiteX25" fmla="*/ 4502 w 18877"/>
                      <a:gd name="connsiteY25" fmla="*/ 3625 h 21600"/>
                      <a:gd name="connsiteX26" fmla="*/ 8550 w 18877"/>
                      <a:gd name="connsiteY26" fmla="*/ 6382 h 21600"/>
                      <a:gd name="connsiteX27" fmla="*/ 9722 w 18877"/>
                      <a:gd name="connsiteY27" fmla="*/ 1887 h 21600"/>
                      <a:gd name="connsiteX28" fmla="*/ 11462 w 18877"/>
                      <a:gd name="connsiteY28" fmla="*/ 4342 h 21600"/>
                      <a:gd name="connsiteX0" fmla="*/ 11462 w 18877"/>
                      <a:gd name="connsiteY0" fmla="*/ 4122 h 21380"/>
                      <a:gd name="connsiteX1" fmla="*/ 13113 w 18877"/>
                      <a:gd name="connsiteY1" fmla="*/ 0 h 21380"/>
                      <a:gd name="connsiteX2" fmla="*/ 14525 w 18877"/>
                      <a:gd name="connsiteY2" fmla="*/ 5557 h 21380"/>
                      <a:gd name="connsiteX3" fmla="*/ 18007 w 18877"/>
                      <a:gd name="connsiteY3" fmla="*/ 2952 h 21380"/>
                      <a:gd name="connsiteX4" fmla="*/ 16380 w 18877"/>
                      <a:gd name="connsiteY4" fmla="*/ 6312 h 21380"/>
                      <a:gd name="connsiteX5" fmla="*/ 18340 w 18877"/>
                      <a:gd name="connsiteY5" fmla="*/ 6865 h 21380"/>
                      <a:gd name="connsiteX6" fmla="*/ 16985 w 18877"/>
                      <a:gd name="connsiteY6" fmla="*/ 9182 h 21380"/>
                      <a:gd name="connsiteX7" fmla="*/ 18270 w 18877"/>
                      <a:gd name="connsiteY7" fmla="*/ 11070 h 21380"/>
                      <a:gd name="connsiteX8" fmla="*/ 16380 w 18877"/>
                      <a:gd name="connsiteY8" fmla="*/ 12090 h 21380"/>
                      <a:gd name="connsiteX9" fmla="*/ 18877 w 18877"/>
                      <a:gd name="connsiteY9" fmla="*/ 15412 h 21380"/>
                      <a:gd name="connsiteX10" fmla="*/ 14640 w 18877"/>
                      <a:gd name="connsiteY10" fmla="*/ 14130 h 21380"/>
                      <a:gd name="connsiteX11" fmla="*/ 14942 w 18877"/>
                      <a:gd name="connsiteY11" fmla="*/ 17150 h 21380"/>
                      <a:gd name="connsiteX12" fmla="*/ 12180 w 18877"/>
                      <a:gd name="connsiteY12" fmla="*/ 15715 h 21380"/>
                      <a:gd name="connsiteX13" fmla="*/ 11612 w 18877"/>
                      <a:gd name="connsiteY13" fmla="*/ 18622 h 21380"/>
                      <a:gd name="connsiteX14" fmla="*/ 9872 w 18877"/>
                      <a:gd name="connsiteY14" fmla="*/ 17150 h 21380"/>
                      <a:gd name="connsiteX15" fmla="*/ 8700 w 18877"/>
                      <a:gd name="connsiteY15" fmla="*/ 19492 h 21380"/>
                      <a:gd name="connsiteX16" fmla="*/ 7527 w 18877"/>
                      <a:gd name="connsiteY16" fmla="*/ 17905 h 21380"/>
                      <a:gd name="connsiteX17" fmla="*/ 4917 w 18877"/>
                      <a:gd name="connsiteY17" fmla="*/ 21380 h 21380"/>
                      <a:gd name="connsiteX18" fmla="*/ 4805 w 18877"/>
                      <a:gd name="connsiteY18" fmla="*/ 18020 h 21380"/>
                      <a:gd name="connsiteX19" fmla="*/ 1285 w 18877"/>
                      <a:gd name="connsiteY19" fmla="*/ 17605 h 21380"/>
                      <a:gd name="connsiteX20" fmla="*/ 3330 w 18877"/>
                      <a:gd name="connsiteY20" fmla="*/ 15150 h 21380"/>
                      <a:gd name="connsiteX21" fmla="*/ 0 w 18877"/>
                      <a:gd name="connsiteY21" fmla="*/ 12657 h 21380"/>
                      <a:gd name="connsiteX22" fmla="*/ 3935 w 18877"/>
                      <a:gd name="connsiteY22" fmla="*/ 11372 h 21380"/>
                      <a:gd name="connsiteX23" fmla="*/ 1172 w 18877"/>
                      <a:gd name="connsiteY23" fmla="*/ 8050 h 21380"/>
                      <a:gd name="connsiteX24" fmla="*/ 5372 w 18877"/>
                      <a:gd name="connsiteY24" fmla="*/ 7597 h 21380"/>
                      <a:gd name="connsiteX25" fmla="*/ 4502 w 18877"/>
                      <a:gd name="connsiteY25" fmla="*/ 3405 h 21380"/>
                      <a:gd name="connsiteX26" fmla="*/ 8550 w 18877"/>
                      <a:gd name="connsiteY26" fmla="*/ 6162 h 21380"/>
                      <a:gd name="connsiteX27" fmla="*/ 9722 w 18877"/>
                      <a:gd name="connsiteY27" fmla="*/ 1667 h 21380"/>
                      <a:gd name="connsiteX28" fmla="*/ 11462 w 18877"/>
                      <a:gd name="connsiteY28" fmla="*/ 4122 h 21380"/>
                      <a:gd name="connsiteX0" fmla="*/ 11462 w 18877"/>
                      <a:gd name="connsiteY0" fmla="*/ 4122 h 22462"/>
                      <a:gd name="connsiteX1" fmla="*/ 13113 w 18877"/>
                      <a:gd name="connsiteY1" fmla="*/ 0 h 22462"/>
                      <a:gd name="connsiteX2" fmla="*/ 14525 w 18877"/>
                      <a:gd name="connsiteY2" fmla="*/ 5557 h 22462"/>
                      <a:gd name="connsiteX3" fmla="*/ 18007 w 18877"/>
                      <a:gd name="connsiteY3" fmla="*/ 2952 h 22462"/>
                      <a:gd name="connsiteX4" fmla="*/ 16380 w 18877"/>
                      <a:gd name="connsiteY4" fmla="*/ 6312 h 22462"/>
                      <a:gd name="connsiteX5" fmla="*/ 18340 w 18877"/>
                      <a:gd name="connsiteY5" fmla="*/ 6865 h 22462"/>
                      <a:gd name="connsiteX6" fmla="*/ 16985 w 18877"/>
                      <a:gd name="connsiteY6" fmla="*/ 9182 h 22462"/>
                      <a:gd name="connsiteX7" fmla="*/ 18270 w 18877"/>
                      <a:gd name="connsiteY7" fmla="*/ 11070 h 22462"/>
                      <a:gd name="connsiteX8" fmla="*/ 16380 w 18877"/>
                      <a:gd name="connsiteY8" fmla="*/ 12090 h 22462"/>
                      <a:gd name="connsiteX9" fmla="*/ 18877 w 18877"/>
                      <a:gd name="connsiteY9" fmla="*/ 15412 h 22462"/>
                      <a:gd name="connsiteX10" fmla="*/ 14640 w 18877"/>
                      <a:gd name="connsiteY10" fmla="*/ 14130 h 22462"/>
                      <a:gd name="connsiteX11" fmla="*/ 14942 w 18877"/>
                      <a:gd name="connsiteY11" fmla="*/ 17150 h 22462"/>
                      <a:gd name="connsiteX12" fmla="*/ 12180 w 18877"/>
                      <a:gd name="connsiteY12" fmla="*/ 15715 h 22462"/>
                      <a:gd name="connsiteX13" fmla="*/ 11612 w 18877"/>
                      <a:gd name="connsiteY13" fmla="*/ 18622 h 22462"/>
                      <a:gd name="connsiteX14" fmla="*/ 9872 w 18877"/>
                      <a:gd name="connsiteY14" fmla="*/ 17150 h 22462"/>
                      <a:gd name="connsiteX15" fmla="*/ 8979 w 18877"/>
                      <a:gd name="connsiteY15" fmla="*/ 22462 h 22462"/>
                      <a:gd name="connsiteX16" fmla="*/ 7527 w 18877"/>
                      <a:gd name="connsiteY16" fmla="*/ 17905 h 22462"/>
                      <a:gd name="connsiteX17" fmla="*/ 4917 w 18877"/>
                      <a:gd name="connsiteY17" fmla="*/ 21380 h 22462"/>
                      <a:gd name="connsiteX18" fmla="*/ 4805 w 18877"/>
                      <a:gd name="connsiteY18" fmla="*/ 18020 h 22462"/>
                      <a:gd name="connsiteX19" fmla="*/ 1285 w 18877"/>
                      <a:gd name="connsiteY19" fmla="*/ 17605 h 22462"/>
                      <a:gd name="connsiteX20" fmla="*/ 3330 w 18877"/>
                      <a:gd name="connsiteY20" fmla="*/ 15150 h 22462"/>
                      <a:gd name="connsiteX21" fmla="*/ 0 w 18877"/>
                      <a:gd name="connsiteY21" fmla="*/ 12657 h 22462"/>
                      <a:gd name="connsiteX22" fmla="*/ 3935 w 18877"/>
                      <a:gd name="connsiteY22" fmla="*/ 11372 h 22462"/>
                      <a:gd name="connsiteX23" fmla="*/ 1172 w 18877"/>
                      <a:gd name="connsiteY23" fmla="*/ 8050 h 22462"/>
                      <a:gd name="connsiteX24" fmla="*/ 5372 w 18877"/>
                      <a:gd name="connsiteY24" fmla="*/ 7597 h 22462"/>
                      <a:gd name="connsiteX25" fmla="*/ 4502 w 18877"/>
                      <a:gd name="connsiteY25" fmla="*/ 3405 h 22462"/>
                      <a:gd name="connsiteX26" fmla="*/ 8550 w 18877"/>
                      <a:gd name="connsiteY26" fmla="*/ 6162 h 22462"/>
                      <a:gd name="connsiteX27" fmla="*/ 9722 w 18877"/>
                      <a:gd name="connsiteY27" fmla="*/ 1667 h 22462"/>
                      <a:gd name="connsiteX28" fmla="*/ 11462 w 18877"/>
                      <a:gd name="connsiteY28" fmla="*/ 4122 h 22462"/>
                      <a:gd name="connsiteX0" fmla="*/ 11462 w 18877"/>
                      <a:gd name="connsiteY0" fmla="*/ 4122 h 22462"/>
                      <a:gd name="connsiteX1" fmla="*/ 13113 w 18877"/>
                      <a:gd name="connsiteY1" fmla="*/ 0 h 22462"/>
                      <a:gd name="connsiteX2" fmla="*/ 14525 w 18877"/>
                      <a:gd name="connsiteY2" fmla="*/ 5557 h 22462"/>
                      <a:gd name="connsiteX3" fmla="*/ 18007 w 18877"/>
                      <a:gd name="connsiteY3" fmla="*/ 2952 h 22462"/>
                      <a:gd name="connsiteX4" fmla="*/ 16380 w 18877"/>
                      <a:gd name="connsiteY4" fmla="*/ 6312 h 22462"/>
                      <a:gd name="connsiteX5" fmla="*/ 18340 w 18877"/>
                      <a:gd name="connsiteY5" fmla="*/ 6865 h 22462"/>
                      <a:gd name="connsiteX6" fmla="*/ 16985 w 18877"/>
                      <a:gd name="connsiteY6" fmla="*/ 9182 h 22462"/>
                      <a:gd name="connsiteX7" fmla="*/ 18270 w 18877"/>
                      <a:gd name="connsiteY7" fmla="*/ 11070 h 22462"/>
                      <a:gd name="connsiteX8" fmla="*/ 16380 w 18877"/>
                      <a:gd name="connsiteY8" fmla="*/ 12090 h 22462"/>
                      <a:gd name="connsiteX9" fmla="*/ 18877 w 18877"/>
                      <a:gd name="connsiteY9" fmla="*/ 15412 h 22462"/>
                      <a:gd name="connsiteX10" fmla="*/ 14640 w 18877"/>
                      <a:gd name="connsiteY10" fmla="*/ 14130 h 22462"/>
                      <a:gd name="connsiteX11" fmla="*/ 14942 w 18877"/>
                      <a:gd name="connsiteY11" fmla="*/ 17150 h 22462"/>
                      <a:gd name="connsiteX12" fmla="*/ 12180 w 18877"/>
                      <a:gd name="connsiteY12" fmla="*/ 15715 h 22462"/>
                      <a:gd name="connsiteX13" fmla="*/ 11612 w 18877"/>
                      <a:gd name="connsiteY13" fmla="*/ 18622 h 22462"/>
                      <a:gd name="connsiteX14" fmla="*/ 10151 w 18877"/>
                      <a:gd name="connsiteY14" fmla="*/ 19570 h 22462"/>
                      <a:gd name="connsiteX15" fmla="*/ 8979 w 18877"/>
                      <a:gd name="connsiteY15" fmla="*/ 22462 h 22462"/>
                      <a:gd name="connsiteX16" fmla="*/ 7527 w 18877"/>
                      <a:gd name="connsiteY16" fmla="*/ 17905 h 22462"/>
                      <a:gd name="connsiteX17" fmla="*/ 4917 w 18877"/>
                      <a:gd name="connsiteY17" fmla="*/ 21380 h 22462"/>
                      <a:gd name="connsiteX18" fmla="*/ 4805 w 18877"/>
                      <a:gd name="connsiteY18" fmla="*/ 18020 h 22462"/>
                      <a:gd name="connsiteX19" fmla="*/ 1285 w 18877"/>
                      <a:gd name="connsiteY19" fmla="*/ 17605 h 22462"/>
                      <a:gd name="connsiteX20" fmla="*/ 3330 w 18877"/>
                      <a:gd name="connsiteY20" fmla="*/ 15150 h 22462"/>
                      <a:gd name="connsiteX21" fmla="*/ 0 w 18877"/>
                      <a:gd name="connsiteY21" fmla="*/ 12657 h 22462"/>
                      <a:gd name="connsiteX22" fmla="*/ 3935 w 18877"/>
                      <a:gd name="connsiteY22" fmla="*/ 11372 h 22462"/>
                      <a:gd name="connsiteX23" fmla="*/ 1172 w 18877"/>
                      <a:gd name="connsiteY23" fmla="*/ 8050 h 22462"/>
                      <a:gd name="connsiteX24" fmla="*/ 5372 w 18877"/>
                      <a:gd name="connsiteY24" fmla="*/ 7597 h 22462"/>
                      <a:gd name="connsiteX25" fmla="*/ 4502 w 18877"/>
                      <a:gd name="connsiteY25" fmla="*/ 3405 h 22462"/>
                      <a:gd name="connsiteX26" fmla="*/ 8550 w 18877"/>
                      <a:gd name="connsiteY26" fmla="*/ 6162 h 22462"/>
                      <a:gd name="connsiteX27" fmla="*/ 9722 w 18877"/>
                      <a:gd name="connsiteY27" fmla="*/ 1667 h 22462"/>
                      <a:gd name="connsiteX28" fmla="*/ 11462 w 18877"/>
                      <a:gd name="connsiteY28" fmla="*/ 4122 h 22462"/>
                      <a:gd name="connsiteX0" fmla="*/ 11462 w 18877"/>
                      <a:gd name="connsiteY0" fmla="*/ 4122 h 22462"/>
                      <a:gd name="connsiteX1" fmla="*/ 13113 w 18877"/>
                      <a:gd name="connsiteY1" fmla="*/ 0 h 22462"/>
                      <a:gd name="connsiteX2" fmla="*/ 14525 w 18877"/>
                      <a:gd name="connsiteY2" fmla="*/ 5557 h 22462"/>
                      <a:gd name="connsiteX3" fmla="*/ 18007 w 18877"/>
                      <a:gd name="connsiteY3" fmla="*/ 2952 h 22462"/>
                      <a:gd name="connsiteX4" fmla="*/ 16380 w 18877"/>
                      <a:gd name="connsiteY4" fmla="*/ 6312 h 22462"/>
                      <a:gd name="connsiteX5" fmla="*/ 18340 w 18877"/>
                      <a:gd name="connsiteY5" fmla="*/ 6865 h 22462"/>
                      <a:gd name="connsiteX6" fmla="*/ 16985 w 18877"/>
                      <a:gd name="connsiteY6" fmla="*/ 9182 h 22462"/>
                      <a:gd name="connsiteX7" fmla="*/ 18270 w 18877"/>
                      <a:gd name="connsiteY7" fmla="*/ 11070 h 22462"/>
                      <a:gd name="connsiteX8" fmla="*/ 16380 w 18877"/>
                      <a:gd name="connsiteY8" fmla="*/ 12090 h 22462"/>
                      <a:gd name="connsiteX9" fmla="*/ 18877 w 18877"/>
                      <a:gd name="connsiteY9" fmla="*/ 15412 h 22462"/>
                      <a:gd name="connsiteX10" fmla="*/ 14640 w 18877"/>
                      <a:gd name="connsiteY10" fmla="*/ 14130 h 22462"/>
                      <a:gd name="connsiteX11" fmla="*/ 14942 w 18877"/>
                      <a:gd name="connsiteY11" fmla="*/ 17150 h 22462"/>
                      <a:gd name="connsiteX12" fmla="*/ 12180 w 18877"/>
                      <a:gd name="connsiteY12" fmla="*/ 15715 h 22462"/>
                      <a:gd name="connsiteX13" fmla="*/ 12916 w 18877"/>
                      <a:gd name="connsiteY13" fmla="*/ 20712 h 22462"/>
                      <a:gd name="connsiteX14" fmla="*/ 10151 w 18877"/>
                      <a:gd name="connsiteY14" fmla="*/ 19570 h 22462"/>
                      <a:gd name="connsiteX15" fmla="*/ 8979 w 18877"/>
                      <a:gd name="connsiteY15" fmla="*/ 22462 h 22462"/>
                      <a:gd name="connsiteX16" fmla="*/ 7527 w 18877"/>
                      <a:gd name="connsiteY16" fmla="*/ 17905 h 22462"/>
                      <a:gd name="connsiteX17" fmla="*/ 4917 w 18877"/>
                      <a:gd name="connsiteY17" fmla="*/ 21380 h 22462"/>
                      <a:gd name="connsiteX18" fmla="*/ 4805 w 18877"/>
                      <a:gd name="connsiteY18" fmla="*/ 18020 h 22462"/>
                      <a:gd name="connsiteX19" fmla="*/ 1285 w 18877"/>
                      <a:gd name="connsiteY19" fmla="*/ 17605 h 22462"/>
                      <a:gd name="connsiteX20" fmla="*/ 3330 w 18877"/>
                      <a:gd name="connsiteY20" fmla="*/ 15150 h 22462"/>
                      <a:gd name="connsiteX21" fmla="*/ 0 w 18877"/>
                      <a:gd name="connsiteY21" fmla="*/ 12657 h 22462"/>
                      <a:gd name="connsiteX22" fmla="*/ 3935 w 18877"/>
                      <a:gd name="connsiteY22" fmla="*/ 11372 h 22462"/>
                      <a:gd name="connsiteX23" fmla="*/ 1172 w 18877"/>
                      <a:gd name="connsiteY23" fmla="*/ 8050 h 22462"/>
                      <a:gd name="connsiteX24" fmla="*/ 5372 w 18877"/>
                      <a:gd name="connsiteY24" fmla="*/ 7597 h 22462"/>
                      <a:gd name="connsiteX25" fmla="*/ 4502 w 18877"/>
                      <a:gd name="connsiteY25" fmla="*/ 3405 h 22462"/>
                      <a:gd name="connsiteX26" fmla="*/ 8550 w 18877"/>
                      <a:gd name="connsiteY26" fmla="*/ 6162 h 22462"/>
                      <a:gd name="connsiteX27" fmla="*/ 9722 w 18877"/>
                      <a:gd name="connsiteY27" fmla="*/ 1667 h 22462"/>
                      <a:gd name="connsiteX28" fmla="*/ 11462 w 18877"/>
                      <a:gd name="connsiteY28" fmla="*/ 4122 h 22462"/>
                      <a:gd name="connsiteX0" fmla="*/ 11462 w 18877"/>
                      <a:gd name="connsiteY0" fmla="*/ 4122 h 22462"/>
                      <a:gd name="connsiteX1" fmla="*/ 13113 w 18877"/>
                      <a:gd name="connsiteY1" fmla="*/ 0 h 22462"/>
                      <a:gd name="connsiteX2" fmla="*/ 14525 w 18877"/>
                      <a:gd name="connsiteY2" fmla="*/ 5557 h 22462"/>
                      <a:gd name="connsiteX3" fmla="*/ 18007 w 18877"/>
                      <a:gd name="connsiteY3" fmla="*/ 2952 h 22462"/>
                      <a:gd name="connsiteX4" fmla="*/ 16380 w 18877"/>
                      <a:gd name="connsiteY4" fmla="*/ 6312 h 22462"/>
                      <a:gd name="connsiteX5" fmla="*/ 18340 w 18877"/>
                      <a:gd name="connsiteY5" fmla="*/ 6865 h 22462"/>
                      <a:gd name="connsiteX6" fmla="*/ 16985 w 18877"/>
                      <a:gd name="connsiteY6" fmla="*/ 9182 h 22462"/>
                      <a:gd name="connsiteX7" fmla="*/ 18270 w 18877"/>
                      <a:gd name="connsiteY7" fmla="*/ 11070 h 22462"/>
                      <a:gd name="connsiteX8" fmla="*/ 16380 w 18877"/>
                      <a:gd name="connsiteY8" fmla="*/ 12090 h 22462"/>
                      <a:gd name="connsiteX9" fmla="*/ 18877 w 18877"/>
                      <a:gd name="connsiteY9" fmla="*/ 15412 h 22462"/>
                      <a:gd name="connsiteX10" fmla="*/ 14640 w 18877"/>
                      <a:gd name="connsiteY10" fmla="*/ 14130 h 22462"/>
                      <a:gd name="connsiteX11" fmla="*/ 14942 w 18877"/>
                      <a:gd name="connsiteY11" fmla="*/ 17150 h 22462"/>
                      <a:gd name="connsiteX12" fmla="*/ 13420 w 18877"/>
                      <a:gd name="connsiteY12" fmla="*/ 17173 h 22462"/>
                      <a:gd name="connsiteX13" fmla="*/ 12916 w 18877"/>
                      <a:gd name="connsiteY13" fmla="*/ 20712 h 22462"/>
                      <a:gd name="connsiteX14" fmla="*/ 10151 w 18877"/>
                      <a:gd name="connsiteY14" fmla="*/ 19570 h 22462"/>
                      <a:gd name="connsiteX15" fmla="*/ 8979 w 18877"/>
                      <a:gd name="connsiteY15" fmla="*/ 22462 h 22462"/>
                      <a:gd name="connsiteX16" fmla="*/ 7527 w 18877"/>
                      <a:gd name="connsiteY16" fmla="*/ 17905 h 22462"/>
                      <a:gd name="connsiteX17" fmla="*/ 4917 w 18877"/>
                      <a:gd name="connsiteY17" fmla="*/ 21380 h 22462"/>
                      <a:gd name="connsiteX18" fmla="*/ 4805 w 18877"/>
                      <a:gd name="connsiteY18" fmla="*/ 18020 h 22462"/>
                      <a:gd name="connsiteX19" fmla="*/ 1285 w 18877"/>
                      <a:gd name="connsiteY19" fmla="*/ 17605 h 22462"/>
                      <a:gd name="connsiteX20" fmla="*/ 3330 w 18877"/>
                      <a:gd name="connsiteY20" fmla="*/ 15150 h 22462"/>
                      <a:gd name="connsiteX21" fmla="*/ 0 w 18877"/>
                      <a:gd name="connsiteY21" fmla="*/ 12657 h 22462"/>
                      <a:gd name="connsiteX22" fmla="*/ 3935 w 18877"/>
                      <a:gd name="connsiteY22" fmla="*/ 11372 h 22462"/>
                      <a:gd name="connsiteX23" fmla="*/ 1172 w 18877"/>
                      <a:gd name="connsiteY23" fmla="*/ 8050 h 22462"/>
                      <a:gd name="connsiteX24" fmla="*/ 5372 w 18877"/>
                      <a:gd name="connsiteY24" fmla="*/ 7597 h 22462"/>
                      <a:gd name="connsiteX25" fmla="*/ 4502 w 18877"/>
                      <a:gd name="connsiteY25" fmla="*/ 3405 h 22462"/>
                      <a:gd name="connsiteX26" fmla="*/ 8550 w 18877"/>
                      <a:gd name="connsiteY26" fmla="*/ 6162 h 22462"/>
                      <a:gd name="connsiteX27" fmla="*/ 9722 w 18877"/>
                      <a:gd name="connsiteY27" fmla="*/ 1667 h 22462"/>
                      <a:gd name="connsiteX28" fmla="*/ 11462 w 18877"/>
                      <a:gd name="connsiteY28" fmla="*/ 4122 h 22462"/>
                      <a:gd name="connsiteX0" fmla="*/ 11462 w 18877"/>
                      <a:gd name="connsiteY0" fmla="*/ 4122 h 22462"/>
                      <a:gd name="connsiteX1" fmla="*/ 13113 w 18877"/>
                      <a:gd name="connsiteY1" fmla="*/ 0 h 22462"/>
                      <a:gd name="connsiteX2" fmla="*/ 14525 w 18877"/>
                      <a:gd name="connsiteY2" fmla="*/ 5557 h 22462"/>
                      <a:gd name="connsiteX3" fmla="*/ 18007 w 18877"/>
                      <a:gd name="connsiteY3" fmla="*/ 2952 h 22462"/>
                      <a:gd name="connsiteX4" fmla="*/ 16380 w 18877"/>
                      <a:gd name="connsiteY4" fmla="*/ 6312 h 22462"/>
                      <a:gd name="connsiteX5" fmla="*/ 18340 w 18877"/>
                      <a:gd name="connsiteY5" fmla="*/ 6865 h 22462"/>
                      <a:gd name="connsiteX6" fmla="*/ 16985 w 18877"/>
                      <a:gd name="connsiteY6" fmla="*/ 9182 h 22462"/>
                      <a:gd name="connsiteX7" fmla="*/ 18270 w 18877"/>
                      <a:gd name="connsiteY7" fmla="*/ 11070 h 22462"/>
                      <a:gd name="connsiteX8" fmla="*/ 16380 w 18877"/>
                      <a:gd name="connsiteY8" fmla="*/ 12090 h 22462"/>
                      <a:gd name="connsiteX9" fmla="*/ 18877 w 18877"/>
                      <a:gd name="connsiteY9" fmla="*/ 15412 h 22462"/>
                      <a:gd name="connsiteX10" fmla="*/ 14640 w 18877"/>
                      <a:gd name="connsiteY10" fmla="*/ 14130 h 22462"/>
                      <a:gd name="connsiteX11" fmla="*/ 16563 w 18877"/>
                      <a:gd name="connsiteY11" fmla="*/ 19649 h 22462"/>
                      <a:gd name="connsiteX12" fmla="*/ 13420 w 18877"/>
                      <a:gd name="connsiteY12" fmla="*/ 17173 h 22462"/>
                      <a:gd name="connsiteX13" fmla="*/ 12916 w 18877"/>
                      <a:gd name="connsiteY13" fmla="*/ 20712 h 22462"/>
                      <a:gd name="connsiteX14" fmla="*/ 10151 w 18877"/>
                      <a:gd name="connsiteY14" fmla="*/ 19570 h 22462"/>
                      <a:gd name="connsiteX15" fmla="*/ 8979 w 18877"/>
                      <a:gd name="connsiteY15" fmla="*/ 22462 h 22462"/>
                      <a:gd name="connsiteX16" fmla="*/ 7527 w 18877"/>
                      <a:gd name="connsiteY16" fmla="*/ 17905 h 22462"/>
                      <a:gd name="connsiteX17" fmla="*/ 4917 w 18877"/>
                      <a:gd name="connsiteY17" fmla="*/ 21380 h 22462"/>
                      <a:gd name="connsiteX18" fmla="*/ 4805 w 18877"/>
                      <a:gd name="connsiteY18" fmla="*/ 18020 h 22462"/>
                      <a:gd name="connsiteX19" fmla="*/ 1285 w 18877"/>
                      <a:gd name="connsiteY19" fmla="*/ 17605 h 22462"/>
                      <a:gd name="connsiteX20" fmla="*/ 3330 w 18877"/>
                      <a:gd name="connsiteY20" fmla="*/ 15150 h 22462"/>
                      <a:gd name="connsiteX21" fmla="*/ 0 w 18877"/>
                      <a:gd name="connsiteY21" fmla="*/ 12657 h 22462"/>
                      <a:gd name="connsiteX22" fmla="*/ 3935 w 18877"/>
                      <a:gd name="connsiteY22" fmla="*/ 11372 h 22462"/>
                      <a:gd name="connsiteX23" fmla="*/ 1172 w 18877"/>
                      <a:gd name="connsiteY23" fmla="*/ 8050 h 22462"/>
                      <a:gd name="connsiteX24" fmla="*/ 5372 w 18877"/>
                      <a:gd name="connsiteY24" fmla="*/ 7597 h 22462"/>
                      <a:gd name="connsiteX25" fmla="*/ 4502 w 18877"/>
                      <a:gd name="connsiteY25" fmla="*/ 3405 h 22462"/>
                      <a:gd name="connsiteX26" fmla="*/ 8550 w 18877"/>
                      <a:gd name="connsiteY26" fmla="*/ 6162 h 22462"/>
                      <a:gd name="connsiteX27" fmla="*/ 9722 w 18877"/>
                      <a:gd name="connsiteY27" fmla="*/ 1667 h 22462"/>
                      <a:gd name="connsiteX28" fmla="*/ 11462 w 18877"/>
                      <a:gd name="connsiteY28" fmla="*/ 4122 h 22462"/>
                      <a:gd name="connsiteX0" fmla="*/ 11462 w 18877"/>
                      <a:gd name="connsiteY0" fmla="*/ 4122 h 22462"/>
                      <a:gd name="connsiteX1" fmla="*/ 13113 w 18877"/>
                      <a:gd name="connsiteY1" fmla="*/ 0 h 22462"/>
                      <a:gd name="connsiteX2" fmla="*/ 14525 w 18877"/>
                      <a:gd name="connsiteY2" fmla="*/ 5557 h 22462"/>
                      <a:gd name="connsiteX3" fmla="*/ 18007 w 18877"/>
                      <a:gd name="connsiteY3" fmla="*/ 2952 h 22462"/>
                      <a:gd name="connsiteX4" fmla="*/ 16380 w 18877"/>
                      <a:gd name="connsiteY4" fmla="*/ 6312 h 22462"/>
                      <a:gd name="connsiteX5" fmla="*/ 18340 w 18877"/>
                      <a:gd name="connsiteY5" fmla="*/ 6865 h 22462"/>
                      <a:gd name="connsiteX6" fmla="*/ 16985 w 18877"/>
                      <a:gd name="connsiteY6" fmla="*/ 9182 h 22462"/>
                      <a:gd name="connsiteX7" fmla="*/ 18270 w 18877"/>
                      <a:gd name="connsiteY7" fmla="*/ 11070 h 22462"/>
                      <a:gd name="connsiteX8" fmla="*/ 16380 w 18877"/>
                      <a:gd name="connsiteY8" fmla="*/ 12090 h 22462"/>
                      <a:gd name="connsiteX9" fmla="*/ 18877 w 18877"/>
                      <a:gd name="connsiteY9" fmla="*/ 15412 h 22462"/>
                      <a:gd name="connsiteX10" fmla="*/ 15975 w 18877"/>
                      <a:gd name="connsiteY10" fmla="*/ 15796 h 22462"/>
                      <a:gd name="connsiteX11" fmla="*/ 16563 w 18877"/>
                      <a:gd name="connsiteY11" fmla="*/ 19649 h 22462"/>
                      <a:gd name="connsiteX12" fmla="*/ 13420 w 18877"/>
                      <a:gd name="connsiteY12" fmla="*/ 17173 h 22462"/>
                      <a:gd name="connsiteX13" fmla="*/ 12916 w 18877"/>
                      <a:gd name="connsiteY13" fmla="*/ 20712 h 22462"/>
                      <a:gd name="connsiteX14" fmla="*/ 10151 w 18877"/>
                      <a:gd name="connsiteY14" fmla="*/ 19570 h 22462"/>
                      <a:gd name="connsiteX15" fmla="*/ 8979 w 18877"/>
                      <a:gd name="connsiteY15" fmla="*/ 22462 h 22462"/>
                      <a:gd name="connsiteX16" fmla="*/ 7527 w 18877"/>
                      <a:gd name="connsiteY16" fmla="*/ 17905 h 22462"/>
                      <a:gd name="connsiteX17" fmla="*/ 4917 w 18877"/>
                      <a:gd name="connsiteY17" fmla="*/ 21380 h 22462"/>
                      <a:gd name="connsiteX18" fmla="*/ 4805 w 18877"/>
                      <a:gd name="connsiteY18" fmla="*/ 18020 h 22462"/>
                      <a:gd name="connsiteX19" fmla="*/ 1285 w 18877"/>
                      <a:gd name="connsiteY19" fmla="*/ 17605 h 22462"/>
                      <a:gd name="connsiteX20" fmla="*/ 3330 w 18877"/>
                      <a:gd name="connsiteY20" fmla="*/ 15150 h 22462"/>
                      <a:gd name="connsiteX21" fmla="*/ 0 w 18877"/>
                      <a:gd name="connsiteY21" fmla="*/ 12657 h 22462"/>
                      <a:gd name="connsiteX22" fmla="*/ 3935 w 18877"/>
                      <a:gd name="connsiteY22" fmla="*/ 11372 h 22462"/>
                      <a:gd name="connsiteX23" fmla="*/ 1172 w 18877"/>
                      <a:gd name="connsiteY23" fmla="*/ 8050 h 22462"/>
                      <a:gd name="connsiteX24" fmla="*/ 5372 w 18877"/>
                      <a:gd name="connsiteY24" fmla="*/ 7597 h 22462"/>
                      <a:gd name="connsiteX25" fmla="*/ 4502 w 18877"/>
                      <a:gd name="connsiteY25" fmla="*/ 3405 h 22462"/>
                      <a:gd name="connsiteX26" fmla="*/ 8550 w 18877"/>
                      <a:gd name="connsiteY26" fmla="*/ 6162 h 22462"/>
                      <a:gd name="connsiteX27" fmla="*/ 9722 w 18877"/>
                      <a:gd name="connsiteY27" fmla="*/ 1667 h 22462"/>
                      <a:gd name="connsiteX28" fmla="*/ 11462 w 18877"/>
                      <a:gd name="connsiteY28" fmla="*/ 4122 h 22462"/>
                      <a:gd name="connsiteX0" fmla="*/ 11462 w 19007"/>
                      <a:gd name="connsiteY0" fmla="*/ 4122 h 22462"/>
                      <a:gd name="connsiteX1" fmla="*/ 13113 w 19007"/>
                      <a:gd name="connsiteY1" fmla="*/ 0 h 22462"/>
                      <a:gd name="connsiteX2" fmla="*/ 14525 w 19007"/>
                      <a:gd name="connsiteY2" fmla="*/ 5557 h 22462"/>
                      <a:gd name="connsiteX3" fmla="*/ 19007 w 19007"/>
                      <a:gd name="connsiteY3" fmla="*/ 2223 h 22462"/>
                      <a:gd name="connsiteX4" fmla="*/ 16380 w 19007"/>
                      <a:gd name="connsiteY4" fmla="*/ 6312 h 22462"/>
                      <a:gd name="connsiteX5" fmla="*/ 18340 w 19007"/>
                      <a:gd name="connsiteY5" fmla="*/ 6865 h 22462"/>
                      <a:gd name="connsiteX6" fmla="*/ 16985 w 19007"/>
                      <a:gd name="connsiteY6" fmla="*/ 9182 h 22462"/>
                      <a:gd name="connsiteX7" fmla="*/ 18270 w 19007"/>
                      <a:gd name="connsiteY7" fmla="*/ 11070 h 22462"/>
                      <a:gd name="connsiteX8" fmla="*/ 16380 w 19007"/>
                      <a:gd name="connsiteY8" fmla="*/ 12090 h 22462"/>
                      <a:gd name="connsiteX9" fmla="*/ 18877 w 19007"/>
                      <a:gd name="connsiteY9" fmla="*/ 15412 h 22462"/>
                      <a:gd name="connsiteX10" fmla="*/ 15975 w 19007"/>
                      <a:gd name="connsiteY10" fmla="*/ 15796 h 22462"/>
                      <a:gd name="connsiteX11" fmla="*/ 16563 w 19007"/>
                      <a:gd name="connsiteY11" fmla="*/ 19649 h 22462"/>
                      <a:gd name="connsiteX12" fmla="*/ 13420 w 19007"/>
                      <a:gd name="connsiteY12" fmla="*/ 17173 h 22462"/>
                      <a:gd name="connsiteX13" fmla="*/ 12916 w 19007"/>
                      <a:gd name="connsiteY13" fmla="*/ 20712 h 22462"/>
                      <a:gd name="connsiteX14" fmla="*/ 10151 w 19007"/>
                      <a:gd name="connsiteY14" fmla="*/ 19570 h 22462"/>
                      <a:gd name="connsiteX15" fmla="*/ 8979 w 19007"/>
                      <a:gd name="connsiteY15" fmla="*/ 22462 h 22462"/>
                      <a:gd name="connsiteX16" fmla="*/ 7527 w 19007"/>
                      <a:gd name="connsiteY16" fmla="*/ 17905 h 22462"/>
                      <a:gd name="connsiteX17" fmla="*/ 4917 w 19007"/>
                      <a:gd name="connsiteY17" fmla="*/ 21380 h 22462"/>
                      <a:gd name="connsiteX18" fmla="*/ 4805 w 19007"/>
                      <a:gd name="connsiteY18" fmla="*/ 18020 h 22462"/>
                      <a:gd name="connsiteX19" fmla="*/ 1285 w 19007"/>
                      <a:gd name="connsiteY19" fmla="*/ 17605 h 22462"/>
                      <a:gd name="connsiteX20" fmla="*/ 3330 w 19007"/>
                      <a:gd name="connsiteY20" fmla="*/ 15150 h 22462"/>
                      <a:gd name="connsiteX21" fmla="*/ 0 w 19007"/>
                      <a:gd name="connsiteY21" fmla="*/ 12657 h 22462"/>
                      <a:gd name="connsiteX22" fmla="*/ 3935 w 19007"/>
                      <a:gd name="connsiteY22" fmla="*/ 11372 h 22462"/>
                      <a:gd name="connsiteX23" fmla="*/ 1172 w 19007"/>
                      <a:gd name="connsiteY23" fmla="*/ 8050 h 22462"/>
                      <a:gd name="connsiteX24" fmla="*/ 5372 w 19007"/>
                      <a:gd name="connsiteY24" fmla="*/ 7597 h 22462"/>
                      <a:gd name="connsiteX25" fmla="*/ 4502 w 19007"/>
                      <a:gd name="connsiteY25" fmla="*/ 3405 h 22462"/>
                      <a:gd name="connsiteX26" fmla="*/ 8550 w 19007"/>
                      <a:gd name="connsiteY26" fmla="*/ 6162 h 22462"/>
                      <a:gd name="connsiteX27" fmla="*/ 9722 w 19007"/>
                      <a:gd name="connsiteY27" fmla="*/ 1667 h 22462"/>
                      <a:gd name="connsiteX28" fmla="*/ 11462 w 19007"/>
                      <a:gd name="connsiteY28" fmla="*/ 4122 h 22462"/>
                      <a:gd name="connsiteX0" fmla="*/ 11462 w 18877"/>
                      <a:gd name="connsiteY0" fmla="*/ 4122 h 22462"/>
                      <a:gd name="connsiteX1" fmla="*/ 13113 w 18877"/>
                      <a:gd name="connsiteY1" fmla="*/ 0 h 22462"/>
                      <a:gd name="connsiteX2" fmla="*/ 14525 w 18877"/>
                      <a:gd name="connsiteY2" fmla="*/ 5557 h 22462"/>
                      <a:gd name="connsiteX3" fmla="*/ 18098 w 18877"/>
                      <a:gd name="connsiteY3" fmla="*/ 2640 h 22462"/>
                      <a:gd name="connsiteX4" fmla="*/ 16380 w 18877"/>
                      <a:gd name="connsiteY4" fmla="*/ 6312 h 22462"/>
                      <a:gd name="connsiteX5" fmla="*/ 18340 w 18877"/>
                      <a:gd name="connsiteY5" fmla="*/ 6865 h 22462"/>
                      <a:gd name="connsiteX6" fmla="*/ 16985 w 18877"/>
                      <a:gd name="connsiteY6" fmla="*/ 9182 h 22462"/>
                      <a:gd name="connsiteX7" fmla="*/ 18270 w 18877"/>
                      <a:gd name="connsiteY7" fmla="*/ 11070 h 22462"/>
                      <a:gd name="connsiteX8" fmla="*/ 16380 w 18877"/>
                      <a:gd name="connsiteY8" fmla="*/ 12090 h 22462"/>
                      <a:gd name="connsiteX9" fmla="*/ 18877 w 18877"/>
                      <a:gd name="connsiteY9" fmla="*/ 15412 h 22462"/>
                      <a:gd name="connsiteX10" fmla="*/ 15975 w 18877"/>
                      <a:gd name="connsiteY10" fmla="*/ 15796 h 22462"/>
                      <a:gd name="connsiteX11" fmla="*/ 16563 w 18877"/>
                      <a:gd name="connsiteY11" fmla="*/ 19649 h 22462"/>
                      <a:gd name="connsiteX12" fmla="*/ 13420 w 18877"/>
                      <a:gd name="connsiteY12" fmla="*/ 17173 h 22462"/>
                      <a:gd name="connsiteX13" fmla="*/ 12916 w 18877"/>
                      <a:gd name="connsiteY13" fmla="*/ 20712 h 22462"/>
                      <a:gd name="connsiteX14" fmla="*/ 10151 w 18877"/>
                      <a:gd name="connsiteY14" fmla="*/ 19570 h 22462"/>
                      <a:gd name="connsiteX15" fmla="*/ 8979 w 18877"/>
                      <a:gd name="connsiteY15" fmla="*/ 22462 h 22462"/>
                      <a:gd name="connsiteX16" fmla="*/ 7527 w 18877"/>
                      <a:gd name="connsiteY16" fmla="*/ 17905 h 22462"/>
                      <a:gd name="connsiteX17" fmla="*/ 4917 w 18877"/>
                      <a:gd name="connsiteY17" fmla="*/ 21380 h 22462"/>
                      <a:gd name="connsiteX18" fmla="*/ 4805 w 18877"/>
                      <a:gd name="connsiteY18" fmla="*/ 18020 h 22462"/>
                      <a:gd name="connsiteX19" fmla="*/ 1285 w 18877"/>
                      <a:gd name="connsiteY19" fmla="*/ 17605 h 22462"/>
                      <a:gd name="connsiteX20" fmla="*/ 3330 w 18877"/>
                      <a:gd name="connsiteY20" fmla="*/ 15150 h 22462"/>
                      <a:gd name="connsiteX21" fmla="*/ 0 w 18877"/>
                      <a:gd name="connsiteY21" fmla="*/ 12657 h 22462"/>
                      <a:gd name="connsiteX22" fmla="*/ 3935 w 18877"/>
                      <a:gd name="connsiteY22" fmla="*/ 11372 h 22462"/>
                      <a:gd name="connsiteX23" fmla="*/ 1172 w 18877"/>
                      <a:gd name="connsiteY23" fmla="*/ 8050 h 22462"/>
                      <a:gd name="connsiteX24" fmla="*/ 5372 w 18877"/>
                      <a:gd name="connsiteY24" fmla="*/ 7597 h 22462"/>
                      <a:gd name="connsiteX25" fmla="*/ 4502 w 18877"/>
                      <a:gd name="connsiteY25" fmla="*/ 3405 h 22462"/>
                      <a:gd name="connsiteX26" fmla="*/ 8550 w 18877"/>
                      <a:gd name="connsiteY26" fmla="*/ 6162 h 22462"/>
                      <a:gd name="connsiteX27" fmla="*/ 9722 w 18877"/>
                      <a:gd name="connsiteY27" fmla="*/ 1667 h 22462"/>
                      <a:gd name="connsiteX28" fmla="*/ 11462 w 18877"/>
                      <a:gd name="connsiteY28" fmla="*/ 4122 h 22462"/>
                      <a:gd name="connsiteX0" fmla="*/ 11462 w 19543"/>
                      <a:gd name="connsiteY0" fmla="*/ 4122 h 22462"/>
                      <a:gd name="connsiteX1" fmla="*/ 13113 w 19543"/>
                      <a:gd name="connsiteY1" fmla="*/ 0 h 22462"/>
                      <a:gd name="connsiteX2" fmla="*/ 14525 w 19543"/>
                      <a:gd name="connsiteY2" fmla="*/ 5557 h 22462"/>
                      <a:gd name="connsiteX3" fmla="*/ 18098 w 19543"/>
                      <a:gd name="connsiteY3" fmla="*/ 2640 h 22462"/>
                      <a:gd name="connsiteX4" fmla="*/ 16380 w 19543"/>
                      <a:gd name="connsiteY4" fmla="*/ 6312 h 22462"/>
                      <a:gd name="connsiteX5" fmla="*/ 18340 w 19543"/>
                      <a:gd name="connsiteY5" fmla="*/ 6865 h 22462"/>
                      <a:gd name="connsiteX6" fmla="*/ 16985 w 19543"/>
                      <a:gd name="connsiteY6" fmla="*/ 9182 h 22462"/>
                      <a:gd name="connsiteX7" fmla="*/ 19543 w 19543"/>
                      <a:gd name="connsiteY7" fmla="*/ 11174 h 22462"/>
                      <a:gd name="connsiteX8" fmla="*/ 16380 w 19543"/>
                      <a:gd name="connsiteY8" fmla="*/ 12090 h 22462"/>
                      <a:gd name="connsiteX9" fmla="*/ 18877 w 19543"/>
                      <a:gd name="connsiteY9" fmla="*/ 15412 h 22462"/>
                      <a:gd name="connsiteX10" fmla="*/ 15975 w 19543"/>
                      <a:gd name="connsiteY10" fmla="*/ 15796 h 22462"/>
                      <a:gd name="connsiteX11" fmla="*/ 16563 w 19543"/>
                      <a:gd name="connsiteY11" fmla="*/ 19649 h 22462"/>
                      <a:gd name="connsiteX12" fmla="*/ 13420 w 19543"/>
                      <a:gd name="connsiteY12" fmla="*/ 17173 h 22462"/>
                      <a:gd name="connsiteX13" fmla="*/ 12916 w 19543"/>
                      <a:gd name="connsiteY13" fmla="*/ 20712 h 22462"/>
                      <a:gd name="connsiteX14" fmla="*/ 10151 w 19543"/>
                      <a:gd name="connsiteY14" fmla="*/ 19570 h 22462"/>
                      <a:gd name="connsiteX15" fmla="*/ 8979 w 19543"/>
                      <a:gd name="connsiteY15" fmla="*/ 22462 h 22462"/>
                      <a:gd name="connsiteX16" fmla="*/ 7527 w 19543"/>
                      <a:gd name="connsiteY16" fmla="*/ 17905 h 22462"/>
                      <a:gd name="connsiteX17" fmla="*/ 4917 w 19543"/>
                      <a:gd name="connsiteY17" fmla="*/ 21380 h 22462"/>
                      <a:gd name="connsiteX18" fmla="*/ 4805 w 19543"/>
                      <a:gd name="connsiteY18" fmla="*/ 18020 h 22462"/>
                      <a:gd name="connsiteX19" fmla="*/ 1285 w 19543"/>
                      <a:gd name="connsiteY19" fmla="*/ 17605 h 22462"/>
                      <a:gd name="connsiteX20" fmla="*/ 3330 w 19543"/>
                      <a:gd name="connsiteY20" fmla="*/ 15150 h 22462"/>
                      <a:gd name="connsiteX21" fmla="*/ 0 w 19543"/>
                      <a:gd name="connsiteY21" fmla="*/ 12657 h 22462"/>
                      <a:gd name="connsiteX22" fmla="*/ 3935 w 19543"/>
                      <a:gd name="connsiteY22" fmla="*/ 11372 h 22462"/>
                      <a:gd name="connsiteX23" fmla="*/ 1172 w 19543"/>
                      <a:gd name="connsiteY23" fmla="*/ 8050 h 22462"/>
                      <a:gd name="connsiteX24" fmla="*/ 5372 w 19543"/>
                      <a:gd name="connsiteY24" fmla="*/ 7597 h 22462"/>
                      <a:gd name="connsiteX25" fmla="*/ 4502 w 19543"/>
                      <a:gd name="connsiteY25" fmla="*/ 3405 h 22462"/>
                      <a:gd name="connsiteX26" fmla="*/ 8550 w 19543"/>
                      <a:gd name="connsiteY26" fmla="*/ 6162 h 22462"/>
                      <a:gd name="connsiteX27" fmla="*/ 9722 w 19543"/>
                      <a:gd name="connsiteY27" fmla="*/ 1667 h 22462"/>
                      <a:gd name="connsiteX28" fmla="*/ 11462 w 19543"/>
                      <a:gd name="connsiteY28" fmla="*/ 4122 h 22462"/>
                      <a:gd name="connsiteX0" fmla="*/ 11462 w 19704"/>
                      <a:gd name="connsiteY0" fmla="*/ 4122 h 22462"/>
                      <a:gd name="connsiteX1" fmla="*/ 13113 w 19704"/>
                      <a:gd name="connsiteY1" fmla="*/ 0 h 22462"/>
                      <a:gd name="connsiteX2" fmla="*/ 14525 w 19704"/>
                      <a:gd name="connsiteY2" fmla="*/ 5557 h 22462"/>
                      <a:gd name="connsiteX3" fmla="*/ 18098 w 19704"/>
                      <a:gd name="connsiteY3" fmla="*/ 2640 h 22462"/>
                      <a:gd name="connsiteX4" fmla="*/ 16380 w 19704"/>
                      <a:gd name="connsiteY4" fmla="*/ 6312 h 22462"/>
                      <a:gd name="connsiteX5" fmla="*/ 19704 w 19704"/>
                      <a:gd name="connsiteY5" fmla="*/ 6344 h 22462"/>
                      <a:gd name="connsiteX6" fmla="*/ 16985 w 19704"/>
                      <a:gd name="connsiteY6" fmla="*/ 9182 h 22462"/>
                      <a:gd name="connsiteX7" fmla="*/ 19543 w 19704"/>
                      <a:gd name="connsiteY7" fmla="*/ 11174 h 22462"/>
                      <a:gd name="connsiteX8" fmla="*/ 16380 w 19704"/>
                      <a:gd name="connsiteY8" fmla="*/ 12090 h 22462"/>
                      <a:gd name="connsiteX9" fmla="*/ 18877 w 19704"/>
                      <a:gd name="connsiteY9" fmla="*/ 15412 h 22462"/>
                      <a:gd name="connsiteX10" fmla="*/ 15975 w 19704"/>
                      <a:gd name="connsiteY10" fmla="*/ 15796 h 22462"/>
                      <a:gd name="connsiteX11" fmla="*/ 16563 w 19704"/>
                      <a:gd name="connsiteY11" fmla="*/ 19649 h 22462"/>
                      <a:gd name="connsiteX12" fmla="*/ 13420 w 19704"/>
                      <a:gd name="connsiteY12" fmla="*/ 17173 h 22462"/>
                      <a:gd name="connsiteX13" fmla="*/ 12916 w 19704"/>
                      <a:gd name="connsiteY13" fmla="*/ 20712 h 22462"/>
                      <a:gd name="connsiteX14" fmla="*/ 10151 w 19704"/>
                      <a:gd name="connsiteY14" fmla="*/ 19570 h 22462"/>
                      <a:gd name="connsiteX15" fmla="*/ 8979 w 19704"/>
                      <a:gd name="connsiteY15" fmla="*/ 22462 h 22462"/>
                      <a:gd name="connsiteX16" fmla="*/ 7527 w 19704"/>
                      <a:gd name="connsiteY16" fmla="*/ 17905 h 22462"/>
                      <a:gd name="connsiteX17" fmla="*/ 4917 w 19704"/>
                      <a:gd name="connsiteY17" fmla="*/ 21380 h 22462"/>
                      <a:gd name="connsiteX18" fmla="*/ 4805 w 19704"/>
                      <a:gd name="connsiteY18" fmla="*/ 18020 h 22462"/>
                      <a:gd name="connsiteX19" fmla="*/ 1285 w 19704"/>
                      <a:gd name="connsiteY19" fmla="*/ 17605 h 22462"/>
                      <a:gd name="connsiteX20" fmla="*/ 3330 w 19704"/>
                      <a:gd name="connsiteY20" fmla="*/ 15150 h 22462"/>
                      <a:gd name="connsiteX21" fmla="*/ 0 w 19704"/>
                      <a:gd name="connsiteY21" fmla="*/ 12657 h 22462"/>
                      <a:gd name="connsiteX22" fmla="*/ 3935 w 19704"/>
                      <a:gd name="connsiteY22" fmla="*/ 11372 h 22462"/>
                      <a:gd name="connsiteX23" fmla="*/ 1172 w 19704"/>
                      <a:gd name="connsiteY23" fmla="*/ 8050 h 22462"/>
                      <a:gd name="connsiteX24" fmla="*/ 5372 w 19704"/>
                      <a:gd name="connsiteY24" fmla="*/ 7597 h 22462"/>
                      <a:gd name="connsiteX25" fmla="*/ 4502 w 19704"/>
                      <a:gd name="connsiteY25" fmla="*/ 3405 h 22462"/>
                      <a:gd name="connsiteX26" fmla="*/ 8550 w 19704"/>
                      <a:gd name="connsiteY26" fmla="*/ 6162 h 22462"/>
                      <a:gd name="connsiteX27" fmla="*/ 9722 w 19704"/>
                      <a:gd name="connsiteY27" fmla="*/ 1667 h 22462"/>
                      <a:gd name="connsiteX28" fmla="*/ 11462 w 19704"/>
                      <a:gd name="connsiteY28" fmla="*/ 4122 h 22462"/>
                      <a:gd name="connsiteX0" fmla="*/ 11462 w 19704"/>
                      <a:gd name="connsiteY0" fmla="*/ 4122 h 22462"/>
                      <a:gd name="connsiteX1" fmla="*/ 13113 w 19704"/>
                      <a:gd name="connsiteY1" fmla="*/ 0 h 22462"/>
                      <a:gd name="connsiteX2" fmla="*/ 14525 w 19704"/>
                      <a:gd name="connsiteY2" fmla="*/ 5557 h 22462"/>
                      <a:gd name="connsiteX3" fmla="*/ 18371 w 19704"/>
                      <a:gd name="connsiteY3" fmla="*/ 2223 h 22462"/>
                      <a:gd name="connsiteX4" fmla="*/ 16380 w 19704"/>
                      <a:gd name="connsiteY4" fmla="*/ 6312 h 22462"/>
                      <a:gd name="connsiteX5" fmla="*/ 19704 w 19704"/>
                      <a:gd name="connsiteY5" fmla="*/ 6344 h 22462"/>
                      <a:gd name="connsiteX6" fmla="*/ 16985 w 19704"/>
                      <a:gd name="connsiteY6" fmla="*/ 9182 h 22462"/>
                      <a:gd name="connsiteX7" fmla="*/ 19543 w 19704"/>
                      <a:gd name="connsiteY7" fmla="*/ 11174 h 22462"/>
                      <a:gd name="connsiteX8" fmla="*/ 16380 w 19704"/>
                      <a:gd name="connsiteY8" fmla="*/ 12090 h 22462"/>
                      <a:gd name="connsiteX9" fmla="*/ 18877 w 19704"/>
                      <a:gd name="connsiteY9" fmla="*/ 15412 h 22462"/>
                      <a:gd name="connsiteX10" fmla="*/ 15975 w 19704"/>
                      <a:gd name="connsiteY10" fmla="*/ 15796 h 22462"/>
                      <a:gd name="connsiteX11" fmla="*/ 16563 w 19704"/>
                      <a:gd name="connsiteY11" fmla="*/ 19649 h 22462"/>
                      <a:gd name="connsiteX12" fmla="*/ 13420 w 19704"/>
                      <a:gd name="connsiteY12" fmla="*/ 17173 h 22462"/>
                      <a:gd name="connsiteX13" fmla="*/ 12916 w 19704"/>
                      <a:gd name="connsiteY13" fmla="*/ 20712 h 22462"/>
                      <a:gd name="connsiteX14" fmla="*/ 10151 w 19704"/>
                      <a:gd name="connsiteY14" fmla="*/ 19570 h 22462"/>
                      <a:gd name="connsiteX15" fmla="*/ 8979 w 19704"/>
                      <a:gd name="connsiteY15" fmla="*/ 22462 h 22462"/>
                      <a:gd name="connsiteX16" fmla="*/ 7527 w 19704"/>
                      <a:gd name="connsiteY16" fmla="*/ 17905 h 22462"/>
                      <a:gd name="connsiteX17" fmla="*/ 4917 w 19704"/>
                      <a:gd name="connsiteY17" fmla="*/ 21380 h 22462"/>
                      <a:gd name="connsiteX18" fmla="*/ 4805 w 19704"/>
                      <a:gd name="connsiteY18" fmla="*/ 18020 h 22462"/>
                      <a:gd name="connsiteX19" fmla="*/ 1285 w 19704"/>
                      <a:gd name="connsiteY19" fmla="*/ 17605 h 22462"/>
                      <a:gd name="connsiteX20" fmla="*/ 3330 w 19704"/>
                      <a:gd name="connsiteY20" fmla="*/ 15150 h 22462"/>
                      <a:gd name="connsiteX21" fmla="*/ 0 w 19704"/>
                      <a:gd name="connsiteY21" fmla="*/ 12657 h 22462"/>
                      <a:gd name="connsiteX22" fmla="*/ 3935 w 19704"/>
                      <a:gd name="connsiteY22" fmla="*/ 11372 h 22462"/>
                      <a:gd name="connsiteX23" fmla="*/ 1172 w 19704"/>
                      <a:gd name="connsiteY23" fmla="*/ 8050 h 22462"/>
                      <a:gd name="connsiteX24" fmla="*/ 5372 w 19704"/>
                      <a:gd name="connsiteY24" fmla="*/ 7597 h 22462"/>
                      <a:gd name="connsiteX25" fmla="*/ 4502 w 19704"/>
                      <a:gd name="connsiteY25" fmla="*/ 3405 h 22462"/>
                      <a:gd name="connsiteX26" fmla="*/ 8550 w 19704"/>
                      <a:gd name="connsiteY26" fmla="*/ 6162 h 22462"/>
                      <a:gd name="connsiteX27" fmla="*/ 9722 w 19704"/>
                      <a:gd name="connsiteY27" fmla="*/ 1667 h 22462"/>
                      <a:gd name="connsiteX28" fmla="*/ 11462 w 19704"/>
                      <a:gd name="connsiteY28" fmla="*/ 4122 h 22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19704" h="22462">
                        <a:moveTo>
                          <a:pt x="11462" y="4122"/>
                        </a:moveTo>
                        <a:lnTo>
                          <a:pt x="13113" y="0"/>
                        </a:lnTo>
                        <a:cubicBezTo>
                          <a:pt x="13025" y="1926"/>
                          <a:pt x="14613" y="3631"/>
                          <a:pt x="14525" y="5557"/>
                        </a:cubicBezTo>
                        <a:lnTo>
                          <a:pt x="18371" y="2223"/>
                        </a:lnTo>
                        <a:lnTo>
                          <a:pt x="16380" y="6312"/>
                        </a:lnTo>
                        <a:lnTo>
                          <a:pt x="19704" y="6344"/>
                        </a:lnTo>
                        <a:lnTo>
                          <a:pt x="16985" y="9182"/>
                        </a:lnTo>
                        <a:lnTo>
                          <a:pt x="19543" y="11174"/>
                        </a:lnTo>
                        <a:lnTo>
                          <a:pt x="16380" y="12090"/>
                        </a:lnTo>
                        <a:lnTo>
                          <a:pt x="18877" y="15412"/>
                        </a:lnTo>
                        <a:lnTo>
                          <a:pt x="15975" y="15796"/>
                        </a:lnTo>
                        <a:cubicBezTo>
                          <a:pt x="16076" y="16803"/>
                          <a:pt x="16462" y="18642"/>
                          <a:pt x="16563" y="19649"/>
                        </a:cubicBezTo>
                        <a:lnTo>
                          <a:pt x="13420" y="17173"/>
                        </a:lnTo>
                        <a:cubicBezTo>
                          <a:pt x="13665" y="18839"/>
                          <a:pt x="12671" y="19046"/>
                          <a:pt x="12916" y="20712"/>
                        </a:cubicBezTo>
                        <a:lnTo>
                          <a:pt x="10151" y="19570"/>
                        </a:lnTo>
                        <a:lnTo>
                          <a:pt x="8979" y="22462"/>
                        </a:lnTo>
                        <a:lnTo>
                          <a:pt x="7527" y="17905"/>
                        </a:lnTo>
                        <a:lnTo>
                          <a:pt x="4917" y="21380"/>
                        </a:lnTo>
                        <a:cubicBezTo>
                          <a:pt x="4880" y="20260"/>
                          <a:pt x="4842" y="19140"/>
                          <a:pt x="4805" y="18020"/>
                        </a:cubicBezTo>
                        <a:lnTo>
                          <a:pt x="1285" y="17605"/>
                        </a:lnTo>
                        <a:lnTo>
                          <a:pt x="3330" y="15150"/>
                        </a:lnTo>
                        <a:lnTo>
                          <a:pt x="0" y="12657"/>
                        </a:lnTo>
                        <a:lnTo>
                          <a:pt x="3935" y="11372"/>
                        </a:lnTo>
                        <a:lnTo>
                          <a:pt x="1172" y="8050"/>
                        </a:lnTo>
                        <a:lnTo>
                          <a:pt x="5372" y="7597"/>
                        </a:lnTo>
                        <a:lnTo>
                          <a:pt x="4502" y="3405"/>
                        </a:lnTo>
                        <a:lnTo>
                          <a:pt x="8550" y="6162"/>
                        </a:lnTo>
                        <a:lnTo>
                          <a:pt x="9722" y="1667"/>
                        </a:lnTo>
                        <a:lnTo>
                          <a:pt x="11462" y="4122"/>
                        </a:ln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glow>
              <a:schemeClr val="tx1">
                <a:alpha val="74000"/>
              </a:schemeClr>
            </a:glow>
            <a:innerShdw blurRad="114300">
              <a:prstClr val="black"/>
            </a:innerShdw>
            <a:softEdge rad="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dirty="0"/>
              <a:t>  </a:t>
            </a:r>
            <a:r>
              <a:rPr lang="cs-CZ" sz="2400" dirty="0"/>
              <a:t>YOUR</a:t>
            </a:r>
          </a:p>
          <a:p>
            <a:pPr algn="ctr"/>
            <a:r>
              <a:rPr lang="cs-CZ" sz="2400" dirty="0"/>
              <a:t>  MAGIC  </a:t>
            </a:r>
          </a:p>
        </p:txBody>
      </p:sp>
      <p:sp>
        <p:nvSpPr>
          <p:cNvPr id="50" name="Obdélník: se zakulacenými rohy 49">
            <a:extLst>
              <a:ext uri="{FF2B5EF4-FFF2-40B4-BE49-F238E27FC236}">
                <a16:creationId xmlns:a16="http://schemas.microsoft.com/office/drawing/2014/main" id="{D9531A0E-E3E0-FBF9-0849-316B4B744EC7}"/>
              </a:ext>
            </a:extLst>
          </p:cNvPr>
          <p:cNvSpPr>
            <a:spLocks/>
          </p:cNvSpPr>
          <p:nvPr/>
        </p:nvSpPr>
        <p:spPr>
          <a:xfrm>
            <a:off x="10025925" y="5015421"/>
            <a:ext cx="1936290" cy="91217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APPLICATION</a:t>
            </a:r>
            <a:endParaRPr lang="cs-CZ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238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22DE55-AD85-9615-3570-75D4F3FE7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kolo, zemědělský stroj, kresba, traktor&#10;&#10;Obsah vygenerovaný umělou inteligencí může být nesprávný.">
            <a:extLst>
              <a:ext uri="{FF2B5EF4-FFF2-40B4-BE49-F238E27FC236}">
                <a16:creationId xmlns:a16="http://schemas.microsoft.com/office/drawing/2014/main" id="{0A1F505A-3408-B9F3-3B98-7FC1C1EF9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5697" y="917394"/>
            <a:ext cx="5940606" cy="594060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0323A6A-58CE-A697-7366-A1D368012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8047" y="286964"/>
            <a:ext cx="5504329" cy="737534"/>
          </a:xfrm>
        </p:spPr>
        <p:txBody>
          <a:bodyPr anchor="ctr">
            <a:normAutofit/>
          </a:bodyPr>
          <a:lstStyle/>
          <a:p>
            <a:r>
              <a:rPr lang="cs-CZ" dirty="0"/>
              <a:t>KERNEL NETWORK STACK</a:t>
            </a:r>
          </a:p>
        </p:txBody>
      </p:sp>
      <p:sp>
        <p:nvSpPr>
          <p:cNvPr id="9" name="Šipka: doprava 8">
            <a:extLst>
              <a:ext uri="{FF2B5EF4-FFF2-40B4-BE49-F238E27FC236}">
                <a16:creationId xmlns:a16="http://schemas.microsoft.com/office/drawing/2014/main" id="{0B9AAA1C-FD03-88EB-EAC1-EF48AF06998C}"/>
              </a:ext>
            </a:extLst>
          </p:cNvPr>
          <p:cNvSpPr/>
          <p:nvPr/>
        </p:nvSpPr>
        <p:spPr>
          <a:xfrm>
            <a:off x="9215294" y="3429000"/>
            <a:ext cx="2808479" cy="795528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TO YOUR APPLICATION</a:t>
            </a:r>
            <a:endParaRPr lang="cs-CZ" dirty="0"/>
          </a:p>
        </p:txBody>
      </p:sp>
      <p:sp>
        <p:nvSpPr>
          <p:cNvPr id="10" name="Šipka: doprava 9">
            <a:extLst>
              <a:ext uri="{FF2B5EF4-FFF2-40B4-BE49-F238E27FC236}">
                <a16:creationId xmlns:a16="http://schemas.microsoft.com/office/drawing/2014/main" id="{E2CCE5FC-DFD2-B2CD-BF29-A17DA2522A0B}"/>
              </a:ext>
            </a:extLst>
          </p:cNvPr>
          <p:cNvSpPr/>
          <p:nvPr/>
        </p:nvSpPr>
        <p:spPr>
          <a:xfrm>
            <a:off x="168227" y="3429000"/>
            <a:ext cx="2808479" cy="795528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FROM THE</a:t>
            </a:r>
            <a:r>
              <a:rPr lang="en-US" dirty="0"/>
              <a:t> INTERNET</a:t>
            </a:r>
            <a:endParaRPr lang="cs-CZ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3DF061F-BDF7-C779-549A-64C92A111E38}"/>
              </a:ext>
            </a:extLst>
          </p:cNvPr>
          <p:cNvSpPr txBox="1"/>
          <p:nvPr/>
        </p:nvSpPr>
        <p:spPr>
          <a:xfrm>
            <a:off x="4162044" y="917394"/>
            <a:ext cx="3867912" cy="646331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cs-CZ" sz="3600" dirty="0"/>
              <a:t>A LOT OF CPU TIME</a:t>
            </a:r>
          </a:p>
        </p:txBody>
      </p:sp>
    </p:spTree>
    <p:extLst>
      <p:ext uri="{BB962C8B-B14F-4D97-AF65-F5344CB8AC3E}">
        <p14:creationId xmlns:p14="http://schemas.microsoft.com/office/powerpoint/2010/main" val="234239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E1B1A4-C34C-DF1C-38B1-D6E64B48B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kolo, zemědělský stroj, kresba, traktor&#10;&#10;Obsah vygenerovaný umělou inteligencí může být nesprávný.">
            <a:extLst>
              <a:ext uri="{FF2B5EF4-FFF2-40B4-BE49-F238E27FC236}">
                <a16:creationId xmlns:a16="http://schemas.microsoft.com/office/drawing/2014/main" id="{A5D447CE-086F-B44C-CAC0-E85F30650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5697" y="917394"/>
            <a:ext cx="5940606" cy="594060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03F2701-09DB-170D-035F-9CF95F6EC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8047" y="286964"/>
            <a:ext cx="5504329" cy="737534"/>
          </a:xfrm>
        </p:spPr>
        <p:txBody>
          <a:bodyPr anchor="ctr">
            <a:normAutofit/>
          </a:bodyPr>
          <a:lstStyle/>
          <a:p>
            <a:r>
              <a:rPr lang="cs-CZ" dirty="0"/>
              <a:t>KERNEL NETWORK STACK</a:t>
            </a:r>
          </a:p>
        </p:txBody>
      </p:sp>
      <p:sp>
        <p:nvSpPr>
          <p:cNvPr id="9" name="Šipka: doprava 8">
            <a:extLst>
              <a:ext uri="{FF2B5EF4-FFF2-40B4-BE49-F238E27FC236}">
                <a16:creationId xmlns:a16="http://schemas.microsoft.com/office/drawing/2014/main" id="{AA213E54-C1DD-C780-5F6E-B175FF1539A7}"/>
              </a:ext>
            </a:extLst>
          </p:cNvPr>
          <p:cNvSpPr/>
          <p:nvPr/>
        </p:nvSpPr>
        <p:spPr>
          <a:xfrm>
            <a:off x="9220770" y="4944873"/>
            <a:ext cx="2808479" cy="795528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TO YOUR APPLICATION</a:t>
            </a:r>
            <a:endParaRPr lang="cs-CZ" dirty="0"/>
          </a:p>
        </p:txBody>
      </p:sp>
      <p:sp>
        <p:nvSpPr>
          <p:cNvPr id="10" name="Šipka: doprava 9">
            <a:extLst>
              <a:ext uri="{FF2B5EF4-FFF2-40B4-BE49-F238E27FC236}">
                <a16:creationId xmlns:a16="http://schemas.microsoft.com/office/drawing/2014/main" id="{A9209B10-E950-A140-7DA3-597FAEED849F}"/>
              </a:ext>
            </a:extLst>
          </p:cNvPr>
          <p:cNvSpPr/>
          <p:nvPr/>
        </p:nvSpPr>
        <p:spPr>
          <a:xfrm>
            <a:off x="184630" y="4944873"/>
            <a:ext cx="2808479" cy="795528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FROM THE</a:t>
            </a:r>
            <a:r>
              <a:rPr lang="en-US" dirty="0"/>
              <a:t> INTERNET</a:t>
            </a:r>
            <a:endParaRPr lang="cs-CZ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AADE077F-39F0-A614-7C81-73CB8B931A80}"/>
              </a:ext>
            </a:extLst>
          </p:cNvPr>
          <p:cNvSpPr txBox="1"/>
          <p:nvPr/>
        </p:nvSpPr>
        <p:spPr>
          <a:xfrm>
            <a:off x="4162044" y="917394"/>
            <a:ext cx="3867912" cy="646331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cs-CZ" sz="3600" dirty="0"/>
              <a:t>A LOT OF CPU TIME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49A2999B-C14C-F7A8-2FAB-FF272B06150B}"/>
              </a:ext>
            </a:extLst>
          </p:cNvPr>
          <p:cNvSpPr/>
          <p:nvPr/>
        </p:nvSpPr>
        <p:spPr>
          <a:xfrm>
            <a:off x="349624" y="2432304"/>
            <a:ext cx="2434846" cy="225856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100</a:t>
            </a:r>
            <a:r>
              <a:rPr lang="cs-CZ" dirty="0"/>
              <a:t>%</a:t>
            </a:r>
          </a:p>
          <a:p>
            <a:pPr algn="ctr"/>
            <a:r>
              <a:rPr lang="cs-CZ" dirty="0"/>
              <a:t>OF THE PACKETS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4E6E7C6A-2A65-9BA0-129F-38C80A5A6D6C}"/>
              </a:ext>
            </a:extLst>
          </p:cNvPr>
          <p:cNvSpPr/>
          <p:nvPr/>
        </p:nvSpPr>
        <p:spPr>
          <a:xfrm>
            <a:off x="9937938" y="3295300"/>
            <a:ext cx="1181166" cy="118479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10</a:t>
            </a:r>
            <a:r>
              <a:rPr lang="cs-CZ" dirty="0"/>
              <a:t>%</a:t>
            </a:r>
          </a:p>
          <a:p>
            <a:pPr algn="ctr"/>
            <a:r>
              <a:rPr lang="cs-CZ" dirty="0"/>
              <a:t>OF THE PACKETS</a:t>
            </a:r>
          </a:p>
        </p:txBody>
      </p:sp>
    </p:spTree>
    <p:extLst>
      <p:ext uri="{BB962C8B-B14F-4D97-AF65-F5344CB8AC3E}">
        <p14:creationId xmlns:p14="http://schemas.microsoft.com/office/powerpoint/2010/main" val="492511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698CA9-2FBD-7400-A5B9-5A34893C9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Obsah obrázku kresba, skica, obraz, ilustrace&#10;&#10;Obsah vygenerovaný umělou inteligencí může být nesprávný.">
            <a:extLst>
              <a:ext uri="{FF2B5EF4-FFF2-40B4-BE49-F238E27FC236}">
                <a16:creationId xmlns:a16="http://schemas.microsoft.com/office/drawing/2014/main" id="{01E57CD3-0869-B58F-5805-08C61C28B6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0"/>
          </a:blip>
          <a:srcRect l="49441" r="5475"/>
          <a:stretch/>
        </p:blipFill>
        <p:spPr>
          <a:xfrm>
            <a:off x="8373977" y="1212198"/>
            <a:ext cx="3818022" cy="5645802"/>
          </a:xfrm>
          <a:prstGeom prst="rect">
            <a:avLst/>
          </a:prstGeom>
        </p:spPr>
      </p:pic>
      <p:pic>
        <p:nvPicPr>
          <p:cNvPr id="8" name="Obrázek 7" descr="Obsah obrázku text, plaz, zoologie&#10;&#10;Obsah vygenerovaný umělou inteligencí může být nesprávný.">
            <a:extLst>
              <a:ext uri="{FF2B5EF4-FFF2-40B4-BE49-F238E27FC236}">
                <a16:creationId xmlns:a16="http://schemas.microsoft.com/office/drawing/2014/main" id="{80C47963-97A9-7946-6301-31FE4E015A1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grayscl/>
            <a:alphaModFix amt="50000"/>
          </a:blip>
          <a:srcRect t="3397" b="50574"/>
          <a:stretch/>
        </p:blipFill>
        <p:spPr>
          <a:xfrm>
            <a:off x="-2" y="1212198"/>
            <a:ext cx="8373979" cy="564580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6CEC9BB-9334-7853-A3EB-E627E5C1619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6338047" y="286964"/>
            <a:ext cx="5504329" cy="737534"/>
          </a:xfrm>
        </p:spPr>
        <p:txBody>
          <a:bodyPr anchor="ctr">
            <a:normAutofit/>
          </a:bodyPr>
          <a:lstStyle/>
          <a:p>
            <a:r>
              <a:rPr lang="cs-CZ" dirty="0"/>
              <a:t>XDP PROGRAM</a:t>
            </a:r>
            <a:r>
              <a:rPr lang="en-US" dirty="0"/>
              <a:t> AS A FILTER</a:t>
            </a:r>
            <a:endParaRPr lang="cs-CZ" dirty="0"/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E33475AF-752C-C275-B440-35AE45EB1164}"/>
              </a:ext>
            </a:extLst>
          </p:cNvPr>
          <p:cNvSpPr txBox="1"/>
          <p:nvPr/>
        </p:nvSpPr>
        <p:spPr>
          <a:xfrm>
            <a:off x="2836506" y="1339551"/>
            <a:ext cx="3144416" cy="707886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cs-CZ" sz="4000" dirty="0"/>
              <a:t>KERNEL SPACE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8BB289A7-5527-ADBF-6FFA-798E9F2F2B4E}"/>
              </a:ext>
            </a:extLst>
          </p:cNvPr>
          <p:cNvSpPr txBox="1"/>
          <p:nvPr/>
        </p:nvSpPr>
        <p:spPr>
          <a:xfrm>
            <a:off x="8956130" y="1339551"/>
            <a:ext cx="2819103" cy="707886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cs-CZ" sz="4000" dirty="0"/>
              <a:t>USER SPACE</a:t>
            </a:r>
          </a:p>
        </p:txBody>
      </p:sp>
      <p:pic>
        <p:nvPicPr>
          <p:cNvPr id="16" name="Obrázek 15" descr="Obsah obrázku Obdélník, design&#10;&#10;Obsah vygenerovaný umělou inteligencí může být nesprávný.">
            <a:extLst>
              <a:ext uri="{FF2B5EF4-FFF2-40B4-BE49-F238E27FC236}">
                <a16:creationId xmlns:a16="http://schemas.microsoft.com/office/drawing/2014/main" id="{7B44667E-30F1-E0F0-1552-353D2A801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-177964" y="2587029"/>
            <a:ext cx="1921241" cy="1921241"/>
          </a:xfrm>
          <a:prstGeom prst="rect">
            <a:avLst/>
          </a:prstGeom>
        </p:spPr>
      </p:pic>
      <p:cxnSp>
        <p:nvCxnSpPr>
          <p:cNvPr id="23" name="Přímá spojnice se šipkou 22">
            <a:extLst>
              <a:ext uri="{FF2B5EF4-FFF2-40B4-BE49-F238E27FC236}">
                <a16:creationId xmlns:a16="http://schemas.microsoft.com/office/drawing/2014/main" id="{DBB47ECA-3EF1-F1EA-4B2B-B6673AE3E8BA}"/>
              </a:ext>
            </a:extLst>
          </p:cNvPr>
          <p:cNvCxnSpPr>
            <a:cxnSpLocks/>
          </p:cNvCxnSpPr>
          <p:nvPr/>
        </p:nvCxnSpPr>
        <p:spPr>
          <a:xfrm>
            <a:off x="3954039" y="3209074"/>
            <a:ext cx="681025" cy="0"/>
          </a:xfrm>
          <a:prstGeom prst="straightConnector1">
            <a:avLst/>
          </a:prstGeom>
          <a:ln w="1270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se šipkou 26">
            <a:extLst>
              <a:ext uri="{FF2B5EF4-FFF2-40B4-BE49-F238E27FC236}">
                <a16:creationId xmlns:a16="http://schemas.microsoft.com/office/drawing/2014/main" id="{01B1CD6C-6332-3950-C88E-FDD9F2587F2D}"/>
              </a:ext>
            </a:extLst>
          </p:cNvPr>
          <p:cNvCxnSpPr>
            <a:cxnSpLocks/>
          </p:cNvCxnSpPr>
          <p:nvPr/>
        </p:nvCxnSpPr>
        <p:spPr>
          <a:xfrm flipH="1">
            <a:off x="3954039" y="3644285"/>
            <a:ext cx="650043" cy="1111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se šipkou 30">
            <a:extLst>
              <a:ext uri="{FF2B5EF4-FFF2-40B4-BE49-F238E27FC236}">
                <a16:creationId xmlns:a16="http://schemas.microsoft.com/office/drawing/2014/main" id="{77C33BC9-4812-5E20-0F59-CD090D311F92}"/>
              </a:ext>
            </a:extLst>
          </p:cNvPr>
          <p:cNvCxnSpPr>
            <a:cxnSpLocks/>
          </p:cNvCxnSpPr>
          <p:nvPr/>
        </p:nvCxnSpPr>
        <p:spPr>
          <a:xfrm flipV="1">
            <a:off x="6706538" y="3173631"/>
            <a:ext cx="753395" cy="87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se šipkou 31">
            <a:extLst>
              <a:ext uri="{FF2B5EF4-FFF2-40B4-BE49-F238E27FC236}">
                <a16:creationId xmlns:a16="http://schemas.microsoft.com/office/drawing/2014/main" id="{0BABDD0F-91BE-677D-CD4B-05B9711180FB}"/>
              </a:ext>
            </a:extLst>
          </p:cNvPr>
          <p:cNvCxnSpPr>
            <a:cxnSpLocks/>
          </p:cNvCxnSpPr>
          <p:nvPr/>
        </p:nvCxnSpPr>
        <p:spPr>
          <a:xfrm>
            <a:off x="9487627" y="3191791"/>
            <a:ext cx="68102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se šipkou 32">
            <a:extLst>
              <a:ext uri="{FF2B5EF4-FFF2-40B4-BE49-F238E27FC236}">
                <a16:creationId xmlns:a16="http://schemas.microsoft.com/office/drawing/2014/main" id="{A41D032F-31C9-5ACE-1D74-65D074F9A4B1}"/>
              </a:ext>
            </a:extLst>
          </p:cNvPr>
          <p:cNvCxnSpPr>
            <a:cxnSpLocks/>
          </p:cNvCxnSpPr>
          <p:nvPr/>
        </p:nvCxnSpPr>
        <p:spPr>
          <a:xfrm>
            <a:off x="1212485" y="3191791"/>
            <a:ext cx="68102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se šipkou 33">
            <a:extLst>
              <a:ext uri="{FF2B5EF4-FFF2-40B4-BE49-F238E27FC236}">
                <a16:creationId xmlns:a16="http://schemas.microsoft.com/office/drawing/2014/main" id="{E680B0AE-4C69-148D-A604-C8C3FA40B5BD}"/>
              </a:ext>
            </a:extLst>
          </p:cNvPr>
          <p:cNvCxnSpPr>
            <a:cxnSpLocks/>
          </p:cNvCxnSpPr>
          <p:nvPr/>
        </p:nvCxnSpPr>
        <p:spPr>
          <a:xfrm flipH="1" flipV="1">
            <a:off x="1197930" y="3638729"/>
            <a:ext cx="680089" cy="555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se šipkou 34">
            <a:extLst>
              <a:ext uri="{FF2B5EF4-FFF2-40B4-BE49-F238E27FC236}">
                <a16:creationId xmlns:a16="http://schemas.microsoft.com/office/drawing/2014/main" id="{203937A8-E087-7223-D986-5F1A2E197FDB}"/>
              </a:ext>
            </a:extLst>
          </p:cNvPr>
          <p:cNvCxnSpPr>
            <a:cxnSpLocks/>
          </p:cNvCxnSpPr>
          <p:nvPr/>
        </p:nvCxnSpPr>
        <p:spPr>
          <a:xfrm flipH="1">
            <a:off x="6691983" y="3660951"/>
            <a:ext cx="76795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se šipkou 35">
            <a:extLst>
              <a:ext uri="{FF2B5EF4-FFF2-40B4-BE49-F238E27FC236}">
                <a16:creationId xmlns:a16="http://schemas.microsoft.com/office/drawing/2014/main" id="{C4EB8CA8-10D9-55CF-1E46-B00C6B72E560}"/>
              </a:ext>
            </a:extLst>
          </p:cNvPr>
          <p:cNvCxnSpPr>
            <a:cxnSpLocks/>
          </p:cNvCxnSpPr>
          <p:nvPr/>
        </p:nvCxnSpPr>
        <p:spPr>
          <a:xfrm flipH="1">
            <a:off x="9457841" y="3660951"/>
            <a:ext cx="828267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ázek 6" descr="Obsah obrázku kolo, zemědělský stroj, kresba, traktor&#10;&#10;Obsah vygenerovaný umělou inteligencí může být nesprávný.">
            <a:extLst>
              <a:ext uri="{FF2B5EF4-FFF2-40B4-BE49-F238E27FC236}">
                <a16:creationId xmlns:a16="http://schemas.microsoft.com/office/drawing/2014/main" id="{16AF5493-E936-CFD3-FEC6-75571A7B1F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0509" y="2436796"/>
            <a:ext cx="2071474" cy="2071474"/>
          </a:xfrm>
          <a:prstGeom prst="roundRect">
            <a:avLst>
              <a:gd name="adj" fmla="val 27275"/>
            </a:avLst>
          </a:prstGeom>
          <a:ln w="28575">
            <a:solidFill>
              <a:schemeClr val="tx1"/>
            </a:solidFill>
          </a:ln>
        </p:spPr>
      </p:pic>
      <p:pic>
        <p:nvPicPr>
          <p:cNvPr id="12" name="Obrázek 11" descr="Obsah obrázku kruh, text, kresba, umění&#10;&#10;Obsah vygenerovaný umělou inteligencí může být nesprávný.">
            <a:extLst>
              <a:ext uri="{FF2B5EF4-FFF2-40B4-BE49-F238E27FC236}">
                <a16:creationId xmlns:a16="http://schemas.microsoft.com/office/drawing/2014/main" id="{A8617D0F-A1FB-AB5B-14B8-30D71AF60E4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4091" t="3567" r="3946" b="5652"/>
          <a:stretch/>
        </p:blipFill>
        <p:spPr>
          <a:xfrm>
            <a:off x="7459933" y="2509134"/>
            <a:ext cx="1997908" cy="1972059"/>
          </a:xfrm>
          <a:prstGeom prst="round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1" name="Obdélník: se zakulacenými rohy 40">
            <a:extLst>
              <a:ext uri="{FF2B5EF4-FFF2-40B4-BE49-F238E27FC236}">
                <a16:creationId xmlns:a16="http://schemas.microsoft.com/office/drawing/2014/main" id="{1E044786-ADD4-7D86-4E3E-F49246D5B3BD}"/>
              </a:ext>
            </a:extLst>
          </p:cNvPr>
          <p:cNvSpPr>
            <a:spLocks/>
          </p:cNvSpPr>
          <p:nvPr/>
        </p:nvSpPr>
        <p:spPr>
          <a:xfrm>
            <a:off x="-2" y="4955207"/>
            <a:ext cx="1585159" cy="91217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>
                <a:solidFill>
                  <a:schemeClr val="tx1"/>
                </a:solidFill>
              </a:rPr>
              <a:t>NETWORK CARD</a:t>
            </a:r>
          </a:p>
        </p:txBody>
      </p:sp>
      <p:sp>
        <p:nvSpPr>
          <p:cNvPr id="43" name="Obdélník: se zakulacenými rohy 42">
            <a:extLst>
              <a:ext uri="{FF2B5EF4-FFF2-40B4-BE49-F238E27FC236}">
                <a16:creationId xmlns:a16="http://schemas.microsoft.com/office/drawing/2014/main" id="{FC11E288-9B28-E1C4-2732-7FF0F4EDA48E}"/>
              </a:ext>
            </a:extLst>
          </p:cNvPr>
          <p:cNvSpPr>
            <a:spLocks/>
          </p:cNvSpPr>
          <p:nvPr/>
        </p:nvSpPr>
        <p:spPr>
          <a:xfrm>
            <a:off x="4779184" y="4955207"/>
            <a:ext cx="1585159" cy="91217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>
                <a:solidFill>
                  <a:schemeClr val="tx1"/>
                </a:solidFill>
              </a:rPr>
              <a:t>NETWORK STACK</a:t>
            </a:r>
          </a:p>
        </p:txBody>
      </p:sp>
      <p:sp>
        <p:nvSpPr>
          <p:cNvPr id="44" name="Obdélník: se zakulacenými rohy 43">
            <a:extLst>
              <a:ext uri="{FF2B5EF4-FFF2-40B4-BE49-F238E27FC236}">
                <a16:creationId xmlns:a16="http://schemas.microsoft.com/office/drawing/2014/main" id="{3A9FB8C0-CF7C-84F5-55E4-DC4E3DE57D5C}"/>
              </a:ext>
            </a:extLst>
          </p:cNvPr>
          <p:cNvSpPr>
            <a:spLocks/>
          </p:cNvSpPr>
          <p:nvPr/>
        </p:nvSpPr>
        <p:spPr>
          <a:xfrm>
            <a:off x="7581397" y="4955207"/>
            <a:ext cx="1585159" cy="91217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>
                <a:solidFill>
                  <a:schemeClr val="tx1"/>
                </a:solidFill>
              </a:rPr>
              <a:t>SOCKET</a:t>
            </a:r>
          </a:p>
        </p:txBody>
      </p:sp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6B4D261D-4CF4-DD73-0619-4EFE9CAAA867}"/>
              </a:ext>
            </a:extLst>
          </p:cNvPr>
          <p:cNvCxnSpPr>
            <a:cxnSpLocks/>
          </p:cNvCxnSpPr>
          <p:nvPr/>
        </p:nvCxnSpPr>
        <p:spPr>
          <a:xfrm>
            <a:off x="2918301" y="4385040"/>
            <a:ext cx="0" cy="1026256"/>
          </a:xfrm>
          <a:prstGeom prst="straightConnector1">
            <a:avLst/>
          </a:prstGeom>
          <a:ln w="127000" cap="flat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bdélník: se zakulacenými rohy 17">
            <a:extLst>
              <a:ext uri="{FF2B5EF4-FFF2-40B4-BE49-F238E27FC236}">
                <a16:creationId xmlns:a16="http://schemas.microsoft.com/office/drawing/2014/main" id="{2E843D8D-87D5-F545-0ED3-8E539BF7DCE9}"/>
              </a:ext>
            </a:extLst>
          </p:cNvPr>
          <p:cNvSpPr/>
          <p:nvPr/>
        </p:nvSpPr>
        <p:spPr>
          <a:xfrm>
            <a:off x="1833291" y="2409719"/>
            <a:ext cx="2170021" cy="207147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b="1" dirty="0"/>
              <a:t>XDP</a:t>
            </a:r>
          </a:p>
          <a:p>
            <a:pPr algn="ctr"/>
            <a:r>
              <a:rPr lang="cs-CZ" sz="2800" b="1" dirty="0"/>
              <a:t>PROGRAM</a:t>
            </a:r>
          </a:p>
        </p:txBody>
      </p:sp>
      <p:sp>
        <p:nvSpPr>
          <p:cNvPr id="6" name="Znak násobení 5">
            <a:extLst>
              <a:ext uri="{FF2B5EF4-FFF2-40B4-BE49-F238E27FC236}">
                <a16:creationId xmlns:a16="http://schemas.microsoft.com/office/drawing/2014/main" id="{144B84FE-FF15-E41A-0FA3-79DF903D4B55}"/>
              </a:ext>
            </a:extLst>
          </p:cNvPr>
          <p:cNvSpPr/>
          <p:nvPr/>
        </p:nvSpPr>
        <p:spPr>
          <a:xfrm>
            <a:off x="2519099" y="5199450"/>
            <a:ext cx="799092" cy="799092"/>
          </a:xfrm>
          <a:prstGeom prst="mathMultiply">
            <a:avLst/>
          </a:prstGeom>
          <a:noFill/>
          <a:ln w="539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5A4B751A-432A-82C3-D078-17E14B8D624F}"/>
              </a:ext>
            </a:extLst>
          </p:cNvPr>
          <p:cNvSpPr>
            <a:spLocks/>
          </p:cNvSpPr>
          <p:nvPr/>
        </p:nvSpPr>
        <p:spPr>
          <a:xfrm>
            <a:off x="2371880" y="3985494"/>
            <a:ext cx="1133270" cy="79909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DROP 90%</a:t>
            </a:r>
            <a:endParaRPr lang="cs-CZ" sz="2400" b="1" dirty="0">
              <a:solidFill>
                <a:schemeClr val="tx1"/>
              </a:solidFill>
            </a:endParaRPr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B3E437D0-2584-207F-B801-1BF4962BE289}"/>
              </a:ext>
            </a:extLst>
          </p:cNvPr>
          <p:cNvSpPr>
            <a:spLocks/>
          </p:cNvSpPr>
          <p:nvPr/>
        </p:nvSpPr>
        <p:spPr>
          <a:xfrm>
            <a:off x="3440298" y="2150843"/>
            <a:ext cx="1391603" cy="78251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PASS 10%</a:t>
            </a:r>
            <a:endParaRPr lang="cs-CZ" sz="2400" b="1" dirty="0">
              <a:solidFill>
                <a:schemeClr val="tx1"/>
              </a:solidFill>
            </a:endParaRPr>
          </a:p>
        </p:txBody>
      </p:sp>
      <p:sp>
        <p:nvSpPr>
          <p:cNvPr id="17" name="Výbuch: čtrnácticípý 12">
            <a:extLst>
              <a:ext uri="{FF2B5EF4-FFF2-40B4-BE49-F238E27FC236}">
                <a16:creationId xmlns:a16="http://schemas.microsoft.com/office/drawing/2014/main" id="{D66F10E2-0A2A-235E-5147-149211C8EF20}"/>
              </a:ext>
            </a:extLst>
          </p:cNvPr>
          <p:cNvSpPr/>
          <p:nvPr/>
        </p:nvSpPr>
        <p:spPr>
          <a:xfrm>
            <a:off x="9951352" y="2376642"/>
            <a:ext cx="2085436" cy="2076076"/>
          </a:xfrm>
          <a:custGeom>
            <a:avLst/>
            <a:gdLst>
              <a:gd name="connsiteX0" fmla="*/ 1213117 w 2085436"/>
              <a:gd name="connsiteY0" fmla="*/ 380980 h 2076076"/>
              <a:gd name="connsiteX1" fmla="*/ 1387856 w 2085436"/>
              <a:gd name="connsiteY1" fmla="*/ 0 h 2076076"/>
              <a:gd name="connsiteX2" fmla="*/ 1537299 w 2085436"/>
              <a:gd name="connsiteY2" fmla="*/ 513612 h 2076076"/>
              <a:gd name="connsiteX3" fmla="*/ 1944353 w 2085436"/>
              <a:gd name="connsiteY3" fmla="*/ 205463 h 2076076"/>
              <a:gd name="connsiteX4" fmla="*/ 1733629 w 2085436"/>
              <a:gd name="connsiteY4" fmla="*/ 583393 h 2076076"/>
              <a:gd name="connsiteX5" fmla="*/ 2085436 w 2085436"/>
              <a:gd name="connsiteY5" fmla="*/ 586351 h 2076076"/>
              <a:gd name="connsiteX6" fmla="*/ 1797661 w 2085436"/>
              <a:gd name="connsiteY6" fmla="*/ 848656 h 2076076"/>
              <a:gd name="connsiteX7" fmla="*/ 2068396 w 2085436"/>
              <a:gd name="connsiteY7" fmla="*/ 1032769 h 2076076"/>
              <a:gd name="connsiteX8" fmla="*/ 1733629 w 2085436"/>
              <a:gd name="connsiteY8" fmla="*/ 1117432 h 2076076"/>
              <a:gd name="connsiteX9" fmla="*/ 1997907 w 2085436"/>
              <a:gd name="connsiteY9" fmla="*/ 1424471 h 2076076"/>
              <a:gd name="connsiteX10" fmla="*/ 1690765 w 2085436"/>
              <a:gd name="connsiteY10" fmla="*/ 1459963 h 2076076"/>
              <a:gd name="connsiteX11" fmla="*/ 1752998 w 2085436"/>
              <a:gd name="connsiteY11" fmla="*/ 1816081 h 2076076"/>
              <a:gd name="connsiteX12" fmla="*/ 1420348 w 2085436"/>
              <a:gd name="connsiteY12" fmla="*/ 1587234 h 2076076"/>
              <a:gd name="connsiteX13" fmla="*/ 1367006 w 2085436"/>
              <a:gd name="connsiteY13" fmla="*/ 1914330 h 2076076"/>
              <a:gd name="connsiteX14" fmla="*/ 1074363 w 2085436"/>
              <a:gd name="connsiteY14" fmla="*/ 1808779 h 2076076"/>
              <a:gd name="connsiteX15" fmla="*/ 950321 w 2085436"/>
              <a:gd name="connsiteY15" fmla="*/ 2076076 h 2076076"/>
              <a:gd name="connsiteX16" fmla="*/ 796644 w 2085436"/>
              <a:gd name="connsiteY16" fmla="*/ 1654890 h 2076076"/>
              <a:gd name="connsiteX17" fmla="*/ 520406 w 2085436"/>
              <a:gd name="connsiteY17" fmla="*/ 1976070 h 2076076"/>
              <a:gd name="connsiteX18" fmla="*/ 508552 w 2085436"/>
              <a:gd name="connsiteY18" fmla="*/ 1665519 h 2076076"/>
              <a:gd name="connsiteX19" fmla="*/ 136002 w 2085436"/>
              <a:gd name="connsiteY19" fmla="*/ 1627162 h 2076076"/>
              <a:gd name="connsiteX20" fmla="*/ 352441 w 2085436"/>
              <a:gd name="connsiteY20" fmla="*/ 1400256 h 2076076"/>
              <a:gd name="connsiteX21" fmla="*/ 0 w 2085436"/>
              <a:gd name="connsiteY21" fmla="*/ 1169837 h 2076076"/>
              <a:gd name="connsiteX22" fmla="*/ 416473 w 2085436"/>
              <a:gd name="connsiteY22" fmla="*/ 1051070 h 2076076"/>
              <a:gd name="connsiteX23" fmla="*/ 124042 w 2085436"/>
              <a:gd name="connsiteY23" fmla="*/ 744030 h 2076076"/>
              <a:gd name="connsiteX24" fmla="*/ 568562 w 2085436"/>
              <a:gd name="connsiteY24" fmla="*/ 702161 h 2076076"/>
              <a:gd name="connsiteX25" fmla="*/ 476483 w 2085436"/>
              <a:gd name="connsiteY25" fmla="*/ 314711 h 2076076"/>
              <a:gd name="connsiteX26" fmla="*/ 904916 w 2085436"/>
              <a:gd name="connsiteY26" fmla="*/ 569529 h 2076076"/>
              <a:gd name="connsiteX27" fmla="*/ 1028959 w 2085436"/>
              <a:gd name="connsiteY27" fmla="*/ 154074 h 2076076"/>
              <a:gd name="connsiteX28" fmla="*/ 1213117 w 2085436"/>
              <a:gd name="connsiteY28" fmla="*/ 380980 h 2076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085436" h="2076076" fill="none" extrusionOk="0">
                <a:moveTo>
                  <a:pt x="1213117" y="380980"/>
                </a:moveTo>
                <a:cubicBezTo>
                  <a:pt x="1271321" y="209772"/>
                  <a:pt x="1337278" y="168844"/>
                  <a:pt x="1387856" y="0"/>
                </a:cubicBezTo>
                <a:cubicBezTo>
                  <a:pt x="1382561" y="192121"/>
                  <a:pt x="1565011" y="343345"/>
                  <a:pt x="1537299" y="513612"/>
                </a:cubicBezTo>
                <a:cubicBezTo>
                  <a:pt x="1645535" y="372808"/>
                  <a:pt x="1829738" y="297542"/>
                  <a:pt x="1944353" y="205463"/>
                </a:cubicBezTo>
                <a:cubicBezTo>
                  <a:pt x="1863139" y="365196"/>
                  <a:pt x="1782806" y="452816"/>
                  <a:pt x="1733629" y="583393"/>
                </a:cubicBezTo>
                <a:cubicBezTo>
                  <a:pt x="1818912" y="543762"/>
                  <a:pt x="1924549" y="592549"/>
                  <a:pt x="2085436" y="586351"/>
                </a:cubicBezTo>
                <a:cubicBezTo>
                  <a:pt x="1984303" y="695792"/>
                  <a:pt x="1855057" y="794123"/>
                  <a:pt x="1797661" y="848656"/>
                </a:cubicBezTo>
                <a:cubicBezTo>
                  <a:pt x="1916885" y="902162"/>
                  <a:pt x="1996620" y="1018676"/>
                  <a:pt x="2068396" y="1032769"/>
                </a:cubicBezTo>
                <a:cubicBezTo>
                  <a:pt x="1977091" y="1075376"/>
                  <a:pt x="1796988" y="1072272"/>
                  <a:pt x="1733629" y="1117432"/>
                </a:cubicBezTo>
                <a:cubicBezTo>
                  <a:pt x="1836896" y="1195609"/>
                  <a:pt x="1927201" y="1347589"/>
                  <a:pt x="1997907" y="1424471"/>
                </a:cubicBezTo>
                <a:cubicBezTo>
                  <a:pt x="1897268" y="1464383"/>
                  <a:pt x="1801231" y="1434728"/>
                  <a:pt x="1690765" y="1459963"/>
                </a:cubicBezTo>
                <a:cubicBezTo>
                  <a:pt x="1702185" y="1531735"/>
                  <a:pt x="1731992" y="1703922"/>
                  <a:pt x="1752998" y="1816081"/>
                </a:cubicBezTo>
                <a:cubicBezTo>
                  <a:pt x="1568462" y="1732121"/>
                  <a:pt x="1529847" y="1662064"/>
                  <a:pt x="1420348" y="1587234"/>
                </a:cubicBezTo>
                <a:cubicBezTo>
                  <a:pt x="1435234" y="1746054"/>
                  <a:pt x="1330764" y="1748338"/>
                  <a:pt x="1367006" y="1914330"/>
                </a:cubicBezTo>
                <a:cubicBezTo>
                  <a:pt x="1241439" y="1869156"/>
                  <a:pt x="1187483" y="1839799"/>
                  <a:pt x="1074363" y="1808779"/>
                </a:cubicBezTo>
                <a:cubicBezTo>
                  <a:pt x="1048545" y="1918512"/>
                  <a:pt x="950252" y="2002169"/>
                  <a:pt x="950321" y="2076076"/>
                </a:cubicBezTo>
                <a:cubicBezTo>
                  <a:pt x="882922" y="1919081"/>
                  <a:pt x="848981" y="1756628"/>
                  <a:pt x="796644" y="1654890"/>
                </a:cubicBezTo>
                <a:cubicBezTo>
                  <a:pt x="699402" y="1770743"/>
                  <a:pt x="601511" y="1848071"/>
                  <a:pt x="520406" y="1976070"/>
                </a:cubicBezTo>
                <a:cubicBezTo>
                  <a:pt x="539325" y="1853237"/>
                  <a:pt x="517500" y="1797442"/>
                  <a:pt x="508552" y="1665519"/>
                </a:cubicBezTo>
                <a:cubicBezTo>
                  <a:pt x="370228" y="1691562"/>
                  <a:pt x="248562" y="1634947"/>
                  <a:pt x="136002" y="1627162"/>
                </a:cubicBezTo>
                <a:cubicBezTo>
                  <a:pt x="224435" y="1529222"/>
                  <a:pt x="271238" y="1519065"/>
                  <a:pt x="352441" y="1400256"/>
                </a:cubicBezTo>
                <a:cubicBezTo>
                  <a:pt x="241891" y="1337638"/>
                  <a:pt x="126097" y="1236179"/>
                  <a:pt x="0" y="1169837"/>
                </a:cubicBezTo>
                <a:cubicBezTo>
                  <a:pt x="77993" y="1097546"/>
                  <a:pt x="254034" y="1103661"/>
                  <a:pt x="416473" y="1051070"/>
                </a:cubicBezTo>
                <a:cubicBezTo>
                  <a:pt x="284720" y="962363"/>
                  <a:pt x="291439" y="866038"/>
                  <a:pt x="124042" y="744030"/>
                </a:cubicBezTo>
                <a:cubicBezTo>
                  <a:pt x="289678" y="724145"/>
                  <a:pt x="349030" y="729851"/>
                  <a:pt x="568562" y="702161"/>
                </a:cubicBezTo>
                <a:cubicBezTo>
                  <a:pt x="524099" y="546329"/>
                  <a:pt x="505730" y="417028"/>
                  <a:pt x="476483" y="314711"/>
                </a:cubicBezTo>
                <a:cubicBezTo>
                  <a:pt x="675741" y="410133"/>
                  <a:pt x="718334" y="527135"/>
                  <a:pt x="904916" y="569529"/>
                </a:cubicBezTo>
                <a:cubicBezTo>
                  <a:pt x="915805" y="390802"/>
                  <a:pt x="1011205" y="272425"/>
                  <a:pt x="1028959" y="154074"/>
                </a:cubicBezTo>
                <a:cubicBezTo>
                  <a:pt x="1095621" y="212377"/>
                  <a:pt x="1127777" y="326059"/>
                  <a:pt x="1213117" y="380980"/>
                </a:cubicBezTo>
                <a:close/>
              </a:path>
              <a:path w="2085436" h="2076076" stroke="0" extrusionOk="0">
                <a:moveTo>
                  <a:pt x="1213117" y="380980"/>
                </a:moveTo>
                <a:cubicBezTo>
                  <a:pt x="1287871" y="188211"/>
                  <a:pt x="1337698" y="176361"/>
                  <a:pt x="1387856" y="0"/>
                </a:cubicBezTo>
                <a:cubicBezTo>
                  <a:pt x="1429322" y="188059"/>
                  <a:pt x="1539198" y="303802"/>
                  <a:pt x="1537299" y="513612"/>
                </a:cubicBezTo>
                <a:cubicBezTo>
                  <a:pt x="1682165" y="340839"/>
                  <a:pt x="1832641" y="327389"/>
                  <a:pt x="1944353" y="205463"/>
                </a:cubicBezTo>
                <a:cubicBezTo>
                  <a:pt x="1924294" y="301514"/>
                  <a:pt x="1791296" y="468832"/>
                  <a:pt x="1733629" y="583393"/>
                </a:cubicBezTo>
                <a:cubicBezTo>
                  <a:pt x="1831897" y="559681"/>
                  <a:pt x="1919435" y="602020"/>
                  <a:pt x="2085436" y="586351"/>
                </a:cubicBezTo>
                <a:cubicBezTo>
                  <a:pt x="2046352" y="679936"/>
                  <a:pt x="1872780" y="768206"/>
                  <a:pt x="1797661" y="848656"/>
                </a:cubicBezTo>
                <a:cubicBezTo>
                  <a:pt x="1886182" y="867605"/>
                  <a:pt x="1943893" y="973154"/>
                  <a:pt x="2068396" y="1032769"/>
                </a:cubicBezTo>
                <a:cubicBezTo>
                  <a:pt x="1924877" y="1099631"/>
                  <a:pt x="1867355" y="1069538"/>
                  <a:pt x="1733629" y="1117432"/>
                </a:cubicBezTo>
                <a:cubicBezTo>
                  <a:pt x="1832382" y="1179718"/>
                  <a:pt x="1873075" y="1349501"/>
                  <a:pt x="1997907" y="1424471"/>
                </a:cubicBezTo>
                <a:cubicBezTo>
                  <a:pt x="1912158" y="1446612"/>
                  <a:pt x="1786334" y="1414184"/>
                  <a:pt x="1690765" y="1459963"/>
                </a:cubicBezTo>
                <a:cubicBezTo>
                  <a:pt x="1699105" y="1547178"/>
                  <a:pt x="1725259" y="1706945"/>
                  <a:pt x="1752998" y="1816081"/>
                </a:cubicBezTo>
                <a:cubicBezTo>
                  <a:pt x="1666281" y="1759158"/>
                  <a:pt x="1531037" y="1647930"/>
                  <a:pt x="1420348" y="1587234"/>
                </a:cubicBezTo>
                <a:cubicBezTo>
                  <a:pt x="1441384" y="1744074"/>
                  <a:pt x="1336828" y="1767942"/>
                  <a:pt x="1367006" y="1914330"/>
                </a:cubicBezTo>
                <a:cubicBezTo>
                  <a:pt x="1293480" y="1911386"/>
                  <a:pt x="1219473" y="1842713"/>
                  <a:pt x="1074363" y="1808779"/>
                </a:cubicBezTo>
                <a:cubicBezTo>
                  <a:pt x="1035116" y="1927734"/>
                  <a:pt x="978749" y="2005037"/>
                  <a:pt x="950321" y="2076076"/>
                </a:cubicBezTo>
                <a:cubicBezTo>
                  <a:pt x="887535" y="1926751"/>
                  <a:pt x="847215" y="1733603"/>
                  <a:pt x="796644" y="1654890"/>
                </a:cubicBezTo>
                <a:cubicBezTo>
                  <a:pt x="711312" y="1778640"/>
                  <a:pt x="585349" y="1856915"/>
                  <a:pt x="520406" y="1976070"/>
                </a:cubicBezTo>
                <a:cubicBezTo>
                  <a:pt x="510798" y="1889741"/>
                  <a:pt x="503728" y="1786582"/>
                  <a:pt x="508552" y="1665519"/>
                </a:cubicBezTo>
                <a:cubicBezTo>
                  <a:pt x="375507" y="1683500"/>
                  <a:pt x="322243" y="1642674"/>
                  <a:pt x="136002" y="1627162"/>
                </a:cubicBezTo>
                <a:cubicBezTo>
                  <a:pt x="185482" y="1573247"/>
                  <a:pt x="298247" y="1507802"/>
                  <a:pt x="352441" y="1400256"/>
                </a:cubicBezTo>
                <a:cubicBezTo>
                  <a:pt x="153851" y="1328847"/>
                  <a:pt x="109144" y="1212340"/>
                  <a:pt x="0" y="1169837"/>
                </a:cubicBezTo>
                <a:cubicBezTo>
                  <a:pt x="139720" y="1120258"/>
                  <a:pt x="325060" y="1122573"/>
                  <a:pt x="416473" y="1051070"/>
                </a:cubicBezTo>
                <a:cubicBezTo>
                  <a:pt x="275969" y="916192"/>
                  <a:pt x="212107" y="800833"/>
                  <a:pt x="124042" y="744030"/>
                </a:cubicBezTo>
                <a:cubicBezTo>
                  <a:pt x="303006" y="726983"/>
                  <a:pt x="352466" y="731065"/>
                  <a:pt x="568562" y="702161"/>
                </a:cubicBezTo>
                <a:cubicBezTo>
                  <a:pt x="511255" y="512237"/>
                  <a:pt x="545639" y="486957"/>
                  <a:pt x="476483" y="314711"/>
                </a:cubicBezTo>
                <a:cubicBezTo>
                  <a:pt x="622219" y="354867"/>
                  <a:pt x="749950" y="482887"/>
                  <a:pt x="904916" y="569529"/>
                </a:cubicBezTo>
                <a:cubicBezTo>
                  <a:pt x="897927" y="416962"/>
                  <a:pt x="1021648" y="295041"/>
                  <a:pt x="1028959" y="154074"/>
                </a:cubicBezTo>
                <a:cubicBezTo>
                  <a:pt x="1131895" y="233078"/>
                  <a:pt x="1109402" y="301947"/>
                  <a:pt x="1213117" y="380980"/>
                </a:cubicBezTo>
                <a:close/>
              </a:path>
            </a:pathLst>
          </a:custGeom>
          <a:blipFill dpi="0" rotWithShape="1">
            <a:blip r:embed="rId9">
              <a:alphaModFix amt="87000"/>
            </a:blip>
            <a:srcRect/>
            <a:tile tx="0" ty="0" sx="100000" sy="100000" flip="none" algn="tl"/>
          </a:blipFill>
          <a:ln w="28575"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1462 w 21600"/>
                      <a:gd name="connsiteY0" fmla="*/ 4342 h 21600"/>
                      <a:gd name="connsiteX1" fmla="*/ 14790 w 21600"/>
                      <a:gd name="connsiteY1" fmla="*/ 0 h 21600"/>
                      <a:gd name="connsiteX2" fmla="*/ 14525 w 21600"/>
                      <a:gd name="connsiteY2" fmla="*/ 5777 h 21600"/>
                      <a:gd name="connsiteX3" fmla="*/ 18007 w 21600"/>
                      <a:gd name="connsiteY3" fmla="*/ 3172 h 21600"/>
                      <a:gd name="connsiteX4" fmla="*/ 16380 w 21600"/>
                      <a:gd name="connsiteY4" fmla="*/ 6532 h 21600"/>
                      <a:gd name="connsiteX5" fmla="*/ 21600 w 21600"/>
                      <a:gd name="connsiteY5" fmla="*/ 6645 h 21600"/>
                      <a:gd name="connsiteX6" fmla="*/ 16985 w 21600"/>
                      <a:gd name="connsiteY6" fmla="*/ 9402 h 21600"/>
                      <a:gd name="connsiteX7" fmla="*/ 18270 w 21600"/>
                      <a:gd name="connsiteY7" fmla="*/ 11290 h 21600"/>
                      <a:gd name="connsiteX8" fmla="*/ 16380 w 21600"/>
                      <a:gd name="connsiteY8" fmla="*/ 12310 h 21600"/>
                      <a:gd name="connsiteX9" fmla="*/ 18877 w 21600"/>
                      <a:gd name="connsiteY9" fmla="*/ 15632 h 21600"/>
                      <a:gd name="connsiteX10" fmla="*/ 14640 w 21600"/>
                      <a:gd name="connsiteY10" fmla="*/ 14350 h 21600"/>
                      <a:gd name="connsiteX11" fmla="*/ 14942 w 21600"/>
                      <a:gd name="connsiteY11" fmla="*/ 17370 h 21600"/>
                      <a:gd name="connsiteX12" fmla="*/ 12180 w 21600"/>
                      <a:gd name="connsiteY12" fmla="*/ 15935 h 21600"/>
                      <a:gd name="connsiteX13" fmla="*/ 11612 w 21600"/>
                      <a:gd name="connsiteY13" fmla="*/ 18842 h 21600"/>
                      <a:gd name="connsiteX14" fmla="*/ 9872 w 21600"/>
                      <a:gd name="connsiteY14" fmla="*/ 17370 h 21600"/>
                      <a:gd name="connsiteX15" fmla="*/ 8700 w 21600"/>
                      <a:gd name="connsiteY15" fmla="*/ 19712 h 21600"/>
                      <a:gd name="connsiteX16" fmla="*/ 7527 w 21600"/>
                      <a:gd name="connsiteY16" fmla="*/ 18125 h 21600"/>
                      <a:gd name="connsiteX17" fmla="*/ 4917 w 21600"/>
                      <a:gd name="connsiteY17" fmla="*/ 21600 h 21600"/>
                      <a:gd name="connsiteX18" fmla="*/ 4805 w 21600"/>
                      <a:gd name="connsiteY18" fmla="*/ 18240 h 21600"/>
                      <a:gd name="connsiteX19" fmla="*/ 1285 w 21600"/>
                      <a:gd name="connsiteY19" fmla="*/ 17825 h 21600"/>
                      <a:gd name="connsiteX20" fmla="*/ 3330 w 21600"/>
                      <a:gd name="connsiteY20" fmla="*/ 15370 h 21600"/>
                      <a:gd name="connsiteX21" fmla="*/ 0 w 21600"/>
                      <a:gd name="connsiteY21" fmla="*/ 12877 h 21600"/>
                      <a:gd name="connsiteX22" fmla="*/ 3935 w 21600"/>
                      <a:gd name="connsiteY22" fmla="*/ 11592 h 21600"/>
                      <a:gd name="connsiteX23" fmla="*/ 1172 w 21600"/>
                      <a:gd name="connsiteY23" fmla="*/ 8270 h 21600"/>
                      <a:gd name="connsiteX24" fmla="*/ 5372 w 21600"/>
                      <a:gd name="connsiteY24" fmla="*/ 7817 h 21600"/>
                      <a:gd name="connsiteX25" fmla="*/ 4502 w 21600"/>
                      <a:gd name="connsiteY25" fmla="*/ 3625 h 21600"/>
                      <a:gd name="connsiteX26" fmla="*/ 8550 w 21600"/>
                      <a:gd name="connsiteY26" fmla="*/ 6382 h 21600"/>
                      <a:gd name="connsiteX27" fmla="*/ 9722 w 21600"/>
                      <a:gd name="connsiteY27" fmla="*/ 1887 h 21600"/>
                      <a:gd name="connsiteX28" fmla="*/ 11462 w 21600"/>
                      <a:gd name="connsiteY28" fmla="*/ 4342 h 21600"/>
                      <a:gd name="connsiteX0" fmla="*/ 11462 w 18877"/>
                      <a:gd name="connsiteY0" fmla="*/ 4342 h 21600"/>
                      <a:gd name="connsiteX1" fmla="*/ 14790 w 18877"/>
                      <a:gd name="connsiteY1" fmla="*/ 0 h 21600"/>
                      <a:gd name="connsiteX2" fmla="*/ 14525 w 18877"/>
                      <a:gd name="connsiteY2" fmla="*/ 5777 h 21600"/>
                      <a:gd name="connsiteX3" fmla="*/ 18007 w 18877"/>
                      <a:gd name="connsiteY3" fmla="*/ 3172 h 21600"/>
                      <a:gd name="connsiteX4" fmla="*/ 16380 w 18877"/>
                      <a:gd name="connsiteY4" fmla="*/ 6532 h 21600"/>
                      <a:gd name="connsiteX5" fmla="*/ 18340 w 18877"/>
                      <a:gd name="connsiteY5" fmla="*/ 7085 h 21600"/>
                      <a:gd name="connsiteX6" fmla="*/ 16985 w 18877"/>
                      <a:gd name="connsiteY6" fmla="*/ 9402 h 21600"/>
                      <a:gd name="connsiteX7" fmla="*/ 18270 w 18877"/>
                      <a:gd name="connsiteY7" fmla="*/ 11290 h 21600"/>
                      <a:gd name="connsiteX8" fmla="*/ 16380 w 18877"/>
                      <a:gd name="connsiteY8" fmla="*/ 12310 h 21600"/>
                      <a:gd name="connsiteX9" fmla="*/ 18877 w 18877"/>
                      <a:gd name="connsiteY9" fmla="*/ 15632 h 21600"/>
                      <a:gd name="connsiteX10" fmla="*/ 14640 w 18877"/>
                      <a:gd name="connsiteY10" fmla="*/ 14350 h 21600"/>
                      <a:gd name="connsiteX11" fmla="*/ 14942 w 18877"/>
                      <a:gd name="connsiteY11" fmla="*/ 17370 h 21600"/>
                      <a:gd name="connsiteX12" fmla="*/ 12180 w 18877"/>
                      <a:gd name="connsiteY12" fmla="*/ 15935 h 21600"/>
                      <a:gd name="connsiteX13" fmla="*/ 11612 w 18877"/>
                      <a:gd name="connsiteY13" fmla="*/ 18842 h 21600"/>
                      <a:gd name="connsiteX14" fmla="*/ 9872 w 18877"/>
                      <a:gd name="connsiteY14" fmla="*/ 17370 h 21600"/>
                      <a:gd name="connsiteX15" fmla="*/ 8700 w 18877"/>
                      <a:gd name="connsiteY15" fmla="*/ 19712 h 21600"/>
                      <a:gd name="connsiteX16" fmla="*/ 7527 w 18877"/>
                      <a:gd name="connsiteY16" fmla="*/ 18125 h 21600"/>
                      <a:gd name="connsiteX17" fmla="*/ 4917 w 18877"/>
                      <a:gd name="connsiteY17" fmla="*/ 21600 h 21600"/>
                      <a:gd name="connsiteX18" fmla="*/ 4805 w 18877"/>
                      <a:gd name="connsiteY18" fmla="*/ 18240 h 21600"/>
                      <a:gd name="connsiteX19" fmla="*/ 1285 w 18877"/>
                      <a:gd name="connsiteY19" fmla="*/ 17825 h 21600"/>
                      <a:gd name="connsiteX20" fmla="*/ 3330 w 18877"/>
                      <a:gd name="connsiteY20" fmla="*/ 15370 h 21600"/>
                      <a:gd name="connsiteX21" fmla="*/ 0 w 18877"/>
                      <a:gd name="connsiteY21" fmla="*/ 12877 h 21600"/>
                      <a:gd name="connsiteX22" fmla="*/ 3935 w 18877"/>
                      <a:gd name="connsiteY22" fmla="*/ 11592 h 21600"/>
                      <a:gd name="connsiteX23" fmla="*/ 1172 w 18877"/>
                      <a:gd name="connsiteY23" fmla="*/ 8270 h 21600"/>
                      <a:gd name="connsiteX24" fmla="*/ 5372 w 18877"/>
                      <a:gd name="connsiteY24" fmla="*/ 7817 h 21600"/>
                      <a:gd name="connsiteX25" fmla="*/ 4502 w 18877"/>
                      <a:gd name="connsiteY25" fmla="*/ 3625 h 21600"/>
                      <a:gd name="connsiteX26" fmla="*/ 8550 w 18877"/>
                      <a:gd name="connsiteY26" fmla="*/ 6382 h 21600"/>
                      <a:gd name="connsiteX27" fmla="*/ 9722 w 18877"/>
                      <a:gd name="connsiteY27" fmla="*/ 1887 h 21600"/>
                      <a:gd name="connsiteX28" fmla="*/ 11462 w 18877"/>
                      <a:gd name="connsiteY28" fmla="*/ 4342 h 21600"/>
                      <a:gd name="connsiteX0" fmla="*/ 11462 w 18877"/>
                      <a:gd name="connsiteY0" fmla="*/ 4122 h 21380"/>
                      <a:gd name="connsiteX1" fmla="*/ 13113 w 18877"/>
                      <a:gd name="connsiteY1" fmla="*/ 0 h 21380"/>
                      <a:gd name="connsiteX2" fmla="*/ 14525 w 18877"/>
                      <a:gd name="connsiteY2" fmla="*/ 5557 h 21380"/>
                      <a:gd name="connsiteX3" fmla="*/ 18007 w 18877"/>
                      <a:gd name="connsiteY3" fmla="*/ 2952 h 21380"/>
                      <a:gd name="connsiteX4" fmla="*/ 16380 w 18877"/>
                      <a:gd name="connsiteY4" fmla="*/ 6312 h 21380"/>
                      <a:gd name="connsiteX5" fmla="*/ 18340 w 18877"/>
                      <a:gd name="connsiteY5" fmla="*/ 6865 h 21380"/>
                      <a:gd name="connsiteX6" fmla="*/ 16985 w 18877"/>
                      <a:gd name="connsiteY6" fmla="*/ 9182 h 21380"/>
                      <a:gd name="connsiteX7" fmla="*/ 18270 w 18877"/>
                      <a:gd name="connsiteY7" fmla="*/ 11070 h 21380"/>
                      <a:gd name="connsiteX8" fmla="*/ 16380 w 18877"/>
                      <a:gd name="connsiteY8" fmla="*/ 12090 h 21380"/>
                      <a:gd name="connsiteX9" fmla="*/ 18877 w 18877"/>
                      <a:gd name="connsiteY9" fmla="*/ 15412 h 21380"/>
                      <a:gd name="connsiteX10" fmla="*/ 14640 w 18877"/>
                      <a:gd name="connsiteY10" fmla="*/ 14130 h 21380"/>
                      <a:gd name="connsiteX11" fmla="*/ 14942 w 18877"/>
                      <a:gd name="connsiteY11" fmla="*/ 17150 h 21380"/>
                      <a:gd name="connsiteX12" fmla="*/ 12180 w 18877"/>
                      <a:gd name="connsiteY12" fmla="*/ 15715 h 21380"/>
                      <a:gd name="connsiteX13" fmla="*/ 11612 w 18877"/>
                      <a:gd name="connsiteY13" fmla="*/ 18622 h 21380"/>
                      <a:gd name="connsiteX14" fmla="*/ 9872 w 18877"/>
                      <a:gd name="connsiteY14" fmla="*/ 17150 h 21380"/>
                      <a:gd name="connsiteX15" fmla="*/ 8700 w 18877"/>
                      <a:gd name="connsiteY15" fmla="*/ 19492 h 21380"/>
                      <a:gd name="connsiteX16" fmla="*/ 7527 w 18877"/>
                      <a:gd name="connsiteY16" fmla="*/ 17905 h 21380"/>
                      <a:gd name="connsiteX17" fmla="*/ 4917 w 18877"/>
                      <a:gd name="connsiteY17" fmla="*/ 21380 h 21380"/>
                      <a:gd name="connsiteX18" fmla="*/ 4805 w 18877"/>
                      <a:gd name="connsiteY18" fmla="*/ 18020 h 21380"/>
                      <a:gd name="connsiteX19" fmla="*/ 1285 w 18877"/>
                      <a:gd name="connsiteY19" fmla="*/ 17605 h 21380"/>
                      <a:gd name="connsiteX20" fmla="*/ 3330 w 18877"/>
                      <a:gd name="connsiteY20" fmla="*/ 15150 h 21380"/>
                      <a:gd name="connsiteX21" fmla="*/ 0 w 18877"/>
                      <a:gd name="connsiteY21" fmla="*/ 12657 h 21380"/>
                      <a:gd name="connsiteX22" fmla="*/ 3935 w 18877"/>
                      <a:gd name="connsiteY22" fmla="*/ 11372 h 21380"/>
                      <a:gd name="connsiteX23" fmla="*/ 1172 w 18877"/>
                      <a:gd name="connsiteY23" fmla="*/ 8050 h 21380"/>
                      <a:gd name="connsiteX24" fmla="*/ 5372 w 18877"/>
                      <a:gd name="connsiteY24" fmla="*/ 7597 h 21380"/>
                      <a:gd name="connsiteX25" fmla="*/ 4502 w 18877"/>
                      <a:gd name="connsiteY25" fmla="*/ 3405 h 21380"/>
                      <a:gd name="connsiteX26" fmla="*/ 8550 w 18877"/>
                      <a:gd name="connsiteY26" fmla="*/ 6162 h 21380"/>
                      <a:gd name="connsiteX27" fmla="*/ 9722 w 18877"/>
                      <a:gd name="connsiteY27" fmla="*/ 1667 h 21380"/>
                      <a:gd name="connsiteX28" fmla="*/ 11462 w 18877"/>
                      <a:gd name="connsiteY28" fmla="*/ 4122 h 21380"/>
                      <a:gd name="connsiteX0" fmla="*/ 11462 w 18877"/>
                      <a:gd name="connsiteY0" fmla="*/ 4122 h 22462"/>
                      <a:gd name="connsiteX1" fmla="*/ 13113 w 18877"/>
                      <a:gd name="connsiteY1" fmla="*/ 0 h 22462"/>
                      <a:gd name="connsiteX2" fmla="*/ 14525 w 18877"/>
                      <a:gd name="connsiteY2" fmla="*/ 5557 h 22462"/>
                      <a:gd name="connsiteX3" fmla="*/ 18007 w 18877"/>
                      <a:gd name="connsiteY3" fmla="*/ 2952 h 22462"/>
                      <a:gd name="connsiteX4" fmla="*/ 16380 w 18877"/>
                      <a:gd name="connsiteY4" fmla="*/ 6312 h 22462"/>
                      <a:gd name="connsiteX5" fmla="*/ 18340 w 18877"/>
                      <a:gd name="connsiteY5" fmla="*/ 6865 h 22462"/>
                      <a:gd name="connsiteX6" fmla="*/ 16985 w 18877"/>
                      <a:gd name="connsiteY6" fmla="*/ 9182 h 22462"/>
                      <a:gd name="connsiteX7" fmla="*/ 18270 w 18877"/>
                      <a:gd name="connsiteY7" fmla="*/ 11070 h 22462"/>
                      <a:gd name="connsiteX8" fmla="*/ 16380 w 18877"/>
                      <a:gd name="connsiteY8" fmla="*/ 12090 h 22462"/>
                      <a:gd name="connsiteX9" fmla="*/ 18877 w 18877"/>
                      <a:gd name="connsiteY9" fmla="*/ 15412 h 22462"/>
                      <a:gd name="connsiteX10" fmla="*/ 14640 w 18877"/>
                      <a:gd name="connsiteY10" fmla="*/ 14130 h 22462"/>
                      <a:gd name="connsiteX11" fmla="*/ 14942 w 18877"/>
                      <a:gd name="connsiteY11" fmla="*/ 17150 h 22462"/>
                      <a:gd name="connsiteX12" fmla="*/ 12180 w 18877"/>
                      <a:gd name="connsiteY12" fmla="*/ 15715 h 22462"/>
                      <a:gd name="connsiteX13" fmla="*/ 11612 w 18877"/>
                      <a:gd name="connsiteY13" fmla="*/ 18622 h 22462"/>
                      <a:gd name="connsiteX14" fmla="*/ 9872 w 18877"/>
                      <a:gd name="connsiteY14" fmla="*/ 17150 h 22462"/>
                      <a:gd name="connsiteX15" fmla="*/ 8979 w 18877"/>
                      <a:gd name="connsiteY15" fmla="*/ 22462 h 22462"/>
                      <a:gd name="connsiteX16" fmla="*/ 7527 w 18877"/>
                      <a:gd name="connsiteY16" fmla="*/ 17905 h 22462"/>
                      <a:gd name="connsiteX17" fmla="*/ 4917 w 18877"/>
                      <a:gd name="connsiteY17" fmla="*/ 21380 h 22462"/>
                      <a:gd name="connsiteX18" fmla="*/ 4805 w 18877"/>
                      <a:gd name="connsiteY18" fmla="*/ 18020 h 22462"/>
                      <a:gd name="connsiteX19" fmla="*/ 1285 w 18877"/>
                      <a:gd name="connsiteY19" fmla="*/ 17605 h 22462"/>
                      <a:gd name="connsiteX20" fmla="*/ 3330 w 18877"/>
                      <a:gd name="connsiteY20" fmla="*/ 15150 h 22462"/>
                      <a:gd name="connsiteX21" fmla="*/ 0 w 18877"/>
                      <a:gd name="connsiteY21" fmla="*/ 12657 h 22462"/>
                      <a:gd name="connsiteX22" fmla="*/ 3935 w 18877"/>
                      <a:gd name="connsiteY22" fmla="*/ 11372 h 22462"/>
                      <a:gd name="connsiteX23" fmla="*/ 1172 w 18877"/>
                      <a:gd name="connsiteY23" fmla="*/ 8050 h 22462"/>
                      <a:gd name="connsiteX24" fmla="*/ 5372 w 18877"/>
                      <a:gd name="connsiteY24" fmla="*/ 7597 h 22462"/>
                      <a:gd name="connsiteX25" fmla="*/ 4502 w 18877"/>
                      <a:gd name="connsiteY25" fmla="*/ 3405 h 22462"/>
                      <a:gd name="connsiteX26" fmla="*/ 8550 w 18877"/>
                      <a:gd name="connsiteY26" fmla="*/ 6162 h 22462"/>
                      <a:gd name="connsiteX27" fmla="*/ 9722 w 18877"/>
                      <a:gd name="connsiteY27" fmla="*/ 1667 h 22462"/>
                      <a:gd name="connsiteX28" fmla="*/ 11462 w 18877"/>
                      <a:gd name="connsiteY28" fmla="*/ 4122 h 22462"/>
                      <a:gd name="connsiteX0" fmla="*/ 11462 w 18877"/>
                      <a:gd name="connsiteY0" fmla="*/ 4122 h 22462"/>
                      <a:gd name="connsiteX1" fmla="*/ 13113 w 18877"/>
                      <a:gd name="connsiteY1" fmla="*/ 0 h 22462"/>
                      <a:gd name="connsiteX2" fmla="*/ 14525 w 18877"/>
                      <a:gd name="connsiteY2" fmla="*/ 5557 h 22462"/>
                      <a:gd name="connsiteX3" fmla="*/ 18007 w 18877"/>
                      <a:gd name="connsiteY3" fmla="*/ 2952 h 22462"/>
                      <a:gd name="connsiteX4" fmla="*/ 16380 w 18877"/>
                      <a:gd name="connsiteY4" fmla="*/ 6312 h 22462"/>
                      <a:gd name="connsiteX5" fmla="*/ 18340 w 18877"/>
                      <a:gd name="connsiteY5" fmla="*/ 6865 h 22462"/>
                      <a:gd name="connsiteX6" fmla="*/ 16985 w 18877"/>
                      <a:gd name="connsiteY6" fmla="*/ 9182 h 22462"/>
                      <a:gd name="connsiteX7" fmla="*/ 18270 w 18877"/>
                      <a:gd name="connsiteY7" fmla="*/ 11070 h 22462"/>
                      <a:gd name="connsiteX8" fmla="*/ 16380 w 18877"/>
                      <a:gd name="connsiteY8" fmla="*/ 12090 h 22462"/>
                      <a:gd name="connsiteX9" fmla="*/ 18877 w 18877"/>
                      <a:gd name="connsiteY9" fmla="*/ 15412 h 22462"/>
                      <a:gd name="connsiteX10" fmla="*/ 14640 w 18877"/>
                      <a:gd name="connsiteY10" fmla="*/ 14130 h 22462"/>
                      <a:gd name="connsiteX11" fmla="*/ 14942 w 18877"/>
                      <a:gd name="connsiteY11" fmla="*/ 17150 h 22462"/>
                      <a:gd name="connsiteX12" fmla="*/ 12180 w 18877"/>
                      <a:gd name="connsiteY12" fmla="*/ 15715 h 22462"/>
                      <a:gd name="connsiteX13" fmla="*/ 11612 w 18877"/>
                      <a:gd name="connsiteY13" fmla="*/ 18622 h 22462"/>
                      <a:gd name="connsiteX14" fmla="*/ 10151 w 18877"/>
                      <a:gd name="connsiteY14" fmla="*/ 19570 h 22462"/>
                      <a:gd name="connsiteX15" fmla="*/ 8979 w 18877"/>
                      <a:gd name="connsiteY15" fmla="*/ 22462 h 22462"/>
                      <a:gd name="connsiteX16" fmla="*/ 7527 w 18877"/>
                      <a:gd name="connsiteY16" fmla="*/ 17905 h 22462"/>
                      <a:gd name="connsiteX17" fmla="*/ 4917 w 18877"/>
                      <a:gd name="connsiteY17" fmla="*/ 21380 h 22462"/>
                      <a:gd name="connsiteX18" fmla="*/ 4805 w 18877"/>
                      <a:gd name="connsiteY18" fmla="*/ 18020 h 22462"/>
                      <a:gd name="connsiteX19" fmla="*/ 1285 w 18877"/>
                      <a:gd name="connsiteY19" fmla="*/ 17605 h 22462"/>
                      <a:gd name="connsiteX20" fmla="*/ 3330 w 18877"/>
                      <a:gd name="connsiteY20" fmla="*/ 15150 h 22462"/>
                      <a:gd name="connsiteX21" fmla="*/ 0 w 18877"/>
                      <a:gd name="connsiteY21" fmla="*/ 12657 h 22462"/>
                      <a:gd name="connsiteX22" fmla="*/ 3935 w 18877"/>
                      <a:gd name="connsiteY22" fmla="*/ 11372 h 22462"/>
                      <a:gd name="connsiteX23" fmla="*/ 1172 w 18877"/>
                      <a:gd name="connsiteY23" fmla="*/ 8050 h 22462"/>
                      <a:gd name="connsiteX24" fmla="*/ 5372 w 18877"/>
                      <a:gd name="connsiteY24" fmla="*/ 7597 h 22462"/>
                      <a:gd name="connsiteX25" fmla="*/ 4502 w 18877"/>
                      <a:gd name="connsiteY25" fmla="*/ 3405 h 22462"/>
                      <a:gd name="connsiteX26" fmla="*/ 8550 w 18877"/>
                      <a:gd name="connsiteY26" fmla="*/ 6162 h 22462"/>
                      <a:gd name="connsiteX27" fmla="*/ 9722 w 18877"/>
                      <a:gd name="connsiteY27" fmla="*/ 1667 h 22462"/>
                      <a:gd name="connsiteX28" fmla="*/ 11462 w 18877"/>
                      <a:gd name="connsiteY28" fmla="*/ 4122 h 22462"/>
                      <a:gd name="connsiteX0" fmla="*/ 11462 w 18877"/>
                      <a:gd name="connsiteY0" fmla="*/ 4122 h 22462"/>
                      <a:gd name="connsiteX1" fmla="*/ 13113 w 18877"/>
                      <a:gd name="connsiteY1" fmla="*/ 0 h 22462"/>
                      <a:gd name="connsiteX2" fmla="*/ 14525 w 18877"/>
                      <a:gd name="connsiteY2" fmla="*/ 5557 h 22462"/>
                      <a:gd name="connsiteX3" fmla="*/ 18007 w 18877"/>
                      <a:gd name="connsiteY3" fmla="*/ 2952 h 22462"/>
                      <a:gd name="connsiteX4" fmla="*/ 16380 w 18877"/>
                      <a:gd name="connsiteY4" fmla="*/ 6312 h 22462"/>
                      <a:gd name="connsiteX5" fmla="*/ 18340 w 18877"/>
                      <a:gd name="connsiteY5" fmla="*/ 6865 h 22462"/>
                      <a:gd name="connsiteX6" fmla="*/ 16985 w 18877"/>
                      <a:gd name="connsiteY6" fmla="*/ 9182 h 22462"/>
                      <a:gd name="connsiteX7" fmla="*/ 18270 w 18877"/>
                      <a:gd name="connsiteY7" fmla="*/ 11070 h 22462"/>
                      <a:gd name="connsiteX8" fmla="*/ 16380 w 18877"/>
                      <a:gd name="connsiteY8" fmla="*/ 12090 h 22462"/>
                      <a:gd name="connsiteX9" fmla="*/ 18877 w 18877"/>
                      <a:gd name="connsiteY9" fmla="*/ 15412 h 22462"/>
                      <a:gd name="connsiteX10" fmla="*/ 14640 w 18877"/>
                      <a:gd name="connsiteY10" fmla="*/ 14130 h 22462"/>
                      <a:gd name="connsiteX11" fmla="*/ 14942 w 18877"/>
                      <a:gd name="connsiteY11" fmla="*/ 17150 h 22462"/>
                      <a:gd name="connsiteX12" fmla="*/ 12180 w 18877"/>
                      <a:gd name="connsiteY12" fmla="*/ 15715 h 22462"/>
                      <a:gd name="connsiteX13" fmla="*/ 12916 w 18877"/>
                      <a:gd name="connsiteY13" fmla="*/ 20712 h 22462"/>
                      <a:gd name="connsiteX14" fmla="*/ 10151 w 18877"/>
                      <a:gd name="connsiteY14" fmla="*/ 19570 h 22462"/>
                      <a:gd name="connsiteX15" fmla="*/ 8979 w 18877"/>
                      <a:gd name="connsiteY15" fmla="*/ 22462 h 22462"/>
                      <a:gd name="connsiteX16" fmla="*/ 7527 w 18877"/>
                      <a:gd name="connsiteY16" fmla="*/ 17905 h 22462"/>
                      <a:gd name="connsiteX17" fmla="*/ 4917 w 18877"/>
                      <a:gd name="connsiteY17" fmla="*/ 21380 h 22462"/>
                      <a:gd name="connsiteX18" fmla="*/ 4805 w 18877"/>
                      <a:gd name="connsiteY18" fmla="*/ 18020 h 22462"/>
                      <a:gd name="connsiteX19" fmla="*/ 1285 w 18877"/>
                      <a:gd name="connsiteY19" fmla="*/ 17605 h 22462"/>
                      <a:gd name="connsiteX20" fmla="*/ 3330 w 18877"/>
                      <a:gd name="connsiteY20" fmla="*/ 15150 h 22462"/>
                      <a:gd name="connsiteX21" fmla="*/ 0 w 18877"/>
                      <a:gd name="connsiteY21" fmla="*/ 12657 h 22462"/>
                      <a:gd name="connsiteX22" fmla="*/ 3935 w 18877"/>
                      <a:gd name="connsiteY22" fmla="*/ 11372 h 22462"/>
                      <a:gd name="connsiteX23" fmla="*/ 1172 w 18877"/>
                      <a:gd name="connsiteY23" fmla="*/ 8050 h 22462"/>
                      <a:gd name="connsiteX24" fmla="*/ 5372 w 18877"/>
                      <a:gd name="connsiteY24" fmla="*/ 7597 h 22462"/>
                      <a:gd name="connsiteX25" fmla="*/ 4502 w 18877"/>
                      <a:gd name="connsiteY25" fmla="*/ 3405 h 22462"/>
                      <a:gd name="connsiteX26" fmla="*/ 8550 w 18877"/>
                      <a:gd name="connsiteY26" fmla="*/ 6162 h 22462"/>
                      <a:gd name="connsiteX27" fmla="*/ 9722 w 18877"/>
                      <a:gd name="connsiteY27" fmla="*/ 1667 h 22462"/>
                      <a:gd name="connsiteX28" fmla="*/ 11462 w 18877"/>
                      <a:gd name="connsiteY28" fmla="*/ 4122 h 22462"/>
                      <a:gd name="connsiteX0" fmla="*/ 11462 w 18877"/>
                      <a:gd name="connsiteY0" fmla="*/ 4122 h 22462"/>
                      <a:gd name="connsiteX1" fmla="*/ 13113 w 18877"/>
                      <a:gd name="connsiteY1" fmla="*/ 0 h 22462"/>
                      <a:gd name="connsiteX2" fmla="*/ 14525 w 18877"/>
                      <a:gd name="connsiteY2" fmla="*/ 5557 h 22462"/>
                      <a:gd name="connsiteX3" fmla="*/ 18007 w 18877"/>
                      <a:gd name="connsiteY3" fmla="*/ 2952 h 22462"/>
                      <a:gd name="connsiteX4" fmla="*/ 16380 w 18877"/>
                      <a:gd name="connsiteY4" fmla="*/ 6312 h 22462"/>
                      <a:gd name="connsiteX5" fmla="*/ 18340 w 18877"/>
                      <a:gd name="connsiteY5" fmla="*/ 6865 h 22462"/>
                      <a:gd name="connsiteX6" fmla="*/ 16985 w 18877"/>
                      <a:gd name="connsiteY6" fmla="*/ 9182 h 22462"/>
                      <a:gd name="connsiteX7" fmla="*/ 18270 w 18877"/>
                      <a:gd name="connsiteY7" fmla="*/ 11070 h 22462"/>
                      <a:gd name="connsiteX8" fmla="*/ 16380 w 18877"/>
                      <a:gd name="connsiteY8" fmla="*/ 12090 h 22462"/>
                      <a:gd name="connsiteX9" fmla="*/ 18877 w 18877"/>
                      <a:gd name="connsiteY9" fmla="*/ 15412 h 22462"/>
                      <a:gd name="connsiteX10" fmla="*/ 14640 w 18877"/>
                      <a:gd name="connsiteY10" fmla="*/ 14130 h 22462"/>
                      <a:gd name="connsiteX11" fmla="*/ 14942 w 18877"/>
                      <a:gd name="connsiteY11" fmla="*/ 17150 h 22462"/>
                      <a:gd name="connsiteX12" fmla="*/ 13420 w 18877"/>
                      <a:gd name="connsiteY12" fmla="*/ 17173 h 22462"/>
                      <a:gd name="connsiteX13" fmla="*/ 12916 w 18877"/>
                      <a:gd name="connsiteY13" fmla="*/ 20712 h 22462"/>
                      <a:gd name="connsiteX14" fmla="*/ 10151 w 18877"/>
                      <a:gd name="connsiteY14" fmla="*/ 19570 h 22462"/>
                      <a:gd name="connsiteX15" fmla="*/ 8979 w 18877"/>
                      <a:gd name="connsiteY15" fmla="*/ 22462 h 22462"/>
                      <a:gd name="connsiteX16" fmla="*/ 7527 w 18877"/>
                      <a:gd name="connsiteY16" fmla="*/ 17905 h 22462"/>
                      <a:gd name="connsiteX17" fmla="*/ 4917 w 18877"/>
                      <a:gd name="connsiteY17" fmla="*/ 21380 h 22462"/>
                      <a:gd name="connsiteX18" fmla="*/ 4805 w 18877"/>
                      <a:gd name="connsiteY18" fmla="*/ 18020 h 22462"/>
                      <a:gd name="connsiteX19" fmla="*/ 1285 w 18877"/>
                      <a:gd name="connsiteY19" fmla="*/ 17605 h 22462"/>
                      <a:gd name="connsiteX20" fmla="*/ 3330 w 18877"/>
                      <a:gd name="connsiteY20" fmla="*/ 15150 h 22462"/>
                      <a:gd name="connsiteX21" fmla="*/ 0 w 18877"/>
                      <a:gd name="connsiteY21" fmla="*/ 12657 h 22462"/>
                      <a:gd name="connsiteX22" fmla="*/ 3935 w 18877"/>
                      <a:gd name="connsiteY22" fmla="*/ 11372 h 22462"/>
                      <a:gd name="connsiteX23" fmla="*/ 1172 w 18877"/>
                      <a:gd name="connsiteY23" fmla="*/ 8050 h 22462"/>
                      <a:gd name="connsiteX24" fmla="*/ 5372 w 18877"/>
                      <a:gd name="connsiteY24" fmla="*/ 7597 h 22462"/>
                      <a:gd name="connsiteX25" fmla="*/ 4502 w 18877"/>
                      <a:gd name="connsiteY25" fmla="*/ 3405 h 22462"/>
                      <a:gd name="connsiteX26" fmla="*/ 8550 w 18877"/>
                      <a:gd name="connsiteY26" fmla="*/ 6162 h 22462"/>
                      <a:gd name="connsiteX27" fmla="*/ 9722 w 18877"/>
                      <a:gd name="connsiteY27" fmla="*/ 1667 h 22462"/>
                      <a:gd name="connsiteX28" fmla="*/ 11462 w 18877"/>
                      <a:gd name="connsiteY28" fmla="*/ 4122 h 22462"/>
                      <a:gd name="connsiteX0" fmla="*/ 11462 w 18877"/>
                      <a:gd name="connsiteY0" fmla="*/ 4122 h 22462"/>
                      <a:gd name="connsiteX1" fmla="*/ 13113 w 18877"/>
                      <a:gd name="connsiteY1" fmla="*/ 0 h 22462"/>
                      <a:gd name="connsiteX2" fmla="*/ 14525 w 18877"/>
                      <a:gd name="connsiteY2" fmla="*/ 5557 h 22462"/>
                      <a:gd name="connsiteX3" fmla="*/ 18007 w 18877"/>
                      <a:gd name="connsiteY3" fmla="*/ 2952 h 22462"/>
                      <a:gd name="connsiteX4" fmla="*/ 16380 w 18877"/>
                      <a:gd name="connsiteY4" fmla="*/ 6312 h 22462"/>
                      <a:gd name="connsiteX5" fmla="*/ 18340 w 18877"/>
                      <a:gd name="connsiteY5" fmla="*/ 6865 h 22462"/>
                      <a:gd name="connsiteX6" fmla="*/ 16985 w 18877"/>
                      <a:gd name="connsiteY6" fmla="*/ 9182 h 22462"/>
                      <a:gd name="connsiteX7" fmla="*/ 18270 w 18877"/>
                      <a:gd name="connsiteY7" fmla="*/ 11070 h 22462"/>
                      <a:gd name="connsiteX8" fmla="*/ 16380 w 18877"/>
                      <a:gd name="connsiteY8" fmla="*/ 12090 h 22462"/>
                      <a:gd name="connsiteX9" fmla="*/ 18877 w 18877"/>
                      <a:gd name="connsiteY9" fmla="*/ 15412 h 22462"/>
                      <a:gd name="connsiteX10" fmla="*/ 14640 w 18877"/>
                      <a:gd name="connsiteY10" fmla="*/ 14130 h 22462"/>
                      <a:gd name="connsiteX11" fmla="*/ 16563 w 18877"/>
                      <a:gd name="connsiteY11" fmla="*/ 19649 h 22462"/>
                      <a:gd name="connsiteX12" fmla="*/ 13420 w 18877"/>
                      <a:gd name="connsiteY12" fmla="*/ 17173 h 22462"/>
                      <a:gd name="connsiteX13" fmla="*/ 12916 w 18877"/>
                      <a:gd name="connsiteY13" fmla="*/ 20712 h 22462"/>
                      <a:gd name="connsiteX14" fmla="*/ 10151 w 18877"/>
                      <a:gd name="connsiteY14" fmla="*/ 19570 h 22462"/>
                      <a:gd name="connsiteX15" fmla="*/ 8979 w 18877"/>
                      <a:gd name="connsiteY15" fmla="*/ 22462 h 22462"/>
                      <a:gd name="connsiteX16" fmla="*/ 7527 w 18877"/>
                      <a:gd name="connsiteY16" fmla="*/ 17905 h 22462"/>
                      <a:gd name="connsiteX17" fmla="*/ 4917 w 18877"/>
                      <a:gd name="connsiteY17" fmla="*/ 21380 h 22462"/>
                      <a:gd name="connsiteX18" fmla="*/ 4805 w 18877"/>
                      <a:gd name="connsiteY18" fmla="*/ 18020 h 22462"/>
                      <a:gd name="connsiteX19" fmla="*/ 1285 w 18877"/>
                      <a:gd name="connsiteY19" fmla="*/ 17605 h 22462"/>
                      <a:gd name="connsiteX20" fmla="*/ 3330 w 18877"/>
                      <a:gd name="connsiteY20" fmla="*/ 15150 h 22462"/>
                      <a:gd name="connsiteX21" fmla="*/ 0 w 18877"/>
                      <a:gd name="connsiteY21" fmla="*/ 12657 h 22462"/>
                      <a:gd name="connsiteX22" fmla="*/ 3935 w 18877"/>
                      <a:gd name="connsiteY22" fmla="*/ 11372 h 22462"/>
                      <a:gd name="connsiteX23" fmla="*/ 1172 w 18877"/>
                      <a:gd name="connsiteY23" fmla="*/ 8050 h 22462"/>
                      <a:gd name="connsiteX24" fmla="*/ 5372 w 18877"/>
                      <a:gd name="connsiteY24" fmla="*/ 7597 h 22462"/>
                      <a:gd name="connsiteX25" fmla="*/ 4502 w 18877"/>
                      <a:gd name="connsiteY25" fmla="*/ 3405 h 22462"/>
                      <a:gd name="connsiteX26" fmla="*/ 8550 w 18877"/>
                      <a:gd name="connsiteY26" fmla="*/ 6162 h 22462"/>
                      <a:gd name="connsiteX27" fmla="*/ 9722 w 18877"/>
                      <a:gd name="connsiteY27" fmla="*/ 1667 h 22462"/>
                      <a:gd name="connsiteX28" fmla="*/ 11462 w 18877"/>
                      <a:gd name="connsiteY28" fmla="*/ 4122 h 22462"/>
                      <a:gd name="connsiteX0" fmla="*/ 11462 w 18877"/>
                      <a:gd name="connsiteY0" fmla="*/ 4122 h 22462"/>
                      <a:gd name="connsiteX1" fmla="*/ 13113 w 18877"/>
                      <a:gd name="connsiteY1" fmla="*/ 0 h 22462"/>
                      <a:gd name="connsiteX2" fmla="*/ 14525 w 18877"/>
                      <a:gd name="connsiteY2" fmla="*/ 5557 h 22462"/>
                      <a:gd name="connsiteX3" fmla="*/ 18007 w 18877"/>
                      <a:gd name="connsiteY3" fmla="*/ 2952 h 22462"/>
                      <a:gd name="connsiteX4" fmla="*/ 16380 w 18877"/>
                      <a:gd name="connsiteY4" fmla="*/ 6312 h 22462"/>
                      <a:gd name="connsiteX5" fmla="*/ 18340 w 18877"/>
                      <a:gd name="connsiteY5" fmla="*/ 6865 h 22462"/>
                      <a:gd name="connsiteX6" fmla="*/ 16985 w 18877"/>
                      <a:gd name="connsiteY6" fmla="*/ 9182 h 22462"/>
                      <a:gd name="connsiteX7" fmla="*/ 18270 w 18877"/>
                      <a:gd name="connsiteY7" fmla="*/ 11070 h 22462"/>
                      <a:gd name="connsiteX8" fmla="*/ 16380 w 18877"/>
                      <a:gd name="connsiteY8" fmla="*/ 12090 h 22462"/>
                      <a:gd name="connsiteX9" fmla="*/ 18877 w 18877"/>
                      <a:gd name="connsiteY9" fmla="*/ 15412 h 22462"/>
                      <a:gd name="connsiteX10" fmla="*/ 15975 w 18877"/>
                      <a:gd name="connsiteY10" fmla="*/ 15796 h 22462"/>
                      <a:gd name="connsiteX11" fmla="*/ 16563 w 18877"/>
                      <a:gd name="connsiteY11" fmla="*/ 19649 h 22462"/>
                      <a:gd name="connsiteX12" fmla="*/ 13420 w 18877"/>
                      <a:gd name="connsiteY12" fmla="*/ 17173 h 22462"/>
                      <a:gd name="connsiteX13" fmla="*/ 12916 w 18877"/>
                      <a:gd name="connsiteY13" fmla="*/ 20712 h 22462"/>
                      <a:gd name="connsiteX14" fmla="*/ 10151 w 18877"/>
                      <a:gd name="connsiteY14" fmla="*/ 19570 h 22462"/>
                      <a:gd name="connsiteX15" fmla="*/ 8979 w 18877"/>
                      <a:gd name="connsiteY15" fmla="*/ 22462 h 22462"/>
                      <a:gd name="connsiteX16" fmla="*/ 7527 w 18877"/>
                      <a:gd name="connsiteY16" fmla="*/ 17905 h 22462"/>
                      <a:gd name="connsiteX17" fmla="*/ 4917 w 18877"/>
                      <a:gd name="connsiteY17" fmla="*/ 21380 h 22462"/>
                      <a:gd name="connsiteX18" fmla="*/ 4805 w 18877"/>
                      <a:gd name="connsiteY18" fmla="*/ 18020 h 22462"/>
                      <a:gd name="connsiteX19" fmla="*/ 1285 w 18877"/>
                      <a:gd name="connsiteY19" fmla="*/ 17605 h 22462"/>
                      <a:gd name="connsiteX20" fmla="*/ 3330 w 18877"/>
                      <a:gd name="connsiteY20" fmla="*/ 15150 h 22462"/>
                      <a:gd name="connsiteX21" fmla="*/ 0 w 18877"/>
                      <a:gd name="connsiteY21" fmla="*/ 12657 h 22462"/>
                      <a:gd name="connsiteX22" fmla="*/ 3935 w 18877"/>
                      <a:gd name="connsiteY22" fmla="*/ 11372 h 22462"/>
                      <a:gd name="connsiteX23" fmla="*/ 1172 w 18877"/>
                      <a:gd name="connsiteY23" fmla="*/ 8050 h 22462"/>
                      <a:gd name="connsiteX24" fmla="*/ 5372 w 18877"/>
                      <a:gd name="connsiteY24" fmla="*/ 7597 h 22462"/>
                      <a:gd name="connsiteX25" fmla="*/ 4502 w 18877"/>
                      <a:gd name="connsiteY25" fmla="*/ 3405 h 22462"/>
                      <a:gd name="connsiteX26" fmla="*/ 8550 w 18877"/>
                      <a:gd name="connsiteY26" fmla="*/ 6162 h 22462"/>
                      <a:gd name="connsiteX27" fmla="*/ 9722 w 18877"/>
                      <a:gd name="connsiteY27" fmla="*/ 1667 h 22462"/>
                      <a:gd name="connsiteX28" fmla="*/ 11462 w 18877"/>
                      <a:gd name="connsiteY28" fmla="*/ 4122 h 22462"/>
                      <a:gd name="connsiteX0" fmla="*/ 11462 w 19007"/>
                      <a:gd name="connsiteY0" fmla="*/ 4122 h 22462"/>
                      <a:gd name="connsiteX1" fmla="*/ 13113 w 19007"/>
                      <a:gd name="connsiteY1" fmla="*/ 0 h 22462"/>
                      <a:gd name="connsiteX2" fmla="*/ 14525 w 19007"/>
                      <a:gd name="connsiteY2" fmla="*/ 5557 h 22462"/>
                      <a:gd name="connsiteX3" fmla="*/ 19007 w 19007"/>
                      <a:gd name="connsiteY3" fmla="*/ 2223 h 22462"/>
                      <a:gd name="connsiteX4" fmla="*/ 16380 w 19007"/>
                      <a:gd name="connsiteY4" fmla="*/ 6312 h 22462"/>
                      <a:gd name="connsiteX5" fmla="*/ 18340 w 19007"/>
                      <a:gd name="connsiteY5" fmla="*/ 6865 h 22462"/>
                      <a:gd name="connsiteX6" fmla="*/ 16985 w 19007"/>
                      <a:gd name="connsiteY6" fmla="*/ 9182 h 22462"/>
                      <a:gd name="connsiteX7" fmla="*/ 18270 w 19007"/>
                      <a:gd name="connsiteY7" fmla="*/ 11070 h 22462"/>
                      <a:gd name="connsiteX8" fmla="*/ 16380 w 19007"/>
                      <a:gd name="connsiteY8" fmla="*/ 12090 h 22462"/>
                      <a:gd name="connsiteX9" fmla="*/ 18877 w 19007"/>
                      <a:gd name="connsiteY9" fmla="*/ 15412 h 22462"/>
                      <a:gd name="connsiteX10" fmla="*/ 15975 w 19007"/>
                      <a:gd name="connsiteY10" fmla="*/ 15796 h 22462"/>
                      <a:gd name="connsiteX11" fmla="*/ 16563 w 19007"/>
                      <a:gd name="connsiteY11" fmla="*/ 19649 h 22462"/>
                      <a:gd name="connsiteX12" fmla="*/ 13420 w 19007"/>
                      <a:gd name="connsiteY12" fmla="*/ 17173 h 22462"/>
                      <a:gd name="connsiteX13" fmla="*/ 12916 w 19007"/>
                      <a:gd name="connsiteY13" fmla="*/ 20712 h 22462"/>
                      <a:gd name="connsiteX14" fmla="*/ 10151 w 19007"/>
                      <a:gd name="connsiteY14" fmla="*/ 19570 h 22462"/>
                      <a:gd name="connsiteX15" fmla="*/ 8979 w 19007"/>
                      <a:gd name="connsiteY15" fmla="*/ 22462 h 22462"/>
                      <a:gd name="connsiteX16" fmla="*/ 7527 w 19007"/>
                      <a:gd name="connsiteY16" fmla="*/ 17905 h 22462"/>
                      <a:gd name="connsiteX17" fmla="*/ 4917 w 19007"/>
                      <a:gd name="connsiteY17" fmla="*/ 21380 h 22462"/>
                      <a:gd name="connsiteX18" fmla="*/ 4805 w 19007"/>
                      <a:gd name="connsiteY18" fmla="*/ 18020 h 22462"/>
                      <a:gd name="connsiteX19" fmla="*/ 1285 w 19007"/>
                      <a:gd name="connsiteY19" fmla="*/ 17605 h 22462"/>
                      <a:gd name="connsiteX20" fmla="*/ 3330 w 19007"/>
                      <a:gd name="connsiteY20" fmla="*/ 15150 h 22462"/>
                      <a:gd name="connsiteX21" fmla="*/ 0 w 19007"/>
                      <a:gd name="connsiteY21" fmla="*/ 12657 h 22462"/>
                      <a:gd name="connsiteX22" fmla="*/ 3935 w 19007"/>
                      <a:gd name="connsiteY22" fmla="*/ 11372 h 22462"/>
                      <a:gd name="connsiteX23" fmla="*/ 1172 w 19007"/>
                      <a:gd name="connsiteY23" fmla="*/ 8050 h 22462"/>
                      <a:gd name="connsiteX24" fmla="*/ 5372 w 19007"/>
                      <a:gd name="connsiteY24" fmla="*/ 7597 h 22462"/>
                      <a:gd name="connsiteX25" fmla="*/ 4502 w 19007"/>
                      <a:gd name="connsiteY25" fmla="*/ 3405 h 22462"/>
                      <a:gd name="connsiteX26" fmla="*/ 8550 w 19007"/>
                      <a:gd name="connsiteY26" fmla="*/ 6162 h 22462"/>
                      <a:gd name="connsiteX27" fmla="*/ 9722 w 19007"/>
                      <a:gd name="connsiteY27" fmla="*/ 1667 h 22462"/>
                      <a:gd name="connsiteX28" fmla="*/ 11462 w 19007"/>
                      <a:gd name="connsiteY28" fmla="*/ 4122 h 22462"/>
                      <a:gd name="connsiteX0" fmla="*/ 11462 w 18877"/>
                      <a:gd name="connsiteY0" fmla="*/ 4122 h 22462"/>
                      <a:gd name="connsiteX1" fmla="*/ 13113 w 18877"/>
                      <a:gd name="connsiteY1" fmla="*/ 0 h 22462"/>
                      <a:gd name="connsiteX2" fmla="*/ 14525 w 18877"/>
                      <a:gd name="connsiteY2" fmla="*/ 5557 h 22462"/>
                      <a:gd name="connsiteX3" fmla="*/ 18098 w 18877"/>
                      <a:gd name="connsiteY3" fmla="*/ 2640 h 22462"/>
                      <a:gd name="connsiteX4" fmla="*/ 16380 w 18877"/>
                      <a:gd name="connsiteY4" fmla="*/ 6312 h 22462"/>
                      <a:gd name="connsiteX5" fmla="*/ 18340 w 18877"/>
                      <a:gd name="connsiteY5" fmla="*/ 6865 h 22462"/>
                      <a:gd name="connsiteX6" fmla="*/ 16985 w 18877"/>
                      <a:gd name="connsiteY6" fmla="*/ 9182 h 22462"/>
                      <a:gd name="connsiteX7" fmla="*/ 18270 w 18877"/>
                      <a:gd name="connsiteY7" fmla="*/ 11070 h 22462"/>
                      <a:gd name="connsiteX8" fmla="*/ 16380 w 18877"/>
                      <a:gd name="connsiteY8" fmla="*/ 12090 h 22462"/>
                      <a:gd name="connsiteX9" fmla="*/ 18877 w 18877"/>
                      <a:gd name="connsiteY9" fmla="*/ 15412 h 22462"/>
                      <a:gd name="connsiteX10" fmla="*/ 15975 w 18877"/>
                      <a:gd name="connsiteY10" fmla="*/ 15796 h 22462"/>
                      <a:gd name="connsiteX11" fmla="*/ 16563 w 18877"/>
                      <a:gd name="connsiteY11" fmla="*/ 19649 h 22462"/>
                      <a:gd name="connsiteX12" fmla="*/ 13420 w 18877"/>
                      <a:gd name="connsiteY12" fmla="*/ 17173 h 22462"/>
                      <a:gd name="connsiteX13" fmla="*/ 12916 w 18877"/>
                      <a:gd name="connsiteY13" fmla="*/ 20712 h 22462"/>
                      <a:gd name="connsiteX14" fmla="*/ 10151 w 18877"/>
                      <a:gd name="connsiteY14" fmla="*/ 19570 h 22462"/>
                      <a:gd name="connsiteX15" fmla="*/ 8979 w 18877"/>
                      <a:gd name="connsiteY15" fmla="*/ 22462 h 22462"/>
                      <a:gd name="connsiteX16" fmla="*/ 7527 w 18877"/>
                      <a:gd name="connsiteY16" fmla="*/ 17905 h 22462"/>
                      <a:gd name="connsiteX17" fmla="*/ 4917 w 18877"/>
                      <a:gd name="connsiteY17" fmla="*/ 21380 h 22462"/>
                      <a:gd name="connsiteX18" fmla="*/ 4805 w 18877"/>
                      <a:gd name="connsiteY18" fmla="*/ 18020 h 22462"/>
                      <a:gd name="connsiteX19" fmla="*/ 1285 w 18877"/>
                      <a:gd name="connsiteY19" fmla="*/ 17605 h 22462"/>
                      <a:gd name="connsiteX20" fmla="*/ 3330 w 18877"/>
                      <a:gd name="connsiteY20" fmla="*/ 15150 h 22462"/>
                      <a:gd name="connsiteX21" fmla="*/ 0 w 18877"/>
                      <a:gd name="connsiteY21" fmla="*/ 12657 h 22462"/>
                      <a:gd name="connsiteX22" fmla="*/ 3935 w 18877"/>
                      <a:gd name="connsiteY22" fmla="*/ 11372 h 22462"/>
                      <a:gd name="connsiteX23" fmla="*/ 1172 w 18877"/>
                      <a:gd name="connsiteY23" fmla="*/ 8050 h 22462"/>
                      <a:gd name="connsiteX24" fmla="*/ 5372 w 18877"/>
                      <a:gd name="connsiteY24" fmla="*/ 7597 h 22462"/>
                      <a:gd name="connsiteX25" fmla="*/ 4502 w 18877"/>
                      <a:gd name="connsiteY25" fmla="*/ 3405 h 22462"/>
                      <a:gd name="connsiteX26" fmla="*/ 8550 w 18877"/>
                      <a:gd name="connsiteY26" fmla="*/ 6162 h 22462"/>
                      <a:gd name="connsiteX27" fmla="*/ 9722 w 18877"/>
                      <a:gd name="connsiteY27" fmla="*/ 1667 h 22462"/>
                      <a:gd name="connsiteX28" fmla="*/ 11462 w 18877"/>
                      <a:gd name="connsiteY28" fmla="*/ 4122 h 22462"/>
                      <a:gd name="connsiteX0" fmla="*/ 11462 w 19543"/>
                      <a:gd name="connsiteY0" fmla="*/ 4122 h 22462"/>
                      <a:gd name="connsiteX1" fmla="*/ 13113 w 19543"/>
                      <a:gd name="connsiteY1" fmla="*/ 0 h 22462"/>
                      <a:gd name="connsiteX2" fmla="*/ 14525 w 19543"/>
                      <a:gd name="connsiteY2" fmla="*/ 5557 h 22462"/>
                      <a:gd name="connsiteX3" fmla="*/ 18098 w 19543"/>
                      <a:gd name="connsiteY3" fmla="*/ 2640 h 22462"/>
                      <a:gd name="connsiteX4" fmla="*/ 16380 w 19543"/>
                      <a:gd name="connsiteY4" fmla="*/ 6312 h 22462"/>
                      <a:gd name="connsiteX5" fmla="*/ 18340 w 19543"/>
                      <a:gd name="connsiteY5" fmla="*/ 6865 h 22462"/>
                      <a:gd name="connsiteX6" fmla="*/ 16985 w 19543"/>
                      <a:gd name="connsiteY6" fmla="*/ 9182 h 22462"/>
                      <a:gd name="connsiteX7" fmla="*/ 19543 w 19543"/>
                      <a:gd name="connsiteY7" fmla="*/ 11174 h 22462"/>
                      <a:gd name="connsiteX8" fmla="*/ 16380 w 19543"/>
                      <a:gd name="connsiteY8" fmla="*/ 12090 h 22462"/>
                      <a:gd name="connsiteX9" fmla="*/ 18877 w 19543"/>
                      <a:gd name="connsiteY9" fmla="*/ 15412 h 22462"/>
                      <a:gd name="connsiteX10" fmla="*/ 15975 w 19543"/>
                      <a:gd name="connsiteY10" fmla="*/ 15796 h 22462"/>
                      <a:gd name="connsiteX11" fmla="*/ 16563 w 19543"/>
                      <a:gd name="connsiteY11" fmla="*/ 19649 h 22462"/>
                      <a:gd name="connsiteX12" fmla="*/ 13420 w 19543"/>
                      <a:gd name="connsiteY12" fmla="*/ 17173 h 22462"/>
                      <a:gd name="connsiteX13" fmla="*/ 12916 w 19543"/>
                      <a:gd name="connsiteY13" fmla="*/ 20712 h 22462"/>
                      <a:gd name="connsiteX14" fmla="*/ 10151 w 19543"/>
                      <a:gd name="connsiteY14" fmla="*/ 19570 h 22462"/>
                      <a:gd name="connsiteX15" fmla="*/ 8979 w 19543"/>
                      <a:gd name="connsiteY15" fmla="*/ 22462 h 22462"/>
                      <a:gd name="connsiteX16" fmla="*/ 7527 w 19543"/>
                      <a:gd name="connsiteY16" fmla="*/ 17905 h 22462"/>
                      <a:gd name="connsiteX17" fmla="*/ 4917 w 19543"/>
                      <a:gd name="connsiteY17" fmla="*/ 21380 h 22462"/>
                      <a:gd name="connsiteX18" fmla="*/ 4805 w 19543"/>
                      <a:gd name="connsiteY18" fmla="*/ 18020 h 22462"/>
                      <a:gd name="connsiteX19" fmla="*/ 1285 w 19543"/>
                      <a:gd name="connsiteY19" fmla="*/ 17605 h 22462"/>
                      <a:gd name="connsiteX20" fmla="*/ 3330 w 19543"/>
                      <a:gd name="connsiteY20" fmla="*/ 15150 h 22462"/>
                      <a:gd name="connsiteX21" fmla="*/ 0 w 19543"/>
                      <a:gd name="connsiteY21" fmla="*/ 12657 h 22462"/>
                      <a:gd name="connsiteX22" fmla="*/ 3935 w 19543"/>
                      <a:gd name="connsiteY22" fmla="*/ 11372 h 22462"/>
                      <a:gd name="connsiteX23" fmla="*/ 1172 w 19543"/>
                      <a:gd name="connsiteY23" fmla="*/ 8050 h 22462"/>
                      <a:gd name="connsiteX24" fmla="*/ 5372 w 19543"/>
                      <a:gd name="connsiteY24" fmla="*/ 7597 h 22462"/>
                      <a:gd name="connsiteX25" fmla="*/ 4502 w 19543"/>
                      <a:gd name="connsiteY25" fmla="*/ 3405 h 22462"/>
                      <a:gd name="connsiteX26" fmla="*/ 8550 w 19543"/>
                      <a:gd name="connsiteY26" fmla="*/ 6162 h 22462"/>
                      <a:gd name="connsiteX27" fmla="*/ 9722 w 19543"/>
                      <a:gd name="connsiteY27" fmla="*/ 1667 h 22462"/>
                      <a:gd name="connsiteX28" fmla="*/ 11462 w 19543"/>
                      <a:gd name="connsiteY28" fmla="*/ 4122 h 22462"/>
                      <a:gd name="connsiteX0" fmla="*/ 11462 w 19704"/>
                      <a:gd name="connsiteY0" fmla="*/ 4122 h 22462"/>
                      <a:gd name="connsiteX1" fmla="*/ 13113 w 19704"/>
                      <a:gd name="connsiteY1" fmla="*/ 0 h 22462"/>
                      <a:gd name="connsiteX2" fmla="*/ 14525 w 19704"/>
                      <a:gd name="connsiteY2" fmla="*/ 5557 h 22462"/>
                      <a:gd name="connsiteX3" fmla="*/ 18098 w 19704"/>
                      <a:gd name="connsiteY3" fmla="*/ 2640 h 22462"/>
                      <a:gd name="connsiteX4" fmla="*/ 16380 w 19704"/>
                      <a:gd name="connsiteY4" fmla="*/ 6312 h 22462"/>
                      <a:gd name="connsiteX5" fmla="*/ 19704 w 19704"/>
                      <a:gd name="connsiteY5" fmla="*/ 6344 h 22462"/>
                      <a:gd name="connsiteX6" fmla="*/ 16985 w 19704"/>
                      <a:gd name="connsiteY6" fmla="*/ 9182 h 22462"/>
                      <a:gd name="connsiteX7" fmla="*/ 19543 w 19704"/>
                      <a:gd name="connsiteY7" fmla="*/ 11174 h 22462"/>
                      <a:gd name="connsiteX8" fmla="*/ 16380 w 19704"/>
                      <a:gd name="connsiteY8" fmla="*/ 12090 h 22462"/>
                      <a:gd name="connsiteX9" fmla="*/ 18877 w 19704"/>
                      <a:gd name="connsiteY9" fmla="*/ 15412 h 22462"/>
                      <a:gd name="connsiteX10" fmla="*/ 15975 w 19704"/>
                      <a:gd name="connsiteY10" fmla="*/ 15796 h 22462"/>
                      <a:gd name="connsiteX11" fmla="*/ 16563 w 19704"/>
                      <a:gd name="connsiteY11" fmla="*/ 19649 h 22462"/>
                      <a:gd name="connsiteX12" fmla="*/ 13420 w 19704"/>
                      <a:gd name="connsiteY12" fmla="*/ 17173 h 22462"/>
                      <a:gd name="connsiteX13" fmla="*/ 12916 w 19704"/>
                      <a:gd name="connsiteY13" fmla="*/ 20712 h 22462"/>
                      <a:gd name="connsiteX14" fmla="*/ 10151 w 19704"/>
                      <a:gd name="connsiteY14" fmla="*/ 19570 h 22462"/>
                      <a:gd name="connsiteX15" fmla="*/ 8979 w 19704"/>
                      <a:gd name="connsiteY15" fmla="*/ 22462 h 22462"/>
                      <a:gd name="connsiteX16" fmla="*/ 7527 w 19704"/>
                      <a:gd name="connsiteY16" fmla="*/ 17905 h 22462"/>
                      <a:gd name="connsiteX17" fmla="*/ 4917 w 19704"/>
                      <a:gd name="connsiteY17" fmla="*/ 21380 h 22462"/>
                      <a:gd name="connsiteX18" fmla="*/ 4805 w 19704"/>
                      <a:gd name="connsiteY18" fmla="*/ 18020 h 22462"/>
                      <a:gd name="connsiteX19" fmla="*/ 1285 w 19704"/>
                      <a:gd name="connsiteY19" fmla="*/ 17605 h 22462"/>
                      <a:gd name="connsiteX20" fmla="*/ 3330 w 19704"/>
                      <a:gd name="connsiteY20" fmla="*/ 15150 h 22462"/>
                      <a:gd name="connsiteX21" fmla="*/ 0 w 19704"/>
                      <a:gd name="connsiteY21" fmla="*/ 12657 h 22462"/>
                      <a:gd name="connsiteX22" fmla="*/ 3935 w 19704"/>
                      <a:gd name="connsiteY22" fmla="*/ 11372 h 22462"/>
                      <a:gd name="connsiteX23" fmla="*/ 1172 w 19704"/>
                      <a:gd name="connsiteY23" fmla="*/ 8050 h 22462"/>
                      <a:gd name="connsiteX24" fmla="*/ 5372 w 19704"/>
                      <a:gd name="connsiteY24" fmla="*/ 7597 h 22462"/>
                      <a:gd name="connsiteX25" fmla="*/ 4502 w 19704"/>
                      <a:gd name="connsiteY25" fmla="*/ 3405 h 22462"/>
                      <a:gd name="connsiteX26" fmla="*/ 8550 w 19704"/>
                      <a:gd name="connsiteY26" fmla="*/ 6162 h 22462"/>
                      <a:gd name="connsiteX27" fmla="*/ 9722 w 19704"/>
                      <a:gd name="connsiteY27" fmla="*/ 1667 h 22462"/>
                      <a:gd name="connsiteX28" fmla="*/ 11462 w 19704"/>
                      <a:gd name="connsiteY28" fmla="*/ 4122 h 22462"/>
                      <a:gd name="connsiteX0" fmla="*/ 11462 w 19704"/>
                      <a:gd name="connsiteY0" fmla="*/ 4122 h 22462"/>
                      <a:gd name="connsiteX1" fmla="*/ 13113 w 19704"/>
                      <a:gd name="connsiteY1" fmla="*/ 0 h 22462"/>
                      <a:gd name="connsiteX2" fmla="*/ 14525 w 19704"/>
                      <a:gd name="connsiteY2" fmla="*/ 5557 h 22462"/>
                      <a:gd name="connsiteX3" fmla="*/ 18371 w 19704"/>
                      <a:gd name="connsiteY3" fmla="*/ 2223 h 22462"/>
                      <a:gd name="connsiteX4" fmla="*/ 16380 w 19704"/>
                      <a:gd name="connsiteY4" fmla="*/ 6312 h 22462"/>
                      <a:gd name="connsiteX5" fmla="*/ 19704 w 19704"/>
                      <a:gd name="connsiteY5" fmla="*/ 6344 h 22462"/>
                      <a:gd name="connsiteX6" fmla="*/ 16985 w 19704"/>
                      <a:gd name="connsiteY6" fmla="*/ 9182 h 22462"/>
                      <a:gd name="connsiteX7" fmla="*/ 19543 w 19704"/>
                      <a:gd name="connsiteY7" fmla="*/ 11174 h 22462"/>
                      <a:gd name="connsiteX8" fmla="*/ 16380 w 19704"/>
                      <a:gd name="connsiteY8" fmla="*/ 12090 h 22462"/>
                      <a:gd name="connsiteX9" fmla="*/ 18877 w 19704"/>
                      <a:gd name="connsiteY9" fmla="*/ 15412 h 22462"/>
                      <a:gd name="connsiteX10" fmla="*/ 15975 w 19704"/>
                      <a:gd name="connsiteY10" fmla="*/ 15796 h 22462"/>
                      <a:gd name="connsiteX11" fmla="*/ 16563 w 19704"/>
                      <a:gd name="connsiteY11" fmla="*/ 19649 h 22462"/>
                      <a:gd name="connsiteX12" fmla="*/ 13420 w 19704"/>
                      <a:gd name="connsiteY12" fmla="*/ 17173 h 22462"/>
                      <a:gd name="connsiteX13" fmla="*/ 12916 w 19704"/>
                      <a:gd name="connsiteY13" fmla="*/ 20712 h 22462"/>
                      <a:gd name="connsiteX14" fmla="*/ 10151 w 19704"/>
                      <a:gd name="connsiteY14" fmla="*/ 19570 h 22462"/>
                      <a:gd name="connsiteX15" fmla="*/ 8979 w 19704"/>
                      <a:gd name="connsiteY15" fmla="*/ 22462 h 22462"/>
                      <a:gd name="connsiteX16" fmla="*/ 7527 w 19704"/>
                      <a:gd name="connsiteY16" fmla="*/ 17905 h 22462"/>
                      <a:gd name="connsiteX17" fmla="*/ 4917 w 19704"/>
                      <a:gd name="connsiteY17" fmla="*/ 21380 h 22462"/>
                      <a:gd name="connsiteX18" fmla="*/ 4805 w 19704"/>
                      <a:gd name="connsiteY18" fmla="*/ 18020 h 22462"/>
                      <a:gd name="connsiteX19" fmla="*/ 1285 w 19704"/>
                      <a:gd name="connsiteY19" fmla="*/ 17605 h 22462"/>
                      <a:gd name="connsiteX20" fmla="*/ 3330 w 19704"/>
                      <a:gd name="connsiteY20" fmla="*/ 15150 h 22462"/>
                      <a:gd name="connsiteX21" fmla="*/ 0 w 19704"/>
                      <a:gd name="connsiteY21" fmla="*/ 12657 h 22462"/>
                      <a:gd name="connsiteX22" fmla="*/ 3935 w 19704"/>
                      <a:gd name="connsiteY22" fmla="*/ 11372 h 22462"/>
                      <a:gd name="connsiteX23" fmla="*/ 1172 w 19704"/>
                      <a:gd name="connsiteY23" fmla="*/ 8050 h 22462"/>
                      <a:gd name="connsiteX24" fmla="*/ 5372 w 19704"/>
                      <a:gd name="connsiteY24" fmla="*/ 7597 h 22462"/>
                      <a:gd name="connsiteX25" fmla="*/ 4502 w 19704"/>
                      <a:gd name="connsiteY25" fmla="*/ 3405 h 22462"/>
                      <a:gd name="connsiteX26" fmla="*/ 8550 w 19704"/>
                      <a:gd name="connsiteY26" fmla="*/ 6162 h 22462"/>
                      <a:gd name="connsiteX27" fmla="*/ 9722 w 19704"/>
                      <a:gd name="connsiteY27" fmla="*/ 1667 h 22462"/>
                      <a:gd name="connsiteX28" fmla="*/ 11462 w 19704"/>
                      <a:gd name="connsiteY28" fmla="*/ 4122 h 22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19704" h="22462">
                        <a:moveTo>
                          <a:pt x="11462" y="4122"/>
                        </a:moveTo>
                        <a:lnTo>
                          <a:pt x="13113" y="0"/>
                        </a:lnTo>
                        <a:cubicBezTo>
                          <a:pt x="13025" y="1926"/>
                          <a:pt x="14613" y="3631"/>
                          <a:pt x="14525" y="5557"/>
                        </a:cubicBezTo>
                        <a:lnTo>
                          <a:pt x="18371" y="2223"/>
                        </a:lnTo>
                        <a:lnTo>
                          <a:pt x="16380" y="6312"/>
                        </a:lnTo>
                        <a:lnTo>
                          <a:pt x="19704" y="6344"/>
                        </a:lnTo>
                        <a:lnTo>
                          <a:pt x="16985" y="9182"/>
                        </a:lnTo>
                        <a:lnTo>
                          <a:pt x="19543" y="11174"/>
                        </a:lnTo>
                        <a:lnTo>
                          <a:pt x="16380" y="12090"/>
                        </a:lnTo>
                        <a:lnTo>
                          <a:pt x="18877" y="15412"/>
                        </a:lnTo>
                        <a:lnTo>
                          <a:pt x="15975" y="15796"/>
                        </a:lnTo>
                        <a:cubicBezTo>
                          <a:pt x="16076" y="16803"/>
                          <a:pt x="16462" y="18642"/>
                          <a:pt x="16563" y="19649"/>
                        </a:cubicBezTo>
                        <a:lnTo>
                          <a:pt x="13420" y="17173"/>
                        </a:lnTo>
                        <a:cubicBezTo>
                          <a:pt x="13665" y="18839"/>
                          <a:pt x="12671" y="19046"/>
                          <a:pt x="12916" y="20712"/>
                        </a:cubicBezTo>
                        <a:lnTo>
                          <a:pt x="10151" y="19570"/>
                        </a:lnTo>
                        <a:lnTo>
                          <a:pt x="8979" y="22462"/>
                        </a:lnTo>
                        <a:lnTo>
                          <a:pt x="7527" y="17905"/>
                        </a:lnTo>
                        <a:lnTo>
                          <a:pt x="4917" y="21380"/>
                        </a:lnTo>
                        <a:cubicBezTo>
                          <a:pt x="4880" y="20260"/>
                          <a:pt x="4842" y="19140"/>
                          <a:pt x="4805" y="18020"/>
                        </a:cubicBezTo>
                        <a:lnTo>
                          <a:pt x="1285" y="17605"/>
                        </a:lnTo>
                        <a:lnTo>
                          <a:pt x="3330" y="15150"/>
                        </a:lnTo>
                        <a:lnTo>
                          <a:pt x="0" y="12657"/>
                        </a:lnTo>
                        <a:lnTo>
                          <a:pt x="3935" y="11372"/>
                        </a:lnTo>
                        <a:lnTo>
                          <a:pt x="1172" y="8050"/>
                        </a:lnTo>
                        <a:lnTo>
                          <a:pt x="5372" y="7597"/>
                        </a:lnTo>
                        <a:lnTo>
                          <a:pt x="4502" y="3405"/>
                        </a:lnTo>
                        <a:lnTo>
                          <a:pt x="8550" y="6162"/>
                        </a:lnTo>
                        <a:lnTo>
                          <a:pt x="9722" y="1667"/>
                        </a:lnTo>
                        <a:lnTo>
                          <a:pt x="11462" y="4122"/>
                        </a:ln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glow>
              <a:schemeClr val="tx1">
                <a:alpha val="74000"/>
              </a:schemeClr>
            </a:glow>
            <a:innerShdw blurRad="114300">
              <a:prstClr val="black"/>
            </a:innerShdw>
            <a:softEdge rad="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b="1" dirty="0"/>
              <a:t>  </a:t>
            </a:r>
            <a:r>
              <a:rPr lang="cs-CZ" sz="2400" b="1" dirty="0"/>
              <a:t>YOUR</a:t>
            </a:r>
          </a:p>
          <a:p>
            <a:pPr algn="ctr"/>
            <a:r>
              <a:rPr lang="cs-CZ" sz="2400" b="1" dirty="0"/>
              <a:t>  MAGIC  </a:t>
            </a:r>
          </a:p>
        </p:txBody>
      </p:sp>
      <p:sp>
        <p:nvSpPr>
          <p:cNvPr id="19" name="Obdélník: se zakulacenými rohy 18">
            <a:extLst>
              <a:ext uri="{FF2B5EF4-FFF2-40B4-BE49-F238E27FC236}">
                <a16:creationId xmlns:a16="http://schemas.microsoft.com/office/drawing/2014/main" id="{BAFA80BD-1017-0C51-33EF-EEDBF409DEAB}"/>
              </a:ext>
            </a:extLst>
          </p:cNvPr>
          <p:cNvSpPr>
            <a:spLocks/>
          </p:cNvSpPr>
          <p:nvPr/>
        </p:nvSpPr>
        <p:spPr>
          <a:xfrm>
            <a:off x="10025925" y="5015421"/>
            <a:ext cx="1936290" cy="91217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APPLICATION</a:t>
            </a:r>
            <a:endParaRPr lang="cs-CZ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59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EC7994-FF64-C2A6-DCBE-B439DDE106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Obsah obrázku kresba, skica, obraz, ilustrace&#10;&#10;Obsah vygenerovaný umělou inteligencí může být nesprávný.">
            <a:extLst>
              <a:ext uri="{FF2B5EF4-FFF2-40B4-BE49-F238E27FC236}">
                <a16:creationId xmlns:a16="http://schemas.microsoft.com/office/drawing/2014/main" id="{50997637-8E95-CDD3-713B-F5D0AE30EC8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0"/>
          </a:blip>
          <a:srcRect l="49441" r="5475"/>
          <a:stretch/>
        </p:blipFill>
        <p:spPr>
          <a:xfrm>
            <a:off x="8373977" y="1212198"/>
            <a:ext cx="3818022" cy="5645802"/>
          </a:xfrm>
          <a:prstGeom prst="rect">
            <a:avLst/>
          </a:prstGeom>
        </p:spPr>
      </p:pic>
      <p:pic>
        <p:nvPicPr>
          <p:cNvPr id="8" name="Obrázek 7" descr="Obsah obrázku text, plaz, zoologie&#10;&#10;Obsah vygenerovaný umělou inteligencí může být nesprávný.">
            <a:extLst>
              <a:ext uri="{FF2B5EF4-FFF2-40B4-BE49-F238E27FC236}">
                <a16:creationId xmlns:a16="http://schemas.microsoft.com/office/drawing/2014/main" id="{D0838CF4-CF6D-68B5-8276-CC96D90CB29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grayscl/>
            <a:alphaModFix amt="50000"/>
          </a:blip>
          <a:srcRect t="3397" b="50574"/>
          <a:stretch/>
        </p:blipFill>
        <p:spPr>
          <a:xfrm>
            <a:off x="-2" y="1212198"/>
            <a:ext cx="8373979" cy="564580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2924BDD-F74F-F563-3ADF-5D2DF228956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6338047" y="286964"/>
            <a:ext cx="5504329" cy="737534"/>
          </a:xfrm>
        </p:spPr>
        <p:txBody>
          <a:bodyPr anchor="ctr">
            <a:normAutofit/>
          </a:bodyPr>
          <a:lstStyle/>
          <a:p>
            <a:r>
              <a:rPr lang="cs-CZ" dirty="0"/>
              <a:t>XDP PROGRAM</a:t>
            </a:r>
            <a:r>
              <a:rPr lang="en-US" dirty="0"/>
              <a:t> AS A FILTER</a:t>
            </a:r>
            <a:endParaRPr lang="cs-CZ" dirty="0"/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8E1F224A-BA87-F93D-F562-22C7A049A46E}"/>
              </a:ext>
            </a:extLst>
          </p:cNvPr>
          <p:cNvSpPr txBox="1"/>
          <p:nvPr/>
        </p:nvSpPr>
        <p:spPr>
          <a:xfrm>
            <a:off x="2836506" y="1339551"/>
            <a:ext cx="3144416" cy="707886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cs-CZ" sz="4000" dirty="0"/>
              <a:t>KERNEL SPACE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55F8248E-7602-6868-38E3-B3B284EE5108}"/>
              </a:ext>
            </a:extLst>
          </p:cNvPr>
          <p:cNvSpPr txBox="1"/>
          <p:nvPr/>
        </p:nvSpPr>
        <p:spPr>
          <a:xfrm>
            <a:off x="8956130" y="1339551"/>
            <a:ext cx="2819103" cy="707886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cs-CZ" sz="4000" dirty="0"/>
              <a:t>USER SPACE</a:t>
            </a:r>
          </a:p>
        </p:txBody>
      </p:sp>
      <p:pic>
        <p:nvPicPr>
          <p:cNvPr id="16" name="Obrázek 15" descr="Obsah obrázku Obdélník, design&#10;&#10;Obsah vygenerovaný umělou inteligencí může být nesprávný.">
            <a:extLst>
              <a:ext uri="{FF2B5EF4-FFF2-40B4-BE49-F238E27FC236}">
                <a16:creationId xmlns:a16="http://schemas.microsoft.com/office/drawing/2014/main" id="{46FAD83F-B1B0-6200-17DF-833E6CE1E4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-177964" y="2587029"/>
            <a:ext cx="1921241" cy="1921241"/>
          </a:xfrm>
          <a:prstGeom prst="rect">
            <a:avLst/>
          </a:prstGeom>
        </p:spPr>
      </p:pic>
      <p:cxnSp>
        <p:nvCxnSpPr>
          <p:cNvPr id="23" name="Přímá spojnice se šipkou 22">
            <a:extLst>
              <a:ext uri="{FF2B5EF4-FFF2-40B4-BE49-F238E27FC236}">
                <a16:creationId xmlns:a16="http://schemas.microsoft.com/office/drawing/2014/main" id="{D099B752-742D-EE60-D65C-794B6FD5A85D}"/>
              </a:ext>
            </a:extLst>
          </p:cNvPr>
          <p:cNvCxnSpPr>
            <a:cxnSpLocks/>
          </p:cNvCxnSpPr>
          <p:nvPr/>
        </p:nvCxnSpPr>
        <p:spPr>
          <a:xfrm>
            <a:off x="3954039" y="3209074"/>
            <a:ext cx="681025" cy="0"/>
          </a:xfrm>
          <a:prstGeom prst="straightConnector1">
            <a:avLst/>
          </a:prstGeom>
          <a:ln w="1270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se šipkou 26">
            <a:extLst>
              <a:ext uri="{FF2B5EF4-FFF2-40B4-BE49-F238E27FC236}">
                <a16:creationId xmlns:a16="http://schemas.microsoft.com/office/drawing/2014/main" id="{5858B5EA-667C-3CD5-AC10-960B7AF50E9D}"/>
              </a:ext>
            </a:extLst>
          </p:cNvPr>
          <p:cNvCxnSpPr>
            <a:cxnSpLocks/>
          </p:cNvCxnSpPr>
          <p:nvPr/>
        </p:nvCxnSpPr>
        <p:spPr>
          <a:xfrm flipH="1">
            <a:off x="3954039" y="3644285"/>
            <a:ext cx="650043" cy="1111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se šipkou 30">
            <a:extLst>
              <a:ext uri="{FF2B5EF4-FFF2-40B4-BE49-F238E27FC236}">
                <a16:creationId xmlns:a16="http://schemas.microsoft.com/office/drawing/2014/main" id="{54062CDC-7F30-1075-BDD2-0C52790C4D72}"/>
              </a:ext>
            </a:extLst>
          </p:cNvPr>
          <p:cNvCxnSpPr>
            <a:cxnSpLocks/>
          </p:cNvCxnSpPr>
          <p:nvPr/>
        </p:nvCxnSpPr>
        <p:spPr>
          <a:xfrm flipV="1">
            <a:off x="6706538" y="3173631"/>
            <a:ext cx="753395" cy="87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se šipkou 31">
            <a:extLst>
              <a:ext uri="{FF2B5EF4-FFF2-40B4-BE49-F238E27FC236}">
                <a16:creationId xmlns:a16="http://schemas.microsoft.com/office/drawing/2014/main" id="{C2323E30-2217-92ED-C1A4-226378DDCC5A}"/>
              </a:ext>
            </a:extLst>
          </p:cNvPr>
          <p:cNvCxnSpPr>
            <a:cxnSpLocks/>
          </p:cNvCxnSpPr>
          <p:nvPr/>
        </p:nvCxnSpPr>
        <p:spPr>
          <a:xfrm>
            <a:off x="9487627" y="3191791"/>
            <a:ext cx="68102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se šipkou 32">
            <a:extLst>
              <a:ext uri="{FF2B5EF4-FFF2-40B4-BE49-F238E27FC236}">
                <a16:creationId xmlns:a16="http://schemas.microsoft.com/office/drawing/2014/main" id="{00A26CAE-C2EB-8EC9-F809-7BF8D931B871}"/>
              </a:ext>
            </a:extLst>
          </p:cNvPr>
          <p:cNvCxnSpPr>
            <a:cxnSpLocks/>
          </p:cNvCxnSpPr>
          <p:nvPr/>
        </p:nvCxnSpPr>
        <p:spPr>
          <a:xfrm>
            <a:off x="1212485" y="3191791"/>
            <a:ext cx="68102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se šipkou 33">
            <a:extLst>
              <a:ext uri="{FF2B5EF4-FFF2-40B4-BE49-F238E27FC236}">
                <a16:creationId xmlns:a16="http://schemas.microsoft.com/office/drawing/2014/main" id="{781828BE-34B0-F0C4-DC79-E91530E5EE38}"/>
              </a:ext>
            </a:extLst>
          </p:cNvPr>
          <p:cNvCxnSpPr>
            <a:cxnSpLocks/>
          </p:cNvCxnSpPr>
          <p:nvPr/>
        </p:nvCxnSpPr>
        <p:spPr>
          <a:xfrm flipH="1" flipV="1">
            <a:off x="1197930" y="3638729"/>
            <a:ext cx="680089" cy="555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se šipkou 34">
            <a:extLst>
              <a:ext uri="{FF2B5EF4-FFF2-40B4-BE49-F238E27FC236}">
                <a16:creationId xmlns:a16="http://schemas.microsoft.com/office/drawing/2014/main" id="{E9A0B53F-6297-A533-93FA-0C77480AFCA5}"/>
              </a:ext>
            </a:extLst>
          </p:cNvPr>
          <p:cNvCxnSpPr>
            <a:cxnSpLocks/>
          </p:cNvCxnSpPr>
          <p:nvPr/>
        </p:nvCxnSpPr>
        <p:spPr>
          <a:xfrm flipH="1">
            <a:off x="6691983" y="3660951"/>
            <a:ext cx="76795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se šipkou 35">
            <a:extLst>
              <a:ext uri="{FF2B5EF4-FFF2-40B4-BE49-F238E27FC236}">
                <a16:creationId xmlns:a16="http://schemas.microsoft.com/office/drawing/2014/main" id="{0FE3AA36-1188-4A72-50D0-BA0E37AD0545}"/>
              </a:ext>
            </a:extLst>
          </p:cNvPr>
          <p:cNvCxnSpPr>
            <a:cxnSpLocks/>
          </p:cNvCxnSpPr>
          <p:nvPr/>
        </p:nvCxnSpPr>
        <p:spPr>
          <a:xfrm flipH="1">
            <a:off x="9457841" y="3660951"/>
            <a:ext cx="828267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ázek 6" descr="Obsah obrázku kolo, zemědělský stroj, kresba, traktor&#10;&#10;Obsah vygenerovaný umělou inteligencí může být nesprávný.">
            <a:extLst>
              <a:ext uri="{FF2B5EF4-FFF2-40B4-BE49-F238E27FC236}">
                <a16:creationId xmlns:a16="http://schemas.microsoft.com/office/drawing/2014/main" id="{B66CA316-2B14-02A7-20F9-8BB81DDC06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0509" y="2436796"/>
            <a:ext cx="2071474" cy="2071474"/>
          </a:xfrm>
          <a:prstGeom prst="roundRect">
            <a:avLst>
              <a:gd name="adj" fmla="val 27275"/>
            </a:avLst>
          </a:prstGeom>
          <a:ln w="28575">
            <a:solidFill>
              <a:schemeClr val="tx1"/>
            </a:solidFill>
          </a:ln>
        </p:spPr>
      </p:pic>
      <p:pic>
        <p:nvPicPr>
          <p:cNvPr id="12" name="Obrázek 11" descr="Obsah obrázku kruh, text, kresba, umění&#10;&#10;Obsah vygenerovaný umělou inteligencí může být nesprávný.">
            <a:extLst>
              <a:ext uri="{FF2B5EF4-FFF2-40B4-BE49-F238E27FC236}">
                <a16:creationId xmlns:a16="http://schemas.microsoft.com/office/drawing/2014/main" id="{5876C3A8-0579-BFEF-9146-8302FDD270D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4091" t="3567" r="3946" b="5652"/>
          <a:stretch/>
        </p:blipFill>
        <p:spPr>
          <a:xfrm>
            <a:off x="7459933" y="2509134"/>
            <a:ext cx="1997908" cy="1972059"/>
          </a:xfrm>
          <a:prstGeom prst="round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1" name="Obdélník: se zakulacenými rohy 40">
            <a:extLst>
              <a:ext uri="{FF2B5EF4-FFF2-40B4-BE49-F238E27FC236}">
                <a16:creationId xmlns:a16="http://schemas.microsoft.com/office/drawing/2014/main" id="{A81FE238-BB95-7473-98B8-F70701FE8850}"/>
              </a:ext>
            </a:extLst>
          </p:cNvPr>
          <p:cNvSpPr>
            <a:spLocks/>
          </p:cNvSpPr>
          <p:nvPr/>
        </p:nvSpPr>
        <p:spPr>
          <a:xfrm>
            <a:off x="-2" y="4955207"/>
            <a:ext cx="1585159" cy="91217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>
                <a:solidFill>
                  <a:schemeClr val="tx1"/>
                </a:solidFill>
              </a:rPr>
              <a:t>NETWORK CARD</a:t>
            </a:r>
          </a:p>
        </p:txBody>
      </p:sp>
      <p:sp>
        <p:nvSpPr>
          <p:cNvPr id="43" name="Obdélník: se zakulacenými rohy 42">
            <a:extLst>
              <a:ext uri="{FF2B5EF4-FFF2-40B4-BE49-F238E27FC236}">
                <a16:creationId xmlns:a16="http://schemas.microsoft.com/office/drawing/2014/main" id="{CC6E17C7-0946-8870-4503-DD992E304CD0}"/>
              </a:ext>
            </a:extLst>
          </p:cNvPr>
          <p:cNvSpPr>
            <a:spLocks/>
          </p:cNvSpPr>
          <p:nvPr/>
        </p:nvSpPr>
        <p:spPr>
          <a:xfrm>
            <a:off x="4779184" y="4955207"/>
            <a:ext cx="1585159" cy="91217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>
                <a:solidFill>
                  <a:schemeClr val="tx1"/>
                </a:solidFill>
              </a:rPr>
              <a:t>NETWORK STACK</a:t>
            </a:r>
          </a:p>
        </p:txBody>
      </p:sp>
      <p:sp>
        <p:nvSpPr>
          <p:cNvPr id="44" name="Obdélník: se zakulacenými rohy 43">
            <a:extLst>
              <a:ext uri="{FF2B5EF4-FFF2-40B4-BE49-F238E27FC236}">
                <a16:creationId xmlns:a16="http://schemas.microsoft.com/office/drawing/2014/main" id="{3078FA84-E215-4BCC-1188-D840319B80CC}"/>
              </a:ext>
            </a:extLst>
          </p:cNvPr>
          <p:cNvSpPr>
            <a:spLocks/>
          </p:cNvSpPr>
          <p:nvPr/>
        </p:nvSpPr>
        <p:spPr>
          <a:xfrm>
            <a:off x="7581397" y="4955207"/>
            <a:ext cx="1585159" cy="91217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>
                <a:solidFill>
                  <a:schemeClr val="tx1"/>
                </a:solidFill>
              </a:rPr>
              <a:t>SOCKET</a:t>
            </a:r>
          </a:p>
        </p:txBody>
      </p:sp>
      <p:sp>
        <p:nvSpPr>
          <p:cNvPr id="45" name="Obdélník: se zakulacenými rohy 44">
            <a:extLst>
              <a:ext uri="{FF2B5EF4-FFF2-40B4-BE49-F238E27FC236}">
                <a16:creationId xmlns:a16="http://schemas.microsoft.com/office/drawing/2014/main" id="{964B5B0F-6944-13BA-64BD-E4D6A9AA5E07}"/>
              </a:ext>
            </a:extLst>
          </p:cNvPr>
          <p:cNvSpPr>
            <a:spLocks/>
          </p:cNvSpPr>
          <p:nvPr/>
        </p:nvSpPr>
        <p:spPr>
          <a:xfrm>
            <a:off x="10025925" y="5015421"/>
            <a:ext cx="1936290" cy="91217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APPLICATION</a:t>
            </a:r>
            <a:endParaRPr lang="cs-CZ" sz="2400" dirty="0">
              <a:solidFill>
                <a:schemeClr val="tx1"/>
              </a:solidFill>
            </a:endParaRPr>
          </a:p>
        </p:txBody>
      </p:sp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9B776D2E-80CA-C741-8A7A-B09B4DC4FF90}"/>
              </a:ext>
            </a:extLst>
          </p:cNvPr>
          <p:cNvCxnSpPr>
            <a:cxnSpLocks/>
          </p:cNvCxnSpPr>
          <p:nvPr/>
        </p:nvCxnSpPr>
        <p:spPr>
          <a:xfrm>
            <a:off x="2918301" y="4385040"/>
            <a:ext cx="0" cy="1260762"/>
          </a:xfrm>
          <a:prstGeom prst="straightConnector1">
            <a:avLst/>
          </a:prstGeom>
          <a:ln w="127000" cap="flat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bdélník: se zakulacenými rohy 17">
            <a:extLst>
              <a:ext uri="{FF2B5EF4-FFF2-40B4-BE49-F238E27FC236}">
                <a16:creationId xmlns:a16="http://schemas.microsoft.com/office/drawing/2014/main" id="{1B6E0EE8-9E31-33F5-A146-911E39560C79}"/>
              </a:ext>
            </a:extLst>
          </p:cNvPr>
          <p:cNvSpPr/>
          <p:nvPr/>
        </p:nvSpPr>
        <p:spPr>
          <a:xfrm>
            <a:off x="1833291" y="2409719"/>
            <a:ext cx="2170021" cy="207147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b="1" dirty="0"/>
              <a:t>XDP</a:t>
            </a:r>
          </a:p>
          <a:p>
            <a:pPr algn="ctr"/>
            <a:r>
              <a:rPr lang="cs-CZ" sz="2800" b="1" dirty="0"/>
              <a:t>PROGRAM</a:t>
            </a:r>
          </a:p>
        </p:txBody>
      </p:sp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96A8DBE3-755E-4BF3-17CA-132E5E5FC670}"/>
              </a:ext>
            </a:extLst>
          </p:cNvPr>
          <p:cNvSpPr>
            <a:spLocks/>
          </p:cNvSpPr>
          <p:nvPr/>
        </p:nvSpPr>
        <p:spPr>
          <a:xfrm>
            <a:off x="1311699" y="4223334"/>
            <a:ext cx="3213204" cy="67423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DROP | TX | REDIRECT</a:t>
            </a:r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B97ECEE3-D123-CF30-0EA2-9820DAD3AB45}"/>
              </a:ext>
            </a:extLst>
          </p:cNvPr>
          <p:cNvSpPr>
            <a:spLocks/>
          </p:cNvSpPr>
          <p:nvPr/>
        </p:nvSpPr>
        <p:spPr>
          <a:xfrm>
            <a:off x="3576569" y="2174790"/>
            <a:ext cx="1255331" cy="75856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PASS</a:t>
            </a:r>
            <a:endParaRPr lang="cs-CZ" sz="2400" b="1" dirty="0">
              <a:solidFill>
                <a:schemeClr val="tx1"/>
              </a:solidFill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1653AA24-3EB8-3157-413E-F12E3DD2A3AA}"/>
              </a:ext>
            </a:extLst>
          </p:cNvPr>
          <p:cNvSpPr txBox="1"/>
          <p:nvPr/>
        </p:nvSpPr>
        <p:spPr>
          <a:xfrm>
            <a:off x="2468439" y="4922527"/>
            <a:ext cx="8997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/>
              <a:t>…</a:t>
            </a:r>
            <a:endParaRPr lang="cs-CZ" sz="8800" dirty="0"/>
          </a:p>
        </p:txBody>
      </p:sp>
      <p:sp>
        <p:nvSpPr>
          <p:cNvPr id="15" name="Výbuch: čtrnácticípý 12">
            <a:extLst>
              <a:ext uri="{FF2B5EF4-FFF2-40B4-BE49-F238E27FC236}">
                <a16:creationId xmlns:a16="http://schemas.microsoft.com/office/drawing/2014/main" id="{3DC66672-AE7A-E7A8-80E8-BC51222CD715}"/>
              </a:ext>
            </a:extLst>
          </p:cNvPr>
          <p:cNvSpPr/>
          <p:nvPr/>
        </p:nvSpPr>
        <p:spPr>
          <a:xfrm>
            <a:off x="9951352" y="2376642"/>
            <a:ext cx="2085436" cy="2076076"/>
          </a:xfrm>
          <a:custGeom>
            <a:avLst/>
            <a:gdLst>
              <a:gd name="connsiteX0" fmla="*/ 1213117 w 2085436"/>
              <a:gd name="connsiteY0" fmla="*/ 380980 h 2076076"/>
              <a:gd name="connsiteX1" fmla="*/ 1387856 w 2085436"/>
              <a:gd name="connsiteY1" fmla="*/ 0 h 2076076"/>
              <a:gd name="connsiteX2" fmla="*/ 1537299 w 2085436"/>
              <a:gd name="connsiteY2" fmla="*/ 513612 h 2076076"/>
              <a:gd name="connsiteX3" fmla="*/ 1944353 w 2085436"/>
              <a:gd name="connsiteY3" fmla="*/ 205463 h 2076076"/>
              <a:gd name="connsiteX4" fmla="*/ 1733629 w 2085436"/>
              <a:gd name="connsiteY4" fmla="*/ 583393 h 2076076"/>
              <a:gd name="connsiteX5" fmla="*/ 2085436 w 2085436"/>
              <a:gd name="connsiteY5" fmla="*/ 586351 h 2076076"/>
              <a:gd name="connsiteX6" fmla="*/ 1797661 w 2085436"/>
              <a:gd name="connsiteY6" fmla="*/ 848656 h 2076076"/>
              <a:gd name="connsiteX7" fmla="*/ 2068396 w 2085436"/>
              <a:gd name="connsiteY7" fmla="*/ 1032769 h 2076076"/>
              <a:gd name="connsiteX8" fmla="*/ 1733629 w 2085436"/>
              <a:gd name="connsiteY8" fmla="*/ 1117432 h 2076076"/>
              <a:gd name="connsiteX9" fmla="*/ 1997907 w 2085436"/>
              <a:gd name="connsiteY9" fmla="*/ 1424471 h 2076076"/>
              <a:gd name="connsiteX10" fmla="*/ 1690765 w 2085436"/>
              <a:gd name="connsiteY10" fmla="*/ 1459963 h 2076076"/>
              <a:gd name="connsiteX11" fmla="*/ 1752998 w 2085436"/>
              <a:gd name="connsiteY11" fmla="*/ 1816081 h 2076076"/>
              <a:gd name="connsiteX12" fmla="*/ 1420348 w 2085436"/>
              <a:gd name="connsiteY12" fmla="*/ 1587234 h 2076076"/>
              <a:gd name="connsiteX13" fmla="*/ 1367006 w 2085436"/>
              <a:gd name="connsiteY13" fmla="*/ 1914330 h 2076076"/>
              <a:gd name="connsiteX14" fmla="*/ 1074363 w 2085436"/>
              <a:gd name="connsiteY14" fmla="*/ 1808779 h 2076076"/>
              <a:gd name="connsiteX15" fmla="*/ 950321 w 2085436"/>
              <a:gd name="connsiteY15" fmla="*/ 2076076 h 2076076"/>
              <a:gd name="connsiteX16" fmla="*/ 796644 w 2085436"/>
              <a:gd name="connsiteY16" fmla="*/ 1654890 h 2076076"/>
              <a:gd name="connsiteX17" fmla="*/ 520406 w 2085436"/>
              <a:gd name="connsiteY17" fmla="*/ 1976070 h 2076076"/>
              <a:gd name="connsiteX18" fmla="*/ 508552 w 2085436"/>
              <a:gd name="connsiteY18" fmla="*/ 1665519 h 2076076"/>
              <a:gd name="connsiteX19" fmla="*/ 136002 w 2085436"/>
              <a:gd name="connsiteY19" fmla="*/ 1627162 h 2076076"/>
              <a:gd name="connsiteX20" fmla="*/ 352441 w 2085436"/>
              <a:gd name="connsiteY20" fmla="*/ 1400256 h 2076076"/>
              <a:gd name="connsiteX21" fmla="*/ 0 w 2085436"/>
              <a:gd name="connsiteY21" fmla="*/ 1169837 h 2076076"/>
              <a:gd name="connsiteX22" fmla="*/ 416473 w 2085436"/>
              <a:gd name="connsiteY22" fmla="*/ 1051070 h 2076076"/>
              <a:gd name="connsiteX23" fmla="*/ 124042 w 2085436"/>
              <a:gd name="connsiteY23" fmla="*/ 744030 h 2076076"/>
              <a:gd name="connsiteX24" fmla="*/ 568562 w 2085436"/>
              <a:gd name="connsiteY24" fmla="*/ 702161 h 2076076"/>
              <a:gd name="connsiteX25" fmla="*/ 476483 w 2085436"/>
              <a:gd name="connsiteY25" fmla="*/ 314711 h 2076076"/>
              <a:gd name="connsiteX26" fmla="*/ 904916 w 2085436"/>
              <a:gd name="connsiteY26" fmla="*/ 569529 h 2076076"/>
              <a:gd name="connsiteX27" fmla="*/ 1028959 w 2085436"/>
              <a:gd name="connsiteY27" fmla="*/ 154074 h 2076076"/>
              <a:gd name="connsiteX28" fmla="*/ 1213117 w 2085436"/>
              <a:gd name="connsiteY28" fmla="*/ 380980 h 2076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085436" h="2076076" fill="none" extrusionOk="0">
                <a:moveTo>
                  <a:pt x="1213117" y="380980"/>
                </a:moveTo>
                <a:cubicBezTo>
                  <a:pt x="1271321" y="209772"/>
                  <a:pt x="1337278" y="168844"/>
                  <a:pt x="1387856" y="0"/>
                </a:cubicBezTo>
                <a:cubicBezTo>
                  <a:pt x="1382561" y="192121"/>
                  <a:pt x="1565011" y="343345"/>
                  <a:pt x="1537299" y="513612"/>
                </a:cubicBezTo>
                <a:cubicBezTo>
                  <a:pt x="1645535" y="372808"/>
                  <a:pt x="1829738" y="297542"/>
                  <a:pt x="1944353" y="205463"/>
                </a:cubicBezTo>
                <a:cubicBezTo>
                  <a:pt x="1863139" y="365196"/>
                  <a:pt x="1782806" y="452816"/>
                  <a:pt x="1733629" y="583393"/>
                </a:cubicBezTo>
                <a:cubicBezTo>
                  <a:pt x="1818912" y="543762"/>
                  <a:pt x="1924549" y="592549"/>
                  <a:pt x="2085436" y="586351"/>
                </a:cubicBezTo>
                <a:cubicBezTo>
                  <a:pt x="1984303" y="695792"/>
                  <a:pt x="1855057" y="794123"/>
                  <a:pt x="1797661" y="848656"/>
                </a:cubicBezTo>
                <a:cubicBezTo>
                  <a:pt x="1916885" y="902162"/>
                  <a:pt x="1996620" y="1018676"/>
                  <a:pt x="2068396" y="1032769"/>
                </a:cubicBezTo>
                <a:cubicBezTo>
                  <a:pt x="1977091" y="1075376"/>
                  <a:pt x="1796988" y="1072272"/>
                  <a:pt x="1733629" y="1117432"/>
                </a:cubicBezTo>
                <a:cubicBezTo>
                  <a:pt x="1836896" y="1195609"/>
                  <a:pt x="1927201" y="1347589"/>
                  <a:pt x="1997907" y="1424471"/>
                </a:cubicBezTo>
                <a:cubicBezTo>
                  <a:pt x="1897268" y="1464383"/>
                  <a:pt x="1801231" y="1434728"/>
                  <a:pt x="1690765" y="1459963"/>
                </a:cubicBezTo>
                <a:cubicBezTo>
                  <a:pt x="1702185" y="1531735"/>
                  <a:pt x="1731992" y="1703922"/>
                  <a:pt x="1752998" y="1816081"/>
                </a:cubicBezTo>
                <a:cubicBezTo>
                  <a:pt x="1568462" y="1732121"/>
                  <a:pt x="1529847" y="1662064"/>
                  <a:pt x="1420348" y="1587234"/>
                </a:cubicBezTo>
                <a:cubicBezTo>
                  <a:pt x="1435234" y="1746054"/>
                  <a:pt x="1330764" y="1748338"/>
                  <a:pt x="1367006" y="1914330"/>
                </a:cubicBezTo>
                <a:cubicBezTo>
                  <a:pt x="1241439" y="1869156"/>
                  <a:pt x="1187483" y="1839799"/>
                  <a:pt x="1074363" y="1808779"/>
                </a:cubicBezTo>
                <a:cubicBezTo>
                  <a:pt x="1048545" y="1918512"/>
                  <a:pt x="950252" y="2002169"/>
                  <a:pt x="950321" y="2076076"/>
                </a:cubicBezTo>
                <a:cubicBezTo>
                  <a:pt x="882922" y="1919081"/>
                  <a:pt x="848981" y="1756628"/>
                  <a:pt x="796644" y="1654890"/>
                </a:cubicBezTo>
                <a:cubicBezTo>
                  <a:pt x="699402" y="1770743"/>
                  <a:pt x="601511" y="1848071"/>
                  <a:pt x="520406" y="1976070"/>
                </a:cubicBezTo>
                <a:cubicBezTo>
                  <a:pt x="539325" y="1853237"/>
                  <a:pt x="517500" y="1797442"/>
                  <a:pt x="508552" y="1665519"/>
                </a:cubicBezTo>
                <a:cubicBezTo>
                  <a:pt x="370228" y="1691562"/>
                  <a:pt x="248562" y="1634947"/>
                  <a:pt x="136002" y="1627162"/>
                </a:cubicBezTo>
                <a:cubicBezTo>
                  <a:pt x="224435" y="1529222"/>
                  <a:pt x="271238" y="1519065"/>
                  <a:pt x="352441" y="1400256"/>
                </a:cubicBezTo>
                <a:cubicBezTo>
                  <a:pt x="241891" y="1337638"/>
                  <a:pt x="126097" y="1236179"/>
                  <a:pt x="0" y="1169837"/>
                </a:cubicBezTo>
                <a:cubicBezTo>
                  <a:pt x="77993" y="1097546"/>
                  <a:pt x="254034" y="1103661"/>
                  <a:pt x="416473" y="1051070"/>
                </a:cubicBezTo>
                <a:cubicBezTo>
                  <a:pt x="284720" y="962363"/>
                  <a:pt x="291439" y="866038"/>
                  <a:pt x="124042" y="744030"/>
                </a:cubicBezTo>
                <a:cubicBezTo>
                  <a:pt x="289678" y="724145"/>
                  <a:pt x="349030" y="729851"/>
                  <a:pt x="568562" y="702161"/>
                </a:cubicBezTo>
                <a:cubicBezTo>
                  <a:pt x="524099" y="546329"/>
                  <a:pt x="505730" y="417028"/>
                  <a:pt x="476483" y="314711"/>
                </a:cubicBezTo>
                <a:cubicBezTo>
                  <a:pt x="675741" y="410133"/>
                  <a:pt x="718334" y="527135"/>
                  <a:pt x="904916" y="569529"/>
                </a:cubicBezTo>
                <a:cubicBezTo>
                  <a:pt x="915805" y="390802"/>
                  <a:pt x="1011205" y="272425"/>
                  <a:pt x="1028959" y="154074"/>
                </a:cubicBezTo>
                <a:cubicBezTo>
                  <a:pt x="1095621" y="212377"/>
                  <a:pt x="1127777" y="326059"/>
                  <a:pt x="1213117" y="380980"/>
                </a:cubicBezTo>
                <a:close/>
              </a:path>
              <a:path w="2085436" h="2076076" stroke="0" extrusionOk="0">
                <a:moveTo>
                  <a:pt x="1213117" y="380980"/>
                </a:moveTo>
                <a:cubicBezTo>
                  <a:pt x="1287871" y="188211"/>
                  <a:pt x="1337698" y="176361"/>
                  <a:pt x="1387856" y="0"/>
                </a:cubicBezTo>
                <a:cubicBezTo>
                  <a:pt x="1429322" y="188059"/>
                  <a:pt x="1539198" y="303802"/>
                  <a:pt x="1537299" y="513612"/>
                </a:cubicBezTo>
                <a:cubicBezTo>
                  <a:pt x="1682165" y="340839"/>
                  <a:pt x="1832641" y="327389"/>
                  <a:pt x="1944353" y="205463"/>
                </a:cubicBezTo>
                <a:cubicBezTo>
                  <a:pt x="1924294" y="301514"/>
                  <a:pt x="1791296" y="468832"/>
                  <a:pt x="1733629" y="583393"/>
                </a:cubicBezTo>
                <a:cubicBezTo>
                  <a:pt x="1831897" y="559681"/>
                  <a:pt x="1919435" y="602020"/>
                  <a:pt x="2085436" y="586351"/>
                </a:cubicBezTo>
                <a:cubicBezTo>
                  <a:pt x="2046352" y="679936"/>
                  <a:pt x="1872780" y="768206"/>
                  <a:pt x="1797661" y="848656"/>
                </a:cubicBezTo>
                <a:cubicBezTo>
                  <a:pt x="1886182" y="867605"/>
                  <a:pt x="1943893" y="973154"/>
                  <a:pt x="2068396" y="1032769"/>
                </a:cubicBezTo>
                <a:cubicBezTo>
                  <a:pt x="1924877" y="1099631"/>
                  <a:pt x="1867355" y="1069538"/>
                  <a:pt x="1733629" y="1117432"/>
                </a:cubicBezTo>
                <a:cubicBezTo>
                  <a:pt x="1832382" y="1179718"/>
                  <a:pt x="1873075" y="1349501"/>
                  <a:pt x="1997907" y="1424471"/>
                </a:cubicBezTo>
                <a:cubicBezTo>
                  <a:pt x="1912158" y="1446612"/>
                  <a:pt x="1786334" y="1414184"/>
                  <a:pt x="1690765" y="1459963"/>
                </a:cubicBezTo>
                <a:cubicBezTo>
                  <a:pt x="1699105" y="1547178"/>
                  <a:pt x="1725259" y="1706945"/>
                  <a:pt x="1752998" y="1816081"/>
                </a:cubicBezTo>
                <a:cubicBezTo>
                  <a:pt x="1666281" y="1759158"/>
                  <a:pt x="1531037" y="1647930"/>
                  <a:pt x="1420348" y="1587234"/>
                </a:cubicBezTo>
                <a:cubicBezTo>
                  <a:pt x="1441384" y="1744074"/>
                  <a:pt x="1336828" y="1767942"/>
                  <a:pt x="1367006" y="1914330"/>
                </a:cubicBezTo>
                <a:cubicBezTo>
                  <a:pt x="1293480" y="1911386"/>
                  <a:pt x="1219473" y="1842713"/>
                  <a:pt x="1074363" y="1808779"/>
                </a:cubicBezTo>
                <a:cubicBezTo>
                  <a:pt x="1035116" y="1927734"/>
                  <a:pt x="978749" y="2005037"/>
                  <a:pt x="950321" y="2076076"/>
                </a:cubicBezTo>
                <a:cubicBezTo>
                  <a:pt x="887535" y="1926751"/>
                  <a:pt x="847215" y="1733603"/>
                  <a:pt x="796644" y="1654890"/>
                </a:cubicBezTo>
                <a:cubicBezTo>
                  <a:pt x="711312" y="1778640"/>
                  <a:pt x="585349" y="1856915"/>
                  <a:pt x="520406" y="1976070"/>
                </a:cubicBezTo>
                <a:cubicBezTo>
                  <a:pt x="510798" y="1889741"/>
                  <a:pt x="503728" y="1786582"/>
                  <a:pt x="508552" y="1665519"/>
                </a:cubicBezTo>
                <a:cubicBezTo>
                  <a:pt x="375507" y="1683500"/>
                  <a:pt x="322243" y="1642674"/>
                  <a:pt x="136002" y="1627162"/>
                </a:cubicBezTo>
                <a:cubicBezTo>
                  <a:pt x="185482" y="1573247"/>
                  <a:pt x="298247" y="1507802"/>
                  <a:pt x="352441" y="1400256"/>
                </a:cubicBezTo>
                <a:cubicBezTo>
                  <a:pt x="153851" y="1328847"/>
                  <a:pt x="109144" y="1212340"/>
                  <a:pt x="0" y="1169837"/>
                </a:cubicBezTo>
                <a:cubicBezTo>
                  <a:pt x="139720" y="1120258"/>
                  <a:pt x="325060" y="1122573"/>
                  <a:pt x="416473" y="1051070"/>
                </a:cubicBezTo>
                <a:cubicBezTo>
                  <a:pt x="275969" y="916192"/>
                  <a:pt x="212107" y="800833"/>
                  <a:pt x="124042" y="744030"/>
                </a:cubicBezTo>
                <a:cubicBezTo>
                  <a:pt x="303006" y="726983"/>
                  <a:pt x="352466" y="731065"/>
                  <a:pt x="568562" y="702161"/>
                </a:cubicBezTo>
                <a:cubicBezTo>
                  <a:pt x="511255" y="512237"/>
                  <a:pt x="545639" y="486957"/>
                  <a:pt x="476483" y="314711"/>
                </a:cubicBezTo>
                <a:cubicBezTo>
                  <a:pt x="622219" y="354867"/>
                  <a:pt x="749950" y="482887"/>
                  <a:pt x="904916" y="569529"/>
                </a:cubicBezTo>
                <a:cubicBezTo>
                  <a:pt x="897927" y="416962"/>
                  <a:pt x="1021648" y="295041"/>
                  <a:pt x="1028959" y="154074"/>
                </a:cubicBezTo>
                <a:cubicBezTo>
                  <a:pt x="1131895" y="233078"/>
                  <a:pt x="1109402" y="301947"/>
                  <a:pt x="1213117" y="380980"/>
                </a:cubicBezTo>
                <a:close/>
              </a:path>
            </a:pathLst>
          </a:custGeom>
          <a:blipFill dpi="0" rotWithShape="1">
            <a:blip r:embed="rId9">
              <a:alphaModFix amt="87000"/>
            </a:blip>
            <a:srcRect/>
            <a:tile tx="0" ty="0" sx="100000" sy="100000" flip="none" algn="tl"/>
          </a:blipFill>
          <a:ln w="28575"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1462 w 21600"/>
                      <a:gd name="connsiteY0" fmla="*/ 4342 h 21600"/>
                      <a:gd name="connsiteX1" fmla="*/ 14790 w 21600"/>
                      <a:gd name="connsiteY1" fmla="*/ 0 h 21600"/>
                      <a:gd name="connsiteX2" fmla="*/ 14525 w 21600"/>
                      <a:gd name="connsiteY2" fmla="*/ 5777 h 21600"/>
                      <a:gd name="connsiteX3" fmla="*/ 18007 w 21600"/>
                      <a:gd name="connsiteY3" fmla="*/ 3172 h 21600"/>
                      <a:gd name="connsiteX4" fmla="*/ 16380 w 21600"/>
                      <a:gd name="connsiteY4" fmla="*/ 6532 h 21600"/>
                      <a:gd name="connsiteX5" fmla="*/ 21600 w 21600"/>
                      <a:gd name="connsiteY5" fmla="*/ 6645 h 21600"/>
                      <a:gd name="connsiteX6" fmla="*/ 16985 w 21600"/>
                      <a:gd name="connsiteY6" fmla="*/ 9402 h 21600"/>
                      <a:gd name="connsiteX7" fmla="*/ 18270 w 21600"/>
                      <a:gd name="connsiteY7" fmla="*/ 11290 h 21600"/>
                      <a:gd name="connsiteX8" fmla="*/ 16380 w 21600"/>
                      <a:gd name="connsiteY8" fmla="*/ 12310 h 21600"/>
                      <a:gd name="connsiteX9" fmla="*/ 18877 w 21600"/>
                      <a:gd name="connsiteY9" fmla="*/ 15632 h 21600"/>
                      <a:gd name="connsiteX10" fmla="*/ 14640 w 21600"/>
                      <a:gd name="connsiteY10" fmla="*/ 14350 h 21600"/>
                      <a:gd name="connsiteX11" fmla="*/ 14942 w 21600"/>
                      <a:gd name="connsiteY11" fmla="*/ 17370 h 21600"/>
                      <a:gd name="connsiteX12" fmla="*/ 12180 w 21600"/>
                      <a:gd name="connsiteY12" fmla="*/ 15935 h 21600"/>
                      <a:gd name="connsiteX13" fmla="*/ 11612 w 21600"/>
                      <a:gd name="connsiteY13" fmla="*/ 18842 h 21600"/>
                      <a:gd name="connsiteX14" fmla="*/ 9872 w 21600"/>
                      <a:gd name="connsiteY14" fmla="*/ 17370 h 21600"/>
                      <a:gd name="connsiteX15" fmla="*/ 8700 w 21600"/>
                      <a:gd name="connsiteY15" fmla="*/ 19712 h 21600"/>
                      <a:gd name="connsiteX16" fmla="*/ 7527 w 21600"/>
                      <a:gd name="connsiteY16" fmla="*/ 18125 h 21600"/>
                      <a:gd name="connsiteX17" fmla="*/ 4917 w 21600"/>
                      <a:gd name="connsiteY17" fmla="*/ 21600 h 21600"/>
                      <a:gd name="connsiteX18" fmla="*/ 4805 w 21600"/>
                      <a:gd name="connsiteY18" fmla="*/ 18240 h 21600"/>
                      <a:gd name="connsiteX19" fmla="*/ 1285 w 21600"/>
                      <a:gd name="connsiteY19" fmla="*/ 17825 h 21600"/>
                      <a:gd name="connsiteX20" fmla="*/ 3330 w 21600"/>
                      <a:gd name="connsiteY20" fmla="*/ 15370 h 21600"/>
                      <a:gd name="connsiteX21" fmla="*/ 0 w 21600"/>
                      <a:gd name="connsiteY21" fmla="*/ 12877 h 21600"/>
                      <a:gd name="connsiteX22" fmla="*/ 3935 w 21600"/>
                      <a:gd name="connsiteY22" fmla="*/ 11592 h 21600"/>
                      <a:gd name="connsiteX23" fmla="*/ 1172 w 21600"/>
                      <a:gd name="connsiteY23" fmla="*/ 8270 h 21600"/>
                      <a:gd name="connsiteX24" fmla="*/ 5372 w 21600"/>
                      <a:gd name="connsiteY24" fmla="*/ 7817 h 21600"/>
                      <a:gd name="connsiteX25" fmla="*/ 4502 w 21600"/>
                      <a:gd name="connsiteY25" fmla="*/ 3625 h 21600"/>
                      <a:gd name="connsiteX26" fmla="*/ 8550 w 21600"/>
                      <a:gd name="connsiteY26" fmla="*/ 6382 h 21600"/>
                      <a:gd name="connsiteX27" fmla="*/ 9722 w 21600"/>
                      <a:gd name="connsiteY27" fmla="*/ 1887 h 21600"/>
                      <a:gd name="connsiteX28" fmla="*/ 11462 w 21600"/>
                      <a:gd name="connsiteY28" fmla="*/ 4342 h 21600"/>
                      <a:gd name="connsiteX0" fmla="*/ 11462 w 18877"/>
                      <a:gd name="connsiteY0" fmla="*/ 4342 h 21600"/>
                      <a:gd name="connsiteX1" fmla="*/ 14790 w 18877"/>
                      <a:gd name="connsiteY1" fmla="*/ 0 h 21600"/>
                      <a:gd name="connsiteX2" fmla="*/ 14525 w 18877"/>
                      <a:gd name="connsiteY2" fmla="*/ 5777 h 21600"/>
                      <a:gd name="connsiteX3" fmla="*/ 18007 w 18877"/>
                      <a:gd name="connsiteY3" fmla="*/ 3172 h 21600"/>
                      <a:gd name="connsiteX4" fmla="*/ 16380 w 18877"/>
                      <a:gd name="connsiteY4" fmla="*/ 6532 h 21600"/>
                      <a:gd name="connsiteX5" fmla="*/ 18340 w 18877"/>
                      <a:gd name="connsiteY5" fmla="*/ 7085 h 21600"/>
                      <a:gd name="connsiteX6" fmla="*/ 16985 w 18877"/>
                      <a:gd name="connsiteY6" fmla="*/ 9402 h 21600"/>
                      <a:gd name="connsiteX7" fmla="*/ 18270 w 18877"/>
                      <a:gd name="connsiteY7" fmla="*/ 11290 h 21600"/>
                      <a:gd name="connsiteX8" fmla="*/ 16380 w 18877"/>
                      <a:gd name="connsiteY8" fmla="*/ 12310 h 21600"/>
                      <a:gd name="connsiteX9" fmla="*/ 18877 w 18877"/>
                      <a:gd name="connsiteY9" fmla="*/ 15632 h 21600"/>
                      <a:gd name="connsiteX10" fmla="*/ 14640 w 18877"/>
                      <a:gd name="connsiteY10" fmla="*/ 14350 h 21600"/>
                      <a:gd name="connsiteX11" fmla="*/ 14942 w 18877"/>
                      <a:gd name="connsiteY11" fmla="*/ 17370 h 21600"/>
                      <a:gd name="connsiteX12" fmla="*/ 12180 w 18877"/>
                      <a:gd name="connsiteY12" fmla="*/ 15935 h 21600"/>
                      <a:gd name="connsiteX13" fmla="*/ 11612 w 18877"/>
                      <a:gd name="connsiteY13" fmla="*/ 18842 h 21600"/>
                      <a:gd name="connsiteX14" fmla="*/ 9872 w 18877"/>
                      <a:gd name="connsiteY14" fmla="*/ 17370 h 21600"/>
                      <a:gd name="connsiteX15" fmla="*/ 8700 w 18877"/>
                      <a:gd name="connsiteY15" fmla="*/ 19712 h 21600"/>
                      <a:gd name="connsiteX16" fmla="*/ 7527 w 18877"/>
                      <a:gd name="connsiteY16" fmla="*/ 18125 h 21600"/>
                      <a:gd name="connsiteX17" fmla="*/ 4917 w 18877"/>
                      <a:gd name="connsiteY17" fmla="*/ 21600 h 21600"/>
                      <a:gd name="connsiteX18" fmla="*/ 4805 w 18877"/>
                      <a:gd name="connsiteY18" fmla="*/ 18240 h 21600"/>
                      <a:gd name="connsiteX19" fmla="*/ 1285 w 18877"/>
                      <a:gd name="connsiteY19" fmla="*/ 17825 h 21600"/>
                      <a:gd name="connsiteX20" fmla="*/ 3330 w 18877"/>
                      <a:gd name="connsiteY20" fmla="*/ 15370 h 21600"/>
                      <a:gd name="connsiteX21" fmla="*/ 0 w 18877"/>
                      <a:gd name="connsiteY21" fmla="*/ 12877 h 21600"/>
                      <a:gd name="connsiteX22" fmla="*/ 3935 w 18877"/>
                      <a:gd name="connsiteY22" fmla="*/ 11592 h 21600"/>
                      <a:gd name="connsiteX23" fmla="*/ 1172 w 18877"/>
                      <a:gd name="connsiteY23" fmla="*/ 8270 h 21600"/>
                      <a:gd name="connsiteX24" fmla="*/ 5372 w 18877"/>
                      <a:gd name="connsiteY24" fmla="*/ 7817 h 21600"/>
                      <a:gd name="connsiteX25" fmla="*/ 4502 w 18877"/>
                      <a:gd name="connsiteY25" fmla="*/ 3625 h 21600"/>
                      <a:gd name="connsiteX26" fmla="*/ 8550 w 18877"/>
                      <a:gd name="connsiteY26" fmla="*/ 6382 h 21600"/>
                      <a:gd name="connsiteX27" fmla="*/ 9722 w 18877"/>
                      <a:gd name="connsiteY27" fmla="*/ 1887 h 21600"/>
                      <a:gd name="connsiteX28" fmla="*/ 11462 w 18877"/>
                      <a:gd name="connsiteY28" fmla="*/ 4342 h 21600"/>
                      <a:gd name="connsiteX0" fmla="*/ 11462 w 18877"/>
                      <a:gd name="connsiteY0" fmla="*/ 4122 h 21380"/>
                      <a:gd name="connsiteX1" fmla="*/ 13113 w 18877"/>
                      <a:gd name="connsiteY1" fmla="*/ 0 h 21380"/>
                      <a:gd name="connsiteX2" fmla="*/ 14525 w 18877"/>
                      <a:gd name="connsiteY2" fmla="*/ 5557 h 21380"/>
                      <a:gd name="connsiteX3" fmla="*/ 18007 w 18877"/>
                      <a:gd name="connsiteY3" fmla="*/ 2952 h 21380"/>
                      <a:gd name="connsiteX4" fmla="*/ 16380 w 18877"/>
                      <a:gd name="connsiteY4" fmla="*/ 6312 h 21380"/>
                      <a:gd name="connsiteX5" fmla="*/ 18340 w 18877"/>
                      <a:gd name="connsiteY5" fmla="*/ 6865 h 21380"/>
                      <a:gd name="connsiteX6" fmla="*/ 16985 w 18877"/>
                      <a:gd name="connsiteY6" fmla="*/ 9182 h 21380"/>
                      <a:gd name="connsiteX7" fmla="*/ 18270 w 18877"/>
                      <a:gd name="connsiteY7" fmla="*/ 11070 h 21380"/>
                      <a:gd name="connsiteX8" fmla="*/ 16380 w 18877"/>
                      <a:gd name="connsiteY8" fmla="*/ 12090 h 21380"/>
                      <a:gd name="connsiteX9" fmla="*/ 18877 w 18877"/>
                      <a:gd name="connsiteY9" fmla="*/ 15412 h 21380"/>
                      <a:gd name="connsiteX10" fmla="*/ 14640 w 18877"/>
                      <a:gd name="connsiteY10" fmla="*/ 14130 h 21380"/>
                      <a:gd name="connsiteX11" fmla="*/ 14942 w 18877"/>
                      <a:gd name="connsiteY11" fmla="*/ 17150 h 21380"/>
                      <a:gd name="connsiteX12" fmla="*/ 12180 w 18877"/>
                      <a:gd name="connsiteY12" fmla="*/ 15715 h 21380"/>
                      <a:gd name="connsiteX13" fmla="*/ 11612 w 18877"/>
                      <a:gd name="connsiteY13" fmla="*/ 18622 h 21380"/>
                      <a:gd name="connsiteX14" fmla="*/ 9872 w 18877"/>
                      <a:gd name="connsiteY14" fmla="*/ 17150 h 21380"/>
                      <a:gd name="connsiteX15" fmla="*/ 8700 w 18877"/>
                      <a:gd name="connsiteY15" fmla="*/ 19492 h 21380"/>
                      <a:gd name="connsiteX16" fmla="*/ 7527 w 18877"/>
                      <a:gd name="connsiteY16" fmla="*/ 17905 h 21380"/>
                      <a:gd name="connsiteX17" fmla="*/ 4917 w 18877"/>
                      <a:gd name="connsiteY17" fmla="*/ 21380 h 21380"/>
                      <a:gd name="connsiteX18" fmla="*/ 4805 w 18877"/>
                      <a:gd name="connsiteY18" fmla="*/ 18020 h 21380"/>
                      <a:gd name="connsiteX19" fmla="*/ 1285 w 18877"/>
                      <a:gd name="connsiteY19" fmla="*/ 17605 h 21380"/>
                      <a:gd name="connsiteX20" fmla="*/ 3330 w 18877"/>
                      <a:gd name="connsiteY20" fmla="*/ 15150 h 21380"/>
                      <a:gd name="connsiteX21" fmla="*/ 0 w 18877"/>
                      <a:gd name="connsiteY21" fmla="*/ 12657 h 21380"/>
                      <a:gd name="connsiteX22" fmla="*/ 3935 w 18877"/>
                      <a:gd name="connsiteY22" fmla="*/ 11372 h 21380"/>
                      <a:gd name="connsiteX23" fmla="*/ 1172 w 18877"/>
                      <a:gd name="connsiteY23" fmla="*/ 8050 h 21380"/>
                      <a:gd name="connsiteX24" fmla="*/ 5372 w 18877"/>
                      <a:gd name="connsiteY24" fmla="*/ 7597 h 21380"/>
                      <a:gd name="connsiteX25" fmla="*/ 4502 w 18877"/>
                      <a:gd name="connsiteY25" fmla="*/ 3405 h 21380"/>
                      <a:gd name="connsiteX26" fmla="*/ 8550 w 18877"/>
                      <a:gd name="connsiteY26" fmla="*/ 6162 h 21380"/>
                      <a:gd name="connsiteX27" fmla="*/ 9722 w 18877"/>
                      <a:gd name="connsiteY27" fmla="*/ 1667 h 21380"/>
                      <a:gd name="connsiteX28" fmla="*/ 11462 w 18877"/>
                      <a:gd name="connsiteY28" fmla="*/ 4122 h 21380"/>
                      <a:gd name="connsiteX0" fmla="*/ 11462 w 18877"/>
                      <a:gd name="connsiteY0" fmla="*/ 4122 h 22462"/>
                      <a:gd name="connsiteX1" fmla="*/ 13113 w 18877"/>
                      <a:gd name="connsiteY1" fmla="*/ 0 h 22462"/>
                      <a:gd name="connsiteX2" fmla="*/ 14525 w 18877"/>
                      <a:gd name="connsiteY2" fmla="*/ 5557 h 22462"/>
                      <a:gd name="connsiteX3" fmla="*/ 18007 w 18877"/>
                      <a:gd name="connsiteY3" fmla="*/ 2952 h 22462"/>
                      <a:gd name="connsiteX4" fmla="*/ 16380 w 18877"/>
                      <a:gd name="connsiteY4" fmla="*/ 6312 h 22462"/>
                      <a:gd name="connsiteX5" fmla="*/ 18340 w 18877"/>
                      <a:gd name="connsiteY5" fmla="*/ 6865 h 22462"/>
                      <a:gd name="connsiteX6" fmla="*/ 16985 w 18877"/>
                      <a:gd name="connsiteY6" fmla="*/ 9182 h 22462"/>
                      <a:gd name="connsiteX7" fmla="*/ 18270 w 18877"/>
                      <a:gd name="connsiteY7" fmla="*/ 11070 h 22462"/>
                      <a:gd name="connsiteX8" fmla="*/ 16380 w 18877"/>
                      <a:gd name="connsiteY8" fmla="*/ 12090 h 22462"/>
                      <a:gd name="connsiteX9" fmla="*/ 18877 w 18877"/>
                      <a:gd name="connsiteY9" fmla="*/ 15412 h 22462"/>
                      <a:gd name="connsiteX10" fmla="*/ 14640 w 18877"/>
                      <a:gd name="connsiteY10" fmla="*/ 14130 h 22462"/>
                      <a:gd name="connsiteX11" fmla="*/ 14942 w 18877"/>
                      <a:gd name="connsiteY11" fmla="*/ 17150 h 22462"/>
                      <a:gd name="connsiteX12" fmla="*/ 12180 w 18877"/>
                      <a:gd name="connsiteY12" fmla="*/ 15715 h 22462"/>
                      <a:gd name="connsiteX13" fmla="*/ 11612 w 18877"/>
                      <a:gd name="connsiteY13" fmla="*/ 18622 h 22462"/>
                      <a:gd name="connsiteX14" fmla="*/ 9872 w 18877"/>
                      <a:gd name="connsiteY14" fmla="*/ 17150 h 22462"/>
                      <a:gd name="connsiteX15" fmla="*/ 8979 w 18877"/>
                      <a:gd name="connsiteY15" fmla="*/ 22462 h 22462"/>
                      <a:gd name="connsiteX16" fmla="*/ 7527 w 18877"/>
                      <a:gd name="connsiteY16" fmla="*/ 17905 h 22462"/>
                      <a:gd name="connsiteX17" fmla="*/ 4917 w 18877"/>
                      <a:gd name="connsiteY17" fmla="*/ 21380 h 22462"/>
                      <a:gd name="connsiteX18" fmla="*/ 4805 w 18877"/>
                      <a:gd name="connsiteY18" fmla="*/ 18020 h 22462"/>
                      <a:gd name="connsiteX19" fmla="*/ 1285 w 18877"/>
                      <a:gd name="connsiteY19" fmla="*/ 17605 h 22462"/>
                      <a:gd name="connsiteX20" fmla="*/ 3330 w 18877"/>
                      <a:gd name="connsiteY20" fmla="*/ 15150 h 22462"/>
                      <a:gd name="connsiteX21" fmla="*/ 0 w 18877"/>
                      <a:gd name="connsiteY21" fmla="*/ 12657 h 22462"/>
                      <a:gd name="connsiteX22" fmla="*/ 3935 w 18877"/>
                      <a:gd name="connsiteY22" fmla="*/ 11372 h 22462"/>
                      <a:gd name="connsiteX23" fmla="*/ 1172 w 18877"/>
                      <a:gd name="connsiteY23" fmla="*/ 8050 h 22462"/>
                      <a:gd name="connsiteX24" fmla="*/ 5372 w 18877"/>
                      <a:gd name="connsiteY24" fmla="*/ 7597 h 22462"/>
                      <a:gd name="connsiteX25" fmla="*/ 4502 w 18877"/>
                      <a:gd name="connsiteY25" fmla="*/ 3405 h 22462"/>
                      <a:gd name="connsiteX26" fmla="*/ 8550 w 18877"/>
                      <a:gd name="connsiteY26" fmla="*/ 6162 h 22462"/>
                      <a:gd name="connsiteX27" fmla="*/ 9722 w 18877"/>
                      <a:gd name="connsiteY27" fmla="*/ 1667 h 22462"/>
                      <a:gd name="connsiteX28" fmla="*/ 11462 w 18877"/>
                      <a:gd name="connsiteY28" fmla="*/ 4122 h 22462"/>
                      <a:gd name="connsiteX0" fmla="*/ 11462 w 18877"/>
                      <a:gd name="connsiteY0" fmla="*/ 4122 h 22462"/>
                      <a:gd name="connsiteX1" fmla="*/ 13113 w 18877"/>
                      <a:gd name="connsiteY1" fmla="*/ 0 h 22462"/>
                      <a:gd name="connsiteX2" fmla="*/ 14525 w 18877"/>
                      <a:gd name="connsiteY2" fmla="*/ 5557 h 22462"/>
                      <a:gd name="connsiteX3" fmla="*/ 18007 w 18877"/>
                      <a:gd name="connsiteY3" fmla="*/ 2952 h 22462"/>
                      <a:gd name="connsiteX4" fmla="*/ 16380 w 18877"/>
                      <a:gd name="connsiteY4" fmla="*/ 6312 h 22462"/>
                      <a:gd name="connsiteX5" fmla="*/ 18340 w 18877"/>
                      <a:gd name="connsiteY5" fmla="*/ 6865 h 22462"/>
                      <a:gd name="connsiteX6" fmla="*/ 16985 w 18877"/>
                      <a:gd name="connsiteY6" fmla="*/ 9182 h 22462"/>
                      <a:gd name="connsiteX7" fmla="*/ 18270 w 18877"/>
                      <a:gd name="connsiteY7" fmla="*/ 11070 h 22462"/>
                      <a:gd name="connsiteX8" fmla="*/ 16380 w 18877"/>
                      <a:gd name="connsiteY8" fmla="*/ 12090 h 22462"/>
                      <a:gd name="connsiteX9" fmla="*/ 18877 w 18877"/>
                      <a:gd name="connsiteY9" fmla="*/ 15412 h 22462"/>
                      <a:gd name="connsiteX10" fmla="*/ 14640 w 18877"/>
                      <a:gd name="connsiteY10" fmla="*/ 14130 h 22462"/>
                      <a:gd name="connsiteX11" fmla="*/ 14942 w 18877"/>
                      <a:gd name="connsiteY11" fmla="*/ 17150 h 22462"/>
                      <a:gd name="connsiteX12" fmla="*/ 12180 w 18877"/>
                      <a:gd name="connsiteY12" fmla="*/ 15715 h 22462"/>
                      <a:gd name="connsiteX13" fmla="*/ 11612 w 18877"/>
                      <a:gd name="connsiteY13" fmla="*/ 18622 h 22462"/>
                      <a:gd name="connsiteX14" fmla="*/ 10151 w 18877"/>
                      <a:gd name="connsiteY14" fmla="*/ 19570 h 22462"/>
                      <a:gd name="connsiteX15" fmla="*/ 8979 w 18877"/>
                      <a:gd name="connsiteY15" fmla="*/ 22462 h 22462"/>
                      <a:gd name="connsiteX16" fmla="*/ 7527 w 18877"/>
                      <a:gd name="connsiteY16" fmla="*/ 17905 h 22462"/>
                      <a:gd name="connsiteX17" fmla="*/ 4917 w 18877"/>
                      <a:gd name="connsiteY17" fmla="*/ 21380 h 22462"/>
                      <a:gd name="connsiteX18" fmla="*/ 4805 w 18877"/>
                      <a:gd name="connsiteY18" fmla="*/ 18020 h 22462"/>
                      <a:gd name="connsiteX19" fmla="*/ 1285 w 18877"/>
                      <a:gd name="connsiteY19" fmla="*/ 17605 h 22462"/>
                      <a:gd name="connsiteX20" fmla="*/ 3330 w 18877"/>
                      <a:gd name="connsiteY20" fmla="*/ 15150 h 22462"/>
                      <a:gd name="connsiteX21" fmla="*/ 0 w 18877"/>
                      <a:gd name="connsiteY21" fmla="*/ 12657 h 22462"/>
                      <a:gd name="connsiteX22" fmla="*/ 3935 w 18877"/>
                      <a:gd name="connsiteY22" fmla="*/ 11372 h 22462"/>
                      <a:gd name="connsiteX23" fmla="*/ 1172 w 18877"/>
                      <a:gd name="connsiteY23" fmla="*/ 8050 h 22462"/>
                      <a:gd name="connsiteX24" fmla="*/ 5372 w 18877"/>
                      <a:gd name="connsiteY24" fmla="*/ 7597 h 22462"/>
                      <a:gd name="connsiteX25" fmla="*/ 4502 w 18877"/>
                      <a:gd name="connsiteY25" fmla="*/ 3405 h 22462"/>
                      <a:gd name="connsiteX26" fmla="*/ 8550 w 18877"/>
                      <a:gd name="connsiteY26" fmla="*/ 6162 h 22462"/>
                      <a:gd name="connsiteX27" fmla="*/ 9722 w 18877"/>
                      <a:gd name="connsiteY27" fmla="*/ 1667 h 22462"/>
                      <a:gd name="connsiteX28" fmla="*/ 11462 w 18877"/>
                      <a:gd name="connsiteY28" fmla="*/ 4122 h 22462"/>
                      <a:gd name="connsiteX0" fmla="*/ 11462 w 18877"/>
                      <a:gd name="connsiteY0" fmla="*/ 4122 h 22462"/>
                      <a:gd name="connsiteX1" fmla="*/ 13113 w 18877"/>
                      <a:gd name="connsiteY1" fmla="*/ 0 h 22462"/>
                      <a:gd name="connsiteX2" fmla="*/ 14525 w 18877"/>
                      <a:gd name="connsiteY2" fmla="*/ 5557 h 22462"/>
                      <a:gd name="connsiteX3" fmla="*/ 18007 w 18877"/>
                      <a:gd name="connsiteY3" fmla="*/ 2952 h 22462"/>
                      <a:gd name="connsiteX4" fmla="*/ 16380 w 18877"/>
                      <a:gd name="connsiteY4" fmla="*/ 6312 h 22462"/>
                      <a:gd name="connsiteX5" fmla="*/ 18340 w 18877"/>
                      <a:gd name="connsiteY5" fmla="*/ 6865 h 22462"/>
                      <a:gd name="connsiteX6" fmla="*/ 16985 w 18877"/>
                      <a:gd name="connsiteY6" fmla="*/ 9182 h 22462"/>
                      <a:gd name="connsiteX7" fmla="*/ 18270 w 18877"/>
                      <a:gd name="connsiteY7" fmla="*/ 11070 h 22462"/>
                      <a:gd name="connsiteX8" fmla="*/ 16380 w 18877"/>
                      <a:gd name="connsiteY8" fmla="*/ 12090 h 22462"/>
                      <a:gd name="connsiteX9" fmla="*/ 18877 w 18877"/>
                      <a:gd name="connsiteY9" fmla="*/ 15412 h 22462"/>
                      <a:gd name="connsiteX10" fmla="*/ 14640 w 18877"/>
                      <a:gd name="connsiteY10" fmla="*/ 14130 h 22462"/>
                      <a:gd name="connsiteX11" fmla="*/ 14942 w 18877"/>
                      <a:gd name="connsiteY11" fmla="*/ 17150 h 22462"/>
                      <a:gd name="connsiteX12" fmla="*/ 12180 w 18877"/>
                      <a:gd name="connsiteY12" fmla="*/ 15715 h 22462"/>
                      <a:gd name="connsiteX13" fmla="*/ 12916 w 18877"/>
                      <a:gd name="connsiteY13" fmla="*/ 20712 h 22462"/>
                      <a:gd name="connsiteX14" fmla="*/ 10151 w 18877"/>
                      <a:gd name="connsiteY14" fmla="*/ 19570 h 22462"/>
                      <a:gd name="connsiteX15" fmla="*/ 8979 w 18877"/>
                      <a:gd name="connsiteY15" fmla="*/ 22462 h 22462"/>
                      <a:gd name="connsiteX16" fmla="*/ 7527 w 18877"/>
                      <a:gd name="connsiteY16" fmla="*/ 17905 h 22462"/>
                      <a:gd name="connsiteX17" fmla="*/ 4917 w 18877"/>
                      <a:gd name="connsiteY17" fmla="*/ 21380 h 22462"/>
                      <a:gd name="connsiteX18" fmla="*/ 4805 w 18877"/>
                      <a:gd name="connsiteY18" fmla="*/ 18020 h 22462"/>
                      <a:gd name="connsiteX19" fmla="*/ 1285 w 18877"/>
                      <a:gd name="connsiteY19" fmla="*/ 17605 h 22462"/>
                      <a:gd name="connsiteX20" fmla="*/ 3330 w 18877"/>
                      <a:gd name="connsiteY20" fmla="*/ 15150 h 22462"/>
                      <a:gd name="connsiteX21" fmla="*/ 0 w 18877"/>
                      <a:gd name="connsiteY21" fmla="*/ 12657 h 22462"/>
                      <a:gd name="connsiteX22" fmla="*/ 3935 w 18877"/>
                      <a:gd name="connsiteY22" fmla="*/ 11372 h 22462"/>
                      <a:gd name="connsiteX23" fmla="*/ 1172 w 18877"/>
                      <a:gd name="connsiteY23" fmla="*/ 8050 h 22462"/>
                      <a:gd name="connsiteX24" fmla="*/ 5372 w 18877"/>
                      <a:gd name="connsiteY24" fmla="*/ 7597 h 22462"/>
                      <a:gd name="connsiteX25" fmla="*/ 4502 w 18877"/>
                      <a:gd name="connsiteY25" fmla="*/ 3405 h 22462"/>
                      <a:gd name="connsiteX26" fmla="*/ 8550 w 18877"/>
                      <a:gd name="connsiteY26" fmla="*/ 6162 h 22462"/>
                      <a:gd name="connsiteX27" fmla="*/ 9722 w 18877"/>
                      <a:gd name="connsiteY27" fmla="*/ 1667 h 22462"/>
                      <a:gd name="connsiteX28" fmla="*/ 11462 w 18877"/>
                      <a:gd name="connsiteY28" fmla="*/ 4122 h 22462"/>
                      <a:gd name="connsiteX0" fmla="*/ 11462 w 18877"/>
                      <a:gd name="connsiteY0" fmla="*/ 4122 h 22462"/>
                      <a:gd name="connsiteX1" fmla="*/ 13113 w 18877"/>
                      <a:gd name="connsiteY1" fmla="*/ 0 h 22462"/>
                      <a:gd name="connsiteX2" fmla="*/ 14525 w 18877"/>
                      <a:gd name="connsiteY2" fmla="*/ 5557 h 22462"/>
                      <a:gd name="connsiteX3" fmla="*/ 18007 w 18877"/>
                      <a:gd name="connsiteY3" fmla="*/ 2952 h 22462"/>
                      <a:gd name="connsiteX4" fmla="*/ 16380 w 18877"/>
                      <a:gd name="connsiteY4" fmla="*/ 6312 h 22462"/>
                      <a:gd name="connsiteX5" fmla="*/ 18340 w 18877"/>
                      <a:gd name="connsiteY5" fmla="*/ 6865 h 22462"/>
                      <a:gd name="connsiteX6" fmla="*/ 16985 w 18877"/>
                      <a:gd name="connsiteY6" fmla="*/ 9182 h 22462"/>
                      <a:gd name="connsiteX7" fmla="*/ 18270 w 18877"/>
                      <a:gd name="connsiteY7" fmla="*/ 11070 h 22462"/>
                      <a:gd name="connsiteX8" fmla="*/ 16380 w 18877"/>
                      <a:gd name="connsiteY8" fmla="*/ 12090 h 22462"/>
                      <a:gd name="connsiteX9" fmla="*/ 18877 w 18877"/>
                      <a:gd name="connsiteY9" fmla="*/ 15412 h 22462"/>
                      <a:gd name="connsiteX10" fmla="*/ 14640 w 18877"/>
                      <a:gd name="connsiteY10" fmla="*/ 14130 h 22462"/>
                      <a:gd name="connsiteX11" fmla="*/ 14942 w 18877"/>
                      <a:gd name="connsiteY11" fmla="*/ 17150 h 22462"/>
                      <a:gd name="connsiteX12" fmla="*/ 13420 w 18877"/>
                      <a:gd name="connsiteY12" fmla="*/ 17173 h 22462"/>
                      <a:gd name="connsiteX13" fmla="*/ 12916 w 18877"/>
                      <a:gd name="connsiteY13" fmla="*/ 20712 h 22462"/>
                      <a:gd name="connsiteX14" fmla="*/ 10151 w 18877"/>
                      <a:gd name="connsiteY14" fmla="*/ 19570 h 22462"/>
                      <a:gd name="connsiteX15" fmla="*/ 8979 w 18877"/>
                      <a:gd name="connsiteY15" fmla="*/ 22462 h 22462"/>
                      <a:gd name="connsiteX16" fmla="*/ 7527 w 18877"/>
                      <a:gd name="connsiteY16" fmla="*/ 17905 h 22462"/>
                      <a:gd name="connsiteX17" fmla="*/ 4917 w 18877"/>
                      <a:gd name="connsiteY17" fmla="*/ 21380 h 22462"/>
                      <a:gd name="connsiteX18" fmla="*/ 4805 w 18877"/>
                      <a:gd name="connsiteY18" fmla="*/ 18020 h 22462"/>
                      <a:gd name="connsiteX19" fmla="*/ 1285 w 18877"/>
                      <a:gd name="connsiteY19" fmla="*/ 17605 h 22462"/>
                      <a:gd name="connsiteX20" fmla="*/ 3330 w 18877"/>
                      <a:gd name="connsiteY20" fmla="*/ 15150 h 22462"/>
                      <a:gd name="connsiteX21" fmla="*/ 0 w 18877"/>
                      <a:gd name="connsiteY21" fmla="*/ 12657 h 22462"/>
                      <a:gd name="connsiteX22" fmla="*/ 3935 w 18877"/>
                      <a:gd name="connsiteY22" fmla="*/ 11372 h 22462"/>
                      <a:gd name="connsiteX23" fmla="*/ 1172 w 18877"/>
                      <a:gd name="connsiteY23" fmla="*/ 8050 h 22462"/>
                      <a:gd name="connsiteX24" fmla="*/ 5372 w 18877"/>
                      <a:gd name="connsiteY24" fmla="*/ 7597 h 22462"/>
                      <a:gd name="connsiteX25" fmla="*/ 4502 w 18877"/>
                      <a:gd name="connsiteY25" fmla="*/ 3405 h 22462"/>
                      <a:gd name="connsiteX26" fmla="*/ 8550 w 18877"/>
                      <a:gd name="connsiteY26" fmla="*/ 6162 h 22462"/>
                      <a:gd name="connsiteX27" fmla="*/ 9722 w 18877"/>
                      <a:gd name="connsiteY27" fmla="*/ 1667 h 22462"/>
                      <a:gd name="connsiteX28" fmla="*/ 11462 w 18877"/>
                      <a:gd name="connsiteY28" fmla="*/ 4122 h 22462"/>
                      <a:gd name="connsiteX0" fmla="*/ 11462 w 18877"/>
                      <a:gd name="connsiteY0" fmla="*/ 4122 h 22462"/>
                      <a:gd name="connsiteX1" fmla="*/ 13113 w 18877"/>
                      <a:gd name="connsiteY1" fmla="*/ 0 h 22462"/>
                      <a:gd name="connsiteX2" fmla="*/ 14525 w 18877"/>
                      <a:gd name="connsiteY2" fmla="*/ 5557 h 22462"/>
                      <a:gd name="connsiteX3" fmla="*/ 18007 w 18877"/>
                      <a:gd name="connsiteY3" fmla="*/ 2952 h 22462"/>
                      <a:gd name="connsiteX4" fmla="*/ 16380 w 18877"/>
                      <a:gd name="connsiteY4" fmla="*/ 6312 h 22462"/>
                      <a:gd name="connsiteX5" fmla="*/ 18340 w 18877"/>
                      <a:gd name="connsiteY5" fmla="*/ 6865 h 22462"/>
                      <a:gd name="connsiteX6" fmla="*/ 16985 w 18877"/>
                      <a:gd name="connsiteY6" fmla="*/ 9182 h 22462"/>
                      <a:gd name="connsiteX7" fmla="*/ 18270 w 18877"/>
                      <a:gd name="connsiteY7" fmla="*/ 11070 h 22462"/>
                      <a:gd name="connsiteX8" fmla="*/ 16380 w 18877"/>
                      <a:gd name="connsiteY8" fmla="*/ 12090 h 22462"/>
                      <a:gd name="connsiteX9" fmla="*/ 18877 w 18877"/>
                      <a:gd name="connsiteY9" fmla="*/ 15412 h 22462"/>
                      <a:gd name="connsiteX10" fmla="*/ 14640 w 18877"/>
                      <a:gd name="connsiteY10" fmla="*/ 14130 h 22462"/>
                      <a:gd name="connsiteX11" fmla="*/ 16563 w 18877"/>
                      <a:gd name="connsiteY11" fmla="*/ 19649 h 22462"/>
                      <a:gd name="connsiteX12" fmla="*/ 13420 w 18877"/>
                      <a:gd name="connsiteY12" fmla="*/ 17173 h 22462"/>
                      <a:gd name="connsiteX13" fmla="*/ 12916 w 18877"/>
                      <a:gd name="connsiteY13" fmla="*/ 20712 h 22462"/>
                      <a:gd name="connsiteX14" fmla="*/ 10151 w 18877"/>
                      <a:gd name="connsiteY14" fmla="*/ 19570 h 22462"/>
                      <a:gd name="connsiteX15" fmla="*/ 8979 w 18877"/>
                      <a:gd name="connsiteY15" fmla="*/ 22462 h 22462"/>
                      <a:gd name="connsiteX16" fmla="*/ 7527 w 18877"/>
                      <a:gd name="connsiteY16" fmla="*/ 17905 h 22462"/>
                      <a:gd name="connsiteX17" fmla="*/ 4917 w 18877"/>
                      <a:gd name="connsiteY17" fmla="*/ 21380 h 22462"/>
                      <a:gd name="connsiteX18" fmla="*/ 4805 w 18877"/>
                      <a:gd name="connsiteY18" fmla="*/ 18020 h 22462"/>
                      <a:gd name="connsiteX19" fmla="*/ 1285 w 18877"/>
                      <a:gd name="connsiteY19" fmla="*/ 17605 h 22462"/>
                      <a:gd name="connsiteX20" fmla="*/ 3330 w 18877"/>
                      <a:gd name="connsiteY20" fmla="*/ 15150 h 22462"/>
                      <a:gd name="connsiteX21" fmla="*/ 0 w 18877"/>
                      <a:gd name="connsiteY21" fmla="*/ 12657 h 22462"/>
                      <a:gd name="connsiteX22" fmla="*/ 3935 w 18877"/>
                      <a:gd name="connsiteY22" fmla="*/ 11372 h 22462"/>
                      <a:gd name="connsiteX23" fmla="*/ 1172 w 18877"/>
                      <a:gd name="connsiteY23" fmla="*/ 8050 h 22462"/>
                      <a:gd name="connsiteX24" fmla="*/ 5372 w 18877"/>
                      <a:gd name="connsiteY24" fmla="*/ 7597 h 22462"/>
                      <a:gd name="connsiteX25" fmla="*/ 4502 w 18877"/>
                      <a:gd name="connsiteY25" fmla="*/ 3405 h 22462"/>
                      <a:gd name="connsiteX26" fmla="*/ 8550 w 18877"/>
                      <a:gd name="connsiteY26" fmla="*/ 6162 h 22462"/>
                      <a:gd name="connsiteX27" fmla="*/ 9722 w 18877"/>
                      <a:gd name="connsiteY27" fmla="*/ 1667 h 22462"/>
                      <a:gd name="connsiteX28" fmla="*/ 11462 w 18877"/>
                      <a:gd name="connsiteY28" fmla="*/ 4122 h 22462"/>
                      <a:gd name="connsiteX0" fmla="*/ 11462 w 18877"/>
                      <a:gd name="connsiteY0" fmla="*/ 4122 h 22462"/>
                      <a:gd name="connsiteX1" fmla="*/ 13113 w 18877"/>
                      <a:gd name="connsiteY1" fmla="*/ 0 h 22462"/>
                      <a:gd name="connsiteX2" fmla="*/ 14525 w 18877"/>
                      <a:gd name="connsiteY2" fmla="*/ 5557 h 22462"/>
                      <a:gd name="connsiteX3" fmla="*/ 18007 w 18877"/>
                      <a:gd name="connsiteY3" fmla="*/ 2952 h 22462"/>
                      <a:gd name="connsiteX4" fmla="*/ 16380 w 18877"/>
                      <a:gd name="connsiteY4" fmla="*/ 6312 h 22462"/>
                      <a:gd name="connsiteX5" fmla="*/ 18340 w 18877"/>
                      <a:gd name="connsiteY5" fmla="*/ 6865 h 22462"/>
                      <a:gd name="connsiteX6" fmla="*/ 16985 w 18877"/>
                      <a:gd name="connsiteY6" fmla="*/ 9182 h 22462"/>
                      <a:gd name="connsiteX7" fmla="*/ 18270 w 18877"/>
                      <a:gd name="connsiteY7" fmla="*/ 11070 h 22462"/>
                      <a:gd name="connsiteX8" fmla="*/ 16380 w 18877"/>
                      <a:gd name="connsiteY8" fmla="*/ 12090 h 22462"/>
                      <a:gd name="connsiteX9" fmla="*/ 18877 w 18877"/>
                      <a:gd name="connsiteY9" fmla="*/ 15412 h 22462"/>
                      <a:gd name="connsiteX10" fmla="*/ 15975 w 18877"/>
                      <a:gd name="connsiteY10" fmla="*/ 15796 h 22462"/>
                      <a:gd name="connsiteX11" fmla="*/ 16563 w 18877"/>
                      <a:gd name="connsiteY11" fmla="*/ 19649 h 22462"/>
                      <a:gd name="connsiteX12" fmla="*/ 13420 w 18877"/>
                      <a:gd name="connsiteY12" fmla="*/ 17173 h 22462"/>
                      <a:gd name="connsiteX13" fmla="*/ 12916 w 18877"/>
                      <a:gd name="connsiteY13" fmla="*/ 20712 h 22462"/>
                      <a:gd name="connsiteX14" fmla="*/ 10151 w 18877"/>
                      <a:gd name="connsiteY14" fmla="*/ 19570 h 22462"/>
                      <a:gd name="connsiteX15" fmla="*/ 8979 w 18877"/>
                      <a:gd name="connsiteY15" fmla="*/ 22462 h 22462"/>
                      <a:gd name="connsiteX16" fmla="*/ 7527 w 18877"/>
                      <a:gd name="connsiteY16" fmla="*/ 17905 h 22462"/>
                      <a:gd name="connsiteX17" fmla="*/ 4917 w 18877"/>
                      <a:gd name="connsiteY17" fmla="*/ 21380 h 22462"/>
                      <a:gd name="connsiteX18" fmla="*/ 4805 w 18877"/>
                      <a:gd name="connsiteY18" fmla="*/ 18020 h 22462"/>
                      <a:gd name="connsiteX19" fmla="*/ 1285 w 18877"/>
                      <a:gd name="connsiteY19" fmla="*/ 17605 h 22462"/>
                      <a:gd name="connsiteX20" fmla="*/ 3330 w 18877"/>
                      <a:gd name="connsiteY20" fmla="*/ 15150 h 22462"/>
                      <a:gd name="connsiteX21" fmla="*/ 0 w 18877"/>
                      <a:gd name="connsiteY21" fmla="*/ 12657 h 22462"/>
                      <a:gd name="connsiteX22" fmla="*/ 3935 w 18877"/>
                      <a:gd name="connsiteY22" fmla="*/ 11372 h 22462"/>
                      <a:gd name="connsiteX23" fmla="*/ 1172 w 18877"/>
                      <a:gd name="connsiteY23" fmla="*/ 8050 h 22462"/>
                      <a:gd name="connsiteX24" fmla="*/ 5372 w 18877"/>
                      <a:gd name="connsiteY24" fmla="*/ 7597 h 22462"/>
                      <a:gd name="connsiteX25" fmla="*/ 4502 w 18877"/>
                      <a:gd name="connsiteY25" fmla="*/ 3405 h 22462"/>
                      <a:gd name="connsiteX26" fmla="*/ 8550 w 18877"/>
                      <a:gd name="connsiteY26" fmla="*/ 6162 h 22462"/>
                      <a:gd name="connsiteX27" fmla="*/ 9722 w 18877"/>
                      <a:gd name="connsiteY27" fmla="*/ 1667 h 22462"/>
                      <a:gd name="connsiteX28" fmla="*/ 11462 w 18877"/>
                      <a:gd name="connsiteY28" fmla="*/ 4122 h 22462"/>
                      <a:gd name="connsiteX0" fmla="*/ 11462 w 19007"/>
                      <a:gd name="connsiteY0" fmla="*/ 4122 h 22462"/>
                      <a:gd name="connsiteX1" fmla="*/ 13113 w 19007"/>
                      <a:gd name="connsiteY1" fmla="*/ 0 h 22462"/>
                      <a:gd name="connsiteX2" fmla="*/ 14525 w 19007"/>
                      <a:gd name="connsiteY2" fmla="*/ 5557 h 22462"/>
                      <a:gd name="connsiteX3" fmla="*/ 19007 w 19007"/>
                      <a:gd name="connsiteY3" fmla="*/ 2223 h 22462"/>
                      <a:gd name="connsiteX4" fmla="*/ 16380 w 19007"/>
                      <a:gd name="connsiteY4" fmla="*/ 6312 h 22462"/>
                      <a:gd name="connsiteX5" fmla="*/ 18340 w 19007"/>
                      <a:gd name="connsiteY5" fmla="*/ 6865 h 22462"/>
                      <a:gd name="connsiteX6" fmla="*/ 16985 w 19007"/>
                      <a:gd name="connsiteY6" fmla="*/ 9182 h 22462"/>
                      <a:gd name="connsiteX7" fmla="*/ 18270 w 19007"/>
                      <a:gd name="connsiteY7" fmla="*/ 11070 h 22462"/>
                      <a:gd name="connsiteX8" fmla="*/ 16380 w 19007"/>
                      <a:gd name="connsiteY8" fmla="*/ 12090 h 22462"/>
                      <a:gd name="connsiteX9" fmla="*/ 18877 w 19007"/>
                      <a:gd name="connsiteY9" fmla="*/ 15412 h 22462"/>
                      <a:gd name="connsiteX10" fmla="*/ 15975 w 19007"/>
                      <a:gd name="connsiteY10" fmla="*/ 15796 h 22462"/>
                      <a:gd name="connsiteX11" fmla="*/ 16563 w 19007"/>
                      <a:gd name="connsiteY11" fmla="*/ 19649 h 22462"/>
                      <a:gd name="connsiteX12" fmla="*/ 13420 w 19007"/>
                      <a:gd name="connsiteY12" fmla="*/ 17173 h 22462"/>
                      <a:gd name="connsiteX13" fmla="*/ 12916 w 19007"/>
                      <a:gd name="connsiteY13" fmla="*/ 20712 h 22462"/>
                      <a:gd name="connsiteX14" fmla="*/ 10151 w 19007"/>
                      <a:gd name="connsiteY14" fmla="*/ 19570 h 22462"/>
                      <a:gd name="connsiteX15" fmla="*/ 8979 w 19007"/>
                      <a:gd name="connsiteY15" fmla="*/ 22462 h 22462"/>
                      <a:gd name="connsiteX16" fmla="*/ 7527 w 19007"/>
                      <a:gd name="connsiteY16" fmla="*/ 17905 h 22462"/>
                      <a:gd name="connsiteX17" fmla="*/ 4917 w 19007"/>
                      <a:gd name="connsiteY17" fmla="*/ 21380 h 22462"/>
                      <a:gd name="connsiteX18" fmla="*/ 4805 w 19007"/>
                      <a:gd name="connsiteY18" fmla="*/ 18020 h 22462"/>
                      <a:gd name="connsiteX19" fmla="*/ 1285 w 19007"/>
                      <a:gd name="connsiteY19" fmla="*/ 17605 h 22462"/>
                      <a:gd name="connsiteX20" fmla="*/ 3330 w 19007"/>
                      <a:gd name="connsiteY20" fmla="*/ 15150 h 22462"/>
                      <a:gd name="connsiteX21" fmla="*/ 0 w 19007"/>
                      <a:gd name="connsiteY21" fmla="*/ 12657 h 22462"/>
                      <a:gd name="connsiteX22" fmla="*/ 3935 w 19007"/>
                      <a:gd name="connsiteY22" fmla="*/ 11372 h 22462"/>
                      <a:gd name="connsiteX23" fmla="*/ 1172 w 19007"/>
                      <a:gd name="connsiteY23" fmla="*/ 8050 h 22462"/>
                      <a:gd name="connsiteX24" fmla="*/ 5372 w 19007"/>
                      <a:gd name="connsiteY24" fmla="*/ 7597 h 22462"/>
                      <a:gd name="connsiteX25" fmla="*/ 4502 w 19007"/>
                      <a:gd name="connsiteY25" fmla="*/ 3405 h 22462"/>
                      <a:gd name="connsiteX26" fmla="*/ 8550 w 19007"/>
                      <a:gd name="connsiteY26" fmla="*/ 6162 h 22462"/>
                      <a:gd name="connsiteX27" fmla="*/ 9722 w 19007"/>
                      <a:gd name="connsiteY27" fmla="*/ 1667 h 22462"/>
                      <a:gd name="connsiteX28" fmla="*/ 11462 w 19007"/>
                      <a:gd name="connsiteY28" fmla="*/ 4122 h 22462"/>
                      <a:gd name="connsiteX0" fmla="*/ 11462 w 18877"/>
                      <a:gd name="connsiteY0" fmla="*/ 4122 h 22462"/>
                      <a:gd name="connsiteX1" fmla="*/ 13113 w 18877"/>
                      <a:gd name="connsiteY1" fmla="*/ 0 h 22462"/>
                      <a:gd name="connsiteX2" fmla="*/ 14525 w 18877"/>
                      <a:gd name="connsiteY2" fmla="*/ 5557 h 22462"/>
                      <a:gd name="connsiteX3" fmla="*/ 18098 w 18877"/>
                      <a:gd name="connsiteY3" fmla="*/ 2640 h 22462"/>
                      <a:gd name="connsiteX4" fmla="*/ 16380 w 18877"/>
                      <a:gd name="connsiteY4" fmla="*/ 6312 h 22462"/>
                      <a:gd name="connsiteX5" fmla="*/ 18340 w 18877"/>
                      <a:gd name="connsiteY5" fmla="*/ 6865 h 22462"/>
                      <a:gd name="connsiteX6" fmla="*/ 16985 w 18877"/>
                      <a:gd name="connsiteY6" fmla="*/ 9182 h 22462"/>
                      <a:gd name="connsiteX7" fmla="*/ 18270 w 18877"/>
                      <a:gd name="connsiteY7" fmla="*/ 11070 h 22462"/>
                      <a:gd name="connsiteX8" fmla="*/ 16380 w 18877"/>
                      <a:gd name="connsiteY8" fmla="*/ 12090 h 22462"/>
                      <a:gd name="connsiteX9" fmla="*/ 18877 w 18877"/>
                      <a:gd name="connsiteY9" fmla="*/ 15412 h 22462"/>
                      <a:gd name="connsiteX10" fmla="*/ 15975 w 18877"/>
                      <a:gd name="connsiteY10" fmla="*/ 15796 h 22462"/>
                      <a:gd name="connsiteX11" fmla="*/ 16563 w 18877"/>
                      <a:gd name="connsiteY11" fmla="*/ 19649 h 22462"/>
                      <a:gd name="connsiteX12" fmla="*/ 13420 w 18877"/>
                      <a:gd name="connsiteY12" fmla="*/ 17173 h 22462"/>
                      <a:gd name="connsiteX13" fmla="*/ 12916 w 18877"/>
                      <a:gd name="connsiteY13" fmla="*/ 20712 h 22462"/>
                      <a:gd name="connsiteX14" fmla="*/ 10151 w 18877"/>
                      <a:gd name="connsiteY14" fmla="*/ 19570 h 22462"/>
                      <a:gd name="connsiteX15" fmla="*/ 8979 w 18877"/>
                      <a:gd name="connsiteY15" fmla="*/ 22462 h 22462"/>
                      <a:gd name="connsiteX16" fmla="*/ 7527 w 18877"/>
                      <a:gd name="connsiteY16" fmla="*/ 17905 h 22462"/>
                      <a:gd name="connsiteX17" fmla="*/ 4917 w 18877"/>
                      <a:gd name="connsiteY17" fmla="*/ 21380 h 22462"/>
                      <a:gd name="connsiteX18" fmla="*/ 4805 w 18877"/>
                      <a:gd name="connsiteY18" fmla="*/ 18020 h 22462"/>
                      <a:gd name="connsiteX19" fmla="*/ 1285 w 18877"/>
                      <a:gd name="connsiteY19" fmla="*/ 17605 h 22462"/>
                      <a:gd name="connsiteX20" fmla="*/ 3330 w 18877"/>
                      <a:gd name="connsiteY20" fmla="*/ 15150 h 22462"/>
                      <a:gd name="connsiteX21" fmla="*/ 0 w 18877"/>
                      <a:gd name="connsiteY21" fmla="*/ 12657 h 22462"/>
                      <a:gd name="connsiteX22" fmla="*/ 3935 w 18877"/>
                      <a:gd name="connsiteY22" fmla="*/ 11372 h 22462"/>
                      <a:gd name="connsiteX23" fmla="*/ 1172 w 18877"/>
                      <a:gd name="connsiteY23" fmla="*/ 8050 h 22462"/>
                      <a:gd name="connsiteX24" fmla="*/ 5372 w 18877"/>
                      <a:gd name="connsiteY24" fmla="*/ 7597 h 22462"/>
                      <a:gd name="connsiteX25" fmla="*/ 4502 w 18877"/>
                      <a:gd name="connsiteY25" fmla="*/ 3405 h 22462"/>
                      <a:gd name="connsiteX26" fmla="*/ 8550 w 18877"/>
                      <a:gd name="connsiteY26" fmla="*/ 6162 h 22462"/>
                      <a:gd name="connsiteX27" fmla="*/ 9722 w 18877"/>
                      <a:gd name="connsiteY27" fmla="*/ 1667 h 22462"/>
                      <a:gd name="connsiteX28" fmla="*/ 11462 w 18877"/>
                      <a:gd name="connsiteY28" fmla="*/ 4122 h 22462"/>
                      <a:gd name="connsiteX0" fmla="*/ 11462 w 19543"/>
                      <a:gd name="connsiteY0" fmla="*/ 4122 h 22462"/>
                      <a:gd name="connsiteX1" fmla="*/ 13113 w 19543"/>
                      <a:gd name="connsiteY1" fmla="*/ 0 h 22462"/>
                      <a:gd name="connsiteX2" fmla="*/ 14525 w 19543"/>
                      <a:gd name="connsiteY2" fmla="*/ 5557 h 22462"/>
                      <a:gd name="connsiteX3" fmla="*/ 18098 w 19543"/>
                      <a:gd name="connsiteY3" fmla="*/ 2640 h 22462"/>
                      <a:gd name="connsiteX4" fmla="*/ 16380 w 19543"/>
                      <a:gd name="connsiteY4" fmla="*/ 6312 h 22462"/>
                      <a:gd name="connsiteX5" fmla="*/ 18340 w 19543"/>
                      <a:gd name="connsiteY5" fmla="*/ 6865 h 22462"/>
                      <a:gd name="connsiteX6" fmla="*/ 16985 w 19543"/>
                      <a:gd name="connsiteY6" fmla="*/ 9182 h 22462"/>
                      <a:gd name="connsiteX7" fmla="*/ 19543 w 19543"/>
                      <a:gd name="connsiteY7" fmla="*/ 11174 h 22462"/>
                      <a:gd name="connsiteX8" fmla="*/ 16380 w 19543"/>
                      <a:gd name="connsiteY8" fmla="*/ 12090 h 22462"/>
                      <a:gd name="connsiteX9" fmla="*/ 18877 w 19543"/>
                      <a:gd name="connsiteY9" fmla="*/ 15412 h 22462"/>
                      <a:gd name="connsiteX10" fmla="*/ 15975 w 19543"/>
                      <a:gd name="connsiteY10" fmla="*/ 15796 h 22462"/>
                      <a:gd name="connsiteX11" fmla="*/ 16563 w 19543"/>
                      <a:gd name="connsiteY11" fmla="*/ 19649 h 22462"/>
                      <a:gd name="connsiteX12" fmla="*/ 13420 w 19543"/>
                      <a:gd name="connsiteY12" fmla="*/ 17173 h 22462"/>
                      <a:gd name="connsiteX13" fmla="*/ 12916 w 19543"/>
                      <a:gd name="connsiteY13" fmla="*/ 20712 h 22462"/>
                      <a:gd name="connsiteX14" fmla="*/ 10151 w 19543"/>
                      <a:gd name="connsiteY14" fmla="*/ 19570 h 22462"/>
                      <a:gd name="connsiteX15" fmla="*/ 8979 w 19543"/>
                      <a:gd name="connsiteY15" fmla="*/ 22462 h 22462"/>
                      <a:gd name="connsiteX16" fmla="*/ 7527 w 19543"/>
                      <a:gd name="connsiteY16" fmla="*/ 17905 h 22462"/>
                      <a:gd name="connsiteX17" fmla="*/ 4917 w 19543"/>
                      <a:gd name="connsiteY17" fmla="*/ 21380 h 22462"/>
                      <a:gd name="connsiteX18" fmla="*/ 4805 w 19543"/>
                      <a:gd name="connsiteY18" fmla="*/ 18020 h 22462"/>
                      <a:gd name="connsiteX19" fmla="*/ 1285 w 19543"/>
                      <a:gd name="connsiteY19" fmla="*/ 17605 h 22462"/>
                      <a:gd name="connsiteX20" fmla="*/ 3330 w 19543"/>
                      <a:gd name="connsiteY20" fmla="*/ 15150 h 22462"/>
                      <a:gd name="connsiteX21" fmla="*/ 0 w 19543"/>
                      <a:gd name="connsiteY21" fmla="*/ 12657 h 22462"/>
                      <a:gd name="connsiteX22" fmla="*/ 3935 w 19543"/>
                      <a:gd name="connsiteY22" fmla="*/ 11372 h 22462"/>
                      <a:gd name="connsiteX23" fmla="*/ 1172 w 19543"/>
                      <a:gd name="connsiteY23" fmla="*/ 8050 h 22462"/>
                      <a:gd name="connsiteX24" fmla="*/ 5372 w 19543"/>
                      <a:gd name="connsiteY24" fmla="*/ 7597 h 22462"/>
                      <a:gd name="connsiteX25" fmla="*/ 4502 w 19543"/>
                      <a:gd name="connsiteY25" fmla="*/ 3405 h 22462"/>
                      <a:gd name="connsiteX26" fmla="*/ 8550 w 19543"/>
                      <a:gd name="connsiteY26" fmla="*/ 6162 h 22462"/>
                      <a:gd name="connsiteX27" fmla="*/ 9722 w 19543"/>
                      <a:gd name="connsiteY27" fmla="*/ 1667 h 22462"/>
                      <a:gd name="connsiteX28" fmla="*/ 11462 w 19543"/>
                      <a:gd name="connsiteY28" fmla="*/ 4122 h 22462"/>
                      <a:gd name="connsiteX0" fmla="*/ 11462 w 19704"/>
                      <a:gd name="connsiteY0" fmla="*/ 4122 h 22462"/>
                      <a:gd name="connsiteX1" fmla="*/ 13113 w 19704"/>
                      <a:gd name="connsiteY1" fmla="*/ 0 h 22462"/>
                      <a:gd name="connsiteX2" fmla="*/ 14525 w 19704"/>
                      <a:gd name="connsiteY2" fmla="*/ 5557 h 22462"/>
                      <a:gd name="connsiteX3" fmla="*/ 18098 w 19704"/>
                      <a:gd name="connsiteY3" fmla="*/ 2640 h 22462"/>
                      <a:gd name="connsiteX4" fmla="*/ 16380 w 19704"/>
                      <a:gd name="connsiteY4" fmla="*/ 6312 h 22462"/>
                      <a:gd name="connsiteX5" fmla="*/ 19704 w 19704"/>
                      <a:gd name="connsiteY5" fmla="*/ 6344 h 22462"/>
                      <a:gd name="connsiteX6" fmla="*/ 16985 w 19704"/>
                      <a:gd name="connsiteY6" fmla="*/ 9182 h 22462"/>
                      <a:gd name="connsiteX7" fmla="*/ 19543 w 19704"/>
                      <a:gd name="connsiteY7" fmla="*/ 11174 h 22462"/>
                      <a:gd name="connsiteX8" fmla="*/ 16380 w 19704"/>
                      <a:gd name="connsiteY8" fmla="*/ 12090 h 22462"/>
                      <a:gd name="connsiteX9" fmla="*/ 18877 w 19704"/>
                      <a:gd name="connsiteY9" fmla="*/ 15412 h 22462"/>
                      <a:gd name="connsiteX10" fmla="*/ 15975 w 19704"/>
                      <a:gd name="connsiteY10" fmla="*/ 15796 h 22462"/>
                      <a:gd name="connsiteX11" fmla="*/ 16563 w 19704"/>
                      <a:gd name="connsiteY11" fmla="*/ 19649 h 22462"/>
                      <a:gd name="connsiteX12" fmla="*/ 13420 w 19704"/>
                      <a:gd name="connsiteY12" fmla="*/ 17173 h 22462"/>
                      <a:gd name="connsiteX13" fmla="*/ 12916 w 19704"/>
                      <a:gd name="connsiteY13" fmla="*/ 20712 h 22462"/>
                      <a:gd name="connsiteX14" fmla="*/ 10151 w 19704"/>
                      <a:gd name="connsiteY14" fmla="*/ 19570 h 22462"/>
                      <a:gd name="connsiteX15" fmla="*/ 8979 w 19704"/>
                      <a:gd name="connsiteY15" fmla="*/ 22462 h 22462"/>
                      <a:gd name="connsiteX16" fmla="*/ 7527 w 19704"/>
                      <a:gd name="connsiteY16" fmla="*/ 17905 h 22462"/>
                      <a:gd name="connsiteX17" fmla="*/ 4917 w 19704"/>
                      <a:gd name="connsiteY17" fmla="*/ 21380 h 22462"/>
                      <a:gd name="connsiteX18" fmla="*/ 4805 w 19704"/>
                      <a:gd name="connsiteY18" fmla="*/ 18020 h 22462"/>
                      <a:gd name="connsiteX19" fmla="*/ 1285 w 19704"/>
                      <a:gd name="connsiteY19" fmla="*/ 17605 h 22462"/>
                      <a:gd name="connsiteX20" fmla="*/ 3330 w 19704"/>
                      <a:gd name="connsiteY20" fmla="*/ 15150 h 22462"/>
                      <a:gd name="connsiteX21" fmla="*/ 0 w 19704"/>
                      <a:gd name="connsiteY21" fmla="*/ 12657 h 22462"/>
                      <a:gd name="connsiteX22" fmla="*/ 3935 w 19704"/>
                      <a:gd name="connsiteY22" fmla="*/ 11372 h 22462"/>
                      <a:gd name="connsiteX23" fmla="*/ 1172 w 19704"/>
                      <a:gd name="connsiteY23" fmla="*/ 8050 h 22462"/>
                      <a:gd name="connsiteX24" fmla="*/ 5372 w 19704"/>
                      <a:gd name="connsiteY24" fmla="*/ 7597 h 22462"/>
                      <a:gd name="connsiteX25" fmla="*/ 4502 w 19704"/>
                      <a:gd name="connsiteY25" fmla="*/ 3405 h 22462"/>
                      <a:gd name="connsiteX26" fmla="*/ 8550 w 19704"/>
                      <a:gd name="connsiteY26" fmla="*/ 6162 h 22462"/>
                      <a:gd name="connsiteX27" fmla="*/ 9722 w 19704"/>
                      <a:gd name="connsiteY27" fmla="*/ 1667 h 22462"/>
                      <a:gd name="connsiteX28" fmla="*/ 11462 w 19704"/>
                      <a:gd name="connsiteY28" fmla="*/ 4122 h 22462"/>
                      <a:gd name="connsiteX0" fmla="*/ 11462 w 19704"/>
                      <a:gd name="connsiteY0" fmla="*/ 4122 h 22462"/>
                      <a:gd name="connsiteX1" fmla="*/ 13113 w 19704"/>
                      <a:gd name="connsiteY1" fmla="*/ 0 h 22462"/>
                      <a:gd name="connsiteX2" fmla="*/ 14525 w 19704"/>
                      <a:gd name="connsiteY2" fmla="*/ 5557 h 22462"/>
                      <a:gd name="connsiteX3" fmla="*/ 18371 w 19704"/>
                      <a:gd name="connsiteY3" fmla="*/ 2223 h 22462"/>
                      <a:gd name="connsiteX4" fmla="*/ 16380 w 19704"/>
                      <a:gd name="connsiteY4" fmla="*/ 6312 h 22462"/>
                      <a:gd name="connsiteX5" fmla="*/ 19704 w 19704"/>
                      <a:gd name="connsiteY5" fmla="*/ 6344 h 22462"/>
                      <a:gd name="connsiteX6" fmla="*/ 16985 w 19704"/>
                      <a:gd name="connsiteY6" fmla="*/ 9182 h 22462"/>
                      <a:gd name="connsiteX7" fmla="*/ 19543 w 19704"/>
                      <a:gd name="connsiteY7" fmla="*/ 11174 h 22462"/>
                      <a:gd name="connsiteX8" fmla="*/ 16380 w 19704"/>
                      <a:gd name="connsiteY8" fmla="*/ 12090 h 22462"/>
                      <a:gd name="connsiteX9" fmla="*/ 18877 w 19704"/>
                      <a:gd name="connsiteY9" fmla="*/ 15412 h 22462"/>
                      <a:gd name="connsiteX10" fmla="*/ 15975 w 19704"/>
                      <a:gd name="connsiteY10" fmla="*/ 15796 h 22462"/>
                      <a:gd name="connsiteX11" fmla="*/ 16563 w 19704"/>
                      <a:gd name="connsiteY11" fmla="*/ 19649 h 22462"/>
                      <a:gd name="connsiteX12" fmla="*/ 13420 w 19704"/>
                      <a:gd name="connsiteY12" fmla="*/ 17173 h 22462"/>
                      <a:gd name="connsiteX13" fmla="*/ 12916 w 19704"/>
                      <a:gd name="connsiteY13" fmla="*/ 20712 h 22462"/>
                      <a:gd name="connsiteX14" fmla="*/ 10151 w 19704"/>
                      <a:gd name="connsiteY14" fmla="*/ 19570 h 22462"/>
                      <a:gd name="connsiteX15" fmla="*/ 8979 w 19704"/>
                      <a:gd name="connsiteY15" fmla="*/ 22462 h 22462"/>
                      <a:gd name="connsiteX16" fmla="*/ 7527 w 19704"/>
                      <a:gd name="connsiteY16" fmla="*/ 17905 h 22462"/>
                      <a:gd name="connsiteX17" fmla="*/ 4917 w 19704"/>
                      <a:gd name="connsiteY17" fmla="*/ 21380 h 22462"/>
                      <a:gd name="connsiteX18" fmla="*/ 4805 w 19704"/>
                      <a:gd name="connsiteY18" fmla="*/ 18020 h 22462"/>
                      <a:gd name="connsiteX19" fmla="*/ 1285 w 19704"/>
                      <a:gd name="connsiteY19" fmla="*/ 17605 h 22462"/>
                      <a:gd name="connsiteX20" fmla="*/ 3330 w 19704"/>
                      <a:gd name="connsiteY20" fmla="*/ 15150 h 22462"/>
                      <a:gd name="connsiteX21" fmla="*/ 0 w 19704"/>
                      <a:gd name="connsiteY21" fmla="*/ 12657 h 22462"/>
                      <a:gd name="connsiteX22" fmla="*/ 3935 w 19704"/>
                      <a:gd name="connsiteY22" fmla="*/ 11372 h 22462"/>
                      <a:gd name="connsiteX23" fmla="*/ 1172 w 19704"/>
                      <a:gd name="connsiteY23" fmla="*/ 8050 h 22462"/>
                      <a:gd name="connsiteX24" fmla="*/ 5372 w 19704"/>
                      <a:gd name="connsiteY24" fmla="*/ 7597 h 22462"/>
                      <a:gd name="connsiteX25" fmla="*/ 4502 w 19704"/>
                      <a:gd name="connsiteY25" fmla="*/ 3405 h 22462"/>
                      <a:gd name="connsiteX26" fmla="*/ 8550 w 19704"/>
                      <a:gd name="connsiteY26" fmla="*/ 6162 h 22462"/>
                      <a:gd name="connsiteX27" fmla="*/ 9722 w 19704"/>
                      <a:gd name="connsiteY27" fmla="*/ 1667 h 22462"/>
                      <a:gd name="connsiteX28" fmla="*/ 11462 w 19704"/>
                      <a:gd name="connsiteY28" fmla="*/ 4122 h 22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19704" h="22462">
                        <a:moveTo>
                          <a:pt x="11462" y="4122"/>
                        </a:moveTo>
                        <a:lnTo>
                          <a:pt x="13113" y="0"/>
                        </a:lnTo>
                        <a:cubicBezTo>
                          <a:pt x="13025" y="1926"/>
                          <a:pt x="14613" y="3631"/>
                          <a:pt x="14525" y="5557"/>
                        </a:cubicBezTo>
                        <a:lnTo>
                          <a:pt x="18371" y="2223"/>
                        </a:lnTo>
                        <a:lnTo>
                          <a:pt x="16380" y="6312"/>
                        </a:lnTo>
                        <a:lnTo>
                          <a:pt x="19704" y="6344"/>
                        </a:lnTo>
                        <a:lnTo>
                          <a:pt x="16985" y="9182"/>
                        </a:lnTo>
                        <a:lnTo>
                          <a:pt x="19543" y="11174"/>
                        </a:lnTo>
                        <a:lnTo>
                          <a:pt x="16380" y="12090"/>
                        </a:lnTo>
                        <a:lnTo>
                          <a:pt x="18877" y="15412"/>
                        </a:lnTo>
                        <a:lnTo>
                          <a:pt x="15975" y="15796"/>
                        </a:lnTo>
                        <a:cubicBezTo>
                          <a:pt x="16076" y="16803"/>
                          <a:pt x="16462" y="18642"/>
                          <a:pt x="16563" y="19649"/>
                        </a:cubicBezTo>
                        <a:lnTo>
                          <a:pt x="13420" y="17173"/>
                        </a:lnTo>
                        <a:cubicBezTo>
                          <a:pt x="13665" y="18839"/>
                          <a:pt x="12671" y="19046"/>
                          <a:pt x="12916" y="20712"/>
                        </a:cubicBezTo>
                        <a:lnTo>
                          <a:pt x="10151" y="19570"/>
                        </a:lnTo>
                        <a:lnTo>
                          <a:pt x="8979" y="22462"/>
                        </a:lnTo>
                        <a:lnTo>
                          <a:pt x="7527" y="17905"/>
                        </a:lnTo>
                        <a:lnTo>
                          <a:pt x="4917" y="21380"/>
                        </a:lnTo>
                        <a:cubicBezTo>
                          <a:pt x="4880" y="20260"/>
                          <a:pt x="4842" y="19140"/>
                          <a:pt x="4805" y="18020"/>
                        </a:cubicBezTo>
                        <a:lnTo>
                          <a:pt x="1285" y="17605"/>
                        </a:lnTo>
                        <a:lnTo>
                          <a:pt x="3330" y="15150"/>
                        </a:lnTo>
                        <a:lnTo>
                          <a:pt x="0" y="12657"/>
                        </a:lnTo>
                        <a:lnTo>
                          <a:pt x="3935" y="11372"/>
                        </a:lnTo>
                        <a:lnTo>
                          <a:pt x="1172" y="8050"/>
                        </a:lnTo>
                        <a:lnTo>
                          <a:pt x="5372" y="7597"/>
                        </a:lnTo>
                        <a:lnTo>
                          <a:pt x="4502" y="3405"/>
                        </a:lnTo>
                        <a:lnTo>
                          <a:pt x="8550" y="6162"/>
                        </a:lnTo>
                        <a:lnTo>
                          <a:pt x="9722" y="1667"/>
                        </a:lnTo>
                        <a:lnTo>
                          <a:pt x="11462" y="4122"/>
                        </a:ln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glow>
              <a:schemeClr val="tx1">
                <a:alpha val="74000"/>
              </a:schemeClr>
            </a:glow>
            <a:innerShdw blurRad="114300">
              <a:prstClr val="black"/>
            </a:innerShdw>
            <a:softEdge rad="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b="1" dirty="0"/>
              <a:t>  </a:t>
            </a:r>
            <a:r>
              <a:rPr lang="cs-CZ" sz="2400" b="1" dirty="0"/>
              <a:t>YOUR</a:t>
            </a:r>
          </a:p>
          <a:p>
            <a:pPr algn="ctr"/>
            <a:r>
              <a:rPr lang="cs-CZ" sz="2400" b="1" dirty="0"/>
              <a:t>  MAGIC  </a:t>
            </a:r>
          </a:p>
        </p:txBody>
      </p:sp>
    </p:spTree>
    <p:extLst>
      <p:ext uri="{BB962C8B-B14F-4D97-AF65-F5344CB8AC3E}">
        <p14:creationId xmlns:p14="http://schemas.microsoft.com/office/powerpoint/2010/main" val="430153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0613D8-8623-04DD-8815-4630370CD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REAL-WORLD APPLICATIONS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29D380E-E953-77FE-9DDE-05A75BC957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Load Balancing</a:t>
            </a:r>
          </a:p>
          <a:p>
            <a:r>
              <a:rPr lang="en-US" dirty="0"/>
              <a:t>DDoS Mitigation</a:t>
            </a:r>
          </a:p>
          <a:p>
            <a:r>
              <a:rPr lang="en-US" dirty="0"/>
              <a:t>Network Monitoring</a:t>
            </a:r>
          </a:p>
        </p:txBody>
      </p:sp>
      <p:pic>
        <p:nvPicPr>
          <p:cNvPr id="4" name="Obrázek 3" descr="Obsah obrázku nábytek, zásuvka, komoda, Kartotéka&#10;&#10;Obsah vygenerovaný umělou inteligencí může být nesprávný.">
            <a:extLst>
              <a:ext uri="{FF2B5EF4-FFF2-40B4-BE49-F238E27FC236}">
                <a16:creationId xmlns:a16="http://schemas.microsoft.com/office/drawing/2014/main" id="{D9AD2F37-8FED-638F-E702-BB1BEBC4A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1745" y="1718506"/>
            <a:ext cx="4316931" cy="431693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55658370"/>
      </p:ext>
    </p:extLst>
  </p:cSld>
  <p:clrMapOvr>
    <a:masterClrMapping/>
  </p:clrMapOvr>
</p:sld>
</file>

<file path=ppt/theme/theme1.xml><?xml version="1.0" encoding="utf-8"?>
<a:theme xmlns:a="http://schemas.openxmlformats.org/drawingml/2006/main" name="Cesnet_sablon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venir">
      <a:majorFont>
        <a:latin typeface="Avenir"/>
        <a:ea typeface=""/>
        <a:cs typeface=""/>
      </a:majorFont>
      <a:minorFont>
        <a:latin typeface="Aveni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2" id="{B49E7152-7D3D-4149-8FAE-1E39F41490A7}" vid="{EBACC9F1-A280-41F9-961B-6C29760D036F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1522</TotalTime>
  <Words>1127</Words>
  <Application>Microsoft Office PowerPoint</Application>
  <PresentationFormat>Širokoúhlá obrazovka</PresentationFormat>
  <Paragraphs>186</Paragraphs>
  <Slides>12</Slides>
  <Notes>12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6" baseType="lpstr">
      <vt:lpstr>Aptos</vt:lpstr>
      <vt:lpstr>Arial</vt:lpstr>
      <vt:lpstr>Avenir</vt:lpstr>
      <vt:lpstr>Cesnet_sablona</vt:lpstr>
      <vt:lpstr>Exploring XDP  the new addition to the CESNET NDK</vt:lpstr>
      <vt:lpstr>THE BATTLE FOR PERFORMANCE</vt:lpstr>
      <vt:lpstr>GETTING PACKETS IN YOUR APPLICATION</vt:lpstr>
      <vt:lpstr>NETWORKING PIPELINE</vt:lpstr>
      <vt:lpstr>KERNEL NETWORK STACK</vt:lpstr>
      <vt:lpstr>KERNEL NETWORK STACK</vt:lpstr>
      <vt:lpstr>XDP PROGRAM AS A FILTER</vt:lpstr>
      <vt:lpstr>XDP PROGRAM AS A FILTER</vt:lpstr>
      <vt:lpstr>REAL-WORLD APPLICATIONS</vt:lpstr>
      <vt:lpstr>XDP ZERO COPY / AF_XDP</vt:lpstr>
      <vt:lpstr>WHY USE XDP?</vt:lpstr>
      <vt:lpstr>Want to know more?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Hyroš Richard (250598)</cp:lastModifiedBy>
  <cp:revision>18</cp:revision>
  <dcterms:modified xsi:type="dcterms:W3CDTF">2025-06-04T12:22:17Z</dcterms:modified>
</cp:coreProperties>
</file>