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77" r:id="rId4"/>
    <p:sldId id="278" r:id="rId5"/>
    <p:sldId id="279" r:id="rId6"/>
    <p:sldId id="280" r:id="rId7"/>
    <p:sldId id="281" r:id="rId8"/>
    <p:sldId id="282" r:id="rId9"/>
    <p:sldId id="274" r:id="rId10"/>
  </p:sldIdLst>
  <p:sldSz cx="24384000" cy="13716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ExtraBold" panose="020B0906030804020204" pitchFamily="34" charset="0"/>
      <p:bold r:id="rId16"/>
      <p:boldItalic r:id="rId17"/>
    </p:embeddedFont>
    <p:embeddedFont>
      <p:font typeface="Open Sans Light" panose="020B0306030504020204" pitchFamily="34" charset="0"/>
      <p:regular r:id="rId18"/>
      <p:italic r:id="rId19"/>
    </p:embeddedFont>
    <p:embeddedFont>
      <p:font typeface="Open Sans Regular Bold" panose="020B0604020202020204" charset="0"/>
      <p:bold r:id="rId20"/>
      <p:italic r:id="rId21"/>
    </p:embeddedFont>
    <p:embeddedFont>
      <p:font typeface="Open Sans Regular Light" panose="020B0604020202020204" charset="0"/>
      <p:regular r:id="rId22"/>
      <p:bold r:id="rId23"/>
    </p:embeddedFont>
    <p:embeddedFont>
      <p:font typeface="Open Sans SemiBold" panose="020B0706030804020204" pitchFamily="34" charset="0"/>
      <p:bold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Medium" panose="02000000000000000000" pitchFamily="2" charset="0"/>
      <p:regular r:id="rId30"/>
      <p:italic r:id="rId31"/>
    </p:embeddedFont>
    <p:embeddedFont>
      <p:font typeface="Roboto Thin" panose="02000000000000000000" pitchFamily="2" charset="0"/>
      <p:regular r:id="rId32"/>
      <p:italic r:id="rId3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77" d="100"/>
          <a:sy n="77" d="100"/>
        </p:scale>
        <p:origin x="2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Open Sans Light" pitchFamily="2" charset="0"/>
        <a:ea typeface="Open Sans Light" pitchFamily="2" charset="0"/>
        <a:cs typeface="Open Sans Light" pitchFamily="2" charset="0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i data</a:t>
            </a:r>
          </a:p>
        </p:txBody>
      </p:sp>
      <p:sp>
        <p:nvSpPr>
          <p:cNvPr id="1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Tytuł prezentacji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10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10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ytuł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Tytuł programu</a:t>
            </a:r>
          </a:p>
        </p:txBody>
      </p:sp>
      <p:sp>
        <p:nvSpPr>
          <p:cNvPr id="109" name="Podtytuł program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</a:lstStyle>
          <a:p>
            <a:r>
              <a:t>Podtytuł programu</a:t>
            </a:r>
          </a:p>
        </p:txBody>
      </p:sp>
      <p:sp>
        <p:nvSpPr>
          <p:cNvPr id="110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5pPr>
          </a:lstStyle>
          <a:p>
            <a:r>
              <a:t>Tematy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i="0" spc="-232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i="0" spc="-232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i="0" spc="-232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i="0" spc="-232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b="1" i="0" spc="-232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5pPr>
          </a:lstStyle>
          <a:p>
            <a:r>
              <a:rPr dirty="0" err="1"/>
              <a:t>Oświadczenie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34694">
              <a:lnSpc>
                <a:spcPct val="100000"/>
              </a:lnSpc>
              <a:spcBef>
                <a:spcPts val="0"/>
              </a:spcBef>
              <a:buSzTx/>
              <a:buNone/>
              <a:defRPr sz="4895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t>Informacje dotyczące faktu</a:t>
            </a:r>
          </a:p>
        </p:txBody>
      </p:sp>
      <p:sp>
        <p:nvSpPr>
          <p:cNvPr id="12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Uznanie autorstwa</a:t>
            </a:r>
          </a:p>
        </p:txBody>
      </p:sp>
      <p:sp>
        <p:nvSpPr>
          <p:cNvPr id="136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b="1" i="0" spc="-170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b="1" i="0" spc="-170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b="1" i="0" spc="-170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b="1" i="0" spc="-170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b="1" i="0" spc="-170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5pPr>
          </a:lstStyle>
          <a:p>
            <a:r>
              <a:rPr dirty="0"/>
              <a:t>„Cytat </a:t>
            </a:r>
            <a:r>
              <a:rPr dirty="0" err="1"/>
              <a:t>godny</a:t>
            </a:r>
            <a:r>
              <a:rPr dirty="0"/>
              <a:t> </a:t>
            </a:r>
            <a:r>
              <a:rPr dirty="0" err="1"/>
              <a:t>uwagi</a:t>
            </a:r>
            <a:r>
              <a:rPr dirty="0"/>
              <a:t>”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3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iska sałatki ze smażonym ryżem, gotowanymi jajkami i pałeczkami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Miska z ciasteczkami z łososia, sałatką i hummusem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iska z makaronem pappardelle, masłem pietruszkowym, prażonymi orzechami oraz tartym parmezanem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iska sałatki ze smażonym ryżem, gotowanymi jajkami i pałeczkami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wokado i limonki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Tytuł prezentacji</a:t>
            </a:r>
          </a:p>
        </p:txBody>
      </p:sp>
      <p:sp>
        <p:nvSpPr>
          <p:cNvPr id="23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i data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ska z ciasteczkami z łososia, sałatką i hummusem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Tytuł slajdu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5pPr>
          </a:lstStyle>
          <a:p>
            <a:r>
              <a:t>Podtytuł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43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iska z makaronem pappardelle, masłem pietruszkowym, prażonymi orzechami oraz tartym parmezanem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, punktory, małe wideo na ży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72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7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, punktory, duże wideo na ży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lvl1pPr>
          </a:lstStyle>
          <a:p>
            <a:r>
              <a:t>Podtytuł slajdu</a:t>
            </a:r>
          </a:p>
        </p:txBody>
      </p:sp>
      <p:sp>
        <p:nvSpPr>
          <p:cNvPr id="82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8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ytuł sekcji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1" i="0" spc="-232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 Medium"/>
              </a:defRPr>
            </a:lvl1pPr>
          </a:lstStyle>
          <a:p>
            <a:r>
              <a:rPr dirty="0" err="1"/>
              <a:t>Tytuł</a:t>
            </a:r>
            <a:r>
              <a:rPr dirty="0"/>
              <a:t> </a:t>
            </a:r>
            <a:r>
              <a:rPr dirty="0" err="1"/>
              <a:t>sekcji</a:t>
            </a:r>
            <a:endParaRPr dirty="0"/>
          </a:p>
        </p:txBody>
      </p:sp>
      <p:sp>
        <p:nvSpPr>
          <p:cNvPr id="9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Tytuł</a:t>
            </a:r>
            <a:r>
              <a:rPr dirty="0"/>
              <a:t> </a:t>
            </a:r>
            <a:r>
              <a:rPr dirty="0" err="1"/>
              <a:t>slajdu</a:t>
            </a:r>
            <a:endParaRPr dirty="0"/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punktora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slajdzie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90987" y="13076008"/>
            <a:ext cx="389530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Open Sans Light" pitchFamily="2" charset="0"/>
          <a:ea typeface="Open Sans Light" pitchFamily="2" charset="0"/>
          <a:cs typeface="Open Sans Light" pitchFamily="2" charset="0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itchFamily="2" charset="0"/>
          <a:ea typeface="Open Sans Light" pitchFamily="2" charset="0"/>
          <a:cs typeface="Open Sans Light" pitchFamily="2" charset="0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itchFamily="2" charset="0"/>
          <a:ea typeface="Open Sans Light" pitchFamily="2" charset="0"/>
          <a:cs typeface="Open Sans Light" pitchFamily="2" charset="0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itchFamily="2" charset="0"/>
          <a:ea typeface="Open Sans Light" pitchFamily="2" charset="0"/>
          <a:cs typeface="Open Sans Light" pitchFamily="2" charset="0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itchFamily="2" charset="0"/>
          <a:ea typeface="Open Sans Light" pitchFamily="2" charset="0"/>
          <a:cs typeface="Open Sans Light" pitchFamily="2" charset="0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itchFamily="2" charset="0"/>
          <a:ea typeface="Open Sans Light" pitchFamily="2" charset="0"/>
          <a:cs typeface="Open Sans Light" pitchFamily="2" charset="0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19D307F3-B86B-61E3-6DAB-B92B1199A7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6413" y="1483925"/>
            <a:ext cx="9341005" cy="955589"/>
          </a:xfrm>
          <a:prstGeom prst="rect">
            <a:avLst/>
          </a:prstGeom>
        </p:spPr>
      </p:pic>
      <p:sp>
        <p:nvSpPr>
          <p:cNvPr id="175" name="Autor i data"/>
          <p:cNvSpPr txBox="1">
            <a:spLocks noGrp="1"/>
          </p:cNvSpPr>
          <p:nvPr>
            <p:ph type="body" idx="21"/>
          </p:nvPr>
        </p:nvSpPr>
        <p:spPr>
          <a:xfrm>
            <a:off x="1376413" y="11542967"/>
            <a:ext cx="20615174" cy="636979"/>
          </a:xfrm>
          <a:prstGeom prst="rect">
            <a:avLst/>
          </a:prstGeom>
        </p:spPr>
        <p:txBody>
          <a:bodyPr/>
          <a:lstStyle/>
          <a:p>
            <a:pPr defTabSz="734694">
              <a:defRPr sz="3204" b="0">
                <a:solidFill>
                  <a:srgbClr val="FFFFFF"/>
                </a:solidFill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r>
              <a:rPr lang="pl-PL" dirty="0"/>
              <a:t>Tomasz </a:t>
            </a:r>
            <a:r>
              <a:rPr lang="pl-PL" dirty="0" err="1"/>
              <a:t>Parkoła</a:t>
            </a:r>
            <a:r>
              <a:rPr lang="pl-PL" dirty="0"/>
              <a:t>, 12.06.2025</a:t>
            </a:r>
            <a:endParaRPr dirty="0"/>
          </a:p>
        </p:txBody>
      </p:sp>
      <p:sp>
        <p:nvSpPr>
          <p:cNvPr id="176" name="Tytuł prezentacji"/>
          <p:cNvSpPr txBox="1">
            <a:spLocks noGrp="1"/>
          </p:cNvSpPr>
          <p:nvPr>
            <p:ph type="ctrTitle"/>
          </p:nvPr>
        </p:nvSpPr>
        <p:spPr>
          <a:xfrm>
            <a:off x="1381569" y="4137695"/>
            <a:ext cx="20604862" cy="3941367"/>
          </a:xfrm>
          <a:prstGeom prst="rect">
            <a:avLst/>
          </a:prstGeo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it-IT" sz="9600" b="1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AI and DH in action</a:t>
            </a:r>
            <a:endParaRPr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7" name="Podtytuł prezentacji"/>
          <p:cNvSpPr txBox="1">
            <a:spLocks noGrp="1"/>
          </p:cNvSpPr>
          <p:nvPr>
            <p:ph type="subTitle" sz="quarter" idx="1"/>
          </p:nvPr>
        </p:nvSpPr>
        <p:spPr>
          <a:xfrm>
            <a:off x="1381573" y="8099169"/>
            <a:ext cx="20604854" cy="1905001"/>
          </a:xfrm>
          <a:prstGeom prst="rect">
            <a:avLst/>
          </a:prstGeom>
        </p:spPr>
        <p:txBody>
          <a:bodyPr anchor="b"/>
          <a:lstStyle/>
          <a:p>
            <a:pPr>
              <a:defRPr sz="4500"/>
            </a:pPr>
            <a:r>
              <a:rPr lang="pl-PL" sz="4800" b="1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Proste Pismo - platform for </a:t>
            </a:r>
            <a:r>
              <a:rPr lang="pl-PL" sz="4800" b="1" dirty="0" err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plain</a:t>
            </a:r>
            <a:r>
              <a:rPr lang="pl-PL" sz="4800" b="1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pl-PL" sz="4800" b="1" dirty="0" err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language</a:t>
            </a:r>
            <a:r>
              <a:rPr lang="pl-PL" sz="4800" b="1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pl-PL" sz="4800" b="1" dirty="0" err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communication</a:t>
            </a:r>
            <a:endParaRPr lang="pl-PL" sz="4800" b="1" dirty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>
              <a:defRPr sz="4500"/>
            </a:pPr>
            <a:endParaRPr dirty="0"/>
          </a:p>
        </p:txBody>
      </p:sp>
      <p:sp>
        <p:nvSpPr>
          <p:cNvPr id="178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434" y="10754528"/>
            <a:ext cx="22984447" cy="1"/>
          </a:xfrm>
          <a:prstGeom prst="line">
            <a:avLst/>
          </a:prstGeom>
          <a:ln w="4445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80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21450" y="1460940"/>
            <a:ext cx="7877149" cy="958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t="53622"/>
          <a:stretch>
            <a:fillRect/>
          </a:stretch>
        </p:blipFill>
        <p:spPr>
          <a:xfrm>
            <a:off x="5878295" y="10679527"/>
            <a:ext cx="7877149" cy="444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0" y="1304462"/>
            <a:ext cx="1496166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4" name="Nagłówek"/>
          <p:cNvSpPr txBox="1">
            <a:spLocks noGrp="1"/>
          </p:cNvSpPr>
          <p:nvPr>
            <p:ph type="title" idx="4294967295"/>
          </p:nvPr>
        </p:nvSpPr>
        <p:spPr>
          <a:xfrm>
            <a:off x="1889569" y="942561"/>
            <a:ext cx="20604862" cy="7013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825500">
              <a:lnSpc>
                <a:spcPct val="100000"/>
              </a:lnSpc>
              <a:defRPr sz="3000" b="0" spc="0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rPr lang="pl-PL" sz="4500" dirty="0"/>
              <a:t>Challenge</a:t>
            </a:r>
            <a:endParaRPr sz="4500" dirty="0"/>
          </a:p>
        </p:txBody>
      </p:sp>
      <p:sp>
        <p:nvSpPr>
          <p:cNvPr id="296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0" y="12411537"/>
            <a:ext cx="23200560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7" name="Podtytuł"/>
          <p:cNvSpPr txBox="1"/>
          <p:nvPr/>
        </p:nvSpPr>
        <p:spPr>
          <a:xfrm>
            <a:off x="1942898" y="2003351"/>
            <a:ext cx="8383705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l-PL" sz="3500" dirty="0"/>
              <a:t>Business to </a:t>
            </a:r>
            <a:r>
              <a:rPr lang="pl-PL" sz="3500" dirty="0" err="1"/>
              <a:t>Customer</a:t>
            </a:r>
            <a:r>
              <a:rPr lang="pl-PL" sz="3500" dirty="0"/>
              <a:t> </a:t>
            </a:r>
            <a:r>
              <a:rPr lang="pl-PL" sz="3500" dirty="0" err="1"/>
              <a:t>communication</a:t>
            </a:r>
            <a:endParaRPr sz="3500" dirty="0"/>
          </a:p>
        </p:txBody>
      </p:sp>
      <p:sp>
        <p:nvSpPr>
          <p:cNvPr id="298" name="Tekst"/>
          <p:cNvSpPr txBox="1"/>
          <p:nvPr/>
        </p:nvSpPr>
        <p:spPr>
          <a:xfrm>
            <a:off x="1942898" y="3231118"/>
            <a:ext cx="653319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endParaRPr/>
          </a:p>
        </p:txBody>
      </p:sp>
      <p:pic>
        <p:nvPicPr>
          <p:cNvPr id="299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0916"/>
          <a:stretch>
            <a:fillRect/>
          </a:stretch>
        </p:blipFill>
        <p:spPr>
          <a:xfrm>
            <a:off x="21305440" y="814029"/>
            <a:ext cx="3078701" cy="95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3AC9B5A-D125-4B28-421A-0CFC2433E3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68" y="12754980"/>
            <a:ext cx="5835600" cy="568800"/>
          </a:xfrm>
          <a:prstGeom prst="rect">
            <a:avLst/>
          </a:prstGeom>
        </p:spPr>
      </p:pic>
      <p:pic>
        <p:nvPicPr>
          <p:cNvPr id="15" name="Google Shape;45;g335e30bfb8e_0_831">
            <a:extLst>
              <a:ext uri="{FF2B5EF4-FFF2-40B4-BE49-F238E27FC236}">
                <a16:creationId xmlns:a16="http://schemas.microsoft.com/office/drawing/2014/main" id="{A135B545-782B-34E6-01D6-85721B105E2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2055" y="3900774"/>
            <a:ext cx="6270546" cy="59747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7;g335e30bfb8e_0_831">
            <a:extLst>
              <a:ext uri="{FF2B5EF4-FFF2-40B4-BE49-F238E27FC236}">
                <a16:creationId xmlns:a16="http://schemas.microsoft.com/office/drawing/2014/main" id="{3B082D2C-E71D-BBC5-2841-32DBF56BC9D5}"/>
              </a:ext>
            </a:extLst>
          </p:cNvPr>
          <p:cNvSpPr txBox="1"/>
          <p:nvPr/>
        </p:nvSpPr>
        <p:spPr>
          <a:xfrm>
            <a:off x="2372685" y="3325243"/>
            <a:ext cx="4734747" cy="67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Official</a:t>
            </a:r>
            <a:r>
              <a:rPr lang="pl-PL" sz="3600" b="1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3600" b="1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communication</a:t>
            </a:r>
            <a:endParaRPr sz="3600" b="1" dirty="0">
              <a:latin typeface="Open Sans Regular Bold" panose="020B0604020202020204" charset="0"/>
              <a:ea typeface="Roboto"/>
              <a:cs typeface="Open Sans Regular Bold" panose="020B0604020202020204" charset="0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Open Sans Regular Bold" panose="020B0604020202020204" charset="0"/>
              <a:ea typeface="Roboto"/>
              <a:cs typeface="Open Sans Regular Bold" panose="020B0604020202020204" charset="0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Business and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administration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prepares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official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letters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in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accordance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with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legal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requirements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and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administrative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standards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. Habit of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using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complex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language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.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Reluctance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(by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lawyers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) to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change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the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way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letters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are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prepared</a:t>
            </a:r>
            <a:r>
              <a:rPr lang="pl-PL" sz="10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.</a:t>
            </a:r>
            <a:endParaRPr sz="1000" b="1" dirty="0">
              <a:latin typeface="Open Sans Regular Bold" panose="020B0604020202020204" charset="0"/>
              <a:ea typeface="Roboto"/>
              <a:cs typeface="Open Sans Regular Bold" panose="020B0604020202020204" charset="0"/>
              <a:sym typeface="Roboto"/>
            </a:endParaRPr>
          </a:p>
        </p:txBody>
      </p:sp>
      <p:cxnSp>
        <p:nvCxnSpPr>
          <p:cNvPr id="17" name="Google Shape;48;g335e30bfb8e_0_831">
            <a:extLst>
              <a:ext uri="{FF2B5EF4-FFF2-40B4-BE49-F238E27FC236}">
                <a16:creationId xmlns:a16="http://schemas.microsoft.com/office/drawing/2014/main" id="{F8948BD9-7792-5A7E-913C-76D094B5E9B3}"/>
              </a:ext>
            </a:extLst>
          </p:cNvPr>
          <p:cNvCxnSpPr>
            <a:cxnSpLocks/>
          </p:cNvCxnSpPr>
          <p:nvPr/>
        </p:nvCxnSpPr>
        <p:spPr>
          <a:xfrm flipH="1">
            <a:off x="7396512" y="5896174"/>
            <a:ext cx="1418304" cy="0"/>
          </a:xfrm>
          <a:prstGeom prst="straightConnector1">
            <a:avLst/>
          </a:prstGeom>
          <a:noFill/>
          <a:ln w="9525" cap="flat" cmpd="sng">
            <a:solidFill>
              <a:srgbClr val="249C9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0" name="Google Shape;50;g335e30bfb8e_0_831">
            <a:extLst>
              <a:ext uri="{FF2B5EF4-FFF2-40B4-BE49-F238E27FC236}">
                <a16:creationId xmlns:a16="http://schemas.microsoft.com/office/drawing/2014/main" id="{8EFB4BD8-1FF3-ED6D-E5EC-4CFBA9C8B1F2}"/>
              </a:ext>
            </a:extLst>
          </p:cNvPr>
          <p:cNvSpPr txBox="1"/>
          <p:nvPr/>
        </p:nvSpPr>
        <p:spPr>
          <a:xfrm>
            <a:off x="15378144" y="2486743"/>
            <a:ext cx="8237352" cy="492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Customer</a:t>
            </a:r>
            <a:r>
              <a:rPr lang="pl-PL" sz="3600" b="1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3600" b="1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support</a:t>
            </a:r>
            <a:endParaRPr sz="3600" b="1" dirty="0">
              <a:latin typeface="Open Sans Regular Bold" panose="020B0604020202020204" charset="0"/>
              <a:ea typeface="Roboto"/>
              <a:cs typeface="Open Sans Regular Bold" panose="020B060402020202020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Open Sans Regular Bold" panose="020B0604020202020204" charset="0"/>
              <a:ea typeface="Roboto"/>
              <a:cs typeface="Open Sans Regular Bold" panose="020B060402020202020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Negative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reception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,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many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additional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questions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,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need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for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clarification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.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Often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need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to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correct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erroneous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decisions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based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on a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misinterpretation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of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an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earlier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letter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.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Additional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work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and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consumption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of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officials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'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time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.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Longer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waiting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time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for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recipients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 of </a:t>
            </a:r>
            <a:r>
              <a:rPr lang="pl-PL" sz="2400" dirty="0" err="1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letters</a:t>
            </a:r>
            <a:r>
              <a:rPr lang="pl-PL" sz="2400" dirty="0">
                <a:latin typeface="Open Sans Regular Bold" panose="020B0604020202020204" charset="0"/>
                <a:ea typeface="Roboto"/>
                <a:cs typeface="Open Sans Regular Bold" panose="020B0604020202020204" charset="0"/>
                <a:sym typeface="Roboto"/>
              </a:rPr>
              <a:t>.</a:t>
            </a:r>
            <a:endParaRPr sz="2400" b="1" dirty="0">
              <a:latin typeface="Open Sans Regular Bold" panose="020B0604020202020204" charset="0"/>
              <a:ea typeface="Roboto"/>
              <a:cs typeface="Open Sans Regular Bold" panose="020B0604020202020204" charset="0"/>
              <a:sym typeface="Roboto"/>
            </a:endParaRPr>
          </a:p>
        </p:txBody>
      </p:sp>
      <p:sp>
        <p:nvSpPr>
          <p:cNvPr id="21" name="Google Shape;53;g335e30bfb8e_0_831">
            <a:extLst>
              <a:ext uri="{FF2B5EF4-FFF2-40B4-BE49-F238E27FC236}">
                <a16:creationId xmlns:a16="http://schemas.microsoft.com/office/drawing/2014/main" id="{F96740DC-53B2-F379-4664-096037DA9768}"/>
              </a:ext>
            </a:extLst>
          </p:cNvPr>
          <p:cNvSpPr txBox="1"/>
          <p:nvPr/>
        </p:nvSpPr>
        <p:spPr>
          <a:xfrm>
            <a:off x="15378144" y="6888147"/>
            <a:ext cx="8237352" cy="372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 err="1">
                <a:latin typeface="Roboto"/>
                <a:ea typeface="Roboto"/>
                <a:cs typeface="Roboto"/>
                <a:sym typeface="Roboto"/>
              </a:rPr>
              <a:t>Customer</a:t>
            </a:r>
            <a:r>
              <a:rPr lang="pl-PL" sz="36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3600" b="1" dirty="0" err="1">
                <a:latin typeface="Roboto"/>
                <a:ea typeface="Roboto"/>
                <a:cs typeface="Roboto"/>
                <a:sym typeface="Roboto"/>
              </a:rPr>
              <a:t>satisfaction</a:t>
            </a:r>
            <a:endParaRPr sz="36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Difficulty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understanding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content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of a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letter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received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Frustrated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often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misinterprets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writing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Sometimes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needs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ask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clarification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or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makes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wrong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decisions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based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their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own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incorrect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interpretation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 of the </a:t>
            </a:r>
            <a:r>
              <a:rPr lang="pl-PL" sz="2400" dirty="0" err="1">
                <a:latin typeface="Roboto"/>
                <a:ea typeface="Roboto"/>
                <a:cs typeface="Roboto"/>
                <a:sym typeface="Roboto"/>
              </a:rPr>
              <a:t>letter</a:t>
            </a:r>
            <a:r>
              <a:rPr lang="pl-PL" sz="240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24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" name="Google Shape;51;g335e30bfb8e_0_831">
            <a:extLst>
              <a:ext uri="{FF2B5EF4-FFF2-40B4-BE49-F238E27FC236}">
                <a16:creationId xmlns:a16="http://schemas.microsoft.com/office/drawing/2014/main" id="{EC98F4D0-791D-3FB1-E715-6148561B01C3}"/>
              </a:ext>
            </a:extLst>
          </p:cNvPr>
          <p:cNvCxnSpPr>
            <a:cxnSpLocks/>
          </p:cNvCxnSpPr>
          <p:nvPr/>
        </p:nvCxnSpPr>
        <p:spPr>
          <a:xfrm>
            <a:off x="12763270" y="4633156"/>
            <a:ext cx="2269466" cy="0"/>
          </a:xfrm>
          <a:prstGeom prst="straightConnector1">
            <a:avLst/>
          </a:prstGeom>
          <a:noFill/>
          <a:ln w="9525" cap="flat" cmpd="sng">
            <a:solidFill>
              <a:srgbClr val="155B5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4" name="Google Shape;51;g335e30bfb8e_0_831">
            <a:extLst>
              <a:ext uri="{FF2B5EF4-FFF2-40B4-BE49-F238E27FC236}">
                <a16:creationId xmlns:a16="http://schemas.microsoft.com/office/drawing/2014/main" id="{ADFA4EEB-C0B8-9006-F3E9-93813405B8FA}"/>
              </a:ext>
            </a:extLst>
          </p:cNvPr>
          <p:cNvCxnSpPr>
            <a:cxnSpLocks/>
          </p:cNvCxnSpPr>
          <p:nvPr/>
        </p:nvCxnSpPr>
        <p:spPr>
          <a:xfrm flipV="1">
            <a:off x="13403350" y="8518427"/>
            <a:ext cx="1629386" cy="7839"/>
          </a:xfrm>
          <a:prstGeom prst="straightConnector1">
            <a:avLst/>
          </a:prstGeom>
          <a:noFill/>
          <a:ln w="9525" cap="flat" cmpd="sng">
            <a:solidFill>
              <a:srgbClr val="155B55"/>
            </a:solidFill>
            <a:prstDash val="solid"/>
            <a:round/>
            <a:headEnd type="none" w="sm" len="sm"/>
            <a:tailEnd type="oval" w="med" len="med"/>
          </a:ln>
        </p:spPr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0" y="1304462"/>
            <a:ext cx="1496166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4" name="Nagłówek"/>
          <p:cNvSpPr txBox="1">
            <a:spLocks noGrp="1"/>
          </p:cNvSpPr>
          <p:nvPr>
            <p:ph type="title" idx="4294967295"/>
          </p:nvPr>
        </p:nvSpPr>
        <p:spPr>
          <a:xfrm>
            <a:off x="1889569" y="942561"/>
            <a:ext cx="20604862" cy="7013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825500">
              <a:lnSpc>
                <a:spcPct val="100000"/>
              </a:lnSpc>
              <a:defRPr sz="3000" b="0" spc="0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rPr lang="pl-PL" sz="4500" dirty="0" err="1"/>
              <a:t>Approach</a:t>
            </a:r>
            <a:endParaRPr sz="4500" dirty="0"/>
          </a:p>
        </p:txBody>
      </p:sp>
      <p:sp>
        <p:nvSpPr>
          <p:cNvPr id="296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0" y="12411537"/>
            <a:ext cx="23200560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7" name="Podtytuł"/>
          <p:cNvSpPr txBox="1"/>
          <p:nvPr/>
        </p:nvSpPr>
        <p:spPr>
          <a:xfrm>
            <a:off x="1942898" y="2003351"/>
            <a:ext cx="5559214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l-PL" sz="3500" dirty="0" err="1"/>
              <a:t>Cooperation</a:t>
            </a:r>
            <a:r>
              <a:rPr lang="pl-PL" sz="3500" dirty="0"/>
              <a:t> and </a:t>
            </a:r>
            <a:r>
              <a:rPr lang="pl-PL" sz="3500" dirty="0" err="1"/>
              <a:t>synergy</a:t>
            </a:r>
            <a:endParaRPr sz="3500" dirty="0"/>
          </a:p>
        </p:txBody>
      </p:sp>
      <p:sp>
        <p:nvSpPr>
          <p:cNvPr id="298" name="Tekst"/>
          <p:cNvSpPr txBox="1"/>
          <p:nvPr/>
        </p:nvSpPr>
        <p:spPr>
          <a:xfrm>
            <a:off x="1942898" y="3231118"/>
            <a:ext cx="653319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endParaRPr/>
          </a:p>
        </p:txBody>
      </p:sp>
      <p:pic>
        <p:nvPicPr>
          <p:cNvPr id="299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0916"/>
          <a:stretch>
            <a:fillRect/>
          </a:stretch>
        </p:blipFill>
        <p:spPr>
          <a:xfrm>
            <a:off x="21305440" y="814029"/>
            <a:ext cx="3078701" cy="95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3AC9B5A-D125-4B28-421A-0CFC2433E3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68" y="12754980"/>
            <a:ext cx="5835600" cy="568800"/>
          </a:xfrm>
          <a:prstGeom prst="rect">
            <a:avLst/>
          </a:prstGeom>
        </p:spPr>
      </p:pic>
      <p:sp>
        <p:nvSpPr>
          <p:cNvPr id="8" name="Google Shape;69;p5">
            <a:extLst>
              <a:ext uri="{FF2B5EF4-FFF2-40B4-BE49-F238E27FC236}">
                <a16:creationId xmlns:a16="http://schemas.microsoft.com/office/drawing/2014/main" id="{DCBBBCBF-1F6F-B35F-1CF3-1757BF545544}"/>
              </a:ext>
            </a:extLst>
          </p:cNvPr>
          <p:cNvSpPr txBox="1"/>
          <p:nvPr/>
        </p:nvSpPr>
        <p:spPr>
          <a:xfrm>
            <a:off x="1889569" y="3397244"/>
            <a:ext cx="10289073" cy="796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err="1">
                <a:latin typeface="Open Sans Regular Bold" panose="020B0604020202020204" charset="0"/>
                <a:cs typeface="Open Sans Regular Bold" panose="020B0604020202020204" charset="0"/>
              </a:rPr>
              <a:t>Poznan</a:t>
            </a:r>
            <a:r>
              <a:rPr lang="pl-PL" sz="3200" b="1" dirty="0">
                <a:latin typeface="Open Sans Regular Bold" panose="020B0604020202020204" charset="0"/>
                <a:cs typeface="Open Sans Regular Bold" panose="020B0604020202020204" charset="0"/>
              </a:rPr>
              <a:t> City Hall (UMP)</a:t>
            </a:r>
            <a:endParaRPr sz="3200" b="1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Need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to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improve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communication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with the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citizen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.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Official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letters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are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written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in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complex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language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, the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recipient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has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difficulty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understanding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their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content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.</a:t>
            </a: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latin typeface="Open Sans Regular Bold" panose="020B0604020202020204" charset="0"/>
                <a:cs typeface="Open Sans Regular Bold" panose="020B0604020202020204" charset="0"/>
              </a:rPr>
              <a:t>Adam Mickiewicz University in Poznań (UAM)</a:t>
            </a:r>
            <a:endParaRPr sz="3200" b="1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Polish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language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scholars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and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experts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in the field of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plain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language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, Prof. Karolina Ruta-Korytowska  and Prof. Jarosław Liberek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are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interested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in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examining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the  a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collection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of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official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writings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.</a:t>
            </a: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err="1">
                <a:latin typeface="Open Sans Regular Bold" panose="020B0604020202020204" charset="0"/>
                <a:cs typeface="Open Sans Regular Bold" panose="020B0604020202020204" charset="0"/>
              </a:rPr>
              <a:t>Poznan</a:t>
            </a:r>
            <a:r>
              <a:rPr lang="pl-PL" sz="3200" b="1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b="1" dirty="0" err="1">
                <a:latin typeface="Open Sans Regular Bold" panose="020B0604020202020204" charset="0"/>
                <a:cs typeface="Open Sans Regular Bold" panose="020B0604020202020204" charset="0"/>
              </a:rPr>
              <a:t>Supercomputing</a:t>
            </a:r>
            <a:r>
              <a:rPr lang="pl-PL" sz="3200" b="1" dirty="0">
                <a:latin typeface="Open Sans Regular Bold" panose="020B0604020202020204" charset="0"/>
                <a:cs typeface="Open Sans Regular Bold" panose="020B0604020202020204" charset="0"/>
              </a:rPr>
              <a:t> and Networking Center (PSNC)</a:t>
            </a:r>
            <a:endParaRPr sz="3200" b="1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Technology partner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has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knowledge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of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how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to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build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a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tool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to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support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researchers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'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work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on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source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material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such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as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official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 </a:t>
            </a:r>
            <a:r>
              <a:rPr lang="pl-PL" sz="3200" dirty="0" err="1">
                <a:latin typeface="Open Sans Regular Bold" panose="020B0604020202020204" charset="0"/>
                <a:cs typeface="Open Sans Regular Bold" panose="020B0604020202020204" charset="0"/>
              </a:rPr>
              <a:t>letters</a:t>
            </a:r>
            <a:r>
              <a:rPr lang="pl-PL" sz="3200" dirty="0">
                <a:latin typeface="Open Sans Regular Bold" panose="020B0604020202020204" charset="0"/>
                <a:cs typeface="Open Sans Regular Bold" panose="020B0604020202020204" charset="0"/>
              </a:rPr>
              <a:t>.</a:t>
            </a:r>
            <a:endParaRPr sz="3200" dirty="0">
              <a:latin typeface="Open Sans Regular Bold" panose="020B0604020202020204" charset="0"/>
              <a:cs typeface="Open Sans Regular Bold" panose="020B0604020202020204" charset="0"/>
            </a:endParaRPr>
          </a:p>
        </p:txBody>
      </p:sp>
      <p:sp>
        <p:nvSpPr>
          <p:cNvPr id="29" name="Google Shape;71;p5">
            <a:extLst>
              <a:ext uri="{FF2B5EF4-FFF2-40B4-BE49-F238E27FC236}">
                <a16:creationId xmlns:a16="http://schemas.microsoft.com/office/drawing/2014/main" id="{0916A299-83CF-F64A-F585-14DF5522C9C4}"/>
              </a:ext>
            </a:extLst>
          </p:cNvPr>
          <p:cNvSpPr/>
          <p:nvPr/>
        </p:nvSpPr>
        <p:spPr>
          <a:xfrm rot="-3280241">
            <a:off x="16230054" y="4494248"/>
            <a:ext cx="3529115" cy="3522235"/>
          </a:xfrm>
          <a:prstGeom prst="ellipse">
            <a:avLst/>
          </a:prstGeom>
          <a:solidFill>
            <a:srgbClr val="A1C2FA"/>
          </a:solidFill>
          <a:ln>
            <a:noFill/>
          </a:ln>
        </p:spPr>
        <p:txBody>
          <a:bodyPr spcFirstLastPara="1" wrap="square" lIns="243800" tIns="121867" rIns="243800" bIns="121867" anchor="ctr" anchorCtr="0">
            <a:noAutofit/>
          </a:bodyPr>
          <a:lstStyle/>
          <a:p>
            <a:pPr>
              <a:spcBef>
                <a:spcPts val="0"/>
              </a:spcBef>
            </a:pPr>
            <a:endParaRPr sz="12800"/>
          </a:p>
        </p:txBody>
      </p:sp>
      <p:grpSp>
        <p:nvGrpSpPr>
          <p:cNvPr id="30" name="Google Shape;76;p5">
            <a:extLst>
              <a:ext uri="{FF2B5EF4-FFF2-40B4-BE49-F238E27FC236}">
                <a16:creationId xmlns:a16="http://schemas.microsoft.com/office/drawing/2014/main" id="{7511847D-4707-EA36-9587-1FB52154DFB0}"/>
              </a:ext>
            </a:extLst>
          </p:cNvPr>
          <p:cNvGrpSpPr/>
          <p:nvPr/>
        </p:nvGrpSpPr>
        <p:grpSpPr>
          <a:xfrm>
            <a:off x="13485484" y="-862904"/>
            <a:ext cx="8782872" cy="8594443"/>
            <a:chOff x="2857731" y="-71332"/>
            <a:chExt cx="3293577" cy="3222916"/>
          </a:xfrm>
        </p:grpSpPr>
        <p:sp>
          <p:nvSpPr>
            <p:cNvPr id="31" name="Google Shape;77;p5">
              <a:extLst>
                <a:ext uri="{FF2B5EF4-FFF2-40B4-BE49-F238E27FC236}">
                  <a16:creationId xmlns:a16="http://schemas.microsoft.com/office/drawing/2014/main" id="{FAD60680-62CF-74A5-8265-37BF747C1AF5}"/>
                </a:ext>
              </a:extLst>
            </p:cNvPr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2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67" rIns="243800" bIns="121867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2" name="Google Shape;78;p5">
              <a:extLst>
                <a:ext uri="{FF2B5EF4-FFF2-40B4-BE49-F238E27FC236}">
                  <a16:creationId xmlns:a16="http://schemas.microsoft.com/office/drawing/2014/main" id="{77789C67-B68A-8E9E-4873-615189AF69C3}"/>
                </a:ext>
              </a:extLst>
            </p:cNvPr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C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67" rIns="243800" bIns="121867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 dirty="0"/>
            </a:p>
          </p:txBody>
        </p:sp>
        <p:sp>
          <p:nvSpPr>
            <p:cNvPr id="33" name="Google Shape;79;p5">
              <a:extLst>
                <a:ext uri="{FF2B5EF4-FFF2-40B4-BE49-F238E27FC236}">
                  <a16:creationId xmlns:a16="http://schemas.microsoft.com/office/drawing/2014/main" id="{57AA6601-BEFB-80C8-B620-9B6FE18F5535}"/>
                </a:ext>
              </a:extLst>
            </p:cNvPr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5333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UMP </a:t>
              </a:r>
              <a:endParaRPr sz="53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4" name="Google Shape;72;p5">
            <a:extLst>
              <a:ext uri="{FF2B5EF4-FFF2-40B4-BE49-F238E27FC236}">
                <a16:creationId xmlns:a16="http://schemas.microsoft.com/office/drawing/2014/main" id="{A2E35F9B-E65A-FE5D-5A31-FE6E4F541BAE}"/>
              </a:ext>
            </a:extLst>
          </p:cNvPr>
          <p:cNvGrpSpPr/>
          <p:nvPr/>
        </p:nvGrpSpPr>
        <p:grpSpPr>
          <a:xfrm>
            <a:off x="17099498" y="3450885"/>
            <a:ext cx="7889211" cy="8795592"/>
            <a:chOff x="4184863" y="1520198"/>
            <a:chExt cx="2958454" cy="3298347"/>
          </a:xfrm>
        </p:grpSpPr>
        <p:sp>
          <p:nvSpPr>
            <p:cNvPr id="35" name="Google Shape;73;p5">
              <a:extLst>
                <a:ext uri="{FF2B5EF4-FFF2-40B4-BE49-F238E27FC236}">
                  <a16:creationId xmlns:a16="http://schemas.microsoft.com/office/drawing/2014/main" id="{1146F16B-B064-AF9D-8F84-FF9634CAE6E4}"/>
                </a:ext>
              </a:extLst>
            </p:cNvPr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2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67" rIns="243800" bIns="121867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6" name="Google Shape;74;p5">
              <a:extLst>
                <a:ext uri="{FF2B5EF4-FFF2-40B4-BE49-F238E27FC236}">
                  <a16:creationId xmlns:a16="http://schemas.microsoft.com/office/drawing/2014/main" id="{A59064D2-62CF-800B-C376-615442B71D96}"/>
                </a:ext>
              </a:extLst>
            </p:cNvPr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A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67" rIns="243800" bIns="121867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7" name="Google Shape;75;p5">
              <a:extLst>
                <a:ext uri="{FF2B5EF4-FFF2-40B4-BE49-F238E27FC236}">
                  <a16:creationId xmlns:a16="http://schemas.microsoft.com/office/drawing/2014/main" id="{FEE3F5F3-B91B-FA28-D501-C3F389B66325}"/>
                </a:ext>
              </a:extLst>
            </p:cNvPr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5333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UAM</a:t>
              </a:r>
              <a:endParaRPr sz="693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8" name="Google Shape;80;p5">
            <a:extLst>
              <a:ext uri="{FF2B5EF4-FFF2-40B4-BE49-F238E27FC236}">
                <a16:creationId xmlns:a16="http://schemas.microsoft.com/office/drawing/2014/main" id="{E0A3E06B-1D6E-C3E8-0B4A-4B766047B211}"/>
              </a:ext>
            </a:extLst>
          </p:cNvPr>
          <p:cNvGrpSpPr/>
          <p:nvPr/>
        </p:nvGrpSpPr>
        <p:grpSpPr>
          <a:xfrm>
            <a:off x="10994709" y="3920400"/>
            <a:ext cx="9131821" cy="8326077"/>
            <a:chOff x="1959887" y="1684671"/>
            <a:chExt cx="3424433" cy="3122279"/>
          </a:xfrm>
        </p:grpSpPr>
        <p:sp>
          <p:nvSpPr>
            <p:cNvPr id="39" name="Google Shape;81;p5">
              <a:extLst>
                <a:ext uri="{FF2B5EF4-FFF2-40B4-BE49-F238E27FC236}">
                  <a16:creationId xmlns:a16="http://schemas.microsoft.com/office/drawing/2014/main" id="{22A7C2A0-5365-EA87-12F5-F668200712F5}"/>
                </a:ext>
              </a:extLst>
            </p:cNvPr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2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67" rIns="243800" bIns="121867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40" name="Google Shape;82;p5">
              <a:extLst>
                <a:ext uri="{FF2B5EF4-FFF2-40B4-BE49-F238E27FC236}">
                  <a16:creationId xmlns:a16="http://schemas.microsoft.com/office/drawing/2014/main" id="{D06AE6FF-7D12-0AB8-0CA2-9EC9CA8B098B}"/>
                </a:ext>
              </a:extLst>
            </p:cNvPr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2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67" rIns="243800" bIns="121867" anchor="t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41" name="Google Shape;83;p5">
              <a:extLst>
                <a:ext uri="{FF2B5EF4-FFF2-40B4-BE49-F238E27FC236}">
                  <a16:creationId xmlns:a16="http://schemas.microsoft.com/office/drawing/2014/main" id="{D5D206A9-0D2E-161B-530A-E90F2177CA3E}"/>
                </a:ext>
              </a:extLst>
            </p:cNvPr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5333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PSNC</a:t>
              </a:r>
              <a:r>
                <a:rPr lang="pl-PL" sz="26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6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6028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0" y="1304462"/>
            <a:ext cx="1496166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4" name="Nagłówek"/>
          <p:cNvSpPr txBox="1">
            <a:spLocks noGrp="1"/>
          </p:cNvSpPr>
          <p:nvPr>
            <p:ph type="title" idx="4294967295"/>
          </p:nvPr>
        </p:nvSpPr>
        <p:spPr>
          <a:xfrm>
            <a:off x="1889569" y="942561"/>
            <a:ext cx="20604862" cy="7013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825500">
              <a:lnSpc>
                <a:spcPct val="100000"/>
              </a:lnSpc>
              <a:defRPr sz="3000" b="0" spc="0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rPr lang="pl-PL" sz="4500" dirty="0" err="1"/>
              <a:t>Approach</a:t>
            </a:r>
            <a:endParaRPr sz="4500" dirty="0"/>
          </a:p>
        </p:txBody>
      </p:sp>
      <p:sp>
        <p:nvSpPr>
          <p:cNvPr id="296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0" y="12411537"/>
            <a:ext cx="23200560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7" name="Podtytuł"/>
          <p:cNvSpPr txBox="1"/>
          <p:nvPr/>
        </p:nvSpPr>
        <p:spPr>
          <a:xfrm>
            <a:off x="1942898" y="2003351"/>
            <a:ext cx="10589437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l-PL" sz="3500" dirty="0"/>
              <a:t>Proste Pismo – development </a:t>
            </a:r>
            <a:r>
              <a:rPr lang="pl-PL" sz="3500" dirty="0" err="1"/>
              <a:t>stages</a:t>
            </a:r>
            <a:r>
              <a:rPr lang="pl-PL" sz="3500" dirty="0"/>
              <a:t> (2021-2025)</a:t>
            </a:r>
            <a:endParaRPr sz="3500" dirty="0"/>
          </a:p>
        </p:txBody>
      </p:sp>
      <p:sp>
        <p:nvSpPr>
          <p:cNvPr id="298" name="Tekst"/>
          <p:cNvSpPr txBox="1"/>
          <p:nvPr/>
        </p:nvSpPr>
        <p:spPr>
          <a:xfrm>
            <a:off x="1942898" y="3231118"/>
            <a:ext cx="653319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endParaRPr/>
          </a:p>
        </p:txBody>
      </p:sp>
      <p:pic>
        <p:nvPicPr>
          <p:cNvPr id="299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0916"/>
          <a:stretch>
            <a:fillRect/>
          </a:stretch>
        </p:blipFill>
        <p:spPr>
          <a:xfrm>
            <a:off x="21305440" y="814029"/>
            <a:ext cx="3078701" cy="95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3AC9B5A-D125-4B28-421A-0CFC2433E3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68" y="12754980"/>
            <a:ext cx="5835600" cy="568800"/>
          </a:xfrm>
          <a:prstGeom prst="rect">
            <a:avLst/>
          </a:prstGeom>
        </p:spPr>
      </p:pic>
      <p:pic>
        <p:nvPicPr>
          <p:cNvPr id="2" name="Google Shape;99;p6" title="PP_stages.drawio.png">
            <a:extLst>
              <a:ext uri="{FF2B5EF4-FFF2-40B4-BE49-F238E27FC236}">
                <a16:creationId xmlns:a16="http://schemas.microsoft.com/office/drawing/2014/main" id="{C1207E69-398A-DC80-C771-FAECF14D3D3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6166" y="3219178"/>
            <a:ext cx="20927366" cy="761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115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0" y="1304462"/>
            <a:ext cx="1496166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4" name="Nagłówek"/>
          <p:cNvSpPr txBox="1">
            <a:spLocks noGrp="1"/>
          </p:cNvSpPr>
          <p:nvPr>
            <p:ph type="title" idx="4294967295"/>
          </p:nvPr>
        </p:nvSpPr>
        <p:spPr>
          <a:xfrm>
            <a:off x="1889569" y="942561"/>
            <a:ext cx="20604862" cy="7013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825500">
              <a:lnSpc>
                <a:spcPct val="100000"/>
              </a:lnSpc>
              <a:defRPr sz="3000" b="0" spc="0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rPr lang="pl-PL" sz="4500" dirty="0" err="1"/>
              <a:t>Approach</a:t>
            </a:r>
            <a:endParaRPr sz="4500" dirty="0"/>
          </a:p>
        </p:txBody>
      </p:sp>
      <p:sp>
        <p:nvSpPr>
          <p:cNvPr id="296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0" y="12411537"/>
            <a:ext cx="23200560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7" name="Podtytuł"/>
          <p:cNvSpPr txBox="1"/>
          <p:nvPr/>
        </p:nvSpPr>
        <p:spPr>
          <a:xfrm>
            <a:off x="1942898" y="2003351"/>
            <a:ext cx="7332135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l-PL" sz="3500" dirty="0"/>
              <a:t>Proste Pismo – </a:t>
            </a:r>
            <a:r>
              <a:rPr lang="pl-PL" sz="3500" dirty="0" err="1"/>
              <a:t>letter</a:t>
            </a:r>
            <a:r>
              <a:rPr lang="pl-PL" sz="3500" dirty="0"/>
              <a:t> </a:t>
            </a:r>
            <a:r>
              <a:rPr lang="pl-PL" sz="3500" dirty="0" err="1"/>
              <a:t>edition</a:t>
            </a:r>
            <a:r>
              <a:rPr lang="pl-PL" sz="3500" dirty="0"/>
              <a:t> </a:t>
            </a:r>
            <a:r>
              <a:rPr lang="pl-PL" sz="3500" dirty="0" err="1"/>
              <a:t>view</a:t>
            </a:r>
            <a:endParaRPr sz="3500" dirty="0"/>
          </a:p>
        </p:txBody>
      </p:sp>
      <p:sp>
        <p:nvSpPr>
          <p:cNvPr id="298" name="Tekst"/>
          <p:cNvSpPr txBox="1"/>
          <p:nvPr/>
        </p:nvSpPr>
        <p:spPr>
          <a:xfrm>
            <a:off x="1942898" y="3231118"/>
            <a:ext cx="653319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endParaRPr/>
          </a:p>
        </p:txBody>
      </p:sp>
      <p:pic>
        <p:nvPicPr>
          <p:cNvPr id="299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0916"/>
          <a:stretch>
            <a:fillRect/>
          </a:stretch>
        </p:blipFill>
        <p:spPr>
          <a:xfrm>
            <a:off x="21305440" y="814029"/>
            <a:ext cx="3078701" cy="95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3AC9B5A-D125-4B28-421A-0CFC2433E3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68" y="12754980"/>
            <a:ext cx="5835600" cy="568800"/>
          </a:xfrm>
          <a:prstGeom prst="rect">
            <a:avLst/>
          </a:prstGeom>
        </p:spPr>
      </p:pic>
      <p:pic>
        <p:nvPicPr>
          <p:cNvPr id="2" name="Google Shape;115;p7">
            <a:extLst>
              <a:ext uri="{FF2B5EF4-FFF2-40B4-BE49-F238E27FC236}">
                <a16:creationId xmlns:a16="http://schemas.microsoft.com/office/drawing/2014/main" id="{FC635109-B1B3-0345-C071-65ACF163437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714" y="2712430"/>
            <a:ext cx="17042571" cy="9527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9808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0" y="1304462"/>
            <a:ext cx="1496166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4" name="Nagłówek"/>
          <p:cNvSpPr txBox="1">
            <a:spLocks noGrp="1"/>
          </p:cNvSpPr>
          <p:nvPr>
            <p:ph type="title" idx="4294967295"/>
          </p:nvPr>
        </p:nvSpPr>
        <p:spPr>
          <a:xfrm>
            <a:off x="1889569" y="942561"/>
            <a:ext cx="20604862" cy="7013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825500">
              <a:lnSpc>
                <a:spcPct val="100000"/>
              </a:lnSpc>
              <a:defRPr sz="3000" b="0" spc="0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rPr lang="pl-PL" sz="4500" dirty="0" err="1"/>
              <a:t>Approach</a:t>
            </a:r>
            <a:endParaRPr sz="4500" dirty="0"/>
          </a:p>
        </p:txBody>
      </p:sp>
      <p:sp>
        <p:nvSpPr>
          <p:cNvPr id="296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0" y="12411537"/>
            <a:ext cx="23200560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7" name="Podtytuł"/>
          <p:cNvSpPr txBox="1"/>
          <p:nvPr/>
        </p:nvSpPr>
        <p:spPr>
          <a:xfrm>
            <a:off x="1942898" y="2003351"/>
            <a:ext cx="6722994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l-PL" sz="3500" dirty="0"/>
              <a:t>Proste Pismo – </a:t>
            </a:r>
            <a:r>
              <a:rPr lang="pl-PL" sz="3500" dirty="0" err="1"/>
              <a:t>simplify</a:t>
            </a:r>
            <a:r>
              <a:rPr lang="pl-PL" sz="3500" dirty="0"/>
              <a:t> with AI</a:t>
            </a:r>
            <a:endParaRPr sz="3500" dirty="0"/>
          </a:p>
        </p:txBody>
      </p:sp>
      <p:sp>
        <p:nvSpPr>
          <p:cNvPr id="298" name="Tekst"/>
          <p:cNvSpPr txBox="1"/>
          <p:nvPr/>
        </p:nvSpPr>
        <p:spPr>
          <a:xfrm>
            <a:off x="1942898" y="3231118"/>
            <a:ext cx="653319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endParaRPr/>
          </a:p>
        </p:txBody>
      </p:sp>
      <p:pic>
        <p:nvPicPr>
          <p:cNvPr id="299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0916"/>
          <a:stretch>
            <a:fillRect/>
          </a:stretch>
        </p:blipFill>
        <p:spPr>
          <a:xfrm>
            <a:off x="21305440" y="814029"/>
            <a:ext cx="3078701" cy="95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3AC9B5A-D125-4B28-421A-0CFC2433E3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68" y="12754980"/>
            <a:ext cx="5835600" cy="568800"/>
          </a:xfrm>
          <a:prstGeom prst="rect">
            <a:avLst/>
          </a:prstGeom>
        </p:spPr>
      </p:pic>
      <p:pic>
        <p:nvPicPr>
          <p:cNvPr id="3" name="Google Shape;131;g35a08c61661_0_20">
            <a:extLst>
              <a:ext uri="{FF2B5EF4-FFF2-40B4-BE49-F238E27FC236}">
                <a16:creationId xmlns:a16="http://schemas.microsoft.com/office/drawing/2014/main" id="{17BA5D49-672C-705A-97C6-163D88EE9C7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7253" y="2590691"/>
            <a:ext cx="16609493" cy="9520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60773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0" y="1304462"/>
            <a:ext cx="1496166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4" name="Nagłówek"/>
          <p:cNvSpPr txBox="1">
            <a:spLocks noGrp="1"/>
          </p:cNvSpPr>
          <p:nvPr>
            <p:ph type="title" idx="4294967295"/>
          </p:nvPr>
        </p:nvSpPr>
        <p:spPr>
          <a:xfrm>
            <a:off x="1889569" y="942561"/>
            <a:ext cx="20604862" cy="7013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825500">
              <a:lnSpc>
                <a:spcPct val="100000"/>
              </a:lnSpc>
              <a:defRPr sz="3000" b="0" spc="0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rPr lang="pl-PL" sz="4500" dirty="0" err="1"/>
              <a:t>Effects</a:t>
            </a:r>
            <a:r>
              <a:rPr lang="pl-PL" sz="4500" dirty="0"/>
              <a:t> – </a:t>
            </a:r>
            <a:r>
              <a:rPr lang="pl-PL" sz="4500" dirty="0" err="1"/>
              <a:t>key</a:t>
            </a:r>
            <a:r>
              <a:rPr lang="pl-PL" sz="4500" dirty="0"/>
              <a:t> </a:t>
            </a:r>
            <a:r>
              <a:rPr lang="pl-PL" sz="4500" dirty="0" err="1"/>
              <a:t>benefits</a:t>
            </a:r>
            <a:endParaRPr sz="4500" dirty="0"/>
          </a:p>
        </p:txBody>
      </p:sp>
      <p:sp>
        <p:nvSpPr>
          <p:cNvPr id="296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0" y="12411537"/>
            <a:ext cx="23200560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8" name="Tekst"/>
          <p:cNvSpPr txBox="1"/>
          <p:nvPr/>
        </p:nvSpPr>
        <p:spPr>
          <a:xfrm>
            <a:off x="1942898" y="3231118"/>
            <a:ext cx="653319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endParaRPr/>
          </a:p>
        </p:txBody>
      </p:sp>
      <p:pic>
        <p:nvPicPr>
          <p:cNvPr id="299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0916"/>
          <a:stretch>
            <a:fillRect/>
          </a:stretch>
        </p:blipFill>
        <p:spPr>
          <a:xfrm>
            <a:off x="21305440" y="814029"/>
            <a:ext cx="3078701" cy="95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3AC9B5A-D125-4B28-421A-0CFC2433E3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68" y="12754980"/>
            <a:ext cx="5835600" cy="568800"/>
          </a:xfrm>
          <a:prstGeom prst="rect">
            <a:avLst/>
          </a:prstGeom>
        </p:spPr>
      </p:pic>
      <p:sp>
        <p:nvSpPr>
          <p:cNvPr id="2" name="Google Shape;145;g35c922ad97f_1_2">
            <a:extLst>
              <a:ext uri="{FF2B5EF4-FFF2-40B4-BE49-F238E27FC236}">
                <a16:creationId xmlns:a16="http://schemas.microsoft.com/office/drawing/2014/main" id="{8D66D3F4-3411-7CC6-EE7D-0B948C7E5882}"/>
              </a:ext>
            </a:extLst>
          </p:cNvPr>
          <p:cNvSpPr txBox="1"/>
          <p:nvPr/>
        </p:nvSpPr>
        <p:spPr>
          <a:xfrm>
            <a:off x="482968" y="1780776"/>
            <a:ext cx="23341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67A4"/>
              </a:buClr>
              <a:buSzPts val="1600"/>
            </a:pPr>
            <a:endParaRPr sz="12800"/>
          </a:p>
        </p:txBody>
      </p:sp>
      <p:grpSp>
        <p:nvGrpSpPr>
          <p:cNvPr id="4" name="Google Shape;146;g35c922ad97f_1_2">
            <a:extLst>
              <a:ext uri="{FF2B5EF4-FFF2-40B4-BE49-F238E27FC236}">
                <a16:creationId xmlns:a16="http://schemas.microsoft.com/office/drawing/2014/main" id="{B5A89A0F-4B6C-8D9F-4142-62AD58B825FC}"/>
              </a:ext>
            </a:extLst>
          </p:cNvPr>
          <p:cNvGrpSpPr/>
          <p:nvPr/>
        </p:nvGrpSpPr>
        <p:grpSpPr>
          <a:xfrm>
            <a:off x="525991" y="5803820"/>
            <a:ext cx="23340963" cy="2065549"/>
            <a:chOff x="1593000" y="2322568"/>
            <a:chExt cx="5957975" cy="643500"/>
          </a:xfrm>
        </p:grpSpPr>
        <p:sp>
          <p:nvSpPr>
            <p:cNvPr id="6" name="Google Shape;147;g35c922ad97f_1_2">
              <a:extLst>
                <a:ext uri="{FF2B5EF4-FFF2-40B4-BE49-F238E27FC236}">
                  <a16:creationId xmlns:a16="http://schemas.microsoft.com/office/drawing/2014/main" id="{9E106516-BEB4-EA7A-83E8-B4FF5C13DD7C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7" name="Google Shape;148;g35c922ad97f_1_2">
              <a:extLst>
                <a:ext uri="{FF2B5EF4-FFF2-40B4-BE49-F238E27FC236}">
                  <a16:creationId xmlns:a16="http://schemas.microsoft.com/office/drawing/2014/main" id="{AC3B0313-1F9D-9200-7657-616F412F0A87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8" name="Google Shape;149;g35c922ad97f_1_2">
              <a:extLst>
                <a:ext uri="{FF2B5EF4-FFF2-40B4-BE49-F238E27FC236}">
                  <a16:creationId xmlns:a16="http://schemas.microsoft.com/office/drawing/2014/main" id="{FB98E064-41E6-02D1-E690-EBFF9A96A428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9" name="Google Shape;150;g35c922ad97f_1_2">
              <a:extLst>
                <a:ext uri="{FF2B5EF4-FFF2-40B4-BE49-F238E27FC236}">
                  <a16:creationId xmlns:a16="http://schemas.microsoft.com/office/drawing/2014/main" id="{879578ED-1BFA-BF70-F689-B7DCF77B52C4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</a:pPr>
              <a:r>
                <a:rPr lang="pl-PL" sz="4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Improving communication accessibility for recipients</a:t>
              </a:r>
              <a:endPara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151;g35c922ad97f_1_2">
              <a:extLst>
                <a:ext uri="{FF2B5EF4-FFF2-40B4-BE49-F238E27FC236}">
                  <a16:creationId xmlns:a16="http://schemas.microsoft.com/office/drawing/2014/main" id="{953A9B72-79F8-CB92-B026-3415359B86D8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11" name="Google Shape;152;g35c922ad97f_1_2">
              <a:extLst>
                <a:ext uri="{FF2B5EF4-FFF2-40B4-BE49-F238E27FC236}">
                  <a16:creationId xmlns:a16="http://schemas.microsoft.com/office/drawing/2014/main" id="{E7B7B20A-1B59-572B-E448-78950CDEE538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8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8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" name="Google Shape;153;g35c922ad97f_1_2">
              <a:extLst>
                <a:ext uri="{FF2B5EF4-FFF2-40B4-BE49-F238E27FC236}">
                  <a16:creationId xmlns:a16="http://schemas.microsoft.com/office/drawing/2014/main" id="{12A2FECC-16CD-0B3F-C864-C7B2852090D4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Clear and comprehensible content of the letters received (objectively measured simplicity of language)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Efficient and rapid understanding of the text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Less frustration and negative perception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" name="Google Shape;154;g35c922ad97f_1_2">
            <a:extLst>
              <a:ext uri="{FF2B5EF4-FFF2-40B4-BE49-F238E27FC236}">
                <a16:creationId xmlns:a16="http://schemas.microsoft.com/office/drawing/2014/main" id="{4D4D5C75-E748-F504-F638-01C73BF1C435}"/>
              </a:ext>
            </a:extLst>
          </p:cNvPr>
          <p:cNvGrpSpPr/>
          <p:nvPr/>
        </p:nvGrpSpPr>
        <p:grpSpPr>
          <a:xfrm>
            <a:off x="525543" y="3847373"/>
            <a:ext cx="23340963" cy="1957099"/>
            <a:chOff x="1593000" y="2322568"/>
            <a:chExt cx="5957975" cy="643500"/>
          </a:xfrm>
        </p:grpSpPr>
        <p:sp>
          <p:nvSpPr>
            <p:cNvPr id="14" name="Google Shape;155;g35c922ad97f_1_2">
              <a:extLst>
                <a:ext uri="{FF2B5EF4-FFF2-40B4-BE49-F238E27FC236}">
                  <a16:creationId xmlns:a16="http://schemas.microsoft.com/office/drawing/2014/main" id="{DCF6A677-661C-1A75-24C1-D9EDF644C7E0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15" name="Google Shape;156;g35c922ad97f_1_2">
              <a:extLst>
                <a:ext uri="{FF2B5EF4-FFF2-40B4-BE49-F238E27FC236}">
                  <a16:creationId xmlns:a16="http://schemas.microsoft.com/office/drawing/2014/main" id="{2C44BDB3-0A0E-CCB6-5C0C-554DBE9F51E5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16" name="Google Shape;157;g35c922ad97f_1_2">
              <a:extLst>
                <a:ext uri="{FF2B5EF4-FFF2-40B4-BE49-F238E27FC236}">
                  <a16:creationId xmlns:a16="http://schemas.microsoft.com/office/drawing/2014/main" id="{2A192145-3D48-F361-39AE-4206035424C3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17" name="Google Shape;158;g35c922ad97f_1_2">
              <a:extLst>
                <a:ext uri="{FF2B5EF4-FFF2-40B4-BE49-F238E27FC236}">
                  <a16:creationId xmlns:a16="http://schemas.microsoft.com/office/drawing/2014/main" id="{F6508C24-45D5-F0F3-73BE-B33F72F5115B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</a:pPr>
              <a:r>
                <a:rPr lang="pl-PL" sz="4267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 </a:t>
              </a:r>
              <a:r>
                <a:rPr lang="pl-PL" sz="4267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tool</a:t>
              </a:r>
              <a:r>
                <a:rPr lang="pl-PL" sz="4267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for </a:t>
              </a:r>
              <a:r>
                <a:rPr lang="pl-PL" sz="4267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researchers</a:t>
              </a:r>
              <a:r>
                <a:rPr lang="pl-PL" sz="4267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(</a:t>
              </a:r>
              <a:r>
                <a:rPr lang="pl-PL" sz="4267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e.g</a:t>
              </a:r>
              <a:r>
                <a:rPr lang="pl-PL" sz="4267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. </a:t>
              </a:r>
              <a:r>
                <a:rPr lang="pl-PL" sz="4267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linguists</a:t>
              </a:r>
              <a:r>
                <a:rPr lang="pl-PL" sz="4267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)</a:t>
              </a:r>
              <a:endParaRPr sz="42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59;g35c922ad97f_1_2">
              <a:extLst>
                <a:ext uri="{FF2B5EF4-FFF2-40B4-BE49-F238E27FC236}">
                  <a16:creationId xmlns:a16="http://schemas.microsoft.com/office/drawing/2014/main" id="{4A72D876-A5C0-B9A3-65BF-C626404B889E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19" name="Google Shape;160;g35c922ad97f_1_2">
              <a:extLst>
                <a:ext uri="{FF2B5EF4-FFF2-40B4-BE49-F238E27FC236}">
                  <a16:creationId xmlns:a16="http://schemas.microsoft.com/office/drawing/2014/main" id="{FAE5DF58-4FC1-FCEA-4F67-D2BFBB5F790D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8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8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0" name="Google Shape;161;g35c922ad97f_1_2">
              <a:extLst>
                <a:ext uri="{FF2B5EF4-FFF2-40B4-BE49-F238E27FC236}">
                  <a16:creationId xmlns:a16="http://schemas.microsoft.com/office/drawing/2014/main" id="{8E08DCB3-AC9A-EA05-590F-0C5D37CA2EFB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Ability to test official language on real data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Ability to build a dictionary of complex phrases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Providing expertise for fine-tuning AI models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oogle Shape;162;g35c922ad97f_1_2">
            <a:extLst>
              <a:ext uri="{FF2B5EF4-FFF2-40B4-BE49-F238E27FC236}">
                <a16:creationId xmlns:a16="http://schemas.microsoft.com/office/drawing/2014/main" id="{C1A9E2F2-EDD8-A113-B9D5-AFCE989CA8D3}"/>
              </a:ext>
            </a:extLst>
          </p:cNvPr>
          <p:cNvGrpSpPr/>
          <p:nvPr/>
        </p:nvGrpSpPr>
        <p:grpSpPr>
          <a:xfrm>
            <a:off x="525929" y="1780780"/>
            <a:ext cx="23340963" cy="2065549"/>
            <a:chOff x="1593000" y="2322568"/>
            <a:chExt cx="5957975" cy="643500"/>
          </a:xfrm>
        </p:grpSpPr>
        <p:sp>
          <p:nvSpPr>
            <p:cNvPr id="22" name="Google Shape;163;g35c922ad97f_1_2">
              <a:extLst>
                <a:ext uri="{FF2B5EF4-FFF2-40B4-BE49-F238E27FC236}">
                  <a16:creationId xmlns:a16="http://schemas.microsoft.com/office/drawing/2014/main" id="{BBEA77F0-275D-3E21-F54B-E34A0AA790AF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23" name="Google Shape;164;g35c922ad97f_1_2">
              <a:extLst>
                <a:ext uri="{FF2B5EF4-FFF2-40B4-BE49-F238E27FC236}">
                  <a16:creationId xmlns:a16="http://schemas.microsoft.com/office/drawing/2014/main" id="{86190D0F-80A4-9EFE-C7DB-210851BB9280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24" name="Google Shape;165;g35c922ad97f_1_2">
              <a:extLst>
                <a:ext uri="{FF2B5EF4-FFF2-40B4-BE49-F238E27FC236}">
                  <a16:creationId xmlns:a16="http://schemas.microsoft.com/office/drawing/2014/main" id="{251B7EBA-AE01-8D23-5A21-C3B29D1A9628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25" name="Google Shape;166;g35c922ad97f_1_2">
              <a:extLst>
                <a:ext uri="{FF2B5EF4-FFF2-40B4-BE49-F238E27FC236}">
                  <a16:creationId xmlns:a16="http://schemas.microsoft.com/office/drawing/2014/main" id="{B9013952-636E-99C0-88BF-6FF9E29BBFB8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</a:pPr>
              <a:r>
                <a:rPr lang="pl-PL" sz="4267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 </a:t>
              </a:r>
              <a:r>
                <a:rPr lang="pl-PL" sz="4267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tool</a:t>
              </a:r>
              <a:r>
                <a:rPr lang="pl-PL" sz="4267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for business and </a:t>
              </a:r>
              <a:r>
                <a:rPr lang="pl-PL" sz="4267" dirty="0" err="1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administration</a:t>
              </a:r>
              <a:endParaRPr sz="42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167;g35c922ad97f_1_2">
              <a:extLst>
                <a:ext uri="{FF2B5EF4-FFF2-40B4-BE49-F238E27FC236}">
                  <a16:creationId xmlns:a16="http://schemas.microsoft.com/office/drawing/2014/main" id="{5032F73B-A62B-B2D2-6C2A-95C8B7003D88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27" name="Google Shape;168;g35c922ad97f_1_2">
              <a:extLst>
                <a:ext uri="{FF2B5EF4-FFF2-40B4-BE49-F238E27FC236}">
                  <a16:creationId xmlns:a16="http://schemas.microsoft.com/office/drawing/2014/main" id="{8F1DAC55-C8F1-4187-87BE-C50CF8F150FA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8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8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8" name="Google Shape;169;g35c922ad97f_1_2">
              <a:extLst>
                <a:ext uri="{FF2B5EF4-FFF2-40B4-BE49-F238E27FC236}">
                  <a16:creationId xmlns:a16="http://schemas.microsoft.com/office/drawing/2014/main" id="{E1E6BD10-03E2-7CF5-7648-94FDB6A96C65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Simplifying the content of letters using AI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Automatic dictionary-based changes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Possibility of defining reusable letter templates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170;g35c922ad97f_1_2">
            <a:extLst>
              <a:ext uri="{FF2B5EF4-FFF2-40B4-BE49-F238E27FC236}">
                <a16:creationId xmlns:a16="http://schemas.microsoft.com/office/drawing/2014/main" id="{27BD67A8-D869-320F-67AB-06E1F1FFDF8F}"/>
              </a:ext>
            </a:extLst>
          </p:cNvPr>
          <p:cNvGrpSpPr/>
          <p:nvPr/>
        </p:nvGrpSpPr>
        <p:grpSpPr>
          <a:xfrm>
            <a:off x="525540" y="7870528"/>
            <a:ext cx="23340963" cy="1957099"/>
            <a:chOff x="1593000" y="2322568"/>
            <a:chExt cx="5957975" cy="643500"/>
          </a:xfrm>
        </p:grpSpPr>
        <p:sp>
          <p:nvSpPr>
            <p:cNvPr id="30" name="Google Shape;171;g35c922ad97f_1_2">
              <a:extLst>
                <a:ext uri="{FF2B5EF4-FFF2-40B4-BE49-F238E27FC236}">
                  <a16:creationId xmlns:a16="http://schemas.microsoft.com/office/drawing/2014/main" id="{450B705D-2322-36AC-5C9D-6485B0197ED4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1" name="Google Shape;172;g35c922ad97f_1_2">
              <a:extLst>
                <a:ext uri="{FF2B5EF4-FFF2-40B4-BE49-F238E27FC236}">
                  <a16:creationId xmlns:a16="http://schemas.microsoft.com/office/drawing/2014/main" id="{3162AA5D-F658-CB25-DC49-3EEEF01B5645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2" name="Google Shape;173;g35c922ad97f_1_2">
              <a:extLst>
                <a:ext uri="{FF2B5EF4-FFF2-40B4-BE49-F238E27FC236}">
                  <a16:creationId xmlns:a16="http://schemas.microsoft.com/office/drawing/2014/main" id="{ED57877D-4911-368E-7E72-BB4D0F760774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3" name="Google Shape;174;g35c922ad97f_1_2">
              <a:extLst>
                <a:ext uri="{FF2B5EF4-FFF2-40B4-BE49-F238E27FC236}">
                  <a16:creationId xmlns:a16="http://schemas.microsoft.com/office/drawing/2014/main" id="{B8485517-BEB8-3BD1-5200-A5544AC43345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</a:pPr>
              <a:r>
                <a:rPr lang="pl-PL" sz="4267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Economic and  public image benefits</a:t>
              </a:r>
              <a:endParaRPr sz="42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175;g35c922ad97f_1_2">
              <a:extLst>
                <a:ext uri="{FF2B5EF4-FFF2-40B4-BE49-F238E27FC236}">
                  <a16:creationId xmlns:a16="http://schemas.microsoft.com/office/drawing/2014/main" id="{92A41DEB-5708-01F0-91AC-9C73BED3F87B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5" name="Google Shape;176;g35c922ad97f_1_2">
              <a:extLst>
                <a:ext uri="{FF2B5EF4-FFF2-40B4-BE49-F238E27FC236}">
                  <a16:creationId xmlns:a16="http://schemas.microsoft.com/office/drawing/2014/main" id="{F7CBA21B-8929-E88D-C6E8-B7D6CAFA0A09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8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8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6" name="Google Shape;177;g35c922ad97f_1_2">
              <a:extLst>
                <a:ext uri="{FF2B5EF4-FFF2-40B4-BE49-F238E27FC236}">
                  <a16:creationId xmlns:a16="http://schemas.microsoft.com/office/drawing/2014/main" id="{4738326F-645E-8B8B-41C4-FEDD314BD979}"/>
                </a:ext>
              </a:extLst>
            </p:cNvPr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Improving communication with the customer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Reducing the number of complaints and additional enquiries from letter recipients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Improving the image and performance of the office</a:t>
              </a:r>
              <a:endParaRPr sz="2667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" name="Google Shape;178;g35c922ad97f_1_2">
            <a:extLst>
              <a:ext uri="{FF2B5EF4-FFF2-40B4-BE49-F238E27FC236}">
                <a16:creationId xmlns:a16="http://schemas.microsoft.com/office/drawing/2014/main" id="{86F33322-09CB-337E-334A-3E7B5E4161CD}"/>
              </a:ext>
            </a:extLst>
          </p:cNvPr>
          <p:cNvGrpSpPr/>
          <p:nvPr/>
        </p:nvGrpSpPr>
        <p:grpSpPr>
          <a:xfrm>
            <a:off x="517068" y="9826451"/>
            <a:ext cx="23341272" cy="1957083"/>
            <a:chOff x="1593000" y="2322568"/>
            <a:chExt cx="5958054" cy="706902"/>
          </a:xfrm>
        </p:grpSpPr>
        <p:sp>
          <p:nvSpPr>
            <p:cNvPr id="38" name="Google Shape;179;g35c922ad97f_1_2">
              <a:extLst>
                <a:ext uri="{FF2B5EF4-FFF2-40B4-BE49-F238E27FC236}">
                  <a16:creationId xmlns:a16="http://schemas.microsoft.com/office/drawing/2014/main" id="{5CD80793-7761-7A30-3DA7-B187A433900F}"/>
                </a:ext>
              </a:extLst>
            </p:cNvPr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39" name="Google Shape;180;g35c922ad97f_1_2">
              <a:extLst>
                <a:ext uri="{FF2B5EF4-FFF2-40B4-BE49-F238E27FC236}">
                  <a16:creationId xmlns:a16="http://schemas.microsoft.com/office/drawing/2014/main" id="{8866A318-26F8-E0D6-9AF5-AEC654B33279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40" name="Google Shape;181;g35c922ad97f_1_2">
              <a:extLst>
                <a:ext uri="{FF2B5EF4-FFF2-40B4-BE49-F238E27FC236}">
                  <a16:creationId xmlns:a16="http://schemas.microsoft.com/office/drawing/2014/main" id="{7FA3C487-A3F7-C887-CB26-2B43276CC25D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41" name="Google Shape;182;g35c922ad97f_1_2">
              <a:extLst>
                <a:ext uri="{FF2B5EF4-FFF2-40B4-BE49-F238E27FC236}">
                  <a16:creationId xmlns:a16="http://schemas.microsoft.com/office/drawing/2014/main" id="{BF5F9D2D-ABC3-75BD-8D0C-5EC9033D1038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</a:pPr>
              <a:r>
                <a:rPr lang="pl-PL" sz="4267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Impactful deployments</a:t>
              </a:r>
              <a:endParaRPr sz="42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183;g35c922ad97f_1_2">
              <a:extLst>
                <a:ext uri="{FF2B5EF4-FFF2-40B4-BE49-F238E27FC236}">
                  <a16:creationId xmlns:a16="http://schemas.microsoft.com/office/drawing/2014/main" id="{0AC19F4D-B9B6-4008-7F02-A11B45DF429D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sz="12800"/>
            </a:p>
          </p:txBody>
        </p:sp>
        <p:sp>
          <p:nvSpPr>
            <p:cNvPr id="43" name="Google Shape;184;g35c922ad97f_1_2">
              <a:extLst>
                <a:ext uri="{FF2B5EF4-FFF2-40B4-BE49-F238E27FC236}">
                  <a16:creationId xmlns:a16="http://schemas.microsoft.com/office/drawing/2014/main" id="{EE1F1BC6-DEA3-51C3-8443-27C7A0FACC68}"/>
                </a:ext>
              </a:extLst>
            </p:cNvPr>
            <p:cNvSpPr/>
            <p:nvPr/>
          </p:nvSpPr>
          <p:spPr>
            <a:xfrm>
              <a:off x="1593018" y="2322575"/>
              <a:ext cx="690000" cy="6423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l-PL" sz="8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8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4" name="Google Shape;185;g35c922ad97f_1_2">
              <a:extLst>
                <a:ext uri="{FF2B5EF4-FFF2-40B4-BE49-F238E27FC236}">
                  <a16:creationId xmlns:a16="http://schemas.microsoft.com/office/drawing/2014/main" id="{D91BE830-815F-59FE-F176-7704F986B59C}"/>
                </a:ext>
              </a:extLst>
            </p:cNvPr>
            <p:cNvSpPr/>
            <p:nvPr/>
          </p:nvSpPr>
          <p:spPr>
            <a:xfrm>
              <a:off x="4387854" y="2323870"/>
              <a:ext cx="3163200" cy="7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 dirty="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Poznań City Office</a:t>
              </a:r>
              <a:endParaRPr sz="2667" dirty="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215" indent="-778943">
                <a:lnSpc>
                  <a:spcPct val="115000"/>
                </a:lnSpc>
                <a:spcBef>
                  <a:spcPts val="0"/>
                </a:spcBef>
                <a:buClr>
                  <a:srgbClr val="A7291E"/>
                </a:buClr>
                <a:buSzPts val="1000"/>
                <a:buFont typeface="Roboto"/>
                <a:buChar char="●"/>
              </a:pPr>
              <a:r>
                <a:rPr lang="pl-PL" sz="2667" dirty="0" err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Chancellery</a:t>
              </a:r>
              <a:r>
                <a:rPr lang="pl-PL" sz="2667" dirty="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of the </a:t>
              </a:r>
              <a:r>
                <a:rPr lang="pl-PL" sz="2667" dirty="0" err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Prime</a:t>
              </a:r>
              <a:r>
                <a:rPr lang="pl-PL" sz="2667" dirty="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Minister for the </a:t>
              </a:r>
              <a:r>
                <a:rPr lang="pl-PL" sz="2667" dirty="0" err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Polish</a:t>
              </a:r>
              <a:r>
                <a:rPr lang="pl-PL" sz="2667" dirty="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pl-PL" sz="2667" dirty="0" err="1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Presidency</a:t>
              </a:r>
              <a:r>
                <a:rPr lang="pl-PL" sz="2667" dirty="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of the EU</a:t>
              </a:r>
              <a:endParaRPr sz="2667" dirty="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9830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0" y="1304462"/>
            <a:ext cx="1496166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4" name="Nagłówek"/>
          <p:cNvSpPr txBox="1">
            <a:spLocks noGrp="1"/>
          </p:cNvSpPr>
          <p:nvPr>
            <p:ph type="title" idx="4294967295"/>
          </p:nvPr>
        </p:nvSpPr>
        <p:spPr>
          <a:xfrm>
            <a:off x="1889569" y="942561"/>
            <a:ext cx="20604862" cy="7013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825500">
              <a:lnSpc>
                <a:spcPct val="100000"/>
              </a:lnSpc>
              <a:defRPr sz="3000" b="0" spc="0">
                <a:latin typeface="Open Sans Regular Bold"/>
                <a:ea typeface="Open Sans Regular Bold"/>
                <a:cs typeface="Open Sans Regular Bold"/>
                <a:sym typeface="Open Sans Regular Bold"/>
              </a:defRPr>
            </a:lvl1pPr>
          </a:lstStyle>
          <a:p>
            <a:r>
              <a:rPr lang="pl-PL" sz="4500" dirty="0" err="1"/>
              <a:t>Plans</a:t>
            </a:r>
            <a:r>
              <a:rPr lang="pl-PL" sz="4500" dirty="0"/>
              <a:t> and </a:t>
            </a:r>
            <a:r>
              <a:rPr lang="pl-PL" sz="4500" dirty="0" err="1"/>
              <a:t>activities</a:t>
            </a:r>
            <a:endParaRPr sz="4500" dirty="0"/>
          </a:p>
        </p:txBody>
      </p:sp>
      <p:sp>
        <p:nvSpPr>
          <p:cNvPr id="296" name="Linia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0" y="12411537"/>
            <a:ext cx="23200560" cy="1"/>
          </a:xfrm>
          <a:prstGeom prst="line">
            <a:avLst/>
          </a:prstGeom>
          <a:ln w="3810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7" name="Podtytuł"/>
          <p:cNvSpPr txBox="1"/>
          <p:nvPr/>
        </p:nvSpPr>
        <p:spPr>
          <a:xfrm>
            <a:off x="1942898" y="2003351"/>
            <a:ext cx="7631897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l-PL" sz="3500" dirty="0"/>
              <a:t>Development </a:t>
            </a:r>
            <a:r>
              <a:rPr lang="pl-PL" sz="3500" dirty="0" err="1"/>
              <a:t>plans</a:t>
            </a:r>
            <a:r>
              <a:rPr lang="pl-PL" sz="3500" dirty="0"/>
              <a:t> and </a:t>
            </a:r>
            <a:r>
              <a:rPr lang="pl-PL" sz="3500" dirty="0" err="1"/>
              <a:t>directions</a:t>
            </a:r>
            <a:r>
              <a:rPr lang="pl-PL" sz="3500" dirty="0"/>
              <a:t> </a:t>
            </a:r>
            <a:endParaRPr sz="3500" dirty="0"/>
          </a:p>
        </p:txBody>
      </p:sp>
      <p:sp>
        <p:nvSpPr>
          <p:cNvPr id="298" name="Tekst"/>
          <p:cNvSpPr txBox="1"/>
          <p:nvPr/>
        </p:nvSpPr>
        <p:spPr>
          <a:xfrm>
            <a:off x="1942898" y="3231118"/>
            <a:ext cx="653319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Open Sans Regular Light"/>
                <a:ea typeface="Open Sans Regular Light"/>
                <a:cs typeface="Open Sans Regular Light"/>
                <a:sym typeface="Open Sans Regular Light"/>
              </a:defRPr>
            </a:pPr>
            <a:endParaRPr/>
          </a:p>
        </p:txBody>
      </p:sp>
      <p:pic>
        <p:nvPicPr>
          <p:cNvPr id="299" name="Obrazek" descr="Obrazek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r="60916"/>
          <a:stretch>
            <a:fillRect/>
          </a:stretch>
        </p:blipFill>
        <p:spPr>
          <a:xfrm>
            <a:off x="21305440" y="814029"/>
            <a:ext cx="3078701" cy="95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73AC9B5A-D125-4B28-421A-0CFC2433E3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68" y="12754980"/>
            <a:ext cx="5835600" cy="568800"/>
          </a:xfrm>
          <a:prstGeom prst="rect">
            <a:avLst/>
          </a:prstGeom>
        </p:spPr>
      </p:pic>
      <p:sp>
        <p:nvSpPr>
          <p:cNvPr id="2" name="Podtytuł">
            <a:extLst>
              <a:ext uri="{FF2B5EF4-FFF2-40B4-BE49-F238E27FC236}">
                <a16:creationId xmlns:a16="http://schemas.microsoft.com/office/drawing/2014/main" id="{8390497B-8265-9A98-9019-6D8C214D7BC9}"/>
              </a:ext>
            </a:extLst>
          </p:cNvPr>
          <p:cNvSpPr txBox="1"/>
          <p:nvPr/>
        </p:nvSpPr>
        <p:spPr>
          <a:xfrm>
            <a:off x="1942898" y="7660443"/>
            <a:ext cx="4371389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l-PL" sz="3500" dirty="0" err="1"/>
              <a:t>Additional</a:t>
            </a:r>
            <a:r>
              <a:rPr lang="pl-PL" sz="3500" dirty="0"/>
              <a:t> </a:t>
            </a:r>
            <a:r>
              <a:rPr lang="pl-PL" sz="3500" dirty="0" err="1"/>
              <a:t>activities</a:t>
            </a:r>
            <a:endParaRPr sz="3500" dirty="0"/>
          </a:p>
        </p:txBody>
      </p:sp>
      <p:sp>
        <p:nvSpPr>
          <p:cNvPr id="4" name="Google Shape;203;g35c922ad97f_1_57">
            <a:extLst>
              <a:ext uri="{FF2B5EF4-FFF2-40B4-BE49-F238E27FC236}">
                <a16:creationId xmlns:a16="http://schemas.microsoft.com/office/drawing/2014/main" id="{3AAAE04A-8B9B-2920-F1AA-0ADCF1F90AE8}"/>
              </a:ext>
            </a:extLst>
          </p:cNvPr>
          <p:cNvSpPr txBox="1"/>
          <p:nvPr/>
        </p:nvSpPr>
        <p:spPr>
          <a:xfrm>
            <a:off x="1496166" y="2650389"/>
            <a:ext cx="22152000" cy="406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normAutofit/>
          </a:bodyPr>
          <a:lstStyle/>
          <a:p>
            <a:pPr marL="1219215" indent="-863611">
              <a:spcBef>
                <a:spcPts val="0"/>
              </a:spcBef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AI to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compose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emails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messages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e.g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for marketing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promotional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activities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public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authorities</a:t>
            </a:r>
            <a:endParaRPr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215" indent="-863611">
              <a:spcBef>
                <a:spcPts val="0"/>
              </a:spcBef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extending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analytical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part of the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tool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providing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advice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 a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part of the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e.g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changes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sentence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paragraph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level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on a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aspect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215">
              <a:spcBef>
                <a:spcPts val="0"/>
              </a:spcBef>
            </a:pP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e.g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grammar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syntax</a:t>
            </a:r>
            <a:endParaRPr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215" indent="-863611">
              <a:spcBef>
                <a:spcPts val="0"/>
              </a:spcBef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updated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LLM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models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become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fine-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tuning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models</a:t>
            </a:r>
            <a:endParaRPr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215" indent="-863611">
              <a:spcBef>
                <a:spcPts val="0"/>
              </a:spcBef>
              <a:spcAft>
                <a:spcPts val="2667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ETR (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easy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read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standard for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certain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documents</a:t>
            </a:r>
            <a:endParaRPr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99;g35c922ad97f_1_57">
            <a:extLst>
              <a:ext uri="{FF2B5EF4-FFF2-40B4-BE49-F238E27FC236}">
                <a16:creationId xmlns:a16="http://schemas.microsoft.com/office/drawing/2014/main" id="{0553D81D-5717-93FF-9014-8A65640B8582}"/>
              </a:ext>
            </a:extLst>
          </p:cNvPr>
          <p:cNvSpPr txBox="1"/>
          <p:nvPr/>
        </p:nvSpPr>
        <p:spPr>
          <a:xfrm>
            <a:off x="1496166" y="8335282"/>
            <a:ext cx="13364800" cy="4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67" rIns="243800" bIns="121867" anchor="t" anchorCtr="0">
            <a:normAutofit/>
          </a:bodyPr>
          <a:lstStyle/>
          <a:p>
            <a:pPr marL="1219215" indent="-863611">
              <a:spcBef>
                <a:spcPts val="0"/>
              </a:spcBef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UAM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has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launched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postgraduate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course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plain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language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published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guide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officials</a:t>
            </a:r>
            <a:endParaRPr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215" indent="-863611">
              <a:spcBef>
                <a:spcPts val="0"/>
              </a:spcBef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civil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servants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3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organised</a:t>
            </a:r>
            <a:r>
              <a:rPr lang="pl-PL" sz="3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by UMP, UAM and PSNC.</a:t>
            </a:r>
            <a:endParaRPr sz="3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675916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B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86180-2BF1-DEBB-EF5D-951A094F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CSS_logo_dingding_5">
            <a:hlinkClick r:id="" action="ppaction://media"/>
            <a:extLst>
              <a:ext uri="{FF2B5EF4-FFF2-40B4-BE49-F238E27FC236}">
                <a16:creationId xmlns:a16="http://schemas.microsoft.com/office/drawing/2014/main" id="{66043601-B584-A7FC-29F4-2D96E26CFC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75" y="3175"/>
            <a:ext cx="24384000" cy="13716000"/>
          </a:xfrm>
          <a:prstGeom prst="rect">
            <a:avLst/>
          </a:prstGeom>
        </p:spPr>
      </p:pic>
      <p:pic>
        <p:nvPicPr>
          <p:cNvPr id="180" name="Obrazek" descr="Obrazek">
            <a:extLst>
              <a:ext uri="{FF2B5EF4-FFF2-40B4-BE49-F238E27FC236}">
                <a16:creationId xmlns:a16="http://schemas.microsoft.com/office/drawing/2014/main" id="{43ECB04B-541F-E519-6DAE-3AC40FAB64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21450" y="1460940"/>
            <a:ext cx="7877149" cy="95846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86932C1-3DE3-9D74-98B5-048CFB1E071D}"/>
              </a:ext>
            </a:extLst>
          </p:cNvPr>
          <p:cNvSpPr txBox="1"/>
          <p:nvPr/>
        </p:nvSpPr>
        <p:spPr>
          <a:xfrm>
            <a:off x="4767072" y="8890772"/>
            <a:ext cx="14849856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ea"/>
                <a:ea typeface="+mn-ea"/>
                <a:cs typeface="Open Sans Light" pitchFamily="2" charset="0"/>
                <a:sym typeface="Helvetica Neue"/>
              </a:rPr>
              <a:t>Than</a:t>
            </a:r>
            <a:r>
              <a:rPr lang="pl-PL" sz="6000" dirty="0" err="1">
                <a:solidFill>
                  <a:schemeClr val="bg1"/>
                </a:solidFill>
                <a:latin typeface="+mn-ea"/>
                <a:ea typeface="+mn-ea"/>
                <a:cs typeface="Open Sans Light" pitchFamily="2" charset="0"/>
              </a:rPr>
              <a:t>k</a:t>
            </a:r>
            <a:r>
              <a:rPr lang="pl-PL" sz="6000" dirty="0">
                <a:solidFill>
                  <a:schemeClr val="bg1"/>
                </a:solidFill>
                <a:latin typeface="+mn-ea"/>
                <a:ea typeface="+mn-ea"/>
                <a:cs typeface="Open Sans Light" pitchFamily="2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+mn-ea"/>
                <a:ea typeface="+mn-ea"/>
                <a:cs typeface="Open Sans Light" pitchFamily="2" charset="0"/>
              </a:rPr>
              <a:t>you</a:t>
            </a:r>
            <a:r>
              <a:rPr lang="pl-PL" sz="6000" dirty="0">
                <a:solidFill>
                  <a:schemeClr val="bg1"/>
                </a:solidFill>
                <a:latin typeface="+mn-ea"/>
                <a:ea typeface="+mn-ea"/>
                <a:cs typeface="Open Sans Light" pitchFamily="2" charset="0"/>
              </a:rPr>
              <a:t> for </a:t>
            </a:r>
            <a:r>
              <a:rPr lang="pl-PL" sz="6000" dirty="0" err="1">
                <a:solidFill>
                  <a:schemeClr val="bg1"/>
                </a:solidFill>
                <a:latin typeface="+mn-ea"/>
                <a:ea typeface="+mn-ea"/>
                <a:cs typeface="Open Sans Light" pitchFamily="2" charset="0"/>
              </a:rPr>
              <a:t>your</a:t>
            </a:r>
            <a:r>
              <a:rPr lang="pl-PL" sz="6000" dirty="0">
                <a:solidFill>
                  <a:schemeClr val="bg1"/>
                </a:solidFill>
                <a:latin typeface="+mn-ea"/>
                <a:ea typeface="+mn-ea"/>
                <a:cs typeface="Open Sans Light" pitchFamily="2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+mn-ea"/>
                <a:ea typeface="+mn-ea"/>
                <a:cs typeface="Open Sans Light" pitchFamily="2" charset="0"/>
              </a:rPr>
              <a:t>attention</a:t>
            </a:r>
            <a:endParaRPr kumimoji="0" lang="pl-PL" sz="6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ea"/>
              <a:ea typeface="+mn-ea"/>
              <a:cs typeface="Open Sans Light" pitchFamily="2" charset="0"/>
              <a:sym typeface="Helvetica Neue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B13E9F2-BFED-DF0E-D578-76C391DCE171}"/>
              </a:ext>
            </a:extLst>
          </p:cNvPr>
          <p:cNvSpPr txBox="1"/>
          <p:nvPr/>
        </p:nvSpPr>
        <p:spPr>
          <a:xfrm>
            <a:off x="4767072" y="10401442"/>
            <a:ext cx="14849856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Helvetica Neue"/>
              </a:rPr>
              <a:t>tomasz.parkola@pcss.pl</a:t>
            </a:r>
          </a:p>
        </p:txBody>
      </p:sp>
      <p:sp>
        <p:nvSpPr>
          <p:cNvPr id="4" name="Linia">
            <a:extLst>
              <a:ext uri="{FF2B5EF4-FFF2-40B4-BE49-F238E27FC236}">
                <a16:creationId xmlns:a16="http://schemas.microsoft.com/office/drawing/2014/main" id="{4B1E0C51-D179-8EBD-7C54-44606606BC73}"/>
              </a:ext>
            </a:extLst>
          </p:cNvPr>
          <p:cNvSpPr>
            <a:spLocks/>
          </p:cNvSpPr>
          <p:nvPr/>
        </p:nvSpPr>
        <p:spPr>
          <a:xfrm>
            <a:off x="6781905" y="8451000"/>
            <a:ext cx="10820189" cy="1"/>
          </a:xfrm>
          <a:prstGeom prst="line">
            <a:avLst/>
          </a:prstGeom>
          <a:ln w="40640">
            <a:solidFill>
              <a:srgbClr val="FF7E24"/>
            </a:solidFill>
            <a:miter lim="400000"/>
          </a:ln>
        </p:spPr>
        <p:txBody>
          <a:bodyPr lIns="50800" tIns="50800" rIns="50800" bIns="50800" anchor="ctr"/>
          <a:lstStyle/>
          <a:p>
            <a:pPr algn="ctr"/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91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Open Sans Regular ExtraBold"/>
        <a:ea typeface="Open Sans Regular ExtraBold"/>
        <a:cs typeface="Open Sans Regular Extra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CSS_newpresentation" id="{EA3509F4-9BEB-7448-8BBB-1354657E00DC}" vid="{9EB19ACF-64EC-0B47-A97D-996EC468F59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Open Sans Regular ExtraBold"/>
        <a:ea typeface="Open Sans Regular ExtraBold"/>
        <a:cs typeface="Open Sans Regular Extra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4051</TotalTime>
  <Words>553</Words>
  <Application>Microsoft Office PowerPoint</Application>
  <PresentationFormat>Niestandardowy</PresentationFormat>
  <Paragraphs>75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Open Sans Regular Light</vt:lpstr>
      <vt:lpstr>Roboto Thin</vt:lpstr>
      <vt:lpstr>Open Sans</vt:lpstr>
      <vt:lpstr>Open Sans Regular Bold</vt:lpstr>
      <vt:lpstr>Open Sans SemiBold</vt:lpstr>
      <vt:lpstr>Open Sans Regular Regular</vt:lpstr>
      <vt:lpstr>Roboto</vt:lpstr>
      <vt:lpstr>Open Sans Light</vt:lpstr>
      <vt:lpstr>Roboto Medium</vt:lpstr>
      <vt:lpstr>Open Sans ExtraBold</vt:lpstr>
      <vt:lpstr>21_BasicWhite</vt:lpstr>
      <vt:lpstr>AI and DH in action</vt:lpstr>
      <vt:lpstr>Challenge</vt:lpstr>
      <vt:lpstr>Approach</vt:lpstr>
      <vt:lpstr>Approach</vt:lpstr>
      <vt:lpstr>Approach</vt:lpstr>
      <vt:lpstr>Approach</vt:lpstr>
      <vt:lpstr>Effects – key benefits</vt:lpstr>
      <vt:lpstr>Plans and activities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Marysia</dc:creator>
  <cp:lastModifiedBy>Tomasz Parkoła</cp:lastModifiedBy>
  <cp:revision>16</cp:revision>
  <dcterms:modified xsi:type="dcterms:W3CDTF">2025-06-04T07:32:36Z</dcterms:modified>
</cp:coreProperties>
</file>