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97" r:id="rId2"/>
    <p:sldId id="258" r:id="rId3"/>
    <p:sldId id="257" r:id="rId4"/>
    <p:sldId id="322" r:id="rId5"/>
    <p:sldId id="328" r:id="rId6"/>
    <p:sldId id="302" r:id="rId7"/>
    <p:sldId id="327" r:id="rId8"/>
    <p:sldId id="300" r:id="rId9"/>
    <p:sldId id="317" r:id="rId10"/>
    <p:sldId id="326" r:id="rId11"/>
    <p:sldId id="319" r:id="rId12"/>
    <p:sldId id="320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0" userDrawn="1">
          <p15:clr>
            <a:srgbClr val="A4A3A4"/>
          </p15:clr>
        </p15:guide>
        <p15:guide id="2" pos="29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06C"/>
    <a:srgbClr val="F06A88"/>
    <a:srgbClr val="DC61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459"/>
    <p:restoredTop sz="94664"/>
  </p:normalViewPr>
  <p:slideViewPr>
    <p:cSldViewPr snapToGrid="0" showGuides="1">
      <p:cViewPr>
        <p:scale>
          <a:sx n="144" d="100"/>
          <a:sy n="144" d="100"/>
        </p:scale>
        <p:origin x="208" y="360"/>
      </p:cViewPr>
      <p:guideLst>
        <p:guide orient="horz" pos="2400"/>
        <p:guide pos="2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9033A-98E9-FB48-B841-A228F0AA4879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75BF6-76AC-8A4D-AF11-17A3A47A85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8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solidFill>
                <a:srgbClr val="131313"/>
              </a:solidFill>
              <a:effectLst/>
              <a:latin typeface="Roboto" panose="02000000000000000000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77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1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95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402B4-7507-0F13-4E63-175939388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E15782-F7B2-77B5-38DB-8C42C8BB0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B10E7D-2DF6-52F6-0279-D6F6A94B5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23D25-3E15-B620-4D82-D8C95CF83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3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62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69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1C1C1-124F-8BE1-2693-C44A75627A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D2974C-5DEF-D3FE-FBE3-CD528A3F6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E22800-1415-96F0-D876-3D0017842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21334-A78F-48D6-23DD-C144DA438F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92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2EE9B-0114-1CE6-01B1-3715BD80D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D1D79-75F0-84C9-0432-706A40176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8637D0-5ECC-6103-1890-EA49EAA7B2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9D620-F73D-38AB-8821-99CC66E77B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87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54931-2FDD-DE9A-B7B5-6CEE64E60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799EE7-01A4-60AB-6FDE-1C1754EED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BCACBB-8CF7-B8DE-4B0D-A8F099CA0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E3D8F1-0A1D-83D9-2714-87DE47E3C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0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5D6F7-76F3-3849-701F-1DBD6F41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013AA-2C99-D289-166E-AA3D401503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B8AC03-A3FA-7917-A184-03EDE3B239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9C7E7-7DC0-0B1E-677C-891D092B21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27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42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075BF6-76AC-8A4D-AF11-17A3A47A85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3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77ECB-B3AA-2360-E760-AB70DDF914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872B14-AC31-5132-3E1F-7CF0F05F7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8EEC6-1052-40F1-5157-EBA1EA72E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B2A89-28EA-83BB-8702-AA72DD3AC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E3A20-1D8F-69EF-07BF-406082872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4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0E337-CF51-80EA-3C20-106AC1472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429F9-79EF-BACB-D9BE-CF0B0D6AC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FE235-0952-29E5-CAC1-D3F3AD57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42763-9369-B022-AE86-7F75B1D2B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AF941-92B0-1C90-32A4-1B8933A9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1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53ECD6-E214-F5CB-29A0-68FED7B613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56248-5327-F697-2E66-4D206B9AA6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8E2AD-CF0F-DFCF-3158-0B3BBEB9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CDAF8-3A75-EF0C-9EB9-C6F60BC2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ECA7C-B353-25B7-7EA1-28DF5E16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706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BA2D9F37-CECE-956D-E16A-DA131AFCD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4135" y="4422862"/>
            <a:ext cx="5096933" cy="316517"/>
          </a:xfrm>
        </p:spPr>
        <p:txBody>
          <a:bodyPr>
            <a:noAutofit/>
          </a:bodyPr>
          <a:lstStyle>
            <a:lvl1pPr marL="0" indent="0">
              <a:buNone/>
              <a:defRPr sz="1867" b="1" baseline="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14136" y="3256234"/>
            <a:ext cx="6726117" cy="726932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22543" y="2230573"/>
            <a:ext cx="6667605" cy="946620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3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14135" y="4802179"/>
            <a:ext cx="5003271" cy="3056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14135" y="5086269"/>
            <a:ext cx="5003271" cy="3165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3B400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DCCF5F0-1DF6-300C-424D-3E72A981A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8" y="5989986"/>
            <a:ext cx="2010209" cy="428319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9475E73F-3C4A-B878-50A1-1B7888C031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8" y="5901488"/>
            <a:ext cx="1016032" cy="441107"/>
          </a:xfrm>
          <a:prstGeom prst="rect">
            <a:avLst/>
          </a:prstGeom>
        </p:spPr>
      </p:pic>
      <p:pic>
        <p:nvPicPr>
          <p:cNvPr id="14" name="Picture 13" descr="A black background with white text and colorful letters&#10;&#10;Description automatically generated">
            <a:extLst>
              <a:ext uri="{FF2B5EF4-FFF2-40B4-BE49-F238E27FC236}">
                <a16:creationId xmlns:a16="http://schemas.microsoft.com/office/drawing/2014/main" id="{5D091CCF-46BF-82B9-2DE0-ECDA90878F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20" y="401681"/>
            <a:ext cx="2250685" cy="126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70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swirly circle on a blue background&#10;&#10;Description automatically generated">
            <a:extLst>
              <a:ext uri="{FF2B5EF4-FFF2-40B4-BE49-F238E27FC236}">
                <a16:creationId xmlns:a16="http://schemas.microsoft.com/office/drawing/2014/main" id="{96F747BC-CA05-EF83-86CD-9413EFB5A3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02E3BFA-A031-B223-B9E0-F61758792D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48" y="5989986"/>
            <a:ext cx="2010209" cy="428319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9773C053-F1AA-0816-AD3B-A02CA69E17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08" y="5901488"/>
            <a:ext cx="1016032" cy="44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29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47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4AA9-BF3F-9AF0-6FFF-3193F3290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AFF00-094A-0551-23C7-1593B2249C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56F2B-B3BC-78AF-9415-ED0AD7D88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090FF-5B91-ADE9-9479-2F004F8D7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A6CB1-903D-A28E-6FF0-04268898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16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2D42A-7497-63F5-A5C5-43B63B6FA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EA9D3-9643-117F-CA64-6469F4681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F72E1-208D-588E-5CA8-476BF799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79318-8DD1-FDDA-9EDF-4F15FF7AE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3D40A-BDBD-EFF3-2A4B-F7A97092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158A6-0F1B-C8FC-55D3-F5E7A40C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5C6A3-08DC-4437-93E5-3AC69AFACC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0D167A-8E6A-14FB-A5B1-A9316755F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F7E8B-8180-A238-B0FC-35F9D9384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8697B-4778-651E-A220-7CC1A20D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8001D-96FF-3A6F-D569-AF2901467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8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331E-B60E-B946-76AB-ACAA2E01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12EA9-E047-B159-1E5C-302F2A292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6008F-0CBF-EEDA-ED0C-F64952ADF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AA3CAF-C861-B62F-2EF3-A19FB30D7D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AC797-7B21-EF00-63A3-CFAE9BC3D6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FA5E18-74B2-9A4C-BFC6-C3978493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DFB8B-9F99-CFE4-5CE8-F253C1686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7DDE69-7394-7F6C-4D68-8035B4E9D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314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73EBD-FEBC-0BAB-5CB8-C187987F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C82102-4AF9-9E3E-88FC-CF06DF9D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35FEC2-0B8C-8DCC-D437-E6CEB888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6F9404-0850-8023-1F15-7D720AEEF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75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E77A0-4882-BD72-557B-15CCFFABD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C4DBA-B491-4E70-A694-8E14A9799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7A0E5-5CE0-3911-3B4E-798200FA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68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AECA2-ECC8-22A5-DA54-8ED09E9B6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D7B3F-552C-E95A-5767-075BC79DC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BC31C-D646-2F5D-1A47-10A86CE89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B6B75-D1B6-4E9F-30A3-F781A4AD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B6190A-9653-0148-B395-4CB361EC3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458D2-C3D5-52A7-559C-6B63EEC1E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81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27638-674C-2B81-24B5-5E020C47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51B004-323C-E059-EB19-E97DCB44A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45402-90A6-02BE-7496-BA78A84C0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7D56F-4B89-9AF4-11C5-55ACA4988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7A9341-53D3-F35C-E641-B32C7655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94A868-BAD4-F88A-A52B-1C7EE528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7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21E74-FD38-8B5D-9BE4-2CFB48EB0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88981-9027-E366-E26D-267C3299B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78BE4-D9EA-AC3D-C5F0-1E4C1A606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2A6EBD-611A-E748-A461-91B05C832669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EEF64-FA4B-1A43-8AB9-95A4E74D08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48EE4-EADA-01DF-4F5D-A2DB5624A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02A175-9ACB-5B42-B9BE-DEB8752B1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04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A08FEB-7D89-4706-0C59-EAB786EECA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Mira Stanic | Partner Relations | GÉANT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39933F4-5A63-35A2-B85D-8BAAB008C0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3465FD-75EF-F8F6-54FF-3113B792E5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What Are Bridges Made Of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CE6B3-0A94-472D-F8D4-F5D0EE9E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Brighton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FA79CE5-2B6A-BA67-AAD6-05CD56D779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12 June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33E1CB-530C-3CD0-5CDA-3523DC6449D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178551"/>
            <a:ext cx="2743200" cy="366183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01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6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2A5C4-D263-8337-1318-5053691A2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7D44802-9464-3877-BA14-EF7ABCC69BA7}"/>
              </a:ext>
            </a:extLst>
          </p:cNvPr>
          <p:cNvSpPr txBox="1"/>
          <p:nvPr/>
        </p:nvSpPr>
        <p:spPr>
          <a:xfrm>
            <a:off x="2065362" y="1146417"/>
            <a:ext cx="677838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Aptos Black" panose="020B0004020202020204" pitchFamily="34" charset="0"/>
              </a:rPr>
              <a:t>At present, we know much better what trust does than what trust is. </a:t>
            </a:r>
          </a:p>
          <a:p>
            <a:endParaRPr lang="en-US" sz="2800" dirty="0"/>
          </a:p>
        </p:txBody>
      </p:sp>
      <p:pic>
        <p:nvPicPr>
          <p:cNvPr id="13" name="Graphic 12" descr="Open quotation mark with solid fill">
            <a:extLst>
              <a:ext uri="{FF2B5EF4-FFF2-40B4-BE49-F238E27FC236}">
                <a16:creationId xmlns:a16="http://schemas.microsoft.com/office/drawing/2014/main" id="{EDB7554C-6A26-0161-F454-A925A092B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23080" y="733568"/>
            <a:ext cx="1887944" cy="188794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6DBFEB-82BA-38A2-5F02-819A469C4934}"/>
              </a:ext>
            </a:extLst>
          </p:cNvPr>
          <p:cNvCxnSpPr>
            <a:cxnSpLocks/>
          </p:cNvCxnSpPr>
          <p:nvPr/>
        </p:nvCxnSpPr>
        <p:spPr>
          <a:xfrm>
            <a:off x="9103058" y="1296539"/>
            <a:ext cx="0" cy="75062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AB8E184-7695-55D3-E6D5-495514677114}"/>
              </a:ext>
            </a:extLst>
          </p:cNvPr>
          <p:cNvSpPr txBox="1"/>
          <p:nvPr/>
        </p:nvSpPr>
        <p:spPr>
          <a:xfrm>
            <a:off x="9294124" y="1257300"/>
            <a:ext cx="2174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Castaldo, S., </a:t>
            </a:r>
            <a:r>
              <a:rPr lang="en-US" sz="800" dirty="0" err="1"/>
              <a:t>Premazzi</a:t>
            </a:r>
            <a:r>
              <a:rPr lang="en-US" sz="800" dirty="0"/>
              <a:t>, K., &amp; </a:t>
            </a:r>
            <a:r>
              <a:rPr lang="en-US" sz="800" dirty="0" err="1"/>
              <a:t>Zerbini</a:t>
            </a:r>
            <a:r>
              <a:rPr lang="en-US" sz="800" dirty="0"/>
              <a:t>, F. (2010). </a:t>
            </a:r>
            <a:r>
              <a:rPr lang="en-US" sz="800" i="1" dirty="0"/>
              <a:t>The meaning(s) of trust.</a:t>
            </a:r>
            <a:r>
              <a:rPr lang="en-US" sz="800" dirty="0"/>
              <a:t> A content analysis on the diverse conceptualizations of trust in scholarly research on business relationships. Journal of Business Ethics, 96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43491F-B6FA-132A-99CA-8436CF71E989}"/>
              </a:ext>
            </a:extLst>
          </p:cNvPr>
          <p:cNvSpPr txBox="1"/>
          <p:nvPr/>
        </p:nvSpPr>
        <p:spPr>
          <a:xfrm>
            <a:off x="2065568" y="4000760"/>
            <a:ext cx="26613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dirty="0">
                <a:solidFill>
                  <a:schemeClr val="bg1"/>
                </a:solidFill>
                <a:latin typeface="Aptos ExtraBold" panose="020B0004020202020204" pitchFamily="34" charset="0"/>
                <a:ea typeface="Times New Roman" panose="02020603050405020304" pitchFamily="18" charset="0"/>
              </a:rPr>
              <a:t>Dual phenomenon</a:t>
            </a:r>
          </a:p>
          <a:p>
            <a:endParaRPr lang="en-US" b="1" kern="0" dirty="0">
              <a:solidFill>
                <a:schemeClr val="bg1"/>
              </a:solidFill>
              <a:latin typeface="Aptos ExtraBold" panose="020B0004020202020204" pitchFamily="34" charset="0"/>
            </a:endParaRPr>
          </a:p>
          <a:p>
            <a:r>
              <a:rPr lang="en-US" kern="0" dirty="0">
                <a:solidFill>
                  <a:schemeClr val="bg1"/>
                </a:solidFill>
                <a:latin typeface="Aptos" panose="020B0004020202020204" pitchFamily="34" charset="0"/>
              </a:rPr>
              <a:t>Attitude – Choice</a:t>
            </a:r>
          </a:p>
          <a:p>
            <a:r>
              <a:rPr lang="en-US" kern="0" dirty="0">
                <a:solidFill>
                  <a:schemeClr val="bg1"/>
                </a:solidFill>
                <a:latin typeface="Aptos" panose="020B0004020202020204" pitchFamily="34" charset="0"/>
              </a:rPr>
              <a:t>Subjective – Behavioral</a:t>
            </a:r>
          </a:p>
          <a:p>
            <a:r>
              <a:rPr lang="en-US" kern="0" dirty="0">
                <a:solidFill>
                  <a:schemeClr val="bg1"/>
                </a:solidFill>
                <a:latin typeface="Aptos" panose="020B0004020202020204" pitchFamily="34" charset="0"/>
              </a:rPr>
              <a:t>Cognitive – Affective </a:t>
            </a:r>
          </a:p>
          <a:p>
            <a:endParaRPr lang="en-US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1D50B-DE93-EC72-EFB2-FDE015DAF218}"/>
              </a:ext>
            </a:extLst>
          </p:cNvPr>
          <p:cNvSpPr txBox="1"/>
          <p:nvPr/>
        </p:nvSpPr>
        <p:spPr>
          <a:xfrm>
            <a:off x="5071173" y="3987112"/>
            <a:ext cx="3103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dirty="0">
                <a:solidFill>
                  <a:schemeClr val="bg1"/>
                </a:solidFill>
                <a:latin typeface="Aptos ExtraBold" panose="020B0004020202020204" pitchFamily="34" charset="0"/>
                <a:ea typeface="Times New Roman" panose="02020603050405020304" pitchFamily="18" charset="0"/>
              </a:rPr>
              <a:t>Temporal component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A2EFEB-AA6F-CF54-854C-DF8EC14C26A6}"/>
              </a:ext>
            </a:extLst>
          </p:cNvPr>
          <p:cNvSpPr txBox="1"/>
          <p:nvPr/>
        </p:nvSpPr>
        <p:spPr>
          <a:xfrm>
            <a:off x="8365043" y="3979716"/>
            <a:ext cx="2938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dirty="0">
                <a:solidFill>
                  <a:schemeClr val="bg1"/>
                </a:solidFill>
                <a:latin typeface="Aptos ExtraBold" panose="020B0004020202020204" pitchFamily="34" charset="0"/>
                <a:ea typeface="Times New Roman" panose="02020603050405020304" pitchFamily="18" charset="0"/>
              </a:rPr>
              <a:t>Building relational capital</a:t>
            </a:r>
            <a:endParaRPr lang="en-US" sz="2000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6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6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4BE176-75CC-DCAB-3EAA-7683B3D19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79435D5-EEAD-EB31-8D42-A741BE7AA020}"/>
              </a:ext>
            </a:extLst>
          </p:cNvPr>
          <p:cNvSpPr txBox="1"/>
          <p:nvPr/>
        </p:nvSpPr>
        <p:spPr>
          <a:xfrm>
            <a:off x="2065362" y="1146417"/>
            <a:ext cx="70786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ptos Black" panose="020B0004020202020204" pitchFamily="34" charset="0"/>
              </a:rPr>
              <a:t>T</a:t>
            </a:r>
            <a:r>
              <a:rPr lang="en-US" sz="2000" b="1" dirty="0">
                <a:solidFill>
                  <a:schemeClr val="bg1"/>
                </a:solidFill>
                <a:effectLst/>
                <a:latin typeface="Aptos Black" panose="020B0004020202020204" pitchFamily="34" charset="0"/>
              </a:rPr>
              <a:t>he impact of trust on satisfaction and long-term orientation of business relationships is even much greater than the direct impact of economic performance.</a:t>
            </a:r>
            <a:endParaRPr lang="en-US" dirty="0"/>
          </a:p>
        </p:txBody>
      </p:sp>
      <p:pic>
        <p:nvPicPr>
          <p:cNvPr id="13" name="Graphic 12" descr="Open quotation mark with solid fill">
            <a:extLst>
              <a:ext uri="{FF2B5EF4-FFF2-40B4-BE49-F238E27FC236}">
                <a16:creationId xmlns:a16="http://schemas.microsoft.com/office/drawing/2014/main" id="{D2B70C3A-D76D-9591-CC88-40754EB86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23080" y="733568"/>
            <a:ext cx="1887944" cy="188794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89EEDF-078D-F91A-9523-B3559ABE6165}"/>
              </a:ext>
            </a:extLst>
          </p:cNvPr>
          <p:cNvCxnSpPr>
            <a:cxnSpLocks/>
          </p:cNvCxnSpPr>
          <p:nvPr/>
        </p:nvCxnSpPr>
        <p:spPr>
          <a:xfrm>
            <a:off x="9103058" y="1296539"/>
            <a:ext cx="0" cy="75062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D878BC-2578-4665-C3D4-7159134F97CD}"/>
              </a:ext>
            </a:extLst>
          </p:cNvPr>
          <p:cNvSpPr txBox="1"/>
          <p:nvPr/>
        </p:nvSpPr>
        <p:spPr>
          <a:xfrm>
            <a:off x="1885943" y="4097744"/>
            <a:ext cx="2290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 err="1">
                <a:solidFill>
                  <a:schemeClr val="bg1"/>
                </a:solidFill>
                <a:ea typeface="Times New Roman" panose="02020603050405020304" pitchFamily="18" charset="0"/>
              </a:rPr>
              <a:t>Negotioation</a:t>
            </a:r>
            <a:r>
              <a:rPr lang="en-US" sz="1600" kern="0" dirty="0">
                <a:solidFill>
                  <a:schemeClr val="bg1"/>
                </a:solidFill>
                <a:ea typeface="Times New Roman" panose="02020603050405020304" pitchFamily="18" charset="0"/>
              </a:rPr>
              <a:t>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bg1"/>
                </a:solidFill>
              </a:rPr>
              <a:t>Levels of conflict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bg1"/>
                </a:solidFill>
              </a:rPr>
              <a:t>Cost of monitoring and control mechanisms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36E27A-9F13-5F69-13BC-3F0D08A0D0E3}"/>
              </a:ext>
            </a:extLst>
          </p:cNvPr>
          <p:cNvSpPr txBox="1"/>
          <p:nvPr/>
        </p:nvSpPr>
        <p:spPr>
          <a:xfrm>
            <a:off x="4289084" y="4097744"/>
            <a:ext cx="2483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bg1"/>
                </a:solidFill>
              </a:rPr>
              <a:t>Information sharing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>
                <a:solidFill>
                  <a:schemeClr val="bg1"/>
                </a:solidFill>
              </a:rPr>
              <a:t>Cooperation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 err="1">
                <a:solidFill>
                  <a:schemeClr val="bg1"/>
                </a:solidFill>
              </a:rPr>
              <a:t>Organisational</a:t>
            </a:r>
            <a:r>
              <a:rPr lang="en-US" sz="1600" kern="0" dirty="0">
                <a:solidFill>
                  <a:schemeClr val="bg1"/>
                </a:solidFill>
              </a:rPr>
              <a:t> performance and resilience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BC99D8-B4B5-E4F5-F8B6-AE44BD6D70DF}"/>
              </a:ext>
            </a:extLst>
          </p:cNvPr>
          <p:cNvSpPr txBox="1"/>
          <p:nvPr/>
        </p:nvSpPr>
        <p:spPr>
          <a:xfrm>
            <a:off x="6975400" y="4076699"/>
            <a:ext cx="45833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ptos ExtraBold" panose="020B0004020202020204" pitchFamily="34" charset="0"/>
              </a:rPr>
              <a:t>In times of disruption or change, trust enables behaviors that anticipate problems, adapt to new conditions, and help restore stability.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4439C3-9ED3-4952-50D6-BDBC0263F684}"/>
              </a:ext>
            </a:extLst>
          </p:cNvPr>
          <p:cNvSpPr txBox="1"/>
          <p:nvPr/>
        </p:nvSpPr>
        <p:spPr>
          <a:xfrm>
            <a:off x="9294124" y="1257300"/>
            <a:ext cx="2174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Iwona </a:t>
            </a:r>
            <a:r>
              <a:rPr lang="en-US" sz="800" dirty="0" err="1"/>
              <a:t>Otola</a:t>
            </a:r>
            <a:r>
              <a:rPr lang="en-US" sz="800" dirty="0"/>
              <a:t>, Marlena Grabowska, Zoran </a:t>
            </a:r>
            <a:r>
              <a:rPr lang="en-US" sz="800" dirty="0" err="1"/>
              <a:t>Krupka</a:t>
            </a:r>
            <a:r>
              <a:rPr lang="en-US" sz="800" dirty="0"/>
              <a:t>, </a:t>
            </a:r>
            <a:r>
              <a:rPr lang="en-US" sz="800" i="1" dirty="0"/>
              <a:t>Trust and Organizational Resilience</a:t>
            </a:r>
            <a:r>
              <a:rPr lang="en-US" sz="800" dirty="0"/>
              <a:t>, Routledge Studies in Trust Research, Routledge, New York, 2023</a:t>
            </a:r>
          </a:p>
        </p:txBody>
      </p:sp>
      <p:pic>
        <p:nvPicPr>
          <p:cNvPr id="6" name="Graphic 5" descr="Badge Follow with solid fill">
            <a:extLst>
              <a:ext uri="{FF2B5EF4-FFF2-40B4-BE49-F238E27FC236}">
                <a16:creationId xmlns:a16="http://schemas.microsoft.com/office/drawing/2014/main" id="{BEE5426F-C1C3-9403-737D-63343D07D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02306" y="3303940"/>
            <a:ext cx="686697" cy="686697"/>
          </a:xfrm>
          <a:prstGeom prst="rect">
            <a:avLst/>
          </a:prstGeom>
        </p:spPr>
      </p:pic>
      <p:pic>
        <p:nvPicPr>
          <p:cNvPr id="15" name="Graphic 14" descr="Badge Unfollow with solid fill">
            <a:extLst>
              <a:ext uri="{FF2B5EF4-FFF2-40B4-BE49-F238E27FC236}">
                <a16:creationId xmlns:a16="http://schemas.microsoft.com/office/drawing/2014/main" id="{947A8E6A-CCEF-7D4B-A2CB-8504CEE98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85594" y="3299009"/>
            <a:ext cx="702835" cy="7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9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FC51F-CAAC-B553-CF3D-50D402A73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painting a bridge&#10;&#10;Description automatically generated">
            <a:extLst>
              <a:ext uri="{FF2B5EF4-FFF2-40B4-BE49-F238E27FC236}">
                <a16:creationId xmlns:a16="http://schemas.microsoft.com/office/drawing/2014/main" id="{A1B3C812-4E9C-B203-8024-C4ED9C3A37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248" b="3735"/>
          <a:stretch/>
        </p:blipFill>
        <p:spPr>
          <a:xfrm>
            <a:off x="0" y="0"/>
            <a:ext cx="1228898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A6DCF-FF12-E04E-BD2D-703C0DD1A739}"/>
              </a:ext>
            </a:extLst>
          </p:cNvPr>
          <p:cNvSpPr txBox="1"/>
          <p:nvPr/>
        </p:nvSpPr>
        <p:spPr>
          <a:xfrm>
            <a:off x="219919" y="6442502"/>
            <a:ext cx="9219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Image: David Boyer, National Geographic Image Collection</a:t>
            </a:r>
            <a:br>
              <a:rPr lang="en-US" sz="1050" dirty="0">
                <a:solidFill>
                  <a:schemeClr val="bg1"/>
                </a:solidFill>
              </a:rPr>
            </a:b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36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48D8F-4883-F698-E8B7-38962B0631B6}"/>
              </a:ext>
            </a:extLst>
          </p:cNvPr>
          <p:cNvSpPr txBox="1">
            <a:spLocks/>
          </p:cNvSpPr>
          <p:nvPr/>
        </p:nvSpPr>
        <p:spPr>
          <a:xfrm>
            <a:off x="814573" y="3263996"/>
            <a:ext cx="7724664" cy="56844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740304" y="2469605"/>
            <a:ext cx="7974803" cy="1020699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333" dirty="0">
                <a:solidFill>
                  <a:schemeClr val="accent4"/>
                </a:solidFill>
              </a:rPr>
              <a:t>Thank you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F9C187A-2B08-31D4-7F63-BFCF807A1155}"/>
              </a:ext>
            </a:extLst>
          </p:cNvPr>
          <p:cNvSpPr txBox="1">
            <a:spLocks/>
          </p:cNvSpPr>
          <p:nvPr/>
        </p:nvSpPr>
        <p:spPr>
          <a:xfrm>
            <a:off x="814574" y="4626887"/>
            <a:ext cx="5061285" cy="3508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0" kern="1200" baseline="0">
                <a:solidFill>
                  <a:srgbClr val="E3B4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18355E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67" dirty="0" err="1"/>
              <a:t>mira.stanic@geant.org</a:t>
            </a:r>
            <a:endParaRPr lang="en-GB" sz="1867" dirty="0"/>
          </a:p>
        </p:txBody>
      </p:sp>
    </p:spTree>
    <p:extLst>
      <p:ext uri="{BB962C8B-B14F-4D97-AF65-F5344CB8AC3E}">
        <p14:creationId xmlns:p14="http://schemas.microsoft.com/office/powerpoint/2010/main" val="1327782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3650E9-33FA-D47E-C911-7A0D3FFE071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back of a person with a tattoo&#10;&#10;Description automatically generated">
            <a:extLst>
              <a:ext uri="{FF2B5EF4-FFF2-40B4-BE49-F238E27FC236}">
                <a16:creationId xmlns:a16="http://schemas.microsoft.com/office/drawing/2014/main" id="{1F4E6035-1503-2FF9-D629-8A55E95C8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96890" y="0"/>
            <a:ext cx="4799051" cy="68580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E566FD-F6FA-81EC-4492-37A183B528C6}"/>
              </a:ext>
            </a:extLst>
          </p:cNvPr>
          <p:cNvSpPr txBox="1"/>
          <p:nvPr/>
        </p:nvSpPr>
        <p:spPr>
          <a:xfrm>
            <a:off x="219919" y="6442502"/>
            <a:ext cx="92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Image: Erasmus Bridge tattoo Jeffrey Philipsen © Hilbert Krane</a:t>
            </a:r>
          </a:p>
        </p:txBody>
      </p:sp>
    </p:spTree>
    <p:extLst>
      <p:ext uri="{BB962C8B-B14F-4D97-AF65-F5344CB8AC3E}">
        <p14:creationId xmlns:p14="http://schemas.microsoft.com/office/powerpoint/2010/main" val="315842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BEAD4-C451-0C36-3474-D85BD821B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0CF7E-1A6B-36DE-6999-E31E3BED3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A construction site with several men&#10;&#10;Description automatically generated">
            <a:extLst>
              <a:ext uri="{FF2B5EF4-FFF2-40B4-BE49-F238E27FC236}">
                <a16:creationId xmlns:a16="http://schemas.microsoft.com/office/drawing/2014/main" id="{C615477D-BAE0-212B-524B-9AE68509D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000"/>
                    </a14:imgEffect>
                    <a14:imgEffect>
                      <a14:brightnessContrast contras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303"/>
          <a:stretch/>
        </p:blipFill>
        <p:spPr>
          <a:xfrm>
            <a:off x="1" y="-28457"/>
            <a:ext cx="12219636" cy="68864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1FDADF-330E-55D6-798F-BC761AC4A5C1}"/>
              </a:ext>
            </a:extLst>
          </p:cNvPr>
          <p:cNvSpPr txBox="1"/>
          <p:nvPr/>
        </p:nvSpPr>
        <p:spPr>
          <a:xfrm>
            <a:off x="219919" y="6442502"/>
            <a:ext cx="9219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Image: The Golden Gate Bridge, Highway and Transportation District (GGBHTD)</a:t>
            </a:r>
            <a:br>
              <a:rPr lang="en-US" sz="1050" dirty="0">
                <a:solidFill>
                  <a:schemeClr val="bg1"/>
                </a:solidFill>
              </a:rPr>
            </a:b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5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5C8EB-E54F-61AE-9D9A-326487757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04295-4D7C-8897-1A26-9FE98A93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320C0-D1E7-EED9-96BC-FB2AB447E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wearing a gas mask&#10;&#10;Description automatically generated">
            <a:extLst>
              <a:ext uri="{FF2B5EF4-FFF2-40B4-BE49-F238E27FC236}">
                <a16:creationId xmlns:a16="http://schemas.microsoft.com/office/drawing/2014/main" id="{4F11B1E8-2306-83EB-A0CA-5069367EF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" b="12762"/>
          <a:stretch/>
        </p:blipFill>
        <p:spPr>
          <a:xfrm>
            <a:off x="-666" y="0"/>
            <a:ext cx="1219266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8B0CDC-CAFF-FE28-1D4E-8CD8A6722500}"/>
              </a:ext>
            </a:extLst>
          </p:cNvPr>
          <p:cNvSpPr txBox="1"/>
          <p:nvPr/>
        </p:nvSpPr>
        <p:spPr>
          <a:xfrm>
            <a:off x="219919" y="6442502"/>
            <a:ext cx="92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Image: The Bancroft Library, Construction Photographs of the Golden Gate Bridge collection</a:t>
            </a:r>
          </a:p>
        </p:txBody>
      </p:sp>
    </p:spTree>
    <p:extLst>
      <p:ext uri="{BB962C8B-B14F-4D97-AF65-F5344CB8AC3E}">
        <p14:creationId xmlns:p14="http://schemas.microsoft.com/office/powerpoint/2010/main" val="200894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BF9B6-50DD-7913-1BB4-6AA9D51AB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climbing a net&#10;&#10;AI-generated content may be incorrect.">
            <a:extLst>
              <a:ext uri="{FF2B5EF4-FFF2-40B4-BE49-F238E27FC236}">
                <a16:creationId xmlns:a16="http://schemas.microsoft.com/office/drawing/2014/main" id="{8B3DF0AD-357C-30E2-B2C7-86DD7DFDD3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26" b="1353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5AB3C3-48EB-6367-460F-7428BBDBFCAD}"/>
              </a:ext>
            </a:extLst>
          </p:cNvPr>
          <p:cNvSpPr txBox="1"/>
          <p:nvPr/>
        </p:nvSpPr>
        <p:spPr>
          <a:xfrm>
            <a:off x="219919" y="6442502"/>
            <a:ext cx="92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Image: Construction workers in the Golden Gate Bridge net, The Associated Press (AP)</a:t>
            </a:r>
          </a:p>
        </p:txBody>
      </p:sp>
    </p:spTree>
    <p:extLst>
      <p:ext uri="{BB962C8B-B14F-4D97-AF65-F5344CB8AC3E}">
        <p14:creationId xmlns:p14="http://schemas.microsoft.com/office/powerpoint/2010/main" val="2870290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E6A-9B4B-A3E9-A54C-C1A6748EA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438F-AF20-8DE4-9A6A-A89A30631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B67B5-D053-C61F-13D4-997858C561AC}"/>
              </a:ext>
            </a:extLst>
          </p:cNvPr>
          <p:cNvSpPr txBox="1"/>
          <p:nvPr/>
        </p:nvSpPr>
        <p:spPr>
          <a:xfrm>
            <a:off x="219919" y="6442502"/>
            <a:ext cx="92191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Golden Gate Bridge, Constructing Catwalks, San Francisco Subjects Photography Collection, PC-SF, California Historical Society.</a:t>
            </a:r>
            <a:br>
              <a:rPr lang="en-US" sz="1050" dirty="0">
                <a:solidFill>
                  <a:schemeClr val="bg1"/>
                </a:solidFill>
              </a:rPr>
            </a:br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8" name="Content Placeholder 7" descr="A large group of people standing in front of a bridge&#10;&#10;Description automatically generated">
            <a:extLst>
              <a:ext uri="{FF2B5EF4-FFF2-40B4-BE49-F238E27FC236}">
                <a16:creationId xmlns:a16="http://schemas.microsoft.com/office/drawing/2014/main" id="{106A7D73-1E83-F43D-6E6A-3C436EC9D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06796" cy="6858000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004FD0-40C1-00D0-858B-44D405FC5073}"/>
              </a:ext>
            </a:extLst>
          </p:cNvPr>
          <p:cNvSpPr txBox="1"/>
          <p:nvPr/>
        </p:nvSpPr>
        <p:spPr>
          <a:xfrm>
            <a:off x="208546" y="6442502"/>
            <a:ext cx="92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Image: San Francisco Chronicle/Corbis</a:t>
            </a:r>
          </a:p>
        </p:txBody>
      </p:sp>
    </p:spTree>
    <p:extLst>
      <p:ext uri="{BB962C8B-B14F-4D97-AF65-F5344CB8AC3E}">
        <p14:creationId xmlns:p14="http://schemas.microsoft.com/office/powerpoint/2010/main" val="3485308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71D0E-0246-B662-36CF-CD7BAABE0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dge under construction in the ocean&#10;&#10;Description automatically generated">
            <a:extLst>
              <a:ext uri="{FF2B5EF4-FFF2-40B4-BE49-F238E27FC236}">
                <a16:creationId xmlns:a16="http://schemas.microsoft.com/office/drawing/2014/main" id="{C87D3181-3C39-874E-BD5A-022A27859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22632"/>
          <a:stretch/>
        </p:blipFill>
        <p:spPr>
          <a:xfrm>
            <a:off x="0" y="0"/>
            <a:ext cx="1220002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F6C76D-DE86-9656-44A8-6F1A6E49D2E2}"/>
              </a:ext>
            </a:extLst>
          </p:cNvPr>
          <p:cNvSpPr txBox="1"/>
          <p:nvPr/>
        </p:nvSpPr>
        <p:spPr>
          <a:xfrm>
            <a:off x="219919" y="6442502"/>
            <a:ext cx="92191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Image: United Press International</a:t>
            </a:r>
          </a:p>
        </p:txBody>
      </p:sp>
    </p:spTree>
    <p:extLst>
      <p:ext uri="{BB962C8B-B14F-4D97-AF65-F5344CB8AC3E}">
        <p14:creationId xmlns:p14="http://schemas.microsoft.com/office/powerpoint/2010/main" val="7820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4337D-DC6E-B69F-E095-13987132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1286"/>
            <a:ext cx="10515600" cy="1845813"/>
          </a:xfrm>
        </p:spPr>
        <p:txBody>
          <a:bodyPr anchor="t"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tos Black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The scaffolding, the respirator masks, the safety nets, the </a:t>
            </a:r>
            <a:r>
              <a:rPr lang="en-GB" sz="3200" b="1" noProof="0" dirty="0">
                <a:solidFill>
                  <a:schemeClr val="bg1"/>
                </a:solidFill>
                <a:latin typeface="Aptos Black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neighbours</a:t>
            </a:r>
            <a:r>
              <a:rPr lang="en-US" sz="3200" b="1" dirty="0">
                <a:solidFill>
                  <a:schemeClr val="bg1"/>
                </a:solidFill>
                <a:latin typeface="Aptos Black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, the leap of faith – the things that don’t show up in structural analysis, work plans or performance metrics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C44CC0-783F-DAF6-2D81-6DBD5909A4DB}"/>
              </a:ext>
            </a:extLst>
          </p:cNvPr>
          <p:cNvSpPr txBox="1"/>
          <p:nvPr/>
        </p:nvSpPr>
        <p:spPr>
          <a:xfrm>
            <a:off x="832514" y="4097744"/>
            <a:ext cx="153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0" dirty="0">
                <a:solidFill>
                  <a:schemeClr val="bg1"/>
                </a:solidFill>
                <a:effectLst/>
                <a:latin typeface="Aptos ExtraBold" panose="020B0004020202020204" pitchFamily="34" charset="0"/>
                <a:ea typeface="Times New Roman" panose="02020603050405020304" pitchFamily="18" charset="0"/>
              </a:rPr>
              <a:t>Translation Work</a:t>
            </a:r>
            <a:r>
              <a:rPr lang="en-US" b="1" dirty="0">
                <a:solidFill>
                  <a:schemeClr val="bg1"/>
                </a:solidFill>
                <a:effectLst/>
                <a:latin typeface="Aptos ExtraBold" panose="020B0004020202020204" pitchFamily="34" charset="0"/>
              </a:rPr>
              <a:t> </a:t>
            </a:r>
            <a:endParaRPr lang="en-US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09224E-0D10-6C2D-CECF-5208B14D8F46}"/>
              </a:ext>
            </a:extLst>
          </p:cNvPr>
          <p:cNvSpPr txBox="1"/>
          <p:nvPr/>
        </p:nvSpPr>
        <p:spPr>
          <a:xfrm>
            <a:off x="3086204" y="4097744"/>
            <a:ext cx="153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0" dirty="0">
                <a:solidFill>
                  <a:schemeClr val="bg1"/>
                </a:solidFill>
                <a:effectLst/>
                <a:latin typeface="Aptos ExtraBold" panose="020B0004020202020204" pitchFamily="34" charset="0"/>
                <a:ea typeface="Times New Roman" panose="02020603050405020304" pitchFamily="18" charset="0"/>
              </a:rPr>
              <a:t>Reading the Room</a:t>
            </a:r>
            <a:endParaRPr lang="en-US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94794A-9BA7-4BEF-231F-6601E9CE75F9}"/>
              </a:ext>
            </a:extLst>
          </p:cNvPr>
          <p:cNvSpPr txBox="1"/>
          <p:nvPr/>
        </p:nvSpPr>
        <p:spPr>
          <a:xfrm>
            <a:off x="5329452" y="4097744"/>
            <a:ext cx="153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chemeClr val="bg1"/>
                </a:solidFill>
                <a:latin typeface="Aptos ExtraBold" panose="020B0004020202020204" pitchFamily="34" charset="0"/>
                <a:ea typeface="Times New Roman" panose="02020603050405020304" pitchFamily="18" charset="0"/>
              </a:rPr>
              <a:t>Strategic Timing</a:t>
            </a:r>
            <a:endParaRPr lang="en-US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F9BDA-51F9-96DC-5F27-35580F5720DB}"/>
              </a:ext>
            </a:extLst>
          </p:cNvPr>
          <p:cNvSpPr txBox="1"/>
          <p:nvPr/>
        </p:nvSpPr>
        <p:spPr>
          <a:xfrm>
            <a:off x="7558308" y="4076700"/>
            <a:ext cx="153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kern="0" dirty="0">
                <a:solidFill>
                  <a:schemeClr val="bg1"/>
                </a:solidFill>
                <a:latin typeface="Aptos ExtraBold" panose="020B0004020202020204" pitchFamily="34" charset="0"/>
                <a:ea typeface="Times New Roman" panose="02020603050405020304" pitchFamily="18" charset="0"/>
              </a:rPr>
              <a:t>Invisible Advocacy</a:t>
            </a:r>
            <a:endParaRPr lang="en-US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086F1-E451-84AE-B53A-5D7E9609BFBF}"/>
              </a:ext>
            </a:extLst>
          </p:cNvPr>
          <p:cNvSpPr txBox="1"/>
          <p:nvPr/>
        </p:nvSpPr>
        <p:spPr>
          <a:xfrm>
            <a:off x="9931023" y="4097744"/>
            <a:ext cx="1533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kern="0" dirty="0">
                <a:solidFill>
                  <a:schemeClr val="bg1"/>
                </a:solidFill>
                <a:effectLst/>
                <a:latin typeface="Aptos ExtraBold" panose="020B0004020202020204" pitchFamily="34" charset="0"/>
                <a:ea typeface="Times New Roman" panose="02020603050405020304" pitchFamily="18" charset="0"/>
              </a:rPr>
              <a:t>Trust Building</a:t>
            </a:r>
            <a:endParaRPr lang="en-US" b="1" dirty="0">
              <a:solidFill>
                <a:schemeClr val="bg1"/>
              </a:solidFill>
              <a:latin typeface="Aptos ExtraBold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0A4B30-8DD3-0EDE-6A34-0F4EE1EFEF4F}"/>
              </a:ext>
            </a:extLst>
          </p:cNvPr>
          <p:cNvSpPr/>
          <p:nvPr/>
        </p:nvSpPr>
        <p:spPr>
          <a:xfrm>
            <a:off x="837603" y="3948545"/>
            <a:ext cx="8529851" cy="996287"/>
          </a:xfrm>
          <a:prstGeom prst="rect">
            <a:avLst/>
          </a:prstGeom>
          <a:solidFill>
            <a:srgbClr val="EF40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9" grpId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6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E39297-1159-EA8A-0A74-8B9D2992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F11A6D-0850-1F24-BA39-DD6A0EEBF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373" y="2735874"/>
            <a:ext cx="1566767" cy="1566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ACA39F-0A25-9095-984A-53CA45755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9416" y="2732922"/>
            <a:ext cx="1631154" cy="1550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AFC895-8F6C-A221-FE15-E12D7C90FC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1449" y="2732922"/>
            <a:ext cx="1550669" cy="1550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6B7F0-98A0-3FBE-2A62-C5D1CFB442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868" y="2728984"/>
            <a:ext cx="1529207" cy="152920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76C6F4B-7BC4-41DA-AE6B-5012B91782C2}"/>
              </a:ext>
            </a:extLst>
          </p:cNvPr>
          <p:cNvSpPr txBox="1">
            <a:spLocks/>
          </p:cNvSpPr>
          <p:nvPr/>
        </p:nvSpPr>
        <p:spPr>
          <a:xfrm>
            <a:off x="1452056" y="4528956"/>
            <a:ext cx="2277494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Community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395827-80F7-98DA-BB13-FCBCDAAC55CC}"/>
              </a:ext>
            </a:extLst>
          </p:cNvPr>
          <p:cNvSpPr txBox="1">
            <a:spLocks/>
          </p:cNvSpPr>
          <p:nvPr/>
        </p:nvSpPr>
        <p:spPr>
          <a:xfrm>
            <a:off x="4086884" y="4528956"/>
            <a:ext cx="1631154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Trust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AFDE01-FDC2-96A2-2EBF-D404872D1480}"/>
              </a:ext>
            </a:extLst>
          </p:cNvPr>
          <p:cNvSpPr txBox="1">
            <a:spLocks/>
          </p:cNvSpPr>
          <p:nvPr/>
        </p:nvSpPr>
        <p:spPr>
          <a:xfrm>
            <a:off x="6399533" y="4528956"/>
            <a:ext cx="1806501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Innovation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43ECCA-CBC6-D577-49CC-92ABA180244A}"/>
              </a:ext>
            </a:extLst>
          </p:cNvPr>
          <p:cNvSpPr txBox="1">
            <a:spLocks/>
          </p:cNvSpPr>
          <p:nvPr/>
        </p:nvSpPr>
        <p:spPr>
          <a:xfrm>
            <a:off x="8854417" y="4528956"/>
            <a:ext cx="1631154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Passion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A2CB3-5DB5-9A96-B416-0E4B701E2563}"/>
              </a:ext>
            </a:extLst>
          </p:cNvPr>
          <p:cNvSpPr txBox="1"/>
          <p:nvPr/>
        </p:nvSpPr>
        <p:spPr>
          <a:xfrm>
            <a:off x="821778" y="1146417"/>
            <a:ext cx="677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Aptos Black" panose="020B0004020202020204" pitchFamily="34" charset="0"/>
              </a:rPr>
              <a:t>The GÉANT Values</a:t>
            </a:r>
          </a:p>
        </p:txBody>
      </p:sp>
    </p:spTree>
    <p:extLst>
      <p:ext uri="{BB962C8B-B14F-4D97-AF65-F5344CB8AC3E}">
        <p14:creationId xmlns:p14="http://schemas.microsoft.com/office/powerpoint/2010/main" val="10421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3819</TotalTime>
  <Words>357</Words>
  <Application>Microsoft Macintosh PowerPoint</Application>
  <PresentationFormat>Widescreen</PresentationFormat>
  <Paragraphs>56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Aptos</vt:lpstr>
      <vt:lpstr>Aptos Black</vt:lpstr>
      <vt:lpstr>Aptos Display</vt:lpstr>
      <vt:lpstr>Aptos ExtraBold</vt:lpstr>
      <vt:lpstr>Arial</vt:lpstr>
      <vt:lpstr>Calibri</vt:lpstr>
      <vt:lpstr>Roboto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scaffolding, the respirator masks, the safety nets, the neighbours, the leap of faith – the things that don’t show up in structural analysis, work plans or performance metrics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Mira Stanic</dc:creator>
  <cp:lastModifiedBy>Mira Stanic</cp:lastModifiedBy>
  <cp:revision>23</cp:revision>
  <dcterms:created xsi:type="dcterms:W3CDTF">2025-05-26T02:44:35Z</dcterms:created>
  <dcterms:modified xsi:type="dcterms:W3CDTF">2025-06-04T16:09:55Z</dcterms:modified>
</cp:coreProperties>
</file>