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297" r:id="rId6"/>
    <p:sldId id="298" r:id="rId7"/>
    <p:sldId id="299" r:id="rId8"/>
    <p:sldId id="300" r:id="rId9"/>
    <p:sldId id="301" r:id="rId10"/>
    <p:sldId id="303" r:id="rId11"/>
    <p:sldId id="1269" r:id="rId12"/>
    <p:sldId id="1270" r:id="rId13"/>
    <p:sldId id="302" r:id="rId14"/>
    <p:sldId id="1263" r:id="rId15"/>
    <p:sldId id="295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55E"/>
    <a:srgbClr val="6396BA"/>
    <a:srgbClr val="A9465D"/>
    <a:srgbClr val="733977"/>
    <a:srgbClr val="E3B400"/>
    <a:srgbClr val="E63961"/>
    <a:srgbClr val="1C2C4F"/>
    <a:srgbClr val="285D93"/>
    <a:srgbClr val="414140"/>
    <a:srgbClr val="1A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3" autoAdjust="0"/>
    <p:restoredTop sz="74493" autoAdjust="0"/>
  </p:normalViewPr>
  <p:slideViewPr>
    <p:cSldViewPr snapToGrid="0">
      <p:cViewPr varScale="1">
        <p:scale>
          <a:sx n="150" d="100"/>
          <a:sy n="150" d="100"/>
        </p:scale>
        <p:origin x="108" y="2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0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900" dirty="0"/>
              <a:t>Costs easily runs in the 10s (or even 100s) of millions + maintenance!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900" dirty="0"/>
              <a:t>Risks are high – Instability, war, uncertainty of projects success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900" dirty="0"/>
              <a:t>Partners are not members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900" dirty="0"/>
              <a:t>Regulatory and tax challenges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900" dirty="0"/>
              <a:t>Dependencies -&gt; long systems crossing many regions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900" dirty="0"/>
              <a:t>Our demand can be insufficient to justify initial investment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0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600" y="3317146"/>
            <a:ext cx="4517799" cy="237388"/>
          </a:xfrm>
        </p:spPr>
        <p:txBody>
          <a:bodyPr/>
          <a:lstStyle/>
          <a:p>
            <a:r>
              <a:rPr lang="en-US" dirty="0"/>
              <a:t>Sebastiano Buscaglione, Tom Fryer (GÉANT)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933F4-5A63-35A2-B85D-8BAAB008C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Meeting Long-term Needs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Intercontinental Connectivity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E6B3-0A94-472D-F8D4-F5D0EE9E7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TNC25 Community Hub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79CE5-2B6A-BA67-AAD6-05CD56D77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Thursday, 12</a:t>
            </a:r>
            <a:r>
              <a:rPr lang="en-US" baseline="30000" dirty="0"/>
              <a:t>th</a:t>
            </a:r>
            <a:r>
              <a:rPr lang="en-US" dirty="0"/>
              <a:t> June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ECB5C-2F87-D43C-8292-B37AF8C9F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14CECD-BD07-192F-80AC-7261235C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collaborations for Mutual Resilience and Planning</a:t>
            </a:r>
            <a:endParaRPr lang="en-GB" dirty="0"/>
          </a:p>
        </p:txBody>
      </p:sp>
      <p:pic>
        <p:nvPicPr>
          <p:cNvPr id="5" name="Picture 8" descr="A map of the earth with different colored lines&#10;&#10;Description automatically generated">
            <a:extLst>
              <a:ext uri="{FF2B5EF4-FFF2-40B4-BE49-F238E27FC236}">
                <a16:creationId xmlns:a16="http://schemas.microsoft.com/office/drawing/2014/main" id="{1BA3BE3F-67B8-74B4-9FBE-9FFEC2EF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9" y="1227027"/>
            <a:ext cx="2785618" cy="13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415ED3A0-36AD-5103-46D9-4E0E16872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4" y="1196686"/>
            <a:ext cx="2558073" cy="13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CF095B9A-8090-8DEF-6AE3-CFC371B2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" y="2882708"/>
            <a:ext cx="2686326" cy="15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3427B57-6C41-3EBC-8360-658A2C94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18" y="2882707"/>
            <a:ext cx="2505269" cy="14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462B6E-53B1-DD35-330C-345E84CF55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4797" y="1018557"/>
            <a:ext cx="3298741" cy="32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Advanced North Atlantic collaboration (ANA)</a:t>
            </a:r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NL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9E0137-87B9-F0FF-9519-8B41B4BCBCC4}"/>
              </a:ext>
            </a:extLst>
          </p:cNvPr>
          <p:cNvSpPr txBox="1">
            <a:spLocks/>
          </p:cNvSpPr>
          <p:nvPr/>
        </p:nvSpPr>
        <p:spPr>
          <a:xfrm>
            <a:off x="609847" y="2691539"/>
            <a:ext cx="3433541" cy="382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Bridging Europe, Africa &amp; the Americas (BEAA)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NL" dirty="0"/>
          </a:p>
          <a:p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BDD888-E7CB-3899-B4EF-2B488B434601}"/>
              </a:ext>
            </a:extLst>
          </p:cNvPr>
          <p:cNvSpPr txBox="1">
            <a:spLocks/>
          </p:cNvSpPr>
          <p:nvPr/>
        </p:nvSpPr>
        <p:spPr>
          <a:xfrm>
            <a:off x="5255199" y="1018218"/>
            <a:ext cx="2379902" cy="32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/>
              <a:t>Asia-Pacific Europe Ring (AER)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256B5E-BF4D-9943-F7BF-68B686DA11F2}"/>
              </a:ext>
            </a:extLst>
          </p:cNvPr>
          <p:cNvSpPr txBox="1">
            <a:spLocks/>
          </p:cNvSpPr>
          <p:nvPr/>
        </p:nvSpPr>
        <p:spPr>
          <a:xfrm>
            <a:off x="5281602" y="2691539"/>
            <a:ext cx="2379902" cy="32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/>
              <a:t>Asia-Pacific Europe Ring (AER)</a:t>
            </a:r>
          </a:p>
        </p:txBody>
      </p:sp>
    </p:spTree>
    <p:extLst>
      <p:ext uri="{BB962C8B-B14F-4D97-AF65-F5344CB8AC3E}">
        <p14:creationId xmlns:p14="http://schemas.microsoft.com/office/powerpoint/2010/main" val="238152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1093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55522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470165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GÉANT’s Intercontinental Connectivity Activities</a:t>
            </a:r>
          </a:p>
        </p:txBody>
      </p:sp>
      <p:pic>
        <p:nvPicPr>
          <p:cNvPr id="5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C5D94E-9AE5-8B84-D27B-23ACB2477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57" y="827388"/>
            <a:ext cx="58688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06DC3-3809-815C-712B-9D1CA5343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833B02-BAF0-D103-53D7-7DD9AD04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Intercontinental Traffic History at the Start of GN5-IC1</a:t>
            </a:r>
            <a:endParaRPr lang="en-US" dirty="0"/>
          </a:p>
        </p:txBody>
      </p:sp>
      <p:pic>
        <p:nvPicPr>
          <p:cNvPr id="7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44F82356-CDEE-8684-5488-3F1EEB4C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0" y="1106277"/>
            <a:ext cx="4484663" cy="273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09D91EF0-A055-B641-EDEC-A8F83341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45" y="1106277"/>
            <a:ext cx="3570255" cy="27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6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D4DA5-BFCA-782E-2C5B-B9E130271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C77B0-9951-7617-4961-1472D9BB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Forecasting Future Traffic Levels &amp; Connectivity Needs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FFBF4-C6B5-C18B-F867-D17672F94666}"/>
              </a:ext>
            </a:extLst>
          </p:cNvPr>
          <p:cNvGrpSpPr/>
          <p:nvPr/>
        </p:nvGrpSpPr>
        <p:grpSpPr>
          <a:xfrm>
            <a:off x="1402831" y="946032"/>
            <a:ext cx="6325640" cy="1995867"/>
            <a:chOff x="406399" y="1031661"/>
            <a:chExt cx="6325640" cy="199586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6E1E5EF-0F7C-E2A2-A75D-6C51B212C9F9}"/>
                </a:ext>
              </a:extLst>
            </p:cNvPr>
            <p:cNvSpPr/>
            <p:nvPr/>
          </p:nvSpPr>
          <p:spPr>
            <a:xfrm>
              <a:off x="406399" y="1031661"/>
              <a:ext cx="6076951" cy="1995867"/>
            </a:xfrm>
            <a:prstGeom prst="roundRect">
              <a:avLst>
                <a:gd name="adj" fmla="val 1799"/>
              </a:avLst>
            </a:prstGeom>
            <a:ln>
              <a:solidFill>
                <a:srgbClr val="18355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 dirty="0">
                <a:highlight>
                  <a:srgbClr val="6396BA"/>
                </a:highlight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B6E8D8-B881-9995-7F97-60BBA7E04BA5}"/>
                </a:ext>
              </a:extLst>
            </p:cNvPr>
            <p:cNvSpPr txBox="1"/>
            <p:nvPr/>
          </p:nvSpPr>
          <p:spPr>
            <a:xfrm>
              <a:off x="406399" y="1107067"/>
              <a:ext cx="6325640" cy="1845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>
                <a:lnSpc>
                  <a:spcPct val="70000"/>
                </a:lnSpc>
                <a:spcBef>
                  <a:spcPts val="375"/>
                </a:spcBef>
                <a:spcAft>
                  <a:spcPts val="1800"/>
                </a:spcAft>
              </a:pPr>
              <a:r>
                <a:rPr lang="en-GB" sz="1800" dirty="0">
                  <a:solidFill>
                    <a:srgbClr val="1C2C4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	</a:t>
              </a:r>
              <a:r>
                <a:rPr lang="en-GB" sz="1800" dirty="0">
                  <a:solidFill>
                    <a:srgbClr val="18355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x Average Traffic @ 30% annual growth</a:t>
              </a:r>
            </a:p>
            <a:p>
              <a:pPr marL="114300">
                <a:lnSpc>
                  <a:spcPct val="70000"/>
                </a:lnSpc>
                <a:spcBef>
                  <a:spcPts val="375"/>
                </a:spcBef>
              </a:pPr>
              <a:r>
                <a:rPr lang="en-GB" sz="1800" dirty="0">
                  <a:solidFill>
                    <a:srgbClr val="18355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b="1" dirty="0">
                  <a:solidFill>
                    <a:srgbClr val="18355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+</a:t>
              </a:r>
              <a:r>
                <a:rPr lang="en-GB" sz="1800" dirty="0">
                  <a:solidFill>
                    <a:srgbClr val="18355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	Big Science Forecast Peak</a:t>
              </a:r>
            </a:p>
            <a:p>
              <a:pPr marL="114300">
                <a:lnSpc>
                  <a:spcPct val="70000"/>
                </a:lnSpc>
                <a:spcBef>
                  <a:spcPts val="375"/>
                </a:spcBef>
              </a:pPr>
              <a:r>
                <a:rPr lang="en-GB" sz="2400" dirty="0">
                  <a:solidFill>
                    <a:srgbClr val="18355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__________________________________</a:t>
              </a:r>
            </a:p>
            <a:p>
              <a:pPr marL="114300">
                <a:lnSpc>
                  <a:spcPct val="70000"/>
                </a:lnSpc>
                <a:spcBef>
                  <a:spcPts val="2400"/>
                </a:spcBef>
              </a:pPr>
              <a:r>
                <a:rPr lang="en-GB" sz="1800" dirty="0">
                  <a:solidFill>
                    <a:srgbClr val="18355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</a:t>
              </a:r>
              <a:r>
                <a:rPr lang="en-GB" sz="1800" b="1" dirty="0">
                  <a:solidFill>
                    <a:srgbClr val="18355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Future Peak Capacity Need</a:t>
              </a:r>
            </a:p>
            <a:p>
              <a:pPr marL="114300">
                <a:lnSpc>
                  <a:spcPct val="70000"/>
                </a:lnSpc>
                <a:spcBef>
                  <a:spcPts val="375"/>
                </a:spcBef>
              </a:pPr>
              <a:r>
                <a:rPr lang="en-GB" sz="2000" dirty="0">
                  <a:solidFill>
                    <a:srgbClr val="18355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_________________________________________</a:t>
              </a:r>
            </a:p>
          </p:txBody>
        </p:sp>
        <p:pic>
          <p:nvPicPr>
            <p:cNvPr id="1028" name="Picture 4" descr="Iter Organization Cadarache | Olys Engineering">
              <a:extLst>
                <a:ext uri="{FF2B5EF4-FFF2-40B4-BE49-F238E27FC236}">
                  <a16:creationId xmlns:a16="http://schemas.microsoft.com/office/drawing/2014/main" id="{6494F046-529A-78B3-C484-8859DB204B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3" t="11664" r="20888" b="29332"/>
            <a:stretch/>
          </p:blipFill>
          <p:spPr bwMode="auto">
            <a:xfrm>
              <a:off x="4462921" y="1433289"/>
              <a:ext cx="799232" cy="404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5322F204-1D98-DE1D-3A14-B19C37439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045916"/>
              </p:ext>
            </p:extLst>
          </p:nvPr>
        </p:nvGraphicFramePr>
        <p:xfrm>
          <a:off x="476250" y="3491904"/>
          <a:ext cx="8178802" cy="781812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153304050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43347038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135716978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420649821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1615180840"/>
                    </a:ext>
                  </a:extLst>
                </a:gridCol>
                <a:gridCol w="2051052">
                  <a:extLst>
                    <a:ext uri="{9D8B030D-6E8A-4147-A177-3AD203B41FA5}">
                      <a16:colId xmlns:a16="http://schemas.microsoft.com/office/drawing/2014/main" val="431293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Direction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Projected Ave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Projected Peak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ITER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Genomics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Projected Maximum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25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Ingress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31 Gbps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94 Gbps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100 Gbps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100 Gbps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294 Gbps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95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82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Egress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18 Gbps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55 Gbps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100 Gbps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100 Gbps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en-GB" sz="1100" b="0" i="0" dirty="0">
                          <a:solidFill>
                            <a:srgbClr val="496176"/>
                          </a:solidFill>
                          <a:effectLst/>
                          <a:latin typeface="Arial" panose="020B0604020202020204" pitchFamily="34" charset="0"/>
                        </a:rPr>
                        <a:t>255 Gbps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046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7DC37B-19EA-D21F-8461-9B180022028B}"/>
              </a:ext>
            </a:extLst>
          </p:cNvPr>
          <p:cNvSpPr txBox="1"/>
          <p:nvPr/>
        </p:nvSpPr>
        <p:spPr>
          <a:xfrm>
            <a:off x="268360" y="3199534"/>
            <a:ext cx="6325640" cy="29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70000"/>
              </a:lnSpc>
              <a:spcBef>
                <a:spcPts val="375"/>
              </a:spcBef>
              <a:spcAft>
                <a:spcPts val="1800"/>
              </a:spcAft>
            </a:pPr>
            <a:r>
              <a:rPr lang="en-GB" sz="1800" dirty="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Example:</a:t>
            </a:r>
            <a:endParaRPr lang="en-GB" sz="2000" dirty="0">
              <a:solidFill>
                <a:srgbClr val="18355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280386B-E572-7E7C-1A41-2F9983B52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96" y="1347660"/>
            <a:ext cx="391180" cy="3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go: SKAO 2021 colour rgb | NOIRLab">
            <a:extLst>
              <a:ext uri="{FF2B5EF4-FFF2-40B4-BE49-F238E27FC236}">
                <a16:creationId xmlns:a16="http://schemas.microsoft.com/office/drawing/2014/main" id="{FAB59003-3163-5FB9-EA5F-B14BE713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74" y="1525510"/>
            <a:ext cx="729802" cy="20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7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B4E00-EDE8-8DA1-5E44-1301D1C3E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86B76-8E8B-9C42-28D5-BB12B394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Decide What to Do and What Not to Do…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6F5BC5-153B-7BE3-4161-B4CC60DA8CC8}"/>
              </a:ext>
            </a:extLst>
          </p:cNvPr>
          <p:cNvSpPr/>
          <p:nvPr/>
        </p:nvSpPr>
        <p:spPr>
          <a:xfrm>
            <a:off x="798286" y="1378857"/>
            <a:ext cx="7721600" cy="769257"/>
          </a:xfrm>
          <a:prstGeom prst="roundRect">
            <a:avLst/>
          </a:prstGeom>
          <a:solidFill>
            <a:srgbClr val="1835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Pillar 1: Serving European R&amp;E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7F27FA-FBF3-962F-30E6-0258DDFC40BC}"/>
              </a:ext>
            </a:extLst>
          </p:cNvPr>
          <p:cNvSpPr/>
          <p:nvPr/>
        </p:nvSpPr>
        <p:spPr>
          <a:xfrm>
            <a:off x="798286" y="2357198"/>
            <a:ext cx="7721600" cy="769257"/>
          </a:xfrm>
          <a:prstGeom prst="roundRect">
            <a:avLst/>
          </a:prstGeom>
          <a:solidFill>
            <a:srgbClr val="7339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Pillar 2: Global Collaboration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ED39E9-4A8E-87E6-A5FD-581F48CCCBDF}"/>
              </a:ext>
            </a:extLst>
          </p:cNvPr>
          <p:cNvSpPr/>
          <p:nvPr/>
        </p:nvSpPr>
        <p:spPr>
          <a:xfrm>
            <a:off x="798286" y="3409826"/>
            <a:ext cx="7721600" cy="769257"/>
          </a:xfrm>
          <a:prstGeom prst="roundRect">
            <a:avLst/>
          </a:prstGeom>
          <a:solidFill>
            <a:srgbClr val="A94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Pillar 3: European Autonomy</a:t>
            </a:r>
          </a:p>
        </p:txBody>
      </p:sp>
    </p:spTree>
    <p:extLst>
      <p:ext uri="{BB962C8B-B14F-4D97-AF65-F5344CB8AC3E}">
        <p14:creationId xmlns:p14="http://schemas.microsoft.com/office/powerpoint/2010/main" val="15274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6CBA2-6A12-E0B8-4C08-38543161A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31E83A-BB5B-DCD8-BF9A-90C6F9E3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Together is Crucial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3C5D80-7481-2F99-D7C0-662EC3427CB7}"/>
              </a:ext>
            </a:extLst>
          </p:cNvPr>
          <p:cNvSpPr/>
          <p:nvPr/>
        </p:nvSpPr>
        <p:spPr>
          <a:xfrm>
            <a:off x="852520" y="1704147"/>
            <a:ext cx="2568515" cy="1150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</a:endParaRPr>
          </a:p>
          <a:p>
            <a:pPr algn="ctr"/>
            <a:r>
              <a:rPr lang="en-GB" sz="1013" dirty="0">
                <a:solidFill>
                  <a:schemeClr val="tx1"/>
                </a:solidFill>
              </a:rPr>
              <a:t>ASREN, CANARIE, ESnet, Internet2, NII, NKN, RedCLARA, TEIN, UbuntuNet Alliance, WACREN…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FA156-F03E-B690-9BE2-119787CD74AA}"/>
              </a:ext>
            </a:extLst>
          </p:cNvPr>
          <p:cNvSpPr txBox="1"/>
          <p:nvPr/>
        </p:nvSpPr>
        <p:spPr>
          <a:xfrm>
            <a:off x="1422224" y="1812622"/>
            <a:ext cx="127310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b="1" dirty="0">
                <a:solidFill>
                  <a:srgbClr val="FF0000"/>
                </a:solidFill>
              </a:rPr>
              <a:t>REN Global Partners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AA6641-4A06-8E38-97A2-E6382346CB07}"/>
              </a:ext>
            </a:extLst>
          </p:cNvPr>
          <p:cNvSpPr/>
          <p:nvPr/>
        </p:nvSpPr>
        <p:spPr>
          <a:xfrm>
            <a:off x="5681574" y="1811186"/>
            <a:ext cx="2568515" cy="1108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>
                <a:solidFill>
                  <a:schemeClr val="tx1"/>
                </a:solidFill>
              </a:rPr>
              <a:t>DG CNECT, DG ENEST,</a:t>
            </a:r>
          </a:p>
          <a:p>
            <a:pPr algn="ctr"/>
            <a:r>
              <a:rPr lang="en-GB" sz="1013" dirty="0">
                <a:solidFill>
                  <a:schemeClr val="tx1"/>
                </a:solidFill>
              </a:rPr>
              <a:t>DG INTPA, DG MENA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B3C514-E9D7-4B92-5322-2805B0A0CBD0}"/>
              </a:ext>
            </a:extLst>
          </p:cNvPr>
          <p:cNvSpPr txBox="1"/>
          <p:nvPr/>
        </p:nvSpPr>
        <p:spPr>
          <a:xfrm>
            <a:off x="6732039" y="1925462"/>
            <a:ext cx="31771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b="1" dirty="0">
                <a:solidFill>
                  <a:srgbClr val="FF0000"/>
                </a:solidFill>
              </a:rPr>
              <a:t>EC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56117E-716D-2936-062C-99921562AA4D}"/>
              </a:ext>
            </a:extLst>
          </p:cNvPr>
          <p:cNvSpPr/>
          <p:nvPr/>
        </p:nvSpPr>
        <p:spPr>
          <a:xfrm>
            <a:off x="1754398" y="3206413"/>
            <a:ext cx="2568515" cy="825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>
                <a:solidFill>
                  <a:schemeClr val="tx1"/>
                </a:solidFill>
              </a:rPr>
              <a:t>EIB, (instruments - CEF)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620BF-EDCE-607E-00DB-BC45677AEDCF}"/>
              </a:ext>
            </a:extLst>
          </p:cNvPr>
          <p:cNvSpPr txBox="1"/>
          <p:nvPr/>
        </p:nvSpPr>
        <p:spPr>
          <a:xfrm>
            <a:off x="2271982" y="3309928"/>
            <a:ext cx="133241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b="1" dirty="0">
                <a:solidFill>
                  <a:srgbClr val="FF0000"/>
                </a:solidFill>
              </a:rPr>
              <a:t>Financial Institutions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BEB61AE-C33F-BF72-A5F5-E8ED86D7F0E1}"/>
              </a:ext>
            </a:extLst>
          </p:cNvPr>
          <p:cNvSpPr/>
          <p:nvPr/>
        </p:nvSpPr>
        <p:spPr>
          <a:xfrm>
            <a:off x="4840498" y="3206411"/>
            <a:ext cx="2568515" cy="8251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en-GB" sz="1013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1013" dirty="0">
                <a:solidFill>
                  <a:schemeClr val="tx1"/>
                </a:solidFill>
              </a:rPr>
              <a:t>MEDUSA, TIS, IslaLink, EllaLink…..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7CBA5C-1BE9-B486-7BB1-AC0A63B5BD6E}"/>
              </a:ext>
            </a:extLst>
          </p:cNvPr>
          <p:cNvSpPr txBox="1"/>
          <p:nvPr/>
        </p:nvSpPr>
        <p:spPr>
          <a:xfrm>
            <a:off x="5533412" y="3309927"/>
            <a:ext cx="101021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b="1" dirty="0">
                <a:solidFill>
                  <a:srgbClr val="FF0000"/>
                </a:solidFill>
              </a:rPr>
              <a:t>TELCO partners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756CE9-0A74-FC32-493C-9EC5DDF31B4A}"/>
              </a:ext>
            </a:extLst>
          </p:cNvPr>
          <p:cNvSpPr/>
          <p:nvPr/>
        </p:nvSpPr>
        <p:spPr>
          <a:xfrm>
            <a:off x="3287742" y="1040321"/>
            <a:ext cx="2568515" cy="685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>
                <a:solidFill>
                  <a:schemeClr val="tx1"/>
                </a:solidFill>
              </a:rPr>
              <a:t>European RENs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DD5F4E-9DFF-F123-B7B7-B960742EED6E}"/>
              </a:ext>
            </a:extLst>
          </p:cNvPr>
          <p:cNvSpPr txBox="1"/>
          <p:nvPr/>
        </p:nvSpPr>
        <p:spPr>
          <a:xfrm>
            <a:off x="3888439" y="771723"/>
            <a:ext cx="127631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b="1" dirty="0">
                <a:solidFill>
                  <a:srgbClr val="FF0000"/>
                </a:solidFill>
              </a:rPr>
              <a:t>GÉANT Membership</a:t>
            </a:r>
          </a:p>
        </p:txBody>
      </p:sp>
      <p:pic>
        <p:nvPicPr>
          <p:cNvPr id="2052" name="Picture 4" descr="Target Board Png Image Free Download | Graficsea">
            <a:extLst>
              <a:ext uri="{FF2B5EF4-FFF2-40B4-BE49-F238E27FC236}">
                <a16:creationId xmlns:a16="http://schemas.microsoft.com/office/drawing/2014/main" id="{F08560F3-B88A-26A2-1AB5-11AC41F5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39" y="1849411"/>
            <a:ext cx="1370855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2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B9A2257-F01F-13D2-7AFD-52A5C8EAE318}"/>
              </a:ext>
            </a:extLst>
          </p:cNvPr>
          <p:cNvSpPr/>
          <p:nvPr/>
        </p:nvSpPr>
        <p:spPr>
          <a:xfrm>
            <a:off x="1238250" y="2790749"/>
            <a:ext cx="2440396" cy="1366032"/>
          </a:xfrm>
          <a:prstGeom prst="rect">
            <a:avLst/>
          </a:prstGeom>
          <a:solidFill>
            <a:srgbClr val="1835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82AD6-98C6-B100-7516-5C7187398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€40 million EU funding to deliver long-term capacity for North African NRENs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47148-E0E0-6AAE-98D6-D6B2D8158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40841C-8F50-9343-301C-D37DB37E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of Concept: Medusa R&amp;E Connectivity for North Africa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EFA779-8F02-3015-EC37-0425951FDA70}"/>
              </a:ext>
            </a:extLst>
          </p:cNvPr>
          <p:cNvSpPr/>
          <p:nvPr/>
        </p:nvSpPr>
        <p:spPr>
          <a:xfrm>
            <a:off x="430095" y="1374915"/>
            <a:ext cx="8279450" cy="1219791"/>
          </a:xfrm>
          <a:prstGeom prst="roundRect">
            <a:avLst>
              <a:gd name="adj" fmla="val 8445"/>
            </a:avLst>
          </a:prstGeom>
          <a:solidFill>
            <a:srgbClr val="6396BA"/>
          </a:solidFill>
          <a:ln>
            <a:solidFill>
              <a:srgbClr val="2B39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285750" indent="-285750" defTabSz="48895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Contractual blueprint established with EC and EIB</a:t>
            </a:r>
          </a:p>
          <a:p>
            <a:pPr marL="285750" indent="-285750" defTabSz="48895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200Gbps international connectivity deployed for Algeria, Egypt, Morocco &amp; Tunisia</a:t>
            </a:r>
          </a:p>
          <a:p>
            <a:pPr marL="285750" indent="-285750" defTabSz="48895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ASREN PoPs: Marseille (France) and Yeroskipou (Cyprus)</a:t>
            </a:r>
          </a:p>
          <a:p>
            <a:pPr marL="285750" indent="-285750" defTabSz="48895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10-year O&amp;M covered by EU funding, as well as IRU (for cable lifetime) and initial deployment of 200Gbps.</a:t>
            </a:r>
          </a:p>
          <a:p>
            <a:pPr marL="285750" indent="-285750" defTabSz="48895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is supported by EUMEDplus (DG MENA)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62C89-5747-EAC0-1614-55F7AD20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306" b="-14921"/>
          <a:stretch/>
        </p:blipFill>
        <p:spPr>
          <a:xfrm>
            <a:off x="7662821" y="822021"/>
            <a:ext cx="1126618" cy="87042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8F9F667-EBA9-3F37-509A-CE2C2061B749}"/>
              </a:ext>
            </a:extLst>
          </p:cNvPr>
          <p:cNvGrpSpPr/>
          <p:nvPr/>
        </p:nvGrpSpPr>
        <p:grpSpPr>
          <a:xfrm>
            <a:off x="4642550" y="2790747"/>
            <a:ext cx="3583580" cy="1366033"/>
            <a:chOff x="6536795" y="2299392"/>
            <a:chExt cx="5380139" cy="2461813"/>
          </a:xfrm>
        </p:grpSpPr>
        <p:pic>
          <p:nvPicPr>
            <p:cNvPr id="9" name="Picture 2" descr="No alt text provided for this image">
              <a:extLst>
                <a:ext uri="{FF2B5EF4-FFF2-40B4-BE49-F238E27FC236}">
                  <a16:creationId xmlns:a16="http://schemas.microsoft.com/office/drawing/2014/main" id="{C8A7AF10-2F13-0EE3-F12B-1D1EE048A7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9" t="45333" r="16746"/>
            <a:stretch/>
          </p:blipFill>
          <p:spPr bwMode="auto">
            <a:xfrm>
              <a:off x="6536795" y="2299392"/>
              <a:ext cx="5380139" cy="2461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56540E-796C-1329-2660-E517F94501EB}"/>
                </a:ext>
              </a:extLst>
            </p:cNvPr>
            <p:cNvCxnSpPr>
              <a:cxnSpLocks/>
            </p:cNvCxnSpPr>
            <p:nvPr/>
          </p:nvCxnSpPr>
          <p:spPr>
            <a:xfrm>
              <a:off x="8137525" y="3101975"/>
              <a:ext cx="21272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4E8EE6-0F33-A68F-726B-7F871A667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950" y="3101975"/>
              <a:ext cx="192575" cy="558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7214EF-45FD-8644-0B7E-9FF53408F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250" y="2997200"/>
              <a:ext cx="209550" cy="10477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66AE97-9930-2DA6-2D85-812BE81E14FD}"/>
                </a:ext>
              </a:extLst>
            </p:cNvPr>
            <p:cNvCxnSpPr>
              <a:cxnSpLocks/>
            </p:cNvCxnSpPr>
            <p:nvPr/>
          </p:nvCxnSpPr>
          <p:spPr>
            <a:xfrm>
              <a:off x="8559800" y="2997200"/>
              <a:ext cx="83502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50129B-62F8-7952-9FB0-7286A8334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2537" y="2470150"/>
              <a:ext cx="104775" cy="5270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A023CC-91D5-DC03-FE3C-38F29AB660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11393" y="2997199"/>
              <a:ext cx="51594" cy="1047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207785-BE61-0998-CBE9-14436D235B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26864" y="2997199"/>
              <a:ext cx="47706" cy="13271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404061-8BC3-EEB0-00F9-DC1DA489C93B}"/>
                </a:ext>
              </a:extLst>
            </p:cNvPr>
            <p:cNvCxnSpPr>
              <a:cxnSpLocks/>
            </p:cNvCxnSpPr>
            <p:nvPr/>
          </p:nvCxnSpPr>
          <p:spPr>
            <a:xfrm>
              <a:off x="9394825" y="2997199"/>
              <a:ext cx="312737" cy="4318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15551B-6C7E-FC4D-03B5-C2F87589EAA4}"/>
                </a:ext>
              </a:extLst>
            </p:cNvPr>
            <p:cNvCxnSpPr>
              <a:cxnSpLocks/>
            </p:cNvCxnSpPr>
            <p:nvPr/>
          </p:nvCxnSpPr>
          <p:spPr>
            <a:xfrm>
              <a:off x="9707562" y="3429000"/>
              <a:ext cx="150018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F6BFBB-7D02-198A-26A0-1BFEBF4CA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99018" y="3286125"/>
              <a:ext cx="65882" cy="14287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F5F944-84AA-4C5E-BFAC-183876BBD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9018" y="3429000"/>
              <a:ext cx="8732" cy="19379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A35D29-1162-C983-D34E-F6F0C830E7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0500" y="3157212"/>
              <a:ext cx="134450" cy="825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AF1485C-FA19-5026-E139-826896EE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723" y="2759404"/>
            <a:ext cx="2552923" cy="1397376"/>
          </a:xfrm>
          <a:prstGeom prst="rect">
            <a:avLst/>
          </a:prstGeom>
        </p:spPr>
      </p:pic>
      <p:sp>
        <p:nvSpPr>
          <p:cNvPr id="39" name="AutoShape 6" descr="Medusa Submarine Cable System">
            <a:extLst>
              <a:ext uri="{FF2B5EF4-FFF2-40B4-BE49-F238E27FC236}">
                <a16:creationId xmlns:a16="http://schemas.microsoft.com/office/drawing/2014/main" id="{CB889F68-A973-7E9F-0629-CD72530A23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5BFE568-4FDF-1384-DAFF-954D4C9EC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487" y="4156780"/>
            <a:ext cx="785922" cy="257211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5459B8C7-4361-910F-C82B-1EF904CACBD5}"/>
              </a:ext>
            </a:extLst>
          </p:cNvPr>
          <p:cNvSpPr/>
          <p:nvPr/>
        </p:nvSpPr>
        <p:spPr>
          <a:xfrm>
            <a:off x="3752850" y="3338274"/>
            <a:ext cx="813845" cy="249476"/>
          </a:xfrm>
          <a:prstGeom prst="rightArrow">
            <a:avLst/>
          </a:prstGeom>
          <a:solidFill>
            <a:srgbClr val="6396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8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850F9-0AB1-84C3-12F5-8DFC65B36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9B4E9-5696-477D-1B4D-B555F373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 GÉANT is Tracking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0BD45-7326-2ABA-68AB-4B3819A1F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903161"/>
            <a:ext cx="6959600" cy="34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8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EB59D-BB3C-D3C3-F8E7-71D2FD1A1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970FA-8461-655B-4602-841E1CF7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This Look Like?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399F0E06-6418-2CE1-042C-28111BF0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7" y="824742"/>
            <a:ext cx="7138526" cy="35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63655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0</TotalTime>
  <Words>402</Words>
  <Application>Microsoft Office PowerPoint</Application>
  <PresentationFormat>On-screen Show (16:9)</PresentationFormat>
  <Paragraphs>86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GEANT Association</vt:lpstr>
      <vt:lpstr>PowerPoint Presentation</vt:lpstr>
      <vt:lpstr>A Brief History of GÉANT’s Intercontinental Connectivity Activities</vt:lpstr>
      <vt:lpstr>Intercontinental Traffic History at the Start of GN5-IC1</vt:lpstr>
      <vt:lpstr>Forecasting Future Traffic Levels &amp; Connectivity Needs</vt:lpstr>
      <vt:lpstr>How to Decide What to Do and What Not to Do…</vt:lpstr>
      <vt:lpstr>Working Together is Crucial</vt:lpstr>
      <vt:lpstr>Proof of Concept: Medusa R&amp;E Connectivity for North Africa</vt:lpstr>
      <vt:lpstr>Projects GÉANT is Tracking</vt:lpstr>
      <vt:lpstr>What Might This Look Like?</vt:lpstr>
      <vt:lpstr>Existing collaborations for Mutual Resilience and Planning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Tom Fryer</cp:lastModifiedBy>
  <cp:revision>167</cp:revision>
  <dcterms:created xsi:type="dcterms:W3CDTF">2015-04-29T14:13:57Z</dcterms:created>
  <dcterms:modified xsi:type="dcterms:W3CDTF">2025-06-04T15:31:07Z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