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39"/>
  </p:notesMasterIdLst>
  <p:sldIdLst>
    <p:sldId id="297" r:id="rId6"/>
    <p:sldId id="3853" r:id="rId7"/>
    <p:sldId id="392" r:id="rId8"/>
    <p:sldId id="464" r:id="rId9"/>
    <p:sldId id="3838" r:id="rId10"/>
    <p:sldId id="267" r:id="rId11"/>
    <p:sldId id="469" r:id="rId12"/>
    <p:sldId id="460" r:id="rId13"/>
    <p:sldId id="458" r:id="rId14"/>
    <p:sldId id="3831" r:id="rId15"/>
    <p:sldId id="3833" r:id="rId16"/>
    <p:sldId id="459" r:id="rId17"/>
    <p:sldId id="371" r:id="rId18"/>
    <p:sldId id="3851" r:id="rId19"/>
    <p:sldId id="3834" r:id="rId20"/>
    <p:sldId id="3836" r:id="rId21"/>
    <p:sldId id="3837" r:id="rId22"/>
    <p:sldId id="3854" r:id="rId23"/>
    <p:sldId id="3839" r:id="rId24"/>
    <p:sldId id="3840" r:id="rId25"/>
    <p:sldId id="281" r:id="rId26"/>
    <p:sldId id="277" r:id="rId27"/>
    <p:sldId id="298" r:id="rId28"/>
    <p:sldId id="3856" r:id="rId29"/>
    <p:sldId id="3857" r:id="rId30"/>
    <p:sldId id="3855" r:id="rId31"/>
    <p:sldId id="3858" r:id="rId32"/>
    <p:sldId id="3862" r:id="rId33"/>
    <p:sldId id="3859" r:id="rId34"/>
    <p:sldId id="3860" r:id="rId35"/>
    <p:sldId id="3861" r:id="rId36"/>
    <p:sldId id="299" r:id="rId37"/>
    <p:sldId id="295" r:id="rId3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45E"/>
    <a:srgbClr val="E3B400"/>
    <a:srgbClr val="E63961"/>
    <a:srgbClr val="18355E"/>
    <a:srgbClr val="1C2C4F"/>
    <a:srgbClr val="6396BA"/>
    <a:srgbClr val="285D93"/>
    <a:srgbClr val="414140"/>
    <a:srgbClr val="1A6992"/>
    <a:srgbClr val="F6A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7101C0-212C-0C4F-B095-434100AE43E6}" v="45" dt="2025-06-09T17:11:57.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82" autoAdjust="0"/>
    <p:restoredTop sz="94660"/>
  </p:normalViewPr>
  <p:slideViewPr>
    <p:cSldViewPr snapToGrid="0">
      <p:cViewPr varScale="1">
        <p:scale>
          <a:sx n="162" d="100"/>
          <a:sy n="162" d="100"/>
        </p:scale>
        <p:origin x="616" y="184"/>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_rels/data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74B15D-284F-4BCE-94A1-03BB3FC1DB8F}"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91FF870F-02D6-426F-AB48-A7A8FD1D6164}">
      <dgm:prSet/>
      <dgm:spPr/>
      <dgm:t>
        <a:bodyPr/>
        <a:lstStyle/>
        <a:p>
          <a:r>
            <a:rPr lang="en-GB" dirty="0"/>
            <a:t>Standardised architecture</a:t>
          </a:r>
          <a:endParaRPr lang="en-US" dirty="0"/>
        </a:p>
      </dgm:t>
    </dgm:pt>
    <dgm:pt modelId="{6426C1E6-C4A5-4456-84C2-4B70675B2786}" type="parTrans" cxnId="{3635C895-B9E7-4D4B-BC1E-D22DD78751AF}">
      <dgm:prSet/>
      <dgm:spPr/>
      <dgm:t>
        <a:bodyPr/>
        <a:lstStyle/>
        <a:p>
          <a:endParaRPr lang="en-US"/>
        </a:p>
      </dgm:t>
    </dgm:pt>
    <dgm:pt modelId="{AD38CCD0-BEF0-4F31-8939-4E3450EEA77C}" type="sibTrans" cxnId="{3635C895-B9E7-4D4B-BC1E-D22DD78751AF}">
      <dgm:prSet/>
      <dgm:spPr/>
      <dgm:t>
        <a:bodyPr/>
        <a:lstStyle/>
        <a:p>
          <a:endParaRPr lang="en-US"/>
        </a:p>
      </dgm:t>
    </dgm:pt>
    <dgm:pt modelId="{CB0B6F9A-C9EF-463B-94CC-AC15F7C446CA}">
      <dgm:prSet/>
      <dgm:spPr/>
      <dgm:t>
        <a:bodyPr/>
        <a:lstStyle/>
        <a:p>
          <a:r>
            <a:rPr lang="en-GB" dirty="0"/>
            <a:t>Research-Infra data dissemination</a:t>
          </a:r>
          <a:endParaRPr lang="en-US" dirty="0"/>
        </a:p>
      </dgm:t>
    </dgm:pt>
    <dgm:pt modelId="{5C8CE02B-3C7B-4EF2-ABF3-635FEA9B0F85}" type="parTrans" cxnId="{559BF9F9-602B-408E-B688-EB0CC4687D13}">
      <dgm:prSet/>
      <dgm:spPr/>
      <dgm:t>
        <a:bodyPr/>
        <a:lstStyle/>
        <a:p>
          <a:endParaRPr lang="en-US"/>
        </a:p>
      </dgm:t>
    </dgm:pt>
    <dgm:pt modelId="{2D1E96E1-6CE3-46B0-960C-14A3ED387486}" type="sibTrans" cxnId="{559BF9F9-602B-408E-B688-EB0CC4687D13}">
      <dgm:prSet/>
      <dgm:spPr/>
      <dgm:t>
        <a:bodyPr/>
        <a:lstStyle/>
        <a:p>
          <a:endParaRPr lang="en-US"/>
        </a:p>
      </dgm:t>
    </dgm:pt>
    <dgm:pt modelId="{179A624A-F575-4FC0-B246-A506B4C435ED}">
      <dgm:prSet/>
      <dgm:spPr/>
      <dgm:t>
        <a:bodyPr/>
        <a:lstStyle/>
        <a:p>
          <a:r>
            <a:rPr lang="en-GB" dirty="0"/>
            <a:t>3 geographic locations</a:t>
          </a:r>
          <a:endParaRPr lang="en-US" dirty="0"/>
        </a:p>
      </dgm:t>
    </dgm:pt>
    <dgm:pt modelId="{F2FFE906-B172-45F0-87F2-47168DC487F1}" type="parTrans" cxnId="{F37784A9-1938-4E87-9C44-9D7073A33CC6}">
      <dgm:prSet/>
      <dgm:spPr/>
      <dgm:t>
        <a:bodyPr/>
        <a:lstStyle/>
        <a:p>
          <a:endParaRPr lang="en-US"/>
        </a:p>
      </dgm:t>
    </dgm:pt>
    <dgm:pt modelId="{434EF159-30EE-4305-BA98-3C85A17E1328}" type="sibTrans" cxnId="{F37784A9-1938-4E87-9C44-9D7073A33CC6}">
      <dgm:prSet/>
      <dgm:spPr/>
      <dgm:t>
        <a:bodyPr/>
        <a:lstStyle/>
        <a:p>
          <a:endParaRPr lang="en-US"/>
        </a:p>
      </dgm:t>
    </dgm:pt>
    <dgm:pt modelId="{A0CBAB1C-2E36-45CC-8FB9-7C2451ED6E83}">
      <dgm:prSet/>
      <dgm:spPr/>
      <dgm:t>
        <a:bodyPr/>
        <a:lstStyle/>
        <a:p>
          <a:r>
            <a:rPr lang="en-GB"/>
            <a:t>Produce open, machine readable, long-term datasets.</a:t>
          </a:r>
          <a:endParaRPr lang="en-US"/>
        </a:p>
      </dgm:t>
    </dgm:pt>
    <dgm:pt modelId="{B160E2C7-5C93-44B1-9C0F-388CFF188786}" type="parTrans" cxnId="{C7D8C389-E190-4486-84D3-A42C953A0189}">
      <dgm:prSet/>
      <dgm:spPr/>
      <dgm:t>
        <a:bodyPr/>
        <a:lstStyle/>
        <a:p>
          <a:endParaRPr lang="en-US"/>
        </a:p>
      </dgm:t>
    </dgm:pt>
    <dgm:pt modelId="{48D7B683-852F-4DBC-B39D-B36F33915924}" type="sibTrans" cxnId="{C7D8C389-E190-4486-84D3-A42C953A0189}">
      <dgm:prSet/>
      <dgm:spPr/>
      <dgm:t>
        <a:bodyPr/>
        <a:lstStyle/>
        <a:p>
          <a:endParaRPr lang="en-US"/>
        </a:p>
      </dgm:t>
    </dgm:pt>
    <dgm:pt modelId="{70B53508-4969-4338-AE68-E17919E867AD}">
      <dgm:prSet/>
      <dgm:spPr/>
      <dgm:t>
        <a:bodyPr/>
        <a:lstStyle/>
        <a:p>
          <a:r>
            <a:rPr lang="en-GB" dirty="0"/>
            <a:t>Develop in collaboration with research communities.</a:t>
          </a:r>
          <a:endParaRPr lang="en-US" dirty="0"/>
        </a:p>
      </dgm:t>
    </dgm:pt>
    <dgm:pt modelId="{C2CE1F42-1277-4483-AF3F-C76E9F195F1F}" type="parTrans" cxnId="{B81FDFD4-D3F4-4E96-83FF-F71F026A4671}">
      <dgm:prSet/>
      <dgm:spPr/>
      <dgm:t>
        <a:bodyPr/>
        <a:lstStyle/>
        <a:p>
          <a:endParaRPr lang="en-US"/>
        </a:p>
      </dgm:t>
    </dgm:pt>
    <dgm:pt modelId="{8F836D78-2C10-4D16-9D27-EE5AE8F0F209}" type="sibTrans" cxnId="{B81FDFD4-D3F4-4E96-83FF-F71F026A4671}">
      <dgm:prSet/>
      <dgm:spPr/>
      <dgm:t>
        <a:bodyPr/>
        <a:lstStyle/>
        <a:p>
          <a:endParaRPr lang="en-US"/>
        </a:p>
      </dgm:t>
    </dgm:pt>
    <dgm:pt modelId="{42D54515-7ED3-46F9-A9AD-035FD13F3A5B}">
      <dgm:prSet/>
      <dgm:spPr/>
      <dgm:t>
        <a:bodyPr/>
        <a:lstStyle/>
        <a:p>
          <a:r>
            <a:rPr lang="en-GB" dirty="0"/>
            <a:t>Defining training and capacity building</a:t>
          </a:r>
          <a:endParaRPr lang="en-US" dirty="0"/>
        </a:p>
      </dgm:t>
    </dgm:pt>
    <dgm:pt modelId="{CEB2D9DE-F849-498F-B764-0BD5D82D4E0E}" type="parTrans" cxnId="{5F27F3AC-4C6D-446C-83C8-0FBB8F498D26}">
      <dgm:prSet/>
      <dgm:spPr/>
      <dgm:t>
        <a:bodyPr/>
        <a:lstStyle/>
        <a:p>
          <a:endParaRPr lang="en-US"/>
        </a:p>
      </dgm:t>
    </dgm:pt>
    <dgm:pt modelId="{9D6A4925-7C60-4455-8DF9-14FFE27FFC20}" type="sibTrans" cxnId="{5F27F3AC-4C6D-446C-83C8-0FBB8F498D26}">
      <dgm:prSet/>
      <dgm:spPr/>
      <dgm:t>
        <a:bodyPr/>
        <a:lstStyle/>
        <a:p>
          <a:endParaRPr lang="en-US"/>
        </a:p>
      </dgm:t>
    </dgm:pt>
    <dgm:pt modelId="{98EFD576-EF75-4DF4-AA1B-976C78CA7837}">
      <dgm:prSet/>
      <dgm:spPr/>
      <dgm:t>
        <a:bodyPr/>
        <a:lstStyle/>
        <a:p>
          <a:r>
            <a:rPr lang="en-GB" dirty="0"/>
            <a:t>Roadmap and strategy for sustainable instrument</a:t>
          </a:r>
          <a:endParaRPr lang="en-US" dirty="0"/>
        </a:p>
      </dgm:t>
    </dgm:pt>
    <dgm:pt modelId="{CD2BC683-08B7-42AA-98D2-E82C20613801}" type="parTrans" cxnId="{1516393E-F4C4-4B5C-AB35-5CE3DCBB5E3D}">
      <dgm:prSet/>
      <dgm:spPr/>
      <dgm:t>
        <a:bodyPr/>
        <a:lstStyle/>
        <a:p>
          <a:endParaRPr lang="en-US"/>
        </a:p>
      </dgm:t>
    </dgm:pt>
    <dgm:pt modelId="{E0361E8E-F5A8-4626-A633-3F520DC58537}" type="sibTrans" cxnId="{1516393E-F4C4-4B5C-AB35-5CE3DCBB5E3D}">
      <dgm:prSet/>
      <dgm:spPr/>
      <dgm:t>
        <a:bodyPr/>
        <a:lstStyle/>
        <a:p>
          <a:endParaRPr lang="en-US"/>
        </a:p>
      </dgm:t>
    </dgm:pt>
    <dgm:pt modelId="{3F1FD602-669F-9B48-84C1-088F1855F260}">
      <dgm:prSet/>
      <dgm:spPr/>
      <dgm:t>
        <a:bodyPr/>
        <a:lstStyle/>
        <a:p>
          <a:pPr>
            <a:buFont typeface="Arial" panose="020B0604020202020204" pitchFamily="34" charset="0"/>
            <a:buChar char="•"/>
          </a:pPr>
          <a:r>
            <a:rPr lang="en-GB" dirty="0"/>
            <a:t>Scientifically validate deployments</a:t>
          </a:r>
        </a:p>
      </dgm:t>
    </dgm:pt>
    <dgm:pt modelId="{697DDAD1-B4C6-BD42-AAC6-37001805F16D}" type="parTrans" cxnId="{D73F62C4-FB5C-5043-A8C2-D46CED5FA909}">
      <dgm:prSet/>
      <dgm:spPr/>
      <dgm:t>
        <a:bodyPr/>
        <a:lstStyle/>
        <a:p>
          <a:endParaRPr lang="en-GB"/>
        </a:p>
      </dgm:t>
    </dgm:pt>
    <dgm:pt modelId="{5A3FB5FD-C3BA-7D47-BF36-1A976B9303E5}" type="sibTrans" cxnId="{D73F62C4-FB5C-5043-A8C2-D46CED5FA909}">
      <dgm:prSet/>
      <dgm:spPr/>
      <dgm:t>
        <a:bodyPr/>
        <a:lstStyle/>
        <a:p>
          <a:endParaRPr lang="en-GB"/>
        </a:p>
      </dgm:t>
    </dgm:pt>
    <dgm:pt modelId="{691D9E51-74F1-654C-8C10-1C950BB476E3}" type="pres">
      <dgm:prSet presAssocID="{D174B15D-284F-4BCE-94A1-03BB3FC1DB8F}" presName="diagram" presStyleCnt="0">
        <dgm:presLayoutVars>
          <dgm:dir/>
          <dgm:resizeHandles val="exact"/>
        </dgm:presLayoutVars>
      </dgm:prSet>
      <dgm:spPr/>
    </dgm:pt>
    <dgm:pt modelId="{726F63D4-1027-CC47-B3A2-650891C334E8}" type="pres">
      <dgm:prSet presAssocID="{91FF870F-02D6-426F-AB48-A7A8FD1D6164}" presName="node" presStyleLbl="node1" presStyleIdx="0" presStyleCnt="8">
        <dgm:presLayoutVars>
          <dgm:bulletEnabled val="1"/>
        </dgm:presLayoutVars>
      </dgm:prSet>
      <dgm:spPr/>
    </dgm:pt>
    <dgm:pt modelId="{6FC6A522-FEF4-024E-8405-2E4DAD3C1160}" type="pres">
      <dgm:prSet presAssocID="{AD38CCD0-BEF0-4F31-8939-4E3450EEA77C}" presName="sibTrans" presStyleCnt="0"/>
      <dgm:spPr/>
    </dgm:pt>
    <dgm:pt modelId="{18C9758D-78E6-E740-AF6F-ED50027A5739}" type="pres">
      <dgm:prSet presAssocID="{CB0B6F9A-C9EF-463B-94CC-AC15F7C446CA}" presName="node" presStyleLbl="node1" presStyleIdx="1" presStyleCnt="8">
        <dgm:presLayoutVars>
          <dgm:bulletEnabled val="1"/>
        </dgm:presLayoutVars>
      </dgm:prSet>
      <dgm:spPr/>
    </dgm:pt>
    <dgm:pt modelId="{B502B004-12A4-8A41-B90D-696CFAF18B16}" type="pres">
      <dgm:prSet presAssocID="{2D1E96E1-6CE3-46B0-960C-14A3ED387486}" presName="sibTrans" presStyleCnt="0"/>
      <dgm:spPr/>
    </dgm:pt>
    <dgm:pt modelId="{4738F363-F3E5-9743-B243-3B51C42A58B5}" type="pres">
      <dgm:prSet presAssocID="{179A624A-F575-4FC0-B246-A506B4C435ED}" presName="node" presStyleLbl="node1" presStyleIdx="2" presStyleCnt="8">
        <dgm:presLayoutVars>
          <dgm:bulletEnabled val="1"/>
        </dgm:presLayoutVars>
      </dgm:prSet>
      <dgm:spPr/>
    </dgm:pt>
    <dgm:pt modelId="{67725ED2-FCFE-8F4A-805F-6B3DD54C9645}" type="pres">
      <dgm:prSet presAssocID="{434EF159-30EE-4305-BA98-3C85A17E1328}" presName="sibTrans" presStyleCnt="0"/>
      <dgm:spPr/>
    </dgm:pt>
    <dgm:pt modelId="{D817BF71-615B-EA4F-9DBF-01B331346938}" type="pres">
      <dgm:prSet presAssocID="{3F1FD602-669F-9B48-84C1-088F1855F260}" presName="node" presStyleLbl="node1" presStyleIdx="3" presStyleCnt="8">
        <dgm:presLayoutVars>
          <dgm:bulletEnabled val="1"/>
        </dgm:presLayoutVars>
      </dgm:prSet>
      <dgm:spPr/>
    </dgm:pt>
    <dgm:pt modelId="{353A1CDE-C988-2449-BE0C-577D323BD9AB}" type="pres">
      <dgm:prSet presAssocID="{5A3FB5FD-C3BA-7D47-BF36-1A976B9303E5}" presName="sibTrans" presStyleCnt="0"/>
      <dgm:spPr/>
    </dgm:pt>
    <dgm:pt modelId="{EB8B114C-2769-3E49-97F9-1D1BD4687F0B}" type="pres">
      <dgm:prSet presAssocID="{A0CBAB1C-2E36-45CC-8FB9-7C2451ED6E83}" presName="node" presStyleLbl="node1" presStyleIdx="4" presStyleCnt="8">
        <dgm:presLayoutVars>
          <dgm:bulletEnabled val="1"/>
        </dgm:presLayoutVars>
      </dgm:prSet>
      <dgm:spPr/>
    </dgm:pt>
    <dgm:pt modelId="{9273D482-9CB7-F045-A1E8-057827AB29A4}" type="pres">
      <dgm:prSet presAssocID="{48D7B683-852F-4DBC-B39D-B36F33915924}" presName="sibTrans" presStyleCnt="0"/>
      <dgm:spPr/>
    </dgm:pt>
    <dgm:pt modelId="{B1607279-0017-A141-BB73-BEB7B0693ACC}" type="pres">
      <dgm:prSet presAssocID="{70B53508-4969-4338-AE68-E17919E867AD}" presName="node" presStyleLbl="node1" presStyleIdx="5" presStyleCnt="8">
        <dgm:presLayoutVars>
          <dgm:bulletEnabled val="1"/>
        </dgm:presLayoutVars>
      </dgm:prSet>
      <dgm:spPr/>
    </dgm:pt>
    <dgm:pt modelId="{FFBD4A7E-99BD-AF43-9A17-B8E5DF0D4712}" type="pres">
      <dgm:prSet presAssocID="{8F836D78-2C10-4D16-9D27-EE5AE8F0F209}" presName="sibTrans" presStyleCnt="0"/>
      <dgm:spPr/>
    </dgm:pt>
    <dgm:pt modelId="{AB6CFD9C-723E-7345-B166-CE97351131CA}" type="pres">
      <dgm:prSet presAssocID="{42D54515-7ED3-46F9-A9AD-035FD13F3A5B}" presName="node" presStyleLbl="node1" presStyleIdx="6" presStyleCnt="8">
        <dgm:presLayoutVars>
          <dgm:bulletEnabled val="1"/>
        </dgm:presLayoutVars>
      </dgm:prSet>
      <dgm:spPr/>
    </dgm:pt>
    <dgm:pt modelId="{875D56F5-0559-5945-86F8-F330C64D415E}" type="pres">
      <dgm:prSet presAssocID="{9D6A4925-7C60-4455-8DF9-14FFE27FFC20}" presName="sibTrans" presStyleCnt="0"/>
      <dgm:spPr/>
    </dgm:pt>
    <dgm:pt modelId="{3D0564CC-6FC3-664B-B008-A17BFE24B751}" type="pres">
      <dgm:prSet presAssocID="{98EFD576-EF75-4DF4-AA1B-976C78CA7837}" presName="node" presStyleLbl="node1" presStyleIdx="7" presStyleCnt="8">
        <dgm:presLayoutVars>
          <dgm:bulletEnabled val="1"/>
        </dgm:presLayoutVars>
      </dgm:prSet>
      <dgm:spPr/>
    </dgm:pt>
  </dgm:ptLst>
  <dgm:cxnLst>
    <dgm:cxn modelId="{A8C4CE20-B091-0E4D-906D-AC3DB09FEA33}" type="presOf" srcId="{42D54515-7ED3-46F9-A9AD-035FD13F3A5B}" destId="{AB6CFD9C-723E-7345-B166-CE97351131CA}" srcOrd="0" destOrd="0" presId="urn:microsoft.com/office/officeart/2005/8/layout/default"/>
    <dgm:cxn modelId="{1516393E-F4C4-4B5C-AB35-5CE3DCBB5E3D}" srcId="{D174B15D-284F-4BCE-94A1-03BB3FC1DB8F}" destId="{98EFD576-EF75-4DF4-AA1B-976C78CA7837}" srcOrd="7" destOrd="0" parTransId="{CD2BC683-08B7-42AA-98D2-E82C20613801}" sibTransId="{E0361E8E-F5A8-4626-A633-3F520DC58537}"/>
    <dgm:cxn modelId="{2A3C3952-D26C-F440-BB61-31AA252EC8FA}" type="presOf" srcId="{98EFD576-EF75-4DF4-AA1B-976C78CA7837}" destId="{3D0564CC-6FC3-664B-B008-A17BFE24B751}" srcOrd="0" destOrd="0" presId="urn:microsoft.com/office/officeart/2005/8/layout/default"/>
    <dgm:cxn modelId="{C7D8C389-E190-4486-84D3-A42C953A0189}" srcId="{D174B15D-284F-4BCE-94A1-03BB3FC1DB8F}" destId="{A0CBAB1C-2E36-45CC-8FB9-7C2451ED6E83}" srcOrd="4" destOrd="0" parTransId="{B160E2C7-5C93-44B1-9C0F-388CFF188786}" sibTransId="{48D7B683-852F-4DBC-B39D-B36F33915924}"/>
    <dgm:cxn modelId="{3635C895-B9E7-4D4B-BC1E-D22DD78751AF}" srcId="{D174B15D-284F-4BCE-94A1-03BB3FC1DB8F}" destId="{91FF870F-02D6-426F-AB48-A7A8FD1D6164}" srcOrd="0" destOrd="0" parTransId="{6426C1E6-C4A5-4456-84C2-4B70675B2786}" sibTransId="{AD38CCD0-BEF0-4F31-8939-4E3450EEA77C}"/>
    <dgm:cxn modelId="{D1EE569E-2A7F-EB43-9B46-EE41F5B7EEC7}" type="presOf" srcId="{3F1FD602-669F-9B48-84C1-088F1855F260}" destId="{D817BF71-615B-EA4F-9DBF-01B331346938}" srcOrd="0" destOrd="0" presId="urn:microsoft.com/office/officeart/2005/8/layout/default"/>
    <dgm:cxn modelId="{F37784A9-1938-4E87-9C44-9D7073A33CC6}" srcId="{D174B15D-284F-4BCE-94A1-03BB3FC1DB8F}" destId="{179A624A-F575-4FC0-B246-A506B4C435ED}" srcOrd="2" destOrd="0" parTransId="{F2FFE906-B172-45F0-87F2-47168DC487F1}" sibTransId="{434EF159-30EE-4305-BA98-3C85A17E1328}"/>
    <dgm:cxn modelId="{5F27F3AC-4C6D-446C-83C8-0FBB8F498D26}" srcId="{D174B15D-284F-4BCE-94A1-03BB3FC1DB8F}" destId="{42D54515-7ED3-46F9-A9AD-035FD13F3A5B}" srcOrd="6" destOrd="0" parTransId="{CEB2D9DE-F849-498F-B764-0BD5D82D4E0E}" sibTransId="{9D6A4925-7C60-4455-8DF9-14FFE27FFC20}"/>
    <dgm:cxn modelId="{53D1F8B4-F14B-574D-842A-7FBB773D4949}" type="presOf" srcId="{179A624A-F575-4FC0-B246-A506B4C435ED}" destId="{4738F363-F3E5-9743-B243-3B51C42A58B5}" srcOrd="0" destOrd="0" presId="urn:microsoft.com/office/officeart/2005/8/layout/default"/>
    <dgm:cxn modelId="{242398B5-6CE8-2A4B-85B2-3592C6B399A4}" type="presOf" srcId="{91FF870F-02D6-426F-AB48-A7A8FD1D6164}" destId="{726F63D4-1027-CC47-B3A2-650891C334E8}" srcOrd="0" destOrd="0" presId="urn:microsoft.com/office/officeart/2005/8/layout/default"/>
    <dgm:cxn modelId="{D7C9D4B7-898C-AD4E-AAAE-6BE8F79395BD}" type="presOf" srcId="{D174B15D-284F-4BCE-94A1-03BB3FC1DB8F}" destId="{691D9E51-74F1-654C-8C10-1C950BB476E3}" srcOrd="0" destOrd="0" presId="urn:microsoft.com/office/officeart/2005/8/layout/default"/>
    <dgm:cxn modelId="{F63FBBB8-A6DE-FF4E-8183-08A6518B0A79}" type="presOf" srcId="{CB0B6F9A-C9EF-463B-94CC-AC15F7C446CA}" destId="{18C9758D-78E6-E740-AF6F-ED50027A5739}" srcOrd="0" destOrd="0" presId="urn:microsoft.com/office/officeart/2005/8/layout/default"/>
    <dgm:cxn modelId="{69546FBC-7C3E-0047-866C-3BE7F471DCFD}" type="presOf" srcId="{A0CBAB1C-2E36-45CC-8FB9-7C2451ED6E83}" destId="{EB8B114C-2769-3E49-97F9-1D1BD4687F0B}" srcOrd="0" destOrd="0" presId="urn:microsoft.com/office/officeart/2005/8/layout/default"/>
    <dgm:cxn modelId="{D73F62C4-FB5C-5043-A8C2-D46CED5FA909}" srcId="{D174B15D-284F-4BCE-94A1-03BB3FC1DB8F}" destId="{3F1FD602-669F-9B48-84C1-088F1855F260}" srcOrd="3" destOrd="0" parTransId="{697DDAD1-B4C6-BD42-AAC6-37001805F16D}" sibTransId="{5A3FB5FD-C3BA-7D47-BF36-1A976B9303E5}"/>
    <dgm:cxn modelId="{101DA1D3-F4B3-1048-B06A-0D755C6DE1FD}" type="presOf" srcId="{70B53508-4969-4338-AE68-E17919E867AD}" destId="{B1607279-0017-A141-BB73-BEB7B0693ACC}" srcOrd="0" destOrd="0" presId="urn:microsoft.com/office/officeart/2005/8/layout/default"/>
    <dgm:cxn modelId="{B81FDFD4-D3F4-4E96-83FF-F71F026A4671}" srcId="{D174B15D-284F-4BCE-94A1-03BB3FC1DB8F}" destId="{70B53508-4969-4338-AE68-E17919E867AD}" srcOrd="5" destOrd="0" parTransId="{C2CE1F42-1277-4483-AF3F-C76E9F195F1F}" sibTransId="{8F836D78-2C10-4D16-9D27-EE5AE8F0F209}"/>
    <dgm:cxn modelId="{559BF9F9-602B-408E-B688-EB0CC4687D13}" srcId="{D174B15D-284F-4BCE-94A1-03BB3FC1DB8F}" destId="{CB0B6F9A-C9EF-463B-94CC-AC15F7C446CA}" srcOrd="1" destOrd="0" parTransId="{5C8CE02B-3C7B-4EF2-ABF3-635FEA9B0F85}" sibTransId="{2D1E96E1-6CE3-46B0-960C-14A3ED387486}"/>
    <dgm:cxn modelId="{73894FC0-2CFE-0540-85F8-0F5AD75FFB29}" type="presParOf" srcId="{691D9E51-74F1-654C-8C10-1C950BB476E3}" destId="{726F63D4-1027-CC47-B3A2-650891C334E8}" srcOrd="0" destOrd="0" presId="urn:microsoft.com/office/officeart/2005/8/layout/default"/>
    <dgm:cxn modelId="{8DF1CDB2-4369-3343-959A-203842184BA9}" type="presParOf" srcId="{691D9E51-74F1-654C-8C10-1C950BB476E3}" destId="{6FC6A522-FEF4-024E-8405-2E4DAD3C1160}" srcOrd="1" destOrd="0" presId="urn:microsoft.com/office/officeart/2005/8/layout/default"/>
    <dgm:cxn modelId="{A214273B-3378-2A41-AA92-81E7FD16DBEC}" type="presParOf" srcId="{691D9E51-74F1-654C-8C10-1C950BB476E3}" destId="{18C9758D-78E6-E740-AF6F-ED50027A5739}" srcOrd="2" destOrd="0" presId="urn:microsoft.com/office/officeart/2005/8/layout/default"/>
    <dgm:cxn modelId="{E2336192-D6AC-6944-9D20-A99DA3142FF7}" type="presParOf" srcId="{691D9E51-74F1-654C-8C10-1C950BB476E3}" destId="{B502B004-12A4-8A41-B90D-696CFAF18B16}" srcOrd="3" destOrd="0" presId="urn:microsoft.com/office/officeart/2005/8/layout/default"/>
    <dgm:cxn modelId="{43ED66C9-2DDE-4E49-B3CC-96EFA4536316}" type="presParOf" srcId="{691D9E51-74F1-654C-8C10-1C950BB476E3}" destId="{4738F363-F3E5-9743-B243-3B51C42A58B5}" srcOrd="4" destOrd="0" presId="urn:microsoft.com/office/officeart/2005/8/layout/default"/>
    <dgm:cxn modelId="{24711491-C304-2F4F-8B30-8EA9C8E0D776}" type="presParOf" srcId="{691D9E51-74F1-654C-8C10-1C950BB476E3}" destId="{67725ED2-FCFE-8F4A-805F-6B3DD54C9645}" srcOrd="5" destOrd="0" presId="urn:microsoft.com/office/officeart/2005/8/layout/default"/>
    <dgm:cxn modelId="{36767FFD-1807-F24C-B16C-A51DB4663C55}" type="presParOf" srcId="{691D9E51-74F1-654C-8C10-1C950BB476E3}" destId="{D817BF71-615B-EA4F-9DBF-01B331346938}" srcOrd="6" destOrd="0" presId="urn:microsoft.com/office/officeart/2005/8/layout/default"/>
    <dgm:cxn modelId="{0F8BFBD2-1765-894E-A4D1-FD2303A3D317}" type="presParOf" srcId="{691D9E51-74F1-654C-8C10-1C950BB476E3}" destId="{353A1CDE-C988-2449-BE0C-577D323BD9AB}" srcOrd="7" destOrd="0" presId="urn:microsoft.com/office/officeart/2005/8/layout/default"/>
    <dgm:cxn modelId="{FAA799F1-7E0F-1544-82CF-297CA57B719A}" type="presParOf" srcId="{691D9E51-74F1-654C-8C10-1C950BB476E3}" destId="{EB8B114C-2769-3E49-97F9-1D1BD4687F0B}" srcOrd="8" destOrd="0" presId="urn:microsoft.com/office/officeart/2005/8/layout/default"/>
    <dgm:cxn modelId="{87BAF91C-963A-4A48-9949-BD36F10C705E}" type="presParOf" srcId="{691D9E51-74F1-654C-8C10-1C950BB476E3}" destId="{9273D482-9CB7-F045-A1E8-057827AB29A4}" srcOrd="9" destOrd="0" presId="urn:microsoft.com/office/officeart/2005/8/layout/default"/>
    <dgm:cxn modelId="{0D517EF5-4584-C547-8409-A3218A23CF01}" type="presParOf" srcId="{691D9E51-74F1-654C-8C10-1C950BB476E3}" destId="{B1607279-0017-A141-BB73-BEB7B0693ACC}" srcOrd="10" destOrd="0" presId="urn:microsoft.com/office/officeart/2005/8/layout/default"/>
    <dgm:cxn modelId="{DC33E261-758A-9648-A261-05C0CB505263}" type="presParOf" srcId="{691D9E51-74F1-654C-8C10-1C950BB476E3}" destId="{FFBD4A7E-99BD-AF43-9A17-B8E5DF0D4712}" srcOrd="11" destOrd="0" presId="urn:microsoft.com/office/officeart/2005/8/layout/default"/>
    <dgm:cxn modelId="{D2B9160E-9A66-7D43-8F68-BAA4BE7331E7}" type="presParOf" srcId="{691D9E51-74F1-654C-8C10-1C950BB476E3}" destId="{AB6CFD9C-723E-7345-B166-CE97351131CA}" srcOrd="12" destOrd="0" presId="urn:microsoft.com/office/officeart/2005/8/layout/default"/>
    <dgm:cxn modelId="{4D91FA30-A8D6-1347-9F94-6DBE4DFE3AB2}" type="presParOf" srcId="{691D9E51-74F1-654C-8C10-1C950BB476E3}" destId="{875D56F5-0559-5945-86F8-F330C64D415E}" srcOrd="13" destOrd="0" presId="urn:microsoft.com/office/officeart/2005/8/layout/default"/>
    <dgm:cxn modelId="{CC56D519-DF36-874E-A04E-959C4688A21A}" type="presParOf" srcId="{691D9E51-74F1-654C-8C10-1C950BB476E3}" destId="{3D0564CC-6FC3-664B-B008-A17BFE24B751}"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2B3F15-EF84-D94C-86DF-2EB01B0BBCA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642042F9-FE89-C34C-938C-90D827C27BDD}">
      <dgm:prSet/>
      <dgm:spPr/>
      <dgm:t>
        <a:bodyPr/>
        <a:lstStyle/>
        <a:p>
          <a:r>
            <a:rPr lang="en-GB" dirty="0"/>
            <a:t>Data needs to be organised</a:t>
          </a:r>
          <a:endParaRPr lang="en-NL" dirty="0"/>
        </a:p>
      </dgm:t>
    </dgm:pt>
    <dgm:pt modelId="{65CFBE06-77F8-7440-AD19-A3EB96AAA063}" type="parTrans" cxnId="{205EAC91-1ECA-8045-8129-34D1D5400CA4}">
      <dgm:prSet/>
      <dgm:spPr/>
      <dgm:t>
        <a:bodyPr/>
        <a:lstStyle/>
        <a:p>
          <a:endParaRPr lang="en-GB"/>
        </a:p>
      </dgm:t>
    </dgm:pt>
    <dgm:pt modelId="{C2B1B8B7-EB61-7047-9E0F-B6EC83736A48}" type="sibTrans" cxnId="{205EAC91-1ECA-8045-8129-34D1D5400CA4}">
      <dgm:prSet/>
      <dgm:spPr/>
      <dgm:t>
        <a:bodyPr/>
        <a:lstStyle/>
        <a:p>
          <a:endParaRPr lang="en-GB"/>
        </a:p>
      </dgm:t>
    </dgm:pt>
    <dgm:pt modelId="{335598B2-BA09-D448-A0E5-E08BB62C9B93}" type="pres">
      <dgm:prSet presAssocID="{F02B3F15-EF84-D94C-86DF-2EB01B0BBCAB}" presName="linear" presStyleCnt="0">
        <dgm:presLayoutVars>
          <dgm:animLvl val="lvl"/>
          <dgm:resizeHandles val="exact"/>
        </dgm:presLayoutVars>
      </dgm:prSet>
      <dgm:spPr/>
    </dgm:pt>
    <dgm:pt modelId="{13AF2B34-CD21-DA47-BED4-B0CD71FAFEB4}" type="pres">
      <dgm:prSet presAssocID="{642042F9-FE89-C34C-938C-90D827C27BDD}" presName="parentText" presStyleLbl="node1" presStyleIdx="0" presStyleCnt="1" custScaleX="85280" custScaleY="58450" custLinFactNeighborX="-28" custLinFactNeighborY="-11579">
        <dgm:presLayoutVars>
          <dgm:chMax val="0"/>
          <dgm:bulletEnabled val="1"/>
        </dgm:presLayoutVars>
      </dgm:prSet>
      <dgm:spPr/>
    </dgm:pt>
  </dgm:ptLst>
  <dgm:cxnLst>
    <dgm:cxn modelId="{205EAC91-1ECA-8045-8129-34D1D5400CA4}" srcId="{F02B3F15-EF84-D94C-86DF-2EB01B0BBCAB}" destId="{642042F9-FE89-C34C-938C-90D827C27BDD}" srcOrd="0" destOrd="0" parTransId="{65CFBE06-77F8-7440-AD19-A3EB96AAA063}" sibTransId="{C2B1B8B7-EB61-7047-9E0F-B6EC83736A48}"/>
    <dgm:cxn modelId="{E998B2E5-36DD-8E40-A5BE-F16ABAB7E6E0}" type="presOf" srcId="{F02B3F15-EF84-D94C-86DF-2EB01B0BBCAB}" destId="{335598B2-BA09-D448-A0E5-E08BB62C9B93}" srcOrd="0" destOrd="0" presId="urn:microsoft.com/office/officeart/2005/8/layout/vList2"/>
    <dgm:cxn modelId="{095E6BF6-4F9C-E24A-8833-29FE09BBDA9D}" type="presOf" srcId="{642042F9-FE89-C34C-938C-90D827C27BDD}" destId="{13AF2B34-CD21-DA47-BED4-B0CD71FAFEB4}" srcOrd="0" destOrd="0" presId="urn:microsoft.com/office/officeart/2005/8/layout/vList2"/>
    <dgm:cxn modelId="{E6F98351-CC33-4B45-A4E2-E7331B04F8E7}" type="presParOf" srcId="{335598B2-BA09-D448-A0E5-E08BB62C9B93}" destId="{13AF2B34-CD21-DA47-BED4-B0CD71FAFEB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2F5EF0-E504-6D47-B045-9248250EC1A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5B537DFD-97B2-FF42-AD15-9499729493E2}">
      <dgm:prSet/>
      <dgm:spPr/>
      <dgm:t>
        <a:bodyPr/>
        <a:lstStyle/>
        <a:p>
          <a:pPr>
            <a:buFont typeface="Arial" panose="020B0604020202020204" pitchFamily="34" charset="0"/>
            <a:buChar char="•"/>
          </a:pPr>
          <a:r>
            <a:rPr lang="en-GB" dirty="0"/>
            <a:t>Comes in a can (format)</a:t>
          </a:r>
          <a:endParaRPr lang="en-NL" dirty="0"/>
        </a:p>
      </dgm:t>
    </dgm:pt>
    <dgm:pt modelId="{E057370B-76B5-0A46-B7C9-967769203EBD}" type="parTrans" cxnId="{2BC63578-DC89-8F4F-9967-CC61C55F2851}">
      <dgm:prSet/>
      <dgm:spPr/>
      <dgm:t>
        <a:bodyPr/>
        <a:lstStyle/>
        <a:p>
          <a:endParaRPr lang="en-GB"/>
        </a:p>
      </dgm:t>
    </dgm:pt>
    <dgm:pt modelId="{0CADBFDE-A00E-2C42-ABD0-D08B75861162}" type="sibTrans" cxnId="{2BC63578-DC89-8F4F-9967-CC61C55F2851}">
      <dgm:prSet/>
      <dgm:spPr/>
      <dgm:t>
        <a:bodyPr/>
        <a:lstStyle/>
        <a:p>
          <a:endParaRPr lang="en-GB"/>
        </a:p>
      </dgm:t>
    </dgm:pt>
    <dgm:pt modelId="{C8E1F093-DE12-CD48-9149-A40A01DA71AA}">
      <dgm:prSet/>
      <dgm:spPr/>
      <dgm:t>
        <a:bodyPr/>
        <a:lstStyle/>
        <a:p>
          <a:pPr>
            <a:buFont typeface="Arial" panose="020B0604020202020204" pitchFamily="34" charset="0"/>
            <a:buChar char="•"/>
          </a:pPr>
          <a:r>
            <a:rPr lang="en-GB" dirty="0"/>
            <a:t>Contains food which needs to be processed (data)</a:t>
          </a:r>
        </a:p>
      </dgm:t>
    </dgm:pt>
    <dgm:pt modelId="{6BEBE837-09FF-6247-B972-A59FE2E9FE24}" type="parTrans" cxnId="{3B8A790C-3816-6C43-8C62-D6AD098922B5}">
      <dgm:prSet/>
      <dgm:spPr/>
      <dgm:t>
        <a:bodyPr/>
        <a:lstStyle/>
        <a:p>
          <a:endParaRPr lang="en-GB"/>
        </a:p>
      </dgm:t>
    </dgm:pt>
    <dgm:pt modelId="{C2F9609F-1763-8246-87F2-2D0690FB6B48}" type="sibTrans" cxnId="{3B8A790C-3816-6C43-8C62-D6AD098922B5}">
      <dgm:prSet/>
      <dgm:spPr/>
      <dgm:t>
        <a:bodyPr/>
        <a:lstStyle/>
        <a:p>
          <a:endParaRPr lang="en-GB"/>
        </a:p>
      </dgm:t>
    </dgm:pt>
    <dgm:pt modelId="{89F2A9C0-9357-FB45-B3BC-4FD5706FBAD6}">
      <dgm:prSet/>
      <dgm:spPr/>
      <dgm:t>
        <a:bodyPr/>
        <a:lstStyle/>
        <a:p>
          <a:pPr>
            <a:buFont typeface="Arial" panose="020B0604020202020204" pitchFamily="34" charset="0"/>
            <a:buChar char="•"/>
          </a:pPr>
          <a:r>
            <a:rPr lang="en-GB" dirty="0"/>
            <a:t>To access it you need the right tin opener (tools)</a:t>
          </a:r>
        </a:p>
      </dgm:t>
    </dgm:pt>
    <dgm:pt modelId="{2E3F98E5-D555-1949-A7F3-1A0E3CB4BECB}" type="parTrans" cxnId="{BD504C64-010F-9348-B729-A81945235673}">
      <dgm:prSet/>
      <dgm:spPr/>
      <dgm:t>
        <a:bodyPr/>
        <a:lstStyle/>
        <a:p>
          <a:endParaRPr lang="en-GB"/>
        </a:p>
      </dgm:t>
    </dgm:pt>
    <dgm:pt modelId="{7D145F4D-69A5-2343-9827-07AAEE77C2D6}" type="sibTrans" cxnId="{BD504C64-010F-9348-B729-A81945235673}">
      <dgm:prSet/>
      <dgm:spPr/>
      <dgm:t>
        <a:bodyPr/>
        <a:lstStyle/>
        <a:p>
          <a:endParaRPr lang="en-GB"/>
        </a:p>
      </dgm:t>
    </dgm:pt>
    <dgm:pt modelId="{136AE2F4-BB25-BD49-8594-95BA77BEA42E}">
      <dgm:prSet/>
      <dgm:spPr/>
      <dgm:t>
        <a:bodyPr/>
        <a:lstStyle/>
        <a:p>
          <a:pPr>
            <a:buFont typeface="Arial" panose="020B0604020202020204" pitchFamily="34" charset="0"/>
            <a:buChar char="•"/>
          </a:pPr>
          <a:r>
            <a:rPr lang="en-GB" dirty="0"/>
            <a:t>Not all the cans work with the tools you have</a:t>
          </a:r>
        </a:p>
      </dgm:t>
    </dgm:pt>
    <dgm:pt modelId="{06091985-52C8-CE4E-95BD-285B851B519B}" type="parTrans" cxnId="{F23C225B-8CC4-634F-A6CF-FF5D27EFF647}">
      <dgm:prSet/>
      <dgm:spPr/>
      <dgm:t>
        <a:bodyPr/>
        <a:lstStyle/>
        <a:p>
          <a:endParaRPr lang="en-GB"/>
        </a:p>
      </dgm:t>
    </dgm:pt>
    <dgm:pt modelId="{7A9DD6C0-53B0-2943-8CDD-9245B1E6A51F}" type="sibTrans" cxnId="{F23C225B-8CC4-634F-A6CF-FF5D27EFF647}">
      <dgm:prSet/>
      <dgm:spPr/>
      <dgm:t>
        <a:bodyPr/>
        <a:lstStyle/>
        <a:p>
          <a:endParaRPr lang="en-GB"/>
        </a:p>
      </dgm:t>
    </dgm:pt>
    <dgm:pt modelId="{0DB7D788-9F44-DE43-ACFD-10B3734C6610}" type="pres">
      <dgm:prSet presAssocID="{5A2F5EF0-E504-6D47-B045-9248250EC1A2}" presName="linearFlow" presStyleCnt="0">
        <dgm:presLayoutVars>
          <dgm:dir/>
          <dgm:resizeHandles val="exact"/>
        </dgm:presLayoutVars>
      </dgm:prSet>
      <dgm:spPr/>
    </dgm:pt>
    <dgm:pt modelId="{BEF7B88B-AD2E-9543-AA0B-191F56864B6A}" type="pres">
      <dgm:prSet presAssocID="{5B537DFD-97B2-FF42-AD15-9499729493E2}" presName="composite" presStyleCnt="0"/>
      <dgm:spPr/>
    </dgm:pt>
    <dgm:pt modelId="{BC7EBB64-F619-0A4E-9E8A-7D73B9F9C374}" type="pres">
      <dgm:prSet presAssocID="{5B537DFD-97B2-FF42-AD15-9499729493E2}" presName="imgShp" presStyleLbl="fgImgPlace1" presStyleIdx="0" presStyleCnt="4" custLinFactNeighborX="-982" custLinFactNeighborY="232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63BA9377-3D8D-6544-B685-BD3E4A4A64BB}" type="pres">
      <dgm:prSet presAssocID="{5B537DFD-97B2-FF42-AD15-9499729493E2}" presName="txShp" presStyleLbl="node1" presStyleIdx="0" presStyleCnt="4">
        <dgm:presLayoutVars>
          <dgm:bulletEnabled val="1"/>
        </dgm:presLayoutVars>
      </dgm:prSet>
      <dgm:spPr/>
    </dgm:pt>
    <dgm:pt modelId="{D414F13E-8E75-A44C-A838-CD5CA0C826CB}" type="pres">
      <dgm:prSet presAssocID="{0CADBFDE-A00E-2C42-ABD0-D08B75861162}" presName="spacing" presStyleCnt="0"/>
      <dgm:spPr/>
    </dgm:pt>
    <dgm:pt modelId="{F7B3A3B8-2011-0141-8D95-CC0F3EC96C2A}" type="pres">
      <dgm:prSet presAssocID="{C8E1F093-DE12-CD48-9149-A40A01DA71AA}" presName="composite" presStyleCnt="0"/>
      <dgm:spPr/>
    </dgm:pt>
    <dgm:pt modelId="{226F2A5D-8FB5-3C4F-AEBC-43D351C07403}" type="pres">
      <dgm:prSet presAssocID="{C8E1F093-DE12-CD48-9149-A40A01DA71AA}" presName="imgShp"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566C4B0F-E923-C947-901A-F11302D28E9B}" type="pres">
      <dgm:prSet presAssocID="{C8E1F093-DE12-CD48-9149-A40A01DA71AA}" presName="txShp" presStyleLbl="node1" presStyleIdx="1" presStyleCnt="4">
        <dgm:presLayoutVars>
          <dgm:bulletEnabled val="1"/>
        </dgm:presLayoutVars>
      </dgm:prSet>
      <dgm:spPr/>
    </dgm:pt>
    <dgm:pt modelId="{941F1B3A-AB22-2049-BB73-B0EC63C6CCCB}" type="pres">
      <dgm:prSet presAssocID="{C2F9609F-1763-8246-87F2-2D0690FB6B48}" presName="spacing" presStyleCnt="0"/>
      <dgm:spPr/>
    </dgm:pt>
    <dgm:pt modelId="{0053ACB6-7834-264B-8815-7AFDED3414C5}" type="pres">
      <dgm:prSet presAssocID="{89F2A9C0-9357-FB45-B3BC-4FD5706FBAD6}" presName="composite" presStyleCnt="0"/>
      <dgm:spPr/>
    </dgm:pt>
    <dgm:pt modelId="{40D82F8D-C366-8F4D-BEB5-D965ED2FF9DC}" type="pres">
      <dgm:prSet presAssocID="{89F2A9C0-9357-FB45-B3BC-4FD5706FBAD6}"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6803D001-D3D5-5F4C-B7E0-D23197649BF7}" type="pres">
      <dgm:prSet presAssocID="{89F2A9C0-9357-FB45-B3BC-4FD5706FBAD6}" presName="txShp" presStyleLbl="node1" presStyleIdx="2" presStyleCnt="4">
        <dgm:presLayoutVars>
          <dgm:bulletEnabled val="1"/>
        </dgm:presLayoutVars>
      </dgm:prSet>
      <dgm:spPr/>
    </dgm:pt>
    <dgm:pt modelId="{DC80CE70-5CAD-EF41-9555-A5CC9725C175}" type="pres">
      <dgm:prSet presAssocID="{7D145F4D-69A5-2343-9827-07AAEE77C2D6}" presName="spacing" presStyleCnt="0"/>
      <dgm:spPr/>
    </dgm:pt>
    <dgm:pt modelId="{E977DDA2-3780-6C44-9363-BA32778DCF91}" type="pres">
      <dgm:prSet presAssocID="{136AE2F4-BB25-BD49-8594-95BA77BEA42E}" presName="composite" presStyleCnt="0"/>
      <dgm:spPr/>
    </dgm:pt>
    <dgm:pt modelId="{182D18FE-F3A0-D34A-82FA-A1F6912DA22B}" type="pres">
      <dgm:prSet presAssocID="{136AE2F4-BB25-BD49-8594-95BA77BEA42E}" presName="imgShp"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CB108336-7F0F-5148-A6B2-C37AB52488C0}" type="pres">
      <dgm:prSet presAssocID="{136AE2F4-BB25-BD49-8594-95BA77BEA42E}" presName="txShp" presStyleLbl="node1" presStyleIdx="3" presStyleCnt="4">
        <dgm:presLayoutVars>
          <dgm:bulletEnabled val="1"/>
        </dgm:presLayoutVars>
      </dgm:prSet>
      <dgm:spPr/>
    </dgm:pt>
  </dgm:ptLst>
  <dgm:cxnLst>
    <dgm:cxn modelId="{3B8A790C-3816-6C43-8C62-D6AD098922B5}" srcId="{5A2F5EF0-E504-6D47-B045-9248250EC1A2}" destId="{C8E1F093-DE12-CD48-9149-A40A01DA71AA}" srcOrd="1" destOrd="0" parTransId="{6BEBE837-09FF-6247-B972-A59FE2E9FE24}" sibTransId="{C2F9609F-1763-8246-87F2-2D0690FB6B48}"/>
    <dgm:cxn modelId="{B0919138-0413-8049-9D89-51977A7AD9AD}" type="presOf" srcId="{C8E1F093-DE12-CD48-9149-A40A01DA71AA}" destId="{566C4B0F-E923-C947-901A-F11302D28E9B}" srcOrd="0" destOrd="0" presId="urn:microsoft.com/office/officeart/2005/8/layout/vList3"/>
    <dgm:cxn modelId="{F23C225B-8CC4-634F-A6CF-FF5D27EFF647}" srcId="{5A2F5EF0-E504-6D47-B045-9248250EC1A2}" destId="{136AE2F4-BB25-BD49-8594-95BA77BEA42E}" srcOrd="3" destOrd="0" parTransId="{06091985-52C8-CE4E-95BD-285B851B519B}" sibTransId="{7A9DD6C0-53B0-2943-8CDD-9245B1E6A51F}"/>
    <dgm:cxn modelId="{BD504C64-010F-9348-B729-A81945235673}" srcId="{5A2F5EF0-E504-6D47-B045-9248250EC1A2}" destId="{89F2A9C0-9357-FB45-B3BC-4FD5706FBAD6}" srcOrd="2" destOrd="0" parTransId="{2E3F98E5-D555-1949-A7F3-1A0E3CB4BECB}" sibTransId="{7D145F4D-69A5-2343-9827-07AAEE77C2D6}"/>
    <dgm:cxn modelId="{2BC63578-DC89-8F4F-9967-CC61C55F2851}" srcId="{5A2F5EF0-E504-6D47-B045-9248250EC1A2}" destId="{5B537DFD-97B2-FF42-AD15-9499729493E2}" srcOrd="0" destOrd="0" parTransId="{E057370B-76B5-0A46-B7C9-967769203EBD}" sibTransId="{0CADBFDE-A00E-2C42-ABD0-D08B75861162}"/>
    <dgm:cxn modelId="{96CC1EA1-D001-B24F-8154-562DDA5862C6}" type="presOf" srcId="{5A2F5EF0-E504-6D47-B045-9248250EC1A2}" destId="{0DB7D788-9F44-DE43-ACFD-10B3734C6610}" srcOrd="0" destOrd="0" presId="urn:microsoft.com/office/officeart/2005/8/layout/vList3"/>
    <dgm:cxn modelId="{3A0119C0-5E0F-C34E-A516-86EA1280D2FB}" type="presOf" srcId="{5B537DFD-97B2-FF42-AD15-9499729493E2}" destId="{63BA9377-3D8D-6544-B685-BD3E4A4A64BB}" srcOrd="0" destOrd="0" presId="urn:microsoft.com/office/officeart/2005/8/layout/vList3"/>
    <dgm:cxn modelId="{C22B6AE7-3E57-8342-9F59-C84F33E30F75}" type="presOf" srcId="{136AE2F4-BB25-BD49-8594-95BA77BEA42E}" destId="{CB108336-7F0F-5148-A6B2-C37AB52488C0}" srcOrd="0" destOrd="0" presId="urn:microsoft.com/office/officeart/2005/8/layout/vList3"/>
    <dgm:cxn modelId="{9FB915F8-7260-5944-998E-5E6146EBAB1B}" type="presOf" srcId="{89F2A9C0-9357-FB45-B3BC-4FD5706FBAD6}" destId="{6803D001-D3D5-5F4C-B7E0-D23197649BF7}" srcOrd="0" destOrd="0" presId="urn:microsoft.com/office/officeart/2005/8/layout/vList3"/>
    <dgm:cxn modelId="{91F650CA-C12E-7D41-8538-086174113737}" type="presParOf" srcId="{0DB7D788-9F44-DE43-ACFD-10B3734C6610}" destId="{BEF7B88B-AD2E-9543-AA0B-191F56864B6A}" srcOrd="0" destOrd="0" presId="urn:microsoft.com/office/officeart/2005/8/layout/vList3"/>
    <dgm:cxn modelId="{8D009740-CCF4-0348-9706-FA9786E892F5}" type="presParOf" srcId="{BEF7B88B-AD2E-9543-AA0B-191F56864B6A}" destId="{BC7EBB64-F619-0A4E-9E8A-7D73B9F9C374}" srcOrd="0" destOrd="0" presId="urn:microsoft.com/office/officeart/2005/8/layout/vList3"/>
    <dgm:cxn modelId="{FB409B1E-BD39-0643-831C-4C5941BA6713}" type="presParOf" srcId="{BEF7B88B-AD2E-9543-AA0B-191F56864B6A}" destId="{63BA9377-3D8D-6544-B685-BD3E4A4A64BB}" srcOrd="1" destOrd="0" presId="urn:microsoft.com/office/officeart/2005/8/layout/vList3"/>
    <dgm:cxn modelId="{D340D572-AA3F-0942-B094-FCEBE4D261EC}" type="presParOf" srcId="{0DB7D788-9F44-DE43-ACFD-10B3734C6610}" destId="{D414F13E-8E75-A44C-A838-CD5CA0C826CB}" srcOrd="1" destOrd="0" presId="urn:microsoft.com/office/officeart/2005/8/layout/vList3"/>
    <dgm:cxn modelId="{26FCD33A-9CDD-7F4F-BD94-C1EFAA2EC8A8}" type="presParOf" srcId="{0DB7D788-9F44-DE43-ACFD-10B3734C6610}" destId="{F7B3A3B8-2011-0141-8D95-CC0F3EC96C2A}" srcOrd="2" destOrd="0" presId="urn:microsoft.com/office/officeart/2005/8/layout/vList3"/>
    <dgm:cxn modelId="{CF88C88B-E6F8-1840-8BDC-D6F6C9905199}" type="presParOf" srcId="{F7B3A3B8-2011-0141-8D95-CC0F3EC96C2A}" destId="{226F2A5D-8FB5-3C4F-AEBC-43D351C07403}" srcOrd="0" destOrd="0" presId="urn:microsoft.com/office/officeart/2005/8/layout/vList3"/>
    <dgm:cxn modelId="{2DDC57A3-A193-9347-BC16-F2CA596AA0A2}" type="presParOf" srcId="{F7B3A3B8-2011-0141-8D95-CC0F3EC96C2A}" destId="{566C4B0F-E923-C947-901A-F11302D28E9B}" srcOrd="1" destOrd="0" presId="urn:microsoft.com/office/officeart/2005/8/layout/vList3"/>
    <dgm:cxn modelId="{90550A4A-4AE3-8B4B-8EA4-5D40A56304E6}" type="presParOf" srcId="{0DB7D788-9F44-DE43-ACFD-10B3734C6610}" destId="{941F1B3A-AB22-2049-BB73-B0EC63C6CCCB}" srcOrd="3" destOrd="0" presId="urn:microsoft.com/office/officeart/2005/8/layout/vList3"/>
    <dgm:cxn modelId="{EB2D413D-6171-B847-812D-8F399DA70149}" type="presParOf" srcId="{0DB7D788-9F44-DE43-ACFD-10B3734C6610}" destId="{0053ACB6-7834-264B-8815-7AFDED3414C5}" srcOrd="4" destOrd="0" presId="urn:microsoft.com/office/officeart/2005/8/layout/vList3"/>
    <dgm:cxn modelId="{13E69034-4B7B-4A47-BD3E-DCF80221BCE0}" type="presParOf" srcId="{0053ACB6-7834-264B-8815-7AFDED3414C5}" destId="{40D82F8D-C366-8F4D-BEB5-D965ED2FF9DC}" srcOrd="0" destOrd="0" presId="urn:microsoft.com/office/officeart/2005/8/layout/vList3"/>
    <dgm:cxn modelId="{51A55A8B-BEDB-CA4C-BF49-88C45BB92FB7}" type="presParOf" srcId="{0053ACB6-7834-264B-8815-7AFDED3414C5}" destId="{6803D001-D3D5-5F4C-B7E0-D23197649BF7}" srcOrd="1" destOrd="0" presId="urn:microsoft.com/office/officeart/2005/8/layout/vList3"/>
    <dgm:cxn modelId="{D96DA475-699B-3D4F-BA81-371259DC7BCF}" type="presParOf" srcId="{0DB7D788-9F44-DE43-ACFD-10B3734C6610}" destId="{DC80CE70-5CAD-EF41-9555-A5CC9725C175}" srcOrd="5" destOrd="0" presId="urn:microsoft.com/office/officeart/2005/8/layout/vList3"/>
    <dgm:cxn modelId="{66842182-03E9-284D-98B3-B2DAC5DFFD90}" type="presParOf" srcId="{0DB7D788-9F44-DE43-ACFD-10B3734C6610}" destId="{E977DDA2-3780-6C44-9363-BA32778DCF91}" srcOrd="6" destOrd="0" presId="urn:microsoft.com/office/officeart/2005/8/layout/vList3"/>
    <dgm:cxn modelId="{BC09F916-9345-4442-9D66-26DB075FFC64}" type="presParOf" srcId="{E977DDA2-3780-6C44-9363-BA32778DCF91}" destId="{182D18FE-F3A0-D34A-82FA-A1F6912DA22B}" srcOrd="0" destOrd="0" presId="urn:microsoft.com/office/officeart/2005/8/layout/vList3"/>
    <dgm:cxn modelId="{373CEAD8-99D5-1C43-BE56-3FB422DF6492}" type="presParOf" srcId="{E977DDA2-3780-6C44-9363-BA32778DCF91}" destId="{CB108336-7F0F-5148-A6B2-C37AB52488C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F63D4-1027-CC47-B3A2-650891C334E8}">
      <dsp:nvSpPr>
        <dsp:cNvPr id="0" name=""/>
        <dsp:cNvSpPr/>
      </dsp:nvSpPr>
      <dsp:spPr>
        <a:xfrm>
          <a:off x="2678" y="669297"/>
          <a:ext cx="2125265" cy="12751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Standardised architecture</a:t>
          </a:r>
          <a:endParaRPr lang="en-US" sz="2000" kern="1200" dirty="0"/>
        </a:p>
      </dsp:txBody>
      <dsp:txXfrm>
        <a:off x="2678" y="669297"/>
        <a:ext cx="2125265" cy="1275159"/>
      </dsp:txXfrm>
    </dsp:sp>
    <dsp:sp modelId="{18C9758D-78E6-E740-AF6F-ED50027A5739}">
      <dsp:nvSpPr>
        <dsp:cNvPr id="0" name=""/>
        <dsp:cNvSpPr/>
      </dsp:nvSpPr>
      <dsp:spPr>
        <a:xfrm>
          <a:off x="2340471" y="669297"/>
          <a:ext cx="2125265" cy="12751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Research-Infra data dissemination</a:t>
          </a:r>
          <a:endParaRPr lang="en-US" sz="2000" kern="1200" dirty="0"/>
        </a:p>
      </dsp:txBody>
      <dsp:txXfrm>
        <a:off x="2340471" y="669297"/>
        <a:ext cx="2125265" cy="1275159"/>
      </dsp:txXfrm>
    </dsp:sp>
    <dsp:sp modelId="{4738F363-F3E5-9743-B243-3B51C42A58B5}">
      <dsp:nvSpPr>
        <dsp:cNvPr id="0" name=""/>
        <dsp:cNvSpPr/>
      </dsp:nvSpPr>
      <dsp:spPr>
        <a:xfrm>
          <a:off x="4678263" y="669297"/>
          <a:ext cx="2125265" cy="12751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3 geographic locations</a:t>
          </a:r>
          <a:endParaRPr lang="en-US" sz="2000" kern="1200" dirty="0"/>
        </a:p>
      </dsp:txBody>
      <dsp:txXfrm>
        <a:off x="4678263" y="669297"/>
        <a:ext cx="2125265" cy="1275159"/>
      </dsp:txXfrm>
    </dsp:sp>
    <dsp:sp modelId="{D817BF71-615B-EA4F-9DBF-01B331346938}">
      <dsp:nvSpPr>
        <dsp:cNvPr id="0" name=""/>
        <dsp:cNvSpPr/>
      </dsp:nvSpPr>
      <dsp:spPr>
        <a:xfrm>
          <a:off x="7016055" y="669297"/>
          <a:ext cx="2125265" cy="12751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GB" sz="2000" kern="1200" dirty="0"/>
            <a:t>Scientifically validate deployments</a:t>
          </a:r>
        </a:p>
      </dsp:txBody>
      <dsp:txXfrm>
        <a:off x="7016055" y="669297"/>
        <a:ext cx="2125265" cy="1275159"/>
      </dsp:txXfrm>
    </dsp:sp>
    <dsp:sp modelId="{EB8B114C-2769-3E49-97F9-1D1BD4687F0B}">
      <dsp:nvSpPr>
        <dsp:cNvPr id="0" name=""/>
        <dsp:cNvSpPr/>
      </dsp:nvSpPr>
      <dsp:spPr>
        <a:xfrm>
          <a:off x="2678" y="2156983"/>
          <a:ext cx="2125265" cy="12751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Produce open, machine readable, long-term datasets.</a:t>
          </a:r>
          <a:endParaRPr lang="en-US" sz="2000" kern="1200"/>
        </a:p>
      </dsp:txBody>
      <dsp:txXfrm>
        <a:off x="2678" y="2156983"/>
        <a:ext cx="2125265" cy="1275159"/>
      </dsp:txXfrm>
    </dsp:sp>
    <dsp:sp modelId="{B1607279-0017-A141-BB73-BEB7B0693ACC}">
      <dsp:nvSpPr>
        <dsp:cNvPr id="0" name=""/>
        <dsp:cNvSpPr/>
      </dsp:nvSpPr>
      <dsp:spPr>
        <a:xfrm>
          <a:off x="2340471" y="2156983"/>
          <a:ext cx="2125265" cy="12751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Develop in collaboration with research communities.</a:t>
          </a:r>
          <a:endParaRPr lang="en-US" sz="2000" kern="1200" dirty="0"/>
        </a:p>
      </dsp:txBody>
      <dsp:txXfrm>
        <a:off x="2340471" y="2156983"/>
        <a:ext cx="2125265" cy="1275159"/>
      </dsp:txXfrm>
    </dsp:sp>
    <dsp:sp modelId="{AB6CFD9C-723E-7345-B166-CE97351131CA}">
      <dsp:nvSpPr>
        <dsp:cNvPr id="0" name=""/>
        <dsp:cNvSpPr/>
      </dsp:nvSpPr>
      <dsp:spPr>
        <a:xfrm>
          <a:off x="4678263" y="2156983"/>
          <a:ext cx="2125265" cy="12751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Defining training and capacity building</a:t>
          </a:r>
          <a:endParaRPr lang="en-US" sz="2000" kern="1200" dirty="0"/>
        </a:p>
      </dsp:txBody>
      <dsp:txXfrm>
        <a:off x="4678263" y="2156983"/>
        <a:ext cx="2125265" cy="1275159"/>
      </dsp:txXfrm>
    </dsp:sp>
    <dsp:sp modelId="{3D0564CC-6FC3-664B-B008-A17BFE24B751}">
      <dsp:nvSpPr>
        <dsp:cNvPr id="0" name=""/>
        <dsp:cNvSpPr/>
      </dsp:nvSpPr>
      <dsp:spPr>
        <a:xfrm>
          <a:off x="7016055" y="2156983"/>
          <a:ext cx="2125265" cy="12751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Roadmap and strategy for sustainable instrument</a:t>
          </a:r>
          <a:endParaRPr lang="en-US" sz="2000" kern="1200" dirty="0"/>
        </a:p>
      </dsp:txBody>
      <dsp:txXfrm>
        <a:off x="7016055" y="2156983"/>
        <a:ext cx="2125265" cy="1275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F2B34-CD21-DA47-BED4-B0CD71FAFEB4}">
      <dsp:nvSpPr>
        <dsp:cNvPr id="0" name=""/>
        <dsp:cNvSpPr/>
      </dsp:nvSpPr>
      <dsp:spPr>
        <a:xfrm>
          <a:off x="578252" y="808429"/>
          <a:ext cx="6725777" cy="14880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Data needs to be organised</a:t>
          </a:r>
          <a:endParaRPr lang="en-NL" sz="4400" kern="1200" dirty="0"/>
        </a:p>
      </dsp:txBody>
      <dsp:txXfrm>
        <a:off x="650895" y="881072"/>
        <a:ext cx="6580491" cy="13428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A9377-3D8D-6544-B685-BD3E4A4A64BB}">
      <dsp:nvSpPr>
        <dsp:cNvPr id="0" name=""/>
        <dsp:cNvSpPr/>
      </dsp:nvSpPr>
      <dsp:spPr>
        <a:xfrm rot="10800000">
          <a:off x="892687" y="1078"/>
          <a:ext cx="2943954" cy="6046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638" tIns="64770" rIns="120904"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GB" sz="1700" kern="1200" dirty="0"/>
            <a:t>Comes in a can (format)</a:t>
          </a:r>
          <a:endParaRPr lang="en-NL" sz="1700" kern="1200" dirty="0"/>
        </a:p>
      </dsp:txBody>
      <dsp:txXfrm rot="10800000">
        <a:off x="1043852" y="1078"/>
        <a:ext cx="2792789" cy="604659"/>
      </dsp:txXfrm>
    </dsp:sp>
    <dsp:sp modelId="{BC7EBB64-F619-0A4E-9E8A-7D73B9F9C374}">
      <dsp:nvSpPr>
        <dsp:cNvPr id="0" name=""/>
        <dsp:cNvSpPr/>
      </dsp:nvSpPr>
      <dsp:spPr>
        <a:xfrm>
          <a:off x="584419" y="15119"/>
          <a:ext cx="604659" cy="604659"/>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6C4B0F-E923-C947-901A-F11302D28E9B}">
      <dsp:nvSpPr>
        <dsp:cNvPr id="0" name=""/>
        <dsp:cNvSpPr/>
      </dsp:nvSpPr>
      <dsp:spPr>
        <a:xfrm rot="10800000">
          <a:off x="892687" y="786233"/>
          <a:ext cx="2943954" cy="6046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638" tIns="64770" rIns="120904"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GB" sz="1700" kern="1200" dirty="0"/>
            <a:t>Contains food which needs to be processed (data)</a:t>
          </a:r>
        </a:p>
      </dsp:txBody>
      <dsp:txXfrm rot="10800000">
        <a:off x="1043852" y="786233"/>
        <a:ext cx="2792789" cy="604659"/>
      </dsp:txXfrm>
    </dsp:sp>
    <dsp:sp modelId="{226F2A5D-8FB5-3C4F-AEBC-43D351C07403}">
      <dsp:nvSpPr>
        <dsp:cNvPr id="0" name=""/>
        <dsp:cNvSpPr/>
      </dsp:nvSpPr>
      <dsp:spPr>
        <a:xfrm>
          <a:off x="590357" y="786233"/>
          <a:ext cx="604659" cy="604659"/>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03D001-D3D5-5F4C-B7E0-D23197649BF7}">
      <dsp:nvSpPr>
        <dsp:cNvPr id="0" name=""/>
        <dsp:cNvSpPr/>
      </dsp:nvSpPr>
      <dsp:spPr>
        <a:xfrm rot="10800000">
          <a:off x="892687" y="1571388"/>
          <a:ext cx="2943954" cy="6046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638" tIns="64770" rIns="120904"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GB" sz="1700" kern="1200" dirty="0"/>
            <a:t>To access it you need the right tin opener (tools)</a:t>
          </a:r>
        </a:p>
      </dsp:txBody>
      <dsp:txXfrm rot="10800000">
        <a:off x="1043852" y="1571388"/>
        <a:ext cx="2792789" cy="604659"/>
      </dsp:txXfrm>
    </dsp:sp>
    <dsp:sp modelId="{40D82F8D-C366-8F4D-BEB5-D965ED2FF9DC}">
      <dsp:nvSpPr>
        <dsp:cNvPr id="0" name=""/>
        <dsp:cNvSpPr/>
      </dsp:nvSpPr>
      <dsp:spPr>
        <a:xfrm>
          <a:off x="590357" y="1571388"/>
          <a:ext cx="604659" cy="604659"/>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108336-7F0F-5148-A6B2-C37AB52488C0}">
      <dsp:nvSpPr>
        <dsp:cNvPr id="0" name=""/>
        <dsp:cNvSpPr/>
      </dsp:nvSpPr>
      <dsp:spPr>
        <a:xfrm rot="10800000">
          <a:off x="892687" y="2356542"/>
          <a:ext cx="2943954" cy="6046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638" tIns="64770" rIns="120904"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GB" sz="1700" kern="1200" dirty="0"/>
            <a:t>Not all the cans work with the tools you have</a:t>
          </a:r>
        </a:p>
      </dsp:txBody>
      <dsp:txXfrm rot="10800000">
        <a:off x="1043852" y="2356542"/>
        <a:ext cx="2792789" cy="604659"/>
      </dsp:txXfrm>
    </dsp:sp>
    <dsp:sp modelId="{182D18FE-F3A0-D34A-82FA-A1F6912DA22B}">
      <dsp:nvSpPr>
        <dsp:cNvPr id="0" name=""/>
        <dsp:cNvSpPr/>
      </dsp:nvSpPr>
      <dsp:spPr>
        <a:xfrm>
          <a:off x="590357" y="2356542"/>
          <a:ext cx="604659" cy="604659"/>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D8A83-A817-41E3-A602-3B517E18334E}" type="datetimeFigureOut">
              <a:rPr lang="en-GB" smtClean="0"/>
              <a:t>10/06/2025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84011-E82B-4BDC-E9A0-D62B5089B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4F8E5-2440-302A-009A-8DE92C053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E867E-E77E-92C4-930D-0A9EC2D116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664BA3E-66B7-C6D5-DEB2-9B3C985D288C}"/>
              </a:ext>
            </a:extLst>
          </p:cNvPr>
          <p:cNvSpPr>
            <a:spLocks noGrp="1"/>
          </p:cNvSpPr>
          <p:nvPr>
            <p:ph type="sldNum" sz="quarter" idx="5"/>
          </p:nvPr>
        </p:nvSpPr>
        <p:spPr/>
        <p:txBody>
          <a:bodyPr/>
          <a:lstStyle/>
          <a:p>
            <a:fld id="{84609680-38CA-8045-A6B4-7E2E149F3EC7}" type="slidenum">
              <a:rPr lang="en-GB" smtClean="0"/>
              <a:t>2</a:t>
            </a:fld>
            <a:endParaRPr lang="en-GB"/>
          </a:p>
        </p:txBody>
      </p:sp>
    </p:spTree>
    <p:extLst>
      <p:ext uri="{BB962C8B-B14F-4D97-AF65-F5344CB8AC3E}">
        <p14:creationId xmlns:p14="http://schemas.microsoft.com/office/powerpoint/2010/main" val="3089612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609680-38CA-8045-A6B4-7E2E149F3EC7}" type="slidenum">
              <a:rPr lang="en-GB" smtClean="0"/>
              <a:t>22</a:t>
            </a:fld>
            <a:endParaRPr lang="en-GB"/>
          </a:p>
        </p:txBody>
      </p:sp>
    </p:spTree>
    <p:extLst>
      <p:ext uri="{BB962C8B-B14F-4D97-AF65-F5344CB8AC3E}">
        <p14:creationId xmlns:p14="http://schemas.microsoft.com/office/powerpoint/2010/main" val="426995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www.frontiersin.org</a:t>
            </a:r>
            <a:r>
              <a:rPr lang="en-GB" dirty="0"/>
              <a:t>/articles/10.3389/fmars.2019.00424/full</a:t>
            </a:r>
          </a:p>
          <a:p>
            <a:endParaRPr lang="en-GB" dirty="0"/>
          </a:p>
          <a:p>
            <a:r>
              <a:rPr lang="en-GB" dirty="0"/>
              <a:t>JTF wants to install temperature, pressure and seismic sensors on the repeater units on a cable system for future newly deployed cables.</a:t>
            </a:r>
          </a:p>
          <a:p>
            <a:endParaRPr lang="en-GB" dirty="0"/>
          </a:p>
          <a:p>
            <a:r>
              <a:rPr lang="en-GB" dirty="0"/>
              <a:t>Some manufacturers are reticent.  The cables have to operate for 20+ years and they don’t want to introduce any risk or systems which don’t have a proven design life.</a:t>
            </a:r>
          </a:p>
        </p:txBody>
      </p:sp>
      <p:sp>
        <p:nvSpPr>
          <p:cNvPr id="4" name="Slide Number Placeholder 3"/>
          <p:cNvSpPr>
            <a:spLocks noGrp="1"/>
          </p:cNvSpPr>
          <p:nvPr>
            <p:ph type="sldNum" sz="quarter" idx="5"/>
          </p:nvPr>
        </p:nvSpPr>
        <p:spPr/>
        <p:txBody>
          <a:bodyPr/>
          <a:lstStyle/>
          <a:p>
            <a:fld id="{EAA26957-3063-4AF5-9C10-771E4439D98E}" type="slidenum">
              <a:rPr lang="en-GB" smtClean="0"/>
              <a:t>3</a:t>
            </a:fld>
            <a:endParaRPr lang="en-GB"/>
          </a:p>
        </p:txBody>
      </p:sp>
    </p:spTree>
    <p:extLst>
      <p:ext uri="{BB962C8B-B14F-4D97-AF65-F5344CB8AC3E}">
        <p14:creationId xmlns:p14="http://schemas.microsoft.com/office/powerpoint/2010/main" val="2903584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concept is to investigate integrating DAS, SOP, SOP OTDR and SOP OFDR techniques, then integrating the different infrastructures involved, maximising on each others strengths.  The aim is not to create a new parallel research infrastructure but to integrate and compliment existing infrastructures together.  </a:t>
            </a:r>
          </a:p>
          <a:p>
            <a:endParaRPr lang="en-GB" dirty="0"/>
          </a:p>
          <a:p>
            <a:r>
              <a:rPr lang="en-GB" dirty="0"/>
              <a:t>Not for the NRENs or GÉANT to do research into earthquakes, tsunami’s and the likes, but to provide the infrastructure and services necessary for researchers to do their work, in the most easy, scalable and streamlined way possible.</a:t>
            </a:r>
          </a:p>
          <a:p>
            <a:endParaRPr lang="en-GB" dirty="0"/>
          </a:p>
          <a:p>
            <a:r>
              <a:rPr lang="en-GB" dirty="0"/>
              <a:t>To create a multi domain data source.</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F7412EF-1208-8048-8399-C0358CA6F430}" type="slidenum">
              <a:rPr lang="en-GB" smtClean="0"/>
              <a:t>7</a:t>
            </a:fld>
            <a:endParaRPr lang="en-GB" dirty="0"/>
          </a:p>
        </p:txBody>
      </p:sp>
    </p:spTree>
    <p:extLst>
      <p:ext uri="{BB962C8B-B14F-4D97-AF65-F5344CB8AC3E}">
        <p14:creationId xmlns:p14="http://schemas.microsoft.com/office/powerpoint/2010/main" val="3794975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8</a:t>
            </a:fld>
            <a:endParaRPr lang="en-GB"/>
          </a:p>
        </p:txBody>
      </p:sp>
    </p:spTree>
    <p:extLst>
      <p:ext uri="{BB962C8B-B14F-4D97-AF65-F5344CB8AC3E}">
        <p14:creationId xmlns:p14="http://schemas.microsoft.com/office/powerpoint/2010/main" val="1997704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t>
            </a:r>
            <a:r>
              <a:rPr lang="en-NL" dirty="0"/>
              <a:t>ix this slide</a:t>
            </a:r>
          </a:p>
          <a:p>
            <a:endParaRPr lang="en-NL" dirty="0"/>
          </a:p>
          <a:p>
            <a:r>
              <a:rPr lang="en-NL" dirty="0"/>
              <a:t>See if we can simplify and increase the size of the letters.</a:t>
            </a:r>
          </a:p>
          <a:p>
            <a:endParaRPr lang="en-NL" dirty="0"/>
          </a:p>
          <a:p>
            <a:r>
              <a:rPr lang="en-NL" dirty="0"/>
              <a:t>"Standardised architecture" for example</a:t>
            </a:r>
          </a:p>
          <a:p>
            <a:endParaRPr lang="en-NL" dirty="0"/>
          </a:p>
          <a:p>
            <a:r>
              <a:rPr lang="en-NL" dirty="0"/>
              <a:t>"Roadmap and strategy for sustainable instrument"</a:t>
            </a:r>
          </a:p>
        </p:txBody>
      </p:sp>
      <p:sp>
        <p:nvSpPr>
          <p:cNvPr id="4" name="Slide Number Placeholder 3"/>
          <p:cNvSpPr>
            <a:spLocks noGrp="1"/>
          </p:cNvSpPr>
          <p:nvPr>
            <p:ph type="sldNum" sz="quarter" idx="5"/>
          </p:nvPr>
        </p:nvSpPr>
        <p:spPr/>
        <p:txBody>
          <a:bodyPr/>
          <a:lstStyle/>
          <a:p>
            <a:fld id="{EAA26957-3063-4AF5-9C10-771E4439D98E}" type="slidenum">
              <a:rPr lang="en-GB" smtClean="0"/>
              <a:t>9</a:t>
            </a:fld>
            <a:endParaRPr lang="en-GB" dirty="0"/>
          </a:p>
        </p:txBody>
      </p:sp>
    </p:spTree>
    <p:extLst>
      <p:ext uri="{BB962C8B-B14F-4D97-AF65-F5344CB8AC3E}">
        <p14:creationId xmlns:p14="http://schemas.microsoft.com/office/powerpoint/2010/main" val="267767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t>
            </a:r>
            <a:r>
              <a:rPr lang="en-NL" dirty="0"/>
              <a:t>ix this slide</a:t>
            </a:r>
          </a:p>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10</a:t>
            </a:fld>
            <a:endParaRPr lang="en-GB" dirty="0"/>
          </a:p>
        </p:txBody>
      </p:sp>
    </p:spTree>
    <p:extLst>
      <p:ext uri="{BB962C8B-B14F-4D97-AF65-F5344CB8AC3E}">
        <p14:creationId xmlns:p14="http://schemas.microsoft.com/office/powerpoint/2010/main" val="2210488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11</a:t>
            </a:fld>
            <a:endParaRPr lang="en-GB" dirty="0"/>
          </a:p>
        </p:txBody>
      </p:sp>
    </p:spTree>
    <p:extLst>
      <p:ext uri="{BB962C8B-B14F-4D97-AF65-F5344CB8AC3E}">
        <p14:creationId xmlns:p14="http://schemas.microsoft.com/office/powerpoint/2010/main" val="351507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8 NRENs</a:t>
            </a:r>
          </a:p>
        </p:txBody>
      </p:sp>
      <p:sp>
        <p:nvSpPr>
          <p:cNvPr id="4" name="Slide Number Placeholder 3"/>
          <p:cNvSpPr>
            <a:spLocks noGrp="1"/>
          </p:cNvSpPr>
          <p:nvPr>
            <p:ph type="sldNum" sz="quarter" idx="5"/>
          </p:nvPr>
        </p:nvSpPr>
        <p:spPr/>
        <p:txBody>
          <a:bodyPr/>
          <a:lstStyle/>
          <a:p>
            <a:fld id="{EAA26957-3063-4AF5-9C10-771E4439D98E}" type="slidenum">
              <a:rPr lang="en-GB" smtClean="0"/>
              <a:t>12</a:t>
            </a:fld>
            <a:endParaRPr lang="en-GB" dirty="0"/>
          </a:p>
        </p:txBody>
      </p:sp>
    </p:spTree>
    <p:extLst>
      <p:ext uri="{BB962C8B-B14F-4D97-AF65-F5344CB8AC3E}">
        <p14:creationId xmlns:p14="http://schemas.microsoft.com/office/powerpoint/2010/main" val="2847002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13</a:t>
            </a:fld>
            <a:endParaRPr lang="en-GB" dirty="0"/>
          </a:p>
        </p:txBody>
      </p:sp>
    </p:spTree>
    <p:extLst>
      <p:ext uri="{BB962C8B-B14F-4D97-AF65-F5344CB8AC3E}">
        <p14:creationId xmlns:p14="http://schemas.microsoft.com/office/powerpoint/2010/main" val="4888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18" name="Picture 17" descr="A colorful swirly circle on a blue background&#10;&#10;Description automatically generated">
            <a:extLst>
              <a:ext uri="{FF2B5EF4-FFF2-40B4-BE49-F238E27FC236}">
                <a16:creationId xmlns:a16="http://schemas.microsoft.com/office/drawing/2014/main" id="{BA2D9F37-CECE-956D-E16A-DA131AFCDF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7" name="Text Placeholder 4"/>
          <p:cNvSpPr>
            <a:spLocks noGrp="1"/>
          </p:cNvSpPr>
          <p:nvPr>
            <p:ph type="body" sz="quarter" idx="11" hasCustomPrompt="1"/>
          </p:nvPr>
        </p:nvSpPr>
        <p:spPr>
          <a:xfrm>
            <a:off x="460601" y="3317146"/>
            <a:ext cx="3822700" cy="237388"/>
          </a:xfrm>
        </p:spPr>
        <p:txBody>
          <a:bodyPr>
            <a:noAutofit/>
          </a:bodyPr>
          <a:lstStyle>
            <a:lvl1pPr marL="0" indent="0">
              <a:buNone/>
              <a:defRPr sz="1400" b="1" baseline="0">
                <a:solidFill>
                  <a:srgbClr val="E3B400"/>
                </a:solidFill>
              </a:defRPr>
            </a:lvl1pPr>
          </a:lstStyle>
          <a:p>
            <a:pPr lvl="0"/>
            <a:r>
              <a:rPr lang="en-US" dirty="0"/>
              <a:t>Presenter</a:t>
            </a:r>
          </a:p>
        </p:txBody>
      </p:sp>
      <p:sp>
        <p:nvSpPr>
          <p:cNvPr id="19" name="Text Placeholder 10"/>
          <p:cNvSpPr>
            <a:spLocks noGrp="1"/>
          </p:cNvSpPr>
          <p:nvPr>
            <p:ph type="body" sz="quarter" idx="17" hasCustomPrompt="1"/>
          </p:nvPr>
        </p:nvSpPr>
        <p:spPr>
          <a:xfrm>
            <a:off x="460602" y="2442175"/>
            <a:ext cx="5044588" cy="545199"/>
          </a:xfrm>
        </p:spPr>
        <p:txBody>
          <a:bodyPr wrap="square">
            <a:noAutofit/>
          </a:bodyPr>
          <a:lstStyle>
            <a:lvl1pPr marL="0" indent="0">
              <a:lnSpc>
                <a:spcPct val="150000"/>
              </a:lnSpc>
              <a:buNone/>
              <a:defRPr sz="1600" b="0">
                <a:solidFill>
                  <a:schemeClr val="bg1"/>
                </a:solidFill>
              </a:defRPr>
            </a:lvl1pPr>
          </a:lstStyle>
          <a:p>
            <a:pPr lvl="0"/>
            <a:r>
              <a:rPr lang="en-US" dirty="0"/>
              <a:t>Subtitle</a:t>
            </a:r>
          </a:p>
        </p:txBody>
      </p:sp>
      <p:sp>
        <p:nvSpPr>
          <p:cNvPr id="20" name="Text Placeholder 10"/>
          <p:cNvSpPr>
            <a:spLocks noGrp="1"/>
          </p:cNvSpPr>
          <p:nvPr>
            <p:ph type="body" sz="quarter" idx="14" hasCustomPrompt="1"/>
          </p:nvPr>
        </p:nvSpPr>
        <p:spPr>
          <a:xfrm>
            <a:off x="466907" y="1672929"/>
            <a:ext cx="5000704" cy="709965"/>
          </a:xfrm>
        </p:spPr>
        <p:txBody>
          <a:bodyPr wrap="square">
            <a:noAutofit/>
          </a:bodyPr>
          <a:lstStyle>
            <a:lvl1pPr marL="0" indent="0">
              <a:lnSpc>
                <a:spcPct val="100000"/>
              </a:lnSpc>
              <a:buNone/>
              <a:defRPr sz="2400" b="0">
                <a:solidFill>
                  <a:schemeClr val="bg1"/>
                </a:solidFill>
              </a:defRPr>
            </a:lvl1pPr>
          </a:lstStyle>
          <a:p>
            <a:pPr lvl="0"/>
            <a:r>
              <a:rPr lang="en-US" dirty="0"/>
              <a:t>Title</a:t>
            </a:r>
          </a:p>
        </p:txBody>
      </p:sp>
      <p:sp>
        <p:nvSpPr>
          <p:cNvPr id="25" name="Text Placeholder 6"/>
          <p:cNvSpPr>
            <a:spLocks noGrp="1"/>
          </p:cNvSpPr>
          <p:nvPr>
            <p:ph type="body" sz="quarter" idx="12" hasCustomPrompt="1"/>
          </p:nvPr>
        </p:nvSpPr>
        <p:spPr>
          <a:xfrm>
            <a:off x="460601" y="3601634"/>
            <a:ext cx="3752453" cy="229228"/>
          </a:xfrm>
        </p:spPr>
        <p:txBody>
          <a:bodyPr>
            <a:normAutofit/>
          </a:bodyPr>
          <a:lstStyle>
            <a:lvl1pPr marL="0" indent="0">
              <a:buNone/>
              <a:defRPr sz="1200">
                <a:solidFill>
                  <a:srgbClr val="E3B400"/>
                </a:solidFill>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460601" y="3814701"/>
            <a:ext cx="3752453" cy="237387"/>
          </a:xfrm>
        </p:spPr>
        <p:txBody>
          <a:bodyPr>
            <a:normAutofit/>
          </a:bodyPr>
          <a:lstStyle>
            <a:lvl1pPr marL="0" indent="0">
              <a:buNone/>
              <a:defRPr sz="1200">
                <a:solidFill>
                  <a:srgbClr val="E3B400"/>
                </a:solidFill>
              </a:defRPr>
            </a:lvl1pPr>
          </a:lstStyle>
          <a:p>
            <a:pPr lvl="0"/>
            <a:r>
              <a:rPr lang="en-US" dirty="0"/>
              <a:t>Date</a:t>
            </a:r>
            <a:endParaRPr lang="en-GB" dirty="0"/>
          </a:p>
        </p:txBody>
      </p:sp>
      <p:pic>
        <p:nvPicPr>
          <p:cNvPr id="7" name="Picture 6" descr="A black background with white text&#10;&#10;Description automatically generated">
            <a:extLst>
              <a:ext uri="{FF2B5EF4-FFF2-40B4-BE49-F238E27FC236}">
                <a16:creationId xmlns:a16="http://schemas.microsoft.com/office/drawing/2014/main" id="{8DCCF5F0-1DF6-300C-424D-3E72A981A8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835" y="4492489"/>
            <a:ext cx="1507657" cy="321239"/>
          </a:xfrm>
          <a:prstGeom prst="rect">
            <a:avLst/>
          </a:prstGeom>
        </p:spPr>
      </p:pic>
      <p:pic>
        <p:nvPicPr>
          <p:cNvPr id="9" name="Picture 8" descr="A black and white logo&#10;&#10;Description automatically generated">
            <a:extLst>
              <a:ext uri="{FF2B5EF4-FFF2-40B4-BE49-F238E27FC236}">
                <a16:creationId xmlns:a16="http://schemas.microsoft.com/office/drawing/2014/main" id="{9475E73F-3C4A-B878-50A1-1B7888C031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03731" y="4426116"/>
            <a:ext cx="762024" cy="330830"/>
          </a:xfrm>
          <a:prstGeom prst="rect">
            <a:avLst/>
          </a:prstGeom>
        </p:spPr>
      </p:pic>
      <p:pic>
        <p:nvPicPr>
          <p:cNvPr id="14" name="Picture 13" descr="A black background with white text and colorful letters&#10;&#10;Description automatically generated">
            <a:extLst>
              <a:ext uri="{FF2B5EF4-FFF2-40B4-BE49-F238E27FC236}">
                <a16:creationId xmlns:a16="http://schemas.microsoft.com/office/drawing/2014/main" id="{5D091CCF-46BF-82B9-2DE0-ECDA90878FC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2640" y="301261"/>
            <a:ext cx="1688014" cy="948532"/>
          </a:xfrm>
          <a:prstGeom prst="rect">
            <a:avLst/>
          </a:prstGeom>
        </p:spPr>
      </p:pic>
    </p:spTree>
    <p:extLst>
      <p:ext uri="{BB962C8B-B14F-4D97-AF65-F5344CB8AC3E}">
        <p14:creationId xmlns:p14="http://schemas.microsoft.com/office/powerpoint/2010/main" val="41644224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8242A-115F-FAAB-3C19-C8B609AB6C4B}"/>
              </a:ext>
            </a:extLst>
          </p:cNvPr>
          <p:cNvSpPr/>
          <p:nvPr userDrawn="1"/>
        </p:nvSpPr>
        <p:spPr>
          <a:xfrm>
            <a:off x="0" y="4340267"/>
            <a:ext cx="9144000" cy="824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0201" y="964417"/>
            <a:ext cx="8439238" cy="3601320"/>
          </a:xfrm>
        </p:spPr>
        <p:txBody>
          <a:bodyPr/>
          <a:lstStyle>
            <a:lvl1pPr>
              <a:defRPr sz="1600">
                <a:solidFill>
                  <a:srgbClr val="18355E"/>
                </a:solidFill>
                <a:latin typeface="Arial" panose="020B0604020202020204" pitchFamily="34" charset="0"/>
                <a:cs typeface="Arial" panose="020B0604020202020204" pitchFamily="34" charset="0"/>
              </a:defRPr>
            </a:lvl1pPr>
            <a:lvl2pPr>
              <a:defRPr sz="1400">
                <a:solidFill>
                  <a:srgbClr val="18355E"/>
                </a:solidFill>
                <a:latin typeface="Arial" panose="020B0604020202020204" pitchFamily="34" charset="0"/>
                <a:cs typeface="Arial" panose="020B0604020202020204" pitchFamily="34" charset="0"/>
              </a:defRPr>
            </a:lvl2pPr>
            <a:lvl3pPr>
              <a:defRPr sz="1200">
                <a:solidFill>
                  <a:srgbClr val="18355E"/>
                </a:solidFill>
                <a:latin typeface="Arial" panose="020B0604020202020204" pitchFamily="34" charset="0"/>
                <a:cs typeface="Arial" panose="020B0604020202020204" pitchFamily="34" charset="0"/>
              </a:defRPr>
            </a:lvl3pPr>
            <a:lvl4pPr>
              <a:defRPr>
                <a:solidFill>
                  <a:srgbClr val="18355E"/>
                </a:solidFill>
                <a:latin typeface="Arial" panose="020B0604020202020204" pitchFamily="34" charset="0"/>
                <a:cs typeface="Arial" panose="020B0604020202020204" pitchFamily="34" charset="0"/>
              </a:defRPr>
            </a:lvl4pPr>
            <a:lvl5pPr>
              <a:defRPr>
                <a:solidFill>
                  <a:srgbClr val="18355E"/>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solidFill>
                  <a:srgbClr val="E63961"/>
                </a:solidFill>
              </a:defRPr>
            </a:lvl1pPr>
          </a:lstStyle>
          <a:p>
            <a:r>
              <a:rPr lang="en-GB" dirty="0"/>
              <a:t>Click to edit Master title style</a:t>
            </a:r>
            <a:endParaRPr lang="en-US" dirty="0"/>
          </a:p>
        </p:txBody>
      </p:sp>
      <p:pic>
        <p:nvPicPr>
          <p:cNvPr id="8" name="Picture 7" descr="A colorful background with lines&#10;&#10;Description automatically generated with medium confidence">
            <a:extLst>
              <a:ext uri="{FF2B5EF4-FFF2-40B4-BE49-F238E27FC236}">
                <a16:creationId xmlns:a16="http://schemas.microsoft.com/office/drawing/2014/main" id="{F477A8E2-0B99-ED90-CC54-CF0C457577B0}"/>
              </a:ext>
            </a:extLst>
          </p:cNvPr>
          <p:cNvPicPr>
            <a:picLocks noChangeAspect="1"/>
          </p:cNvPicPr>
          <p:nvPr userDrawn="1"/>
        </p:nvPicPr>
        <p:blipFill>
          <a:blip r:embed="rId2">
            <a:extLst>
              <a:ext uri="{28A0092B-C50C-407E-A947-70E740481C1C}">
                <a14:useLocalDpi xmlns:a14="http://schemas.microsoft.com/office/drawing/2010/main" val="0"/>
              </a:ext>
            </a:extLst>
          </a:blip>
          <a:srcRect l="-4589" t="67861" r="4589" b="1"/>
          <a:stretch/>
        </p:blipFill>
        <p:spPr>
          <a:xfrm>
            <a:off x="0" y="4755599"/>
            <a:ext cx="9144000" cy="412398"/>
          </a:xfrm>
          <a:prstGeom prst="rect">
            <a:avLst/>
          </a:prstGeom>
          <a:solidFill>
            <a:srgbClr val="18355E"/>
          </a:solidFill>
        </p:spPr>
      </p:pic>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825515"/>
            <a:ext cx="2057400"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dirty="0"/>
          </a:p>
        </p:txBody>
      </p:sp>
      <p:pic>
        <p:nvPicPr>
          <p:cNvPr id="9" name="Picture 8" descr="A black background with white text and colorful letters&#10;&#10;Description automatically generated">
            <a:extLst>
              <a:ext uri="{FF2B5EF4-FFF2-40B4-BE49-F238E27FC236}">
                <a16:creationId xmlns:a16="http://schemas.microsoft.com/office/drawing/2014/main" id="{98D6321C-472B-7FBA-DCAD-482BD2B909B6}"/>
              </a:ext>
            </a:extLst>
          </p:cNvPr>
          <p:cNvPicPr>
            <a:picLocks noChangeAspect="1"/>
          </p:cNvPicPr>
          <p:nvPr userDrawn="1"/>
        </p:nvPicPr>
        <p:blipFill>
          <a:blip r:embed="rId3">
            <a:extLst>
              <a:ext uri="{28A0092B-C50C-407E-A947-70E740481C1C}">
                <a14:useLocalDpi xmlns:a14="http://schemas.microsoft.com/office/drawing/2010/main" val="0"/>
              </a:ext>
            </a:extLst>
          </a:blip>
          <a:srcRect b="43243"/>
          <a:stretch/>
        </p:blipFill>
        <p:spPr>
          <a:xfrm>
            <a:off x="350201" y="4818216"/>
            <a:ext cx="861109" cy="274637"/>
          </a:xfrm>
          <a:prstGeom prst="rect">
            <a:avLst/>
          </a:prstGeom>
        </p:spPr>
      </p:pic>
    </p:spTree>
    <p:extLst>
      <p:ext uri="{BB962C8B-B14F-4D97-AF65-F5344CB8AC3E}">
        <p14:creationId xmlns:p14="http://schemas.microsoft.com/office/powerpoint/2010/main" val="410512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201" y="964417"/>
            <a:ext cx="8439238" cy="3357062"/>
          </a:xfrm>
        </p:spPr>
        <p:txBody>
          <a:bodyPr/>
          <a:lstStyle>
            <a:lvl1pPr>
              <a:defRPr sz="1600">
                <a:solidFill>
                  <a:srgbClr val="1C2C4F"/>
                </a:solidFill>
                <a:latin typeface="Arial" panose="020B0604020202020204" pitchFamily="34" charset="0"/>
                <a:cs typeface="Arial" panose="020B0604020202020204" pitchFamily="34" charset="0"/>
              </a:defRPr>
            </a:lvl1pPr>
            <a:lvl2pPr>
              <a:defRPr sz="1400">
                <a:solidFill>
                  <a:srgbClr val="1C2C4F"/>
                </a:solidFill>
                <a:latin typeface="Arial" panose="020B0604020202020204" pitchFamily="34" charset="0"/>
                <a:cs typeface="Arial" panose="020B0604020202020204" pitchFamily="34" charset="0"/>
              </a:defRPr>
            </a:lvl2pPr>
            <a:lvl3pPr>
              <a:defRPr sz="1200">
                <a:solidFill>
                  <a:srgbClr val="1C2C4F"/>
                </a:solidFill>
                <a:latin typeface="Arial" panose="020B0604020202020204" pitchFamily="34" charset="0"/>
                <a:cs typeface="Arial" panose="020B0604020202020204" pitchFamily="34" charset="0"/>
              </a:defRPr>
            </a:lvl3pPr>
            <a:lvl4pPr>
              <a:defRPr>
                <a:solidFill>
                  <a:srgbClr val="1C2C4F"/>
                </a:solidFill>
                <a:latin typeface="Arial" panose="020B0604020202020204" pitchFamily="34" charset="0"/>
                <a:cs typeface="Arial" panose="020B0604020202020204" pitchFamily="34" charset="0"/>
              </a:defRPr>
            </a:lvl4pPr>
            <a:lvl5pPr>
              <a:defRPr>
                <a:solidFill>
                  <a:srgbClr val="1C2C4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633780"/>
            <a:ext cx="2057400"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263139938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6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descr="A colorful swirly circle on a blue background&#10;&#10;Description automatically generated">
            <a:extLst>
              <a:ext uri="{FF2B5EF4-FFF2-40B4-BE49-F238E27FC236}">
                <a16:creationId xmlns:a16="http://schemas.microsoft.com/office/drawing/2014/main" id="{96F747BC-CA05-EF83-86CD-9413EFB5A3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102E3BFA-A031-B223-B9E0-F61758792D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835" y="4492489"/>
            <a:ext cx="1507657" cy="321239"/>
          </a:xfrm>
          <a:prstGeom prst="rect">
            <a:avLst/>
          </a:prstGeom>
        </p:spPr>
      </p:pic>
      <p:pic>
        <p:nvPicPr>
          <p:cNvPr id="8" name="Picture 7" descr="A black and white logo&#10;&#10;Description automatically generated">
            <a:extLst>
              <a:ext uri="{FF2B5EF4-FFF2-40B4-BE49-F238E27FC236}">
                <a16:creationId xmlns:a16="http://schemas.microsoft.com/office/drawing/2014/main" id="{9773C053-F1AA-0816-AD3B-A02CA69E17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03731" y="4426116"/>
            <a:ext cx="762024" cy="330830"/>
          </a:xfrm>
          <a:prstGeom prst="rect">
            <a:avLst/>
          </a:prstGeom>
        </p:spPr>
      </p:pic>
    </p:spTree>
    <p:extLst>
      <p:ext uri="{BB962C8B-B14F-4D97-AF65-F5344CB8AC3E}">
        <p14:creationId xmlns:p14="http://schemas.microsoft.com/office/powerpoint/2010/main" val="21185160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8090390" y="4553525"/>
            <a:ext cx="824271" cy="383577"/>
          </a:xfrm>
          <a:prstGeom prst="rect">
            <a:avLst/>
          </a:prstGeom>
        </p:spPr>
      </p:pic>
      <p:sp>
        <p:nvSpPr>
          <p:cNvPr id="16" name="Title Placeholder 1">
            <a:extLst>
              <a:ext uri="{FF2B5EF4-FFF2-40B4-BE49-F238E27FC236}">
                <a16:creationId xmlns:a16="http://schemas.microsoft.com/office/drawing/2014/main" id="{439A0EAE-9DC7-E64C-B528-7FE2DD3BEA30}"/>
              </a:ext>
            </a:extLst>
          </p:cNvPr>
          <p:cNvSpPr>
            <a:spLocks noGrp="1"/>
          </p:cNvSpPr>
          <p:nvPr>
            <p:ph type="title"/>
          </p:nvPr>
        </p:nvSpPr>
        <p:spPr>
          <a:xfrm>
            <a:off x="749172" y="688893"/>
            <a:ext cx="7421042" cy="323182"/>
          </a:xfrm>
          <a:prstGeom prst="rect">
            <a:avLst/>
          </a:prstGeom>
        </p:spPr>
        <p:txBody>
          <a:bodyPr vert="horz" lIns="91440" tIns="45720" rIns="91440" bIns="45720" rtlCol="0" anchor="ctr">
            <a:normAutofit/>
          </a:bodyPr>
          <a:lstStyle>
            <a:lvl1pPr>
              <a:defRPr>
                <a:solidFill>
                  <a:schemeClr val="accent2">
                    <a:lumMod val="90000"/>
                    <a:lumOff val="10000"/>
                  </a:schemeClr>
                </a:solidFill>
              </a:defRPr>
            </a:lvl1pPr>
          </a:lstStyle>
          <a:p>
            <a:r>
              <a:rPr lang="en-GB"/>
              <a:t>Click to edit Master title style</a:t>
            </a:r>
            <a:endParaRPr lang="en-GB" dirty="0"/>
          </a:p>
        </p:txBody>
      </p:sp>
      <p:sp>
        <p:nvSpPr>
          <p:cNvPr id="17" name="Content Placeholder 3">
            <a:extLst>
              <a:ext uri="{FF2B5EF4-FFF2-40B4-BE49-F238E27FC236}">
                <a16:creationId xmlns:a16="http://schemas.microsoft.com/office/drawing/2014/main" id="{0444729D-076A-B34E-817B-AAAD4F608C6D}"/>
              </a:ext>
            </a:extLst>
          </p:cNvPr>
          <p:cNvSpPr>
            <a:spLocks noGrp="1"/>
          </p:cNvSpPr>
          <p:nvPr>
            <p:ph sz="quarter" idx="10"/>
          </p:nvPr>
        </p:nvSpPr>
        <p:spPr>
          <a:xfrm>
            <a:off x="749172" y="1175722"/>
            <a:ext cx="7421165" cy="3377803"/>
          </a:xfrm>
          <a:prstGeom prst="rect">
            <a:avLst/>
          </a:prstGeom>
        </p:spPr>
        <p:txBody>
          <a:bodyPr/>
          <a:lstStyle>
            <a:lvl1pPr>
              <a:defRPr>
                <a:solidFill>
                  <a:schemeClr val="accent2">
                    <a:lumMod val="90000"/>
                    <a:lumOff val="10000"/>
                  </a:schemeClr>
                </a:solidFill>
              </a:defRPr>
            </a:lvl1pPr>
            <a:lvl2pPr>
              <a:defRPr>
                <a:solidFill>
                  <a:schemeClr val="accent2">
                    <a:lumMod val="90000"/>
                    <a:lumOff val="10000"/>
                  </a:schemeClr>
                </a:solidFill>
              </a:defRPr>
            </a:lvl2pPr>
            <a:lvl3pPr>
              <a:defRPr>
                <a:solidFill>
                  <a:schemeClr val="accent2">
                    <a:lumMod val="90000"/>
                    <a:lumOff val="10000"/>
                  </a:schemeClr>
                </a:solidFill>
              </a:defRPr>
            </a:lvl3pPr>
            <a:lvl4pPr>
              <a:defRPr>
                <a:solidFill>
                  <a:schemeClr val="accent2">
                    <a:lumMod val="90000"/>
                    <a:lumOff val="10000"/>
                  </a:schemeClr>
                </a:solidFill>
              </a:defRPr>
            </a:lvl4pPr>
            <a:lvl5pPr>
              <a:defRPr>
                <a:solidFill>
                  <a:schemeClr val="accent2">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92704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colorful background with lines&#10;&#10;Description automatically generated with medium confidence">
            <a:extLst>
              <a:ext uri="{FF2B5EF4-FFF2-40B4-BE49-F238E27FC236}">
                <a16:creationId xmlns:a16="http://schemas.microsoft.com/office/drawing/2014/main" id="{AD9C7099-EDE5-12F7-416D-ECC87915A591}"/>
              </a:ext>
            </a:extLst>
          </p:cNvPr>
          <p:cNvPicPr>
            <a:picLocks noChangeAspect="1"/>
          </p:cNvPicPr>
          <p:nvPr userDrawn="1"/>
        </p:nvPicPr>
        <p:blipFill>
          <a:blip r:embed="rId7">
            <a:extLst>
              <a:ext uri="{28A0092B-C50C-407E-A947-70E740481C1C}">
                <a14:useLocalDpi xmlns:a14="http://schemas.microsoft.com/office/drawing/2010/main" val="0"/>
              </a:ext>
            </a:extLst>
          </a:blip>
          <a:srcRect l="-4589" t="45774" r="4589"/>
          <a:stretch/>
        </p:blipFill>
        <p:spPr>
          <a:xfrm>
            <a:off x="0" y="4465908"/>
            <a:ext cx="9144000" cy="695826"/>
          </a:xfrm>
          <a:prstGeom prst="rect">
            <a:avLst/>
          </a:prstGeom>
          <a:solidFill>
            <a:srgbClr val="18355E"/>
          </a:solidFill>
        </p:spPr>
      </p:pic>
      <p:sp>
        <p:nvSpPr>
          <p:cNvPr id="2" name="Title Placeholder 1"/>
          <p:cNvSpPr>
            <a:spLocks noGrp="1"/>
          </p:cNvSpPr>
          <p:nvPr>
            <p:ph type="title"/>
          </p:nvPr>
        </p:nvSpPr>
        <p:spPr>
          <a:xfrm>
            <a:off x="350201" y="131562"/>
            <a:ext cx="8439238" cy="695826"/>
          </a:xfrm>
          <a:prstGeom prst="rect">
            <a:avLst/>
          </a:prstGeom>
        </p:spPr>
        <p:txBody>
          <a:bodyPr vert="horz" lIns="91440" tIns="45720" rIns="91440" bIns="45720" rtlCol="0" anchor="ctr">
            <a:normAutofit/>
          </a:bodyPr>
          <a:lstStyle/>
          <a:p>
            <a:r>
              <a:rPr lang="en-US" dirty="0"/>
              <a:t>Slide Title</a:t>
            </a:r>
            <a:endParaRPr lang="en-GB" dirty="0"/>
          </a:p>
        </p:txBody>
      </p:sp>
      <p:sp>
        <p:nvSpPr>
          <p:cNvPr id="3" name="Text Placeholder 2"/>
          <p:cNvSpPr>
            <a:spLocks noGrp="1"/>
          </p:cNvSpPr>
          <p:nvPr>
            <p:ph type="body" idx="1"/>
          </p:nvPr>
        </p:nvSpPr>
        <p:spPr>
          <a:xfrm>
            <a:off x="350201" y="964414"/>
            <a:ext cx="8439238" cy="3306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Slide Number Placeholder 4">
            <a:extLst>
              <a:ext uri="{FF2B5EF4-FFF2-40B4-BE49-F238E27FC236}">
                <a16:creationId xmlns:a16="http://schemas.microsoft.com/office/drawing/2014/main" id="{271CF10B-5905-E541-B922-641440E09CC2}"/>
              </a:ext>
            </a:extLst>
          </p:cNvPr>
          <p:cNvSpPr>
            <a:spLocks noGrp="1"/>
          </p:cNvSpPr>
          <p:nvPr>
            <p:ph type="sldNum" sz="quarter" idx="4"/>
          </p:nvPr>
        </p:nvSpPr>
        <p:spPr>
          <a:xfrm>
            <a:off x="6732039" y="4692443"/>
            <a:ext cx="2057400" cy="274637"/>
          </a:xfrm>
          <a:prstGeom prst="rect">
            <a:avLst/>
          </a:prstGeom>
        </p:spPr>
        <p:txBody>
          <a:bodyPr vert="horz" lIns="91440" tIns="45720" rIns="91440" bIns="45720" rtlCol="0" anchor="ctr"/>
          <a:lstStyle>
            <a:lvl1pPr algn="r">
              <a:defRPr sz="1000" i="1">
                <a:solidFill>
                  <a:srgbClr val="B4E9E2"/>
                </a:solidFill>
              </a:defRPr>
            </a:lvl1pPr>
          </a:lstStyle>
          <a:p>
            <a:fld id="{9E7CA0F2-EE66-4F60-8C00-E0BE38E7AEC5}" type="slidenum">
              <a:rPr lang="en-GB" smtClean="0"/>
              <a:pPr/>
              <a:t>‹#›</a:t>
            </a:fld>
            <a:endParaRPr lang="en-GB" dirty="0"/>
          </a:p>
        </p:txBody>
      </p:sp>
      <p:pic>
        <p:nvPicPr>
          <p:cNvPr id="7" name="Picture 6" descr="A black background with white text and colorful letters&#10;&#10;Description automatically generated">
            <a:extLst>
              <a:ext uri="{FF2B5EF4-FFF2-40B4-BE49-F238E27FC236}">
                <a16:creationId xmlns:a16="http://schemas.microsoft.com/office/drawing/2014/main" id="{1DEE7437-BF42-38B7-CCA3-CE0457B53B0D}"/>
              </a:ext>
            </a:extLst>
          </p:cNvPr>
          <p:cNvPicPr>
            <a:picLocks noChangeAspect="1"/>
          </p:cNvPicPr>
          <p:nvPr userDrawn="1"/>
        </p:nvPicPr>
        <p:blipFill>
          <a:blip r:embed="rId8">
            <a:extLst>
              <a:ext uri="{28A0092B-C50C-407E-A947-70E740481C1C}">
                <a14:useLocalDpi xmlns:a14="http://schemas.microsoft.com/office/drawing/2010/main" val="0"/>
              </a:ext>
            </a:extLst>
          </a:blip>
          <a:srcRect b="23528"/>
          <a:stretch/>
        </p:blipFill>
        <p:spPr>
          <a:xfrm>
            <a:off x="350202" y="4598129"/>
            <a:ext cx="977558" cy="420071"/>
          </a:xfrm>
          <a:prstGeom prst="rect">
            <a:avLst/>
          </a:prstGeom>
        </p:spPr>
      </p:pic>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50" r:id="rId3"/>
    <p:sldLayoutId id="2147483661" r:id="rId4"/>
    <p:sldLayoutId id="2147483664" r:id="rId5"/>
  </p:sldLayoutIdLst>
  <p:hf hdr="0" ftr="0" dt="0"/>
  <p:txStyles>
    <p:titleStyle>
      <a:lvl1pPr algn="l" defTabSz="685800" rtl="0" eaLnBrk="1" latinLnBrk="0" hangingPunct="1">
        <a:lnSpc>
          <a:spcPct val="90000"/>
        </a:lnSpc>
        <a:spcBef>
          <a:spcPct val="0"/>
        </a:spcBef>
        <a:buNone/>
        <a:defRPr sz="2000" b="1" kern="1200">
          <a:solidFill>
            <a:srgbClr val="E63961"/>
          </a:solidFill>
          <a:latin typeface="Arial" panose="020B0604020202020204" pitchFamily="34" charset="0"/>
          <a:ea typeface="Verdana" panose="020B0604030504040204" pitchFamily="34" charset="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kern="1200">
          <a:solidFill>
            <a:srgbClr val="18355E"/>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18355E"/>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emf"/><Relationship Id="rId26" Type="http://schemas.openxmlformats.org/officeDocument/2006/relationships/image" Target="../media/image44.emf"/><Relationship Id="rId3" Type="http://schemas.openxmlformats.org/officeDocument/2006/relationships/image" Target="../media/image21.jpg"/><Relationship Id="rId21" Type="http://schemas.openxmlformats.org/officeDocument/2006/relationships/image" Target="../media/image39.sv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jpg"/><Relationship Id="rId25" Type="http://schemas.openxmlformats.org/officeDocument/2006/relationships/image" Target="../media/image43.png"/><Relationship Id="rId2" Type="http://schemas.openxmlformats.org/officeDocument/2006/relationships/notesSlide" Target="../notesSlides/notesSlide8.xml"/><Relationship Id="rId16" Type="http://schemas.openxmlformats.org/officeDocument/2006/relationships/image" Target="../media/image34.gif"/><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emf"/><Relationship Id="rId23" Type="http://schemas.openxmlformats.org/officeDocument/2006/relationships/image" Target="../media/image41.svg"/><Relationship Id="rId28" Type="http://schemas.openxmlformats.org/officeDocument/2006/relationships/image" Target="../media/image46.png"/><Relationship Id="rId10" Type="http://schemas.openxmlformats.org/officeDocument/2006/relationships/image" Target="../media/image28.png"/><Relationship Id="rId19" Type="http://schemas.openxmlformats.org/officeDocument/2006/relationships/image" Target="../media/image37.jpg"/><Relationship Id="rId31"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gif"/><Relationship Id="rId22" Type="http://schemas.openxmlformats.org/officeDocument/2006/relationships/image" Target="../media/image40.png"/><Relationship Id="rId27" Type="http://schemas.openxmlformats.org/officeDocument/2006/relationships/image" Target="../media/image45.jpg"/><Relationship Id="rId30"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2.jpg"/><Relationship Id="rId4" Type="http://schemas.openxmlformats.org/officeDocument/2006/relationships/image" Target="../media/image51.gif"/></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1.jp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microsoft.com/office/2017/06/relationships/model3d" Target="../media/model3d1.glb"/></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3.xml"/><Relationship Id="rId4" Type="http://schemas.openxmlformats.org/officeDocument/2006/relationships/image" Target="../media/image63.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5.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A08FEB-7D89-4706-0C59-EAB786EECACF}"/>
              </a:ext>
            </a:extLst>
          </p:cNvPr>
          <p:cNvSpPr>
            <a:spLocks noGrp="1"/>
          </p:cNvSpPr>
          <p:nvPr>
            <p:ph type="body" sz="quarter" idx="11"/>
          </p:nvPr>
        </p:nvSpPr>
        <p:spPr/>
        <p:txBody>
          <a:bodyPr/>
          <a:lstStyle/>
          <a:p>
            <a:r>
              <a:rPr lang="en-US" dirty="0"/>
              <a:t>Chris Atherton</a:t>
            </a:r>
          </a:p>
        </p:txBody>
      </p:sp>
      <p:sp>
        <p:nvSpPr>
          <p:cNvPr id="8" name="Text Placeholder 7">
            <a:extLst>
              <a:ext uri="{FF2B5EF4-FFF2-40B4-BE49-F238E27FC236}">
                <a16:creationId xmlns:a16="http://schemas.microsoft.com/office/drawing/2014/main" id="{C39933F4-5A63-35A2-B85D-8BAAB008C01A}"/>
              </a:ext>
            </a:extLst>
          </p:cNvPr>
          <p:cNvSpPr>
            <a:spLocks noGrp="1"/>
          </p:cNvSpPr>
          <p:nvPr>
            <p:ph type="body" sz="quarter" idx="17"/>
          </p:nvPr>
        </p:nvSpPr>
        <p:spPr/>
        <p:txBody>
          <a:bodyPr/>
          <a:lstStyle/>
          <a:p>
            <a:r>
              <a:rPr lang="en-GB" b="1" dirty="0"/>
              <a:t>Security and Governance</a:t>
            </a:r>
            <a:endParaRPr lang="en-US" dirty="0"/>
          </a:p>
        </p:txBody>
      </p:sp>
      <p:sp>
        <p:nvSpPr>
          <p:cNvPr id="7" name="Text Placeholder 6">
            <a:extLst>
              <a:ext uri="{FF2B5EF4-FFF2-40B4-BE49-F238E27FC236}">
                <a16:creationId xmlns:a16="http://schemas.microsoft.com/office/drawing/2014/main" id="{A23465FD-75EF-F8F6-54FF-3113B792E549}"/>
              </a:ext>
            </a:extLst>
          </p:cNvPr>
          <p:cNvSpPr>
            <a:spLocks noGrp="1"/>
          </p:cNvSpPr>
          <p:nvPr>
            <p:ph type="body" sz="quarter" idx="14"/>
          </p:nvPr>
        </p:nvSpPr>
        <p:spPr/>
        <p:txBody>
          <a:bodyPr/>
          <a:lstStyle/>
          <a:p>
            <a:r>
              <a:rPr lang="en-GB" b="1" dirty="0"/>
              <a:t>Fibre Sensing for NRENs</a:t>
            </a:r>
            <a:endParaRPr lang="en-US" dirty="0"/>
          </a:p>
        </p:txBody>
      </p:sp>
      <p:sp>
        <p:nvSpPr>
          <p:cNvPr id="4" name="Text Placeholder 3">
            <a:extLst>
              <a:ext uri="{FF2B5EF4-FFF2-40B4-BE49-F238E27FC236}">
                <a16:creationId xmlns:a16="http://schemas.microsoft.com/office/drawing/2014/main" id="{E17CE6B3-0A94-472D-F8D4-F5D0EE9E7976}"/>
              </a:ext>
            </a:extLst>
          </p:cNvPr>
          <p:cNvSpPr>
            <a:spLocks noGrp="1"/>
          </p:cNvSpPr>
          <p:nvPr>
            <p:ph type="body" sz="quarter" idx="12"/>
          </p:nvPr>
        </p:nvSpPr>
        <p:spPr/>
        <p:txBody>
          <a:bodyPr>
            <a:normAutofit fontScale="92500" lnSpcReduction="10000"/>
          </a:bodyPr>
          <a:lstStyle/>
          <a:p>
            <a:r>
              <a:rPr lang="en-US" dirty="0"/>
              <a:t>Brighton	</a:t>
            </a:r>
          </a:p>
        </p:txBody>
      </p:sp>
      <p:sp>
        <p:nvSpPr>
          <p:cNvPr id="9" name="Text Placeholder 8">
            <a:extLst>
              <a:ext uri="{FF2B5EF4-FFF2-40B4-BE49-F238E27FC236}">
                <a16:creationId xmlns:a16="http://schemas.microsoft.com/office/drawing/2014/main" id="{7FA79CE5-2B6A-BA67-AAD6-05CD56D779CA}"/>
              </a:ext>
            </a:extLst>
          </p:cNvPr>
          <p:cNvSpPr>
            <a:spLocks noGrp="1"/>
          </p:cNvSpPr>
          <p:nvPr>
            <p:ph type="body" sz="quarter" idx="18"/>
          </p:nvPr>
        </p:nvSpPr>
        <p:spPr/>
        <p:txBody>
          <a:bodyPr>
            <a:normAutofit fontScale="92500" lnSpcReduction="10000"/>
          </a:bodyPr>
          <a:lstStyle/>
          <a:p>
            <a:r>
              <a:rPr lang="en-US" dirty="0"/>
              <a:t>11/06/25</a:t>
            </a:r>
          </a:p>
        </p:txBody>
      </p:sp>
      <p:sp>
        <p:nvSpPr>
          <p:cNvPr id="3" name="Slide Number Placeholder 2">
            <a:extLst>
              <a:ext uri="{FF2B5EF4-FFF2-40B4-BE49-F238E27FC236}">
                <a16:creationId xmlns:a16="http://schemas.microsoft.com/office/drawing/2014/main" id="{7A33E1CB-530C-3CD0-5CDA-3523DC6449D6}"/>
              </a:ext>
            </a:extLst>
          </p:cNvPr>
          <p:cNvSpPr>
            <a:spLocks noGrp="1"/>
          </p:cNvSpPr>
          <p:nvPr>
            <p:ph type="sldNum" sz="quarter" idx="4294967295"/>
          </p:nvPr>
        </p:nvSpPr>
        <p:spPr>
          <a:xfrm>
            <a:off x="7086600" y="4633913"/>
            <a:ext cx="2057400" cy="274637"/>
          </a:xfrm>
        </p:spPr>
        <p:txBody>
          <a:bodyPr/>
          <a:lstStyle/>
          <a:p>
            <a:fld id="{9E7CA0F2-EE66-4F60-8C00-E0BE38E7AEC5}" type="slidenum">
              <a:rPr lang="en-GB" smtClean="0"/>
              <a:pPr/>
              <a:t>1</a:t>
            </a:fld>
            <a:endParaRPr lang="en-GB" dirty="0"/>
          </a:p>
        </p:txBody>
      </p:sp>
    </p:spTree>
    <p:extLst>
      <p:ext uri="{BB962C8B-B14F-4D97-AF65-F5344CB8AC3E}">
        <p14:creationId xmlns:p14="http://schemas.microsoft.com/office/powerpoint/2010/main" val="2030137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hikers helping one another up a rock">
            <a:extLst>
              <a:ext uri="{FF2B5EF4-FFF2-40B4-BE49-F238E27FC236}">
                <a16:creationId xmlns:a16="http://schemas.microsoft.com/office/drawing/2014/main" id="{2820AC3E-5D13-0EE9-073C-64E3769ABFBF}"/>
              </a:ext>
            </a:extLst>
          </p:cNvPr>
          <p:cNvPicPr>
            <a:picLocks noChangeAspect="1"/>
          </p:cNvPicPr>
          <p:nvPr/>
        </p:nvPicPr>
        <p:blipFill rotWithShape="1">
          <a:blip r:embed="rId3">
            <a:extLst>
              <a:ext uri="{28A0092B-C50C-407E-A947-70E740481C1C}">
                <a14:useLocalDpi xmlns:a14="http://schemas.microsoft.com/office/drawing/2010/main" val="0"/>
              </a:ext>
            </a:extLst>
          </a:blip>
          <a:srcRect t="15666"/>
          <a:stretch/>
        </p:blipFill>
        <p:spPr>
          <a:xfrm>
            <a:off x="0" y="-80159"/>
            <a:ext cx="9144000" cy="5223659"/>
          </a:xfrm>
          <a:prstGeom prst="rect">
            <a:avLst/>
          </a:prstGeom>
        </p:spPr>
      </p:pic>
      <p:sp>
        <p:nvSpPr>
          <p:cNvPr id="2" name="Title 1">
            <a:extLst>
              <a:ext uri="{FF2B5EF4-FFF2-40B4-BE49-F238E27FC236}">
                <a16:creationId xmlns:a16="http://schemas.microsoft.com/office/drawing/2014/main" id="{75903419-B09E-15D2-0170-0A8A1B6A2648}"/>
              </a:ext>
            </a:extLst>
          </p:cNvPr>
          <p:cNvSpPr>
            <a:spLocks noGrp="1"/>
          </p:cNvSpPr>
          <p:nvPr>
            <p:ph type="title"/>
          </p:nvPr>
        </p:nvSpPr>
        <p:spPr>
          <a:xfrm>
            <a:off x="861479" y="201777"/>
            <a:ext cx="7421042" cy="323182"/>
          </a:xfrm>
        </p:spPr>
        <p:txBody>
          <a:bodyPr anchor="ctr">
            <a:noAutofit/>
          </a:bodyPr>
          <a:lstStyle/>
          <a:p>
            <a:pPr algn="ctr"/>
            <a:r>
              <a:rPr lang="en-GB" sz="4500" dirty="0"/>
              <a:t>Objectives</a:t>
            </a:r>
          </a:p>
        </p:txBody>
      </p:sp>
      <p:graphicFrame>
        <p:nvGraphicFramePr>
          <p:cNvPr id="6" name="Content Placeholder 2">
            <a:extLst>
              <a:ext uri="{FF2B5EF4-FFF2-40B4-BE49-F238E27FC236}">
                <a16:creationId xmlns:a16="http://schemas.microsoft.com/office/drawing/2014/main" id="{C5C7C816-60D6-0E18-DF48-E5F9FCD0FE0A}"/>
              </a:ext>
            </a:extLst>
          </p:cNvPr>
          <p:cNvGraphicFramePr>
            <a:graphicFrameLocks noGrp="1"/>
          </p:cNvGraphicFramePr>
          <p:nvPr>
            <p:ph sz="quarter" idx="10"/>
          </p:nvPr>
        </p:nvGraphicFramePr>
        <p:xfrm>
          <a:off x="0" y="480951"/>
          <a:ext cx="9144000" cy="4101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914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506786D-21D4-11F9-B02B-5330A648AD79}"/>
              </a:ext>
            </a:extLst>
          </p:cNvPr>
          <p:cNvGrpSpPr/>
          <p:nvPr/>
        </p:nvGrpSpPr>
        <p:grpSpPr>
          <a:xfrm>
            <a:off x="0" y="0"/>
            <a:ext cx="9144000" cy="5207295"/>
            <a:chOff x="0" y="0"/>
            <a:chExt cx="12192000" cy="6943060"/>
          </a:xfrm>
        </p:grpSpPr>
        <p:pic>
          <p:nvPicPr>
            <p:cNvPr id="5" name="Picture 4" descr="A close-up of a globe&#10;&#10;Description automatically generated">
              <a:extLst>
                <a:ext uri="{FF2B5EF4-FFF2-40B4-BE49-F238E27FC236}">
                  <a16:creationId xmlns:a16="http://schemas.microsoft.com/office/drawing/2014/main" id="{4F8AC6E1-3818-67A1-8386-97F57FFBFDB0}"/>
                </a:ext>
              </a:extLst>
            </p:cNvPr>
            <p:cNvPicPr>
              <a:picLocks noChangeAspect="1"/>
            </p:cNvPicPr>
            <p:nvPr/>
          </p:nvPicPr>
          <p:blipFill>
            <a:blip r:embed="rId3"/>
            <a:stretch>
              <a:fillRect/>
            </a:stretch>
          </p:blipFill>
          <p:spPr>
            <a:xfrm>
              <a:off x="0" y="0"/>
              <a:ext cx="12192000" cy="6943060"/>
            </a:xfrm>
            <a:prstGeom prst="rect">
              <a:avLst/>
            </a:prstGeom>
          </p:spPr>
        </p:pic>
        <p:cxnSp>
          <p:nvCxnSpPr>
            <p:cNvPr id="7" name="Straight Connector 6">
              <a:extLst>
                <a:ext uri="{FF2B5EF4-FFF2-40B4-BE49-F238E27FC236}">
                  <a16:creationId xmlns:a16="http://schemas.microsoft.com/office/drawing/2014/main" id="{F91D96C8-3AAA-1B43-C384-56587B5FC4F3}"/>
                </a:ext>
              </a:extLst>
            </p:cNvPr>
            <p:cNvCxnSpPr>
              <a:cxnSpLocks/>
            </p:cNvCxnSpPr>
            <p:nvPr/>
          </p:nvCxnSpPr>
          <p:spPr>
            <a:xfrm flipV="1">
              <a:off x="5883965" y="2850031"/>
              <a:ext cx="974035" cy="224435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F2999E6D-D2FB-198E-928C-5F8CD0950E4D}"/>
                </a:ext>
              </a:extLst>
            </p:cNvPr>
            <p:cNvCxnSpPr>
              <a:cxnSpLocks/>
            </p:cNvCxnSpPr>
            <p:nvPr/>
          </p:nvCxnSpPr>
          <p:spPr>
            <a:xfrm flipV="1">
              <a:off x="6858000" y="2436374"/>
              <a:ext cx="87086" cy="413657"/>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4976DC08-BDDF-8A12-EC0E-62868C07E89F}"/>
                </a:ext>
              </a:extLst>
            </p:cNvPr>
            <p:cNvCxnSpPr>
              <a:cxnSpLocks/>
            </p:cNvCxnSpPr>
            <p:nvPr/>
          </p:nvCxnSpPr>
          <p:spPr>
            <a:xfrm flipH="1" flipV="1">
              <a:off x="6666614" y="2775097"/>
              <a:ext cx="191386" cy="9126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49A9C0E8-C5C0-1769-8619-7C2D9E26CA24}"/>
                </a:ext>
              </a:extLst>
            </p:cNvPr>
            <p:cNvCxnSpPr>
              <a:cxnSpLocks/>
            </p:cNvCxnSpPr>
            <p:nvPr/>
          </p:nvCxnSpPr>
          <p:spPr>
            <a:xfrm flipH="1" flipV="1">
              <a:off x="6666614" y="2775097"/>
              <a:ext cx="1096993" cy="1612923"/>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D0A9F69-E4C7-7EBF-8007-863E202B99B4}"/>
                </a:ext>
              </a:extLst>
            </p:cNvPr>
            <p:cNvSpPr txBox="1"/>
            <p:nvPr/>
          </p:nvSpPr>
          <p:spPr>
            <a:xfrm>
              <a:off x="9171892" y="1974709"/>
              <a:ext cx="1258648" cy="861775"/>
            </a:xfrm>
            <a:prstGeom prst="rect">
              <a:avLst/>
            </a:prstGeom>
            <a:solidFill>
              <a:srgbClr val="002E58"/>
            </a:solidFill>
          </p:spPr>
          <p:txBody>
            <a:bodyPr wrap="square" rtlCol="0">
              <a:spAutoFit/>
            </a:bodyPr>
            <a:lstStyle/>
            <a:p>
              <a:r>
                <a:rPr lang="en-NL" sz="1800" dirty="0">
                  <a:solidFill>
                    <a:srgbClr val="ADDCFA"/>
                  </a:solidFill>
                </a:rPr>
                <a:t>Preveza,</a:t>
              </a:r>
            </a:p>
          </p:txBody>
        </p:sp>
        <p:cxnSp>
          <p:nvCxnSpPr>
            <p:cNvPr id="2" name="Straight Connector 1">
              <a:extLst>
                <a:ext uri="{FF2B5EF4-FFF2-40B4-BE49-F238E27FC236}">
                  <a16:creationId xmlns:a16="http://schemas.microsoft.com/office/drawing/2014/main" id="{6D1BBB5E-1A45-2877-9733-D9C6555A77F8}"/>
                </a:ext>
              </a:extLst>
            </p:cNvPr>
            <p:cNvCxnSpPr>
              <a:cxnSpLocks/>
            </p:cNvCxnSpPr>
            <p:nvPr/>
          </p:nvCxnSpPr>
          <p:spPr>
            <a:xfrm flipH="1">
              <a:off x="7707923" y="1974709"/>
              <a:ext cx="83527" cy="350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A44C3B-6CFF-9F6C-D87A-2A4BF055E216}"/>
                </a:ext>
              </a:extLst>
            </p:cNvPr>
            <p:cNvCxnSpPr>
              <a:cxnSpLocks/>
            </p:cNvCxnSpPr>
            <p:nvPr/>
          </p:nvCxnSpPr>
          <p:spPr>
            <a:xfrm flipH="1">
              <a:off x="6010275" y="920844"/>
              <a:ext cx="6985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1550CC-503B-0C01-9191-5EBAE67BF903}"/>
                </a:ext>
              </a:extLst>
            </p:cNvPr>
            <p:cNvCxnSpPr>
              <a:cxnSpLocks/>
            </p:cNvCxnSpPr>
            <p:nvPr/>
          </p:nvCxnSpPr>
          <p:spPr>
            <a:xfrm flipH="1" flipV="1">
              <a:off x="5978525" y="872311"/>
              <a:ext cx="31750" cy="4853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62A8564-1252-C246-93E3-CD956CAA8F53}"/>
                </a:ext>
              </a:extLst>
            </p:cNvPr>
            <p:cNvCxnSpPr>
              <a:cxnSpLocks/>
            </p:cNvCxnSpPr>
            <p:nvPr/>
          </p:nvCxnSpPr>
          <p:spPr>
            <a:xfrm flipV="1">
              <a:off x="5981700" y="872311"/>
              <a:ext cx="0" cy="7174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F00837-2426-B7BB-0BDE-4A2CC70AE9F9}"/>
                </a:ext>
              </a:extLst>
            </p:cNvPr>
            <p:cNvCxnSpPr>
              <a:cxnSpLocks/>
            </p:cNvCxnSpPr>
            <p:nvPr/>
          </p:nvCxnSpPr>
          <p:spPr>
            <a:xfrm flipH="1">
              <a:off x="5978525" y="925912"/>
              <a:ext cx="101600" cy="2321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712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F5B7-1CA9-3849-B8E4-79FD96C47112}"/>
              </a:ext>
            </a:extLst>
          </p:cNvPr>
          <p:cNvSpPr>
            <a:spLocks noGrp="1"/>
          </p:cNvSpPr>
          <p:nvPr>
            <p:ph type="title"/>
          </p:nvPr>
        </p:nvSpPr>
        <p:spPr>
          <a:xfrm>
            <a:off x="536254" y="320456"/>
            <a:ext cx="2331308" cy="323182"/>
          </a:xfrm>
        </p:spPr>
        <p:txBody>
          <a:bodyPr>
            <a:normAutofit fontScale="90000"/>
          </a:bodyPr>
          <a:lstStyle/>
          <a:p>
            <a:r>
              <a:rPr lang="en-US" dirty="0"/>
              <a:t>Consortium Members</a:t>
            </a:r>
          </a:p>
        </p:txBody>
      </p:sp>
      <p:pic>
        <p:nvPicPr>
          <p:cNvPr id="5" name="Content Placeholder 4" descr="Map&#10;&#10;Description automatically generated">
            <a:extLst>
              <a:ext uri="{FF2B5EF4-FFF2-40B4-BE49-F238E27FC236}">
                <a16:creationId xmlns:a16="http://schemas.microsoft.com/office/drawing/2014/main" id="{4AA65124-38AB-9F2F-5BDC-B9FA3FCA5ADF}"/>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5603" t="6556" r="12799" b="8420"/>
          <a:stretch/>
        </p:blipFill>
        <p:spPr>
          <a:xfrm>
            <a:off x="5454846" y="677402"/>
            <a:ext cx="3190346" cy="3788695"/>
          </a:xfrm>
        </p:spPr>
      </p:pic>
      <p:sp>
        <p:nvSpPr>
          <p:cNvPr id="61" name="Rectangle 60">
            <a:extLst>
              <a:ext uri="{FF2B5EF4-FFF2-40B4-BE49-F238E27FC236}">
                <a16:creationId xmlns:a16="http://schemas.microsoft.com/office/drawing/2014/main" id="{34CAE30C-EC50-F630-AB35-3FE97D298F57}"/>
              </a:ext>
            </a:extLst>
          </p:cNvPr>
          <p:cNvSpPr/>
          <p:nvPr/>
        </p:nvSpPr>
        <p:spPr>
          <a:xfrm>
            <a:off x="160200" y="860850"/>
            <a:ext cx="2230655" cy="3487454"/>
          </a:xfrm>
          <a:prstGeom prst="rect">
            <a:avLst/>
          </a:prstGeom>
          <a:ln w="25400">
            <a:solidFill>
              <a:srgbClr val="2A2E84"/>
            </a:solidFill>
          </a:ln>
        </p:spPr>
        <p:style>
          <a:lnRef idx="2">
            <a:schemeClr val="accent6"/>
          </a:lnRef>
          <a:fillRef idx="1">
            <a:schemeClr val="lt1"/>
          </a:fillRef>
          <a:effectRef idx="0">
            <a:schemeClr val="accent6"/>
          </a:effectRef>
          <a:fontRef idx="minor">
            <a:schemeClr val="dk1"/>
          </a:fontRef>
        </p:style>
        <p:txBody>
          <a:bodyPr rtlCol="0" anchor="b"/>
          <a:lstStyle/>
          <a:p>
            <a:pPr algn="r"/>
            <a:r>
              <a:rPr lang="en-GB" sz="1013" dirty="0"/>
              <a:t>Research Organisations</a:t>
            </a:r>
          </a:p>
        </p:txBody>
      </p:sp>
      <p:sp>
        <p:nvSpPr>
          <p:cNvPr id="62" name="Rectangle 61">
            <a:extLst>
              <a:ext uri="{FF2B5EF4-FFF2-40B4-BE49-F238E27FC236}">
                <a16:creationId xmlns:a16="http://schemas.microsoft.com/office/drawing/2014/main" id="{035679B6-8532-9B7D-4222-87B2D60B1206}"/>
              </a:ext>
            </a:extLst>
          </p:cNvPr>
          <p:cNvSpPr/>
          <p:nvPr/>
        </p:nvSpPr>
        <p:spPr>
          <a:xfrm>
            <a:off x="2454948" y="860850"/>
            <a:ext cx="2786404" cy="2231303"/>
          </a:xfrm>
          <a:prstGeom prst="rect">
            <a:avLst/>
          </a:prstGeom>
          <a:ln w="25400">
            <a:solidFill>
              <a:srgbClr val="2A2E84"/>
            </a:solidFill>
          </a:ln>
        </p:spPr>
        <p:style>
          <a:lnRef idx="2">
            <a:schemeClr val="accent6"/>
          </a:lnRef>
          <a:fillRef idx="1">
            <a:schemeClr val="lt1"/>
          </a:fillRef>
          <a:effectRef idx="0">
            <a:schemeClr val="accent6"/>
          </a:effectRef>
          <a:fontRef idx="minor">
            <a:schemeClr val="dk1"/>
          </a:fontRef>
        </p:style>
        <p:txBody>
          <a:bodyPr rtlCol="0" anchor="b"/>
          <a:lstStyle/>
          <a:p>
            <a:pPr algn="r"/>
            <a:r>
              <a:rPr lang="en-GB" sz="1013" dirty="0"/>
              <a:t>NRENs</a:t>
            </a:r>
          </a:p>
        </p:txBody>
      </p:sp>
      <p:grpSp>
        <p:nvGrpSpPr>
          <p:cNvPr id="65" name="Group 64">
            <a:extLst>
              <a:ext uri="{FF2B5EF4-FFF2-40B4-BE49-F238E27FC236}">
                <a16:creationId xmlns:a16="http://schemas.microsoft.com/office/drawing/2014/main" id="{8B17A92E-6527-4F8B-E8FB-6931C85BCBAE}"/>
              </a:ext>
            </a:extLst>
          </p:cNvPr>
          <p:cNvGrpSpPr/>
          <p:nvPr/>
        </p:nvGrpSpPr>
        <p:grpSpPr>
          <a:xfrm>
            <a:off x="2451972" y="3092153"/>
            <a:ext cx="2196461" cy="1256153"/>
            <a:chOff x="237948" y="5842671"/>
            <a:chExt cx="2928614" cy="1674870"/>
          </a:xfrm>
        </p:grpSpPr>
        <p:sp>
          <p:nvSpPr>
            <p:cNvPr id="60" name="Rectangle 59">
              <a:extLst>
                <a:ext uri="{FF2B5EF4-FFF2-40B4-BE49-F238E27FC236}">
                  <a16:creationId xmlns:a16="http://schemas.microsoft.com/office/drawing/2014/main" id="{A81E7E4B-598B-55D9-7754-649A7F4155E0}"/>
                </a:ext>
              </a:extLst>
            </p:cNvPr>
            <p:cNvSpPr/>
            <p:nvPr/>
          </p:nvSpPr>
          <p:spPr>
            <a:xfrm>
              <a:off x="237948" y="5842671"/>
              <a:ext cx="2928614" cy="1674870"/>
            </a:xfrm>
            <a:prstGeom prst="rect">
              <a:avLst/>
            </a:prstGeom>
            <a:ln w="25400">
              <a:solidFill>
                <a:srgbClr val="2A2E84"/>
              </a:solidFill>
            </a:ln>
          </p:spPr>
          <p:style>
            <a:lnRef idx="2">
              <a:schemeClr val="accent6"/>
            </a:lnRef>
            <a:fillRef idx="1">
              <a:schemeClr val="lt1"/>
            </a:fillRef>
            <a:effectRef idx="0">
              <a:schemeClr val="accent6"/>
            </a:effectRef>
            <a:fontRef idx="minor">
              <a:schemeClr val="dk1"/>
            </a:fontRef>
          </p:style>
          <p:txBody>
            <a:bodyPr rtlCol="0" anchor="b"/>
            <a:lstStyle/>
            <a:p>
              <a:pPr algn="r"/>
              <a:r>
                <a:rPr lang="en-GB" sz="1013" dirty="0"/>
                <a:t>Commercial organisations</a:t>
              </a:r>
            </a:p>
          </p:txBody>
        </p:sp>
        <p:pic>
          <p:nvPicPr>
            <p:cNvPr id="11" name="Picture 10" descr="Text&#10;&#10;Description automatically generated">
              <a:extLst>
                <a:ext uri="{FF2B5EF4-FFF2-40B4-BE49-F238E27FC236}">
                  <a16:creationId xmlns:a16="http://schemas.microsoft.com/office/drawing/2014/main" id="{F8944C30-EC46-A375-3862-4C08DAC74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960" y="5919612"/>
              <a:ext cx="1361452" cy="680726"/>
            </a:xfrm>
            <a:prstGeom prst="rect">
              <a:avLst/>
            </a:prstGeom>
          </p:spPr>
        </p:pic>
        <p:pic>
          <p:nvPicPr>
            <p:cNvPr id="25" name="Picture 24">
              <a:extLst>
                <a:ext uri="{FF2B5EF4-FFF2-40B4-BE49-F238E27FC236}">
                  <a16:creationId xmlns:a16="http://schemas.microsoft.com/office/drawing/2014/main" id="{8800297C-5BAD-61A3-3B69-D3E9F103E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58" y="6656456"/>
              <a:ext cx="1369897" cy="393272"/>
            </a:xfrm>
            <a:prstGeom prst="rect">
              <a:avLst/>
            </a:prstGeom>
          </p:spPr>
        </p:pic>
        <p:pic>
          <p:nvPicPr>
            <p:cNvPr id="45" name="Picture 44">
              <a:extLst>
                <a:ext uri="{FF2B5EF4-FFF2-40B4-BE49-F238E27FC236}">
                  <a16:creationId xmlns:a16="http://schemas.microsoft.com/office/drawing/2014/main" id="{70A62E8E-CE3A-B022-0F9A-735AE2DB0F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4637" y="6101667"/>
              <a:ext cx="734108" cy="734108"/>
            </a:xfrm>
            <a:prstGeom prst="rect">
              <a:avLst/>
            </a:prstGeom>
          </p:spPr>
        </p:pic>
      </p:grpSp>
      <p:pic>
        <p:nvPicPr>
          <p:cNvPr id="7" name="Picture 6" descr="Shape&#10;&#10;Description automatically generated with low confidence">
            <a:extLst>
              <a:ext uri="{FF2B5EF4-FFF2-40B4-BE49-F238E27FC236}">
                <a16:creationId xmlns:a16="http://schemas.microsoft.com/office/drawing/2014/main" id="{CE4CDED1-EB5D-02EA-9534-0B37100B5A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293" y="2666060"/>
            <a:ext cx="427643" cy="863838"/>
          </a:xfrm>
          <a:prstGeom prst="rect">
            <a:avLst/>
          </a:prstGeom>
        </p:spPr>
      </p:pic>
      <p:pic>
        <p:nvPicPr>
          <p:cNvPr id="9" name="Picture 8" descr="Logo&#10;&#10;Description automatically generated">
            <a:extLst>
              <a:ext uri="{FF2B5EF4-FFF2-40B4-BE49-F238E27FC236}">
                <a16:creationId xmlns:a16="http://schemas.microsoft.com/office/drawing/2014/main" id="{BC845B98-D401-F20A-296A-DA6ECD6CF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7022" y="3246117"/>
            <a:ext cx="555497" cy="545665"/>
          </a:xfrm>
          <a:prstGeom prst="rect">
            <a:avLst/>
          </a:prstGeom>
        </p:spPr>
      </p:pic>
      <p:pic>
        <p:nvPicPr>
          <p:cNvPr id="13" name="Picture 12" descr="Text&#10;&#10;Description automatically generated">
            <a:extLst>
              <a:ext uri="{FF2B5EF4-FFF2-40B4-BE49-F238E27FC236}">
                <a16:creationId xmlns:a16="http://schemas.microsoft.com/office/drawing/2014/main" id="{0904FE21-2628-29A0-F3B0-E8E29387CC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656" y="1867164"/>
            <a:ext cx="934021" cy="324449"/>
          </a:xfrm>
          <a:prstGeom prst="rect">
            <a:avLst/>
          </a:prstGeom>
        </p:spPr>
      </p:pic>
      <p:pic>
        <p:nvPicPr>
          <p:cNvPr id="15" name="Graphic 14">
            <a:extLst>
              <a:ext uri="{FF2B5EF4-FFF2-40B4-BE49-F238E27FC236}">
                <a16:creationId xmlns:a16="http://schemas.microsoft.com/office/drawing/2014/main" id="{2BCCF6F8-0FD6-3F12-36FA-91D84E2633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0417" y="3309555"/>
            <a:ext cx="1038133" cy="613252"/>
          </a:xfrm>
          <a:prstGeom prst="rect">
            <a:avLst/>
          </a:prstGeom>
        </p:spPr>
      </p:pic>
      <p:pic>
        <p:nvPicPr>
          <p:cNvPr id="17" name="Picture 16">
            <a:extLst>
              <a:ext uri="{FF2B5EF4-FFF2-40B4-BE49-F238E27FC236}">
                <a16:creationId xmlns:a16="http://schemas.microsoft.com/office/drawing/2014/main" id="{5C4CD314-43E2-E00B-257B-BAB65A3861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5116" y="2222949"/>
            <a:ext cx="1194477" cy="348800"/>
          </a:xfrm>
          <a:prstGeom prst="rect">
            <a:avLst/>
          </a:prstGeom>
        </p:spPr>
      </p:pic>
      <p:pic>
        <p:nvPicPr>
          <p:cNvPr id="27" name="Picture 26">
            <a:extLst>
              <a:ext uri="{FF2B5EF4-FFF2-40B4-BE49-F238E27FC236}">
                <a16:creationId xmlns:a16="http://schemas.microsoft.com/office/drawing/2014/main" id="{84020739-A7A6-328F-BAAE-EF87EB7675E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7399" y="1819947"/>
            <a:ext cx="729881" cy="716110"/>
          </a:xfrm>
          <a:prstGeom prst="rect">
            <a:avLst/>
          </a:prstGeom>
        </p:spPr>
      </p:pic>
      <p:pic>
        <p:nvPicPr>
          <p:cNvPr id="31" name="Picture 30">
            <a:extLst>
              <a:ext uri="{FF2B5EF4-FFF2-40B4-BE49-F238E27FC236}">
                <a16:creationId xmlns:a16="http://schemas.microsoft.com/office/drawing/2014/main" id="{45E2C046-50DF-EEB7-048C-D8717BD3D7CD}"/>
              </a:ext>
            </a:extLst>
          </p:cNvPr>
          <p:cNvPicPr>
            <a:picLocks noChangeAspect="1"/>
          </p:cNvPicPr>
          <p:nvPr/>
        </p:nvPicPr>
        <p:blipFill rotWithShape="1">
          <a:blip r:embed="rId14">
            <a:extLst>
              <a:ext uri="{28A0092B-C50C-407E-A947-70E740481C1C}">
                <a14:useLocalDpi xmlns:a14="http://schemas.microsoft.com/office/drawing/2010/main" val="0"/>
              </a:ext>
            </a:extLst>
          </a:blip>
          <a:srcRect t="19684" b="15110"/>
          <a:stretch/>
        </p:blipFill>
        <p:spPr>
          <a:xfrm>
            <a:off x="3673704" y="907487"/>
            <a:ext cx="751811" cy="343163"/>
          </a:xfrm>
          <a:prstGeom prst="rect">
            <a:avLst/>
          </a:prstGeom>
        </p:spPr>
      </p:pic>
      <p:pic>
        <p:nvPicPr>
          <p:cNvPr id="33" name="Picture 32">
            <a:extLst>
              <a:ext uri="{FF2B5EF4-FFF2-40B4-BE49-F238E27FC236}">
                <a16:creationId xmlns:a16="http://schemas.microsoft.com/office/drawing/2014/main" id="{DE7B1AD3-FA46-5AFD-67AA-BAEBF6059BF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82532" y="1270283"/>
            <a:ext cx="1240796" cy="549664"/>
          </a:xfrm>
          <a:prstGeom prst="rect">
            <a:avLst/>
          </a:prstGeom>
        </p:spPr>
      </p:pic>
      <p:pic>
        <p:nvPicPr>
          <p:cNvPr id="35" name="Picture 34">
            <a:extLst>
              <a:ext uri="{FF2B5EF4-FFF2-40B4-BE49-F238E27FC236}">
                <a16:creationId xmlns:a16="http://schemas.microsoft.com/office/drawing/2014/main" id="{50ACFA13-E13A-07FC-C37C-8AD288BAE45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90043" y="2303200"/>
            <a:ext cx="969526" cy="349029"/>
          </a:xfrm>
          <a:prstGeom prst="rect">
            <a:avLst/>
          </a:prstGeom>
        </p:spPr>
      </p:pic>
      <p:pic>
        <p:nvPicPr>
          <p:cNvPr id="37" name="Picture 36">
            <a:extLst>
              <a:ext uri="{FF2B5EF4-FFF2-40B4-BE49-F238E27FC236}">
                <a16:creationId xmlns:a16="http://schemas.microsoft.com/office/drawing/2014/main" id="{03549CE7-B16E-655B-FD4E-0BC34D80779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85847" y="962306"/>
            <a:ext cx="681704" cy="319096"/>
          </a:xfrm>
          <a:prstGeom prst="rect">
            <a:avLst/>
          </a:prstGeom>
        </p:spPr>
      </p:pic>
      <p:pic>
        <p:nvPicPr>
          <p:cNvPr id="39" name="Picture 38">
            <a:extLst>
              <a:ext uri="{FF2B5EF4-FFF2-40B4-BE49-F238E27FC236}">
                <a16:creationId xmlns:a16="http://schemas.microsoft.com/office/drawing/2014/main" id="{B6205D12-E2E9-FF4B-AB71-0A3175BCE63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21713" y="946859"/>
            <a:ext cx="1087966" cy="250057"/>
          </a:xfrm>
          <a:prstGeom prst="rect">
            <a:avLst/>
          </a:prstGeom>
        </p:spPr>
      </p:pic>
      <p:pic>
        <p:nvPicPr>
          <p:cNvPr id="41" name="Picture 40">
            <a:extLst>
              <a:ext uri="{FF2B5EF4-FFF2-40B4-BE49-F238E27FC236}">
                <a16:creationId xmlns:a16="http://schemas.microsoft.com/office/drawing/2014/main" id="{9E73F787-3D9A-38FD-A001-4C4E25BFFA4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311739" y="1789933"/>
            <a:ext cx="822263" cy="332533"/>
          </a:xfrm>
          <a:prstGeom prst="rect">
            <a:avLst/>
          </a:prstGeom>
        </p:spPr>
      </p:pic>
      <p:pic>
        <p:nvPicPr>
          <p:cNvPr id="43" name="Graphic 42">
            <a:extLst>
              <a:ext uri="{FF2B5EF4-FFF2-40B4-BE49-F238E27FC236}">
                <a16:creationId xmlns:a16="http://schemas.microsoft.com/office/drawing/2014/main" id="{EFAB6B7B-22AC-2771-A3C9-97CE08C30BE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10870" y="1007448"/>
            <a:ext cx="1702617" cy="323182"/>
          </a:xfrm>
          <a:prstGeom prst="rect">
            <a:avLst/>
          </a:prstGeom>
        </p:spPr>
      </p:pic>
      <p:pic>
        <p:nvPicPr>
          <p:cNvPr id="47" name="Graphic 46">
            <a:extLst>
              <a:ext uri="{FF2B5EF4-FFF2-40B4-BE49-F238E27FC236}">
                <a16:creationId xmlns:a16="http://schemas.microsoft.com/office/drawing/2014/main" id="{3F5ACD80-4F61-8EFE-6F76-82353EDFBAC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57052" y="2621759"/>
            <a:ext cx="891940" cy="624358"/>
          </a:xfrm>
          <a:prstGeom prst="rect">
            <a:avLst/>
          </a:prstGeom>
        </p:spPr>
      </p:pic>
      <p:pic>
        <p:nvPicPr>
          <p:cNvPr id="49" name="Picture 48">
            <a:extLst>
              <a:ext uri="{FF2B5EF4-FFF2-40B4-BE49-F238E27FC236}">
                <a16:creationId xmlns:a16="http://schemas.microsoft.com/office/drawing/2014/main" id="{68EA515B-2AD7-59FA-230E-A1A4820B3F1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89691" y="1866231"/>
            <a:ext cx="1069636" cy="388356"/>
          </a:xfrm>
          <a:prstGeom prst="rect">
            <a:avLst/>
          </a:prstGeom>
        </p:spPr>
      </p:pic>
      <p:pic>
        <p:nvPicPr>
          <p:cNvPr id="51" name="Picture 50">
            <a:extLst>
              <a:ext uri="{FF2B5EF4-FFF2-40B4-BE49-F238E27FC236}">
                <a16:creationId xmlns:a16="http://schemas.microsoft.com/office/drawing/2014/main" id="{A27B1685-EA14-D741-3418-D3982B9CF2D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51455" y="1417741"/>
            <a:ext cx="1024022" cy="724486"/>
          </a:xfrm>
          <a:prstGeom prst="rect">
            <a:avLst/>
          </a:prstGeom>
        </p:spPr>
      </p:pic>
      <p:pic>
        <p:nvPicPr>
          <p:cNvPr id="53" name="Picture 52">
            <a:extLst>
              <a:ext uri="{FF2B5EF4-FFF2-40B4-BE49-F238E27FC236}">
                <a16:creationId xmlns:a16="http://schemas.microsoft.com/office/drawing/2014/main" id="{D698C950-6AE9-2F32-C354-D5F9B6A3001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64712" y="2317031"/>
            <a:ext cx="1322378" cy="349029"/>
          </a:xfrm>
          <a:prstGeom prst="rect">
            <a:avLst/>
          </a:prstGeom>
        </p:spPr>
      </p:pic>
      <p:pic>
        <p:nvPicPr>
          <p:cNvPr id="59" name="Picture 58" descr="Logo, company name&#10;&#10;Description automatically generated">
            <a:extLst>
              <a:ext uri="{FF2B5EF4-FFF2-40B4-BE49-F238E27FC236}">
                <a16:creationId xmlns:a16="http://schemas.microsoft.com/office/drawing/2014/main" id="{AE721EFB-8C49-4443-20C8-0DEE80180BE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597633" y="2504514"/>
            <a:ext cx="671120" cy="598710"/>
          </a:xfrm>
          <a:prstGeom prst="rect">
            <a:avLst/>
          </a:prstGeom>
        </p:spPr>
      </p:pic>
      <p:pic>
        <p:nvPicPr>
          <p:cNvPr id="19" name="Picture 18">
            <a:extLst>
              <a:ext uri="{FF2B5EF4-FFF2-40B4-BE49-F238E27FC236}">
                <a16:creationId xmlns:a16="http://schemas.microsoft.com/office/drawing/2014/main" id="{10384AF7-FA27-7E16-6ECE-897CE992C34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45652" y="1423361"/>
            <a:ext cx="781628" cy="388356"/>
          </a:xfrm>
          <a:prstGeom prst="rect">
            <a:avLst/>
          </a:prstGeom>
        </p:spPr>
      </p:pic>
      <p:pic>
        <p:nvPicPr>
          <p:cNvPr id="21" name="Picture 20">
            <a:extLst>
              <a:ext uri="{FF2B5EF4-FFF2-40B4-BE49-F238E27FC236}">
                <a16:creationId xmlns:a16="http://schemas.microsoft.com/office/drawing/2014/main" id="{51D001C7-7D51-BD44-355D-690CA6650D5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14378" y="1358017"/>
            <a:ext cx="1212836" cy="404279"/>
          </a:xfrm>
          <a:prstGeom prst="rect">
            <a:avLst/>
          </a:prstGeom>
        </p:spPr>
      </p:pic>
      <p:pic>
        <p:nvPicPr>
          <p:cNvPr id="29" name="Picture 28">
            <a:extLst>
              <a:ext uri="{FF2B5EF4-FFF2-40B4-BE49-F238E27FC236}">
                <a16:creationId xmlns:a16="http://schemas.microsoft.com/office/drawing/2014/main" id="{FCD11348-94BC-0165-5813-4970C8F621E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243115" y="1362629"/>
            <a:ext cx="810637" cy="216339"/>
          </a:xfrm>
          <a:prstGeom prst="rect">
            <a:avLst/>
          </a:prstGeom>
        </p:spPr>
      </p:pic>
      <p:sp>
        <p:nvSpPr>
          <p:cNvPr id="3" name="Title 1">
            <a:extLst>
              <a:ext uri="{FF2B5EF4-FFF2-40B4-BE49-F238E27FC236}">
                <a16:creationId xmlns:a16="http://schemas.microsoft.com/office/drawing/2014/main" id="{FDD2E217-8348-36E6-35E4-22368E1F56E1}"/>
              </a:ext>
            </a:extLst>
          </p:cNvPr>
          <p:cNvSpPr txBox="1">
            <a:spLocks/>
          </p:cNvSpPr>
          <p:nvPr/>
        </p:nvSpPr>
        <p:spPr>
          <a:xfrm>
            <a:off x="5931552" y="377535"/>
            <a:ext cx="2607885" cy="323182"/>
          </a:xfrm>
          <a:prstGeom prst="rect">
            <a:avLst/>
          </a:prstGeom>
        </p:spPr>
        <p:txBody>
          <a:bodyPr vert="horz" lIns="68580" tIns="34290" rIns="68580" bIns="34290" rtlCol="0" anchor="ctr">
            <a:normAutofit fontScale="52500" lnSpcReduction="20000"/>
          </a:bodyPr>
          <a:lstStyle>
            <a:lvl1pPr algn="l" defTabSz="914400" rtl="0" eaLnBrk="1" latinLnBrk="0" hangingPunct="1">
              <a:lnSpc>
                <a:spcPct val="90000"/>
              </a:lnSpc>
              <a:spcBef>
                <a:spcPct val="0"/>
              </a:spcBef>
              <a:buNone/>
              <a:defRPr lang="en-GB" sz="2800" b="1" kern="1200" dirty="0">
                <a:solidFill>
                  <a:schemeClr val="accent1">
                    <a:lumMod val="50000"/>
                  </a:schemeClr>
                </a:solidFill>
                <a:latin typeface="+mn-lt"/>
                <a:ea typeface="+mj-ea"/>
                <a:cs typeface="+mj-cs"/>
              </a:defRPr>
            </a:lvl1pPr>
          </a:lstStyle>
          <a:p>
            <a:r>
              <a:rPr lang="en-US" sz="2100" dirty="0"/>
              <a:t>36 Month Project – finished April 2026</a:t>
            </a:r>
          </a:p>
        </p:txBody>
      </p:sp>
      <p:pic>
        <p:nvPicPr>
          <p:cNvPr id="4098" name="Picture 2" descr="Bold">
            <a:extLst>
              <a:ext uri="{FF2B5EF4-FFF2-40B4-BE49-F238E27FC236}">
                <a16:creationId xmlns:a16="http://schemas.microsoft.com/office/drawing/2014/main" id="{6E078227-5F2F-C071-3B3A-56C810C9883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24293" y="3737677"/>
            <a:ext cx="1459119" cy="27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584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F8EECD-D737-2645-AA74-00E5685687C5}"/>
              </a:ext>
            </a:extLst>
          </p:cNvPr>
          <p:cNvSpPr>
            <a:spLocks noGrp="1"/>
          </p:cNvSpPr>
          <p:nvPr>
            <p:ph type="title"/>
          </p:nvPr>
        </p:nvSpPr>
        <p:spPr/>
        <p:txBody>
          <a:bodyPr>
            <a:normAutofit/>
          </a:bodyPr>
          <a:lstStyle/>
          <a:p>
            <a:r>
              <a:rPr lang="en-NL" dirty="0"/>
              <a:t>Scientific Communities</a:t>
            </a:r>
          </a:p>
        </p:txBody>
      </p:sp>
      <p:grpSp>
        <p:nvGrpSpPr>
          <p:cNvPr id="20" name="Group 19">
            <a:extLst>
              <a:ext uri="{FF2B5EF4-FFF2-40B4-BE49-F238E27FC236}">
                <a16:creationId xmlns:a16="http://schemas.microsoft.com/office/drawing/2014/main" id="{2D6FDA06-29F2-9144-8A8C-E0756AD3CA06}"/>
              </a:ext>
            </a:extLst>
          </p:cNvPr>
          <p:cNvGrpSpPr/>
          <p:nvPr/>
        </p:nvGrpSpPr>
        <p:grpSpPr>
          <a:xfrm>
            <a:off x="6358140" y="616177"/>
            <a:ext cx="2586409" cy="2772869"/>
            <a:chOff x="8559058" y="2141619"/>
            <a:chExt cx="2334560" cy="2783264"/>
          </a:xfrm>
        </p:grpSpPr>
        <p:pic>
          <p:nvPicPr>
            <p:cNvPr id="13" name="Picture 12" descr="A picture containing water, water sport, wave, swimming&#10;&#10;Description automatically generated">
              <a:extLst>
                <a:ext uri="{FF2B5EF4-FFF2-40B4-BE49-F238E27FC236}">
                  <a16:creationId xmlns:a16="http://schemas.microsoft.com/office/drawing/2014/main" id="{70404BC6-7723-1B40-83DA-3646ED65F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9058" y="2141619"/>
              <a:ext cx="2334560" cy="2403481"/>
            </a:xfrm>
            <a:prstGeom prst="ellipse">
              <a:avLst/>
            </a:prstGeom>
          </p:spPr>
        </p:pic>
        <p:sp>
          <p:nvSpPr>
            <p:cNvPr id="14" name="TextBox 13">
              <a:extLst>
                <a:ext uri="{FF2B5EF4-FFF2-40B4-BE49-F238E27FC236}">
                  <a16:creationId xmlns:a16="http://schemas.microsoft.com/office/drawing/2014/main" id="{0CBF6C67-892B-864A-96B9-2577E2BE95B4}"/>
                </a:ext>
              </a:extLst>
            </p:cNvPr>
            <p:cNvSpPr txBox="1"/>
            <p:nvPr/>
          </p:nvSpPr>
          <p:spPr>
            <a:xfrm>
              <a:off x="8583338" y="4675744"/>
              <a:ext cx="2286000" cy="249139"/>
            </a:xfrm>
            <a:prstGeom prst="rect">
              <a:avLst/>
            </a:prstGeom>
            <a:noFill/>
          </p:spPr>
          <p:txBody>
            <a:bodyPr wrap="square" rtlCol="0">
              <a:spAutoFit/>
            </a:bodyPr>
            <a:lstStyle/>
            <a:p>
              <a:pPr algn="ctr"/>
              <a:r>
                <a:rPr lang="en-GB" sz="1013" dirty="0"/>
                <a:t>Oceanography</a:t>
              </a:r>
            </a:p>
          </p:txBody>
        </p:sp>
      </p:grpSp>
      <p:grpSp>
        <p:nvGrpSpPr>
          <p:cNvPr id="19" name="Group 18">
            <a:extLst>
              <a:ext uri="{FF2B5EF4-FFF2-40B4-BE49-F238E27FC236}">
                <a16:creationId xmlns:a16="http://schemas.microsoft.com/office/drawing/2014/main" id="{7ABAE5A2-A933-B74D-877C-1F5762F736C4}"/>
              </a:ext>
            </a:extLst>
          </p:cNvPr>
          <p:cNvGrpSpPr/>
          <p:nvPr/>
        </p:nvGrpSpPr>
        <p:grpSpPr>
          <a:xfrm>
            <a:off x="350201" y="768244"/>
            <a:ext cx="2433483" cy="2822519"/>
            <a:chOff x="481783" y="1431100"/>
            <a:chExt cx="3244644" cy="3763358"/>
          </a:xfrm>
        </p:grpSpPr>
        <p:sp>
          <p:nvSpPr>
            <p:cNvPr id="11" name="TextBox 10">
              <a:extLst>
                <a:ext uri="{FF2B5EF4-FFF2-40B4-BE49-F238E27FC236}">
                  <a16:creationId xmlns:a16="http://schemas.microsoft.com/office/drawing/2014/main" id="{7A5DECD4-8A50-124F-9519-D793F0FB4A52}"/>
                </a:ext>
              </a:extLst>
            </p:cNvPr>
            <p:cNvSpPr txBox="1"/>
            <p:nvPr/>
          </p:nvSpPr>
          <p:spPr>
            <a:xfrm>
              <a:off x="1348646" y="4863513"/>
              <a:ext cx="1510920" cy="330945"/>
            </a:xfrm>
            <a:prstGeom prst="rect">
              <a:avLst/>
            </a:prstGeom>
            <a:noFill/>
          </p:spPr>
          <p:txBody>
            <a:bodyPr wrap="square" rtlCol="0">
              <a:spAutoFit/>
            </a:bodyPr>
            <a:lstStyle/>
            <a:p>
              <a:pPr algn="ctr"/>
              <a:r>
                <a:rPr lang="en-GB" sz="1013" dirty="0"/>
                <a:t>Seismology</a:t>
              </a:r>
            </a:p>
          </p:txBody>
        </p:sp>
        <p:pic>
          <p:nvPicPr>
            <p:cNvPr id="1026" name="Picture 2" descr="Three lines with frequent vertical excursions.">
              <a:extLst>
                <a:ext uri="{FF2B5EF4-FFF2-40B4-BE49-F238E27FC236}">
                  <a16:creationId xmlns:a16="http://schemas.microsoft.com/office/drawing/2014/main" id="{BC849BAC-DAA0-5246-BEF8-D78F52AF78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59" t="1066" r="27789" b="-1066"/>
            <a:stretch/>
          </p:blipFill>
          <p:spPr bwMode="auto">
            <a:xfrm>
              <a:off x="481783" y="1431100"/>
              <a:ext cx="3244644" cy="3244644"/>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9251B8D8-E528-4648-9DE1-4F1E8B099CB9}"/>
              </a:ext>
            </a:extLst>
          </p:cNvPr>
          <p:cNvGrpSpPr/>
          <p:nvPr/>
        </p:nvGrpSpPr>
        <p:grpSpPr>
          <a:xfrm>
            <a:off x="3264257" y="1521518"/>
            <a:ext cx="2586410" cy="2949539"/>
            <a:chOff x="4583856" y="2498662"/>
            <a:chExt cx="2873280" cy="3284286"/>
          </a:xfrm>
        </p:grpSpPr>
        <p:pic>
          <p:nvPicPr>
            <p:cNvPr id="18" name="Picture 17" descr="Humpback whale and calf underwater">
              <a:extLst>
                <a:ext uri="{FF2B5EF4-FFF2-40B4-BE49-F238E27FC236}">
                  <a16:creationId xmlns:a16="http://schemas.microsoft.com/office/drawing/2014/main" id="{9B3E1420-F904-3343-9D2E-92507041B868}"/>
                </a:ext>
              </a:extLst>
            </p:cNvPr>
            <p:cNvPicPr>
              <a:picLocks noChangeAspect="1"/>
            </p:cNvPicPr>
            <p:nvPr/>
          </p:nvPicPr>
          <p:blipFill>
            <a:blip r:embed="rId5"/>
            <a:srcRect l="16598" r="16598"/>
            <a:stretch/>
          </p:blipFill>
          <p:spPr>
            <a:xfrm>
              <a:off x="4583856" y="2498662"/>
              <a:ext cx="2873280" cy="2873280"/>
            </a:xfrm>
            <a:prstGeom prst="ellipse">
              <a:avLst/>
            </a:prstGeom>
          </p:spPr>
        </p:pic>
        <p:sp>
          <p:nvSpPr>
            <p:cNvPr id="22" name="TextBox 21">
              <a:extLst>
                <a:ext uri="{FF2B5EF4-FFF2-40B4-BE49-F238E27FC236}">
                  <a16:creationId xmlns:a16="http://schemas.microsoft.com/office/drawing/2014/main" id="{7396057D-D056-7249-B5E3-FF5DD53A6E11}"/>
                </a:ext>
              </a:extLst>
            </p:cNvPr>
            <p:cNvSpPr txBox="1"/>
            <p:nvPr/>
          </p:nvSpPr>
          <p:spPr>
            <a:xfrm>
              <a:off x="4803256" y="5506569"/>
              <a:ext cx="2286000" cy="276379"/>
            </a:xfrm>
            <a:prstGeom prst="rect">
              <a:avLst/>
            </a:prstGeom>
            <a:noFill/>
          </p:spPr>
          <p:txBody>
            <a:bodyPr wrap="square" rtlCol="0">
              <a:spAutoFit/>
            </a:bodyPr>
            <a:lstStyle/>
            <a:p>
              <a:pPr algn="ctr"/>
              <a:r>
                <a:rPr lang="en-GB" sz="1013" dirty="0"/>
                <a:t>Marine Biology</a:t>
              </a:r>
            </a:p>
          </p:txBody>
        </p:sp>
      </p:grpSp>
    </p:spTree>
    <p:extLst>
      <p:ext uri="{BB962C8B-B14F-4D97-AF65-F5344CB8AC3E}">
        <p14:creationId xmlns:p14="http://schemas.microsoft.com/office/powerpoint/2010/main" val="85769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5D82-83F6-174C-6CA1-1184AB333A4E}"/>
              </a:ext>
            </a:extLst>
          </p:cNvPr>
          <p:cNvSpPr>
            <a:spLocks noGrp="1"/>
          </p:cNvSpPr>
          <p:nvPr>
            <p:ph type="title"/>
          </p:nvPr>
        </p:nvSpPr>
        <p:spPr/>
        <p:txBody>
          <a:bodyPr/>
          <a:lstStyle/>
          <a:p>
            <a:endParaRPr lang="en-GB" dirty="0"/>
          </a:p>
        </p:txBody>
      </p:sp>
      <p:sp>
        <p:nvSpPr>
          <p:cNvPr id="5" name="Rectangle 4">
            <a:extLst>
              <a:ext uri="{FF2B5EF4-FFF2-40B4-BE49-F238E27FC236}">
                <a16:creationId xmlns:a16="http://schemas.microsoft.com/office/drawing/2014/main" id="{ACBA8E09-DB9D-8263-8E52-5454C1ED7E1A}"/>
              </a:ext>
            </a:extLst>
          </p:cNvPr>
          <p:cNvSpPr/>
          <p:nvPr/>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graphicFrame>
        <p:nvGraphicFramePr>
          <p:cNvPr id="4" name="Content Placeholder 3">
            <a:extLst>
              <a:ext uri="{FF2B5EF4-FFF2-40B4-BE49-F238E27FC236}">
                <a16:creationId xmlns:a16="http://schemas.microsoft.com/office/drawing/2014/main" id="{50033B29-2756-850A-4864-E8E6BFE4828F}"/>
              </a:ext>
            </a:extLst>
          </p:cNvPr>
          <p:cNvGraphicFramePr>
            <a:graphicFrameLocks noGrp="1"/>
          </p:cNvGraphicFramePr>
          <p:nvPr>
            <p:ph idx="1"/>
            <p:extLst>
              <p:ext uri="{D42A27DB-BD31-4B8C-83A1-F6EECF244321}">
                <p14:modId xmlns:p14="http://schemas.microsoft.com/office/powerpoint/2010/main" val="3071300282"/>
              </p:ext>
            </p:extLst>
          </p:nvPr>
        </p:nvGraphicFramePr>
        <p:xfrm>
          <a:off x="628650" y="1080024"/>
          <a:ext cx="7886700" cy="3694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CDBB6E9-BF1B-CF30-6195-34EE2EEB460E}"/>
              </a:ext>
            </a:extLst>
          </p:cNvPr>
          <p:cNvSpPr txBox="1"/>
          <p:nvPr/>
        </p:nvSpPr>
        <p:spPr>
          <a:xfrm>
            <a:off x="628650" y="1000125"/>
            <a:ext cx="3114675" cy="715581"/>
          </a:xfrm>
          <a:prstGeom prst="rect">
            <a:avLst/>
          </a:prstGeom>
          <a:noFill/>
        </p:spPr>
        <p:txBody>
          <a:bodyPr wrap="square" rtlCol="0">
            <a:spAutoFit/>
          </a:bodyPr>
          <a:lstStyle/>
          <a:p>
            <a:r>
              <a:rPr lang="en-GB" sz="4050" dirty="0"/>
              <a:t>Our problem:</a:t>
            </a:r>
          </a:p>
        </p:txBody>
      </p:sp>
    </p:spTree>
    <p:extLst>
      <p:ext uri="{BB962C8B-B14F-4D97-AF65-F5344CB8AC3E}">
        <p14:creationId xmlns:p14="http://schemas.microsoft.com/office/powerpoint/2010/main" val="11354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C4727-8913-5657-E241-6EA981B0B6BE}"/>
            </a:ext>
          </a:extLst>
        </p:cNvPr>
        <p:cNvGrpSpPr/>
        <p:nvPr/>
      </p:nvGrpSpPr>
      <p:grpSpPr>
        <a:xfrm>
          <a:off x="0" y="0"/>
          <a:ext cx="0" cy="0"/>
          <a:chOff x="0" y="0"/>
          <a:chExt cx="0" cy="0"/>
        </a:xfrm>
      </p:grpSpPr>
      <p:sp>
        <p:nvSpPr>
          <p:cNvPr id="21" name="Freeform 20">
            <a:extLst>
              <a:ext uri="{FF2B5EF4-FFF2-40B4-BE49-F238E27FC236}">
                <a16:creationId xmlns:a16="http://schemas.microsoft.com/office/drawing/2014/main" id="{3756E32D-F58B-54C9-8392-1C44A9076AB5}"/>
              </a:ext>
            </a:extLst>
          </p:cNvPr>
          <p:cNvSpPr/>
          <p:nvPr/>
        </p:nvSpPr>
        <p:spPr>
          <a:xfrm>
            <a:off x="6755249" y="0"/>
            <a:ext cx="1322754" cy="885504"/>
          </a:xfrm>
          <a:custGeom>
            <a:avLst/>
            <a:gdLst>
              <a:gd name="connsiteX0" fmla="*/ 0 w 1763672"/>
              <a:gd name="connsiteY0" fmla="*/ 0 h 1168234"/>
              <a:gd name="connsiteX1" fmla="*/ 1763672 w 1763672"/>
              <a:gd name="connsiteY1" fmla="*/ 0 h 1168234"/>
              <a:gd name="connsiteX2" fmla="*/ 1763672 w 1763672"/>
              <a:gd name="connsiteY2" fmla="*/ 1168234 h 1168234"/>
              <a:gd name="connsiteX3" fmla="*/ 865325 w 1763672"/>
              <a:gd name="connsiteY3" fmla="*/ 1168234 h 1168234"/>
              <a:gd name="connsiteX4" fmla="*/ 837412 w 1763672"/>
              <a:gd name="connsiteY4" fmla="*/ 1099748 h 1168234"/>
              <a:gd name="connsiteX5" fmla="*/ 106872 w 1763672"/>
              <a:gd name="connsiteY5" fmla="*/ 92778 h 11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672" h="1168234">
                <a:moveTo>
                  <a:pt x="0" y="0"/>
                </a:moveTo>
                <a:lnTo>
                  <a:pt x="1763672" y="0"/>
                </a:lnTo>
                <a:lnTo>
                  <a:pt x="1763672" y="1168234"/>
                </a:lnTo>
                <a:lnTo>
                  <a:pt x="865325" y="1168234"/>
                </a:lnTo>
                <a:lnTo>
                  <a:pt x="837412" y="1099748"/>
                </a:lnTo>
                <a:cubicBezTo>
                  <a:pt x="665194" y="722680"/>
                  <a:pt x="415756" y="381676"/>
                  <a:pt x="106872" y="9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27" name="Title 26">
            <a:extLst>
              <a:ext uri="{FF2B5EF4-FFF2-40B4-BE49-F238E27FC236}">
                <a16:creationId xmlns:a16="http://schemas.microsoft.com/office/drawing/2014/main" id="{A4368A20-1167-7D53-53DF-6098DFC01847}"/>
              </a:ext>
            </a:extLst>
          </p:cNvPr>
          <p:cNvSpPr>
            <a:spLocks noGrp="1"/>
          </p:cNvSpPr>
          <p:nvPr>
            <p:ph type="title"/>
          </p:nvPr>
        </p:nvSpPr>
        <p:spPr/>
        <p:txBody>
          <a:bodyPr/>
          <a:lstStyle/>
          <a:p>
            <a:r>
              <a:rPr lang="en-US" dirty="0"/>
              <a:t>Giving a can of food without an opener</a:t>
            </a:r>
          </a:p>
        </p:txBody>
      </p:sp>
      <p:graphicFrame>
        <p:nvGraphicFramePr>
          <p:cNvPr id="7" name="Content Placeholder 6">
            <a:extLst>
              <a:ext uri="{FF2B5EF4-FFF2-40B4-BE49-F238E27FC236}">
                <a16:creationId xmlns:a16="http://schemas.microsoft.com/office/drawing/2014/main" id="{D884E558-1768-27C8-346C-A843C0B87428}"/>
              </a:ext>
            </a:extLst>
          </p:cNvPr>
          <p:cNvGraphicFramePr>
            <a:graphicFrameLocks noGrp="1"/>
          </p:cNvGraphicFramePr>
          <p:nvPr>
            <p:ph idx="1"/>
            <p:extLst>
              <p:ext uri="{D42A27DB-BD31-4B8C-83A1-F6EECF244321}">
                <p14:modId xmlns:p14="http://schemas.microsoft.com/office/powerpoint/2010/main" val="442862932"/>
              </p:ext>
            </p:extLst>
          </p:nvPr>
        </p:nvGraphicFramePr>
        <p:xfrm>
          <a:off x="1068916" y="1405679"/>
          <a:ext cx="4426999" cy="2962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2EE48312-3A53-DA21-2E4B-86C0BB6EB9BB}"/>
              </a:ext>
            </a:extLst>
          </p:cNvPr>
          <p:cNvSpPr txBox="1"/>
          <p:nvPr/>
        </p:nvSpPr>
        <p:spPr>
          <a:xfrm>
            <a:off x="628651" y="910902"/>
            <a:ext cx="5307530" cy="663708"/>
          </a:xfrm>
          <a:prstGeom prst="rect">
            <a:avLst/>
          </a:prstGeom>
          <a:noFill/>
        </p:spPr>
        <p:txBody>
          <a:bodyPr wrap="square" rtlCol="0">
            <a:spAutoFit/>
          </a:bodyPr>
          <a:lstStyle/>
          <a:p>
            <a:pPr algn="ctr"/>
            <a:r>
              <a:rPr lang="en-GB" sz="2700" dirty="0"/>
              <a:t>Data is sometimes like a can of food.</a:t>
            </a:r>
          </a:p>
          <a:p>
            <a:pPr marL="214313" indent="-214313" algn="ctr">
              <a:buFont typeface="Arial" panose="020B0604020202020204" pitchFamily="34" charset="0"/>
              <a:buChar char="•"/>
            </a:pPr>
            <a:endParaRPr lang="en-GB" sz="1013" dirty="0"/>
          </a:p>
        </p:txBody>
      </p:sp>
      <p:pic>
        <p:nvPicPr>
          <p:cNvPr id="6" name="Picture 5" descr="A can of soup on a yellow background&#10;&#10;Description automatically generated">
            <a:extLst>
              <a:ext uri="{FF2B5EF4-FFF2-40B4-BE49-F238E27FC236}">
                <a16:creationId xmlns:a16="http://schemas.microsoft.com/office/drawing/2014/main" id="{17092A83-CEC3-D2A0-2B23-F1F4170393E7}"/>
              </a:ext>
            </a:extLst>
          </p:cNvPr>
          <p:cNvPicPr>
            <a:picLocks noChangeAspect="1"/>
          </p:cNvPicPr>
          <p:nvPr/>
        </p:nvPicPr>
        <p:blipFill>
          <a:blip r:embed="rId7"/>
          <a:srcRect l="22392" t="1" b="-536"/>
          <a:stretch/>
        </p:blipFill>
        <p:spPr>
          <a:xfrm>
            <a:off x="6425956" y="0"/>
            <a:ext cx="2718044" cy="4459754"/>
          </a:xfrm>
          <a:prstGeom prst="rect">
            <a:avLst/>
          </a:prstGeom>
        </p:spPr>
      </p:pic>
    </p:spTree>
    <p:extLst>
      <p:ext uri="{BB962C8B-B14F-4D97-AF65-F5344CB8AC3E}">
        <p14:creationId xmlns:p14="http://schemas.microsoft.com/office/powerpoint/2010/main" val="14962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DDB78-0DFA-248F-FCE4-0D889A9ABD63}"/>
            </a:ext>
          </a:extLst>
        </p:cNvPr>
        <p:cNvGrpSpPr/>
        <p:nvPr/>
      </p:nvGrpSpPr>
      <p:grpSpPr>
        <a:xfrm>
          <a:off x="0" y="0"/>
          <a:ext cx="0" cy="0"/>
          <a:chOff x="0" y="0"/>
          <a:chExt cx="0" cy="0"/>
        </a:xfrm>
      </p:grpSpPr>
      <p:sp>
        <p:nvSpPr>
          <p:cNvPr id="21" name="Freeform 20">
            <a:extLst>
              <a:ext uri="{FF2B5EF4-FFF2-40B4-BE49-F238E27FC236}">
                <a16:creationId xmlns:a16="http://schemas.microsoft.com/office/drawing/2014/main" id="{E5C3E68F-336F-A146-950A-3D59FF524D86}"/>
              </a:ext>
            </a:extLst>
          </p:cNvPr>
          <p:cNvSpPr/>
          <p:nvPr/>
        </p:nvSpPr>
        <p:spPr>
          <a:xfrm>
            <a:off x="6755249" y="0"/>
            <a:ext cx="1322754" cy="885504"/>
          </a:xfrm>
          <a:custGeom>
            <a:avLst/>
            <a:gdLst>
              <a:gd name="connsiteX0" fmla="*/ 0 w 1763672"/>
              <a:gd name="connsiteY0" fmla="*/ 0 h 1168234"/>
              <a:gd name="connsiteX1" fmla="*/ 1763672 w 1763672"/>
              <a:gd name="connsiteY1" fmla="*/ 0 h 1168234"/>
              <a:gd name="connsiteX2" fmla="*/ 1763672 w 1763672"/>
              <a:gd name="connsiteY2" fmla="*/ 1168234 h 1168234"/>
              <a:gd name="connsiteX3" fmla="*/ 865325 w 1763672"/>
              <a:gd name="connsiteY3" fmla="*/ 1168234 h 1168234"/>
              <a:gd name="connsiteX4" fmla="*/ 837412 w 1763672"/>
              <a:gd name="connsiteY4" fmla="*/ 1099748 h 1168234"/>
              <a:gd name="connsiteX5" fmla="*/ 106872 w 1763672"/>
              <a:gd name="connsiteY5" fmla="*/ 92778 h 11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672" h="1168234">
                <a:moveTo>
                  <a:pt x="0" y="0"/>
                </a:moveTo>
                <a:lnTo>
                  <a:pt x="1763672" y="0"/>
                </a:lnTo>
                <a:lnTo>
                  <a:pt x="1763672" y="1168234"/>
                </a:lnTo>
                <a:lnTo>
                  <a:pt x="865325" y="1168234"/>
                </a:lnTo>
                <a:lnTo>
                  <a:pt x="837412" y="1099748"/>
                </a:lnTo>
                <a:cubicBezTo>
                  <a:pt x="665194" y="722680"/>
                  <a:pt x="415756" y="381676"/>
                  <a:pt x="106872" y="9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27" name="Title 26">
            <a:extLst>
              <a:ext uri="{FF2B5EF4-FFF2-40B4-BE49-F238E27FC236}">
                <a16:creationId xmlns:a16="http://schemas.microsoft.com/office/drawing/2014/main" id="{CECB5F13-22CC-75AA-C095-3ABB16CD1CE1}"/>
              </a:ext>
            </a:extLst>
          </p:cNvPr>
          <p:cNvSpPr>
            <a:spLocks noGrp="1"/>
          </p:cNvSpPr>
          <p:nvPr>
            <p:ph type="title"/>
          </p:nvPr>
        </p:nvSpPr>
        <p:spPr/>
        <p:txBody>
          <a:bodyPr/>
          <a:lstStyle/>
          <a:p>
            <a:r>
              <a:rPr lang="en-US" dirty="0"/>
              <a:t>1 to 1 is easy</a:t>
            </a:r>
          </a:p>
        </p:txBody>
      </p:sp>
      <p:sp>
        <p:nvSpPr>
          <p:cNvPr id="28" name="Content Placeholder 27">
            <a:extLst>
              <a:ext uri="{FF2B5EF4-FFF2-40B4-BE49-F238E27FC236}">
                <a16:creationId xmlns:a16="http://schemas.microsoft.com/office/drawing/2014/main" id="{80D3EB67-1903-6796-5C8D-5574177E2D67}"/>
              </a:ext>
            </a:extLst>
          </p:cNvPr>
          <p:cNvSpPr>
            <a:spLocks noGrp="1"/>
          </p:cNvSpPr>
          <p:nvPr>
            <p:ph idx="1"/>
          </p:nvPr>
        </p:nvSpPr>
        <p:spPr/>
        <p:txBody>
          <a:bodyPr/>
          <a:lstStyle/>
          <a:p>
            <a:endParaRPr lang="en-US" dirty="0"/>
          </a:p>
          <a:p>
            <a:endParaRPr lang="en-US" dirty="0"/>
          </a:p>
        </p:txBody>
      </p:sp>
      <p:sp>
        <p:nvSpPr>
          <p:cNvPr id="2" name="TextBox 1">
            <a:extLst>
              <a:ext uri="{FF2B5EF4-FFF2-40B4-BE49-F238E27FC236}">
                <a16:creationId xmlns:a16="http://schemas.microsoft.com/office/drawing/2014/main" id="{BB6FB099-4036-D951-AB9D-FA0F9A9EDDDD}"/>
              </a:ext>
            </a:extLst>
          </p:cNvPr>
          <p:cNvSpPr txBox="1"/>
          <p:nvPr/>
        </p:nvSpPr>
        <p:spPr>
          <a:xfrm>
            <a:off x="821048" y="1466674"/>
            <a:ext cx="3794306" cy="2712409"/>
          </a:xfrm>
          <a:prstGeom prst="rect">
            <a:avLst/>
          </a:prstGeom>
          <a:noFill/>
        </p:spPr>
        <p:txBody>
          <a:bodyPr wrap="square" rtlCol="0">
            <a:spAutoFit/>
          </a:bodyPr>
          <a:lstStyle/>
          <a:p>
            <a:pPr algn="ctr"/>
            <a:r>
              <a:rPr lang="en-GB" sz="3000" dirty="0"/>
              <a:t>Sharing data with proprietary formats is easy if you share the means of accessing that data (the tools).</a:t>
            </a:r>
          </a:p>
          <a:p>
            <a:pPr marL="557213" lvl="1" indent="-214313">
              <a:buFont typeface="Arial" panose="020B0604020202020204" pitchFamily="34" charset="0"/>
              <a:buChar char="•"/>
            </a:pPr>
            <a:endParaRPr lang="en-GB" sz="1013" dirty="0"/>
          </a:p>
          <a:p>
            <a:endParaRPr lang="en-GB" sz="1013" dirty="0"/>
          </a:p>
        </p:txBody>
      </p:sp>
      <p:pic>
        <p:nvPicPr>
          <p:cNvPr id="6" name="Picture 5" descr="A can of soup on a yellow background&#10;&#10;Description automatically generated">
            <a:extLst>
              <a:ext uri="{FF2B5EF4-FFF2-40B4-BE49-F238E27FC236}">
                <a16:creationId xmlns:a16="http://schemas.microsoft.com/office/drawing/2014/main" id="{5C3D50BA-E8D0-1E22-A923-FE9A301A5B0E}"/>
              </a:ext>
            </a:extLst>
          </p:cNvPr>
          <p:cNvPicPr>
            <a:picLocks noChangeAspect="1"/>
          </p:cNvPicPr>
          <p:nvPr/>
        </p:nvPicPr>
        <p:blipFill>
          <a:blip r:embed="rId2"/>
          <a:srcRect l="20010" t="-198" b="1"/>
          <a:stretch/>
        </p:blipFill>
        <p:spPr>
          <a:xfrm>
            <a:off x="6416811" y="0"/>
            <a:ext cx="2722409" cy="4484415"/>
          </a:xfrm>
          <a:prstGeom prst="rect">
            <a:avLst/>
          </a:prstGeom>
        </p:spPr>
      </p:pic>
      <p:pic>
        <p:nvPicPr>
          <p:cNvPr id="4" name="Graphic 3" descr="Scientist female with solid fill">
            <a:extLst>
              <a:ext uri="{FF2B5EF4-FFF2-40B4-BE49-F238E27FC236}">
                <a16:creationId xmlns:a16="http://schemas.microsoft.com/office/drawing/2014/main" id="{DCD98722-9D06-6175-F9CD-76A13A6972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07192" y="1673468"/>
            <a:ext cx="685800" cy="685800"/>
          </a:xfrm>
          <a:prstGeom prst="rect">
            <a:avLst/>
          </a:prstGeom>
        </p:spPr>
      </p:pic>
      <p:pic>
        <p:nvPicPr>
          <p:cNvPr id="7" name="Graphic 6" descr="Office worker female with solid fill">
            <a:extLst>
              <a:ext uri="{FF2B5EF4-FFF2-40B4-BE49-F238E27FC236}">
                <a16:creationId xmlns:a16="http://schemas.microsoft.com/office/drawing/2014/main" id="{F585DD30-4146-B5F4-0215-617789D31B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2137" y="3682086"/>
            <a:ext cx="685800" cy="685800"/>
          </a:xfrm>
          <a:prstGeom prst="rect">
            <a:avLst/>
          </a:prstGeom>
        </p:spPr>
      </p:pic>
      <p:sp>
        <p:nvSpPr>
          <p:cNvPr id="9" name="Oval Callout 8">
            <a:extLst>
              <a:ext uri="{FF2B5EF4-FFF2-40B4-BE49-F238E27FC236}">
                <a16:creationId xmlns:a16="http://schemas.microsoft.com/office/drawing/2014/main" id="{BAC999B6-C1E6-B603-2760-81FA72FF6619}"/>
              </a:ext>
            </a:extLst>
          </p:cNvPr>
          <p:cNvSpPr/>
          <p:nvPr/>
        </p:nvSpPr>
        <p:spPr>
          <a:xfrm>
            <a:off x="8322952" y="1040348"/>
            <a:ext cx="740081" cy="55245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a:t>Nice data!</a:t>
            </a:r>
          </a:p>
        </p:txBody>
      </p:sp>
      <p:sp>
        <p:nvSpPr>
          <p:cNvPr id="10" name="Oval Callout 9">
            <a:extLst>
              <a:ext uri="{FF2B5EF4-FFF2-40B4-BE49-F238E27FC236}">
                <a16:creationId xmlns:a16="http://schemas.microsoft.com/office/drawing/2014/main" id="{60297C08-670E-386D-0B89-52A24FB81D0D}"/>
              </a:ext>
            </a:extLst>
          </p:cNvPr>
          <p:cNvSpPr/>
          <p:nvPr/>
        </p:nvSpPr>
        <p:spPr>
          <a:xfrm>
            <a:off x="6482138" y="3033192"/>
            <a:ext cx="1013035" cy="551634"/>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a:t>Thanks!</a:t>
            </a:r>
          </a:p>
        </p:txBody>
      </p:sp>
    </p:spTree>
    <p:extLst>
      <p:ext uri="{BB962C8B-B14F-4D97-AF65-F5344CB8AC3E}">
        <p14:creationId xmlns:p14="http://schemas.microsoft.com/office/powerpoint/2010/main" val="2307584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0E36F-CB1A-39AA-2422-062A11AD308B}"/>
            </a:ext>
          </a:extLst>
        </p:cNvPr>
        <p:cNvGrpSpPr/>
        <p:nvPr/>
      </p:nvGrpSpPr>
      <p:grpSpPr>
        <a:xfrm>
          <a:off x="0" y="0"/>
          <a:ext cx="0" cy="0"/>
          <a:chOff x="0" y="0"/>
          <a:chExt cx="0" cy="0"/>
        </a:xfrm>
      </p:grpSpPr>
      <p:sp>
        <p:nvSpPr>
          <p:cNvPr id="21" name="Freeform 20">
            <a:extLst>
              <a:ext uri="{FF2B5EF4-FFF2-40B4-BE49-F238E27FC236}">
                <a16:creationId xmlns:a16="http://schemas.microsoft.com/office/drawing/2014/main" id="{8A79DC9F-6330-4E44-88FB-B6FF77E04DA4}"/>
              </a:ext>
            </a:extLst>
          </p:cNvPr>
          <p:cNvSpPr/>
          <p:nvPr/>
        </p:nvSpPr>
        <p:spPr>
          <a:xfrm>
            <a:off x="6755249" y="0"/>
            <a:ext cx="1322754" cy="885504"/>
          </a:xfrm>
          <a:custGeom>
            <a:avLst/>
            <a:gdLst>
              <a:gd name="connsiteX0" fmla="*/ 0 w 1763672"/>
              <a:gd name="connsiteY0" fmla="*/ 0 h 1168234"/>
              <a:gd name="connsiteX1" fmla="*/ 1763672 w 1763672"/>
              <a:gd name="connsiteY1" fmla="*/ 0 h 1168234"/>
              <a:gd name="connsiteX2" fmla="*/ 1763672 w 1763672"/>
              <a:gd name="connsiteY2" fmla="*/ 1168234 h 1168234"/>
              <a:gd name="connsiteX3" fmla="*/ 865325 w 1763672"/>
              <a:gd name="connsiteY3" fmla="*/ 1168234 h 1168234"/>
              <a:gd name="connsiteX4" fmla="*/ 837412 w 1763672"/>
              <a:gd name="connsiteY4" fmla="*/ 1099748 h 1168234"/>
              <a:gd name="connsiteX5" fmla="*/ 106872 w 1763672"/>
              <a:gd name="connsiteY5" fmla="*/ 92778 h 11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672" h="1168234">
                <a:moveTo>
                  <a:pt x="0" y="0"/>
                </a:moveTo>
                <a:lnTo>
                  <a:pt x="1763672" y="0"/>
                </a:lnTo>
                <a:lnTo>
                  <a:pt x="1763672" y="1168234"/>
                </a:lnTo>
                <a:lnTo>
                  <a:pt x="865325" y="1168234"/>
                </a:lnTo>
                <a:lnTo>
                  <a:pt x="837412" y="1099748"/>
                </a:lnTo>
                <a:cubicBezTo>
                  <a:pt x="665194" y="722680"/>
                  <a:pt x="415756" y="381676"/>
                  <a:pt x="106872" y="9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12" name="Rectangle 11">
            <a:extLst>
              <a:ext uri="{FF2B5EF4-FFF2-40B4-BE49-F238E27FC236}">
                <a16:creationId xmlns:a16="http://schemas.microsoft.com/office/drawing/2014/main" id="{CA717741-70A2-7B77-38BF-B8905AEF6FE1}"/>
              </a:ext>
            </a:extLst>
          </p:cNvPr>
          <p:cNvSpPr/>
          <p:nvPr/>
        </p:nvSpPr>
        <p:spPr>
          <a:xfrm>
            <a:off x="7692327" y="1"/>
            <a:ext cx="1451674" cy="4466201"/>
          </a:xfrm>
          <a:prstGeom prst="rect">
            <a:avLst/>
          </a:prstGeom>
          <a:solidFill>
            <a:srgbClr val="FDE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 name="Title 26">
            <a:extLst>
              <a:ext uri="{FF2B5EF4-FFF2-40B4-BE49-F238E27FC236}">
                <a16:creationId xmlns:a16="http://schemas.microsoft.com/office/drawing/2014/main" id="{46923557-892D-846D-2BF6-778817128346}"/>
              </a:ext>
            </a:extLst>
          </p:cNvPr>
          <p:cNvSpPr>
            <a:spLocks noGrp="1"/>
          </p:cNvSpPr>
          <p:nvPr>
            <p:ph type="title"/>
          </p:nvPr>
        </p:nvSpPr>
        <p:spPr/>
        <p:txBody>
          <a:bodyPr/>
          <a:lstStyle/>
          <a:p>
            <a:r>
              <a:rPr lang="en-US" dirty="0"/>
              <a:t>1 to many is hard</a:t>
            </a:r>
          </a:p>
        </p:txBody>
      </p:sp>
      <p:sp>
        <p:nvSpPr>
          <p:cNvPr id="2" name="TextBox 1">
            <a:extLst>
              <a:ext uri="{FF2B5EF4-FFF2-40B4-BE49-F238E27FC236}">
                <a16:creationId xmlns:a16="http://schemas.microsoft.com/office/drawing/2014/main" id="{E6F0ACDC-8FF6-E869-5B0C-92580AF0E949}"/>
              </a:ext>
            </a:extLst>
          </p:cNvPr>
          <p:cNvSpPr txBox="1"/>
          <p:nvPr/>
        </p:nvSpPr>
        <p:spPr>
          <a:xfrm>
            <a:off x="294658" y="1284286"/>
            <a:ext cx="4126301" cy="2989408"/>
          </a:xfrm>
          <a:prstGeom prst="rect">
            <a:avLst/>
          </a:prstGeom>
          <a:noFill/>
        </p:spPr>
        <p:txBody>
          <a:bodyPr wrap="square" rtlCol="0">
            <a:spAutoFit/>
          </a:bodyPr>
          <a:lstStyle/>
          <a:p>
            <a:r>
              <a:rPr lang="en-GB" sz="2100" dirty="0"/>
              <a:t>Sharing data with proprietary formats is difficult if you don’t share the means of accessing that data (the tools) with many people.</a:t>
            </a:r>
            <a:br>
              <a:rPr lang="en-GB" sz="2100" dirty="0"/>
            </a:br>
            <a:endParaRPr lang="en-GB" sz="2100" dirty="0"/>
          </a:p>
          <a:p>
            <a:pPr marL="557213" lvl="1" indent="-214313">
              <a:buFont typeface="Arial" panose="020B0604020202020204" pitchFamily="34" charset="0"/>
              <a:buChar char="•"/>
            </a:pPr>
            <a:r>
              <a:rPr lang="en-GB" sz="2100" dirty="0"/>
              <a:t>Requires consistency</a:t>
            </a:r>
          </a:p>
          <a:p>
            <a:pPr marL="557213" lvl="1" indent="-214313">
              <a:buFont typeface="Arial" panose="020B0604020202020204" pitchFamily="34" charset="0"/>
              <a:buChar char="•"/>
            </a:pPr>
            <a:r>
              <a:rPr lang="en-GB" sz="2100" dirty="0"/>
              <a:t>Can lead to vendor lock in</a:t>
            </a:r>
          </a:p>
          <a:p>
            <a:pPr marL="557213" lvl="1" indent="-214313">
              <a:buFont typeface="Arial" panose="020B0604020202020204" pitchFamily="34" charset="0"/>
              <a:buChar char="•"/>
            </a:pPr>
            <a:r>
              <a:rPr lang="en-GB" sz="2100" dirty="0"/>
              <a:t>Reduces usability</a:t>
            </a:r>
          </a:p>
          <a:p>
            <a:pPr marL="557213" lvl="1" indent="-214313">
              <a:buFont typeface="Arial" panose="020B0604020202020204" pitchFamily="34" charset="0"/>
              <a:buChar char="•"/>
            </a:pPr>
            <a:endParaRPr lang="en-GB" sz="1013" dirty="0"/>
          </a:p>
          <a:p>
            <a:endParaRPr lang="en-GB" sz="1013" dirty="0"/>
          </a:p>
        </p:txBody>
      </p:sp>
      <p:pic>
        <p:nvPicPr>
          <p:cNvPr id="6" name="Picture 5" descr="A can of soup on a yellow background&#10;&#10;Description automatically generated">
            <a:extLst>
              <a:ext uri="{FF2B5EF4-FFF2-40B4-BE49-F238E27FC236}">
                <a16:creationId xmlns:a16="http://schemas.microsoft.com/office/drawing/2014/main" id="{F1C639FA-387B-97D7-DB4E-67D96EB5B8EE}"/>
              </a:ext>
            </a:extLst>
          </p:cNvPr>
          <p:cNvPicPr>
            <a:picLocks noChangeAspect="1"/>
          </p:cNvPicPr>
          <p:nvPr/>
        </p:nvPicPr>
        <p:blipFill>
          <a:blip r:embed="rId2"/>
          <a:srcRect l="17330"/>
          <a:stretch/>
        </p:blipFill>
        <p:spPr>
          <a:xfrm>
            <a:off x="4458781" y="0"/>
            <a:ext cx="3233546" cy="4466202"/>
          </a:xfrm>
          <a:prstGeom prst="rect">
            <a:avLst/>
          </a:prstGeom>
        </p:spPr>
      </p:pic>
      <p:pic>
        <p:nvPicPr>
          <p:cNvPr id="4" name="Graphic 3" descr="Scientist female with solid fill">
            <a:extLst>
              <a:ext uri="{FF2B5EF4-FFF2-40B4-BE49-F238E27FC236}">
                <a16:creationId xmlns:a16="http://schemas.microsoft.com/office/drawing/2014/main" id="{89F54593-E207-5CFC-32DB-6A55558AF7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3101" y="3218390"/>
            <a:ext cx="685800" cy="685800"/>
          </a:xfrm>
          <a:prstGeom prst="rect">
            <a:avLst/>
          </a:prstGeom>
        </p:spPr>
      </p:pic>
      <p:pic>
        <p:nvPicPr>
          <p:cNvPr id="7" name="Graphic 6" descr="Office worker female with solid fill">
            <a:extLst>
              <a:ext uri="{FF2B5EF4-FFF2-40B4-BE49-F238E27FC236}">
                <a16:creationId xmlns:a16="http://schemas.microsoft.com/office/drawing/2014/main" id="{6F7443B4-9994-D337-B61B-610E24B1A2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1563" y="2878987"/>
            <a:ext cx="685800" cy="685800"/>
          </a:xfrm>
          <a:prstGeom prst="rect">
            <a:avLst/>
          </a:prstGeom>
        </p:spPr>
      </p:pic>
      <p:pic>
        <p:nvPicPr>
          <p:cNvPr id="5" name="Graphic 4" descr="Scientist female with solid fill">
            <a:extLst>
              <a:ext uri="{FF2B5EF4-FFF2-40B4-BE49-F238E27FC236}">
                <a16:creationId xmlns:a16="http://schemas.microsoft.com/office/drawing/2014/main" id="{1AABA037-6EF0-ADCF-CE20-C1EA409990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34793" y="2881452"/>
            <a:ext cx="685800" cy="685800"/>
          </a:xfrm>
          <a:prstGeom prst="rect">
            <a:avLst/>
          </a:prstGeom>
        </p:spPr>
      </p:pic>
      <p:pic>
        <p:nvPicPr>
          <p:cNvPr id="9" name="Graphic 8" descr="Scientist female with solid fill">
            <a:extLst>
              <a:ext uri="{FF2B5EF4-FFF2-40B4-BE49-F238E27FC236}">
                <a16:creationId xmlns:a16="http://schemas.microsoft.com/office/drawing/2014/main" id="{5DDF5CB5-1FA6-96E5-10F6-0F9F676847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7077" y="2273508"/>
            <a:ext cx="685800" cy="685800"/>
          </a:xfrm>
          <a:prstGeom prst="rect">
            <a:avLst/>
          </a:prstGeom>
        </p:spPr>
      </p:pic>
      <p:pic>
        <p:nvPicPr>
          <p:cNvPr id="10" name="Graphic 9" descr="Scientist female with solid fill">
            <a:extLst>
              <a:ext uri="{FF2B5EF4-FFF2-40B4-BE49-F238E27FC236}">
                <a16:creationId xmlns:a16="http://schemas.microsoft.com/office/drawing/2014/main" id="{3D689E34-E5C2-C2FA-6F4E-94D278B3E4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7157" y="1123545"/>
            <a:ext cx="685800" cy="685800"/>
          </a:xfrm>
          <a:prstGeom prst="rect">
            <a:avLst/>
          </a:prstGeom>
        </p:spPr>
      </p:pic>
      <p:pic>
        <p:nvPicPr>
          <p:cNvPr id="11" name="Graphic 10" descr="Scientist female with solid fill">
            <a:extLst>
              <a:ext uri="{FF2B5EF4-FFF2-40B4-BE49-F238E27FC236}">
                <a16:creationId xmlns:a16="http://schemas.microsoft.com/office/drawing/2014/main" id="{C1277A1F-BF5D-653A-43BF-66C278A6A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33462" y="1704647"/>
            <a:ext cx="685800" cy="685800"/>
          </a:xfrm>
          <a:prstGeom prst="rect">
            <a:avLst/>
          </a:prstGeom>
        </p:spPr>
      </p:pic>
      <p:sp>
        <p:nvSpPr>
          <p:cNvPr id="13" name="Rectangle 12">
            <a:extLst>
              <a:ext uri="{FF2B5EF4-FFF2-40B4-BE49-F238E27FC236}">
                <a16:creationId xmlns:a16="http://schemas.microsoft.com/office/drawing/2014/main" id="{E1BA509E-07C2-2636-C511-361CD91C8C0D}"/>
              </a:ext>
            </a:extLst>
          </p:cNvPr>
          <p:cNvSpPr/>
          <p:nvPr/>
        </p:nvSpPr>
        <p:spPr>
          <a:xfrm>
            <a:off x="7451756" y="3253615"/>
            <a:ext cx="115907" cy="39831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4" name="Rectangle 13">
            <a:extLst>
              <a:ext uri="{FF2B5EF4-FFF2-40B4-BE49-F238E27FC236}">
                <a16:creationId xmlns:a16="http://schemas.microsoft.com/office/drawing/2014/main" id="{EE64A694-4547-35B8-2BEE-3B1ADB96D89F}"/>
              </a:ext>
            </a:extLst>
          </p:cNvPr>
          <p:cNvSpPr/>
          <p:nvPr/>
        </p:nvSpPr>
        <p:spPr>
          <a:xfrm>
            <a:off x="7451756" y="3139735"/>
            <a:ext cx="115907" cy="1223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5" name="Rectangle 14">
            <a:extLst>
              <a:ext uri="{FF2B5EF4-FFF2-40B4-BE49-F238E27FC236}">
                <a16:creationId xmlns:a16="http://schemas.microsoft.com/office/drawing/2014/main" id="{B409049C-3928-F255-250E-7AADA190D39F}"/>
              </a:ext>
            </a:extLst>
          </p:cNvPr>
          <p:cNvSpPr/>
          <p:nvPr/>
        </p:nvSpPr>
        <p:spPr>
          <a:xfrm>
            <a:off x="7450555" y="2927944"/>
            <a:ext cx="113246" cy="207925"/>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6" name="Rectangle 15">
            <a:extLst>
              <a:ext uri="{FF2B5EF4-FFF2-40B4-BE49-F238E27FC236}">
                <a16:creationId xmlns:a16="http://schemas.microsoft.com/office/drawing/2014/main" id="{39AF7FCD-871F-7D74-104E-1C68BB582E7C}"/>
              </a:ext>
            </a:extLst>
          </p:cNvPr>
          <p:cNvSpPr/>
          <p:nvPr/>
        </p:nvSpPr>
        <p:spPr>
          <a:xfrm>
            <a:off x="7451756" y="2805563"/>
            <a:ext cx="115907" cy="1223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7" name="Rectangle 16">
            <a:extLst>
              <a:ext uri="{FF2B5EF4-FFF2-40B4-BE49-F238E27FC236}">
                <a16:creationId xmlns:a16="http://schemas.microsoft.com/office/drawing/2014/main" id="{DC9519EC-D0FA-ACFF-E0D9-906AFC616CF1}"/>
              </a:ext>
            </a:extLst>
          </p:cNvPr>
          <p:cNvSpPr/>
          <p:nvPr/>
        </p:nvSpPr>
        <p:spPr>
          <a:xfrm>
            <a:off x="7450555" y="2411887"/>
            <a:ext cx="115907" cy="39831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8" name="Rectangle 17">
            <a:extLst>
              <a:ext uri="{FF2B5EF4-FFF2-40B4-BE49-F238E27FC236}">
                <a16:creationId xmlns:a16="http://schemas.microsoft.com/office/drawing/2014/main" id="{EEAE4C40-0281-6D01-1CD0-87F7FD604E3D}"/>
              </a:ext>
            </a:extLst>
          </p:cNvPr>
          <p:cNvSpPr/>
          <p:nvPr/>
        </p:nvSpPr>
        <p:spPr>
          <a:xfrm>
            <a:off x="7450555" y="2285373"/>
            <a:ext cx="115907" cy="1223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Rectangle 18">
            <a:extLst>
              <a:ext uri="{FF2B5EF4-FFF2-40B4-BE49-F238E27FC236}">
                <a16:creationId xmlns:a16="http://schemas.microsoft.com/office/drawing/2014/main" id="{63CB4C0D-51C9-0E85-CDEB-82B0618C3C1D}"/>
              </a:ext>
            </a:extLst>
          </p:cNvPr>
          <p:cNvSpPr/>
          <p:nvPr/>
        </p:nvSpPr>
        <p:spPr>
          <a:xfrm>
            <a:off x="7451832" y="2090853"/>
            <a:ext cx="113169" cy="199156"/>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 name="Rectangle 21">
            <a:extLst>
              <a:ext uri="{FF2B5EF4-FFF2-40B4-BE49-F238E27FC236}">
                <a16:creationId xmlns:a16="http://schemas.microsoft.com/office/drawing/2014/main" id="{B92213EC-BE18-A47B-0F41-6534ECAF51F1}"/>
              </a:ext>
            </a:extLst>
          </p:cNvPr>
          <p:cNvSpPr/>
          <p:nvPr/>
        </p:nvSpPr>
        <p:spPr>
          <a:xfrm>
            <a:off x="7449224" y="1566027"/>
            <a:ext cx="115907" cy="39831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a:extLst>
              <a:ext uri="{FF2B5EF4-FFF2-40B4-BE49-F238E27FC236}">
                <a16:creationId xmlns:a16="http://schemas.microsoft.com/office/drawing/2014/main" id="{826F95F9-90D8-9EF9-DBD4-5993C47C448A}"/>
              </a:ext>
            </a:extLst>
          </p:cNvPr>
          <p:cNvSpPr/>
          <p:nvPr/>
        </p:nvSpPr>
        <p:spPr>
          <a:xfrm>
            <a:off x="7450455" y="1970507"/>
            <a:ext cx="115907" cy="1223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TextBox 28">
            <a:extLst>
              <a:ext uri="{FF2B5EF4-FFF2-40B4-BE49-F238E27FC236}">
                <a16:creationId xmlns:a16="http://schemas.microsoft.com/office/drawing/2014/main" id="{F7BB3304-7BC2-DB5E-6D12-C1C34F047AD0}"/>
              </a:ext>
            </a:extLst>
          </p:cNvPr>
          <p:cNvSpPr txBox="1"/>
          <p:nvPr/>
        </p:nvSpPr>
        <p:spPr>
          <a:xfrm>
            <a:off x="6952814" y="3719524"/>
            <a:ext cx="1045845" cy="369332"/>
          </a:xfrm>
          <a:prstGeom prst="rect">
            <a:avLst/>
          </a:prstGeom>
          <a:noFill/>
        </p:spPr>
        <p:txBody>
          <a:bodyPr wrap="square" rtlCol="0">
            <a:spAutoFit/>
          </a:bodyPr>
          <a:lstStyle/>
          <a:p>
            <a:pPr algn="ctr"/>
            <a:r>
              <a:rPr lang="en-GB" sz="900" dirty="0"/>
              <a:t>(This is meant to be a wall)</a:t>
            </a:r>
          </a:p>
        </p:txBody>
      </p:sp>
      <p:sp>
        <p:nvSpPr>
          <p:cNvPr id="32" name="Oval Callout 31">
            <a:extLst>
              <a:ext uri="{FF2B5EF4-FFF2-40B4-BE49-F238E27FC236}">
                <a16:creationId xmlns:a16="http://schemas.microsoft.com/office/drawing/2014/main" id="{84F7BA62-C0A8-D243-30D0-C9326E7A47C6}"/>
              </a:ext>
            </a:extLst>
          </p:cNvPr>
          <p:cNvSpPr/>
          <p:nvPr/>
        </p:nvSpPr>
        <p:spPr>
          <a:xfrm>
            <a:off x="6400687" y="599330"/>
            <a:ext cx="740081" cy="55245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err="1"/>
              <a:t>Oooo</a:t>
            </a:r>
            <a:r>
              <a:rPr lang="en-GB" sz="1013" dirty="0"/>
              <a:t> data!</a:t>
            </a:r>
          </a:p>
        </p:txBody>
      </p:sp>
      <p:sp>
        <p:nvSpPr>
          <p:cNvPr id="33" name="Oval Callout 32">
            <a:extLst>
              <a:ext uri="{FF2B5EF4-FFF2-40B4-BE49-F238E27FC236}">
                <a16:creationId xmlns:a16="http://schemas.microsoft.com/office/drawing/2014/main" id="{BBC3C138-3422-D00D-7F1D-F8C273ADC987}"/>
              </a:ext>
            </a:extLst>
          </p:cNvPr>
          <p:cNvSpPr/>
          <p:nvPr/>
        </p:nvSpPr>
        <p:spPr>
          <a:xfrm>
            <a:off x="4880477" y="2227356"/>
            <a:ext cx="1013035" cy="551634"/>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a:t>I know!</a:t>
            </a:r>
          </a:p>
        </p:txBody>
      </p:sp>
      <p:sp>
        <p:nvSpPr>
          <p:cNvPr id="34" name="Oval Callout 33">
            <a:extLst>
              <a:ext uri="{FF2B5EF4-FFF2-40B4-BE49-F238E27FC236}">
                <a16:creationId xmlns:a16="http://schemas.microsoft.com/office/drawing/2014/main" id="{851091F6-F91D-8CC8-C7A4-DF71576CA21C}"/>
              </a:ext>
            </a:extLst>
          </p:cNvPr>
          <p:cNvSpPr/>
          <p:nvPr/>
        </p:nvSpPr>
        <p:spPr>
          <a:xfrm>
            <a:off x="7753210" y="1056046"/>
            <a:ext cx="1036229" cy="55245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err="1"/>
              <a:t>Errm</a:t>
            </a:r>
            <a:r>
              <a:rPr lang="en-GB" sz="1013" dirty="0"/>
              <a:t>..</a:t>
            </a:r>
          </a:p>
        </p:txBody>
      </p:sp>
    </p:spTree>
    <p:extLst>
      <p:ext uri="{BB962C8B-B14F-4D97-AF65-F5344CB8AC3E}">
        <p14:creationId xmlns:p14="http://schemas.microsoft.com/office/powerpoint/2010/main" val="3473432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81BEC-8CD2-0FF7-532F-C64D749B4468}"/>
            </a:ext>
          </a:extLst>
        </p:cNvPr>
        <p:cNvGrpSpPr/>
        <p:nvPr/>
      </p:nvGrpSpPr>
      <p:grpSpPr>
        <a:xfrm>
          <a:off x="0" y="0"/>
          <a:ext cx="0" cy="0"/>
          <a:chOff x="0" y="0"/>
          <a:chExt cx="0" cy="0"/>
        </a:xfrm>
      </p:grpSpPr>
      <p:sp>
        <p:nvSpPr>
          <p:cNvPr id="21" name="Freeform 20">
            <a:extLst>
              <a:ext uri="{FF2B5EF4-FFF2-40B4-BE49-F238E27FC236}">
                <a16:creationId xmlns:a16="http://schemas.microsoft.com/office/drawing/2014/main" id="{60C1A276-C307-5117-024B-5755A8D55085}"/>
              </a:ext>
            </a:extLst>
          </p:cNvPr>
          <p:cNvSpPr/>
          <p:nvPr/>
        </p:nvSpPr>
        <p:spPr>
          <a:xfrm>
            <a:off x="6755249" y="0"/>
            <a:ext cx="1322754" cy="885504"/>
          </a:xfrm>
          <a:custGeom>
            <a:avLst/>
            <a:gdLst>
              <a:gd name="connsiteX0" fmla="*/ 0 w 1763672"/>
              <a:gd name="connsiteY0" fmla="*/ 0 h 1168234"/>
              <a:gd name="connsiteX1" fmla="*/ 1763672 w 1763672"/>
              <a:gd name="connsiteY1" fmla="*/ 0 h 1168234"/>
              <a:gd name="connsiteX2" fmla="*/ 1763672 w 1763672"/>
              <a:gd name="connsiteY2" fmla="*/ 1168234 h 1168234"/>
              <a:gd name="connsiteX3" fmla="*/ 865325 w 1763672"/>
              <a:gd name="connsiteY3" fmla="*/ 1168234 h 1168234"/>
              <a:gd name="connsiteX4" fmla="*/ 837412 w 1763672"/>
              <a:gd name="connsiteY4" fmla="*/ 1099748 h 1168234"/>
              <a:gd name="connsiteX5" fmla="*/ 106872 w 1763672"/>
              <a:gd name="connsiteY5" fmla="*/ 92778 h 11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672" h="1168234">
                <a:moveTo>
                  <a:pt x="0" y="0"/>
                </a:moveTo>
                <a:lnTo>
                  <a:pt x="1763672" y="0"/>
                </a:lnTo>
                <a:lnTo>
                  <a:pt x="1763672" y="1168234"/>
                </a:lnTo>
                <a:lnTo>
                  <a:pt x="865325" y="1168234"/>
                </a:lnTo>
                <a:lnTo>
                  <a:pt x="837412" y="1099748"/>
                </a:lnTo>
                <a:cubicBezTo>
                  <a:pt x="665194" y="722680"/>
                  <a:pt x="415756" y="381676"/>
                  <a:pt x="106872" y="9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12" name="Rectangle 11">
            <a:extLst>
              <a:ext uri="{FF2B5EF4-FFF2-40B4-BE49-F238E27FC236}">
                <a16:creationId xmlns:a16="http://schemas.microsoft.com/office/drawing/2014/main" id="{C3DE6E69-37EC-05FC-6564-C9C5CD5FD35C}"/>
              </a:ext>
            </a:extLst>
          </p:cNvPr>
          <p:cNvSpPr/>
          <p:nvPr/>
        </p:nvSpPr>
        <p:spPr>
          <a:xfrm>
            <a:off x="7674129" y="169"/>
            <a:ext cx="1451673" cy="4463086"/>
          </a:xfrm>
          <a:prstGeom prst="rect">
            <a:avLst/>
          </a:prstGeom>
          <a:solidFill>
            <a:srgbClr val="FDE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 name="Title 26">
            <a:extLst>
              <a:ext uri="{FF2B5EF4-FFF2-40B4-BE49-F238E27FC236}">
                <a16:creationId xmlns:a16="http://schemas.microsoft.com/office/drawing/2014/main" id="{6FD7666F-8AC7-B0A9-1BDA-2175FE70817B}"/>
              </a:ext>
            </a:extLst>
          </p:cNvPr>
          <p:cNvSpPr>
            <a:spLocks noGrp="1"/>
          </p:cNvSpPr>
          <p:nvPr>
            <p:ph type="title"/>
          </p:nvPr>
        </p:nvSpPr>
        <p:spPr/>
        <p:txBody>
          <a:bodyPr/>
          <a:lstStyle/>
          <a:p>
            <a:r>
              <a:rPr lang="en-US" dirty="0"/>
              <a:t>F.A.I.R data</a:t>
            </a:r>
          </a:p>
        </p:txBody>
      </p:sp>
      <p:sp>
        <p:nvSpPr>
          <p:cNvPr id="28" name="Content Placeholder 27">
            <a:extLst>
              <a:ext uri="{FF2B5EF4-FFF2-40B4-BE49-F238E27FC236}">
                <a16:creationId xmlns:a16="http://schemas.microsoft.com/office/drawing/2014/main" id="{A7D61980-0784-9883-2231-F878B5835A65}"/>
              </a:ext>
            </a:extLst>
          </p:cNvPr>
          <p:cNvSpPr>
            <a:spLocks noGrp="1"/>
          </p:cNvSpPr>
          <p:nvPr>
            <p:ph idx="1"/>
          </p:nvPr>
        </p:nvSpPr>
        <p:spPr/>
        <p:txBody>
          <a:bodyPr/>
          <a:lstStyle/>
          <a:p>
            <a:endParaRPr lang="en-US" dirty="0"/>
          </a:p>
          <a:p>
            <a:endParaRPr lang="en-US" dirty="0"/>
          </a:p>
        </p:txBody>
      </p:sp>
      <p:sp>
        <p:nvSpPr>
          <p:cNvPr id="2" name="TextBox 1">
            <a:extLst>
              <a:ext uri="{FF2B5EF4-FFF2-40B4-BE49-F238E27FC236}">
                <a16:creationId xmlns:a16="http://schemas.microsoft.com/office/drawing/2014/main" id="{549CCB2D-2E09-79AA-EEEF-DB450411B243}"/>
              </a:ext>
            </a:extLst>
          </p:cNvPr>
          <p:cNvSpPr txBox="1"/>
          <p:nvPr/>
        </p:nvSpPr>
        <p:spPr>
          <a:xfrm>
            <a:off x="148041" y="1332910"/>
            <a:ext cx="4153682" cy="2620076"/>
          </a:xfrm>
          <a:prstGeom prst="rect">
            <a:avLst/>
          </a:prstGeom>
          <a:noFill/>
        </p:spPr>
        <p:txBody>
          <a:bodyPr wrap="square" rtlCol="0">
            <a:spAutoFit/>
          </a:bodyPr>
          <a:lstStyle/>
          <a:p>
            <a:r>
              <a:rPr lang="en-GB" sz="2400" dirty="0"/>
              <a:t>This is where data management and Findable, accessible, interoperable and reusable (F.A.I.R.) data principles come in</a:t>
            </a:r>
          </a:p>
          <a:p>
            <a:endParaRPr lang="en-GB" sz="2400" dirty="0"/>
          </a:p>
          <a:p>
            <a:r>
              <a:rPr lang="en-GB" sz="2400" dirty="0"/>
              <a:t>When data is F.A.I.R it is usable. </a:t>
            </a:r>
          </a:p>
          <a:p>
            <a:pPr marL="557213" lvl="1" indent="-214313">
              <a:buFont typeface="Arial" panose="020B0604020202020204" pitchFamily="34" charset="0"/>
              <a:buChar char="•"/>
            </a:pPr>
            <a:endParaRPr lang="en-GB" sz="1013" dirty="0"/>
          </a:p>
          <a:p>
            <a:endParaRPr lang="en-GB" sz="1013" dirty="0"/>
          </a:p>
        </p:txBody>
      </p:sp>
      <p:pic>
        <p:nvPicPr>
          <p:cNvPr id="6" name="Picture 5" descr="A can of soup on a yellow background&#10;&#10;Description automatically generated">
            <a:extLst>
              <a:ext uri="{FF2B5EF4-FFF2-40B4-BE49-F238E27FC236}">
                <a16:creationId xmlns:a16="http://schemas.microsoft.com/office/drawing/2014/main" id="{28F960A9-E811-AF11-7DCC-122389073BE0}"/>
              </a:ext>
            </a:extLst>
          </p:cNvPr>
          <p:cNvPicPr>
            <a:picLocks noChangeAspect="1"/>
          </p:cNvPicPr>
          <p:nvPr/>
        </p:nvPicPr>
        <p:blipFill>
          <a:blip r:embed="rId2"/>
          <a:srcRect l="4447" b="170"/>
          <a:stretch/>
        </p:blipFill>
        <p:spPr>
          <a:xfrm>
            <a:off x="4495692" y="169"/>
            <a:ext cx="3239815" cy="4463086"/>
          </a:xfrm>
          <a:prstGeom prst="rect">
            <a:avLst/>
          </a:prstGeom>
        </p:spPr>
      </p:pic>
      <p:pic>
        <p:nvPicPr>
          <p:cNvPr id="4" name="Graphic 3" descr="Scientist female with solid fill">
            <a:extLst>
              <a:ext uri="{FF2B5EF4-FFF2-40B4-BE49-F238E27FC236}">
                <a16:creationId xmlns:a16="http://schemas.microsoft.com/office/drawing/2014/main" id="{DF5A02C4-72A3-199E-D086-A04D9D0663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5799" y="3446385"/>
            <a:ext cx="685800" cy="685800"/>
          </a:xfrm>
          <a:prstGeom prst="rect">
            <a:avLst/>
          </a:prstGeom>
        </p:spPr>
      </p:pic>
      <p:pic>
        <p:nvPicPr>
          <p:cNvPr id="7" name="Graphic 6" descr="Office worker female with solid fill">
            <a:extLst>
              <a:ext uri="{FF2B5EF4-FFF2-40B4-BE49-F238E27FC236}">
                <a16:creationId xmlns:a16="http://schemas.microsoft.com/office/drawing/2014/main" id="{5211D869-7A06-90FA-9ADB-5330FCBE17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5308" y="2695181"/>
            <a:ext cx="685800" cy="685800"/>
          </a:xfrm>
          <a:prstGeom prst="rect">
            <a:avLst/>
          </a:prstGeom>
        </p:spPr>
      </p:pic>
      <p:pic>
        <p:nvPicPr>
          <p:cNvPr id="5" name="Graphic 4" descr="Scientist female with solid fill">
            <a:extLst>
              <a:ext uri="{FF2B5EF4-FFF2-40B4-BE49-F238E27FC236}">
                <a16:creationId xmlns:a16="http://schemas.microsoft.com/office/drawing/2014/main" id="{65B6D6E6-DD65-E557-4D9D-F33B19F71E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90285" y="3765046"/>
            <a:ext cx="685800" cy="685800"/>
          </a:xfrm>
          <a:prstGeom prst="rect">
            <a:avLst/>
          </a:prstGeom>
        </p:spPr>
      </p:pic>
      <p:pic>
        <p:nvPicPr>
          <p:cNvPr id="9" name="Graphic 8" descr="Scientist female with solid fill">
            <a:extLst>
              <a:ext uri="{FF2B5EF4-FFF2-40B4-BE49-F238E27FC236}">
                <a16:creationId xmlns:a16="http://schemas.microsoft.com/office/drawing/2014/main" id="{E857DE38-7029-063F-A20C-3BE43D9A73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3574" y="2752320"/>
            <a:ext cx="685800" cy="685800"/>
          </a:xfrm>
          <a:prstGeom prst="rect">
            <a:avLst/>
          </a:prstGeom>
        </p:spPr>
      </p:pic>
      <p:pic>
        <p:nvPicPr>
          <p:cNvPr id="10" name="Graphic 9" descr="Scientist female with solid fill">
            <a:extLst>
              <a:ext uri="{FF2B5EF4-FFF2-40B4-BE49-F238E27FC236}">
                <a16:creationId xmlns:a16="http://schemas.microsoft.com/office/drawing/2014/main" id="{6E722C6F-A1E7-2A91-4DFE-4E21BC69F4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4059" y="3111194"/>
            <a:ext cx="685800" cy="685800"/>
          </a:xfrm>
          <a:prstGeom prst="rect">
            <a:avLst/>
          </a:prstGeom>
        </p:spPr>
      </p:pic>
      <p:pic>
        <p:nvPicPr>
          <p:cNvPr id="11" name="Graphic 10" descr="Scientist female with solid fill">
            <a:extLst>
              <a:ext uri="{FF2B5EF4-FFF2-40B4-BE49-F238E27FC236}">
                <a16:creationId xmlns:a16="http://schemas.microsoft.com/office/drawing/2014/main" id="{7D830933-F56C-2932-F8E0-E8FA5F4CD3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0975" y="2473205"/>
            <a:ext cx="685800" cy="685800"/>
          </a:xfrm>
          <a:prstGeom prst="rect">
            <a:avLst/>
          </a:prstGeom>
        </p:spPr>
      </p:pic>
      <p:sp>
        <p:nvSpPr>
          <p:cNvPr id="3" name="Oval Callout 2">
            <a:extLst>
              <a:ext uri="{FF2B5EF4-FFF2-40B4-BE49-F238E27FC236}">
                <a16:creationId xmlns:a16="http://schemas.microsoft.com/office/drawing/2014/main" id="{7D3B1533-70FA-9037-97BC-5A23F43F0EAA}"/>
              </a:ext>
            </a:extLst>
          </p:cNvPr>
          <p:cNvSpPr/>
          <p:nvPr/>
        </p:nvSpPr>
        <p:spPr>
          <a:xfrm>
            <a:off x="5005130" y="2066489"/>
            <a:ext cx="1067289" cy="55245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a:t>Data anyone?</a:t>
            </a:r>
          </a:p>
        </p:txBody>
      </p:sp>
      <p:sp>
        <p:nvSpPr>
          <p:cNvPr id="13" name="Oval Callout 12">
            <a:extLst>
              <a:ext uri="{FF2B5EF4-FFF2-40B4-BE49-F238E27FC236}">
                <a16:creationId xmlns:a16="http://schemas.microsoft.com/office/drawing/2014/main" id="{D8877A49-821E-C69F-E2D1-4528B9BF6FA3}"/>
              </a:ext>
            </a:extLst>
          </p:cNvPr>
          <p:cNvSpPr/>
          <p:nvPr/>
        </p:nvSpPr>
        <p:spPr>
          <a:xfrm>
            <a:off x="7784059" y="1774758"/>
            <a:ext cx="1185315" cy="690182"/>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a:t>Yes please! </a:t>
            </a:r>
            <a:br>
              <a:rPr lang="en-GB" sz="1013" dirty="0"/>
            </a:br>
            <a:r>
              <a:rPr lang="en-GB" sz="1013" dirty="0"/>
              <a:t>x 5</a:t>
            </a:r>
          </a:p>
        </p:txBody>
      </p:sp>
    </p:spTree>
    <p:extLst>
      <p:ext uri="{BB962C8B-B14F-4D97-AF65-F5344CB8AC3E}">
        <p14:creationId xmlns:p14="http://schemas.microsoft.com/office/powerpoint/2010/main" val="223730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C7C22-D136-40B0-0D84-37ED08F32176}"/>
            </a:ext>
          </a:extLst>
        </p:cNvPr>
        <p:cNvGrpSpPr/>
        <p:nvPr/>
      </p:nvGrpSpPr>
      <p:grpSpPr>
        <a:xfrm>
          <a:off x="0" y="0"/>
          <a:ext cx="0" cy="0"/>
          <a:chOff x="0" y="0"/>
          <a:chExt cx="0" cy="0"/>
        </a:xfrm>
      </p:grpSpPr>
      <p:sp>
        <p:nvSpPr>
          <p:cNvPr id="21" name="Freeform 20">
            <a:extLst>
              <a:ext uri="{FF2B5EF4-FFF2-40B4-BE49-F238E27FC236}">
                <a16:creationId xmlns:a16="http://schemas.microsoft.com/office/drawing/2014/main" id="{F94DFFAF-38D1-F119-DDA7-C203DDCC93B3}"/>
              </a:ext>
            </a:extLst>
          </p:cNvPr>
          <p:cNvSpPr/>
          <p:nvPr/>
        </p:nvSpPr>
        <p:spPr>
          <a:xfrm>
            <a:off x="6755249" y="0"/>
            <a:ext cx="1322754" cy="885504"/>
          </a:xfrm>
          <a:custGeom>
            <a:avLst/>
            <a:gdLst>
              <a:gd name="connsiteX0" fmla="*/ 0 w 1763672"/>
              <a:gd name="connsiteY0" fmla="*/ 0 h 1168234"/>
              <a:gd name="connsiteX1" fmla="*/ 1763672 w 1763672"/>
              <a:gd name="connsiteY1" fmla="*/ 0 h 1168234"/>
              <a:gd name="connsiteX2" fmla="*/ 1763672 w 1763672"/>
              <a:gd name="connsiteY2" fmla="*/ 1168234 h 1168234"/>
              <a:gd name="connsiteX3" fmla="*/ 865325 w 1763672"/>
              <a:gd name="connsiteY3" fmla="*/ 1168234 h 1168234"/>
              <a:gd name="connsiteX4" fmla="*/ 837412 w 1763672"/>
              <a:gd name="connsiteY4" fmla="*/ 1099748 h 1168234"/>
              <a:gd name="connsiteX5" fmla="*/ 106872 w 1763672"/>
              <a:gd name="connsiteY5" fmla="*/ 92778 h 11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672" h="1168234">
                <a:moveTo>
                  <a:pt x="0" y="0"/>
                </a:moveTo>
                <a:lnTo>
                  <a:pt x="1763672" y="0"/>
                </a:lnTo>
                <a:lnTo>
                  <a:pt x="1763672" y="1168234"/>
                </a:lnTo>
                <a:lnTo>
                  <a:pt x="865325" y="1168234"/>
                </a:lnTo>
                <a:lnTo>
                  <a:pt x="837412" y="1099748"/>
                </a:lnTo>
                <a:cubicBezTo>
                  <a:pt x="665194" y="722680"/>
                  <a:pt x="415756" y="381676"/>
                  <a:pt x="106872" y="9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12" name="Rectangle 11">
            <a:extLst>
              <a:ext uri="{FF2B5EF4-FFF2-40B4-BE49-F238E27FC236}">
                <a16:creationId xmlns:a16="http://schemas.microsoft.com/office/drawing/2014/main" id="{43200381-761F-784B-105E-2E9F8207B3F7}"/>
              </a:ext>
            </a:extLst>
          </p:cNvPr>
          <p:cNvSpPr/>
          <p:nvPr/>
        </p:nvSpPr>
        <p:spPr>
          <a:xfrm>
            <a:off x="7675083" y="1"/>
            <a:ext cx="1451673" cy="4469840"/>
          </a:xfrm>
          <a:prstGeom prst="rect">
            <a:avLst/>
          </a:prstGeom>
          <a:solidFill>
            <a:srgbClr val="FDE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 name="Title 26">
            <a:extLst>
              <a:ext uri="{FF2B5EF4-FFF2-40B4-BE49-F238E27FC236}">
                <a16:creationId xmlns:a16="http://schemas.microsoft.com/office/drawing/2014/main" id="{892D835E-9272-0E1C-EF87-FEBFAE2FD930}"/>
              </a:ext>
            </a:extLst>
          </p:cNvPr>
          <p:cNvSpPr>
            <a:spLocks noGrp="1"/>
          </p:cNvSpPr>
          <p:nvPr>
            <p:ph type="title"/>
          </p:nvPr>
        </p:nvSpPr>
        <p:spPr/>
        <p:txBody>
          <a:bodyPr/>
          <a:lstStyle/>
          <a:p>
            <a:r>
              <a:rPr lang="en-US" dirty="0"/>
              <a:t>A key missing ingredient</a:t>
            </a:r>
          </a:p>
        </p:txBody>
      </p:sp>
      <p:sp>
        <p:nvSpPr>
          <p:cNvPr id="28" name="Content Placeholder 27">
            <a:extLst>
              <a:ext uri="{FF2B5EF4-FFF2-40B4-BE49-F238E27FC236}">
                <a16:creationId xmlns:a16="http://schemas.microsoft.com/office/drawing/2014/main" id="{4D84E917-3743-22EA-0007-5433B889C8C0}"/>
              </a:ext>
            </a:extLst>
          </p:cNvPr>
          <p:cNvSpPr>
            <a:spLocks noGrp="1"/>
          </p:cNvSpPr>
          <p:nvPr>
            <p:ph idx="1"/>
          </p:nvPr>
        </p:nvSpPr>
        <p:spPr/>
        <p:txBody>
          <a:bodyPr/>
          <a:lstStyle/>
          <a:p>
            <a:endParaRPr lang="en-US" dirty="0"/>
          </a:p>
          <a:p>
            <a:endParaRPr lang="en-US" dirty="0"/>
          </a:p>
        </p:txBody>
      </p:sp>
      <p:sp>
        <p:nvSpPr>
          <p:cNvPr id="2" name="TextBox 1">
            <a:extLst>
              <a:ext uri="{FF2B5EF4-FFF2-40B4-BE49-F238E27FC236}">
                <a16:creationId xmlns:a16="http://schemas.microsoft.com/office/drawing/2014/main" id="{56F0D93E-8B5F-7D6A-37E0-6694595997B0}"/>
              </a:ext>
            </a:extLst>
          </p:cNvPr>
          <p:cNvSpPr txBox="1"/>
          <p:nvPr/>
        </p:nvSpPr>
        <p:spPr>
          <a:xfrm>
            <a:off x="304315" y="1725685"/>
            <a:ext cx="4010641" cy="1938992"/>
          </a:xfrm>
          <a:prstGeom prst="rect">
            <a:avLst/>
          </a:prstGeom>
          <a:noFill/>
        </p:spPr>
        <p:txBody>
          <a:bodyPr wrap="square" rtlCol="0">
            <a:spAutoFit/>
          </a:bodyPr>
          <a:lstStyle/>
          <a:p>
            <a:r>
              <a:rPr lang="en-GB" sz="2400" dirty="0"/>
              <a:t>Our community is more aware of the accessibility part.  But there is a key element in interoperability which is required. </a:t>
            </a:r>
          </a:p>
        </p:txBody>
      </p:sp>
      <p:pic>
        <p:nvPicPr>
          <p:cNvPr id="6" name="Picture 5" descr="A can of soup on a yellow background&#10;&#10;Description automatically generated">
            <a:extLst>
              <a:ext uri="{FF2B5EF4-FFF2-40B4-BE49-F238E27FC236}">
                <a16:creationId xmlns:a16="http://schemas.microsoft.com/office/drawing/2014/main" id="{19F98A6A-2879-B4C2-2C40-4F8DCBC83EEC}"/>
              </a:ext>
            </a:extLst>
          </p:cNvPr>
          <p:cNvPicPr>
            <a:picLocks noChangeAspect="1"/>
          </p:cNvPicPr>
          <p:nvPr/>
        </p:nvPicPr>
        <p:blipFill>
          <a:blip r:embed="rId2"/>
          <a:srcRect l="17169" b="13331"/>
          <a:stretch/>
        </p:blipFill>
        <p:spPr>
          <a:xfrm>
            <a:off x="4452512" y="1"/>
            <a:ext cx="3239815" cy="4469840"/>
          </a:xfrm>
          <a:prstGeom prst="rect">
            <a:avLst/>
          </a:prstGeom>
        </p:spPr>
      </p:pic>
      <p:pic>
        <p:nvPicPr>
          <p:cNvPr id="4" name="Graphic 3" descr="Scientist female with solid fill">
            <a:extLst>
              <a:ext uri="{FF2B5EF4-FFF2-40B4-BE49-F238E27FC236}">
                <a16:creationId xmlns:a16="http://schemas.microsoft.com/office/drawing/2014/main" id="{BFC5C3D3-24FB-E6F5-54F7-7108A57DBA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1195" y="3408142"/>
            <a:ext cx="685800" cy="685800"/>
          </a:xfrm>
          <a:prstGeom prst="rect">
            <a:avLst/>
          </a:prstGeom>
        </p:spPr>
      </p:pic>
      <p:pic>
        <p:nvPicPr>
          <p:cNvPr id="7" name="Graphic 6" descr="Office worker female with solid fill">
            <a:extLst>
              <a:ext uri="{FF2B5EF4-FFF2-40B4-BE49-F238E27FC236}">
                <a16:creationId xmlns:a16="http://schemas.microsoft.com/office/drawing/2014/main" id="{C9262DDC-F9CE-F8B6-4947-22BEAF873B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5308" y="2695181"/>
            <a:ext cx="685800" cy="685800"/>
          </a:xfrm>
          <a:prstGeom prst="rect">
            <a:avLst/>
          </a:prstGeom>
        </p:spPr>
      </p:pic>
      <p:pic>
        <p:nvPicPr>
          <p:cNvPr id="5" name="Graphic 4" descr="Scientist female with solid fill">
            <a:extLst>
              <a:ext uri="{FF2B5EF4-FFF2-40B4-BE49-F238E27FC236}">
                <a16:creationId xmlns:a16="http://schemas.microsoft.com/office/drawing/2014/main" id="{4FF072E2-722A-93DA-8F14-1949624C53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3297" y="3784040"/>
            <a:ext cx="685800" cy="685800"/>
          </a:xfrm>
          <a:prstGeom prst="rect">
            <a:avLst/>
          </a:prstGeom>
        </p:spPr>
      </p:pic>
      <p:pic>
        <p:nvPicPr>
          <p:cNvPr id="9" name="Graphic 8" descr="Scientist female with solid fill">
            <a:extLst>
              <a:ext uri="{FF2B5EF4-FFF2-40B4-BE49-F238E27FC236}">
                <a16:creationId xmlns:a16="http://schemas.microsoft.com/office/drawing/2014/main" id="{D49DB3E0-D7A6-2C6A-EA1D-914F380333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1195" y="2729297"/>
            <a:ext cx="685800" cy="685800"/>
          </a:xfrm>
          <a:prstGeom prst="rect">
            <a:avLst/>
          </a:prstGeom>
        </p:spPr>
      </p:pic>
      <p:pic>
        <p:nvPicPr>
          <p:cNvPr id="10" name="Graphic 9" descr="Scientist female with solid fill">
            <a:extLst>
              <a:ext uri="{FF2B5EF4-FFF2-40B4-BE49-F238E27FC236}">
                <a16:creationId xmlns:a16="http://schemas.microsoft.com/office/drawing/2014/main" id="{F29783A0-5AE2-DB41-65E1-0786CC474A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5120" y="3143110"/>
            <a:ext cx="685800" cy="685800"/>
          </a:xfrm>
          <a:prstGeom prst="rect">
            <a:avLst/>
          </a:prstGeom>
        </p:spPr>
      </p:pic>
      <p:pic>
        <p:nvPicPr>
          <p:cNvPr id="11" name="Graphic 10" descr="Scientist female with solid fill">
            <a:extLst>
              <a:ext uri="{FF2B5EF4-FFF2-40B4-BE49-F238E27FC236}">
                <a16:creationId xmlns:a16="http://schemas.microsoft.com/office/drawing/2014/main" id="{A119A410-27A0-4D30-5ADD-C03B97ACF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2060" y="2536087"/>
            <a:ext cx="685800" cy="685800"/>
          </a:xfrm>
          <a:prstGeom prst="rect">
            <a:avLst/>
          </a:prstGeom>
        </p:spPr>
      </p:pic>
      <p:sp>
        <p:nvSpPr>
          <p:cNvPr id="3" name="Oval Callout 2">
            <a:extLst>
              <a:ext uri="{FF2B5EF4-FFF2-40B4-BE49-F238E27FC236}">
                <a16:creationId xmlns:a16="http://schemas.microsoft.com/office/drawing/2014/main" id="{228317B2-5FB9-4197-363C-A55E6BEB768C}"/>
              </a:ext>
            </a:extLst>
          </p:cNvPr>
          <p:cNvSpPr/>
          <p:nvPr/>
        </p:nvSpPr>
        <p:spPr>
          <a:xfrm>
            <a:off x="5005130" y="2066489"/>
            <a:ext cx="1067289" cy="55245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err="1"/>
              <a:t>Ujbe</a:t>
            </a:r>
            <a:r>
              <a:rPr lang="en-GB" sz="1013" dirty="0"/>
              <a:t> </a:t>
            </a:r>
            <a:r>
              <a:rPr lang="en-GB" sz="1013" dirty="0" err="1"/>
              <a:t>Jkakye</a:t>
            </a:r>
            <a:r>
              <a:rPr lang="en-GB" sz="1013" dirty="0"/>
              <a:t>?</a:t>
            </a:r>
          </a:p>
        </p:txBody>
      </p:sp>
      <p:sp>
        <p:nvSpPr>
          <p:cNvPr id="13" name="Oval Callout 12">
            <a:extLst>
              <a:ext uri="{FF2B5EF4-FFF2-40B4-BE49-F238E27FC236}">
                <a16:creationId xmlns:a16="http://schemas.microsoft.com/office/drawing/2014/main" id="{E692829D-5CFB-31FC-B1FC-A340838A3FB4}"/>
              </a:ext>
            </a:extLst>
          </p:cNvPr>
          <p:cNvSpPr/>
          <p:nvPr/>
        </p:nvSpPr>
        <p:spPr>
          <a:xfrm>
            <a:off x="7692326" y="1827159"/>
            <a:ext cx="1277048" cy="68580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a:t>Say what now?</a:t>
            </a:r>
          </a:p>
        </p:txBody>
      </p:sp>
    </p:spTree>
    <p:extLst>
      <p:ext uri="{BB962C8B-B14F-4D97-AF65-F5344CB8AC3E}">
        <p14:creationId xmlns:p14="http://schemas.microsoft.com/office/powerpoint/2010/main" val="1420442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CAFB9-26F0-4BCF-C1DD-DC00D56B4C16}"/>
            </a:ext>
          </a:extLst>
        </p:cNvPr>
        <p:cNvGrpSpPr/>
        <p:nvPr/>
      </p:nvGrpSpPr>
      <p:grpSpPr>
        <a:xfrm>
          <a:off x="0" y="0"/>
          <a:ext cx="0" cy="0"/>
          <a:chOff x="0" y="0"/>
          <a:chExt cx="0" cy="0"/>
        </a:xfrm>
      </p:grpSpPr>
      <p:pic>
        <p:nvPicPr>
          <p:cNvPr id="5124" name="Picture 4">
            <a:extLst>
              <a:ext uri="{FF2B5EF4-FFF2-40B4-BE49-F238E27FC236}">
                <a16:creationId xmlns:a16="http://schemas.microsoft.com/office/drawing/2014/main" id="{03919ED5-D1CE-FFAE-478B-A15EC6B493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6"/>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26">
            <a:extLst>
              <a:ext uri="{FF2B5EF4-FFF2-40B4-BE49-F238E27FC236}">
                <a16:creationId xmlns:a16="http://schemas.microsoft.com/office/drawing/2014/main" id="{09B35E28-2DF1-17E9-0C50-BA8EFC208D31}"/>
              </a:ext>
            </a:extLst>
          </p:cNvPr>
          <p:cNvSpPr>
            <a:spLocks noGrp="1"/>
          </p:cNvSpPr>
          <p:nvPr>
            <p:ph type="title"/>
          </p:nvPr>
        </p:nvSpPr>
        <p:spPr>
          <a:xfrm>
            <a:off x="547024" y="310137"/>
            <a:ext cx="7421042" cy="323182"/>
          </a:xfrm>
        </p:spPr>
        <p:txBody>
          <a:bodyPr>
            <a:normAutofit fontScale="90000"/>
          </a:bodyPr>
          <a:lstStyle/>
          <a:p>
            <a:r>
              <a:rPr lang="en-US" dirty="0"/>
              <a:t>Two types of sensing</a:t>
            </a:r>
          </a:p>
        </p:txBody>
      </p:sp>
      <p:sp>
        <p:nvSpPr>
          <p:cNvPr id="12" name="TextBox 11">
            <a:extLst>
              <a:ext uri="{FF2B5EF4-FFF2-40B4-BE49-F238E27FC236}">
                <a16:creationId xmlns:a16="http://schemas.microsoft.com/office/drawing/2014/main" id="{47F2FEAD-3245-B32C-3CDE-A393F9C557BE}"/>
              </a:ext>
            </a:extLst>
          </p:cNvPr>
          <p:cNvSpPr txBox="1"/>
          <p:nvPr/>
        </p:nvSpPr>
        <p:spPr>
          <a:xfrm>
            <a:off x="1272773" y="813816"/>
            <a:ext cx="2074989" cy="1200329"/>
          </a:xfrm>
          <a:prstGeom prst="rect">
            <a:avLst/>
          </a:prstGeom>
          <a:noFill/>
        </p:spPr>
        <p:txBody>
          <a:bodyPr wrap="square" rtlCol="0">
            <a:spAutoFit/>
          </a:bodyPr>
          <a:lstStyle/>
          <a:p>
            <a:r>
              <a:rPr lang="en-GB" sz="2400" dirty="0">
                <a:solidFill>
                  <a:schemeClr val="bg1"/>
                </a:solidFill>
              </a:rPr>
              <a:t>Dry plant / Optical fibre sensing</a:t>
            </a:r>
            <a:endParaRPr lang="en-GB" sz="825" dirty="0">
              <a:solidFill>
                <a:schemeClr val="bg1"/>
              </a:solidFill>
            </a:endParaRPr>
          </a:p>
        </p:txBody>
      </p:sp>
      <p:sp>
        <p:nvSpPr>
          <p:cNvPr id="13" name="TextBox 12">
            <a:extLst>
              <a:ext uri="{FF2B5EF4-FFF2-40B4-BE49-F238E27FC236}">
                <a16:creationId xmlns:a16="http://schemas.microsoft.com/office/drawing/2014/main" id="{1CA1B103-E73B-011E-8A61-0CA48B32AF04}"/>
              </a:ext>
            </a:extLst>
          </p:cNvPr>
          <p:cNvSpPr txBox="1"/>
          <p:nvPr/>
        </p:nvSpPr>
        <p:spPr>
          <a:xfrm>
            <a:off x="3995156" y="4220943"/>
            <a:ext cx="1318752" cy="230832"/>
          </a:xfrm>
          <a:prstGeom prst="rect">
            <a:avLst/>
          </a:prstGeom>
          <a:noFill/>
        </p:spPr>
        <p:txBody>
          <a:bodyPr wrap="square" rtlCol="0">
            <a:spAutoFit/>
          </a:bodyPr>
          <a:lstStyle/>
          <a:p>
            <a:pPr algn="ctr"/>
            <a:r>
              <a:rPr lang="en-GB" sz="900" b="1" dirty="0">
                <a:solidFill>
                  <a:schemeClr val="bg1"/>
                </a:solidFill>
              </a:rPr>
              <a:t>Wet plant sensing</a:t>
            </a:r>
          </a:p>
        </p:txBody>
      </p:sp>
      <p:sp>
        <p:nvSpPr>
          <p:cNvPr id="14" name="TextBox 13">
            <a:extLst>
              <a:ext uri="{FF2B5EF4-FFF2-40B4-BE49-F238E27FC236}">
                <a16:creationId xmlns:a16="http://schemas.microsoft.com/office/drawing/2014/main" id="{E12B6F1B-BD45-1192-FB80-D51466DD9670}"/>
              </a:ext>
            </a:extLst>
          </p:cNvPr>
          <p:cNvSpPr txBox="1"/>
          <p:nvPr/>
        </p:nvSpPr>
        <p:spPr>
          <a:xfrm>
            <a:off x="4070539" y="4526050"/>
            <a:ext cx="1292341" cy="253916"/>
          </a:xfrm>
          <a:prstGeom prst="rect">
            <a:avLst/>
          </a:prstGeom>
          <a:noFill/>
        </p:spPr>
        <p:txBody>
          <a:bodyPr wrap="none" rtlCol="0">
            <a:spAutoFit/>
          </a:bodyPr>
          <a:lstStyle/>
          <a:p>
            <a:r>
              <a:rPr lang="en-GB" sz="1050" dirty="0">
                <a:solidFill>
                  <a:schemeClr val="bg1"/>
                </a:solidFill>
              </a:rPr>
              <a:t>SMART cable sensor</a:t>
            </a:r>
          </a:p>
        </p:txBody>
      </p:sp>
      <p:cxnSp>
        <p:nvCxnSpPr>
          <p:cNvPr id="16" name="Straight Arrow Connector 15">
            <a:extLst>
              <a:ext uri="{FF2B5EF4-FFF2-40B4-BE49-F238E27FC236}">
                <a16:creationId xmlns:a16="http://schemas.microsoft.com/office/drawing/2014/main" id="{F91012B3-795A-733C-22E2-8690EF052211}"/>
              </a:ext>
            </a:extLst>
          </p:cNvPr>
          <p:cNvCxnSpPr>
            <a:cxnSpLocks/>
          </p:cNvCxnSpPr>
          <p:nvPr/>
        </p:nvCxnSpPr>
        <p:spPr>
          <a:xfrm flipH="1">
            <a:off x="1173095" y="1923062"/>
            <a:ext cx="299078" cy="25744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4767861-9FC0-5636-1E5E-C81A676FB7C2}"/>
              </a:ext>
            </a:extLst>
          </p:cNvPr>
          <p:cNvCxnSpPr>
            <a:cxnSpLocks/>
          </p:cNvCxnSpPr>
          <p:nvPr/>
        </p:nvCxnSpPr>
        <p:spPr>
          <a:xfrm>
            <a:off x="3022810" y="1534076"/>
            <a:ext cx="5500705" cy="1024889"/>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32FA283-1F96-2E19-E68F-73A3CF3AD874}"/>
              </a:ext>
            </a:extLst>
          </p:cNvPr>
          <p:cNvSpPr txBox="1"/>
          <p:nvPr/>
        </p:nvSpPr>
        <p:spPr>
          <a:xfrm>
            <a:off x="2321943" y="2996532"/>
            <a:ext cx="1505738" cy="404085"/>
          </a:xfrm>
          <a:prstGeom prst="rect">
            <a:avLst/>
          </a:prstGeom>
          <a:noFill/>
        </p:spPr>
        <p:txBody>
          <a:bodyPr wrap="square" rtlCol="0">
            <a:spAutoFit/>
          </a:bodyPr>
          <a:lstStyle/>
          <a:p>
            <a:r>
              <a:rPr lang="en-GB" sz="1013" dirty="0">
                <a:solidFill>
                  <a:schemeClr val="bg1"/>
                </a:solidFill>
              </a:rPr>
              <a:t>Submarine telecoms cable</a:t>
            </a:r>
          </a:p>
        </p:txBody>
      </p:sp>
      <p:cxnSp>
        <p:nvCxnSpPr>
          <p:cNvPr id="36" name="Straight Arrow Connector 35">
            <a:extLst>
              <a:ext uri="{FF2B5EF4-FFF2-40B4-BE49-F238E27FC236}">
                <a16:creationId xmlns:a16="http://schemas.microsoft.com/office/drawing/2014/main" id="{AF66BBF2-2B8D-F765-5CFE-AE83C860B5FA}"/>
              </a:ext>
            </a:extLst>
          </p:cNvPr>
          <p:cNvCxnSpPr>
            <a:cxnSpLocks/>
          </p:cNvCxnSpPr>
          <p:nvPr/>
        </p:nvCxnSpPr>
        <p:spPr>
          <a:xfrm flipH="1">
            <a:off x="2611700" y="3481280"/>
            <a:ext cx="200948" cy="334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00EACEA-D302-8D1C-F5CB-24FB80D85C94}"/>
              </a:ext>
            </a:extLst>
          </p:cNvPr>
          <p:cNvSpPr txBox="1"/>
          <p:nvPr/>
        </p:nvSpPr>
        <p:spPr>
          <a:xfrm>
            <a:off x="312236" y="3864303"/>
            <a:ext cx="1505738" cy="248209"/>
          </a:xfrm>
          <a:prstGeom prst="rect">
            <a:avLst/>
          </a:prstGeom>
          <a:noFill/>
        </p:spPr>
        <p:txBody>
          <a:bodyPr wrap="square" rtlCol="0">
            <a:spAutoFit/>
          </a:bodyPr>
          <a:lstStyle/>
          <a:p>
            <a:r>
              <a:rPr lang="en-GB" sz="1013" b="1" dirty="0">
                <a:solidFill>
                  <a:schemeClr val="bg1"/>
                </a:solidFill>
              </a:rPr>
              <a:t>Earthquake</a:t>
            </a:r>
          </a:p>
        </p:txBody>
      </p:sp>
      <mc:AlternateContent xmlns:mc="http://schemas.openxmlformats.org/markup-compatibility/2006">
        <mc:Choice xmlns:am3d="http://schemas.microsoft.com/office/drawing/2017/model3d" Requires="am3d">
          <p:graphicFrame>
            <p:nvGraphicFramePr>
              <p:cNvPr id="108" name="3D Model 107" descr="Humpback whale">
                <a:extLst>
                  <a:ext uri="{FF2B5EF4-FFF2-40B4-BE49-F238E27FC236}">
                    <a16:creationId xmlns:a16="http://schemas.microsoft.com/office/drawing/2014/main" id="{06B6ACBA-DF7F-EF5B-B168-63A5D3D8301D}"/>
                  </a:ext>
                </a:extLst>
              </p:cNvPr>
              <p:cNvGraphicFramePr>
                <a:graphicFrameLocks noChangeAspect="1"/>
              </p:cNvGraphicFramePr>
              <p:nvPr/>
            </p:nvGraphicFramePr>
            <p:xfrm>
              <a:off x="6647008" y="3462456"/>
              <a:ext cx="442353" cy="291766"/>
            </p:xfrm>
            <a:graphic>
              <a:graphicData uri="http://schemas.microsoft.com/office/drawing/2017/model3d">
                <am3d:model3d r:embed="rId4">
                  <am3d:spPr>
                    <a:xfrm>
                      <a:off x="0" y="0"/>
                      <a:ext cx="442353" cy="291766"/>
                    </a:xfrm>
                    <a:prstGeom prst="rect">
                      <a:avLst/>
                    </a:prstGeom>
                  </am3d:spPr>
                  <am3d:camera>
                    <am3d:pos x="0" y="0" z="53644244"/>
                    <am3d:up dx="0" dy="36000000" dz="0"/>
                    <am3d:lookAt x="0" y="0" z="0"/>
                    <am3d:perspective fov="2700000"/>
                  </am3d:camera>
                  <am3d:trans>
                    <am3d:meterPerModelUnit n="289324" d="1000000"/>
                    <am3d:preTrans dx="14539" dy="-5339474" dz="1198"/>
                    <am3d:scale>
                      <am3d:sx n="1000000" d="1000000"/>
                      <am3d:sy n="1000000" d="1000000"/>
                      <am3d:sz n="1000000" d="1000000"/>
                    </am3d:scale>
                    <am3d:rot ax="427115" ay="-1416358" az="-171802"/>
                    <am3d:postTrans dx="0" dy="0" dz="0"/>
                  </am3d:trans>
                  <am3d:raster rName="Office3DRenderer" rVer="16.0.8326">
                    <am3d:blip r:embed="rId5"/>
                  </am3d:raster>
                  <am3d:objViewport viewportSz="6389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8" name="3D Model 107" descr="Humpback whale">
                <a:extLst>
                  <a:ext uri="{FF2B5EF4-FFF2-40B4-BE49-F238E27FC236}">
                    <a16:creationId xmlns:a16="http://schemas.microsoft.com/office/drawing/2014/main" id="{06B6ACBA-DF7F-EF5B-B168-63A5D3D8301D}"/>
                  </a:ext>
                </a:extLst>
              </p:cNvPr>
              <p:cNvPicPr>
                <a:picLocks noGrp="1" noRot="1" noChangeAspect="1" noMove="1" noResize="1" noEditPoints="1" noAdjustHandles="1" noChangeArrowheads="1" noChangeShapeType="1" noCrop="1"/>
              </p:cNvPicPr>
              <p:nvPr/>
            </p:nvPicPr>
            <p:blipFill>
              <a:blip r:embed="rId5"/>
              <a:stretch>
                <a:fillRect/>
              </a:stretch>
            </p:blipFill>
            <p:spPr>
              <a:xfrm>
                <a:off x="6647008" y="3462456"/>
                <a:ext cx="442353" cy="29176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7" name="3D Model 106" descr="Humpback whale">
                <a:extLst>
                  <a:ext uri="{FF2B5EF4-FFF2-40B4-BE49-F238E27FC236}">
                    <a16:creationId xmlns:a16="http://schemas.microsoft.com/office/drawing/2014/main" id="{A506873A-135D-7DEC-4A0D-33E7557925F3}"/>
                  </a:ext>
                </a:extLst>
              </p:cNvPr>
              <p:cNvGraphicFramePr>
                <a:graphicFrameLocks noChangeAspect="1"/>
              </p:cNvGraphicFramePr>
              <p:nvPr/>
            </p:nvGraphicFramePr>
            <p:xfrm>
              <a:off x="5633359" y="2923936"/>
              <a:ext cx="1395989" cy="724502"/>
            </p:xfrm>
            <a:graphic>
              <a:graphicData uri="http://schemas.microsoft.com/office/drawing/2017/model3d">
                <am3d:model3d r:embed="rId4">
                  <am3d:spPr>
                    <a:xfrm>
                      <a:off x="0" y="0"/>
                      <a:ext cx="1395989" cy="724502"/>
                    </a:xfrm>
                    <a:prstGeom prst="rect">
                      <a:avLst/>
                    </a:prstGeom>
                  </am3d:spPr>
                  <am3d:camera>
                    <am3d:pos x="0" y="0" z="53644244"/>
                    <am3d:up dx="0" dy="36000000" dz="0"/>
                    <am3d:lookAt x="0" y="0" z="0"/>
                    <am3d:perspective fov="2700000"/>
                  </am3d:camera>
                  <am3d:trans>
                    <am3d:meterPerModelUnit n="289324" d="1000000"/>
                    <am3d:preTrans dx="14539" dy="-5339474" dz="1198"/>
                    <am3d:scale>
                      <am3d:sx n="1000000" d="1000000"/>
                      <am3d:sy n="1000000" d="1000000"/>
                      <am3d:sz n="1000000" d="1000000"/>
                    </am3d:scale>
                    <am3d:rot ax="1009052" ay="2301277" az="637343"/>
                    <am3d:postTrans dx="0" dy="0" dz="0"/>
                  </am3d:trans>
                  <am3d:raster rName="Office3DRenderer" rVer="16.0.8326">
                    <am3d:blip r:embed="rId6"/>
                  </am3d:raster>
                  <am3d:objViewport viewportSz="17948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7" name="3D Model 106" descr="Humpback whale">
                <a:extLst>
                  <a:ext uri="{FF2B5EF4-FFF2-40B4-BE49-F238E27FC236}">
                    <a16:creationId xmlns:a16="http://schemas.microsoft.com/office/drawing/2014/main" id="{A506873A-135D-7DEC-4A0D-33E7557925F3}"/>
                  </a:ext>
                </a:extLst>
              </p:cNvPr>
              <p:cNvPicPr>
                <a:picLocks noGrp="1" noRot="1" noChangeAspect="1" noMove="1" noResize="1" noEditPoints="1" noAdjustHandles="1" noChangeArrowheads="1" noChangeShapeType="1" noCrop="1"/>
              </p:cNvPicPr>
              <p:nvPr/>
            </p:nvPicPr>
            <p:blipFill>
              <a:blip r:embed="rId6"/>
              <a:stretch>
                <a:fillRect/>
              </a:stretch>
            </p:blipFill>
            <p:spPr>
              <a:xfrm>
                <a:off x="5633359" y="2923936"/>
                <a:ext cx="1395989" cy="724502"/>
              </a:xfrm>
              <a:prstGeom prst="rect">
                <a:avLst/>
              </a:prstGeom>
            </p:spPr>
          </p:pic>
        </mc:Fallback>
      </mc:AlternateContent>
      <p:sp>
        <p:nvSpPr>
          <p:cNvPr id="22" name="TextBox 21">
            <a:extLst>
              <a:ext uri="{FF2B5EF4-FFF2-40B4-BE49-F238E27FC236}">
                <a16:creationId xmlns:a16="http://schemas.microsoft.com/office/drawing/2014/main" id="{FAA13FB0-4EB8-792B-C8E9-13A8736BE3AA}"/>
              </a:ext>
            </a:extLst>
          </p:cNvPr>
          <p:cNvSpPr txBox="1"/>
          <p:nvPr/>
        </p:nvSpPr>
        <p:spPr>
          <a:xfrm>
            <a:off x="7391938" y="4833364"/>
            <a:ext cx="1752062" cy="230832"/>
          </a:xfrm>
          <a:prstGeom prst="rect">
            <a:avLst/>
          </a:prstGeom>
          <a:noFill/>
        </p:spPr>
        <p:txBody>
          <a:bodyPr wrap="square" rtlCol="0">
            <a:spAutoFit/>
          </a:bodyPr>
          <a:lstStyle/>
          <a:p>
            <a:r>
              <a:rPr lang="en-GB" sz="900" dirty="0">
                <a:solidFill>
                  <a:schemeClr val="bg1">
                    <a:lumMod val="85000"/>
                  </a:schemeClr>
                </a:solidFill>
              </a:rPr>
              <a:t>Created using ChatGPT GPT-4.5</a:t>
            </a:r>
          </a:p>
        </p:txBody>
      </p:sp>
    </p:spTree>
    <p:extLst>
      <p:ext uri="{BB962C8B-B14F-4D97-AF65-F5344CB8AC3E}">
        <p14:creationId xmlns:p14="http://schemas.microsoft.com/office/powerpoint/2010/main" val="199500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EDBE5-3186-0AFD-C51F-5123BB6B8970}"/>
            </a:ext>
          </a:extLst>
        </p:cNvPr>
        <p:cNvGrpSpPr/>
        <p:nvPr/>
      </p:nvGrpSpPr>
      <p:grpSpPr>
        <a:xfrm>
          <a:off x="0" y="0"/>
          <a:ext cx="0" cy="0"/>
          <a:chOff x="0" y="0"/>
          <a:chExt cx="0" cy="0"/>
        </a:xfrm>
      </p:grpSpPr>
      <p:sp>
        <p:nvSpPr>
          <p:cNvPr id="21" name="Freeform 20">
            <a:extLst>
              <a:ext uri="{FF2B5EF4-FFF2-40B4-BE49-F238E27FC236}">
                <a16:creationId xmlns:a16="http://schemas.microsoft.com/office/drawing/2014/main" id="{7B359DA4-8907-23ED-3E4F-EF3F0CC24EC0}"/>
              </a:ext>
            </a:extLst>
          </p:cNvPr>
          <p:cNvSpPr/>
          <p:nvPr/>
        </p:nvSpPr>
        <p:spPr>
          <a:xfrm>
            <a:off x="6755249" y="0"/>
            <a:ext cx="1322754" cy="885504"/>
          </a:xfrm>
          <a:custGeom>
            <a:avLst/>
            <a:gdLst>
              <a:gd name="connsiteX0" fmla="*/ 0 w 1763672"/>
              <a:gd name="connsiteY0" fmla="*/ 0 h 1168234"/>
              <a:gd name="connsiteX1" fmla="*/ 1763672 w 1763672"/>
              <a:gd name="connsiteY1" fmla="*/ 0 h 1168234"/>
              <a:gd name="connsiteX2" fmla="*/ 1763672 w 1763672"/>
              <a:gd name="connsiteY2" fmla="*/ 1168234 h 1168234"/>
              <a:gd name="connsiteX3" fmla="*/ 865325 w 1763672"/>
              <a:gd name="connsiteY3" fmla="*/ 1168234 h 1168234"/>
              <a:gd name="connsiteX4" fmla="*/ 837412 w 1763672"/>
              <a:gd name="connsiteY4" fmla="*/ 1099748 h 1168234"/>
              <a:gd name="connsiteX5" fmla="*/ 106872 w 1763672"/>
              <a:gd name="connsiteY5" fmla="*/ 92778 h 11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672" h="1168234">
                <a:moveTo>
                  <a:pt x="0" y="0"/>
                </a:moveTo>
                <a:lnTo>
                  <a:pt x="1763672" y="0"/>
                </a:lnTo>
                <a:lnTo>
                  <a:pt x="1763672" y="1168234"/>
                </a:lnTo>
                <a:lnTo>
                  <a:pt x="865325" y="1168234"/>
                </a:lnTo>
                <a:lnTo>
                  <a:pt x="837412" y="1099748"/>
                </a:lnTo>
                <a:cubicBezTo>
                  <a:pt x="665194" y="722680"/>
                  <a:pt x="415756" y="381676"/>
                  <a:pt x="106872" y="9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12" name="Rectangle 11">
            <a:extLst>
              <a:ext uri="{FF2B5EF4-FFF2-40B4-BE49-F238E27FC236}">
                <a16:creationId xmlns:a16="http://schemas.microsoft.com/office/drawing/2014/main" id="{8F96264B-BFD6-FAD9-C92D-08074C2BE18E}"/>
              </a:ext>
            </a:extLst>
          </p:cNvPr>
          <p:cNvSpPr/>
          <p:nvPr/>
        </p:nvSpPr>
        <p:spPr>
          <a:xfrm>
            <a:off x="7692327" y="-1"/>
            <a:ext cx="1451673" cy="4458645"/>
          </a:xfrm>
          <a:prstGeom prst="rect">
            <a:avLst/>
          </a:prstGeom>
          <a:solidFill>
            <a:srgbClr val="FDE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 name="Title 26">
            <a:extLst>
              <a:ext uri="{FF2B5EF4-FFF2-40B4-BE49-F238E27FC236}">
                <a16:creationId xmlns:a16="http://schemas.microsoft.com/office/drawing/2014/main" id="{2FD3D1B1-5690-0D72-F5D4-E6FF66D2BF8F}"/>
              </a:ext>
            </a:extLst>
          </p:cNvPr>
          <p:cNvSpPr>
            <a:spLocks noGrp="1"/>
          </p:cNvSpPr>
          <p:nvPr>
            <p:ph type="title"/>
          </p:nvPr>
        </p:nvSpPr>
        <p:spPr/>
        <p:txBody>
          <a:bodyPr/>
          <a:lstStyle/>
          <a:p>
            <a:r>
              <a:rPr lang="en-US" dirty="0"/>
              <a:t>Interoperability</a:t>
            </a:r>
          </a:p>
        </p:txBody>
      </p:sp>
      <p:sp>
        <p:nvSpPr>
          <p:cNvPr id="28" name="Content Placeholder 27">
            <a:extLst>
              <a:ext uri="{FF2B5EF4-FFF2-40B4-BE49-F238E27FC236}">
                <a16:creationId xmlns:a16="http://schemas.microsoft.com/office/drawing/2014/main" id="{58E28AD6-9AA4-107C-CAA6-E7EC7038A290}"/>
              </a:ext>
            </a:extLst>
          </p:cNvPr>
          <p:cNvSpPr>
            <a:spLocks noGrp="1"/>
          </p:cNvSpPr>
          <p:nvPr>
            <p:ph idx="1"/>
          </p:nvPr>
        </p:nvSpPr>
        <p:spPr/>
        <p:txBody>
          <a:bodyPr/>
          <a:lstStyle/>
          <a:p>
            <a:endParaRPr lang="en-US" dirty="0"/>
          </a:p>
          <a:p>
            <a:endParaRPr lang="en-US" dirty="0"/>
          </a:p>
        </p:txBody>
      </p:sp>
      <p:sp>
        <p:nvSpPr>
          <p:cNvPr id="2" name="TextBox 1">
            <a:extLst>
              <a:ext uri="{FF2B5EF4-FFF2-40B4-BE49-F238E27FC236}">
                <a16:creationId xmlns:a16="http://schemas.microsoft.com/office/drawing/2014/main" id="{BE342F2C-DF11-A587-8989-9B3E5C125307}"/>
              </a:ext>
            </a:extLst>
          </p:cNvPr>
          <p:cNvSpPr txBox="1"/>
          <p:nvPr/>
        </p:nvSpPr>
        <p:spPr>
          <a:xfrm>
            <a:off x="361053" y="958950"/>
            <a:ext cx="3868560" cy="3877985"/>
          </a:xfrm>
          <a:prstGeom prst="rect">
            <a:avLst/>
          </a:prstGeom>
          <a:noFill/>
        </p:spPr>
        <p:txBody>
          <a:bodyPr wrap="square" rtlCol="0">
            <a:spAutoFit/>
          </a:bodyPr>
          <a:lstStyle/>
          <a:p>
            <a:pPr marL="214313" indent="-214313">
              <a:buFont typeface="Arial" panose="020B0604020202020204" pitchFamily="34" charset="0"/>
              <a:buChar char="•"/>
            </a:pPr>
            <a:r>
              <a:rPr lang="en-GB" sz="2400" dirty="0"/>
              <a:t>People need to understand something to use it fully.</a:t>
            </a:r>
          </a:p>
          <a:p>
            <a:pPr marL="214313" indent="-214313">
              <a:buFont typeface="Arial" panose="020B0604020202020204" pitchFamily="34" charset="0"/>
              <a:buChar char="•"/>
            </a:pPr>
            <a:r>
              <a:rPr lang="en-GB" sz="2400" dirty="0"/>
              <a:t>We need a shared and broadly applicable language for knowledge representation</a:t>
            </a:r>
          </a:p>
          <a:p>
            <a:pPr marL="214313" indent="-214313">
              <a:buFont typeface="Arial" panose="020B0604020202020204" pitchFamily="34" charset="0"/>
              <a:buChar char="•"/>
            </a:pPr>
            <a:r>
              <a:rPr lang="en-GB" sz="2400" dirty="0"/>
              <a:t>That requires a means to define concepts such that people can understand. </a:t>
            </a:r>
          </a:p>
          <a:p>
            <a:pPr marL="557213" lvl="1" indent="-214313">
              <a:buFont typeface="Arial" panose="020B0604020202020204" pitchFamily="34" charset="0"/>
              <a:buChar char="•"/>
            </a:pPr>
            <a:endParaRPr lang="en-GB" sz="1500" dirty="0"/>
          </a:p>
          <a:p>
            <a:endParaRPr lang="en-GB" sz="1500" dirty="0"/>
          </a:p>
        </p:txBody>
      </p:sp>
      <p:pic>
        <p:nvPicPr>
          <p:cNvPr id="6" name="Picture 5" descr="A can of soup on a yellow background&#10;&#10;Description automatically generated">
            <a:extLst>
              <a:ext uri="{FF2B5EF4-FFF2-40B4-BE49-F238E27FC236}">
                <a16:creationId xmlns:a16="http://schemas.microsoft.com/office/drawing/2014/main" id="{9D92F616-69AB-3F97-F592-D4FD0C8D1A11}"/>
              </a:ext>
            </a:extLst>
          </p:cNvPr>
          <p:cNvPicPr>
            <a:picLocks noChangeAspect="1"/>
          </p:cNvPicPr>
          <p:nvPr/>
        </p:nvPicPr>
        <p:blipFill>
          <a:blip r:embed="rId2"/>
          <a:stretch>
            <a:fillRect/>
          </a:stretch>
        </p:blipFill>
        <p:spPr>
          <a:xfrm>
            <a:off x="4463786" y="-1"/>
            <a:ext cx="3233546" cy="4458645"/>
          </a:xfrm>
          <a:prstGeom prst="rect">
            <a:avLst/>
          </a:prstGeom>
        </p:spPr>
      </p:pic>
      <p:pic>
        <p:nvPicPr>
          <p:cNvPr id="4" name="Graphic 3" descr="Scientist female with solid fill">
            <a:extLst>
              <a:ext uri="{FF2B5EF4-FFF2-40B4-BE49-F238E27FC236}">
                <a16:creationId xmlns:a16="http://schemas.microsoft.com/office/drawing/2014/main" id="{B5AB5CD4-5DD1-03E2-D76D-3A341C3E7D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5824" y="2978563"/>
            <a:ext cx="685800" cy="717168"/>
          </a:xfrm>
          <a:prstGeom prst="rect">
            <a:avLst/>
          </a:prstGeom>
        </p:spPr>
      </p:pic>
      <p:pic>
        <p:nvPicPr>
          <p:cNvPr id="5" name="Graphic 4" descr="Scientist female with solid fill">
            <a:extLst>
              <a:ext uri="{FF2B5EF4-FFF2-40B4-BE49-F238E27FC236}">
                <a16:creationId xmlns:a16="http://schemas.microsoft.com/office/drawing/2014/main" id="{2628CC0B-FA86-0B25-FCE1-BBF56A7D38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1105" y="3426118"/>
            <a:ext cx="685800" cy="717168"/>
          </a:xfrm>
          <a:prstGeom prst="rect">
            <a:avLst/>
          </a:prstGeom>
        </p:spPr>
      </p:pic>
      <p:pic>
        <p:nvPicPr>
          <p:cNvPr id="9" name="Graphic 8" descr="Scientist female with solid fill">
            <a:extLst>
              <a:ext uri="{FF2B5EF4-FFF2-40B4-BE49-F238E27FC236}">
                <a16:creationId xmlns:a16="http://schemas.microsoft.com/office/drawing/2014/main" id="{2FAEF89C-6209-D8A3-9EEF-D7C8DE2E38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70397" y="1508628"/>
            <a:ext cx="685800" cy="717168"/>
          </a:xfrm>
          <a:prstGeom prst="rect">
            <a:avLst/>
          </a:prstGeom>
        </p:spPr>
      </p:pic>
      <p:pic>
        <p:nvPicPr>
          <p:cNvPr id="10" name="Graphic 9" descr="Scientist female with solid fill">
            <a:extLst>
              <a:ext uri="{FF2B5EF4-FFF2-40B4-BE49-F238E27FC236}">
                <a16:creationId xmlns:a16="http://schemas.microsoft.com/office/drawing/2014/main" id="{9CC7710A-44BF-FFE7-A4DB-98E0E8E08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1948" y="1476008"/>
            <a:ext cx="685800" cy="717168"/>
          </a:xfrm>
          <a:prstGeom prst="rect">
            <a:avLst/>
          </a:prstGeom>
        </p:spPr>
      </p:pic>
      <p:pic>
        <p:nvPicPr>
          <p:cNvPr id="11" name="Graphic 10" descr="Scientist female with solid fill">
            <a:extLst>
              <a:ext uri="{FF2B5EF4-FFF2-40B4-BE49-F238E27FC236}">
                <a16:creationId xmlns:a16="http://schemas.microsoft.com/office/drawing/2014/main" id="{9F875005-1CF2-2B43-69D4-C538E22BC8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2534" y="938564"/>
            <a:ext cx="685800" cy="717168"/>
          </a:xfrm>
          <a:prstGeom prst="rect">
            <a:avLst/>
          </a:prstGeom>
        </p:spPr>
      </p:pic>
      <p:sp>
        <p:nvSpPr>
          <p:cNvPr id="16" name="Oval Callout 15">
            <a:extLst>
              <a:ext uri="{FF2B5EF4-FFF2-40B4-BE49-F238E27FC236}">
                <a16:creationId xmlns:a16="http://schemas.microsoft.com/office/drawing/2014/main" id="{647BD366-F968-D869-8A2B-81B59A59684D}"/>
              </a:ext>
            </a:extLst>
          </p:cNvPr>
          <p:cNvSpPr/>
          <p:nvPr/>
        </p:nvSpPr>
        <p:spPr>
          <a:xfrm>
            <a:off x="6670625" y="34500"/>
            <a:ext cx="1255102" cy="91929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a:t>This is a can of tomato soup</a:t>
            </a:r>
          </a:p>
        </p:txBody>
      </p:sp>
      <p:sp>
        <p:nvSpPr>
          <p:cNvPr id="17" name="Oval Callout 16">
            <a:extLst>
              <a:ext uri="{FF2B5EF4-FFF2-40B4-BE49-F238E27FC236}">
                <a16:creationId xmlns:a16="http://schemas.microsoft.com/office/drawing/2014/main" id="{21D7F4FD-274B-92A8-0985-BE8F932ABE01}"/>
              </a:ext>
            </a:extLst>
          </p:cNvPr>
          <p:cNvSpPr/>
          <p:nvPr/>
        </p:nvSpPr>
        <p:spPr>
          <a:xfrm>
            <a:off x="7574519" y="678598"/>
            <a:ext cx="1255102" cy="91929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t>Dit is een blik tomatensoep</a:t>
            </a:r>
            <a:endParaRPr lang="en-GB" sz="800" dirty="0"/>
          </a:p>
        </p:txBody>
      </p:sp>
      <p:sp>
        <p:nvSpPr>
          <p:cNvPr id="18" name="Oval Callout 17">
            <a:extLst>
              <a:ext uri="{FF2B5EF4-FFF2-40B4-BE49-F238E27FC236}">
                <a16:creationId xmlns:a16="http://schemas.microsoft.com/office/drawing/2014/main" id="{D381C60B-0CCF-0C7F-F592-161B6C734B21}"/>
              </a:ext>
            </a:extLst>
          </p:cNvPr>
          <p:cNvSpPr/>
          <p:nvPr/>
        </p:nvSpPr>
        <p:spPr>
          <a:xfrm>
            <a:off x="7472522" y="2115772"/>
            <a:ext cx="1255102" cy="91929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a:t>Esta es </a:t>
            </a:r>
            <a:r>
              <a:rPr lang="en-GB" sz="1013" dirty="0" err="1"/>
              <a:t>una</a:t>
            </a:r>
            <a:r>
              <a:rPr lang="en-GB" sz="1013" dirty="0"/>
              <a:t> </a:t>
            </a:r>
            <a:r>
              <a:rPr lang="en-GB" sz="1013" dirty="0" err="1"/>
              <a:t>lata</a:t>
            </a:r>
            <a:r>
              <a:rPr lang="en-GB" sz="1013" dirty="0"/>
              <a:t> de </a:t>
            </a:r>
            <a:r>
              <a:rPr lang="en-GB" sz="1013" dirty="0" err="1"/>
              <a:t>sopa</a:t>
            </a:r>
            <a:r>
              <a:rPr lang="en-GB" sz="1013" dirty="0"/>
              <a:t> de </a:t>
            </a:r>
            <a:r>
              <a:rPr lang="en-GB" sz="1013" dirty="0" err="1"/>
              <a:t>tomate</a:t>
            </a:r>
            <a:r>
              <a:rPr lang="en-GB" sz="1013" dirty="0"/>
              <a:t>.</a:t>
            </a:r>
          </a:p>
        </p:txBody>
      </p:sp>
      <p:sp>
        <p:nvSpPr>
          <p:cNvPr id="19" name="Oval Callout 18">
            <a:extLst>
              <a:ext uri="{FF2B5EF4-FFF2-40B4-BE49-F238E27FC236}">
                <a16:creationId xmlns:a16="http://schemas.microsoft.com/office/drawing/2014/main" id="{166EC179-CF05-6533-7C59-22D6629260AE}"/>
              </a:ext>
            </a:extLst>
          </p:cNvPr>
          <p:cNvSpPr/>
          <p:nvPr/>
        </p:nvSpPr>
        <p:spPr>
          <a:xfrm>
            <a:off x="4891105" y="2619328"/>
            <a:ext cx="1434973" cy="91929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013" dirty="0"/>
              <a:t>Dette er en dåse tomatsuppe</a:t>
            </a:r>
            <a:endParaRPr lang="en-GB" sz="1013" dirty="0"/>
          </a:p>
        </p:txBody>
      </p:sp>
      <p:sp>
        <p:nvSpPr>
          <p:cNvPr id="20" name="Oval Callout 19">
            <a:extLst>
              <a:ext uri="{FF2B5EF4-FFF2-40B4-BE49-F238E27FC236}">
                <a16:creationId xmlns:a16="http://schemas.microsoft.com/office/drawing/2014/main" id="{6E041694-51BB-99DA-AC9C-A475ABE1DFB8}"/>
              </a:ext>
            </a:extLst>
          </p:cNvPr>
          <p:cNvSpPr/>
          <p:nvPr/>
        </p:nvSpPr>
        <p:spPr>
          <a:xfrm>
            <a:off x="4854200" y="629539"/>
            <a:ext cx="1255102" cy="91929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a:t>What is this?</a:t>
            </a:r>
          </a:p>
        </p:txBody>
      </p:sp>
    </p:spTree>
    <p:extLst>
      <p:ext uri="{BB962C8B-B14F-4D97-AF65-F5344CB8AC3E}">
        <p14:creationId xmlns:p14="http://schemas.microsoft.com/office/powerpoint/2010/main" val="3901007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42CB6-A795-062F-A4F2-0190EC17D9AB}"/>
              </a:ext>
            </a:extLst>
          </p:cNvPr>
          <p:cNvSpPr>
            <a:spLocks noGrp="1"/>
          </p:cNvSpPr>
          <p:nvPr>
            <p:ph type="title"/>
          </p:nvPr>
        </p:nvSpPr>
        <p:spPr/>
        <p:txBody>
          <a:bodyPr/>
          <a:lstStyle/>
          <a:p>
            <a:r>
              <a:rPr lang="en-GB" dirty="0"/>
              <a:t>Why ontologies are important</a:t>
            </a:r>
          </a:p>
        </p:txBody>
      </p:sp>
      <p:sp>
        <p:nvSpPr>
          <p:cNvPr id="6" name="Rounded Rectangle 5">
            <a:extLst>
              <a:ext uri="{FF2B5EF4-FFF2-40B4-BE49-F238E27FC236}">
                <a16:creationId xmlns:a16="http://schemas.microsoft.com/office/drawing/2014/main" id="{5399ADB8-4B7D-17C0-BE33-0F84E23E594E}"/>
              </a:ext>
            </a:extLst>
          </p:cNvPr>
          <p:cNvSpPr/>
          <p:nvPr/>
        </p:nvSpPr>
        <p:spPr>
          <a:xfrm>
            <a:off x="908222" y="2177879"/>
            <a:ext cx="1733035" cy="6301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a:t>Researcher</a:t>
            </a:r>
          </a:p>
        </p:txBody>
      </p:sp>
      <p:sp>
        <p:nvSpPr>
          <p:cNvPr id="8" name="Rounded Rectangle 7">
            <a:extLst>
              <a:ext uri="{FF2B5EF4-FFF2-40B4-BE49-F238E27FC236}">
                <a16:creationId xmlns:a16="http://schemas.microsoft.com/office/drawing/2014/main" id="{8FD008B4-E814-815F-5CD0-1CCEDEB3BA08}"/>
              </a:ext>
            </a:extLst>
          </p:cNvPr>
          <p:cNvSpPr/>
          <p:nvPr/>
        </p:nvSpPr>
        <p:spPr>
          <a:xfrm>
            <a:off x="2783359" y="2177879"/>
            <a:ext cx="1733035" cy="63019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a:t>Operator</a:t>
            </a:r>
          </a:p>
        </p:txBody>
      </p:sp>
      <p:sp>
        <p:nvSpPr>
          <p:cNvPr id="16" name="Rounded Rectangle 15">
            <a:extLst>
              <a:ext uri="{FF2B5EF4-FFF2-40B4-BE49-F238E27FC236}">
                <a16:creationId xmlns:a16="http://schemas.microsoft.com/office/drawing/2014/main" id="{B81EECE4-64B4-D93D-88B0-21826E6676C5}"/>
              </a:ext>
            </a:extLst>
          </p:cNvPr>
          <p:cNvSpPr/>
          <p:nvPr/>
        </p:nvSpPr>
        <p:spPr>
          <a:xfrm>
            <a:off x="4658496" y="2177879"/>
            <a:ext cx="1733035" cy="630195"/>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a:t>Manufacture</a:t>
            </a:r>
          </a:p>
        </p:txBody>
      </p:sp>
      <p:sp>
        <p:nvSpPr>
          <p:cNvPr id="17" name="Rounded Rectangle 16">
            <a:extLst>
              <a:ext uri="{FF2B5EF4-FFF2-40B4-BE49-F238E27FC236}">
                <a16:creationId xmlns:a16="http://schemas.microsoft.com/office/drawing/2014/main" id="{2810A59D-56BC-D1D2-3940-BE5719EE9D56}"/>
              </a:ext>
            </a:extLst>
          </p:cNvPr>
          <p:cNvSpPr/>
          <p:nvPr/>
        </p:nvSpPr>
        <p:spPr>
          <a:xfrm>
            <a:off x="6533634" y="2177879"/>
            <a:ext cx="1733035" cy="630195"/>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13" dirty="0"/>
              <a:t>Project support</a:t>
            </a:r>
          </a:p>
        </p:txBody>
      </p:sp>
      <p:sp>
        <p:nvSpPr>
          <p:cNvPr id="22" name="TextBox 21">
            <a:extLst>
              <a:ext uri="{FF2B5EF4-FFF2-40B4-BE49-F238E27FC236}">
                <a16:creationId xmlns:a16="http://schemas.microsoft.com/office/drawing/2014/main" id="{78C5B7C0-CC05-492C-845E-1CD0A06C9AF0}"/>
              </a:ext>
            </a:extLst>
          </p:cNvPr>
          <p:cNvSpPr txBox="1"/>
          <p:nvPr/>
        </p:nvSpPr>
        <p:spPr>
          <a:xfrm>
            <a:off x="1139911" y="3252917"/>
            <a:ext cx="6922873" cy="404085"/>
          </a:xfrm>
          <a:prstGeom prst="rect">
            <a:avLst/>
          </a:prstGeom>
          <a:noFill/>
        </p:spPr>
        <p:txBody>
          <a:bodyPr wrap="square" rtlCol="0">
            <a:spAutoFit/>
          </a:bodyPr>
          <a:lstStyle/>
          <a:p>
            <a:pPr algn="ctr"/>
            <a:r>
              <a:rPr lang="en-GB" sz="1013" dirty="0"/>
              <a:t>Each role is important</a:t>
            </a:r>
          </a:p>
          <a:p>
            <a:pPr algn="ctr"/>
            <a:r>
              <a:rPr lang="en-GB" sz="1013" dirty="0"/>
              <a:t>Each has their own language and </a:t>
            </a:r>
            <a:r>
              <a:rPr lang="en-GB" sz="1013" b="1" dirty="0"/>
              <a:t>interpretation</a:t>
            </a:r>
            <a:r>
              <a:rPr lang="en-GB" sz="1013" dirty="0"/>
              <a:t> </a:t>
            </a:r>
          </a:p>
        </p:txBody>
      </p:sp>
      <p:sp>
        <p:nvSpPr>
          <p:cNvPr id="23" name="TextBox 22">
            <a:extLst>
              <a:ext uri="{FF2B5EF4-FFF2-40B4-BE49-F238E27FC236}">
                <a16:creationId xmlns:a16="http://schemas.microsoft.com/office/drawing/2014/main" id="{8ED6A9DF-72EC-FD52-0013-FDF858C491D9}"/>
              </a:ext>
            </a:extLst>
          </p:cNvPr>
          <p:cNvSpPr txBox="1"/>
          <p:nvPr/>
        </p:nvSpPr>
        <p:spPr>
          <a:xfrm>
            <a:off x="1813353" y="4100449"/>
            <a:ext cx="5690286" cy="404085"/>
          </a:xfrm>
          <a:prstGeom prst="rect">
            <a:avLst/>
          </a:prstGeom>
          <a:noFill/>
        </p:spPr>
        <p:txBody>
          <a:bodyPr wrap="square" rtlCol="0">
            <a:spAutoFit/>
          </a:bodyPr>
          <a:lstStyle/>
          <a:p>
            <a:pPr algn="ctr"/>
            <a:r>
              <a:rPr lang="en-GB" sz="1013" b="1" u="sng" dirty="0"/>
              <a:t>Without a shared interpretation, we’re not able to share information easily</a:t>
            </a:r>
            <a:r>
              <a:rPr lang="en-GB" sz="1013" u="sng" dirty="0"/>
              <a:t>.</a:t>
            </a:r>
          </a:p>
          <a:p>
            <a:pPr algn="ctr"/>
            <a:r>
              <a:rPr lang="en-GB" sz="1013" dirty="0"/>
              <a:t>(This is where the ontology comes in)</a:t>
            </a:r>
          </a:p>
        </p:txBody>
      </p:sp>
      <p:sp>
        <p:nvSpPr>
          <p:cNvPr id="3" name="TextBox 2">
            <a:extLst>
              <a:ext uri="{FF2B5EF4-FFF2-40B4-BE49-F238E27FC236}">
                <a16:creationId xmlns:a16="http://schemas.microsoft.com/office/drawing/2014/main" id="{35CBB771-7244-0E2B-9B6F-D2AC95F2CF25}"/>
              </a:ext>
            </a:extLst>
          </p:cNvPr>
          <p:cNvSpPr txBox="1"/>
          <p:nvPr/>
        </p:nvSpPr>
        <p:spPr>
          <a:xfrm>
            <a:off x="1025481" y="1393191"/>
            <a:ext cx="6981825" cy="248209"/>
          </a:xfrm>
          <a:prstGeom prst="rect">
            <a:avLst/>
          </a:prstGeom>
          <a:noFill/>
        </p:spPr>
        <p:txBody>
          <a:bodyPr wrap="square" rtlCol="0">
            <a:spAutoFit/>
          </a:bodyPr>
          <a:lstStyle/>
          <a:p>
            <a:pPr algn="ctr"/>
            <a:r>
              <a:rPr lang="en-GB" sz="1013" dirty="0"/>
              <a:t>In SUBMERSE we have 4 “communities” and they all speak their own language</a:t>
            </a:r>
          </a:p>
        </p:txBody>
      </p:sp>
    </p:spTree>
    <p:extLst>
      <p:ext uri="{BB962C8B-B14F-4D97-AF65-F5344CB8AC3E}">
        <p14:creationId xmlns:p14="http://schemas.microsoft.com/office/powerpoint/2010/main" val="4107129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42CB6-A795-062F-A4F2-0190EC17D9AB}"/>
              </a:ext>
            </a:extLst>
          </p:cNvPr>
          <p:cNvSpPr>
            <a:spLocks noGrp="1"/>
          </p:cNvSpPr>
          <p:nvPr>
            <p:ph type="title"/>
          </p:nvPr>
        </p:nvSpPr>
        <p:spPr/>
        <p:txBody>
          <a:bodyPr/>
          <a:lstStyle/>
          <a:p>
            <a:r>
              <a:rPr lang="en-GB" dirty="0"/>
              <a:t>Data management challenges</a:t>
            </a:r>
          </a:p>
        </p:txBody>
      </p:sp>
      <p:sp>
        <p:nvSpPr>
          <p:cNvPr id="3" name="Content Placeholder 2">
            <a:extLst>
              <a:ext uri="{FF2B5EF4-FFF2-40B4-BE49-F238E27FC236}">
                <a16:creationId xmlns:a16="http://schemas.microsoft.com/office/drawing/2014/main" id="{26FB9D4C-7B6B-F58E-0CC3-13B0DC45D1DA}"/>
              </a:ext>
            </a:extLst>
          </p:cNvPr>
          <p:cNvSpPr>
            <a:spLocks noGrp="1"/>
          </p:cNvSpPr>
          <p:nvPr>
            <p:ph idx="1"/>
          </p:nvPr>
        </p:nvSpPr>
        <p:spPr>
          <a:xfrm>
            <a:off x="491318" y="827388"/>
            <a:ext cx="8157004" cy="3694533"/>
          </a:xfrm>
        </p:spPr>
        <p:txBody>
          <a:bodyPr>
            <a:normAutofit fontScale="92500" lnSpcReduction="10000"/>
          </a:bodyPr>
          <a:lstStyle/>
          <a:p>
            <a:pPr marL="0" indent="0" algn="ctr">
              <a:buNone/>
            </a:pPr>
            <a:r>
              <a:rPr lang="en-GB" b="1" u="sng" dirty="0"/>
              <a:t>From qualitative interviews with 15 participants the top 3 requirements for SUBMERSE were:</a:t>
            </a:r>
          </a:p>
          <a:p>
            <a:pPr marL="0" indent="0" algn="ctr">
              <a:buNone/>
            </a:pPr>
            <a:endParaRPr lang="en-GB" b="1" u="sng" dirty="0"/>
          </a:p>
          <a:p>
            <a:r>
              <a:rPr lang="en-GB" i="1" dirty="0">
                <a:latin typeface="Helvetica" pitchFamily="2" charset="0"/>
              </a:rPr>
              <a:t>A</a:t>
            </a:r>
            <a:r>
              <a:rPr lang="en-GB" i="1" dirty="0">
                <a:effectLst/>
                <a:latin typeface="Helvetica" pitchFamily="2" charset="0"/>
              </a:rPr>
              <a:t> system that can grow and scale with new data, experiments,</a:t>
            </a:r>
            <a:r>
              <a:rPr lang="en-GB" dirty="0">
                <a:latin typeface="Helvetica" pitchFamily="2" charset="0"/>
              </a:rPr>
              <a:t> </a:t>
            </a:r>
            <a:r>
              <a:rPr lang="en-GB" i="1" dirty="0">
                <a:effectLst/>
                <a:latin typeface="Helvetica" pitchFamily="2" charset="0"/>
              </a:rPr>
              <a:t>and stakeholders; </a:t>
            </a:r>
          </a:p>
          <a:p>
            <a:r>
              <a:rPr lang="en-GB" i="1" dirty="0">
                <a:latin typeface="Helvetica" pitchFamily="2" charset="0"/>
              </a:rPr>
              <a:t>T</a:t>
            </a:r>
            <a:r>
              <a:rPr lang="en-GB" i="1" dirty="0">
                <a:effectLst/>
                <a:latin typeface="Helvetica" pitchFamily="2" charset="0"/>
              </a:rPr>
              <a:t>he organisation and secure publication</a:t>
            </a:r>
            <a:r>
              <a:rPr lang="en-GB" dirty="0">
                <a:latin typeface="Helvetica" pitchFamily="2" charset="0"/>
              </a:rPr>
              <a:t> </a:t>
            </a:r>
            <a:r>
              <a:rPr lang="en-GB" i="1" dirty="0">
                <a:effectLst/>
                <a:latin typeface="Helvetica" pitchFamily="2" charset="0"/>
              </a:rPr>
              <a:t>of data and metadata; </a:t>
            </a:r>
          </a:p>
          <a:p>
            <a:r>
              <a:rPr lang="en-GB" i="1" dirty="0">
                <a:latin typeface="Helvetica" pitchFamily="2" charset="0"/>
              </a:rPr>
              <a:t>T</a:t>
            </a:r>
            <a:r>
              <a:rPr lang="en-GB" i="1" dirty="0">
                <a:effectLst/>
                <a:latin typeface="Helvetica" pitchFamily="2" charset="0"/>
              </a:rPr>
              <a:t>he capability for users to extract critical information from a continuous data stream</a:t>
            </a:r>
            <a:endParaRPr lang="en-GB" i="1" dirty="0">
              <a:latin typeface="Helvetica" pitchFamily="2" charset="0"/>
            </a:endParaRPr>
          </a:p>
          <a:p>
            <a:endParaRPr lang="en-GB" dirty="0"/>
          </a:p>
          <a:p>
            <a:pPr marL="0" indent="0">
              <a:buNone/>
            </a:pPr>
            <a:r>
              <a:rPr lang="en-GB" dirty="0"/>
              <a:t>However, we have some data management challenges:</a:t>
            </a:r>
            <a:br>
              <a:rPr lang="en-GB" dirty="0"/>
            </a:br>
            <a:endParaRPr lang="en-GB" dirty="0"/>
          </a:p>
          <a:p>
            <a:r>
              <a:rPr lang="en-GB" dirty="0"/>
              <a:t>We don’t want all the data – we can generate 7TB per site per day</a:t>
            </a:r>
          </a:p>
          <a:p>
            <a:r>
              <a:rPr lang="en-GB" dirty="0"/>
              <a:t>We don’t all agree on the metadata to be used (in some cases it’s not been defined)</a:t>
            </a:r>
          </a:p>
          <a:p>
            <a:r>
              <a:rPr lang="en-GB" dirty="0"/>
              <a:t>Each of the research groups has their own definition of critical information</a:t>
            </a:r>
          </a:p>
          <a:p>
            <a:r>
              <a:rPr lang="en-GB" dirty="0"/>
              <a:t>We can’t share all of the data as some of it is presumed sensitive</a:t>
            </a:r>
          </a:p>
          <a:p>
            <a:endParaRPr lang="en-GB" dirty="0"/>
          </a:p>
        </p:txBody>
      </p:sp>
    </p:spTree>
    <p:extLst>
      <p:ext uri="{BB962C8B-B14F-4D97-AF65-F5344CB8AC3E}">
        <p14:creationId xmlns:p14="http://schemas.microsoft.com/office/powerpoint/2010/main" val="3623755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DC7249-20CD-F8CD-AB6A-84A2A873E530}"/>
              </a:ext>
            </a:extLst>
          </p:cNvPr>
          <p:cNvSpPr>
            <a:spLocks noGrp="1"/>
          </p:cNvSpPr>
          <p:nvPr>
            <p:ph type="sldNum" sz="quarter" idx="4"/>
          </p:nvPr>
        </p:nvSpPr>
        <p:spPr/>
        <p:txBody>
          <a:bodyPr/>
          <a:lstStyle/>
          <a:p>
            <a:fld id="{9E7CA0F2-EE66-4F60-8C00-E0BE38E7AEC5}" type="slidenum">
              <a:rPr lang="en-GB" smtClean="0"/>
              <a:pPr/>
              <a:t>23</a:t>
            </a:fld>
            <a:endParaRPr lang="en-GB" dirty="0"/>
          </a:p>
        </p:txBody>
      </p:sp>
      <p:sp>
        <p:nvSpPr>
          <p:cNvPr id="2" name="Title 1">
            <a:extLst>
              <a:ext uri="{FF2B5EF4-FFF2-40B4-BE49-F238E27FC236}">
                <a16:creationId xmlns:a16="http://schemas.microsoft.com/office/drawing/2014/main" id="{F93C7EF5-31FB-E58B-F17D-668635F59E3B}"/>
              </a:ext>
            </a:extLst>
          </p:cNvPr>
          <p:cNvSpPr>
            <a:spLocks noGrp="1"/>
          </p:cNvSpPr>
          <p:nvPr>
            <p:ph type="title"/>
          </p:nvPr>
        </p:nvSpPr>
        <p:spPr>
          <a:xfrm>
            <a:off x="352381" y="1875924"/>
            <a:ext cx="8439238" cy="695826"/>
          </a:xfrm>
        </p:spPr>
        <p:txBody>
          <a:bodyPr>
            <a:normAutofit fontScale="90000"/>
          </a:bodyPr>
          <a:lstStyle/>
          <a:p>
            <a:pPr algn="ctr"/>
            <a:r>
              <a:rPr lang="en-US" sz="4800" dirty="0"/>
              <a:t>Governance</a:t>
            </a:r>
          </a:p>
        </p:txBody>
      </p:sp>
    </p:spTree>
    <p:extLst>
      <p:ext uri="{BB962C8B-B14F-4D97-AF65-F5344CB8AC3E}">
        <p14:creationId xmlns:p14="http://schemas.microsoft.com/office/powerpoint/2010/main" val="896631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1348A-A2BD-3CD4-0F01-6A46A1F8BB57}"/>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4C254BB5-4A5D-CDDD-AC46-737BDD8E2456}"/>
              </a:ext>
            </a:extLst>
          </p:cNvPr>
          <p:cNvSpPr/>
          <p:nvPr/>
        </p:nvSpPr>
        <p:spPr>
          <a:xfrm>
            <a:off x="572731" y="1558029"/>
            <a:ext cx="6069725" cy="553998"/>
          </a:xfrm>
          <a:prstGeom prst="rect">
            <a:avLst/>
          </a:prstGeom>
        </p:spPr>
        <p:txBody>
          <a:bodyPr wrap="square">
            <a:spAutoFit/>
          </a:bodyPr>
          <a:lstStyle/>
          <a:p>
            <a:r>
              <a:rPr lang="en-GB" altLang="en-US" sz="3000" b="1" dirty="0">
                <a:solidFill>
                  <a:schemeClr val="bg1"/>
                </a:solidFill>
                <a:latin typeface="Arial" panose="020B0604020202020204" pitchFamily="34" charset="0"/>
                <a:cs typeface="Arial" panose="020B0604020202020204" pitchFamily="34" charset="0"/>
              </a:rPr>
              <a:t>Presentation main title heading</a:t>
            </a:r>
            <a:endParaRPr lang="en-GB" altLang="zh-CN" sz="3000" b="1" dirty="0">
              <a:solidFill>
                <a:schemeClr val="bg1"/>
              </a:solidFill>
              <a:latin typeface="Arial" panose="020B0604020202020204" pitchFamily="34" charset="0"/>
              <a:cs typeface="Arial" panose="020B0604020202020204" pitchFamily="34" charset="0"/>
            </a:endParaRPr>
          </a:p>
        </p:txBody>
      </p:sp>
      <p:sp>
        <p:nvSpPr>
          <p:cNvPr id="27" name="Title 26">
            <a:extLst>
              <a:ext uri="{FF2B5EF4-FFF2-40B4-BE49-F238E27FC236}">
                <a16:creationId xmlns:a16="http://schemas.microsoft.com/office/drawing/2014/main" id="{3D4BE852-CE37-DA17-82A5-7499F40D040C}"/>
              </a:ext>
            </a:extLst>
          </p:cNvPr>
          <p:cNvSpPr>
            <a:spLocks noGrp="1"/>
          </p:cNvSpPr>
          <p:nvPr>
            <p:ph type="title"/>
          </p:nvPr>
        </p:nvSpPr>
        <p:spPr>
          <a:xfrm>
            <a:off x="350201" y="131562"/>
            <a:ext cx="8310149" cy="695826"/>
          </a:xfrm>
        </p:spPr>
        <p:txBody>
          <a:bodyPr/>
          <a:lstStyle/>
          <a:p>
            <a:r>
              <a:rPr lang="en-US" dirty="0" err="1"/>
              <a:t>Fibre</a:t>
            </a:r>
            <a:r>
              <a:rPr lang="en-US" dirty="0"/>
              <a:t> Sensing roles</a:t>
            </a:r>
          </a:p>
        </p:txBody>
      </p:sp>
      <p:pic>
        <p:nvPicPr>
          <p:cNvPr id="2" name="Picture 1">
            <a:extLst>
              <a:ext uri="{FF2B5EF4-FFF2-40B4-BE49-F238E27FC236}">
                <a16:creationId xmlns:a16="http://schemas.microsoft.com/office/drawing/2014/main" id="{F13A9D28-06DE-9194-68C5-2BD7B30A46CE}"/>
              </a:ext>
            </a:extLst>
          </p:cNvPr>
          <p:cNvPicPr>
            <a:picLocks noChangeAspect="1"/>
          </p:cNvPicPr>
          <p:nvPr/>
        </p:nvPicPr>
        <p:blipFill>
          <a:blip r:embed="rId2"/>
          <a:stretch>
            <a:fillRect/>
          </a:stretch>
        </p:blipFill>
        <p:spPr>
          <a:xfrm>
            <a:off x="2244647" y="1022873"/>
            <a:ext cx="4650345" cy="3097754"/>
          </a:xfrm>
          <a:prstGeom prst="rect">
            <a:avLst/>
          </a:prstGeom>
        </p:spPr>
      </p:pic>
      <p:sp>
        <p:nvSpPr>
          <p:cNvPr id="4" name="TextBox 3">
            <a:extLst>
              <a:ext uri="{FF2B5EF4-FFF2-40B4-BE49-F238E27FC236}">
                <a16:creationId xmlns:a16="http://schemas.microsoft.com/office/drawing/2014/main" id="{B42323E9-F7DF-2D15-62F2-38D476BFEAB9}"/>
              </a:ext>
            </a:extLst>
          </p:cNvPr>
          <p:cNvSpPr txBox="1"/>
          <p:nvPr/>
        </p:nvSpPr>
        <p:spPr>
          <a:xfrm>
            <a:off x="6894993" y="0"/>
            <a:ext cx="2249008" cy="523220"/>
          </a:xfrm>
          <a:prstGeom prst="rect">
            <a:avLst/>
          </a:prstGeom>
          <a:solidFill>
            <a:srgbClr val="17345E"/>
          </a:solidFill>
        </p:spPr>
        <p:txBody>
          <a:bodyPr wrap="square" rtlCol="0">
            <a:spAutoFit/>
          </a:bodyPr>
          <a:lstStyle/>
          <a:p>
            <a:pPr algn="ctr"/>
            <a:r>
              <a:rPr lang="en-GB" sz="2800" dirty="0">
                <a:solidFill>
                  <a:schemeClr val="bg1"/>
                </a:solidFill>
              </a:rPr>
              <a:t>GN5-1</a:t>
            </a:r>
          </a:p>
        </p:txBody>
      </p:sp>
    </p:spTree>
    <p:extLst>
      <p:ext uri="{BB962C8B-B14F-4D97-AF65-F5344CB8AC3E}">
        <p14:creationId xmlns:p14="http://schemas.microsoft.com/office/powerpoint/2010/main" val="4210670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9840A9-AA3B-A8D0-C4F4-29782B1715B0}"/>
              </a:ext>
            </a:extLst>
          </p:cNvPr>
          <p:cNvSpPr>
            <a:spLocks noGrp="1"/>
          </p:cNvSpPr>
          <p:nvPr>
            <p:ph idx="1"/>
          </p:nvPr>
        </p:nvSpPr>
        <p:spPr>
          <a:xfrm>
            <a:off x="350201" y="747600"/>
            <a:ext cx="4815687" cy="3617009"/>
          </a:xfrm>
        </p:spPr>
        <p:txBody>
          <a:bodyPr>
            <a:normAutofit fontScale="77500" lnSpcReduction="20000"/>
          </a:bodyPr>
          <a:lstStyle/>
          <a:p>
            <a:r>
              <a:rPr lang="en-GB" sz="1800" dirty="0"/>
              <a:t>Fibre owner (and operator)</a:t>
            </a:r>
          </a:p>
          <a:p>
            <a:r>
              <a:rPr lang="en-GB" sz="1800" dirty="0"/>
              <a:t>Interrogator owner</a:t>
            </a:r>
          </a:p>
          <a:p>
            <a:r>
              <a:rPr lang="en-GB" sz="1800" dirty="0"/>
              <a:t>CLS co-lo provider</a:t>
            </a:r>
          </a:p>
          <a:p>
            <a:r>
              <a:rPr lang="en-GB" sz="1800" dirty="0"/>
              <a:t>Interrogator vendor/manufacturer</a:t>
            </a:r>
          </a:p>
          <a:p>
            <a:r>
              <a:rPr lang="en-GB" sz="1800" dirty="0"/>
              <a:t>NREN/centralised data compute(and HPC)</a:t>
            </a:r>
          </a:p>
          <a:p>
            <a:r>
              <a:rPr lang="en-GB" sz="1800" dirty="0"/>
              <a:t>Edge compute (normally the same as interrogator owner)</a:t>
            </a:r>
          </a:p>
          <a:p>
            <a:r>
              <a:rPr lang="en-GB" sz="1800" dirty="0"/>
              <a:t>NREN/data storage provider</a:t>
            </a:r>
          </a:p>
          <a:p>
            <a:r>
              <a:rPr lang="en-GB" sz="1800" dirty="0"/>
              <a:t>NREN/Connectivity provider</a:t>
            </a:r>
          </a:p>
          <a:p>
            <a:r>
              <a:rPr lang="en-GB" sz="1800" dirty="0"/>
              <a:t>Scientific research groups (there are many)</a:t>
            </a:r>
          </a:p>
          <a:p>
            <a:r>
              <a:rPr lang="en-GB" sz="1800" dirty="0"/>
              <a:t>Data analysis</a:t>
            </a:r>
          </a:p>
          <a:p>
            <a:r>
              <a:rPr lang="en-GB" sz="1800" dirty="0"/>
              <a:t>Trusted/approved data analysis</a:t>
            </a:r>
          </a:p>
          <a:p>
            <a:r>
              <a:rPr lang="en-GB" sz="1800" dirty="0"/>
              <a:t>National government (and their various state and local agencies)</a:t>
            </a:r>
          </a:p>
          <a:p>
            <a:r>
              <a:rPr lang="en-GB" sz="1800" dirty="0"/>
              <a:t>Data stewardship/data management</a:t>
            </a:r>
          </a:p>
          <a:p>
            <a:endParaRPr lang="en-GB" dirty="0"/>
          </a:p>
          <a:p>
            <a:endParaRPr lang="en-GB" dirty="0"/>
          </a:p>
        </p:txBody>
      </p:sp>
      <p:sp>
        <p:nvSpPr>
          <p:cNvPr id="3" name="Slide Number Placeholder 2">
            <a:extLst>
              <a:ext uri="{FF2B5EF4-FFF2-40B4-BE49-F238E27FC236}">
                <a16:creationId xmlns:a16="http://schemas.microsoft.com/office/drawing/2014/main" id="{73593DFE-8F56-2714-8F73-30295DDC9E10}"/>
              </a:ext>
            </a:extLst>
          </p:cNvPr>
          <p:cNvSpPr>
            <a:spLocks noGrp="1"/>
          </p:cNvSpPr>
          <p:nvPr>
            <p:ph type="sldNum" sz="quarter" idx="4"/>
          </p:nvPr>
        </p:nvSpPr>
        <p:spPr/>
        <p:txBody>
          <a:bodyPr/>
          <a:lstStyle/>
          <a:p>
            <a:fld id="{9E7CA0F2-EE66-4F60-8C00-E0BE38E7AEC5}" type="slidenum">
              <a:rPr lang="en-GB" smtClean="0"/>
              <a:pPr/>
              <a:t>25</a:t>
            </a:fld>
            <a:endParaRPr lang="en-GB" dirty="0"/>
          </a:p>
        </p:txBody>
      </p:sp>
      <p:sp>
        <p:nvSpPr>
          <p:cNvPr id="4" name="Title 3">
            <a:extLst>
              <a:ext uri="{FF2B5EF4-FFF2-40B4-BE49-F238E27FC236}">
                <a16:creationId xmlns:a16="http://schemas.microsoft.com/office/drawing/2014/main" id="{0E0CB695-EC7A-69F4-D1DA-946FC5B36F75}"/>
              </a:ext>
            </a:extLst>
          </p:cNvPr>
          <p:cNvSpPr>
            <a:spLocks noGrp="1"/>
          </p:cNvSpPr>
          <p:nvPr>
            <p:ph type="title"/>
          </p:nvPr>
        </p:nvSpPr>
        <p:spPr/>
        <p:txBody>
          <a:bodyPr/>
          <a:lstStyle/>
          <a:p>
            <a:r>
              <a:rPr lang="en-GB" dirty="0"/>
              <a:t>The key roles</a:t>
            </a:r>
          </a:p>
        </p:txBody>
      </p:sp>
      <p:sp>
        <p:nvSpPr>
          <p:cNvPr id="5" name="Rectangle 4">
            <a:extLst>
              <a:ext uri="{FF2B5EF4-FFF2-40B4-BE49-F238E27FC236}">
                <a16:creationId xmlns:a16="http://schemas.microsoft.com/office/drawing/2014/main" id="{2C62524C-33AE-6930-BB6A-8E50015B9E90}"/>
              </a:ext>
            </a:extLst>
          </p:cNvPr>
          <p:cNvSpPr/>
          <p:nvPr/>
        </p:nvSpPr>
        <p:spPr>
          <a:xfrm>
            <a:off x="5165888" y="319011"/>
            <a:ext cx="3893271" cy="3785652"/>
          </a:xfrm>
          <a:prstGeom prst="rect">
            <a:avLst/>
          </a:prstGeom>
          <a:noFill/>
        </p:spPr>
        <p:txBody>
          <a:bodyPr wrap="square" lIns="91440" tIns="45720" rIns="91440" bIns="45720">
            <a:spAutoFit/>
          </a:bodyPr>
          <a:lstStyle/>
          <a:p>
            <a:pPr algn="ctr"/>
            <a:r>
              <a:rPr lang="en-GB"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One organisation can’t </a:t>
            </a:r>
          </a:p>
          <a:p>
            <a:pPr algn="ctr"/>
            <a:r>
              <a:rPr lang="en-GB"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perform all these roles</a:t>
            </a:r>
            <a:endParaRPr lang="en-GB"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11064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61FABE-B2E8-202C-D6B6-DFA126613514}"/>
              </a:ext>
            </a:extLst>
          </p:cNvPr>
          <p:cNvSpPr>
            <a:spLocks noGrp="1"/>
          </p:cNvSpPr>
          <p:nvPr>
            <p:ph idx="1"/>
          </p:nvPr>
        </p:nvSpPr>
        <p:spPr>
          <a:xfrm>
            <a:off x="350201" y="1262023"/>
            <a:ext cx="4365382" cy="3303714"/>
          </a:xfrm>
        </p:spPr>
        <p:txBody>
          <a:bodyPr/>
          <a:lstStyle/>
          <a:p>
            <a:r>
              <a:rPr lang="en-GB" dirty="0"/>
              <a:t>Commercial operators have realised there’s a business opportunity here.</a:t>
            </a:r>
          </a:p>
          <a:p>
            <a:r>
              <a:rPr lang="en-GB" dirty="0"/>
              <a:t>Models for dissemination will be determined by those who own the data.</a:t>
            </a:r>
          </a:p>
        </p:txBody>
      </p:sp>
      <p:sp>
        <p:nvSpPr>
          <p:cNvPr id="3" name="Title 2">
            <a:extLst>
              <a:ext uri="{FF2B5EF4-FFF2-40B4-BE49-F238E27FC236}">
                <a16:creationId xmlns:a16="http://schemas.microsoft.com/office/drawing/2014/main" id="{89C393AE-2507-01D2-FD80-BAF78DD188A4}"/>
              </a:ext>
            </a:extLst>
          </p:cNvPr>
          <p:cNvSpPr>
            <a:spLocks noGrp="1"/>
          </p:cNvSpPr>
          <p:nvPr>
            <p:ph type="title"/>
          </p:nvPr>
        </p:nvSpPr>
        <p:spPr/>
        <p:txBody>
          <a:bodyPr/>
          <a:lstStyle/>
          <a:p>
            <a:r>
              <a:rPr lang="en-GB" dirty="0"/>
              <a:t>Commercial operators are waking up</a:t>
            </a:r>
          </a:p>
        </p:txBody>
      </p:sp>
      <p:sp>
        <p:nvSpPr>
          <p:cNvPr id="4" name="Slide Number Placeholder 3">
            <a:extLst>
              <a:ext uri="{FF2B5EF4-FFF2-40B4-BE49-F238E27FC236}">
                <a16:creationId xmlns:a16="http://schemas.microsoft.com/office/drawing/2014/main" id="{6649EA5D-92F4-D2D0-74A3-B294EFBF9ADB}"/>
              </a:ext>
            </a:extLst>
          </p:cNvPr>
          <p:cNvSpPr>
            <a:spLocks noGrp="1"/>
          </p:cNvSpPr>
          <p:nvPr>
            <p:ph type="sldNum" sz="quarter" idx="4"/>
          </p:nvPr>
        </p:nvSpPr>
        <p:spPr/>
        <p:txBody>
          <a:bodyPr/>
          <a:lstStyle/>
          <a:p>
            <a:fld id="{9E7CA0F2-EE66-4F60-8C00-E0BE38E7AEC5}" type="slidenum">
              <a:rPr lang="en-GB" smtClean="0"/>
              <a:pPr/>
              <a:t>26</a:t>
            </a:fld>
            <a:endParaRPr lang="en-GB" dirty="0"/>
          </a:p>
        </p:txBody>
      </p:sp>
      <p:pic>
        <p:nvPicPr>
          <p:cNvPr id="6" name="Picture 5" descr="Person turning off alarm">
            <a:extLst>
              <a:ext uri="{FF2B5EF4-FFF2-40B4-BE49-F238E27FC236}">
                <a16:creationId xmlns:a16="http://schemas.microsoft.com/office/drawing/2014/main" id="{AA83BFDE-0428-D60C-32B5-CCBCC73D41FC}"/>
              </a:ext>
            </a:extLst>
          </p:cNvPr>
          <p:cNvPicPr>
            <a:picLocks noChangeAspect="1"/>
          </p:cNvPicPr>
          <p:nvPr/>
        </p:nvPicPr>
        <p:blipFill>
          <a:blip r:embed="rId2">
            <a:extLst>
              <a:ext uri="{28A0092B-C50C-407E-A947-70E740481C1C}">
                <a14:useLocalDpi xmlns:a14="http://schemas.microsoft.com/office/drawing/2010/main" val="0"/>
              </a:ext>
            </a:extLst>
          </a:blip>
          <a:srcRect l="17286" r="25270"/>
          <a:stretch/>
        </p:blipFill>
        <p:spPr>
          <a:xfrm>
            <a:off x="4986778" y="-1"/>
            <a:ext cx="4157221" cy="4825515"/>
          </a:xfrm>
          <a:prstGeom prst="rect">
            <a:avLst/>
          </a:prstGeom>
        </p:spPr>
      </p:pic>
    </p:spTree>
    <p:extLst>
      <p:ext uri="{BB962C8B-B14F-4D97-AF65-F5344CB8AC3E}">
        <p14:creationId xmlns:p14="http://schemas.microsoft.com/office/powerpoint/2010/main" val="3651161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630C14-2173-62D1-4C5B-28FC443CF3D0}"/>
              </a:ext>
            </a:extLst>
          </p:cNvPr>
          <p:cNvSpPr>
            <a:spLocks noGrp="1"/>
          </p:cNvSpPr>
          <p:nvPr>
            <p:ph type="title"/>
          </p:nvPr>
        </p:nvSpPr>
        <p:spPr/>
        <p:txBody>
          <a:bodyPr/>
          <a:lstStyle/>
          <a:p>
            <a:r>
              <a:rPr lang="en-GB" dirty="0"/>
              <a:t>Commercial opportunity? – 80 different uses for fibre sensing</a:t>
            </a:r>
          </a:p>
        </p:txBody>
      </p:sp>
      <p:sp>
        <p:nvSpPr>
          <p:cNvPr id="4" name="Slide Number Placeholder 3">
            <a:extLst>
              <a:ext uri="{FF2B5EF4-FFF2-40B4-BE49-F238E27FC236}">
                <a16:creationId xmlns:a16="http://schemas.microsoft.com/office/drawing/2014/main" id="{811093F4-E6E5-9C81-27E2-153204339CB7}"/>
              </a:ext>
            </a:extLst>
          </p:cNvPr>
          <p:cNvSpPr>
            <a:spLocks noGrp="1"/>
          </p:cNvSpPr>
          <p:nvPr>
            <p:ph type="sldNum" sz="quarter" idx="4"/>
          </p:nvPr>
        </p:nvSpPr>
        <p:spPr/>
        <p:txBody>
          <a:bodyPr/>
          <a:lstStyle/>
          <a:p>
            <a:fld id="{9E7CA0F2-EE66-4F60-8C00-E0BE38E7AEC5}" type="slidenum">
              <a:rPr lang="en-GB" smtClean="0"/>
              <a:pPr/>
              <a:t>27</a:t>
            </a:fld>
            <a:endParaRPr lang="en-GB" dirty="0"/>
          </a:p>
        </p:txBody>
      </p:sp>
      <p:sp>
        <p:nvSpPr>
          <p:cNvPr id="7" name="Content Placeholder 6">
            <a:extLst>
              <a:ext uri="{FF2B5EF4-FFF2-40B4-BE49-F238E27FC236}">
                <a16:creationId xmlns:a16="http://schemas.microsoft.com/office/drawing/2014/main" id="{6F8FD533-F07B-30F8-581D-E131851F908F}"/>
              </a:ext>
            </a:extLst>
          </p:cNvPr>
          <p:cNvSpPr>
            <a:spLocks noGrp="1"/>
          </p:cNvSpPr>
          <p:nvPr>
            <p:ph idx="1"/>
          </p:nvPr>
        </p:nvSpPr>
        <p:spPr>
          <a:xfrm>
            <a:off x="350201" y="964417"/>
            <a:ext cx="3873007" cy="3601320"/>
          </a:xfrm>
        </p:spPr>
        <p:txBody>
          <a:bodyPr/>
          <a:lstStyle/>
          <a:p>
            <a:pPr marL="0" indent="0" algn="ctr">
              <a:buNone/>
            </a:pPr>
            <a:r>
              <a:rPr lang="en-GB" b="1" u="sng" dirty="0"/>
              <a:t>Save Money</a:t>
            </a:r>
          </a:p>
          <a:p>
            <a:r>
              <a:rPr lang="en-GB" dirty="0"/>
              <a:t>Cable condition monitoring</a:t>
            </a:r>
          </a:p>
          <a:p>
            <a:r>
              <a:rPr lang="en-GB" dirty="0"/>
              <a:t>Cable fatigue monitoring</a:t>
            </a:r>
          </a:p>
          <a:p>
            <a:r>
              <a:rPr lang="en-GB" dirty="0"/>
              <a:t>Cable abrasion monitoring</a:t>
            </a:r>
          </a:p>
          <a:p>
            <a:r>
              <a:rPr lang="en-GB" dirty="0"/>
              <a:t>Thermal change monitoring</a:t>
            </a:r>
          </a:p>
          <a:p>
            <a:r>
              <a:rPr lang="en-GB" dirty="0"/>
              <a:t>Cable threat monitoring</a:t>
            </a:r>
          </a:p>
          <a:p>
            <a:pPr lvl="1"/>
            <a:r>
              <a:rPr lang="en-GB" dirty="0"/>
              <a:t>Seabed fishing</a:t>
            </a:r>
          </a:p>
          <a:p>
            <a:pPr lvl="1"/>
            <a:r>
              <a:rPr lang="en-GB" dirty="0"/>
              <a:t>Anchoring</a:t>
            </a:r>
          </a:p>
          <a:p>
            <a:pPr lvl="1"/>
            <a:r>
              <a:rPr lang="en-GB" dirty="0"/>
              <a:t>Sabotage</a:t>
            </a:r>
          </a:p>
          <a:p>
            <a:r>
              <a:rPr lang="en-GB" dirty="0"/>
              <a:t>Seabed placed structural condition monitoring</a:t>
            </a:r>
          </a:p>
          <a:p>
            <a:r>
              <a:rPr lang="en-GB" dirty="0"/>
              <a:t>Insurance risk reduction</a:t>
            </a:r>
          </a:p>
        </p:txBody>
      </p:sp>
      <p:sp>
        <p:nvSpPr>
          <p:cNvPr id="8" name="Content Placeholder 6">
            <a:extLst>
              <a:ext uri="{FF2B5EF4-FFF2-40B4-BE49-F238E27FC236}">
                <a16:creationId xmlns:a16="http://schemas.microsoft.com/office/drawing/2014/main" id="{2CECBDFA-F66E-1A85-35EB-25AE57BC18E2}"/>
              </a:ext>
            </a:extLst>
          </p:cNvPr>
          <p:cNvSpPr txBox="1">
            <a:spLocks/>
          </p:cNvSpPr>
          <p:nvPr/>
        </p:nvSpPr>
        <p:spPr>
          <a:xfrm>
            <a:off x="4920794" y="929593"/>
            <a:ext cx="3873007" cy="3601320"/>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600" kern="1200">
                <a:solidFill>
                  <a:srgbClr val="18355E"/>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18355E"/>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GB" b="1" u="sng" dirty="0"/>
              <a:t>Make money</a:t>
            </a:r>
          </a:p>
          <a:p>
            <a:r>
              <a:rPr lang="en-GB" dirty="0"/>
              <a:t>Surveillance in Ocean</a:t>
            </a:r>
          </a:p>
          <a:p>
            <a:pPr lvl="1"/>
            <a:r>
              <a:rPr lang="en-GB" dirty="0"/>
              <a:t>Seismic imaging</a:t>
            </a:r>
          </a:p>
          <a:p>
            <a:pPr lvl="1"/>
            <a:r>
              <a:rPr lang="en-GB" dirty="0"/>
              <a:t>Earthquake monitoring</a:t>
            </a:r>
          </a:p>
          <a:p>
            <a:pPr lvl="1"/>
            <a:r>
              <a:rPr lang="en-GB" dirty="0"/>
              <a:t>Tsunami monitoring</a:t>
            </a:r>
          </a:p>
          <a:p>
            <a:pPr lvl="1"/>
            <a:r>
              <a:rPr lang="en-GB" dirty="0"/>
              <a:t>Marine life monitoring</a:t>
            </a:r>
          </a:p>
          <a:p>
            <a:pPr lvl="1"/>
            <a:r>
              <a:rPr lang="en-GB" dirty="0"/>
              <a:t>Oceanographic monitoring</a:t>
            </a:r>
          </a:p>
          <a:p>
            <a:pPr lvl="1"/>
            <a:r>
              <a:rPr lang="en-GB" dirty="0"/>
              <a:t>Natural resource exploration and monitoring</a:t>
            </a:r>
          </a:p>
          <a:p>
            <a:pPr lvl="1"/>
            <a:r>
              <a:rPr lang="en-GB" dirty="0"/>
              <a:t>Surface vessel monitoring</a:t>
            </a:r>
          </a:p>
          <a:p>
            <a:pPr lvl="1"/>
            <a:r>
              <a:rPr lang="en-GB" dirty="0"/>
              <a:t>Insurance risk evaluation</a:t>
            </a:r>
          </a:p>
          <a:p>
            <a:pPr lvl="1"/>
            <a:r>
              <a:rPr lang="en-GB" dirty="0"/>
              <a:t>Windfarm monitoring</a:t>
            </a:r>
          </a:p>
          <a:p>
            <a:r>
              <a:rPr lang="en-GB" dirty="0"/>
              <a:t>Surveillance from Ocean</a:t>
            </a:r>
          </a:p>
          <a:p>
            <a:pPr lvl="1"/>
            <a:r>
              <a:rPr lang="en-GB" dirty="0"/>
              <a:t>Sensor Validation</a:t>
            </a:r>
          </a:p>
          <a:p>
            <a:pPr lvl="1"/>
            <a:r>
              <a:rPr lang="en-GB" dirty="0"/>
              <a:t>Aircraft monitoring</a:t>
            </a:r>
          </a:p>
          <a:p>
            <a:pPr lvl="1"/>
            <a:r>
              <a:rPr lang="en-GB" dirty="0"/>
              <a:t>Geodesic macro effect monitoring</a:t>
            </a:r>
          </a:p>
          <a:p>
            <a:pPr lvl="1"/>
            <a:endParaRPr lang="en-GB" dirty="0"/>
          </a:p>
          <a:p>
            <a:pPr lvl="1"/>
            <a:endParaRPr lang="en-GB" dirty="0"/>
          </a:p>
          <a:p>
            <a:pPr lvl="1"/>
            <a:endParaRPr lang="en-GB" dirty="0"/>
          </a:p>
        </p:txBody>
      </p:sp>
    </p:spTree>
    <p:extLst>
      <p:ext uri="{BB962C8B-B14F-4D97-AF65-F5344CB8AC3E}">
        <p14:creationId xmlns:p14="http://schemas.microsoft.com/office/powerpoint/2010/main" val="2770893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e chart with text overlay&#10;&#10;AI-generated content may be incorrect.">
            <a:extLst>
              <a:ext uri="{FF2B5EF4-FFF2-40B4-BE49-F238E27FC236}">
                <a16:creationId xmlns:a16="http://schemas.microsoft.com/office/drawing/2014/main" id="{81808506-3C51-884C-3BAB-FA7CD5B398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0455" y="614002"/>
            <a:ext cx="6309816" cy="3810360"/>
          </a:xfrm>
        </p:spPr>
      </p:pic>
      <p:sp>
        <p:nvSpPr>
          <p:cNvPr id="4" name="Slide Number Placeholder 3">
            <a:extLst>
              <a:ext uri="{FF2B5EF4-FFF2-40B4-BE49-F238E27FC236}">
                <a16:creationId xmlns:a16="http://schemas.microsoft.com/office/drawing/2014/main" id="{928E1213-8624-BBBE-C11E-6CB27D4BDAA7}"/>
              </a:ext>
            </a:extLst>
          </p:cNvPr>
          <p:cNvSpPr>
            <a:spLocks noGrp="1"/>
          </p:cNvSpPr>
          <p:nvPr>
            <p:ph type="sldNum" sz="quarter" idx="4"/>
          </p:nvPr>
        </p:nvSpPr>
        <p:spPr/>
        <p:txBody>
          <a:bodyPr/>
          <a:lstStyle/>
          <a:p>
            <a:fld id="{9E7CA0F2-EE66-4F60-8C00-E0BE38E7AEC5}" type="slidenum">
              <a:rPr lang="en-GB" smtClean="0"/>
              <a:pPr/>
              <a:t>28</a:t>
            </a:fld>
            <a:endParaRPr lang="en-GB" dirty="0"/>
          </a:p>
        </p:txBody>
      </p:sp>
    </p:spTree>
    <p:extLst>
      <p:ext uri="{BB962C8B-B14F-4D97-AF65-F5344CB8AC3E}">
        <p14:creationId xmlns:p14="http://schemas.microsoft.com/office/powerpoint/2010/main" val="3185716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67C82D-D51D-22CF-06F8-6EE7AB7A380B}"/>
              </a:ext>
            </a:extLst>
          </p:cNvPr>
          <p:cNvSpPr>
            <a:spLocks noGrp="1"/>
          </p:cNvSpPr>
          <p:nvPr>
            <p:ph type="title"/>
          </p:nvPr>
        </p:nvSpPr>
        <p:spPr/>
        <p:txBody>
          <a:bodyPr/>
          <a:lstStyle/>
          <a:p>
            <a:r>
              <a:rPr lang="en-GB" dirty="0"/>
              <a:t>Another way of looking at it: Use case focus</a:t>
            </a:r>
          </a:p>
        </p:txBody>
      </p:sp>
      <p:sp>
        <p:nvSpPr>
          <p:cNvPr id="4" name="Slide Number Placeholder 3">
            <a:extLst>
              <a:ext uri="{FF2B5EF4-FFF2-40B4-BE49-F238E27FC236}">
                <a16:creationId xmlns:a16="http://schemas.microsoft.com/office/drawing/2014/main" id="{0624CFD8-A4FC-94AA-CBC8-42D4DEF22F0E}"/>
              </a:ext>
            </a:extLst>
          </p:cNvPr>
          <p:cNvSpPr>
            <a:spLocks noGrp="1"/>
          </p:cNvSpPr>
          <p:nvPr>
            <p:ph type="sldNum" sz="quarter" idx="4"/>
          </p:nvPr>
        </p:nvSpPr>
        <p:spPr/>
        <p:txBody>
          <a:bodyPr/>
          <a:lstStyle/>
          <a:p>
            <a:fld id="{9E7CA0F2-EE66-4F60-8C00-E0BE38E7AEC5}" type="slidenum">
              <a:rPr lang="en-GB" smtClean="0"/>
              <a:pPr/>
              <a:t>29</a:t>
            </a:fld>
            <a:endParaRPr lang="en-GB" dirty="0"/>
          </a:p>
        </p:txBody>
      </p:sp>
      <p:pic>
        <p:nvPicPr>
          <p:cNvPr id="13" name="Picture 12" descr="A pie chart with a pie chart in different colors&#10;&#10;AI-generated content may be incorrect.">
            <a:extLst>
              <a:ext uri="{FF2B5EF4-FFF2-40B4-BE49-F238E27FC236}">
                <a16:creationId xmlns:a16="http://schemas.microsoft.com/office/drawing/2014/main" id="{CB4631CC-05AB-2DDA-3C9F-6811C24EF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695" y="906211"/>
            <a:ext cx="5542249" cy="3346843"/>
          </a:xfrm>
          <a:prstGeom prst="rect">
            <a:avLst/>
          </a:prstGeom>
        </p:spPr>
      </p:pic>
    </p:spTree>
    <p:extLst>
      <p:ext uri="{BB962C8B-B14F-4D97-AF65-F5344CB8AC3E}">
        <p14:creationId xmlns:p14="http://schemas.microsoft.com/office/powerpoint/2010/main" val="3283990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671F08-58CC-C8E4-15E2-31C76FECB81F}"/>
              </a:ext>
            </a:extLst>
          </p:cNvPr>
          <p:cNvSpPr/>
          <p:nvPr/>
        </p:nvSpPr>
        <p:spPr>
          <a:xfrm>
            <a:off x="7749" y="-82899"/>
            <a:ext cx="9159498" cy="51609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 name="Title 1">
            <a:extLst>
              <a:ext uri="{FF2B5EF4-FFF2-40B4-BE49-F238E27FC236}">
                <a16:creationId xmlns:a16="http://schemas.microsoft.com/office/drawing/2014/main" id="{E2B1AD7A-4F91-D49D-AD4C-BA21A42A063F}"/>
              </a:ext>
            </a:extLst>
          </p:cNvPr>
          <p:cNvSpPr>
            <a:spLocks noGrp="1"/>
          </p:cNvSpPr>
          <p:nvPr>
            <p:ph type="title"/>
          </p:nvPr>
        </p:nvSpPr>
        <p:spPr>
          <a:xfrm>
            <a:off x="749172" y="344238"/>
            <a:ext cx="7421042" cy="323182"/>
          </a:xfrm>
        </p:spPr>
        <p:txBody>
          <a:bodyPr>
            <a:noAutofit/>
          </a:bodyPr>
          <a:lstStyle/>
          <a:p>
            <a:pPr algn="ctr"/>
            <a:r>
              <a:rPr lang="en-GB" sz="3300" dirty="0"/>
              <a:t>SMART Cable concept</a:t>
            </a:r>
          </a:p>
        </p:txBody>
      </p:sp>
      <p:sp>
        <p:nvSpPr>
          <p:cNvPr id="3" name="Content Placeholder 2">
            <a:extLst>
              <a:ext uri="{FF2B5EF4-FFF2-40B4-BE49-F238E27FC236}">
                <a16:creationId xmlns:a16="http://schemas.microsoft.com/office/drawing/2014/main" id="{2AC0AD4F-DACB-5A34-AEA6-27B7DBB42064}"/>
              </a:ext>
            </a:extLst>
          </p:cNvPr>
          <p:cNvSpPr>
            <a:spLocks noGrp="1"/>
          </p:cNvSpPr>
          <p:nvPr>
            <p:ph sz="quarter" idx="10"/>
          </p:nvPr>
        </p:nvSpPr>
        <p:spPr/>
        <p:txBody>
          <a:bodyPr/>
          <a:lstStyle/>
          <a:p>
            <a:endParaRPr lang="en-GB"/>
          </a:p>
        </p:txBody>
      </p:sp>
      <p:pic>
        <p:nvPicPr>
          <p:cNvPr id="16386" name="Picture 2">
            <a:extLst>
              <a:ext uri="{FF2B5EF4-FFF2-40B4-BE49-F238E27FC236}">
                <a16:creationId xmlns:a16="http://schemas.microsoft.com/office/drawing/2014/main" id="{03015388-B922-C754-6A0E-D9F4B5A0A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8" y="898937"/>
            <a:ext cx="9144000" cy="3844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FEDEC7B-7F57-F496-B042-CBDFB4A526E6}"/>
              </a:ext>
            </a:extLst>
          </p:cNvPr>
          <p:cNvSpPr txBox="1"/>
          <p:nvPr/>
        </p:nvSpPr>
        <p:spPr>
          <a:xfrm>
            <a:off x="100360" y="4693377"/>
            <a:ext cx="7184174" cy="473206"/>
          </a:xfrm>
          <a:prstGeom prst="rect">
            <a:avLst/>
          </a:prstGeom>
          <a:noFill/>
        </p:spPr>
        <p:txBody>
          <a:bodyPr wrap="square" rtlCol="0">
            <a:spAutoFit/>
          </a:bodyPr>
          <a:lstStyle/>
          <a:p>
            <a:r>
              <a:rPr lang="en-GB" sz="825" dirty="0"/>
              <a:t>Howe et al., (2019, August 2). </a:t>
            </a:r>
            <a:r>
              <a:rPr lang="en-GB" sz="825" i="1" dirty="0"/>
              <a:t>Smart cables for observing the Global Ocean: Science and implementation</a:t>
            </a:r>
            <a:r>
              <a:rPr lang="en-GB" sz="825" dirty="0"/>
              <a:t>. SMART Cables for Observing the Global Ocean: Science and Implementation. Retrieved June 10, 2022, from https://</a:t>
            </a:r>
            <a:r>
              <a:rPr lang="en-GB" sz="825" dirty="0" err="1"/>
              <a:t>www.frontiersin.org</a:t>
            </a:r>
            <a:r>
              <a:rPr lang="en-GB" sz="825" dirty="0"/>
              <a:t>/articles/10.3389/fmars.2019.00424/full </a:t>
            </a:r>
          </a:p>
          <a:p>
            <a:endParaRPr lang="en-GB" sz="825" dirty="0"/>
          </a:p>
        </p:txBody>
      </p:sp>
    </p:spTree>
    <p:extLst>
      <p:ext uri="{BB962C8B-B14F-4D97-AF65-F5344CB8AC3E}">
        <p14:creationId xmlns:p14="http://schemas.microsoft.com/office/powerpoint/2010/main" val="1403865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the difference between fiber sensors and a number of users&#10;&#10;AI-generated content may be incorrect.">
            <a:extLst>
              <a:ext uri="{FF2B5EF4-FFF2-40B4-BE49-F238E27FC236}">
                <a16:creationId xmlns:a16="http://schemas.microsoft.com/office/drawing/2014/main" id="{4BB31CC5-1730-D1F2-EAA5-C084EF384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34" y="964417"/>
            <a:ext cx="7586572" cy="3357062"/>
          </a:xfrm>
          <a:prstGeom prst="rect">
            <a:avLst/>
          </a:prstGeom>
          <a:noFill/>
        </p:spPr>
      </p:pic>
      <p:sp>
        <p:nvSpPr>
          <p:cNvPr id="4" name="Slide Number Placeholder 3">
            <a:extLst>
              <a:ext uri="{FF2B5EF4-FFF2-40B4-BE49-F238E27FC236}">
                <a16:creationId xmlns:a16="http://schemas.microsoft.com/office/drawing/2014/main" id="{D8E373AA-F017-718E-372C-131BA48BADC0}"/>
              </a:ext>
            </a:extLst>
          </p:cNvPr>
          <p:cNvSpPr>
            <a:spLocks noGrp="1"/>
          </p:cNvSpPr>
          <p:nvPr>
            <p:ph type="sldNum" sz="quarter" idx="4"/>
          </p:nvPr>
        </p:nvSpPr>
        <p:spPr>
          <a:xfrm>
            <a:off x="6732039" y="4633780"/>
            <a:ext cx="2057400" cy="274637"/>
          </a:xfrm>
        </p:spPr>
        <p:txBody>
          <a:bodyPr anchor="ctr">
            <a:normAutofit/>
          </a:bodyPr>
          <a:lstStyle/>
          <a:p>
            <a:pPr>
              <a:spcAft>
                <a:spcPts val="600"/>
              </a:spcAft>
            </a:pPr>
            <a:fld id="{9E7CA0F2-EE66-4F60-8C00-E0BE38E7AEC5}" type="slidenum">
              <a:rPr lang="en-GB" smtClean="0"/>
              <a:pPr>
                <a:spcAft>
                  <a:spcPts val="600"/>
                </a:spcAft>
              </a:pPr>
              <a:t>30</a:t>
            </a:fld>
            <a:endParaRPr lang="en-GB"/>
          </a:p>
        </p:txBody>
      </p:sp>
      <p:sp>
        <p:nvSpPr>
          <p:cNvPr id="3" name="Title 2">
            <a:extLst>
              <a:ext uri="{FF2B5EF4-FFF2-40B4-BE49-F238E27FC236}">
                <a16:creationId xmlns:a16="http://schemas.microsoft.com/office/drawing/2014/main" id="{BED219E6-66AA-106F-EE51-93AD7C5D21F3}"/>
              </a:ext>
            </a:extLst>
          </p:cNvPr>
          <p:cNvSpPr>
            <a:spLocks noGrp="1"/>
          </p:cNvSpPr>
          <p:nvPr>
            <p:ph type="title"/>
          </p:nvPr>
        </p:nvSpPr>
        <p:spPr>
          <a:xfrm>
            <a:off x="350201" y="131562"/>
            <a:ext cx="8439238" cy="695826"/>
          </a:xfrm>
        </p:spPr>
        <p:txBody>
          <a:bodyPr anchor="ctr">
            <a:normAutofit/>
          </a:bodyPr>
          <a:lstStyle/>
          <a:p>
            <a:r>
              <a:rPr lang="en-GB" dirty="0"/>
              <a:t>The type of uses vs types of potential service users</a:t>
            </a:r>
          </a:p>
        </p:txBody>
      </p:sp>
    </p:spTree>
    <p:extLst>
      <p:ext uri="{BB962C8B-B14F-4D97-AF65-F5344CB8AC3E}">
        <p14:creationId xmlns:p14="http://schemas.microsoft.com/office/powerpoint/2010/main" val="2008307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8E90B0-A9C0-5B7D-EFE9-31DBE9371499}"/>
              </a:ext>
            </a:extLst>
          </p:cNvPr>
          <p:cNvSpPr>
            <a:spLocks noGrp="1"/>
          </p:cNvSpPr>
          <p:nvPr>
            <p:ph type="title"/>
          </p:nvPr>
        </p:nvSpPr>
        <p:spPr/>
        <p:txBody>
          <a:bodyPr/>
          <a:lstStyle/>
          <a:p>
            <a:r>
              <a:rPr lang="en-GB" dirty="0"/>
              <a:t>The breakdown of the potential users</a:t>
            </a:r>
          </a:p>
        </p:txBody>
      </p:sp>
      <p:sp>
        <p:nvSpPr>
          <p:cNvPr id="4" name="Slide Number Placeholder 3">
            <a:extLst>
              <a:ext uri="{FF2B5EF4-FFF2-40B4-BE49-F238E27FC236}">
                <a16:creationId xmlns:a16="http://schemas.microsoft.com/office/drawing/2014/main" id="{14171E37-81C5-A1F1-5F6C-9D6A18AE4F2A}"/>
              </a:ext>
            </a:extLst>
          </p:cNvPr>
          <p:cNvSpPr>
            <a:spLocks noGrp="1"/>
          </p:cNvSpPr>
          <p:nvPr>
            <p:ph type="sldNum" sz="quarter" idx="4"/>
          </p:nvPr>
        </p:nvSpPr>
        <p:spPr/>
        <p:txBody>
          <a:bodyPr/>
          <a:lstStyle/>
          <a:p>
            <a:fld id="{9E7CA0F2-EE66-4F60-8C00-E0BE38E7AEC5}" type="slidenum">
              <a:rPr lang="en-GB" smtClean="0"/>
              <a:pPr/>
              <a:t>31</a:t>
            </a:fld>
            <a:endParaRPr lang="en-GB" dirty="0"/>
          </a:p>
        </p:txBody>
      </p:sp>
      <p:pic>
        <p:nvPicPr>
          <p:cNvPr id="5" name="Picture 4" descr="A pie chart with text&#10;&#10;AI-generated content may be incorrect.">
            <a:extLst>
              <a:ext uri="{FF2B5EF4-FFF2-40B4-BE49-F238E27FC236}">
                <a16:creationId xmlns:a16="http://schemas.microsoft.com/office/drawing/2014/main" id="{8FC40FDF-C858-DFC0-3D00-8637BA5F0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743" y="734282"/>
            <a:ext cx="6806153" cy="4091233"/>
          </a:xfrm>
          <a:prstGeom prst="rect">
            <a:avLst/>
          </a:prstGeom>
        </p:spPr>
      </p:pic>
    </p:spTree>
    <p:extLst>
      <p:ext uri="{BB962C8B-B14F-4D97-AF65-F5344CB8AC3E}">
        <p14:creationId xmlns:p14="http://schemas.microsoft.com/office/powerpoint/2010/main" val="3285679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806DC3-3809-815C-712B-9D1CA53435B6}"/>
              </a:ext>
            </a:extLst>
          </p:cNvPr>
          <p:cNvSpPr>
            <a:spLocks noGrp="1"/>
          </p:cNvSpPr>
          <p:nvPr>
            <p:ph type="sldNum" sz="quarter" idx="4"/>
          </p:nvPr>
        </p:nvSpPr>
        <p:spPr/>
        <p:txBody>
          <a:bodyPr/>
          <a:lstStyle/>
          <a:p>
            <a:fld id="{9E7CA0F2-EE66-4F60-8C00-E0BE38E7AEC5}" type="slidenum">
              <a:rPr lang="en-GB" smtClean="0"/>
              <a:pPr/>
              <a:t>32</a:t>
            </a:fld>
            <a:endParaRPr lang="en-GB" dirty="0"/>
          </a:p>
        </p:txBody>
      </p:sp>
      <p:sp>
        <p:nvSpPr>
          <p:cNvPr id="5" name="Title 4">
            <a:extLst>
              <a:ext uri="{FF2B5EF4-FFF2-40B4-BE49-F238E27FC236}">
                <a16:creationId xmlns:a16="http://schemas.microsoft.com/office/drawing/2014/main" id="{86833B02-BAF0-D103-53D7-7DD9AD04B9B6}"/>
              </a:ext>
            </a:extLst>
          </p:cNvPr>
          <p:cNvSpPr>
            <a:spLocks noGrp="1"/>
          </p:cNvSpPr>
          <p:nvPr>
            <p:ph type="title"/>
          </p:nvPr>
        </p:nvSpPr>
        <p:spPr>
          <a:xfrm>
            <a:off x="350201" y="1875924"/>
            <a:ext cx="8439238" cy="695826"/>
          </a:xfrm>
        </p:spPr>
        <p:txBody>
          <a:bodyPr/>
          <a:lstStyle/>
          <a:p>
            <a:pPr algn="ctr"/>
            <a:r>
              <a:rPr lang="en-US" dirty="0"/>
              <a:t>What should we do about it?</a:t>
            </a:r>
          </a:p>
        </p:txBody>
      </p:sp>
    </p:spTree>
    <p:extLst>
      <p:ext uri="{BB962C8B-B14F-4D97-AF65-F5344CB8AC3E}">
        <p14:creationId xmlns:p14="http://schemas.microsoft.com/office/powerpoint/2010/main" val="1406462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A348D8F-4883-F698-E8B7-38962B0631B6}"/>
              </a:ext>
            </a:extLst>
          </p:cNvPr>
          <p:cNvSpPr txBox="1">
            <a:spLocks/>
          </p:cNvSpPr>
          <p:nvPr/>
        </p:nvSpPr>
        <p:spPr>
          <a:xfrm>
            <a:off x="610930" y="2447997"/>
            <a:ext cx="5793498" cy="426330"/>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solidFill>
                  <a:schemeClr val="bg1"/>
                </a:solidFill>
              </a:rPr>
              <a:t>Any questions?</a:t>
            </a:r>
          </a:p>
        </p:txBody>
      </p:sp>
      <p:sp>
        <p:nvSpPr>
          <p:cNvPr id="9" name="Text Placeholder 6">
            <a:extLst>
              <a:ext uri="{FF2B5EF4-FFF2-40B4-BE49-F238E27FC236}">
                <a16:creationId xmlns:a16="http://schemas.microsoft.com/office/drawing/2014/main" id="{3C39C7EC-1AC8-7BAD-8633-820FEC8D5523}"/>
              </a:ext>
            </a:extLst>
          </p:cNvPr>
          <p:cNvSpPr txBox="1">
            <a:spLocks/>
          </p:cNvSpPr>
          <p:nvPr/>
        </p:nvSpPr>
        <p:spPr>
          <a:xfrm>
            <a:off x="555228" y="1852204"/>
            <a:ext cx="5981102" cy="765524"/>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000" dirty="0">
                <a:solidFill>
                  <a:schemeClr val="accent4"/>
                </a:solidFill>
              </a:rPr>
              <a:t>Thank you</a:t>
            </a:r>
          </a:p>
        </p:txBody>
      </p:sp>
      <p:sp>
        <p:nvSpPr>
          <p:cNvPr id="2" name="Text Placeholder 4">
            <a:extLst>
              <a:ext uri="{FF2B5EF4-FFF2-40B4-BE49-F238E27FC236}">
                <a16:creationId xmlns:a16="http://schemas.microsoft.com/office/drawing/2014/main" id="{0F9C187A-2B08-31D4-7F63-BFCF807A1155}"/>
              </a:ext>
            </a:extLst>
          </p:cNvPr>
          <p:cNvSpPr txBox="1">
            <a:spLocks/>
          </p:cNvSpPr>
          <p:nvPr/>
        </p:nvSpPr>
        <p:spPr>
          <a:xfrm>
            <a:off x="610930" y="3470165"/>
            <a:ext cx="3795964" cy="2631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400" b="0" kern="1200" baseline="0">
                <a:solidFill>
                  <a:srgbClr val="E3B40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18355E"/>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Presenter email</a:t>
            </a:r>
          </a:p>
        </p:txBody>
      </p:sp>
    </p:spTree>
    <p:extLst>
      <p:ext uri="{BB962C8B-B14F-4D97-AF65-F5344CB8AC3E}">
        <p14:creationId xmlns:p14="http://schemas.microsoft.com/office/powerpoint/2010/main" val="705628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ECF107E-9CD7-B2E0-F749-3E7FC29F5447}"/>
              </a:ext>
            </a:extLst>
          </p:cNvPr>
          <p:cNvSpPr txBox="1"/>
          <p:nvPr/>
        </p:nvSpPr>
        <p:spPr>
          <a:xfrm>
            <a:off x="746089" y="963946"/>
            <a:ext cx="1831313" cy="248209"/>
          </a:xfrm>
          <a:prstGeom prst="rect">
            <a:avLst/>
          </a:prstGeom>
          <a:noFill/>
        </p:spPr>
        <p:txBody>
          <a:bodyPr wrap="square" rtlCol="0">
            <a:spAutoFit/>
          </a:bodyPr>
          <a:lstStyle/>
          <a:p>
            <a:pPr algn="ctr"/>
            <a:r>
              <a:rPr lang="en-NL" sz="1013" b="1" dirty="0"/>
              <a:t>DAS</a:t>
            </a:r>
          </a:p>
        </p:txBody>
      </p:sp>
      <p:sp>
        <p:nvSpPr>
          <p:cNvPr id="17" name="TextBox 16">
            <a:extLst>
              <a:ext uri="{FF2B5EF4-FFF2-40B4-BE49-F238E27FC236}">
                <a16:creationId xmlns:a16="http://schemas.microsoft.com/office/drawing/2014/main" id="{D6C539B8-3F77-6667-7C43-83C137214944}"/>
              </a:ext>
            </a:extLst>
          </p:cNvPr>
          <p:cNvSpPr txBox="1"/>
          <p:nvPr/>
        </p:nvSpPr>
        <p:spPr>
          <a:xfrm>
            <a:off x="3633496" y="916886"/>
            <a:ext cx="1831313" cy="248209"/>
          </a:xfrm>
          <a:prstGeom prst="rect">
            <a:avLst/>
          </a:prstGeom>
          <a:noFill/>
        </p:spPr>
        <p:txBody>
          <a:bodyPr wrap="square" rtlCol="0">
            <a:spAutoFit/>
          </a:bodyPr>
          <a:lstStyle/>
          <a:p>
            <a:pPr algn="ctr"/>
            <a:r>
              <a:rPr lang="en-NL" sz="1013" b="1" dirty="0"/>
              <a:t>SOP</a:t>
            </a:r>
          </a:p>
        </p:txBody>
      </p:sp>
      <p:sp>
        <p:nvSpPr>
          <p:cNvPr id="18" name="TextBox 17">
            <a:extLst>
              <a:ext uri="{FF2B5EF4-FFF2-40B4-BE49-F238E27FC236}">
                <a16:creationId xmlns:a16="http://schemas.microsoft.com/office/drawing/2014/main" id="{EBDB3809-7436-2737-50C4-76CF3B5DD722}"/>
              </a:ext>
            </a:extLst>
          </p:cNvPr>
          <p:cNvSpPr txBox="1"/>
          <p:nvPr/>
        </p:nvSpPr>
        <p:spPr>
          <a:xfrm>
            <a:off x="6538160" y="951412"/>
            <a:ext cx="1831313" cy="248209"/>
          </a:xfrm>
          <a:prstGeom prst="rect">
            <a:avLst/>
          </a:prstGeom>
          <a:noFill/>
        </p:spPr>
        <p:txBody>
          <a:bodyPr wrap="square" rtlCol="0">
            <a:spAutoFit/>
          </a:bodyPr>
          <a:lstStyle/>
          <a:p>
            <a:pPr algn="ctr"/>
            <a:r>
              <a:rPr lang="en-NL" sz="1013" b="1" dirty="0"/>
              <a:t>IPD</a:t>
            </a:r>
          </a:p>
        </p:txBody>
      </p:sp>
      <p:sp>
        <p:nvSpPr>
          <p:cNvPr id="19" name="TextBox 18">
            <a:extLst>
              <a:ext uri="{FF2B5EF4-FFF2-40B4-BE49-F238E27FC236}">
                <a16:creationId xmlns:a16="http://schemas.microsoft.com/office/drawing/2014/main" id="{D2BB9F6C-88EE-D80E-A7B6-0239F0A559C9}"/>
              </a:ext>
            </a:extLst>
          </p:cNvPr>
          <p:cNvSpPr txBox="1"/>
          <p:nvPr/>
        </p:nvSpPr>
        <p:spPr>
          <a:xfrm>
            <a:off x="693336" y="1228411"/>
            <a:ext cx="1936820" cy="248209"/>
          </a:xfrm>
          <a:prstGeom prst="rect">
            <a:avLst/>
          </a:prstGeom>
          <a:noFill/>
        </p:spPr>
        <p:txBody>
          <a:bodyPr wrap="square" rtlCol="0">
            <a:spAutoFit/>
          </a:bodyPr>
          <a:lstStyle/>
          <a:p>
            <a:pPr algn="ctr"/>
            <a:r>
              <a:rPr lang="en-NL" sz="1013" i="1" dirty="0"/>
              <a:t>Distributed Accoustic Sensing</a:t>
            </a:r>
          </a:p>
        </p:txBody>
      </p:sp>
      <p:sp>
        <p:nvSpPr>
          <p:cNvPr id="20" name="TextBox 19">
            <a:extLst>
              <a:ext uri="{FF2B5EF4-FFF2-40B4-BE49-F238E27FC236}">
                <a16:creationId xmlns:a16="http://schemas.microsoft.com/office/drawing/2014/main" id="{5F8B03E8-FBA6-6F2F-F72A-0C831B1E8B0A}"/>
              </a:ext>
            </a:extLst>
          </p:cNvPr>
          <p:cNvSpPr txBox="1"/>
          <p:nvPr/>
        </p:nvSpPr>
        <p:spPr>
          <a:xfrm>
            <a:off x="3603590" y="1228411"/>
            <a:ext cx="1936820" cy="248209"/>
          </a:xfrm>
          <a:prstGeom prst="rect">
            <a:avLst/>
          </a:prstGeom>
          <a:noFill/>
        </p:spPr>
        <p:txBody>
          <a:bodyPr wrap="square" rtlCol="0">
            <a:spAutoFit/>
          </a:bodyPr>
          <a:lstStyle/>
          <a:p>
            <a:pPr algn="ctr"/>
            <a:r>
              <a:rPr lang="en-NL" sz="1013" i="1" dirty="0"/>
              <a:t>State of Polarisation</a:t>
            </a:r>
          </a:p>
        </p:txBody>
      </p:sp>
      <p:sp>
        <p:nvSpPr>
          <p:cNvPr id="21" name="TextBox 20">
            <a:extLst>
              <a:ext uri="{FF2B5EF4-FFF2-40B4-BE49-F238E27FC236}">
                <a16:creationId xmlns:a16="http://schemas.microsoft.com/office/drawing/2014/main" id="{C7B9B360-16AA-EAFE-4DBD-AFC8FC9F6C02}"/>
              </a:ext>
            </a:extLst>
          </p:cNvPr>
          <p:cNvSpPr txBox="1"/>
          <p:nvPr/>
        </p:nvSpPr>
        <p:spPr>
          <a:xfrm>
            <a:off x="6545245" y="1223136"/>
            <a:ext cx="1936820" cy="248209"/>
          </a:xfrm>
          <a:prstGeom prst="rect">
            <a:avLst/>
          </a:prstGeom>
          <a:noFill/>
        </p:spPr>
        <p:txBody>
          <a:bodyPr wrap="square" rtlCol="0">
            <a:spAutoFit/>
          </a:bodyPr>
          <a:lstStyle/>
          <a:p>
            <a:pPr algn="ctr"/>
            <a:r>
              <a:rPr lang="en-NL" sz="1013" i="1" dirty="0"/>
              <a:t>Introformetric Phase Detection</a:t>
            </a:r>
          </a:p>
        </p:txBody>
      </p:sp>
      <p:sp>
        <p:nvSpPr>
          <p:cNvPr id="2" name="TextBox 1">
            <a:extLst>
              <a:ext uri="{FF2B5EF4-FFF2-40B4-BE49-F238E27FC236}">
                <a16:creationId xmlns:a16="http://schemas.microsoft.com/office/drawing/2014/main" id="{9982D9DB-C0C9-5022-2959-C911CC712D9E}"/>
              </a:ext>
            </a:extLst>
          </p:cNvPr>
          <p:cNvSpPr txBox="1"/>
          <p:nvPr/>
        </p:nvSpPr>
        <p:spPr>
          <a:xfrm>
            <a:off x="704013" y="3300884"/>
            <a:ext cx="1820636" cy="715837"/>
          </a:xfrm>
          <a:prstGeom prst="rect">
            <a:avLst/>
          </a:prstGeom>
          <a:noFill/>
        </p:spPr>
        <p:txBody>
          <a:bodyPr wrap="square" rtlCol="0">
            <a:spAutoFit/>
          </a:bodyPr>
          <a:lstStyle/>
          <a:p>
            <a:r>
              <a:rPr lang="en-NL" sz="1013" dirty="0"/>
              <a:t>Uses reflections from impurities in the fibre when a laser light hits the side, to measure stretch and strain.</a:t>
            </a:r>
          </a:p>
        </p:txBody>
      </p:sp>
      <p:sp>
        <p:nvSpPr>
          <p:cNvPr id="3" name="TextBox 2">
            <a:extLst>
              <a:ext uri="{FF2B5EF4-FFF2-40B4-BE49-F238E27FC236}">
                <a16:creationId xmlns:a16="http://schemas.microsoft.com/office/drawing/2014/main" id="{A1BF1FC1-0806-95FD-5624-32C0A144C264}"/>
              </a:ext>
            </a:extLst>
          </p:cNvPr>
          <p:cNvSpPr txBox="1"/>
          <p:nvPr/>
        </p:nvSpPr>
        <p:spPr>
          <a:xfrm>
            <a:off x="3596053" y="3300884"/>
            <a:ext cx="1820636" cy="871713"/>
          </a:xfrm>
          <a:prstGeom prst="rect">
            <a:avLst/>
          </a:prstGeom>
          <a:noFill/>
        </p:spPr>
        <p:txBody>
          <a:bodyPr wrap="square" rtlCol="0">
            <a:spAutoFit/>
          </a:bodyPr>
          <a:lstStyle/>
          <a:p>
            <a:r>
              <a:rPr lang="en-NL" sz="1013" dirty="0"/>
              <a:t>Uses the changes in position of the laser light as it exits the fibre to detect changes made to the cable the laser light travels through.</a:t>
            </a:r>
          </a:p>
        </p:txBody>
      </p:sp>
      <p:sp>
        <p:nvSpPr>
          <p:cNvPr id="4" name="TextBox 3">
            <a:extLst>
              <a:ext uri="{FF2B5EF4-FFF2-40B4-BE49-F238E27FC236}">
                <a16:creationId xmlns:a16="http://schemas.microsoft.com/office/drawing/2014/main" id="{90446582-84BA-2A62-E963-99E001DD0BBC}"/>
              </a:ext>
            </a:extLst>
          </p:cNvPr>
          <p:cNvSpPr txBox="1"/>
          <p:nvPr/>
        </p:nvSpPr>
        <p:spPr>
          <a:xfrm>
            <a:off x="6605759" y="3300884"/>
            <a:ext cx="1820636" cy="871713"/>
          </a:xfrm>
          <a:prstGeom prst="rect">
            <a:avLst/>
          </a:prstGeom>
          <a:noFill/>
        </p:spPr>
        <p:txBody>
          <a:bodyPr wrap="square" rtlCol="0">
            <a:spAutoFit/>
          </a:bodyPr>
          <a:lstStyle/>
          <a:p>
            <a:r>
              <a:rPr lang="en-NL" sz="1013" dirty="0"/>
              <a:t>Uses the changes in the time of arrival of the laser light when compared against a reference signal to detect changes to the cable</a:t>
            </a:r>
          </a:p>
        </p:txBody>
      </p:sp>
      <p:pic>
        <p:nvPicPr>
          <p:cNvPr id="7" name="Picture 6">
            <a:extLst>
              <a:ext uri="{FF2B5EF4-FFF2-40B4-BE49-F238E27FC236}">
                <a16:creationId xmlns:a16="http://schemas.microsoft.com/office/drawing/2014/main" id="{9DB0D3F3-50D6-8FBA-06D8-B195C64A30D0}"/>
              </a:ext>
            </a:extLst>
          </p:cNvPr>
          <p:cNvPicPr>
            <a:picLocks noChangeAspect="1"/>
          </p:cNvPicPr>
          <p:nvPr/>
        </p:nvPicPr>
        <p:blipFill>
          <a:blip r:embed="rId2"/>
          <a:srcRect l="16273" r="11813"/>
          <a:stretch/>
        </p:blipFill>
        <p:spPr>
          <a:xfrm>
            <a:off x="122507" y="1902006"/>
            <a:ext cx="2876916" cy="1200151"/>
          </a:xfrm>
          <a:prstGeom prst="rect">
            <a:avLst/>
          </a:prstGeom>
        </p:spPr>
      </p:pic>
      <p:pic>
        <p:nvPicPr>
          <p:cNvPr id="25" name="Picture 24">
            <a:extLst>
              <a:ext uri="{FF2B5EF4-FFF2-40B4-BE49-F238E27FC236}">
                <a16:creationId xmlns:a16="http://schemas.microsoft.com/office/drawing/2014/main" id="{E9E64E38-00A1-715F-265E-62DF6E1A7B42}"/>
              </a:ext>
            </a:extLst>
          </p:cNvPr>
          <p:cNvPicPr>
            <a:picLocks noChangeAspect="1"/>
          </p:cNvPicPr>
          <p:nvPr/>
        </p:nvPicPr>
        <p:blipFill>
          <a:blip r:embed="rId3"/>
          <a:srcRect l="18532" r="9645"/>
          <a:stretch/>
        </p:blipFill>
        <p:spPr>
          <a:xfrm>
            <a:off x="3137530" y="1881803"/>
            <a:ext cx="2868941" cy="1198332"/>
          </a:xfrm>
          <a:prstGeom prst="rect">
            <a:avLst/>
          </a:prstGeom>
        </p:spPr>
      </p:pic>
      <p:pic>
        <p:nvPicPr>
          <p:cNvPr id="29" name="Picture 28">
            <a:extLst>
              <a:ext uri="{FF2B5EF4-FFF2-40B4-BE49-F238E27FC236}">
                <a16:creationId xmlns:a16="http://schemas.microsoft.com/office/drawing/2014/main" id="{A62DD555-8FAD-324F-EAB4-A71150BF19DF}"/>
              </a:ext>
            </a:extLst>
          </p:cNvPr>
          <p:cNvPicPr>
            <a:picLocks noChangeAspect="1"/>
          </p:cNvPicPr>
          <p:nvPr/>
        </p:nvPicPr>
        <p:blipFill>
          <a:blip r:embed="rId4"/>
          <a:srcRect l="18533" t="32437" r="13269" b="30582"/>
          <a:stretch/>
        </p:blipFill>
        <p:spPr>
          <a:xfrm>
            <a:off x="6006471" y="2256094"/>
            <a:ext cx="2979835" cy="484748"/>
          </a:xfrm>
          <a:prstGeom prst="rect">
            <a:avLst/>
          </a:prstGeom>
        </p:spPr>
      </p:pic>
      <p:sp>
        <p:nvSpPr>
          <p:cNvPr id="34" name="Title 26">
            <a:extLst>
              <a:ext uri="{FF2B5EF4-FFF2-40B4-BE49-F238E27FC236}">
                <a16:creationId xmlns:a16="http://schemas.microsoft.com/office/drawing/2014/main" id="{BD90B66D-1C7C-AA0A-F3F1-F5805B86A6CD}"/>
              </a:ext>
            </a:extLst>
          </p:cNvPr>
          <p:cNvSpPr>
            <a:spLocks noGrp="1"/>
          </p:cNvSpPr>
          <p:nvPr>
            <p:ph type="title"/>
          </p:nvPr>
        </p:nvSpPr>
        <p:spPr>
          <a:xfrm>
            <a:off x="547024" y="310137"/>
            <a:ext cx="7421042" cy="323182"/>
          </a:xfrm>
        </p:spPr>
        <p:txBody>
          <a:bodyPr>
            <a:normAutofit fontScale="90000"/>
          </a:bodyPr>
          <a:lstStyle/>
          <a:p>
            <a:r>
              <a:rPr lang="en-US" dirty="0"/>
              <a:t>Optical </a:t>
            </a:r>
            <a:r>
              <a:rPr lang="en-US" dirty="0" err="1"/>
              <a:t>Fibre</a:t>
            </a:r>
            <a:r>
              <a:rPr lang="en-US" dirty="0"/>
              <a:t> Sensing techniques</a:t>
            </a:r>
          </a:p>
        </p:txBody>
      </p:sp>
    </p:spTree>
    <p:extLst>
      <p:ext uri="{BB962C8B-B14F-4D97-AF65-F5344CB8AC3E}">
        <p14:creationId xmlns:p14="http://schemas.microsoft.com/office/powerpoint/2010/main" val="102597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irect Access Storage 29">
            <a:extLst>
              <a:ext uri="{FF2B5EF4-FFF2-40B4-BE49-F238E27FC236}">
                <a16:creationId xmlns:a16="http://schemas.microsoft.com/office/drawing/2014/main" id="{B6CCC447-EC52-0EB3-9260-ED2DA310CE62}"/>
              </a:ext>
            </a:extLst>
          </p:cNvPr>
          <p:cNvSpPr/>
          <p:nvPr/>
        </p:nvSpPr>
        <p:spPr>
          <a:xfrm>
            <a:off x="4989547" y="1196956"/>
            <a:ext cx="2895924" cy="271336"/>
          </a:xfrm>
          <a:prstGeom prst="flowChartMagneticDrum">
            <a:avLst/>
          </a:prstGeom>
          <a:solidFill>
            <a:srgbClr val="E3FE00">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DAS</a:t>
            </a:r>
          </a:p>
        </p:txBody>
      </p:sp>
      <p:sp>
        <p:nvSpPr>
          <p:cNvPr id="43" name="Direct Access Storage 42">
            <a:extLst>
              <a:ext uri="{FF2B5EF4-FFF2-40B4-BE49-F238E27FC236}">
                <a16:creationId xmlns:a16="http://schemas.microsoft.com/office/drawing/2014/main" id="{5E7EBDD4-6263-8698-869D-E282431D9600}"/>
              </a:ext>
            </a:extLst>
          </p:cNvPr>
          <p:cNvSpPr/>
          <p:nvPr/>
        </p:nvSpPr>
        <p:spPr>
          <a:xfrm rot="20583139">
            <a:off x="2213968" y="1554481"/>
            <a:ext cx="2665147" cy="310024"/>
          </a:xfrm>
          <a:prstGeom prst="flowChartMagneticDrum">
            <a:avLst/>
          </a:prstGeom>
          <a:solidFill>
            <a:srgbClr val="E3FE00">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 name="Direct Access Storage 43">
            <a:extLst>
              <a:ext uri="{FF2B5EF4-FFF2-40B4-BE49-F238E27FC236}">
                <a16:creationId xmlns:a16="http://schemas.microsoft.com/office/drawing/2014/main" id="{41E4A721-0B11-5BFD-E07E-161D7F220498}"/>
              </a:ext>
            </a:extLst>
          </p:cNvPr>
          <p:cNvSpPr/>
          <p:nvPr/>
        </p:nvSpPr>
        <p:spPr>
          <a:xfrm rot="19627580">
            <a:off x="856712" y="2612781"/>
            <a:ext cx="1561735" cy="310024"/>
          </a:xfrm>
          <a:prstGeom prst="flowChartMagneticDrum">
            <a:avLst/>
          </a:prstGeom>
          <a:solidFill>
            <a:srgbClr val="E3FE00">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lide Number Placeholder 2">
            <a:extLst>
              <a:ext uri="{FF2B5EF4-FFF2-40B4-BE49-F238E27FC236}">
                <a16:creationId xmlns:a16="http://schemas.microsoft.com/office/drawing/2014/main" id="{2C7D4ADC-6AEA-343F-B2F5-2723FFD49527}"/>
              </a:ext>
            </a:extLst>
          </p:cNvPr>
          <p:cNvSpPr>
            <a:spLocks noGrp="1"/>
          </p:cNvSpPr>
          <p:nvPr>
            <p:ph type="sldNum" sz="quarter" idx="4"/>
          </p:nvPr>
        </p:nvSpPr>
        <p:spPr/>
        <p:txBody>
          <a:bodyPr/>
          <a:lstStyle/>
          <a:p>
            <a:fld id="{9E7CA0F2-EE66-4F60-8C00-E0BE38E7AEC5}" type="slidenum">
              <a:rPr lang="en-GB" smtClean="0"/>
              <a:pPr/>
              <a:t>5</a:t>
            </a:fld>
            <a:endParaRPr lang="en-GB" dirty="0"/>
          </a:p>
        </p:txBody>
      </p:sp>
      <p:sp>
        <p:nvSpPr>
          <p:cNvPr id="4" name="Title 3">
            <a:extLst>
              <a:ext uri="{FF2B5EF4-FFF2-40B4-BE49-F238E27FC236}">
                <a16:creationId xmlns:a16="http://schemas.microsoft.com/office/drawing/2014/main" id="{FF89A63F-DE46-0E6F-A3DF-74F105EEE9FD}"/>
              </a:ext>
            </a:extLst>
          </p:cNvPr>
          <p:cNvSpPr>
            <a:spLocks noGrp="1"/>
          </p:cNvSpPr>
          <p:nvPr>
            <p:ph type="title"/>
          </p:nvPr>
        </p:nvSpPr>
        <p:spPr>
          <a:xfrm>
            <a:off x="347121" y="138316"/>
            <a:ext cx="8439238" cy="695826"/>
          </a:xfrm>
        </p:spPr>
        <p:txBody>
          <a:bodyPr/>
          <a:lstStyle/>
          <a:p>
            <a:r>
              <a:rPr lang="en-GB" dirty="0"/>
              <a:t>A thing to consider – a cable system</a:t>
            </a:r>
          </a:p>
        </p:txBody>
      </p:sp>
      <p:sp>
        <p:nvSpPr>
          <p:cNvPr id="31" name="Freeform 30">
            <a:extLst>
              <a:ext uri="{FF2B5EF4-FFF2-40B4-BE49-F238E27FC236}">
                <a16:creationId xmlns:a16="http://schemas.microsoft.com/office/drawing/2014/main" id="{7EBE54D2-49F0-1AA4-2952-6BDC4C61A72C}"/>
              </a:ext>
            </a:extLst>
          </p:cNvPr>
          <p:cNvSpPr/>
          <p:nvPr/>
        </p:nvSpPr>
        <p:spPr>
          <a:xfrm>
            <a:off x="7653357" y="184682"/>
            <a:ext cx="3225520" cy="2941123"/>
          </a:xfrm>
          <a:custGeom>
            <a:avLst/>
            <a:gdLst>
              <a:gd name="connsiteX0" fmla="*/ 2713055 w 3225520"/>
              <a:gd name="connsiteY0" fmla="*/ 773723 h 2941123"/>
              <a:gd name="connsiteX1" fmla="*/ 2713055 w 3225520"/>
              <a:gd name="connsiteY1" fmla="*/ 773723 h 2941123"/>
              <a:gd name="connsiteX2" fmla="*/ 2592474 w 3225520"/>
              <a:gd name="connsiteY2" fmla="*/ 783771 h 2941123"/>
              <a:gd name="connsiteX3" fmla="*/ 2361362 w 3225520"/>
              <a:gd name="connsiteY3" fmla="*/ 753626 h 2941123"/>
              <a:gd name="connsiteX4" fmla="*/ 2160395 w 3225520"/>
              <a:gd name="connsiteY4" fmla="*/ 663191 h 2941123"/>
              <a:gd name="connsiteX5" fmla="*/ 2029767 w 3225520"/>
              <a:gd name="connsiteY5" fmla="*/ 572756 h 2941123"/>
              <a:gd name="connsiteX6" fmla="*/ 1939331 w 3225520"/>
              <a:gd name="connsiteY6" fmla="*/ 512466 h 2941123"/>
              <a:gd name="connsiteX7" fmla="*/ 1909186 w 3225520"/>
              <a:gd name="connsiteY7" fmla="*/ 482321 h 2941123"/>
              <a:gd name="connsiteX8" fmla="*/ 1879041 w 3225520"/>
              <a:gd name="connsiteY8" fmla="*/ 391886 h 2941123"/>
              <a:gd name="connsiteX9" fmla="*/ 1828800 w 3225520"/>
              <a:gd name="connsiteY9" fmla="*/ 301450 h 2941123"/>
              <a:gd name="connsiteX10" fmla="*/ 1798655 w 3225520"/>
              <a:gd name="connsiteY10" fmla="*/ 261257 h 2941123"/>
              <a:gd name="connsiteX11" fmla="*/ 1748413 w 3225520"/>
              <a:gd name="connsiteY11" fmla="*/ 190919 h 2941123"/>
              <a:gd name="connsiteX12" fmla="*/ 1718268 w 3225520"/>
              <a:gd name="connsiteY12" fmla="*/ 170822 h 2941123"/>
              <a:gd name="connsiteX13" fmla="*/ 1647929 w 3225520"/>
              <a:gd name="connsiteY13" fmla="*/ 110532 h 2941123"/>
              <a:gd name="connsiteX14" fmla="*/ 1587639 w 3225520"/>
              <a:gd name="connsiteY14" fmla="*/ 100483 h 2941123"/>
              <a:gd name="connsiteX15" fmla="*/ 1507252 w 3225520"/>
              <a:gd name="connsiteY15" fmla="*/ 80387 h 2941123"/>
              <a:gd name="connsiteX16" fmla="*/ 1446962 w 3225520"/>
              <a:gd name="connsiteY16" fmla="*/ 70338 h 2941123"/>
              <a:gd name="connsiteX17" fmla="*/ 1376624 w 3225520"/>
              <a:gd name="connsiteY17" fmla="*/ 50242 h 2941123"/>
              <a:gd name="connsiteX18" fmla="*/ 1266092 w 3225520"/>
              <a:gd name="connsiteY18" fmla="*/ 30145 h 2941123"/>
              <a:gd name="connsiteX19" fmla="*/ 1195753 w 3225520"/>
              <a:gd name="connsiteY19" fmla="*/ 10048 h 2941123"/>
              <a:gd name="connsiteX20" fmla="*/ 1024931 w 3225520"/>
              <a:gd name="connsiteY20" fmla="*/ 0 h 2941123"/>
              <a:gd name="connsiteX21" fmla="*/ 673239 w 3225520"/>
              <a:gd name="connsiteY21" fmla="*/ 10048 h 2941123"/>
              <a:gd name="connsiteX22" fmla="*/ 562707 w 3225520"/>
              <a:gd name="connsiteY22" fmla="*/ 30145 h 2941123"/>
              <a:gd name="connsiteX23" fmla="*/ 472272 w 3225520"/>
              <a:gd name="connsiteY23" fmla="*/ 40193 h 2941123"/>
              <a:gd name="connsiteX24" fmla="*/ 432079 w 3225520"/>
              <a:gd name="connsiteY24" fmla="*/ 50242 h 2941123"/>
              <a:gd name="connsiteX25" fmla="*/ 371789 w 3225520"/>
              <a:gd name="connsiteY25" fmla="*/ 70338 h 2941123"/>
              <a:gd name="connsiteX26" fmla="*/ 211015 w 3225520"/>
              <a:gd name="connsiteY26" fmla="*/ 211015 h 2941123"/>
              <a:gd name="connsiteX27" fmla="*/ 170822 w 3225520"/>
              <a:gd name="connsiteY27" fmla="*/ 241160 h 2941123"/>
              <a:gd name="connsiteX28" fmla="*/ 120580 w 3225520"/>
              <a:gd name="connsiteY28" fmla="*/ 311499 h 2941123"/>
              <a:gd name="connsiteX29" fmla="*/ 50241 w 3225520"/>
              <a:gd name="connsiteY29" fmla="*/ 391886 h 2941123"/>
              <a:gd name="connsiteX30" fmla="*/ 30145 w 3225520"/>
              <a:gd name="connsiteY30" fmla="*/ 422031 h 2941123"/>
              <a:gd name="connsiteX31" fmla="*/ 0 w 3225520"/>
              <a:gd name="connsiteY31" fmla="*/ 522514 h 2941123"/>
              <a:gd name="connsiteX32" fmla="*/ 20096 w 3225520"/>
              <a:gd name="connsiteY32" fmla="*/ 663191 h 2941123"/>
              <a:gd name="connsiteX33" fmla="*/ 60290 w 3225520"/>
              <a:gd name="connsiteY33" fmla="*/ 733530 h 2941123"/>
              <a:gd name="connsiteX34" fmla="*/ 90435 w 3225520"/>
              <a:gd name="connsiteY34" fmla="*/ 803868 h 2941123"/>
              <a:gd name="connsiteX35" fmla="*/ 211015 w 3225520"/>
              <a:gd name="connsiteY35" fmla="*/ 994787 h 2941123"/>
              <a:gd name="connsiteX36" fmla="*/ 331595 w 3225520"/>
              <a:gd name="connsiteY36" fmla="*/ 1225899 h 2941123"/>
              <a:gd name="connsiteX37" fmla="*/ 371789 w 3225520"/>
              <a:gd name="connsiteY37" fmla="*/ 1296237 h 2941123"/>
              <a:gd name="connsiteX38" fmla="*/ 482320 w 3225520"/>
              <a:gd name="connsiteY38" fmla="*/ 1477108 h 2941123"/>
              <a:gd name="connsiteX39" fmla="*/ 522514 w 3225520"/>
              <a:gd name="connsiteY39" fmla="*/ 1537398 h 2941123"/>
              <a:gd name="connsiteX40" fmla="*/ 552659 w 3225520"/>
              <a:gd name="connsiteY40" fmla="*/ 1607736 h 2941123"/>
              <a:gd name="connsiteX41" fmla="*/ 602901 w 3225520"/>
              <a:gd name="connsiteY41" fmla="*/ 1678075 h 2941123"/>
              <a:gd name="connsiteX42" fmla="*/ 653142 w 3225520"/>
              <a:gd name="connsiteY42" fmla="*/ 1838848 h 2941123"/>
              <a:gd name="connsiteX43" fmla="*/ 703384 w 3225520"/>
              <a:gd name="connsiteY43" fmla="*/ 2029767 h 2941123"/>
              <a:gd name="connsiteX44" fmla="*/ 723481 w 3225520"/>
              <a:gd name="connsiteY44" fmla="*/ 2170444 h 2941123"/>
              <a:gd name="connsiteX45" fmla="*/ 733529 w 3225520"/>
              <a:gd name="connsiteY45" fmla="*/ 2270927 h 2941123"/>
              <a:gd name="connsiteX46" fmla="*/ 703384 w 3225520"/>
              <a:gd name="connsiteY46" fmla="*/ 2532184 h 2941123"/>
              <a:gd name="connsiteX47" fmla="*/ 693336 w 3225520"/>
              <a:gd name="connsiteY47" fmla="*/ 2562330 h 2941123"/>
              <a:gd name="connsiteX48" fmla="*/ 683288 w 3225520"/>
              <a:gd name="connsiteY48" fmla="*/ 2602523 h 2941123"/>
              <a:gd name="connsiteX49" fmla="*/ 663191 w 3225520"/>
              <a:gd name="connsiteY49" fmla="*/ 2662813 h 2941123"/>
              <a:gd name="connsiteX50" fmla="*/ 683288 w 3225520"/>
              <a:gd name="connsiteY50" fmla="*/ 2703006 h 2941123"/>
              <a:gd name="connsiteX51" fmla="*/ 713433 w 3225520"/>
              <a:gd name="connsiteY51" fmla="*/ 2713055 h 2941123"/>
              <a:gd name="connsiteX52" fmla="*/ 763674 w 3225520"/>
              <a:gd name="connsiteY52" fmla="*/ 2733151 h 2941123"/>
              <a:gd name="connsiteX53" fmla="*/ 884255 w 3225520"/>
              <a:gd name="connsiteY53" fmla="*/ 2753248 h 2941123"/>
              <a:gd name="connsiteX54" fmla="*/ 1105318 w 3225520"/>
              <a:gd name="connsiteY54" fmla="*/ 2803490 h 2941123"/>
              <a:gd name="connsiteX55" fmla="*/ 1416817 w 3225520"/>
              <a:gd name="connsiteY55" fmla="*/ 2863780 h 2941123"/>
              <a:gd name="connsiteX56" fmla="*/ 1567542 w 3225520"/>
              <a:gd name="connsiteY56" fmla="*/ 2893925 h 2941123"/>
              <a:gd name="connsiteX57" fmla="*/ 1718268 w 3225520"/>
              <a:gd name="connsiteY57" fmla="*/ 2914022 h 2941123"/>
              <a:gd name="connsiteX58" fmla="*/ 1828800 w 3225520"/>
              <a:gd name="connsiteY58" fmla="*/ 2924070 h 2941123"/>
              <a:gd name="connsiteX59" fmla="*/ 1909186 w 3225520"/>
              <a:gd name="connsiteY59" fmla="*/ 2934119 h 2941123"/>
              <a:gd name="connsiteX60" fmla="*/ 2230734 w 3225520"/>
              <a:gd name="connsiteY60" fmla="*/ 2903973 h 2941123"/>
              <a:gd name="connsiteX61" fmla="*/ 2260879 w 3225520"/>
              <a:gd name="connsiteY61" fmla="*/ 2873828 h 2941123"/>
              <a:gd name="connsiteX62" fmla="*/ 2311120 w 3225520"/>
              <a:gd name="connsiteY62" fmla="*/ 2793442 h 2941123"/>
              <a:gd name="connsiteX63" fmla="*/ 2341266 w 3225520"/>
              <a:gd name="connsiteY63" fmla="*/ 2692958 h 2941123"/>
              <a:gd name="connsiteX64" fmla="*/ 2351314 w 3225520"/>
              <a:gd name="connsiteY64" fmla="*/ 2662813 h 2941123"/>
              <a:gd name="connsiteX65" fmla="*/ 2361362 w 3225520"/>
              <a:gd name="connsiteY65" fmla="*/ 2602523 h 2941123"/>
              <a:gd name="connsiteX66" fmla="*/ 2371411 w 3225520"/>
              <a:gd name="connsiteY66" fmla="*/ 2562330 h 2941123"/>
              <a:gd name="connsiteX67" fmla="*/ 2381459 w 3225520"/>
              <a:gd name="connsiteY67" fmla="*/ 2512088 h 2941123"/>
              <a:gd name="connsiteX68" fmla="*/ 2411604 w 3225520"/>
              <a:gd name="connsiteY68" fmla="*/ 2441749 h 2941123"/>
              <a:gd name="connsiteX69" fmla="*/ 2481942 w 3225520"/>
              <a:gd name="connsiteY69" fmla="*/ 2260879 h 2941123"/>
              <a:gd name="connsiteX70" fmla="*/ 2512088 w 3225520"/>
              <a:gd name="connsiteY70" fmla="*/ 2180492 h 2941123"/>
              <a:gd name="connsiteX71" fmla="*/ 2542233 w 3225520"/>
              <a:gd name="connsiteY71" fmla="*/ 2120202 h 2941123"/>
              <a:gd name="connsiteX72" fmla="*/ 2612571 w 3225520"/>
              <a:gd name="connsiteY72" fmla="*/ 1999622 h 2941123"/>
              <a:gd name="connsiteX73" fmla="*/ 2652764 w 3225520"/>
              <a:gd name="connsiteY73" fmla="*/ 1919235 h 2941123"/>
              <a:gd name="connsiteX74" fmla="*/ 2672861 w 3225520"/>
              <a:gd name="connsiteY74" fmla="*/ 1879042 h 2941123"/>
              <a:gd name="connsiteX75" fmla="*/ 2743200 w 3225520"/>
              <a:gd name="connsiteY75" fmla="*/ 1818751 h 2941123"/>
              <a:gd name="connsiteX76" fmla="*/ 3125037 w 3225520"/>
              <a:gd name="connsiteY76" fmla="*/ 1788606 h 2941123"/>
              <a:gd name="connsiteX77" fmla="*/ 3165230 w 3225520"/>
              <a:gd name="connsiteY77" fmla="*/ 1647930 h 2941123"/>
              <a:gd name="connsiteX78" fmla="*/ 3185327 w 3225520"/>
              <a:gd name="connsiteY78" fmla="*/ 1587639 h 2941123"/>
              <a:gd name="connsiteX79" fmla="*/ 3205424 w 3225520"/>
              <a:gd name="connsiteY79" fmla="*/ 1457011 h 2941123"/>
              <a:gd name="connsiteX80" fmla="*/ 3215472 w 3225520"/>
              <a:gd name="connsiteY80" fmla="*/ 1376624 h 2941123"/>
              <a:gd name="connsiteX81" fmla="*/ 3225520 w 3225520"/>
              <a:gd name="connsiteY81" fmla="*/ 1245995 h 2941123"/>
              <a:gd name="connsiteX82" fmla="*/ 3205424 w 3225520"/>
              <a:gd name="connsiteY82" fmla="*/ 934497 h 2941123"/>
              <a:gd name="connsiteX83" fmla="*/ 3165230 w 3225520"/>
              <a:gd name="connsiteY83" fmla="*/ 904351 h 2941123"/>
              <a:gd name="connsiteX84" fmla="*/ 3064747 w 3225520"/>
              <a:gd name="connsiteY84" fmla="*/ 864158 h 2941123"/>
              <a:gd name="connsiteX85" fmla="*/ 2984360 w 3225520"/>
              <a:gd name="connsiteY85" fmla="*/ 803868 h 2941123"/>
              <a:gd name="connsiteX86" fmla="*/ 2924070 w 3225520"/>
              <a:gd name="connsiteY86" fmla="*/ 743578 h 2941123"/>
              <a:gd name="connsiteX87" fmla="*/ 2733151 w 3225520"/>
              <a:gd name="connsiteY87" fmla="*/ 753626 h 2941123"/>
              <a:gd name="connsiteX88" fmla="*/ 2713055 w 3225520"/>
              <a:gd name="connsiteY88" fmla="*/ 773723 h 294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25520" h="2941123">
                <a:moveTo>
                  <a:pt x="2713055" y="773723"/>
                </a:moveTo>
                <a:lnTo>
                  <a:pt x="2713055" y="773723"/>
                </a:lnTo>
                <a:cubicBezTo>
                  <a:pt x="2672861" y="777072"/>
                  <a:pt x="2632807" y="783771"/>
                  <a:pt x="2592474" y="783771"/>
                </a:cubicBezTo>
                <a:cubicBezTo>
                  <a:pt x="2523782" y="783771"/>
                  <a:pt x="2427655" y="764675"/>
                  <a:pt x="2361362" y="753626"/>
                </a:cubicBezTo>
                <a:cubicBezTo>
                  <a:pt x="2315160" y="734375"/>
                  <a:pt x="2209528" y="693607"/>
                  <a:pt x="2160395" y="663191"/>
                </a:cubicBezTo>
                <a:cubicBezTo>
                  <a:pt x="2115366" y="635316"/>
                  <a:pt x="2071121" y="605840"/>
                  <a:pt x="2029767" y="572756"/>
                </a:cubicBezTo>
                <a:cubicBezTo>
                  <a:pt x="1967828" y="523204"/>
                  <a:pt x="1998708" y="542153"/>
                  <a:pt x="1939331" y="512466"/>
                </a:cubicBezTo>
                <a:cubicBezTo>
                  <a:pt x="1929283" y="502418"/>
                  <a:pt x="1916087" y="494743"/>
                  <a:pt x="1909186" y="482321"/>
                </a:cubicBezTo>
                <a:cubicBezTo>
                  <a:pt x="1859001" y="391986"/>
                  <a:pt x="1909159" y="452126"/>
                  <a:pt x="1879041" y="391886"/>
                </a:cubicBezTo>
                <a:cubicBezTo>
                  <a:pt x="1859887" y="353576"/>
                  <a:pt x="1854036" y="339304"/>
                  <a:pt x="1828800" y="301450"/>
                </a:cubicBezTo>
                <a:cubicBezTo>
                  <a:pt x="1819510" y="287516"/>
                  <a:pt x="1808389" y="274885"/>
                  <a:pt x="1798655" y="261257"/>
                </a:cubicBezTo>
                <a:cubicBezTo>
                  <a:pt x="1784392" y="241288"/>
                  <a:pt x="1764832" y="207338"/>
                  <a:pt x="1748413" y="190919"/>
                </a:cubicBezTo>
                <a:cubicBezTo>
                  <a:pt x="1739874" y="182380"/>
                  <a:pt x="1727437" y="178681"/>
                  <a:pt x="1718268" y="170822"/>
                </a:cubicBezTo>
                <a:cubicBezTo>
                  <a:pt x="1702080" y="156946"/>
                  <a:pt x="1673097" y="118921"/>
                  <a:pt x="1647929" y="110532"/>
                </a:cubicBezTo>
                <a:cubicBezTo>
                  <a:pt x="1628601" y="104089"/>
                  <a:pt x="1607561" y="104752"/>
                  <a:pt x="1587639" y="100483"/>
                </a:cubicBezTo>
                <a:cubicBezTo>
                  <a:pt x="1560632" y="94696"/>
                  <a:pt x="1534496" y="84928"/>
                  <a:pt x="1507252" y="80387"/>
                </a:cubicBezTo>
                <a:cubicBezTo>
                  <a:pt x="1487155" y="77037"/>
                  <a:pt x="1466814" y="74919"/>
                  <a:pt x="1446962" y="70338"/>
                </a:cubicBezTo>
                <a:cubicBezTo>
                  <a:pt x="1423202" y="64855"/>
                  <a:pt x="1400280" y="56156"/>
                  <a:pt x="1376624" y="50242"/>
                </a:cubicBezTo>
                <a:cubicBezTo>
                  <a:pt x="1273379" y="24431"/>
                  <a:pt x="1382624" y="57037"/>
                  <a:pt x="1266092" y="30145"/>
                </a:cubicBezTo>
                <a:cubicBezTo>
                  <a:pt x="1242332" y="24662"/>
                  <a:pt x="1219949" y="13073"/>
                  <a:pt x="1195753" y="10048"/>
                </a:cubicBezTo>
                <a:cubicBezTo>
                  <a:pt x="1139154" y="2973"/>
                  <a:pt x="1081872" y="3349"/>
                  <a:pt x="1024931" y="0"/>
                </a:cubicBezTo>
                <a:cubicBezTo>
                  <a:pt x="907700" y="3349"/>
                  <a:pt x="790378" y="4334"/>
                  <a:pt x="673239" y="10048"/>
                </a:cubicBezTo>
                <a:cubicBezTo>
                  <a:pt x="641894" y="11577"/>
                  <a:pt x="594541" y="25597"/>
                  <a:pt x="562707" y="30145"/>
                </a:cubicBezTo>
                <a:cubicBezTo>
                  <a:pt x="532681" y="34434"/>
                  <a:pt x="502417" y="36844"/>
                  <a:pt x="472272" y="40193"/>
                </a:cubicBezTo>
                <a:cubicBezTo>
                  <a:pt x="458874" y="43543"/>
                  <a:pt x="445307" y="46274"/>
                  <a:pt x="432079" y="50242"/>
                </a:cubicBezTo>
                <a:cubicBezTo>
                  <a:pt x="411789" y="56329"/>
                  <a:pt x="371789" y="70338"/>
                  <a:pt x="371789" y="70338"/>
                </a:cubicBezTo>
                <a:cubicBezTo>
                  <a:pt x="286587" y="155539"/>
                  <a:pt x="325512" y="121052"/>
                  <a:pt x="211015" y="211015"/>
                </a:cubicBezTo>
                <a:cubicBezTo>
                  <a:pt x="197846" y="221362"/>
                  <a:pt x="180112" y="227226"/>
                  <a:pt x="170822" y="241160"/>
                </a:cubicBezTo>
                <a:cubicBezTo>
                  <a:pt x="154919" y="265014"/>
                  <a:pt x="139272" y="289691"/>
                  <a:pt x="120580" y="311499"/>
                </a:cubicBezTo>
                <a:cubicBezTo>
                  <a:pt x="46216" y="398258"/>
                  <a:pt x="143162" y="267991"/>
                  <a:pt x="50241" y="391886"/>
                </a:cubicBezTo>
                <a:cubicBezTo>
                  <a:pt x="42995" y="401547"/>
                  <a:pt x="35050" y="410995"/>
                  <a:pt x="30145" y="422031"/>
                </a:cubicBezTo>
                <a:cubicBezTo>
                  <a:pt x="16164" y="453488"/>
                  <a:pt x="8352" y="489107"/>
                  <a:pt x="0" y="522514"/>
                </a:cubicBezTo>
                <a:cubicBezTo>
                  <a:pt x="6699" y="569406"/>
                  <a:pt x="7083" y="617645"/>
                  <a:pt x="20096" y="663191"/>
                </a:cubicBezTo>
                <a:cubicBezTo>
                  <a:pt x="27515" y="689156"/>
                  <a:pt x="48213" y="709377"/>
                  <a:pt x="60290" y="733530"/>
                </a:cubicBezTo>
                <a:cubicBezTo>
                  <a:pt x="71698" y="756345"/>
                  <a:pt x="77688" y="781773"/>
                  <a:pt x="90435" y="803868"/>
                </a:cubicBezTo>
                <a:cubicBezTo>
                  <a:pt x="128049" y="869065"/>
                  <a:pt x="176198" y="928054"/>
                  <a:pt x="211015" y="994787"/>
                </a:cubicBezTo>
                <a:cubicBezTo>
                  <a:pt x="251208" y="1071824"/>
                  <a:pt x="290704" y="1149229"/>
                  <a:pt x="331595" y="1225899"/>
                </a:cubicBezTo>
                <a:cubicBezTo>
                  <a:pt x="344303" y="1249726"/>
                  <a:pt x="356810" y="1273768"/>
                  <a:pt x="371789" y="1296237"/>
                </a:cubicBezTo>
                <a:cubicBezTo>
                  <a:pt x="508232" y="1500902"/>
                  <a:pt x="360207" y="1273584"/>
                  <a:pt x="482320" y="1477108"/>
                </a:cubicBezTo>
                <a:cubicBezTo>
                  <a:pt x="494747" y="1497819"/>
                  <a:pt x="511063" y="1516132"/>
                  <a:pt x="522514" y="1537398"/>
                </a:cubicBezTo>
                <a:cubicBezTo>
                  <a:pt x="534608" y="1559857"/>
                  <a:pt x="540003" y="1585588"/>
                  <a:pt x="552659" y="1607736"/>
                </a:cubicBezTo>
                <a:cubicBezTo>
                  <a:pt x="566954" y="1632753"/>
                  <a:pt x="589342" y="1652652"/>
                  <a:pt x="602901" y="1678075"/>
                </a:cubicBezTo>
                <a:cubicBezTo>
                  <a:pt x="630353" y="1729548"/>
                  <a:pt x="638065" y="1783564"/>
                  <a:pt x="653142" y="1838848"/>
                </a:cubicBezTo>
                <a:cubicBezTo>
                  <a:pt x="663461" y="1876684"/>
                  <a:pt x="695878" y="1973469"/>
                  <a:pt x="703384" y="2029767"/>
                </a:cubicBezTo>
                <a:cubicBezTo>
                  <a:pt x="722966" y="2176627"/>
                  <a:pt x="701922" y="2084204"/>
                  <a:pt x="723481" y="2170444"/>
                </a:cubicBezTo>
                <a:cubicBezTo>
                  <a:pt x="726830" y="2203938"/>
                  <a:pt x="733529" y="2237266"/>
                  <a:pt x="733529" y="2270927"/>
                </a:cubicBezTo>
                <a:cubicBezTo>
                  <a:pt x="733529" y="2411606"/>
                  <a:pt x="732830" y="2424216"/>
                  <a:pt x="703384" y="2532184"/>
                </a:cubicBezTo>
                <a:cubicBezTo>
                  <a:pt x="700597" y="2542403"/>
                  <a:pt x="696246" y="2552145"/>
                  <a:pt x="693336" y="2562330"/>
                </a:cubicBezTo>
                <a:cubicBezTo>
                  <a:pt x="689542" y="2575609"/>
                  <a:pt x="687256" y="2589295"/>
                  <a:pt x="683288" y="2602523"/>
                </a:cubicBezTo>
                <a:cubicBezTo>
                  <a:pt x="677201" y="2622813"/>
                  <a:pt x="663191" y="2662813"/>
                  <a:pt x="663191" y="2662813"/>
                </a:cubicBezTo>
                <a:cubicBezTo>
                  <a:pt x="669890" y="2676211"/>
                  <a:pt x="672696" y="2692414"/>
                  <a:pt x="683288" y="2703006"/>
                </a:cubicBezTo>
                <a:cubicBezTo>
                  <a:pt x="690778" y="2710496"/>
                  <a:pt x="703515" y="2709336"/>
                  <a:pt x="713433" y="2713055"/>
                </a:cubicBezTo>
                <a:cubicBezTo>
                  <a:pt x="730322" y="2719388"/>
                  <a:pt x="746398" y="2727968"/>
                  <a:pt x="763674" y="2733151"/>
                </a:cubicBezTo>
                <a:cubicBezTo>
                  <a:pt x="790396" y="2741168"/>
                  <a:pt x="861831" y="2750045"/>
                  <a:pt x="884255" y="2753248"/>
                </a:cubicBezTo>
                <a:cubicBezTo>
                  <a:pt x="1046397" y="2801891"/>
                  <a:pt x="923875" y="2769733"/>
                  <a:pt x="1105318" y="2803490"/>
                </a:cubicBezTo>
                <a:lnTo>
                  <a:pt x="1416817" y="2863780"/>
                </a:lnTo>
                <a:cubicBezTo>
                  <a:pt x="1467100" y="2873618"/>
                  <a:pt x="1516755" y="2887153"/>
                  <a:pt x="1567542" y="2893925"/>
                </a:cubicBezTo>
                <a:lnTo>
                  <a:pt x="1718268" y="2914022"/>
                </a:lnTo>
                <a:cubicBezTo>
                  <a:pt x="1755020" y="2918263"/>
                  <a:pt x="1792007" y="2920197"/>
                  <a:pt x="1828800" y="2924070"/>
                </a:cubicBezTo>
                <a:cubicBezTo>
                  <a:pt x="1855656" y="2926897"/>
                  <a:pt x="1882391" y="2930769"/>
                  <a:pt x="1909186" y="2934119"/>
                </a:cubicBezTo>
                <a:cubicBezTo>
                  <a:pt x="1959931" y="2932307"/>
                  <a:pt x="2145802" y="2964638"/>
                  <a:pt x="2230734" y="2903973"/>
                </a:cubicBezTo>
                <a:cubicBezTo>
                  <a:pt x="2242298" y="2895713"/>
                  <a:pt x="2251631" y="2884617"/>
                  <a:pt x="2260879" y="2873828"/>
                </a:cubicBezTo>
                <a:cubicBezTo>
                  <a:pt x="2283555" y="2847373"/>
                  <a:pt x="2298253" y="2825609"/>
                  <a:pt x="2311120" y="2793442"/>
                </a:cubicBezTo>
                <a:cubicBezTo>
                  <a:pt x="2334996" y="2733751"/>
                  <a:pt x="2326462" y="2744770"/>
                  <a:pt x="2341266" y="2692958"/>
                </a:cubicBezTo>
                <a:cubicBezTo>
                  <a:pt x="2344176" y="2682774"/>
                  <a:pt x="2349016" y="2673153"/>
                  <a:pt x="2351314" y="2662813"/>
                </a:cubicBezTo>
                <a:cubicBezTo>
                  <a:pt x="2355734" y="2642924"/>
                  <a:pt x="2357366" y="2622501"/>
                  <a:pt x="2361362" y="2602523"/>
                </a:cubicBezTo>
                <a:cubicBezTo>
                  <a:pt x="2364070" y="2588981"/>
                  <a:pt x="2368415" y="2575811"/>
                  <a:pt x="2371411" y="2562330"/>
                </a:cubicBezTo>
                <a:cubicBezTo>
                  <a:pt x="2375116" y="2545658"/>
                  <a:pt x="2376058" y="2528291"/>
                  <a:pt x="2381459" y="2512088"/>
                </a:cubicBezTo>
                <a:cubicBezTo>
                  <a:pt x="2389525" y="2487888"/>
                  <a:pt x="2402130" y="2465433"/>
                  <a:pt x="2411604" y="2441749"/>
                </a:cubicBezTo>
                <a:cubicBezTo>
                  <a:pt x="2435629" y="2381687"/>
                  <a:pt x="2458720" y="2321256"/>
                  <a:pt x="2481942" y="2260879"/>
                </a:cubicBezTo>
                <a:cubicBezTo>
                  <a:pt x="2492215" y="2234169"/>
                  <a:pt x="2499290" y="2206089"/>
                  <a:pt x="2512088" y="2180492"/>
                </a:cubicBezTo>
                <a:cubicBezTo>
                  <a:pt x="2522136" y="2160395"/>
                  <a:pt x="2531321" y="2139843"/>
                  <a:pt x="2542233" y="2120202"/>
                </a:cubicBezTo>
                <a:cubicBezTo>
                  <a:pt x="2564831" y="2079526"/>
                  <a:pt x="2595289" y="2042826"/>
                  <a:pt x="2612571" y="1999622"/>
                </a:cubicBezTo>
                <a:cubicBezTo>
                  <a:pt x="2652138" y="1900707"/>
                  <a:pt x="2612630" y="1989469"/>
                  <a:pt x="2652764" y="1919235"/>
                </a:cubicBezTo>
                <a:cubicBezTo>
                  <a:pt x="2660196" y="1906229"/>
                  <a:pt x="2664154" y="1891231"/>
                  <a:pt x="2672861" y="1879042"/>
                </a:cubicBezTo>
                <a:cubicBezTo>
                  <a:pt x="2686120" y="1860479"/>
                  <a:pt x="2725495" y="1829817"/>
                  <a:pt x="2743200" y="1818751"/>
                </a:cubicBezTo>
                <a:cubicBezTo>
                  <a:pt x="2855470" y="1748582"/>
                  <a:pt x="2995278" y="1792423"/>
                  <a:pt x="3125037" y="1788606"/>
                </a:cubicBezTo>
                <a:cubicBezTo>
                  <a:pt x="3180612" y="1677458"/>
                  <a:pt x="3096128" y="1855236"/>
                  <a:pt x="3165230" y="1647930"/>
                </a:cubicBezTo>
                <a:lnTo>
                  <a:pt x="3185327" y="1587639"/>
                </a:lnTo>
                <a:cubicBezTo>
                  <a:pt x="3195557" y="1526256"/>
                  <a:pt x="3196808" y="1521631"/>
                  <a:pt x="3205424" y="1457011"/>
                </a:cubicBezTo>
                <a:cubicBezTo>
                  <a:pt x="3208993" y="1430244"/>
                  <a:pt x="3212912" y="1403507"/>
                  <a:pt x="3215472" y="1376624"/>
                </a:cubicBezTo>
                <a:cubicBezTo>
                  <a:pt x="3219612" y="1333149"/>
                  <a:pt x="3222171" y="1289538"/>
                  <a:pt x="3225520" y="1245995"/>
                </a:cubicBezTo>
                <a:cubicBezTo>
                  <a:pt x="3218821" y="1142162"/>
                  <a:pt x="3223506" y="1036962"/>
                  <a:pt x="3205424" y="934497"/>
                </a:cubicBezTo>
                <a:cubicBezTo>
                  <a:pt x="3202514" y="918004"/>
                  <a:pt x="3180209" y="911841"/>
                  <a:pt x="3165230" y="904351"/>
                </a:cubicBezTo>
                <a:cubicBezTo>
                  <a:pt x="3132964" y="888218"/>
                  <a:pt x="3093607" y="885803"/>
                  <a:pt x="3064747" y="864158"/>
                </a:cubicBezTo>
                <a:cubicBezTo>
                  <a:pt x="3037951" y="844061"/>
                  <a:pt x="3008044" y="827552"/>
                  <a:pt x="2984360" y="803868"/>
                </a:cubicBezTo>
                <a:lnTo>
                  <a:pt x="2924070" y="743578"/>
                </a:lnTo>
                <a:cubicBezTo>
                  <a:pt x="2860430" y="746927"/>
                  <a:pt x="2796294" y="745016"/>
                  <a:pt x="2733151" y="753626"/>
                </a:cubicBezTo>
                <a:cubicBezTo>
                  <a:pt x="2721185" y="755258"/>
                  <a:pt x="2716404" y="770374"/>
                  <a:pt x="2713055" y="773723"/>
                </a:cubicBezTo>
                <a:close/>
              </a:path>
            </a:pathLst>
          </a:cu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31">
            <a:extLst>
              <a:ext uri="{FF2B5EF4-FFF2-40B4-BE49-F238E27FC236}">
                <a16:creationId xmlns:a16="http://schemas.microsoft.com/office/drawing/2014/main" id="{2A7F31B8-5502-88A0-3752-C5EC58F62C7B}"/>
              </a:ext>
            </a:extLst>
          </p:cNvPr>
          <p:cNvSpPr/>
          <p:nvPr/>
        </p:nvSpPr>
        <p:spPr>
          <a:xfrm>
            <a:off x="-263857" y="1278457"/>
            <a:ext cx="8533274" cy="2183604"/>
          </a:xfrm>
          <a:custGeom>
            <a:avLst/>
            <a:gdLst>
              <a:gd name="connsiteX0" fmla="*/ 8953082 w 8953082"/>
              <a:gd name="connsiteY0" fmla="*/ 0 h 2609430"/>
              <a:gd name="connsiteX1" fmla="*/ 4119825 w 8953082"/>
              <a:gd name="connsiteY1" fmla="*/ 381837 h 2609430"/>
              <a:gd name="connsiteX2" fmla="*/ 1396721 w 8953082"/>
              <a:gd name="connsiteY2" fmla="*/ 2120202 h 2609430"/>
              <a:gd name="connsiteX3" fmla="*/ 562708 w 8953082"/>
              <a:gd name="connsiteY3" fmla="*/ 2572378 h 2609430"/>
              <a:gd name="connsiteX4" fmla="*/ 0 w 8953082"/>
              <a:gd name="connsiteY4" fmla="*/ 2582426 h 2609430"/>
              <a:gd name="connsiteX5" fmla="*/ 0 w 8953082"/>
              <a:gd name="connsiteY5" fmla="*/ 2582426 h 26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82" h="2609430">
                <a:moveTo>
                  <a:pt x="8953082" y="0"/>
                </a:moveTo>
                <a:cubicBezTo>
                  <a:pt x="7166150" y="14235"/>
                  <a:pt x="5379218" y="28470"/>
                  <a:pt x="4119825" y="381837"/>
                </a:cubicBezTo>
                <a:cubicBezTo>
                  <a:pt x="2860432" y="735204"/>
                  <a:pt x="1989574" y="1755112"/>
                  <a:pt x="1396721" y="2120202"/>
                </a:cubicBezTo>
                <a:cubicBezTo>
                  <a:pt x="803868" y="2485292"/>
                  <a:pt x="795495" y="2495341"/>
                  <a:pt x="562708" y="2572378"/>
                </a:cubicBezTo>
                <a:cubicBezTo>
                  <a:pt x="329921" y="2649415"/>
                  <a:pt x="0" y="2582426"/>
                  <a:pt x="0" y="2582426"/>
                </a:cubicBezTo>
                <a:lnTo>
                  <a:pt x="0" y="258242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Direct Access Storage 32">
            <a:extLst>
              <a:ext uri="{FF2B5EF4-FFF2-40B4-BE49-F238E27FC236}">
                <a16:creationId xmlns:a16="http://schemas.microsoft.com/office/drawing/2014/main" id="{887BB55D-9B6F-2B19-F65A-8ECE365CEAD6}"/>
              </a:ext>
            </a:extLst>
          </p:cNvPr>
          <p:cNvSpPr/>
          <p:nvPr/>
        </p:nvSpPr>
        <p:spPr>
          <a:xfrm rot="21191886">
            <a:off x="4738062" y="1329761"/>
            <a:ext cx="346218" cy="148620"/>
          </a:xfrm>
          <a:prstGeom prst="flowChartMagneticDru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an 33">
            <a:extLst>
              <a:ext uri="{FF2B5EF4-FFF2-40B4-BE49-F238E27FC236}">
                <a16:creationId xmlns:a16="http://schemas.microsoft.com/office/drawing/2014/main" id="{94DA77A4-4012-962D-1E7E-5EDF7B1C573B}"/>
              </a:ext>
            </a:extLst>
          </p:cNvPr>
          <p:cNvSpPr/>
          <p:nvPr/>
        </p:nvSpPr>
        <p:spPr>
          <a:xfrm>
            <a:off x="3495091" y="1548271"/>
            <a:ext cx="110532" cy="170822"/>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Direct Access Storage 34">
            <a:extLst>
              <a:ext uri="{FF2B5EF4-FFF2-40B4-BE49-F238E27FC236}">
                <a16:creationId xmlns:a16="http://schemas.microsoft.com/office/drawing/2014/main" id="{B6A67D4B-4DDC-18E7-0031-5B68825C29B5}"/>
              </a:ext>
            </a:extLst>
          </p:cNvPr>
          <p:cNvSpPr/>
          <p:nvPr/>
        </p:nvSpPr>
        <p:spPr>
          <a:xfrm rot="19549619">
            <a:off x="2156909" y="2120397"/>
            <a:ext cx="315657" cy="153215"/>
          </a:xfrm>
          <a:prstGeom prst="flowChartMagneticDru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6A557520-9013-561D-777B-668E88DA3A95}"/>
              </a:ext>
            </a:extLst>
          </p:cNvPr>
          <p:cNvSpPr txBox="1"/>
          <p:nvPr/>
        </p:nvSpPr>
        <p:spPr>
          <a:xfrm>
            <a:off x="3248227" y="834142"/>
            <a:ext cx="1758117" cy="300082"/>
          </a:xfrm>
          <a:prstGeom prst="rect">
            <a:avLst/>
          </a:prstGeom>
          <a:noFill/>
        </p:spPr>
        <p:txBody>
          <a:bodyPr wrap="square" rtlCol="0">
            <a:spAutoFit/>
          </a:bodyPr>
          <a:lstStyle/>
          <a:p>
            <a:r>
              <a:rPr lang="en-GB" dirty="0"/>
              <a:t>SMART CC node</a:t>
            </a:r>
          </a:p>
        </p:txBody>
      </p:sp>
      <p:cxnSp>
        <p:nvCxnSpPr>
          <p:cNvPr id="37" name="Straight Arrow Connector 36">
            <a:extLst>
              <a:ext uri="{FF2B5EF4-FFF2-40B4-BE49-F238E27FC236}">
                <a16:creationId xmlns:a16="http://schemas.microsoft.com/office/drawing/2014/main" id="{D9B79D22-DDA5-306E-AAEA-1A870914DB24}"/>
              </a:ext>
            </a:extLst>
          </p:cNvPr>
          <p:cNvCxnSpPr>
            <a:cxnSpLocks/>
          </p:cNvCxnSpPr>
          <p:nvPr/>
        </p:nvCxnSpPr>
        <p:spPr>
          <a:xfrm flipH="1">
            <a:off x="3635400" y="1050676"/>
            <a:ext cx="203767" cy="42892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0ED5327-590B-CD05-E8F9-B67F71984A08}"/>
              </a:ext>
            </a:extLst>
          </p:cNvPr>
          <p:cNvSpPr txBox="1"/>
          <p:nvPr/>
        </p:nvSpPr>
        <p:spPr>
          <a:xfrm>
            <a:off x="4952668" y="761415"/>
            <a:ext cx="1490597" cy="300082"/>
          </a:xfrm>
          <a:prstGeom prst="rect">
            <a:avLst/>
          </a:prstGeom>
          <a:noFill/>
        </p:spPr>
        <p:txBody>
          <a:bodyPr wrap="square" rtlCol="0">
            <a:spAutoFit/>
          </a:bodyPr>
          <a:lstStyle/>
          <a:p>
            <a:r>
              <a:rPr lang="en-GB" dirty="0"/>
              <a:t>Repeater</a:t>
            </a:r>
          </a:p>
        </p:txBody>
      </p:sp>
      <p:cxnSp>
        <p:nvCxnSpPr>
          <p:cNvPr id="39" name="Straight Arrow Connector 38">
            <a:extLst>
              <a:ext uri="{FF2B5EF4-FFF2-40B4-BE49-F238E27FC236}">
                <a16:creationId xmlns:a16="http://schemas.microsoft.com/office/drawing/2014/main" id="{0877F926-4F20-4E6E-2CE6-B03910E1966B}"/>
              </a:ext>
            </a:extLst>
          </p:cNvPr>
          <p:cNvCxnSpPr>
            <a:cxnSpLocks/>
            <a:endCxn id="30" idx="1"/>
          </p:cNvCxnSpPr>
          <p:nvPr/>
        </p:nvCxnSpPr>
        <p:spPr>
          <a:xfrm flipH="1">
            <a:off x="4989547" y="1034372"/>
            <a:ext cx="274201" cy="2982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Cube 39">
            <a:extLst>
              <a:ext uri="{FF2B5EF4-FFF2-40B4-BE49-F238E27FC236}">
                <a16:creationId xmlns:a16="http://schemas.microsoft.com/office/drawing/2014/main" id="{4DA3A622-202F-C40B-AFA2-B98EB7813105}"/>
              </a:ext>
            </a:extLst>
          </p:cNvPr>
          <p:cNvSpPr/>
          <p:nvPr/>
        </p:nvSpPr>
        <p:spPr>
          <a:xfrm>
            <a:off x="8046534" y="1192140"/>
            <a:ext cx="222882" cy="124387"/>
          </a:xfrm>
          <a:prstGeom prst="cub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E8B7A12E-CA34-A87C-E1D1-765528746BFC}"/>
              </a:ext>
            </a:extLst>
          </p:cNvPr>
          <p:cNvSpPr txBox="1"/>
          <p:nvPr/>
        </p:nvSpPr>
        <p:spPr>
          <a:xfrm>
            <a:off x="6454214" y="2466029"/>
            <a:ext cx="2398285" cy="300082"/>
          </a:xfrm>
          <a:prstGeom prst="rect">
            <a:avLst/>
          </a:prstGeom>
          <a:noFill/>
        </p:spPr>
        <p:txBody>
          <a:bodyPr wrap="square" rtlCol="0">
            <a:spAutoFit/>
          </a:bodyPr>
          <a:lstStyle/>
          <a:p>
            <a:r>
              <a:rPr lang="en-GB" dirty="0"/>
              <a:t>Cable Landing Station A</a:t>
            </a:r>
          </a:p>
        </p:txBody>
      </p:sp>
      <p:cxnSp>
        <p:nvCxnSpPr>
          <p:cNvPr id="42" name="Straight Arrow Connector 41">
            <a:extLst>
              <a:ext uri="{FF2B5EF4-FFF2-40B4-BE49-F238E27FC236}">
                <a16:creationId xmlns:a16="http://schemas.microsoft.com/office/drawing/2014/main" id="{43887129-DA5B-E004-8A90-4744079C780E}"/>
              </a:ext>
            </a:extLst>
          </p:cNvPr>
          <p:cNvCxnSpPr>
            <a:cxnSpLocks/>
            <a:stCxn id="41" idx="0"/>
          </p:cNvCxnSpPr>
          <p:nvPr/>
        </p:nvCxnSpPr>
        <p:spPr>
          <a:xfrm flipV="1">
            <a:off x="7653357" y="1377055"/>
            <a:ext cx="441725" cy="108897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F875A77-95A6-6EF5-546F-77F3A704532D}"/>
              </a:ext>
            </a:extLst>
          </p:cNvPr>
          <p:cNvSpPr txBox="1"/>
          <p:nvPr/>
        </p:nvSpPr>
        <p:spPr>
          <a:xfrm>
            <a:off x="3661643" y="3134846"/>
            <a:ext cx="866999" cy="300082"/>
          </a:xfrm>
          <a:prstGeom prst="rect">
            <a:avLst/>
          </a:prstGeom>
          <a:noFill/>
        </p:spPr>
        <p:txBody>
          <a:bodyPr wrap="square" rtlCol="0">
            <a:spAutoFit/>
          </a:bodyPr>
          <a:lstStyle/>
          <a:p>
            <a:r>
              <a:rPr lang="en-GB" dirty="0"/>
              <a:t>SOP + IPD</a:t>
            </a:r>
          </a:p>
        </p:txBody>
      </p:sp>
      <p:cxnSp>
        <p:nvCxnSpPr>
          <p:cNvPr id="46" name="Straight Arrow Connector 45">
            <a:extLst>
              <a:ext uri="{FF2B5EF4-FFF2-40B4-BE49-F238E27FC236}">
                <a16:creationId xmlns:a16="http://schemas.microsoft.com/office/drawing/2014/main" id="{8A5D768B-B07F-7A8B-7B32-FA83F336EDF3}"/>
              </a:ext>
            </a:extLst>
          </p:cNvPr>
          <p:cNvCxnSpPr>
            <a:cxnSpLocks/>
          </p:cNvCxnSpPr>
          <p:nvPr/>
        </p:nvCxnSpPr>
        <p:spPr>
          <a:xfrm flipH="1" flipV="1">
            <a:off x="3874058" y="1751400"/>
            <a:ext cx="229506" cy="12950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7932EEA-63E0-945C-78DD-F64FE6F4CB27}"/>
              </a:ext>
            </a:extLst>
          </p:cNvPr>
          <p:cNvCxnSpPr>
            <a:cxnSpLocks/>
            <a:stCxn id="45" idx="1"/>
          </p:cNvCxnSpPr>
          <p:nvPr/>
        </p:nvCxnSpPr>
        <p:spPr>
          <a:xfrm flipH="1" flipV="1">
            <a:off x="1861086" y="2854348"/>
            <a:ext cx="1800557" cy="43053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4AB638B-74C2-E24A-0AB8-DE467E088230}"/>
              </a:ext>
            </a:extLst>
          </p:cNvPr>
          <p:cNvCxnSpPr>
            <a:cxnSpLocks/>
            <a:stCxn id="45" idx="3"/>
          </p:cNvCxnSpPr>
          <p:nvPr/>
        </p:nvCxnSpPr>
        <p:spPr>
          <a:xfrm flipV="1">
            <a:off x="4528642" y="1485602"/>
            <a:ext cx="2005264" cy="17992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3E20F88-76CF-D978-6A94-A97978D2A1C0}"/>
              </a:ext>
            </a:extLst>
          </p:cNvPr>
          <p:cNvSpPr txBox="1"/>
          <p:nvPr/>
        </p:nvSpPr>
        <p:spPr>
          <a:xfrm>
            <a:off x="7977742" y="761415"/>
            <a:ext cx="808617" cy="300082"/>
          </a:xfrm>
          <a:prstGeom prst="rect">
            <a:avLst/>
          </a:prstGeom>
          <a:noFill/>
        </p:spPr>
        <p:txBody>
          <a:bodyPr wrap="square" rtlCol="0">
            <a:spAutoFit/>
          </a:bodyPr>
          <a:lstStyle/>
          <a:p>
            <a:r>
              <a:rPr lang="en-GB" dirty="0"/>
              <a:t>Land</a:t>
            </a:r>
          </a:p>
        </p:txBody>
      </p:sp>
      <p:sp>
        <p:nvSpPr>
          <p:cNvPr id="50" name="Freeform 49">
            <a:extLst>
              <a:ext uri="{FF2B5EF4-FFF2-40B4-BE49-F238E27FC236}">
                <a16:creationId xmlns:a16="http://schemas.microsoft.com/office/drawing/2014/main" id="{5828CE9A-45C0-96A3-71F6-EAE13939BE7B}"/>
              </a:ext>
            </a:extLst>
          </p:cNvPr>
          <p:cNvSpPr/>
          <p:nvPr/>
        </p:nvSpPr>
        <p:spPr>
          <a:xfrm>
            <a:off x="-1571817" y="2060318"/>
            <a:ext cx="2653179" cy="2300691"/>
          </a:xfrm>
          <a:custGeom>
            <a:avLst/>
            <a:gdLst>
              <a:gd name="connsiteX0" fmla="*/ 2713055 w 3225520"/>
              <a:gd name="connsiteY0" fmla="*/ 773723 h 2941123"/>
              <a:gd name="connsiteX1" fmla="*/ 2713055 w 3225520"/>
              <a:gd name="connsiteY1" fmla="*/ 773723 h 2941123"/>
              <a:gd name="connsiteX2" fmla="*/ 2592474 w 3225520"/>
              <a:gd name="connsiteY2" fmla="*/ 783771 h 2941123"/>
              <a:gd name="connsiteX3" fmla="*/ 2361362 w 3225520"/>
              <a:gd name="connsiteY3" fmla="*/ 753626 h 2941123"/>
              <a:gd name="connsiteX4" fmla="*/ 2160395 w 3225520"/>
              <a:gd name="connsiteY4" fmla="*/ 663191 h 2941123"/>
              <a:gd name="connsiteX5" fmla="*/ 2029767 w 3225520"/>
              <a:gd name="connsiteY5" fmla="*/ 572756 h 2941123"/>
              <a:gd name="connsiteX6" fmla="*/ 1939331 w 3225520"/>
              <a:gd name="connsiteY6" fmla="*/ 512466 h 2941123"/>
              <a:gd name="connsiteX7" fmla="*/ 1909186 w 3225520"/>
              <a:gd name="connsiteY7" fmla="*/ 482321 h 2941123"/>
              <a:gd name="connsiteX8" fmla="*/ 1879041 w 3225520"/>
              <a:gd name="connsiteY8" fmla="*/ 391886 h 2941123"/>
              <a:gd name="connsiteX9" fmla="*/ 1828800 w 3225520"/>
              <a:gd name="connsiteY9" fmla="*/ 301450 h 2941123"/>
              <a:gd name="connsiteX10" fmla="*/ 1798655 w 3225520"/>
              <a:gd name="connsiteY10" fmla="*/ 261257 h 2941123"/>
              <a:gd name="connsiteX11" fmla="*/ 1748413 w 3225520"/>
              <a:gd name="connsiteY11" fmla="*/ 190919 h 2941123"/>
              <a:gd name="connsiteX12" fmla="*/ 1718268 w 3225520"/>
              <a:gd name="connsiteY12" fmla="*/ 170822 h 2941123"/>
              <a:gd name="connsiteX13" fmla="*/ 1647929 w 3225520"/>
              <a:gd name="connsiteY13" fmla="*/ 110532 h 2941123"/>
              <a:gd name="connsiteX14" fmla="*/ 1587639 w 3225520"/>
              <a:gd name="connsiteY14" fmla="*/ 100483 h 2941123"/>
              <a:gd name="connsiteX15" fmla="*/ 1507252 w 3225520"/>
              <a:gd name="connsiteY15" fmla="*/ 80387 h 2941123"/>
              <a:gd name="connsiteX16" fmla="*/ 1446962 w 3225520"/>
              <a:gd name="connsiteY16" fmla="*/ 70338 h 2941123"/>
              <a:gd name="connsiteX17" fmla="*/ 1376624 w 3225520"/>
              <a:gd name="connsiteY17" fmla="*/ 50242 h 2941123"/>
              <a:gd name="connsiteX18" fmla="*/ 1266092 w 3225520"/>
              <a:gd name="connsiteY18" fmla="*/ 30145 h 2941123"/>
              <a:gd name="connsiteX19" fmla="*/ 1195753 w 3225520"/>
              <a:gd name="connsiteY19" fmla="*/ 10048 h 2941123"/>
              <a:gd name="connsiteX20" fmla="*/ 1024931 w 3225520"/>
              <a:gd name="connsiteY20" fmla="*/ 0 h 2941123"/>
              <a:gd name="connsiteX21" fmla="*/ 673239 w 3225520"/>
              <a:gd name="connsiteY21" fmla="*/ 10048 h 2941123"/>
              <a:gd name="connsiteX22" fmla="*/ 562707 w 3225520"/>
              <a:gd name="connsiteY22" fmla="*/ 30145 h 2941123"/>
              <a:gd name="connsiteX23" fmla="*/ 472272 w 3225520"/>
              <a:gd name="connsiteY23" fmla="*/ 40193 h 2941123"/>
              <a:gd name="connsiteX24" fmla="*/ 432079 w 3225520"/>
              <a:gd name="connsiteY24" fmla="*/ 50242 h 2941123"/>
              <a:gd name="connsiteX25" fmla="*/ 371789 w 3225520"/>
              <a:gd name="connsiteY25" fmla="*/ 70338 h 2941123"/>
              <a:gd name="connsiteX26" fmla="*/ 211015 w 3225520"/>
              <a:gd name="connsiteY26" fmla="*/ 211015 h 2941123"/>
              <a:gd name="connsiteX27" fmla="*/ 170822 w 3225520"/>
              <a:gd name="connsiteY27" fmla="*/ 241160 h 2941123"/>
              <a:gd name="connsiteX28" fmla="*/ 120580 w 3225520"/>
              <a:gd name="connsiteY28" fmla="*/ 311499 h 2941123"/>
              <a:gd name="connsiteX29" fmla="*/ 50241 w 3225520"/>
              <a:gd name="connsiteY29" fmla="*/ 391886 h 2941123"/>
              <a:gd name="connsiteX30" fmla="*/ 30145 w 3225520"/>
              <a:gd name="connsiteY30" fmla="*/ 422031 h 2941123"/>
              <a:gd name="connsiteX31" fmla="*/ 0 w 3225520"/>
              <a:gd name="connsiteY31" fmla="*/ 522514 h 2941123"/>
              <a:gd name="connsiteX32" fmla="*/ 20096 w 3225520"/>
              <a:gd name="connsiteY32" fmla="*/ 663191 h 2941123"/>
              <a:gd name="connsiteX33" fmla="*/ 60290 w 3225520"/>
              <a:gd name="connsiteY33" fmla="*/ 733530 h 2941123"/>
              <a:gd name="connsiteX34" fmla="*/ 90435 w 3225520"/>
              <a:gd name="connsiteY34" fmla="*/ 803868 h 2941123"/>
              <a:gd name="connsiteX35" fmla="*/ 211015 w 3225520"/>
              <a:gd name="connsiteY35" fmla="*/ 994787 h 2941123"/>
              <a:gd name="connsiteX36" fmla="*/ 331595 w 3225520"/>
              <a:gd name="connsiteY36" fmla="*/ 1225899 h 2941123"/>
              <a:gd name="connsiteX37" fmla="*/ 371789 w 3225520"/>
              <a:gd name="connsiteY37" fmla="*/ 1296237 h 2941123"/>
              <a:gd name="connsiteX38" fmla="*/ 482320 w 3225520"/>
              <a:gd name="connsiteY38" fmla="*/ 1477108 h 2941123"/>
              <a:gd name="connsiteX39" fmla="*/ 522514 w 3225520"/>
              <a:gd name="connsiteY39" fmla="*/ 1537398 h 2941123"/>
              <a:gd name="connsiteX40" fmla="*/ 552659 w 3225520"/>
              <a:gd name="connsiteY40" fmla="*/ 1607736 h 2941123"/>
              <a:gd name="connsiteX41" fmla="*/ 602901 w 3225520"/>
              <a:gd name="connsiteY41" fmla="*/ 1678075 h 2941123"/>
              <a:gd name="connsiteX42" fmla="*/ 653142 w 3225520"/>
              <a:gd name="connsiteY42" fmla="*/ 1838848 h 2941123"/>
              <a:gd name="connsiteX43" fmla="*/ 703384 w 3225520"/>
              <a:gd name="connsiteY43" fmla="*/ 2029767 h 2941123"/>
              <a:gd name="connsiteX44" fmla="*/ 723481 w 3225520"/>
              <a:gd name="connsiteY44" fmla="*/ 2170444 h 2941123"/>
              <a:gd name="connsiteX45" fmla="*/ 733529 w 3225520"/>
              <a:gd name="connsiteY45" fmla="*/ 2270927 h 2941123"/>
              <a:gd name="connsiteX46" fmla="*/ 703384 w 3225520"/>
              <a:gd name="connsiteY46" fmla="*/ 2532184 h 2941123"/>
              <a:gd name="connsiteX47" fmla="*/ 693336 w 3225520"/>
              <a:gd name="connsiteY47" fmla="*/ 2562330 h 2941123"/>
              <a:gd name="connsiteX48" fmla="*/ 683288 w 3225520"/>
              <a:gd name="connsiteY48" fmla="*/ 2602523 h 2941123"/>
              <a:gd name="connsiteX49" fmla="*/ 663191 w 3225520"/>
              <a:gd name="connsiteY49" fmla="*/ 2662813 h 2941123"/>
              <a:gd name="connsiteX50" fmla="*/ 683288 w 3225520"/>
              <a:gd name="connsiteY50" fmla="*/ 2703006 h 2941123"/>
              <a:gd name="connsiteX51" fmla="*/ 713433 w 3225520"/>
              <a:gd name="connsiteY51" fmla="*/ 2713055 h 2941123"/>
              <a:gd name="connsiteX52" fmla="*/ 763674 w 3225520"/>
              <a:gd name="connsiteY52" fmla="*/ 2733151 h 2941123"/>
              <a:gd name="connsiteX53" fmla="*/ 884255 w 3225520"/>
              <a:gd name="connsiteY53" fmla="*/ 2753248 h 2941123"/>
              <a:gd name="connsiteX54" fmla="*/ 1105318 w 3225520"/>
              <a:gd name="connsiteY54" fmla="*/ 2803490 h 2941123"/>
              <a:gd name="connsiteX55" fmla="*/ 1416817 w 3225520"/>
              <a:gd name="connsiteY55" fmla="*/ 2863780 h 2941123"/>
              <a:gd name="connsiteX56" fmla="*/ 1567542 w 3225520"/>
              <a:gd name="connsiteY56" fmla="*/ 2893925 h 2941123"/>
              <a:gd name="connsiteX57" fmla="*/ 1718268 w 3225520"/>
              <a:gd name="connsiteY57" fmla="*/ 2914022 h 2941123"/>
              <a:gd name="connsiteX58" fmla="*/ 1828800 w 3225520"/>
              <a:gd name="connsiteY58" fmla="*/ 2924070 h 2941123"/>
              <a:gd name="connsiteX59" fmla="*/ 1909186 w 3225520"/>
              <a:gd name="connsiteY59" fmla="*/ 2934119 h 2941123"/>
              <a:gd name="connsiteX60" fmla="*/ 2230734 w 3225520"/>
              <a:gd name="connsiteY60" fmla="*/ 2903973 h 2941123"/>
              <a:gd name="connsiteX61" fmla="*/ 2260879 w 3225520"/>
              <a:gd name="connsiteY61" fmla="*/ 2873828 h 2941123"/>
              <a:gd name="connsiteX62" fmla="*/ 2311120 w 3225520"/>
              <a:gd name="connsiteY62" fmla="*/ 2793442 h 2941123"/>
              <a:gd name="connsiteX63" fmla="*/ 2341266 w 3225520"/>
              <a:gd name="connsiteY63" fmla="*/ 2692958 h 2941123"/>
              <a:gd name="connsiteX64" fmla="*/ 2351314 w 3225520"/>
              <a:gd name="connsiteY64" fmla="*/ 2662813 h 2941123"/>
              <a:gd name="connsiteX65" fmla="*/ 2361362 w 3225520"/>
              <a:gd name="connsiteY65" fmla="*/ 2602523 h 2941123"/>
              <a:gd name="connsiteX66" fmla="*/ 2371411 w 3225520"/>
              <a:gd name="connsiteY66" fmla="*/ 2562330 h 2941123"/>
              <a:gd name="connsiteX67" fmla="*/ 2381459 w 3225520"/>
              <a:gd name="connsiteY67" fmla="*/ 2512088 h 2941123"/>
              <a:gd name="connsiteX68" fmla="*/ 2411604 w 3225520"/>
              <a:gd name="connsiteY68" fmla="*/ 2441749 h 2941123"/>
              <a:gd name="connsiteX69" fmla="*/ 2481942 w 3225520"/>
              <a:gd name="connsiteY69" fmla="*/ 2260879 h 2941123"/>
              <a:gd name="connsiteX70" fmla="*/ 2512088 w 3225520"/>
              <a:gd name="connsiteY70" fmla="*/ 2180492 h 2941123"/>
              <a:gd name="connsiteX71" fmla="*/ 2542233 w 3225520"/>
              <a:gd name="connsiteY71" fmla="*/ 2120202 h 2941123"/>
              <a:gd name="connsiteX72" fmla="*/ 2612571 w 3225520"/>
              <a:gd name="connsiteY72" fmla="*/ 1999622 h 2941123"/>
              <a:gd name="connsiteX73" fmla="*/ 2652764 w 3225520"/>
              <a:gd name="connsiteY73" fmla="*/ 1919235 h 2941123"/>
              <a:gd name="connsiteX74" fmla="*/ 2672861 w 3225520"/>
              <a:gd name="connsiteY74" fmla="*/ 1879042 h 2941123"/>
              <a:gd name="connsiteX75" fmla="*/ 2743200 w 3225520"/>
              <a:gd name="connsiteY75" fmla="*/ 1818751 h 2941123"/>
              <a:gd name="connsiteX76" fmla="*/ 3125037 w 3225520"/>
              <a:gd name="connsiteY76" fmla="*/ 1788606 h 2941123"/>
              <a:gd name="connsiteX77" fmla="*/ 3165230 w 3225520"/>
              <a:gd name="connsiteY77" fmla="*/ 1647930 h 2941123"/>
              <a:gd name="connsiteX78" fmla="*/ 3185327 w 3225520"/>
              <a:gd name="connsiteY78" fmla="*/ 1587639 h 2941123"/>
              <a:gd name="connsiteX79" fmla="*/ 3205424 w 3225520"/>
              <a:gd name="connsiteY79" fmla="*/ 1457011 h 2941123"/>
              <a:gd name="connsiteX80" fmla="*/ 3215472 w 3225520"/>
              <a:gd name="connsiteY80" fmla="*/ 1376624 h 2941123"/>
              <a:gd name="connsiteX81" fmla="*/ 3225520 w 3225520"/>
              <a:gd name="connsiteY81" fmla="*/ 1245995 h 2941123"/>
              <a:gd name="connsiteX82" fmla="*/ 3205424 w 3225520"/>
              <a:gd name="connsiteY82" fmla="*/ 934497 h 2941123"/>
              <a:gd name="connsiteX83" fmla="*/ 3165230 w 3225520"/>
              <a:gd name="connsiteY83" fmla="*/ 904351 h 2941123"/>
              <a:gd name="connsiteX84" fmla="*/ 3064747 w 3225520"/>
              <a:gd name="connsiteY84" fmla="*/ 864158 h 2941123"/>
              <a:gd name="connsiteX85" fmla="*/ 2984360 w 3225520"/>
              <a:gd name="connsiteY85" fmla="*/ 803868 h 2941123"/>
              <a:gd name="connsiteX86" fmla="*/ 2924070 w 3225520"/>
              <a:gd name="connsiteY86" fmla="*/ 743578 h 2941123"/>
              <a:gd name="connsiteX87" fmla="*/ 2733151 w 3225520"/>
              <a:gd name="connsiteY87" fmla="*/ 753626 h 2941123"/>
              <a:gd name="connsiteX88" fmla="*/ 2713055 w 3225520"/>
              <a:gd name="connsiteY88" fmla="*/ 773723 h 294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25520" h="2941123">
                <a:moveTo>
                  <a:pt x="2713055" y="773723"/>
                </a:moveTo>
                <a:lnTo>
                  <a:pt x="2713055" y="773723"/>
                </a:lnTo>
                <a:cubicBezTo>
                  <a:pt x="2672861" y="777072"/>
                  <a:pt x="2632807" y="783771"/>
                  <a:pt x="2592474" y="783771"/>
                </a:cubicBezTo>
                <a:cubicBezTo>
                  <a:pt x="2523782" y="783771"/>
                  <a:pt x="2427655" y="764675"/>
                  <a:pt x="2361362" y="753626"/>
                </a:cubicBezTo>
                <a:cubicBezTo>
                  <a:pt x="2315160" y="734375"/>
                  <a:pt x="2209528" y="693607"/>
                  <a:pt x="2160395" y="663191"/>
                </a:cubicBezTo>
                <a:cubicBezTo>
                  <a:pt x="2115366" y="635316"/>
                  <a:pt x="2071121" y="605840"/>
                  <a:pt x="2029767" y="572756"/>
                </a:cubicBezTo>
                <a:cubicBezTo>
                  <a:pt x="1967828" y="523204"/>
                  <a:pt x="1998708" y="542153"/>
                  <a:pt x="1939331" y="512466"/>
                </a:cubicBezTo>
                <a:cubicBezTo>
                  <a:pt x="1929283" y="502418"/>
                  <a:pt x="1916087" y="494743"/>
                  <a:pt x="1909186" y="482321"/>
                </a:cubicBezTo>
                <a:cubicBezTo>
                  <a:pt x="1859001" y="391986"/>
                  <a:pt x="1909159" y="452126"/>
                  <a:pt x="1879041" y="391886"/>
                </a:cubicBezTo>
                <a:cubicBezTo>
                  <a:pt x="1859887" y="353576"/>
                  <a:pt x="1854036" y="339304"/>
                  <a:pt x="1828800" y="301450"/>
                </a:cubicBezTo>
                <a:cubicBezTo>
                  <a:pt x="1819510" y="287516"/>
                  <a:pt x="1808389" y="274885"/>
                  <a:pt x="1798655" y="261257"/>
                </a:cubicBezTo>
                <a:cubicBezTo>
                  <a:pt x="1784392" y="241288"/>
                  <a:pt x="1764832" y="207338"/>
                  <a:pt x="1748413" y="190919"/>
                </a:cubicBezTo>
                <a:cubicBezTo>
                  <a:pt x="1739874" y="182380"/>
                  <a:pt x="1727437" y="178681"/>
                  <a:pt x="1718268" y="170822"/>
                </a:cubicBezTo>
                <a:cubicBezTo>
                  <a:pt x="1702080" y="156946"/>
                  <a:pt x="1673097" y="118921"/>
                  <a:pt x="1647929" y="110532"/>
                </a:cubicBezTo>
                <a:cubicBezTo>
                  <a:pt x="1628601" y="104089"/>
                  <a:pt x="1607561" y="104752"/>
                  <a:pt x="1587639" y="100483"/>
                </a:cubicBezTo>
                <a:cubicBezTo>
                  <a:pt x="1560632" y="94696"/>
                  <a:pt x="1534496" y="84928"/>
                  <a:pt x="1507252" y="80387"/>
                </a:cubicBezTo>
                <a:cubicBezTo>
                  <a:pt x="1487155" y="77037"/>
                  <a:pt x="1466814" y="74919"/>
                  <a:pt x="1446962" y="70338"/>
                </a:cubicBezTo>
                <a:cubicBezTo>
                  <a:pt x="1423202" y="64855"/>
                  <a:pt x="1400280" y="56156"/>
                  <a:pt x="1376624" y="50242"/>
                </a:cubicBezTo>
                <a:cubicBezTo>
                  <a:pt x="1273379" y="24431"/>
                  <a:pt x="1382624" y="57037"/>
                  <a:pt x="1266092" y="30145"/>
                </a:cubicBezTo>
                <a:cubicBezTo>
                  <a:pt x="1242332" y="24662"/>
                  <a:pt x="1219949" y="13073"/>
                  <a:pt x="1195753" y="10048"/>
                </a:cubicBezTo>
                <a:cubicBezTo>
                  <a:pt x="1139154" y="2973"/>
                  <a:pt x="1081872" y="3349"/>
                  <a:pt x="1024931" y="0"/>
                </a:cubicBezTo>
                <a:cubicBezTo>
                  <a:pt x="907700" y="3349"/>
                  <a:pt x="790378" y="4334"/>
                  <a:pt x="673239" y="10048"/>
                </a:cubicBezTo>
                <a:cubicBezTo>
                  <a:pt x="641894" y="11577"/>
                  <a:pt x="594541" y="25597"/>
                  <a:pt x="562707" y="30145"/>
                </a:cubicBezTo>
                <a:cubicBezTo>
                  <a:pt x="532681" y="34434"/>
                  <a:pt x="502417" y="36844"/>
                  <a:pt x="472272" y="40193"/>
                </a:cubicBezTo>
                <a:cubicBezTo>
                  <a:pt x="458874" y="43543"/>
                  <a:pt x="445307" y="46274"/>
                  <a:pt x="432079" y="50242"/>
                </a:cubicBezTo>
                <a:cubicBezTo>
                  <a:pt x="411789" y="56329"/>
                  <a:pt x="371789" y="70338"/>
                  <a:pt x="371789" y="70338"/>
                </a:cubicBezTo>
                <a:cubicBezTo>
                  <a:pt x="286587" y="155539"/>
                  <a:pt x="325512" y="121052"/>
                  <a:pt x="211015" y="211015"/>
                </a:cubicBezTo>
                <a:cubicBezTo>
                  <a:pt x="197846" y="221362"/>
                  <a:pt x="180112" y="227226"/>
                  <a:pt x="170822" y="241160"/>
                </a:cubicBezTo>
                <a:cubicBezTo>
                  <a:pt x="154919" y="265014"/>
                  <a:pt x="139272" y="289691"/>
                  <a:pt x="120580" y="311499"/>
                </a:cubicBezTo>
                <a:cubicBezTo>
                  <a:pt x="46216" y="398258"/>
                  <a:pt x="143162" y="267991"/>
                  <a:pt x="50241" y="391886"/>
                </a:cubicBezTo>
                <a:cubicBezTo>
                  <a:pt x="42995" y="401547"/>
                  <a:pt x="35050" y="410995"/>
                  <a:pt x="30145" y="422031"/>
                </a:cubicBezTo>
                <a:cubicBezTo>
                  <a:pt x="16164" y="453488"/>
                  <a:pt x="8352" y="489107"/>
                  <a:pt x="0" y="522514"/>
                </a:cubicBezTo>
                <a:cubicBezTo>
                  <a:pt x="6699" y="569406"/>
                  <a:pt x="7083" y="617645"/>
                  <a:pt x="20096" y="663191"/>
                </a:cubicBezTo>
                <a:cubicBezTo>
                  <a:pt x="27515" y="689156"/>
                  <a:pt x="48213" y="709377"/>
                  <a:pt x="60290" y="733530"/>
                </a:cubicBezTo>
                <a:cubicBezTo>
                  <a:pt x="71698" y="756345"/>
                  <a:pt x="77688" y="781773"/>
                  <a:pt x="90435" y="803868"/>
                </a:cubicBezTo>
                <a:cubicBezTo>
                  <a:pt x="128049" y="869065"/>
                  <a:pt x="176198" y="928054"/>
                  <a:pt x="211015" y="994787"/>
                </a:cubicBezTo>
                <a:cubicBezTo>
                  <a:pt x="251208" y="1071824"/>
                  <a:pt x="290704" y="1149229"/>
                  <a:pt x="331595" y="1225899"/>
                </a:cubicBezTo>
                <a:cubicBezTo>
                  <a:pt x="344303" y="1249726"/>
                  <a:pt x="356810" y="1273768"/>
                  <a:pt x="371789" y="1296237"/>
                </a:cubicBezTo>
                <a:cubicBezTo>
                  <a:pt x="508232" y="1500902"/>
                  <a:pt x="360207" y="1273584"/>
                  <a:pt x="482320" y="1477108"/>
                </a:cubicBezTo>
                <a:cubicBezTo>
                  <a:pt x="494747" y="1497819"/>
                  <a:pt x="511063" y="1516132"/>
                  <a:pt x="522514" y="1537398"/>
                </a:cubicBezTo>
                <a:cubicBezTo>
                  <a:pt x="534608" y="1559857"/>
                  <a:pt x="540003" y="1585588"/>
                  <a:pt x="552659" y="1607736"/>
                </a:cubicBezTo>
                <a:cubicBezTo>
                  <a:pt x="566954" y="1632753"/>
                  <a:pt x="589342" y="1652652"/>
                  <a:pt x="602901" y="1678075"/>
                </a:cubicBezTo>
                <a:cubicBezTo>
                  <a:pt x="630353" y="1729548"/>
                  <a:pt x="638065" y="1783564"/>
                  <a:pt x="653142" y="1838848"/>
                </a:cubicBezTo>
                <a:cubicBezTo>
                  <a:pt x="663461" y="1876684"/>
                  <a:pt x="695878" y="1973469"/>
                  <a:pt x="703384" y="2029767"/>
                </a:cubicBezTo>
                <a:cubicBezTo>
                  <a:pt x="722966" y="2176627"/>
                  <a:pt x="701922" y="2084204"/>
                  <a:pt x="723481" y="2170444"/>
                </a:cubicBezTo>
                <a:cubicBezTo>
                  <a:pt x="726830" y="2203938"/>
                  <a:pt x="733529" y="2237266"/>
                  <a:pt x="733529" y="2270927"/>
                </a:cubicBezTo>
                <a:cubicBezTo>
                  <a:pt x="733529" y="2411606"/>
                  <a:pt x="732830" y="2424216"/>
                  <a:pt x="703384" y="2532184"/>
                </a:cubicBezTo>
                <a:cubicBezTo>
                  <a:pt x="700597" y="2542403"/>
                  <a:pt x="696246" y="2552145"/>
                  <a:pt x="693336" y="2562330"/>
                </a:cubicBezTo>
                <a:cubicBezTo>
                  <a:pt x="689542" y="2575609"/>
                  <a:pt x="687256" y="2589295"/>
                  <a:pt x="683288" y="2602523"/>
                </a:cubicBezTo>
                <a:cubicBezTo>
                  <a:pt x="677201" y="2622813"/>
                  <a:pt x="663191" y="2662813"/>
                  <a:pt x="663191" y="2662813"/>
                </a:cubicBezTo>
                <a:cubicBezTo>
                  <a:pt x="669890" y="2676211"/>
                  <a:pt x="672696" y="2692414"/>
                  <a:pt x="683288" y="2703006"/>
                </a:cubicBezTo>
                <a:cubicBezTo>
                  <a:pt x="690778" y="2710496"/>
                  <a:pt x="703515" y="2709336"/>
                  <a:pt x="713433" y="2713055"/>
                </a:cubicBezTo>
                <a:cubicBezTo>
                  <a:pt x="730322" y="2719388"/>
                  <a:pt x="746398" y="2727968"/>
                  <a:pt x="763674" y="2733151"/>
                </a:cubicBezTo>
                <a:cubicBezTo>
                  <a:pt x="790396" y="2741168"/>
                  <a:pt x="861831" y="2750045"/>
                  <a:pt x="884255" y="2753248"/>
                </a:cubicBezTo>
                <a:cubicBezTo>
                  <a:pt x="1046397" y="2801891"/>
                  <a:pt x="923875" y="2769733"/>
                  <a:pt x="1105318" y="2803490"/>
                </a:cubicBezTo>
                <a:lnTo>
                  <a:pt x="1416817" y="2863780"/>
                </a:lnTo>
                <a:cubicBezTo>
                  <a:pt x="1467100" y="2873618"/>
                  <a:pt x="1516755" y="2887153"/>
                  <a:pt x="1567542" y="2893925"/>
                </a:cubicBezTo>
                <a:lnTo>
                  <a:pt x="1718268" y="2914022"/>
                </a:lnTo>
                <a:cubicBezTo>
                  <a:pt x="1755020" y="2918263"/>
                  <a:pt x="1792007" y="2920197"/>
                  <a:pt x="1828800" y="2924070"/>
                </a:cubicBezTo>
                <a:cubicBezTo>
                  <a:pt x="1855656" y="2926897"/>
                  <a:pt x="1882391" y="2930769"/>
                  <a:pt x="1909186" y="2934119"/>
                </a:cubicBezTo>
                <a:cubicBezTo>
                  <a:pt x="1959931" y="2932307"/>
                  <a:pt x="2145802" y="2964638"/>
                  <a:pt x="2230734" y="2903973"/>
                </a:cubicBezTo>
                <a:cubicBezTo>
                  <a:pt x="2242298" y="2895713"/>
                  <a:pt x="2251631" y="2884617"/>
                  <a:pt x="2260879" y="2873828"/>
                </a:cubicBezTo>
                <a:cubicBezTo>
                  <a:pt x="2283555" y="2847373"/>
                  <a:pt x="2298253" y="2825609"/>
                  <a:pt x="2311120" y="2793442"/>
                </a:cubicBezTo>
                <a:cubicBezTo>
                  <a:pt x="2334996" y="2733751"/>
                  <a:pt x="2326462" y="2744770"/>
                  <a:pt x="2341266" y="2692958"/>
                </a:cubicBezTo>
                <a:cubicBezTo>
                  <a:pt x="2344176" y="2682774"/>
                  <a:pt x="2349016" y="2673153"/>
                  <a:pt x="2351314" y="2662813"/>
                </a:cubicBezTo>
                <a:cubicBezTo>
                  <a:pt x="2355734" y="2642924"/>
                  <a:pt x="2357366" y="2622501"/>
                  <a:pt x="2361362" y="2602523"/>
                </a:cubicBezTo>
                <a:cubicBezTo>
                  <a:pt x="2364070" y="2588981"/>
                  <a:pt x="2368415" y="2575811"/>
                  <a:pt x="2371411" y="2562330"/>
                </a:cubicBezTo>
                <a:cubicBezTo>
                  <a:pt x="2375116" y="2545658"/>
                  <a:pt x="2376058" y="2528291"/>
                  <a:pt x="2381459" y="2512088"/>
                </a:cubicBezTo>
                <a:cubicBezTo>
                  <a:pt x="2389525" y="2487888"/>
                  <a:pt x="2402130" y="2465433"/>
                  <a:pt x="2411604" y="2441749"/>
                </a:cubicBezTo>
                <a:cubicBezTo>
                  <a:pt x="2435629" y="2381687"/>
                  <a:pt x="2458720" y="2321256"/>
                  <a:pt x="2481942" y="2260879"/>
                </a:cubicBezTo>
                <a:cubicBezTo>
                  <a:pt x="2492215" y="2234169"/>
                  <a:pt x="2499290" y="2206089"/>
                  <a:pt x="2512088" y="2180492"/>
                </a:cubicBezTo>
                <a:cubicBezTo>
                  <a:pt x="2522136" y="2160395"/>
                  <a:pt x="2531321" y="2139843"/>
                  <a:pt x="2542233" y="2120202"/>
                </a:cubicBezTo>
                <a:cubicBezTo>
                  <a:pt x="2564831" y="2079526"/>
                  <a:pt x="2595289" y="2042826"/>
                  <a:pt x="2612571" y="1999622"/>
                </a:cubicBezTo>
                <a:cubicBezTo>
                  <a:pt x="2652138" y="1900707"/>
                  <a:pt x="2612630" y="1989469"/>
                  <a:pt x="2652764" y="1919235"/>
                </a:cubicBezTo>
                <a:cubicBezTo>
                  <a:pt x="2660196" y="1906229"/>
                  <a:pt x="2664154" y="1891231"/>
                  <a:pt x="2672861" y="1879042"/>
                </a:cubicBezTo>
                <a:cubicBezTo>
                  <a:pt x="2686120" y="1860479"/>
                  <a:pt x="2725495" y="1829817"/>
                  <a:pt x="2743200" y="1818751"/>
                </a:cubicBezTo>
                <a:cubicBezTo>
                  <a:pt x="2855470" y="1748582"/>
                  <a:pt x="2995278" y="1792423"/>
                  <a:pt x="3125037" y="1788606"/>
                </a:cubicBezTo>
                <a:cubicBezTo>
                  <a:pt x="3180612" y="1677458"/>
                  <a:pt x="3096128" y="1855236"/>
                  <a:pt x="3165230" y="1647930"/>
                </a:cubicBezTo>
                <a:lnTo>
                  <a:pt x="3185327" y="1587639"/>
                </a:lnTo>
                <a:cubicBezTo>
                  <a:pt x="3195557" y="1526256"/>
                  <a:pt x="3196808" y="1521631"/>
                  <a:pt x="3205424" y="1457011"/>
                </a:cubicBezTo>
                <a:cubicBezTo>
                  <a:pt x="3208993" y="1430244"/>
                  <a:pt x="3212912" y="1403507"/>
                  <a:pt x="3215472" y="1376624"/>
                </a:cubicBezTo>
                <a:cubicBezTo>
                  <a:pt x="3219612" y="1333149"/>
                  <a:pt x="3222171" y="1289538"/>
                  <a:pt x="3225520" y="1245995"/>
                </a:cubicBezTo>
                <a:cubicBezTo>
                  <a:pt x="3218821" y="1142162"/>
                  <a:pt x="3223506" y="1036962"/>
                  <a:pt x="3205424" y="934497"/>
                </a:cubicBezTo>
                <a:cubicBezTo>
                  <a:pt x="3202514" y="918004"/>
                  <a:pt x="3180209" y="911841"/>
                  <a:pt x="3165230" y="904351"/>
                </a:cubicBezTo>
                <a:cubicBezTo>
                  <a:pt x="3132964" y="888218"/>
                  <a:pt x="3093607" y="885803"/>
                  <a:pt x="3064747" y="864158"/>
                </a:cubicBezTo>
                <a:cubicBezTo>
                  <a:pt x="3037951" y="844061"/>
                  <a:pt x="3008044" y="827552"/>
                  <a:pt x="2984360" y="803868"/>
                </a:cubicBezTo>
                <a:lnTo>
                  <a:pt x="2924070" y="743578"/>
                </a:lnTo>
                <a:cubicBezTo>
                  <a:pt x="2860430" y="746927"/>
                  <a:pt x="2796294" y="745016"/>
                  <a:pt x="2733151" y="753626"/>
                </a:cubicBezTo>
                <a:cubicBezTo>
                  <a:pt x="2721185" y="755258"/>
                  <a:pt x="2716404" y="770374"/>
                  <a:pt x="2713055" y="773723"/>
                </a:cubicBezTo>
                <a:close/>
              </a:path>
            </a:pathLst>
          </a:cu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ube 50">
            <a:extLst>
              <a:ext uri="{FF2B5EF4-FFF2-40B4-BE49-F238E27FC236}">
                <a16:creationId xmlns:a16="http://schemas.microsoft.com/office/drawing/2014/main" id="{1D7F1910-1962-C634-59EF-8090E8DE731C}"/>
              </a:ext>
            </a:extLst>
          </p:cNvPr>
          <p:cNvSpPr/>
          <p:nvPr/>
        </p:nvSpPr>
        <p:spPr>
          <a:xfrm>
            <a:off x="889953" y="3025388"/>
            <a:ext cx="213348" cy="130909"/>
          </a:xfrm>
          <a:prstGeom prst="cube">
            <a:avLst>
              <a:gd name="adj" fmla="val 49438"/>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23B6BC8A-D170-EDA0-9C3C-95B583BC32EA}"/>
              </a:ext>
            </a:extLst>
          </p:cNvPr>
          <p:cNvSpPr txBox="1"/>
          <p:nvPr/>
        </p:nvSpPr>
        <p:spPr>
          <a:xfrm>
            <a:off x="291501" y="2875347"/>
            <a:ext cx="544543" cy="300082"/>
          </a:xfrm>
          <a:prstGeom prst="rect">
            <a:avLst/>
          </a:prstGeom>
          <a:noFill/>
        </p:spPr>
        <p:txBody>
          <a:bodyPr wrap="square" rtlCol="0">
            <a:spAutoFit/>
          </a:bodyPr>
          <a:lstStyle/>
          <a:p>
            <a:r>
              <a:rPr lang="en-GB" dirty="0"/>
              <a:t>Land</a:t>
            </a:r>
          </a:p>
        </p:txBody>
      </p:sp>
      <p:sp>
        <p:nvSpPr>
          <p:cNvPr id="53" name="TextBox 52">
            <a:extLst>
              <a:ext uri="{FF2B5EF4-FFF2-40B4-BE49-F238E27FC236}">
                <a16:creationId xmlns:a16="http://schemas.microsoft.com/office/drawing/2014/main" id="{99EB6B87-70BB-E6BD-B0BA-A9E3288C0FA2}"/>
              </a:ext>
            </a:extLst>
          </p:cNvPr>
          <p:cNvSpPr txBox="1"/>
          <p:nvPr/>
        </p:nvSpPr>
        <p:spPr>
          <a:xfrm>
            <a:off x="113670" y="1163216"/>
            <a:ext cx="2390270" cy="300082"/>
          </a:xfrm>
          <a:prstGeom prst="rect">
            <a:avLst/>
          </a:prstGeom>
          <a:noFill/>
        </p:spPr>
        <p:txBody>
          <a:bodyPr wrap="square" rtlCol="0">
            <a:spAutoFit/>
          </a:bodyPr>
          <a:lstStyle/>
          <a:p>
            <a:r>
              <a:rPr lang="en-GB" dirty="0"/>
              <a:t>Cable Landing Station B</a:t>
            </a:r>
          </a:p>
        </p:txBody>
      </p:sp>
      <p:cxnSp>
        <p:nvCxnSpPr>
          <p:cNvPr id="54" name="Straight Arrow Connector 53">
            <a:extLst>
              <a:ext uri="{FF2B5EF4-FFF2-40B4-BE49-F238E27FC236}">
                <a16:creationId xmlns:a16="http://schemas.microsoft.com/office/drawing/2014/main" id="{B9A909C5-73D8-59C6-82C8-1BBA5BA2E299}"/>
              </a:ext>
            </a:extLst>
          </p:cNvPr>
          <p:cNvCxnSpPr>
            <a:cxnSpLocks/>
          </p:cNvCxnSpPr>
          <p:nvPr/>
        </p:nvCxnSpPr>
        <p:spPr>
          <a:xfrm>
            <a:off x="635690" y="1493038"/>
            <a:ext cx="294739" cy="151209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92CA0A0-F574-4029-A467-E101E8A2BBEE}"/>
              </a:ext>
            </a:extLst>
          </p:cNvPr>
          <p:cNvSpPr txBox="1"/>
          <p:nvPr/>
        </p:nvSpPr>
        <p:spPr>
          <a:xfrm>
            <a:off x="1425551" y="1707948"/>
            <a:ext cx="1490597" cy="300082"/>
          </a:xfrm>
          <a:prstGeom prst="rect">
            <a:avLst/>
          </a:prstGeom>
          <a:noFill/>
        </p:spPr>
        <p:txBody>
          <a:bodyPr wrap="square" rtlCol="0">
            <a:spAutoFit/>
          </a:bodyPr>
          <a:lstStyle/>
          <a:p>
            <a:r>
              <a:rPr lang="en-GB" dirty="0"/>
              <a:t>Repeater</a:t>
            </a:r>
          </a:p>
        </p:txBody>
      </p:sp>
      <p:cxnSp>
        <p:nvCxnSpPr>
          <p:cNvPr id="83" name="Straight Arrow Connector 82">
            <a:extLst>
              <a:ext uri="{FF2B5EF4-FFF2-40B4-BE49-F238E27FC236}">
                <a16:creationId xmlns:a16="http://schemas.microsoft.com/office/drawing/2014/main" id="{7614BD07-DDA8-CB77-316F-4346C2DAF17B}"/>
              </a:ext>
            </a:extLst>
          </p:cNvPr>
          <p:cNvCxnSpPr>
            <a:cxnSpLocks/>
          </p:cNvCxnSpPr>
          <p:nvPr/>
        </p:nvCxnSpPr>
        <p:spPr>
          <a:xfrm>
            <a:off x="2049880" y="1985373"/>
            <a:ext cx="133381" cy="1255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39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3" grpId="0" animBg="1"/>
      <p:bldP spid="44" grpId="0" animBg="1"/>
      <p:bldP spid="31" grpId="0" animBg="1"/>
      <p:bldP spid="32" grpId="0" animBg="1"/>
      <p:bldP spid="33" grpId="0" animBg="1"/>
      <p:bldP spid="34" grpId="0" animBg="1"/>
      <p:bldP spid="35" grpId="0" animBg="1"/>
      <p:bldP spid="36" grpId="0"/>
      <p:bldP spid="38" grpId="0"/>
      <p:bldP spid="40" grpId="0" animBg="1"/>
      <p:bldP spid="41" grpId="0"/>
      <p:bldP spid="45" grpId="0"/>
      <p:bldP spid="49" grpId="0"/>
      <p:bldP spid="50" grpId="0" animBg="1"/>
      <p:bldP spid="51" grpId="0" animBg="1"/>
      <p:bldP spid="52" grpId="0"/>
      <p:bldP spid="53"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F9E385D-3ECB-ADF8-41D1-C2D97C99847E}"/>
              </a:ext>
            </a:extLst>
          </p:cNvPr>
          <p:cNvSpPr/>
          <p:nvPr/>
        </p:nvSpPr>
        <p:spPr>
          <a:xfrm>
            <a:off x="572731" y="1558029"/>
            <a:ext cx="6069725" cy="553998"/>
          </a:xfrm>
          <a:prstGeom prst="rect">
            <a:avLst/>
          </a:prstGeom>
        </p:spPr>
        <p:txBody>
          <a:bodyPr wrap="square">
            <a:spAutoFit/>
          </a:bodyPr>
          <a:lstStyle/>
          <a:p>
            <a:r>
              <a:rPr lang="en-GB" altLang="en-US" sz="3000" b="1" dirty="0">
                <a:solidFill>
                  <a:schemeClr val="bg1"/>
                </a:solidFill>
                <a:latin typeface="Arial" panose="020B0604020202020204" pitchFamily="34" charset="0"/>
                <a:cs typeface="Arial" panose="020B0604020202020204" pitchFamily="34" charset="0"/>
              </a:rPr>
              <a:t>Presentation main title heading</a:t>
            </a:r>
            <a:endParaRPr lang="en-GB" altLang="zh-CN" sz="3000" b="1" dirty="0">
              <a:solidFill>
                <a:schemeClr val="bg1"/>
              </a:solidFill>
              <a:latin typeface="Arial" panose="020B0604020202020204" pitchFamily="34" charset="0"/>
              <a:cs typeface="Arial" panose="020B0604020202020204" pitchFamily="34" charset="0"/>
            </a:endParaRPr>
          </a:p>
        </p:txBody>
      </p:sp>
      <p:sp>
        <p:nvSpPr>
          <p:cNvPr id="21" name="Freeform 20">
            <a:extLst>
              <a:ext uri="{FF2B5EF4-FFF2-40B4-BE49-F238E27FC236}">
                <a16:creationId xmlns:a16="http://schemas.microsoft.com/office/drawing/2014/main" id="{3DD90510-CFCA-533F-64A0-F0794C0FD887}"/>
              </a:ext>
            </a:extLst>
          </p:cNvPr>
          <p:cNvSpPr/>
          <p:nvPr/>
        </p:nvSpPr>
        <p:spPr>
          <a:xfrm>
            <a:off x="6755249" y="0"/>
            <a:ext cx="1322754" cy="885504"/>
          </a:xfrm>
          <a:custGeom>
            <a:avLst/>
            <a:gdLst>
              <a:gd name="connsiteX0" fmla="*/ 0 w 1763672"/>
              <a:gd name="connsiteY0" fmla="*/ 0 h 1168234"/>
              <a:gd name="connsiteX1" fmla="*/ 1763672 w 1763672"/>
              <a:gd name="connsiteY1" fmla="*/ 0 h 1168234"/>
              <a:gd name="connsiteX2" fmla="*/ 1763672 w 1763672"/>
              <a:gd name="connsiteY2" fmla="*/ 1168234 h 1168234"/>
              <a:gd name="connsiteX3" fmla="*/ 865325 w 1763672"/>
              <a:gd name="connsiteY3" fmla="*/ 1168234 h 1168234"/>
              <a:gd name="connsiteX4" fmla="*/ 837412 w 1763672"/>
              <a:gd name="connsiteY4" fmla="*/ 1099748 h 1168234"/>
              <a:gd name="connsiteX5" fmla="*/ 106872 w 1763672"/>
              <a:gd name="connsiteY5" fmla="*/ 92778 h 116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672" h="1168234">
                <a:moveTo>
                  <a:pt x="0" y="0"/>
                </a:moveTo>
                <a:lnTo>
                  <a:pt x="1763672" y="0"/>
                </a:lnTo>
                <a:lnTo>
                  <a:pt x="1763672" y="1168234"/>
                </a:lnTo>
                <a:lnTo>
                  <a:pt x="865325" y="1168234"/>
                </a:lnTo>
                <a:lnTo>
                  <a:pt x="837412" y="1099748"/>
                </a:lnTo>
                <a:cubicBezTo>
                  <a:pt x="665194" y="722680"/>
                  <a:pt x="415756" y="381676"/>
                  <a:pt x="106872" y="9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27" name="Title 26">
            <a:extLst>
              <a:ext uri="{FF2B5EF4-FFF2-40B4-BE49-F238E27FC236}">
                <a16:creationId xmlns:a16="http://schemas.microsoft.com/office/drawing/2014/main" id="{538FA7BF-D2ED-D5F6-C677-D01B5C01105E}"/>
              </a:ext>
            </a:extLst>
          </p:cNvPr>
          <p:cNvSpPr>
            <a:spLocks noGrp="1"/>
          </p:cNvSpPr>
          <p:nvPr>
            <p:ph type="title"/>
          </p:nvPr>
        </p:nvSpPr>
        <p:spPr/>
        <p:txBody>
          <a:bodyPr/>
          <a:lstStyle/>
          <a:p>
            <a:r>
              <a:rPr lang="en-US" dirty="0" err="1"/>
              <a:t>Fibre</a:t>
            </a:r>
            <a:r>
              <a:rPr lang="en-US" dirty="0"/>
              <a:t> Sensing roles</a:t>
            </a:r>
          </a:p>
        </p:txBody>
      </p:sp>
      <p:pic>
        <p:nvPicPr>
          <p:cNvPr id="2" name="Picture 1">
            <a:extLst>
              <a:ext uri="{FF2B5EF4-FFF2-40B4-BE49-F238E27FC236}">
                <a16:creationId xmlns:a16="http://schemas.microsoft.com/office/drawing/2014/main" id="{10414084-10E0-71C6-93D1-A7D7BD32BD58}"/>
              </a:ext>
            </a:extLst>
          </p:cNvPr>
          <p:cNvPicPr>
            <a:picLocks noChangeAspect="1"/>
          </p:cNvPicPr>
          <p:nvPr/>
        </p:nvPicPr>
        <p:blipFill>
          <a:blip r:embed="rId2"/>
          <a:stretch>
            <a:fillRect/>
          </a:stretch>
        </p:blipFill>
        <p:spPr>
          <a:xfrm>
            <a:off x="2244647" y="1022873"/>
            <a:ext cx="4650345" cy="3097754"/>
          </a:xfrm>
          <a:prstGeom prst="rect">
            <a:avLst/>
          </a:prstGeom>
        </p:spPr>
      </p:pic>
    </p:spTree>
    <p:extLst>
      <p:ext uri="{BB962C8B-B14F-4D97-AF65-F5344CB8AC3E}">
        <p14:creationId xmlns:p14="http://schemas.microsoft.com/office/powerpoint/2010/main" val="4238445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C7D3A7-C18C-73B8-CACE-2B8A07074967}"/>
              </a:ext>
            </a:extLst>
          </p:cNvPr>
          <p:cNvSpPr/>
          <p:nvPr/>
        </p:nvSpPr>
        <p:spPr>
          <a:xfrm>
            <a:off x="-3538" y="-48067"/>
            <a:ext cx="9224159" cy="52396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pic>
        <p:nvPicPr>
          <p:cNvPr id="6" name="Picture 2" descr="A diagram of a computer network&#10;&#10;Description automatically generated">
            <a:extLst>
              <a:ext uri="{FF2B5EF4-FFF2-40B4-BE49-F238E27FC236}">
                <a16:creationId xmlns:a16="http://schemas.microsoft.com/office/drawing/2014/main" id="{0FBC605F-FD55-3331-FB5E-05D4A4DD9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702301"/>
            <a:ext cx="7872852" cy="40758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F66F50-58F7-CB54-EEA3-9F6A45E9DE36}"/>
              </a:ext>
            </a:extLst>
          </p:cNvPr>
          <p:cNvSpPr>
            <a:spLocks noGrp="1"/>
          </p:cNvSpPr>
          <p:nvPr>
            <p:ph type="title"/>
          </p:nvPr>
        </p:nvSpPr>
        <p:spPr>
          <a:xfrm>
            <a:off x="628650" y="11548"/>
            <a:ext cx="6126599" cy="885503"/>
          </a:xfrm>
        </p:spPr>
        <p:txBody>
          <a:bodyPr/>
          <a:lstStyle/>
          <a:p>
            <a:r>
              <a:rPr lang="en-GB" dirty="0"/>
              <a:t>The high-level instrument architecture – per site</a:t>
            </a:r>
          </a:p>
        </p:txBody>
      </p:sp>
      <p:sp>
        <p:nvSpPr>
          <p:cNvPr id="3" name="Rectangle 2">
            <a:extLst>
              <a:ext uri="{FF2B5EF4-FFF2-40B4-BE49-F238E27FC236}">
                <a16:creationId xmlns:a16="http://schemas.microsoft.com/office/drawing/2014/main" id="{8C89A76A-5195-F785-C58F-DC0E55641A66}"/>
              </a:ext>
            </a:extLst>
          </p:cNvPr>
          <p:cNvSpPr/>
          <p:nvPr/>
        </p:nvSpPr>
        <p:spPr>
          <a:xfrm>
            <a:off x="4969824" y="1043365"/>
            <a:ext cx="3545527" cy="3734777"/>
          </a:xfrm>
          <a:prstGeom prst="rect">
            <a:avLst/>
          </a:prstGeom>
          <a:noFill/>
          <a:ln w="508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pic>
        <p:nvPicPr>
          <p:cNvPr id="1026" name="Picture 2">
            <a:extLst>
              <a:ext uri="{FF2B5EF4-FFF2-40B4-BE49-F238E27FC236}">
                <a16:creationId xmlns:a16="http://schemas.microsoft.com/office/drawing/2014/main" id="{43DD033A-ADF4-E2F4-F592-061FF20FA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2979" y="3501592"/>
            <a:ext cx="702768" cy="384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POS ERIC is looking for an Executive Director – ENVRI Community">
            <a:extLst>
              <a:ext uri="{FF2B5EF4-FFF2-40B4-BE49-F238E27FC236}">
                <a16:creationId xmlns:a16="http://schemas.microsoft.com/office/drawing/2014/main" id="{9456C5C2-C6C1-CC5C-677F-8D274DC8E5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199" y="3746355"/>
            <a:ext cx="764548" cy="76454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960DDBB5-5FB9-71EB-29BA-AE448503A7CC}"/>
              </a:ext>
            </a:extLst>
          </p:cNvPr>
          <p:cNvSpPr txBox="1"/>
          <p:nvPr/>
        </p:nvSpPr>
        <p:spPr>
          <a:xfrm>
            <a:off x="561682" y="4778142"/>
            <a:ext cx="2005998" cy="219291"/>
          </a:xfrm>
          <a:prstGeom prst="rect">
            <a:avLst/>
          </a:prstGeom>
          <a:noFill/>
        </p:spPr>
        <p:txBody>
          <a:bodyPr wrap="none" lIns="68580" tIns="34290" rIns="68580" bIns="34290" rtlCol="0" anchor="t">
            <a:spAutoFit/>
          </a:bodyPr>
          <a:lstStyle/>
          <a:p>
            <a:r>
              <a:rPr lang="en-US" sz="975" b="1" dirty="0">
                <a:solidFill>
                  <a:schemeClr val="accent2"/>
                </a:solidFill>
              </a:rPr>
              <a:t>National Data Management policies</a:t>
            </a:r>
          </a:p>
        </p:txBody>
      </p:sp>
      <p:sp>
        <p:nvSpPr>
          <p:cNvPr id="35" name="TextBox 34">
            <a:extLst>
              <a:ext uri="{FF2B5EF4-FFF2-40B4-BE49-F238E27FC236}">
                <a16:creationId xmlns:a16="http://schemas.microsoft.com/office/drawing/2014/main" id="{E4F50CFA-8828-A11A-15CB-E022E9A795A4}"/>
              </a:ext>
            </a:extLst>
          </p:cNvPr>
          <p:cNvSpPr txBox="1"/>
          <p:nvPr/>
        </p:nvSpPr>
        <p:spPr>
          <a:xfrm>
            <a:off x="6870349" y="4778143"/>
            <a:ext cx="1645002" cy="392415"/>
          </a:xfrm>
          <a:prstGeom prst="rect">
            <a:avLst/>
          </a:prstGeom>
          <a:noFill/>
        </p:spPr>
        <p:txBody>
          <a:bodyPr wrap="none" rtlCol="0">
            <a:spAutoFit/>
          </a:bodyPr>
          <a:lstStyle/>
          <a:p>
            <a:pPr algn="r"/>
            <a:r>
              <a:rPr lang="en-US" sz="975" b="1" dirty="0">
                <a:solidFill>
                  <a:schemeClr val="accent6">
                    <a:lumMod val="75000"/>
                  </a:schemeClr>
                </a:solidFill>
              </a:rPr>
              <a:t>Open Science Data </a:t>
            </a:r>
          </a:p>
          <a:p>
            <a:pPr algn="r"/>
            <a:r>
              <a:rPr lang="en-US" sz="975" b="1" dirty="0">
                <a:solidFill>
                  <a:schemeClr val="accent6">
                    <a:lumMod val="75000"/>
                  </a:schemeClr>
                </a:solidFill>
              </a:rPr>
              <a:t>Management policies (FAIR)</a:t>
            </a:r>
          </a:p>
        </p:txBody>
      </p:sp>
      <p:sp>
        <p:nvSpPr>
          <p:cNvPr id="36" name="TextBox 35">
            <a:extLst>
              <a:ext uri="{FF2B5EF4-FFF2-40B4-BE49-F238E27FC236}">
                <a16:creationId xmlns:a16="http://schemas.microsoft.com/office/drawing/2014/main" id="{4D5A1DAC-69FF-D58A-E4D9-E3724392FE62}"/>
              </a:ext>
            </a:extLst>
          </p:cNvPr>
          <p:cNvSpPr txBox="1"/>
          <p:nvPr/>
        </p:nvSpPr>
        <p:spPr>
          <a:xfrm>
            <a:off x="80159" y="-1122219"/>
            <a:ext cx="184731" cy="248209"/>
          </a:xfrm>
          <a:prstGeom prst="rect">
            <a:avLst/>
          </a:prstGeom>
          <a:noFill/>
        </p:spPr>
        <p:txBody>
          <a:bodyPr wrap="none" rtlCol="0">
            <a:spAutoFit/>
          </a:bodyPr>
          <a:lstStyle/>
          <a:p>
            <a:endParaRPr lang="en-US" sz="1013" dirty="0"/>
          </a:p>
        </p:txBody>
      </p:sp>
      <p:sp>
        <p:nvSpPr>
          <p:cNvPr id="11" name="Rectangle 10">
            <a:extLst>
              <a:ext uri="{FF2B5EF4-FFF2-40B4-BE49-F238E27FC236}">
                <a16:creationId xmlns:a16="http://schemas.microsoft.com/office/drawing/2014/main" id="{92ED8BF1-119E-1029-526E-758FF5917EFC}"/>
              </a:ext>
            </a:extLst>
          </p:cNvPr>
          <p:cNvSpPr/>
          <p:nvPr/>
        </p:nvSpPr>
        <p:spPr>
          <a:xfrm>
            <a:off x="179353" y="1043365"/>
            <a:ext cx="4763830" cy="3734777"/>
          </a:xfrm>
          <a:prstGeom prst="rect">
            <a:avLst/>
          </a:prstGeom>
          <a:noFill/>
          <a:ln w="508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Oval 9">
            <a:extLst>
              <a:ext uri="{FF2B5EF4-FFF2-40B4-BE49-F238E27FC236}">
                <a16:creationId xmlns:a16="http://schemas.microsoft.com/office/drawing/2014/main" id="{A4E1621F-2346-DA77-C031-4A92B60B3EDE}"/>
              </a:ext>
            </a:extLst>
          </p:cNvPr>
          <p:cNvSpPr/>
          <p:nvPr/>
        </p:nvSpPr>
        <p:spPr>
          <a:xfrm>
            <a:off x="2826524" y="3130466"/>
            <a:ext cx="795528" cy="813816"/>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3" name="Oval 12">
            <a:extLst>
              <a:ext uri="{FF2B5EF4-FFF2-40B4-BE49-F238E27FC236}">
                <a16:creationId xmlns:a16="http://schemas.microsoft.com/office/drawing/2014/main" id="{0DD0A9A2-00F9-6D9E-E563-77C293C4080D}"/>
              </a:ext>
            </a:extLst>
          </p:cNvPr>
          <p:cNvSpPr/>
          <p:nvPr/>
        </p:nvSpPr>
        <p:spPr>
          <a:xfrm>
            <a:off x="1630945" y="3130466"/>
            <a:ext cx="795528" cy="813816"/>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Tree>
    <p:extLst>
      <p:ext uri="{BB962C8B-B14F-4D97-AF65-F5344CB8AC3E}">
        <p14:creationId xmlns:p14="http://schemas.microsoft.com/office/powerpoint/2010/main" val="1663906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6B2BFB-4669-DB6B-F46D-FFE013A90E26}"/>
              </a:ext>
            </a:extLst>
          </p:cNvPr>
          <p:cNvSpPr/>
          <p:nvPr/>
        </p:nvSpPr>
        <p:spPr>
          <a:xfrm>
            <a:off x="0" y="-89941"/>
            <a:ext cx="9144000" cy="5233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7" name="Picture 6" descr="Logo, company name&#10;&#10;Description automatically generated">
            <a:extLst>
              <a:ext uri="{FF2B5EF4-FFF2-40B4-BE49-F238E27FC236}">
                <a16:creationId xmlns:a16="http://schemas.microsoft.com/office/drawing/2014/main" id="{9F033154-BF18-D443-783C-7411AC912258}"/>
              </a:ext>
            </a:extLst>
          </p:cNvPr>
          <p:cNvPicPr>
            <a:picLocks noChangeAspect="1"/>
          </p:cNvPicPr>
          <p:nvPr/>
        </p:nvPicPr>
        <p:blipFill rotWithShape="1">
          <a:blip r:embed="rId3">
            <a:extLst>
              <a:ext uri="{28A0092B-C50C-407E-A947-70E740481C1C}">
                <a14:useLocalDpi xmlns:a14="http://schemas.microsoft.com/office/drawing/2010/main" val="0"/>
              </a:ext>
            </a:extLst>
          </a:blip>
          <a:srcRect l="47024" t="7638"/>
          <a:stretch/>
        </p:blipFill>
        <p:spPr>
          <a:xfrm>
            <a:off x="1632054" y="961053"/>
            <a:ext cx="5879892" cy="3131453"/>
          </a:xfrm>
          <a:prstGeom prst="rect">
            <a:avLst/>
          </a:prstGeom>
        </p:spPr>
      </p:pic>
    </p:spTree>
    <p:extLst>
      <p:ext uri="{BB962C8B-B14F-4D97-AF65-F5344CB8AC3E}">
        <p14:creationId xmlns:p14="http://schemas.microsoft.com/office/powerpoint/2010/main" val="2934061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hikers helping one another up a rock">
            <a:extLst>
              <a:ext uri="{FF2B5EF4-FFF2-40B4-BE49-F238E27FC236}">
                <a16:creationId xmlns:a16="http://schemas.microsoft.com/office/drawing/2014/main" id="{2820AC3E-5D13-0EE9-073C-64E3769ABFBF}"/>
              </a:ext>
            </a:extLst>
          </p:cNvPr>
          <p:cNvPicPr>
            <a:picLocks noChangeAspect="1"/>
          </p:cNvPicPr>
          <p:nvPr/>
        </p:nvPicPr>
        <p:blipFill rotWithShape="1">
          <a:blip r:embed="rId3">
            <a:extLst>
              <a:ext uri="{28A0092B-C50C-407E-A947-70E740481C1C}">
                <a14:useLocalDpi xmlns:a14="http://schemas.microsoft.com/office/drawing/2010/main" val="0"/>
              </a:ext>
            </a:extLst>
          </a:blip>
          <a:srcRect t="15666"/>
          <a:stretch/>
        </p:blipFill>
        <p:spPr>
          <a:xfrm>
            <a:off x="0" y="-80159"/>
            <a:ext cx="9144000" cy="5223659"/>
          </a:xfrm>
          <a:prstGeom prst="rect">
            <a:avLst/>
          </a:prstGeom>
        </p:spPr>
      </p:pic>
      <p:sp>
        <p:nvSpPr>
          <p:cNvPr id="4" name="TextBox 3">
            <a:extLst>
              <a:ext uri="{FF2B5EF4-FFF2-40B4-BE49-F238E27FC236}">
                <a16:creationId xmlns:a16="http://schemas.microsoft.com/office/drawing/2014/main" id="{3BCCC661-E272-4CF7-03A8-CC2713907662}"/>
              </a:ext>
            </a:extLst>
          </p:cNvPr>
          <p:cNvSpPr txBox="1"/>
          <p:nvPr/>
        </p:nvSpPr>
        <p:spPr>
          <a:xfrm>
            <a:off x="4829175" y="720090"/>
            <a:ext cx="3710521" cy="3046988"/>
          </a:xfrm>
          <a:prstGeom prst="rect">
            <a:avLst/>
          </a:prstGeom>
          <a:noFill/>
        </p:spPr>
        <p:txBody>
          <a:bodyPr wrap="square">
            <a:spAutoFit/>
          </a:bodyPr>
          <a:lstStyle/>
          <a:p>
            <a:pPr algn="ctr"/>
            <a:r>
              <a:rPr lang="en-GB" sz="2400" b="1" dirty="0">
                <a:solidFill>
                  <a:srgbClr val="2C308B"/>
                </a:solidFill>
                <a:latin typeface="Arial" panose="020B0604020202020204" pitchFamily="34" charset="0"/>
              </a:rPr>
              <a:t>Investigate utilising existing telecom cables, rather than dedicated submarine fibre, for monitoring the earth and oceans, without disrupting the telecoms traffic.</a:t>
            </a:r>
            <a:endParaRPr lang="en-GB" sz="2400" b="1" dirty="0">
              <a:solidFill>
                <a:srgbClr val="2C308B"/>
              </a:solidFill>
            </a:endParaRPr>
          </a:p>
        </p:txBody>
      </p:sp>
      <p:sp>
        <p:nvSpPr>
          <p:cNvPr id="5" name="Title 1">
            <a:extLst>
              <a:ext uri="{FF2B5EF4-FFF2-40B4-BE49-F238E27FC236}">
                <a16:creationId xmlns:a16="http://schemas.microsoft.com/office/drawing/2014/main" id="{4C165B5D-BBEE-B010-47C8-F0A3C81A5E7A}"/>
              </a:ext>
            </a:extLst>
          </p:cNvPr>
          <p:cNvSpPr txBox="1">
            <a:spLocks/>
          </p:cNvSpPr>
          <p:nvPr/>
        </p:nvSpPr>
        <p:spPr>
          <a:xfrm>
            <a:off x="2973913" y="262696"/>
            <a:ext cx="7421042" cy="32318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lang="en-GB" sz="2800" b="1" kern="1200" dirty="0">
                <a:solidFill>
                  <a:schemeClr val="accent1">
                    <a:lumMod val="50000"/>
                  </a:schemeClr>
                </a:solidFill>
                <a:latin typeface="+mn-lt"/>
                <a:ea typeface="+mj-ea"/>
                <a:cs typeface="+mj-cs"/>
              </a:defRPr>
            </a:lvl1pPr>
          </a:lstStyle>
          <a:p>
            <a:pPr algn="ctr"/>
            <a:r>
              <a:rPr lang="en-GB" sz="4500" dirty="0"/>
              <a:t>Aim</a:t>
            </a:r>
          </a:p>
        </p:txBody>
      </p:sp>
    </p:spTree>
    <p:extLst>
      <p:ext uri="{BB962C8B-B14F-4D97-AF65-F5344CB8AC3E}">
        <p14:creationId xmlns:p14="http://schemas.microsoft.com/office/powerpoint/2010/main" val="348056696"/>
      </p:ext>
    </p:extLst>
  </p:cSld>
  <p:clrMapOvr>
    <a:masterClrMapping/>
  </p:clrMapOvr>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C14C35B6BD02428EFDFCF6B38DCCFF" ma:contentTypeVersion="3" ma:contentTypeDescription="Create a new document." ma:contentTypeScope="" ma:versionID="cb80918fe4a605eb18370ba55c5d957b">
  <xsd:schema xmlns:xsd="http://www.w3.org/2001/XMLSchema" xmlns:xs="http://www.w3.org/2001/XMLSchema" xmlns:p="http://schemas.microsoft.com/office/2006/metadata/properties" xmlns:ns1="http://schemas.microsoft.com/sharepoint/v3" xmlns:ns2="e7019c98-23ef-46f8-8434-cfd3a3bc7393" targetNamespace="http://schemas.microsoft.com/office/2006/metadata/properties" ma:root="true" ma:fieldsID="19d4d48c21c094bbdb8e7cf95f595ca6" ns1:_="" ns2:_="">
    <xsd:import namespace="http://schemas.microsoft.com/sharepoint/v3"/>
    <xsd:import namespace="e7019c98-23ef-46f8-8434-cfd3a3bc7393"/>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019c98-23ef-46f8-8434-cfd3a3bc7393"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e7019c98-23ef-46f8-8434-cfd3a3bc7393">GN4PROJ-13-16</_dlc_DocId>
    <_dlc_DocIdUrl xmlns="e7019c98-23ef-46f8-8434-cfd3a3bc7393">
      <Url>https://intranet.geant.org/help-and-support/_layouts/15/DocIdRedir.aspx?ID=GN4PROJ-13-16</Url>
      <Description>GN4PROJ-13-16</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2E35BE0-4019-4082-B1C6-2E4ACDDEA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019c98-23ef-46f8-8434-cfd3a3bc73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AA3960-760A-4B61-8C8B-DBF90F37C8C8}">
  <ds:schemaRefs>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 ds:uri="e7019c98-23ef-46f8-8434-cfd3a3bc7393"/>
    <ds:schemaRef ds:uri="http://schemas.microsoft.com/office/2006/documentManagement/types"/>
    <ds:schemaRef ds:uri="http://schemas.microsoft.com/sharepoint/v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2C07721-32FF-48B6-9D36-E09F4CC3A69A}">
  <ds:schemaRefs>
    <ds:schemaRef ds:uri="http://schemas.microsoft.com/sharepoint/v3/contenttype/forms"/>
  </ds:schemaRefs>
</ds:datastoreItem>
</file>

<file path=customXml/itemProps4.xml><?xml version="1.0" encoding="utf-8"?>
<ds:datastoreItem xmlns:ds="http://schemas.openxmlformats.org/officeDocument/2006/customXml" ds:itemID="{754E8D75-8AF6-4906-9862-16846F3CF79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Final GEANT Association template 16 9 widescreen</Template>
  <TotalTime>8433</TotalTime>
  <Words>1288</Words>
  <Application>Microsoft Macintosh PowerPoint</Application>
  <PresentationFormat>On-screen Show (16:9)</PresentationFormat>
  <Paragraphs>224</Paragraphs>
  <Slides>33</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Helvetica</vt:lpstr>
      <vt:lpstr>GEANT Association</vt:lpstr>
      <vt:lpstr>PowerPoint Presentation</vt:lpstr>
      <vt:lpstr>Two types of sensing</vt:lpstr>
      <vt:lpstr>SMART Cable concept</vt:lpstr>
      <vt:lpstr>Optical Fibre Sensing techniques</vt:lpstr>
      <vt:lpstr>A thing to consider – a cable system</vt:lpstr>
      <vt:lpstr>Fibre Sensing roles</vt:lpstr>
      <vt:lpstr>The high-level instrument architecture – per site</vt:lpstr>
      <vt:lpstr>PowerPoint Presentation</vt:lpstr>
      <vt:lpstr>PowerPoint Presentation</vt:lpstr>
      <vt:lpstr>Objectives</vt:lpstr>
      <vt:lpstr>PowerPoint Presentation</vt:lpstr>
      <vt:lpstr>Consortium Members</vt:lpstr>
      <vt:lpstr>Scientific Communities</vt:lpstr>
      <vt:lpstr>PowerPoint Presentation</vt:lpstr>
      <vt:lpstr>Giving a can of food without an opener</vt:lpstr>
      <vt:lpstr>1 to 1 is easy</vt:lpstr>
      <vt:lpstr>1 to many is hard</vt:lpstr>
      <vt:lpstr>F.A.I.R data</vt:lpstr>
      <vt:lpstr>A key missing ingredient</vt:lpstr>
      <vt:lpstr>Interoperability</vt:lpstr>
      <vt:lpstr>Why ontologies are important</vt:lpstr>
      <vt:lpstr>Data management challenges</vt:lpstr>
      <vt:lpstr>Governance</vt:lpstr>
      <vt:lpstr>Fibre Sensing roles</vt:lpstr>
      <vt:lpstr>The key roles</vt:lpstr>
      <vt:lpstr>Commercial operators are waking up</vt:lpstr>
      <vt:lpstr>Commercial opportunity? – 80 different uses for fibre sensing</vt:lpstr>
      <vt:lpstr>PowerPoint Presentation</vt:lpstr>
      <vt:lpstr>Another way of looking at it: Use case focus</vt:lpstr>
      <vt:lpstr>The type of uses vs types of potential service users</vt:lpstr>
      <vt:lpstr>The breakdown of the potential users</vt:lpstr>
      <vt:lpstr>What should we do about it?</vt:lpstr>
      <vt:lpstr>PowerPoint Presentation</vt:lpstr>
    </vt:vector>
  </TitlesOfParts>
  <Company>DANTE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Meyer</dc:creator>
  <cp:keywords/>
  <dc:description>change to funding information Nov 2015</dc:description>
  <cp:lastModifiedBy>Kamila Duvanaeva</cp:lastModifiedBy>
  <cp:revision>162</cp:revision>
  <dcterms:created xsi:type="dcterms:W3CDTF">2015-04-29T14:13:57Z</dcterms:created>
  <dcterms:modified xsi:type="dcterms:W3CDTF">2025-06-10T16:09:12Z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0x010100EFC14C35B6BD02428EFDFCF6B38DCCFF</vt:lpwstr>
  </property>
  <property fmtid="{D5CDD505-2E9C-101B-9397-08002B2CF9AE}" pid="3" name="_dlc_DocIdItemGuid">
    <vt:lpwstr>44859268-e552-4f71-81b4-ca39bd175d99</vt:lpwstr>
  </property>
</Properties>
</file>