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0"/>
  </p:notesMasterIdLst>
  <p:sldIdLst>
    <p:sldId id="298" r:id="rId6"/>
    <p:sldId id="299" r:id="rId7"/>
    <p:sldId id="300" r:id="rId8"/>
    <p:sldId id="301" r:id="rId9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55E"/>
    <a:srgbClr val="E3B400"/>
    <a:srgbClr val="E63961"/>
    <a:srgbClr val="1C2C4F"/>
    <a:srgbClr val="6396BA"/>
    <a:srgbClr val="285D93"/>
    <a:srgbClr val="414140"/>
    <a:srgbClr val="1A6992"/>
    <a:srgbClr val="F6A500"/>
    <a:srgbClr val="008B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4" autoAdjust="0"/>
    <p:restoredTop sz="94660"/>
  </p:normalViewPr>
  <p:slideViewPr>
    <p:cSldViewPr snapToGrid="0">
      <p:cViewPr varScale="1">
        <p:scale>
          <a:sx n="176" d="100"/>
          <a:sy n="176" d="100"/>
        </p:scale>
        <p:origin x="216" y="26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BA2D9F37-CECE-956D-E16A-DA131AFCDF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601" y="3317146"/>
            <a:ext cx="3822700" cy="237388"/>
          </a:xfrm>
        </p:spPr>
        <p:txBody>
          <a:bodyPr>
            <a:noAutofit/>
          </a:bodyPr>
          <a:lstStyle>
            <a:lvl1pPr marL="0" indent="0">
              <a:buNone/>
              <a:defRPr sz="1400" b="1" baseline="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60602" y="2442175"/>
            <a:ext cx="5044588" cy="545199"/>
          </a:xfrm>
        </p:spPr>
        <p:txBody>
          <a:bodyPr wrap="square">
            <a:noAutofit/>
          </a:bodyPr>
          <a:lstStyle>
            <a:lvl1pPr marL="0" indent="0">
              <a:lnSpc>
                <a:spcPct val="150000"/>
              </a:lnSpc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66907" y="1672929"/>
            <a:ext cx="5000704" cy="709965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0601" y="3601634"/>
            <a:ext cx="3752453" cy="22922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Location</a:t>
            </a:r>
            <a:endParaRPr lang="en-GB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460601" y="3814701"/>
            <a:ext cx="3752453" cy="237387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E3B400"/>
                </a:solidFill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DCCF5F0-1DF6-300C-424D-3E72A981A8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">
            <a:extLst>
              <a:ext uri="{FF2B5EF4-FFF2-40B4-BE49-F238E27FC236}">
                <a16:creationId xmlns:a16="http://schemas.microsoft.com/office/drawing/2014/main" id="{9475E73F-3C4A-B878-50A1-1B7888C031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  <p:pic>
        <p:nvPicPr>
          <p:cNvPr id="14" name="Picture 13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5D091CCF-46BF-82B9-2DE0-ECDA90878FC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40" y="301261"/>
            <a:ext cx="1688014" cy="94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78242A-115F-FAAB-3C19-C8B609AB6C4B}"/>
              </a:ext>
            </a:extLst>
          </p:cNvPr>
          <p:cNvSpPr/>
          <p:nvPr userDrawn="1"/>
        </p:nvSpPr>
        <p:spPr>
          <a:xfrm>
            <a:off x="0" y="4340267"/>
            <a:ext cx="9144000" cy="824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601320"/>
          </a:xfrm>
        </p:spPr>
        <p:txBody>
          <a:bodyPr/>
          <a:lstStyle>
            <a:lvl1pPr>
              <a:defRPr sz="16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8355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6396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F477A8E2-0B99-ED90-CC54-CF0C457577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67861" r="4589" b="1"/>
          <a:stretch/>
        </p:blipFill>
        <p:spPr>
          <a:xfrm>
            <a:off x="0" y="4755599"/>
            <a:ext cx="9144000" cy="412398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825515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98D6321C-472B-7FBA-DCAD-482BD2B909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43"/>
          <a:stretch/>
        </p:blipFill>
        <p:spPr>
          <a:xfrm>
            <a:off x="350201" y="4818216"/>
            <a:ext cx="861109" cy="27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201" y="964417"/>
            <a:ext cx="8439238" cy="3357062"/>
          </a:xfrm>
        </p:spPr>
        <p:txBody>
          <a:bodyPr/>
          <a:lstStyle>
            <a:lvl1pPr>
              <a:defRPr sz="16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C2C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6A8FE16-D059-EE45-A0EF-28AC78058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3378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09B77-3BA4-BCF3-6CA1-68C8CEC6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60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lorful swirly circle on a blue background&#10;&#10;Description automatically generated">
            <a:extLst>
              <a:ext uri="{FF2B5EF4-FFF2-40B4-BE49-F238E27FC236}">
                <a16:creationId xmlns:a16="http://schemas.microsoft.com/office/drawing/2014/main" id="{96F747BC-CA05-EF83-86CD-9413EFB5A3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102E3BFA-A031-B223-B9E0-F61758792D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" y="4492489"/>
            <a:ext cx="1507657" cy="321239"/>
          </a:xfrm>
          <a:prstGeom prst="rect">
            <a:avLst/>
          </a:prstGeom>
        </p:spPr>
      </p:pic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9773C053-F1AA-0816-AD3B-A02CA69E17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31" y="4426116"/>
            <a:ext cx="762024" cy="33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16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olorful background with lines&#10;&#10;Description automatically generated with medium confidence">
            <a:extLst>
              <a:ext uri="{FF2B5EF4-FFF2-40B4-BE49-F238E27FC236}">
                <a16:creationId xmlns:a16="http://schemas.microsoft.com/office/drawing/2014/main" id="{AD9C7099-EDE5-12F7-416D-ECC87915A5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9" t="45774" r="4589"/>
          <a:stretch/>
        </p:blipFill>
        <p:spPr>
          <a:xfrm>
            <a:off x="0" y="4465908"/>
            <a:ext cx="9144000" cy="695826"/>
          </a:xfrm>
          <a:prstGeom prst="rect">
            <a:avLst/>
          </a:prstGeom>
          <a:solidFill>
            <a:srgbClr val="18355E"/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201" y="131562"/>
            <a:ext cx="8439238" cy="695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201" y="964414"/>
            <a:ext cx="8439238" cy="3306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271CF10B-5905-E541-B922-641440E09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2039" y="469244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1">
                <a:solidFill>
                  <a:srgbClr val="B4E9E2"/>
                </a:solidFill>
              </a:defRPr>
            </a:lvl1pPr>
          </a:lstStyle>
          <a:p>
            <a:fld id="{9E7CA0F2-EE66-4F60-8C00-E0BE38E7AEC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A black background with white text and colorful letters&#10;&#10;Description automatically generated">
            <a:extLst>
              <a:ext uri="{FF2B5EF4-FFF2-40B4-BE49-F238E27FC236}">
                <a16:creationId xmlns:a16="http://schemas.microsoft.com/office/drawing/2014/main" id="{1DEE7437-BF42-38B7-CCA3-CE0457B53B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528"/>
          <a:stretch/>
        </p:blipFill>
        <p:spPr>
          <a:xfrm>
            <a:off x="350202" y="4598129"/>
            <a:ext cx="977558" cy="42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3" r:id="rId2"/>
    <p:sldLayoutId id="2147483650" r:id="rId3"/>
    <p:sldLayoutId id="2147483661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E6396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18355E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F40DC-C8BF-9A89-A35E-A084A5EAA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4 tables with moderators, each focused on one key question</a:t>
            </a:r>
          </a:p>
          <a:p>
            <a:r>
              <a:rPr lang="en-US" dirty="0"/>
              <a:t>You’ll move in groups from table to table</a:t>
            </a:r>
          </a:p>
          <a:p>
            <a:r>
              <a:rPr lang="en-US" dirty="0"/>
              <a:t>Each group will cover all 4 questions</a:t>
            </a:r>
          </a:p>
          <a:p>
            <a:r>
              <a:rPr lang="en-US" dirty="0"/>
              <a:t>Appoint a notetaker per group</a:t>
            </a:r>
          </a:p>
          <a:p>
            <a:pPr lvl="1"/>
            <a:r>
              <a:rPr lang="en-US" dirty="0"/>
              <a:t>Please note down key insights, ideas and open questions</a:t>
            </a:r>
          </a:p>
          <a:p>
            <a:r>
              <a:rPr lang="en-US" dirty="0"/>
              <a:t>Spend about </a:t>
            </a:r>
            <a:r>
              <a:rPr lang="en-US" b="1" dirty="0"/>
              <a:t>5 minutes per table</a:t>
            </a:r>
          </a:p>
          <a:p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DC7249-20CD-F8CD-AB6A-84A2A873E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3C7EF5-31FB-E58B-F17D-668635F5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group discussions</a:t>
            </a:r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2A045D39-3882-3E86-2968-7ADEB73DC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545" y="3722678"/>
            <a:ext cx="648632" cy="648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7C445F-B13B-C649-5B80-F15511FF2D9E}"/>
              </a:ext>
            </a:extLst>
          </p:cNvPr>
          <p:cNvSpPr txBox="1"/>
          <p:nvPr/>
        </p:nvSpPr>
        <p:spPr>
          <a:xfrm>
            <a:off x="5918789" y="3778973"/>
            <a:ext cx="289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30 min for the exercise </a:t>
            </a:r>
          </a:p>
        </p:txBody>
      </p:sp>
    </p:spTree>
    <p:extLst>
      <p:ext uri="{BB962C8B-B14F-4D97-AF65-F5344CB8AC3E}">
        <p14:creationId xmlns:p14="http://schemas.microsoft.com/office/powerpoint/2010/main" val="89663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2738B-1743-F113-5ED0-E5DFF10F8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What should be the role of NRENs in the </a:t>
            </a:r>
            <a:r>
              <a:rPr lang="en-US" dirty="0" err="1"/>
              <a:t>utilisation</a:t>
            </a:r>
            <a:r>
              <a:rPr lang="en-US" dirty="0"/>
              <a:t> and proliferation of </a:t>
            </a:r>
            <a:r>
              <a:rPr lang="en-US" dirty="0" err="1"/>
              <a:t>fibre</a:t>
            </a:r>
            <a:r>
              <a:rPr lang="en-US" dirty="0"/>
              <a:t> optic sensing (FOS)?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could be GÉANT strategy recommendations regarding FOS as a disruptive technology on top of the NREN and GÉANT Network Infrastructure?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models or frameworks could enable both data sharing and security? Are there other dual-use cases we can learn from?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Where do NRENs see themselves in these security and governance challenges?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What opportunities and/or risks come with the </a:t>
            </a:r>
            <a:r>
              <a:rPr lang="en-US" dirty="0" err="1"/>
              <a:t>commercialisation</a:t>
            </a:r>
            <a:r>
              <a:rPr lang="en-US" dirty="0"/>
              <a:t> of FOS technologies and data?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806DC3-3809-815C-712B-9D1CA5343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6833B02-BAF0-D103-53D7-7DD9AD04B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</a:t>
            </a:r>
          </a:p>
        </p:txBody>
      </p:sp>
    </p:spTree>
    <p:extLst>
      <p:ext uri="{BB962C8B-B14F-4D97-AF65-F5344CB8AC3E}">
        <p14:creationId xmlns:p14="http://schemas.microsoft.com/office/powerpoint/2010/main" val="1406462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B4CDF8-7F03-1CE8-D63C-27E527E4F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table moderator will briefly share highlights from the discussion at their table.</a:t>
            </a:r>
          </a:p>
          <a:p>
            <a:r>
              <a:rPr lang="en-US" dirty="0"/>
              <a:t>Please focus on these three points:</a:t>
            </a:r>
          </a:p>
          <a:p>
            <a:pPr lvl="1"/>
            <a:r>
              <a:rPr lang="en-US" b="1" dirty="0"/>
              <a:t>One key insight</a:t>
            </a:r>
            <a:br>
              <a:rPr lang="en-US" b="1" dirty="0"/>
            </a:br>
            <a:r>
              <a:rPr lang="en-US" b="1" dirty="0"/>
              <a:t>What stood out or surprised you?</a:t>
            </a:r>
          </a:p>
          <a:p>
            <a:pPr lvl="1"/>
            <a:r>
              <a:rPr lang="en-US" b="1" dirty="0"/>
              <a:t>One recommendation or idea</a:t>
            </a:r>
            <a:br>
              <a:rPr lang="en-US" b="1" dirty="0"/>
            </a:br>
            <a:r>
              <a:rPr lang="en-US" b="1" dirty="0"/>
              <a:t>What could be a useful next step or opportunity?</a:t>
            </a:r>
          </a:p>
          <a:p>
            <a:pPr lvl="1"/>
            <a:r>
              <a:rPr lang="en-US" b="1" dirty="0"/>
              <a:t>One open question or concern</a:t>
            </a:r>
            <a:br>
              <a:rPr lang="en-US" b="1" dirty="0"/>
            </a:br>
            <a:r>
              <a:rPr lang="en-US" b="1" dirty="0"/>
              <a:t>What remains unclear or needs more exploration?</a:t>
            </a:r>
          </a:p>
          <a:p>
            <a:r>
              <a:rPr lang="en-US" dirty="0"/>
              <a:t>Let’s use this wrap-up to identify shared themes, differing perspectives, and possible directions for collaboration.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B504D8-6BCA-D759-07A9-EC117D339E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86FFD9-529D-23A7-1341-15A0EF6A8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sharing and wrap-up</a:t>
            </a:r>
          </a:p>
        </p:txBody>
      </p:sp>
      <p:pic>
        <p:nvPicPr>
          <p:cNvPr id="5" name="Picture 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35021ADC-37CD-C696-CDCB-A0D33F4B2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545" y="3722678"/>
            <a:ext cx="648632" cy="648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C05634-1949-24AF-2A75-A2A4D1216E3C}"/>
              </a:ext>
            </a:extLst>
          </p:cNvPr>
          <p:cNvSpPr txBox="1"/>
          <p:nvPr/>
        </p:nvSpPr>
        <p:spPr>
          <a:xfrm>
            <a:off x="5918789" y="3778973"/>
            <a:ext cx="289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20 min for the exercise </a:t>
            </a:r>
          </a:p>
        </p:txBody>
      </p:sp>
    </p:spTree>
    <p:extLst>
      <p:ext uri="{BB962C8B-B14F-4D97-AF65-F5344CB8AC3E}">
        <p14:creationId xmlns:p14="http://schemas.microsoft.com/office/powerpoint/2010/main" val="15724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C6C7A7-3766-CBC2-7F8B-1F48469DD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insights gathered today will help:</a:t>
            </a:r>
          </a:p>
          <a:p>
            <a:pPr lvl="1"/>
            <a:r>
              <a:rPr lang="en-US" b="1" dirty="0"/>
              <a:t>Inform the SUBMERSE project’s ongoing work</a:t>
            </a:r>
            <a:r>
              <a:rPr lang="en-US" dirty="0"/>
              <a:t>, including community needs, stakeholder roles, and governance models.</a:t>
            </a:r>
          </a:p>
          <a:p>
            <a:pPr lvl="1"/>
            <a:r>
              <a:rPr lang="en-US" b="1" dirty="0"/>
              <a:t>Support future collaboration</a:t>
            </a:r>
            <a:r>
              <a:rPr lang="en-US" dirty="0"/>
              <a:t> between NRENs, researchers, and other stakeholders in the </a:t>
            </a:r>
            <a:r>
              <a:rPr lang="en-US" dirty="0" err="1"/>
              <a:t>fibre</a:t>
            </a:r>
            <a:r>
              <a:rPr lang="en-US" dirty="0"/>
              <a:t> optic sensing ecosystem.</a:t>
            </a:r>
          </a:p>
          <a:p>
            <a:pPr lvl="1"/>
            <a:r>
              <a:rPr lang="en-US" b="1" dirty="0"/>
              <a:t>Shape upcoming conversations</a:t>
            </a:r>
            <a:r>
              <a:rPr lang="en-US" dirty="0"/>
              <a:t> around policy, legal, and security frameworks in the FOS landscape.</a:t>
            </a:r>
          </a:p>
          <a:p>
            <a:pPr lvl="1"/>
            <a:r>
              <a:rPr lang="en-US" b="1" dirty="0"/>
              <a:t>Guide next steps</a:t>
            </a:r>
            <a:r>
              <a:rPr lang="en-US" dirty="0"/>
              <a:t> for community engagement, including potential working groups, position papers, or future events.</a:t>
            </a:r>
          </a:p>
          <a:p>
            <a:r>
              <a:rPr lang="en-US" dirty="0"/>
              <a:t>We’ll also share a short summary of the discussion outcomes after TNC25.</a:t>
            </a:r>
          </a:p>
          <a:p>
            <a:r>
              <a:rPr lang="en-US" dirty="0"/>
              <a:t>Let us know if you’d like to stay involved.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BE3E55-E4DB-9F77-1A22-AC16EB158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7CA0F2-EE66-4F60-8C00-E0BE38E7AEC5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7E86C7-2645-1460-5747-1202741AA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</p:spTree>
    <p:extLst>
      <p:ext uri="{BB962C8B-B14F-4D97-AF65-F5344CB8AC3E}">
        <p14:creationId xmlns:p14="http://schemas.microsoft.com/office/powerpoint/2010/main" val="2787801936"/>
      </p:ext>
    </p:extLst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e7019c98-23ef-46f8-8434-cfd3a3bc7393">GN4PROJ-13-16</_dlc_DocId>
    <_dlc_DocIdUrl xmlns="e7019c98-23ef-46f8-8434-cfd3a3bc7393">
      <Url>https://intranet.geant.org/help-and-support/_layouts/15/DocIdRedir.aspx?ID=GN4PROJ-13-16</Url>
      <Description>GN4PROJ-13-16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C14C35B6BD02428EFDFCF6B38DCCFF" ma:contentTypeVersion="3" ma:contentTypeDescription="Create a new document." ma:contentTypeScope="" ma:versionID="cb80918fe4a605eb18370ba55c5d957b">
  <xsd:schema xmlns:xsd="http://www.w3.org/2001/XMLSchema" xmlns:xs="http://www.w3.org/2001/XMLSchema" xmlns:p="http://schemas.microsoft.com/office/2006/metadata/properties" xmlns:ns1="http://schemas.microsoft.com/sharepoint/v3" xmlns:ns2="e7019c98-23ef-46f8-8434-cfd3a3bc7393" targetNamespace="http://schemas.microsoft.com/office/2006/metadata/properties" ma:root="true" ma:fieldsID="19d4d48c21c094bbdb8e7cf95f595ca6" ns1:_="" ns2:_="">
    <xsd:import namespace="http://schemas.microsoft.com/sharepoint/v3"/>
    <xsd:import namespace="e7019c98-23ef-46f8-8434-cfd3a3bc739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19c98-23ef-46f8-8434-cfd3a3bc7393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0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A3960-760A-4B61-8C8B-DBF90F37C8C8}">
  <ds:schemaRefs>
    <ds:schemaRef ds:uri="e7019c98-23ef-46f8-8434-cfd3a3bc7393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E35BE0-4019-4082-B1C6-2E4ACDDEA2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019c98-23ef-46f8-8434-cfd3a3bc73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4E8D75-8AF6-4906-9862-16846F3CF79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6442</TotalTime>
  <Words>346</Words>
  <Application>Microsoft Macintosh PowerPoint</Application>
  <PresentationFormat>On-screen Show (16:9)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GEANT Association</vt:lpstr>
      <vt:lpstr>Breakout group discussions</vt:lpstr>
      <vt:lpstr>Discussion questions</vt:lpstr>
      <vt:lpstr>Group sharing and wrap-up</vt:lpstr>
      <vt:lpstr>What’s next?</vt:lpstr>
    </vt:vector>
  </TitlesOfParts>
  <Company>DANTE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keywords/>
  <dc:description>change to funding information Nov 2015</dc:description>
  <cp:lastModifiedBy>Kamila Duvanaeva</cp:lastModifiedBy>
  <cp:revision>166</cp:revision>
  <dcterms:created xsi:type="dcterms:W3CDTF">2015-04-29T14:13:57Z</dcterms:created>
  <dcterms:modified xsi:type="dcterms:W3CDTF">2025-06-09T05:20:02Z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_dlc_DocIdItemGuid">
    <vt:lpwstr>44859268-e552-4f71-81b4-ca39bd175d99</vt:lpwstr>
  </property>
</Properties>
</file>