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</p:sldMasterIdLst>
  <p:sldIdLst>
    <p:sldId id="256" r:id="rId6"/>
    <p:sldId id="257" r:id="rId7"/>
    <p:sldId id="258" r:id="rId8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A21348B4-8120-457D-8B74-41407A9D48A5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00F3ED5-1C71-473A-88A9-320914DC5314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2.png"/><Relationship Id="rId8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slideLayout" Target="../slideLayouts/slideLayout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10" descr="A colorful background with lines&#10;&#10;Description automatically generated with medium confidence"/>
          <p:cNvPicPr/>
          <p:nvPr/>
        </p:nvPicPr>
        <p:blipFill>
          <a:blip r:embed="rId2"/>
          <a:srcRect l="-4589" t="45773" r="4589" b="0"/>
          <a:stretch/>
        </p:blipFill>
        <p:spPr>
          <a:xfrm>
            <a:off x="0" y="4465800"/>
            <a:ext cx="9143280" cy="695160"/>
          </a:xfrm>
          <a:prstGeom prst="rect">
            <a:avLst/>
          </a:prstGeom>
          <a:solidFill>
            <a:srgbClr val="18355e"/>
          </a:solidFill>
          <a:ln w="0">
            <a:noFill/>
          </a:ln>
        </p:spPr>
      </p:pic>
      <p:pic>
        <p:nvPicPr>
          <p:cNvPr id="1" name="Picture 6" descr="A black background with white text and colorful letters&#10;&#10;Description automatically generated"/>
          <p:cNvPicPr/>
          <p:nvPr/>
        </p:nvPicPr>
        <p:blipFill>
          <a:blip r:embed="rId3"/>
          <a:srcRect l="0" t="0" r="0" b="23529"/>
          <a:stretch/>
        </p:blipFill>
        <p:spPr>
          <a:xfrm>
            <a:off x="350280" y="4598280"/>
            <a:ext cx="976680" cy="4194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" name="Picture 17" descr="A colorful swirly circle on a blue background&#10;&#10;Description automatically generated"/>
          <p:cNvPicPr/>
          <p:nvPr/>
        </p:nvPicPr>
        <p:blipFill>
          <a:blip r:embed="rId4"/>
          <a:stretch/>
        </p:blipFill>
        <p:spPr>
          <a:xfrm>
            <a:off x="0" y="0"/>
            <a:ext cx="9143280" cy="514296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3" name="Picture 6" descr="A black background with white text&#10;&#10;Description automatically generated"/>
          <p:cNvPicPr/>
          <p:nvPr/>
        </p:nvPicPr>
        <p:blipFill>
          <a:blip r:embed="rId5"/>
          <a:stretch/>
        </p:blipFill>
        <p:spPr>
          <a:xfrm>
            <a:off x="520920" y="4492440"/>
            <a:ext cx="1506960" cy="3204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4" name="Picture 8" descr="A black and white logo&#10;&#10;Description automatically generated"/>
          <p:cNvPicPr/>
          <p:nvPr/>
        </p:nvPicPr>
        <p:blipFill>
          <a:blip r:embed="rId6"/>
          <a:stretch/>
        </p:blipFill>
        <p:spPr>
          <a:xfrm>
            <a:off x="2503800" y="4426200"/>
            <a:ext cx="761400" cy="33012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" name="Picture 13" descr="A black background with white text and colorful letters&#10;&#10;Description automatically generated"/>
          <p:cNvPicPr/>
          <p:nvPr/>
        </p:nvPicPr>
        <p:blipFill>
          <a:blip r:embed="rId7"/>
          <a:stretch/>
        </p:blipFill>
        <p:spPr>
          <a:xfrm>
            <a:off x="512640" y="301320"/>
            <a:ext cx="1687320" cy="9478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8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A colorful background with lines&#10;&#10;Description automatically generated with medium confidence"/>
          <p:cNvPicPr/>
          <p:nvPr/>
        </p:nvPicPr>
        <p:blipFill>
          <a:blip r:embed="rId2"/>
          <a:srcRect l="-4589" t="45773" r="4589" b="0"/>
          <a:stretch/>
        </p:blipFill>
        <p:spPr>
          <a:xfrm>
            <a:off x="0" y="4465800"/>
            <a:ext cx="9143280" cy="695160"/>
          </a:xfrm>
          <a:prstGeom prst="rect">
            <a:avLst/>
          </a:prstGeom>
          <a:solidFill>
            <a:srgbClr val="18355e"/>
          </a:solidFill>
          <a:ln w="0">
            <a:noFill/>
          </a:ln>
        </p:spPr>
      </p:pic>
      <p:pic>
        <p:nvPicPr>
          <p:cNvPr id="9" name="Picture 6" descr="A black background with white text and colorful letters&#10;&#10;Description automatically generated"/>
          <p:cNvPicPr/>
          <p:nvPr/>
        </p:nvPicPr>
        <p:blipFill>
          <a:blip r:embed="rId3"/>
          <a:srcRect l="0" t="0" r="0" b="23529"/>
          <a:stretch/>
        </p:blipFill>
        <p:spPr>
          <a:xfrm>
            <a:off x="350280" y="4598280"/>
            <a:ext cx="976680" cy="4194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" name="Rectangle 3"/>
          <p:cNvSpPr/>
          <p:nvPr/>
        </p:nvSpPr>
        <p:spPr>
          <a:xfrm>
            <a:off x="0" y="4340160"/>
            <a:ext cx="9143280" cy="82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685800">
              <a:lnSpc>
                <a:spcPct val="100000"/>
              </a:lnSpc>
            </a:pPr>
            <a:endParaRPr b="0" lang="en-US" sz="1350" strike="noStrike" u="none">
              <a:solidFill>
                <a:schemeClr val="lt1"/>
              </a:solidFill>
              <a:uFillTx/>
              <a:latin typeface="Calibri"/>
            </a:endParaRPr>
          </a:p>
        </p:txBody>
      </p:sp>
      <p:pic>
        <p:nvPicPr>
          <p:cNvPr id="11" name="Picture 7" descr="A colorful background with lines&#10;&#10;Description automatically generated with medium confidence"/>
          <p:cNvPicPr/>
          <p:nvPr/>
        </p:nvPicPr>
        <p:blipFill>
          <a:blip r:embed="rId4"/>
          <a:srcRect l="-4589" t="67857" r="4589" b="0"/>
          <a:stretch/>
        </p:blipFill>
        <p:spPr>
          <a:xfrm>
            <a:off x="0" y="4755600"/>
            <a:ext cx="9143280" cy="411840"/>
          </a:xfrm>
          <a:prstGeom prst="rect">
            <a:avLst/>
          </a:prstGeom>
          <a:solidFill>
            <a:srgbClr val="18355e"/>
          </a:solidFill>
          <a:ln w="0">
            <a:noFill/>
          </a:ln>
        </p:spPr>
      </p:pic>
      <p:pic>
        <p:nvPicPr>
          <p:cNvPr id="12" name="Picture 8" descr="A black background with white text and colorful letters&#10;&#10;Description automatically generated"/>
          <p:cNvPicPr/>
          <p:nvPr/>
        </p:nvPicPr>
        <p:blipFill>
          <a:blip r:embed="rId5"/>
          <a:srcRect l="0" t="0" r="0" b="43243"/>
          <a:stretch/>
        </p:blipFill>
        <p:spPr>
          <a:xfrm>
            <a:off x="350280" y="4818240"/>
            <a:ext cx="860400" cy="2739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3" name="PlaceHolder 1"/>
          <p:cNvSpPr>
            <a:spLocks noGrp="1"/>
          </p:cNvSpPr>
          <p:nvPr>
            <p:ph type="sldNum" idx="1"/>
          </p:nvPr>
        </p:nvSpPr>
        <p:spPr>
          <a:xfrm>
            <a:off x="6732000" y="4825440"/>
            <a:ext cx="2056680" cy="27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685800">
              <a:lnSpc>
                <a:spcPct val="100000"/>
              </a:lnSpc>
              <a:buNone/>
              <a:tabLst>
                <a:tab algn="l" pos="0"/>
              </a:tabLst>
              <a:defRPr b="0" i="1" lang="en-GB" sz="1000" strike="noStrike" u="none">
                <a:solidFill>
                  <a:srgbClr val="b4e9e2"/>
                </a:solidFill>
                <a:uFillTx/>
                <a:latin typeface="Calibri"/>
              </a:defRPr>
            </a:lvl1pPr>
          </a:lstStyle>
          <a:p>
            <a:pPr indent="0" algn="r" defTabSz="685800">
              <a:lnSpc>
                <a:spcPct val="100000"/>
              </a:lnSpc>
              <a:buNone/>
              <a:tabLst>
                <a:tab algn="l" pos="0"/>
              </a:tabLst>
            </a:pPr>
            <a:fld id="{4D657A16-1663-4695-B8D5-A24BF7DB86A9}" type="slidenum">
              <a:rPr b="0" i="1" lang="en-GB" sz="1000" strike="noStrike" u="none">
                <a:solidFill>
                  <a:srgbClr val="b4e9e2"/>
                </a:solidFill>
                <a:uFillTx/>
                <a:latin typeface="Calibri"/>
              </a:rPr>
              <a:t>1</a:t>
            </a:fld>
            <a:endParaRPr b="0" lang="en-US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6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0" descr="A colorful background with lines&#10;&#10;Description automatically generated with medium confidence"/>
          <p:cNvPicPr/>
          <p:nvPr/>
        </p:nvPicPr>
        <p:blipFill>
          <a:blip r:embed="rId2"/>
          <a:srcRect l="-4589" t="45773" r="4589" b="0"/>
          <a:stretch/>
        </p:blipFill>
        <p:spPr>
          <a:xfrm>
            <a:off x="0" y="4465800"/>
            <a:ext cx="9143280" cy="695160"/>
          </a:xfrm>
          <a:prstGeom prst="rect">
            <a:avLst/>
          </a:prstGeom>
          <a:solidFill>
            <a:srgbClr val="18355e"/>
          </a:solidFill>
          <a:ln w="0">
            <a:noFill/>
          </a:ln>
        </p:spPr>
      </p:pic>
      <p:pic>
        <p:nvPicPr>
          <p:cNvPr id="17" name="Picture 6" descr="A black background with white text and colorful letters&#10;&#10;Description automatically generated"/>
          <p:cNvPicPr/>
          <p:nvPr/>
        </p:nvPicPr>
        <p:blipFill>
          <a:blip r:embed="rId3"/>
          <a:srcRect l="0" t="0" r="0" b="23529"/>
          <a:stretch/>
        </p:blipFill>
        <p:spPr>
          <a:xfrm>
            <a:off x="350280" y="4598280"/>
            <a:ext cx="976680" cy="4194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8" name="PlaceHolder 1"/>
          <p:cNvSpPr>
            <a:spLocks noGrp="1"/>
          </p:cNvSpPr>
          <p:nvPr>
            <p:ph type="sldNum" idx="2"/>
          </p:nvPr>
        </p:nvSpPr>
        <p:spPr>
          <a:xfrm>
            <a:off x="6732000" y="4633920"/>
            <a:ext cx="2056680" cy="27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685800">
              <a:lnSpc>
                <a:spcPct val="100000"/>
              </a:lnSpc>
              <a:buNone/>
              <a:tabLst>
                <a:tab algn="l" pos="0"/>
              </a:tabLst>
              <a:defRPr b="0" i="1" lang="en-GB" sz="1000" strike="noStrike" u="none">
                <a:solidFill>
                  <a:srgbClr val="b4e9e2"/>
                </a:solidFill>
                <a:uFillTx/>
                <a:latin typeface="Calibri"/>
              </a:defRPr>
            </a:lvl1pPr>
          </a:lstStyle>
          <a:p>
            <a:pPr indent="0" algn="r" defTabSz="685800">
              <a:lnSpc>
                <a:spcPct val="100000"/>
              </a:lnSpc>
              <a:buNone/>
              <a:tabLst>
                <a:tab algn="l" pos="0"/>
              </a:tabLst>
            </a:pPr>
            <a:fld id="{94A125D2-3AFF-448A-8821-B760A9EE8D63}" type="slidenum">
              <a:rPr b="0" i="1" lang="en-GB" sz="1000" strike="noStrike" u="none">
                <a:solidFill>
                  <a:srgbClr val="b4e9e2"/>
                </a:solidFill>
                <a:uFillTx/>
                <a:latin typeface="Calibri"/>
              </a:rPr>
              <a:t>1</a:t>
            </a:fld>
            <a:endParaRPr b="0" lang="en-US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0" descr="A colorful background with lines&#10;&#10;Description automatically generated with medium confidence"/>
          <p:cNvPicPr/>
          <p:nvPr/>
        </p:nvPicPr>
        <p:blipFill>
          <a:blip r:embed="rId2"/>
          <a:srcRect l="-4589" t="45773" r="4589" b="0"/>
          <a:stretch/>
        </p:blipFill>
        <p:spPr>
          <a:xfrm>
            <a:off x="0" y="4465800"/>
            <a:ext cx="9143280" cy="695160"/>
          </a:xfrm>
          <a:prstGeom prst="rect">
            <a:avLst/>
          </a:prstGeom>
          <a:solidFill>
            <a:srgbClr val="18355e"/>
          </a:solidFill>
          <a:ln w="0">
            <a:noFill/>
          </a:ln>
        </p:spPr>
      </p:pic>
      <p:pic>
        <p:nvPicPr>
          <p:cNvPr id="22" name="Picture 6" descr="A black background with white text and colorful letters&#10;&#10;Description automatically generated"/>
          <p:cNvPicPr/>
          <p:nvPr/>
        </p:nvPicPr>
        <p:blipFill>
          <a:blip r:embed="rId3"/>
          <a:srcRect l="0" t="0" r="0" b="23529"/>
          <a:stretch/>
        </p:blipFill>
        <p:spPr>
          <a:xfrm>
            <a:off x="350280" y="4598280"/>
            <a:ext cx="976680" cy="4194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3" name="Picture 3" descr="A colorful swirly circle on a blue background&#10;&#10;Description automatically generated"/>
          <p:cNvPicPr/>
          <p:nvPr/>
        </p:nvPicPr>
        <p:blipFill>
          <a:blip r:embed="rId4"/>
          <a:stretch/>
        </p:blipFill>
        <p:spPr>
          <a:xfrm>
            <a:off x="0" y="0"/>
            <a:ext cx="9143280" cy="514296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4" name="Picture 6" descr="A black background with white text&#10;&#10;Description automatically generated"/>
          <p:cNvPicPr/>
          <p:nvPr/>
        </p:nvPicPr>
        <p:blipFill>
          <a:blip r:embed="rId5"/>
          <a:stretch/>
        </p:blipFill>
        <p:spPr>
          <a:xfrm>
            <a:off x="520920" y="4492440"/>
            <a:ext cx="1506960" cy="3204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5" name="Picture 7" descr="A black and white logo&#10;&#10;Description automatically generated"/>
          <p:cNvPicPr/>
          <p:nvPr/>
        </p:nvPicPr>
        <p:blipFill>
          <a:blip r:embed="rId6"/>
          <a:stretch/>
        </p:blipFill>
        <p:spPr>
          <a:xfrm>
            <a:off x="2503800" y="4426200"/>
            <a:ext cx="761400" cy="33012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7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sunet.drive.sunet.se/s/zikY5Yd2ijrj5jj" TargetMode="External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mailto:freitag@sunet.se" TargetMode="External"/><Relationship Id="rId2" Type="http://schemas.openxmlformats.org/officeDocument/2006/relationships/hyperlink" Target="mailto:ivar.janmaat@surf.nl" TargetMode="External"/><Relationship Id="rId3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/>
          </p:nvPr>
        </p:nvSpPr>
        <p:spPr>
          <a:xfrm>
            <a:off x="460440" y="3317040"/>
            <a:ext cx="3822120" cy="236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en-US" sz="1400" strike="noStrike" u="none">
                <a:solidFill>
                  <a:srgbClr val="e3b400"/>
                </a:solidFill>
                <a:uFillTx/>
                <a:latin typeface="Arial"/>
                <a:ea typeface="Verdana"/>
              </a:rPr>
              <a:t>Richard Freitag et al.</a:t>
            </a:r>
            <a:endParaRPr b="0" lang="en-US" sz="1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60440" y="2802240"/>
            <a:ext cx="5043960" cy="54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685800">
              <a:lnSpc>
                <a:spcPct val="150000"/>
              </a:lnSpc>
              <a:spcBef>
                <a:spcPts val="751"/>
              </a:spcBef>
              <a:buNone/>
              <a:tabLst>
                <a:tab algn="l" pos="0"/>
              </a:tabLst>
            </a:pPr>
            <a:r>
              <a:rPr b="0" lang="en-US" sz="1600" strike="noStrike" u="none">
                <a:solidFill>
                  <a:schemeClr val="lt1"/>
                </a:solidFill>
                <a:uFillTx/>
                <a:latin typeface="Arial"/>
              </a:rPr>
              <a:t>Community Hub Demo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6920" y="1672920"/>
            <a:ext cx="5000040" cy="709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6858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lt1"/>
                </a:solidFill>
                <a:uFillTx/>
                <a:latin typeface="Arial"/>
              </a:rPr>
              <a:t>Expanding SURF Research Cloud as a Digital Research Environment for SUNET and Beyond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sldNum" idx="3"/>
          </p:nvPr>
        </p:nvSpPr>
        <p:spPr>
          <a:xfrm>
            <a:off x="7086600" y="4633920"/>
            <a:ext cx="2056680" cy="273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685800">
              <a:lnSpc>
                <a:spcPct val="100000"/>
              </a:lnSpc>
              <a:buNone/>
              <a:tabLst>
                <a:tab algn="l" pos="0"/>
              </a:tabLst>
              <a:defRPr b="0" i="1" lang="en-GB" sz="1000" strike="noStrike" u="none">
                <a:solidFill>
                  <a:srgbClr val="b4e9e2"/>
                </a:solidFill>
                <a:uFillTx/>
                <a:latin typeface="Calibri"/>
              </a:defRPr>
            </a:lvl1pPr>
          </a:lstStyle>
          <a:p>
            <a:pPr indent="0" algn="r" defTabSz="685800">
              <a:lnSpc>
                <a:spcPct val="100000"/>
              </a:lnSpc>
              <a:buNone/>
              <a:tabLst>
                <a:tab algn="l" pos="0"/>
              </a:tabLst>
            </a:pPr>
            <a:fld id="{9FF4B6E0-1866-4562-88F0-1E16F8F0D613}" type="slidenum">
              <a:rPr b="0" i="1" lang="en-GB" sz="1000" strike="noStrike" u="none">
                <a:solidFill>
                  <a:srgbClr val="b4e9e2"/>
                </a:solidFill>
                <a:uFillTx/>
                <a:latin typeface="Calibri"/>
              </a:rPr>
              <a:t>&lt;number&gt;</a:t>
            </a:fld>
            <a:endParaRPr b="0" lang="en-US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/>
          </p:nvPr>
        </p:nvSpPr>
        <p:spPr>
          <a:xfrm>
            <a:off x="350280" y="964440"/>
            <a:ext cx="8438400" cy="3600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70640" indent="-170640" defTabSz="685800">
              <a:lnSpc>
                <a:spcPct val="90000"/>
              </a:lnSpc>
              <a:spcBef>
                <a:spcPts val="751"/>
              </a:spcBef>
              <a:buClr>
                <a:srgbClr val="18355e"/>
              </a:buClr>
              <a:buFont typeface="Arial"/>
              <a:buChar char="•"/>
            </a:pPr>
            <a:r>
              <a:rPr b="0" lang="en-US" sz="1600" strike="noStrike" u="none">
                <a:solidFill>
                  <a:srgbClr val="18355e"/>
                </a:solidFill>
                <a:uFillTx/>
                <a:latin typeface="Arial"/>
              </a:rPr>
              <a:t>Research Cloud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 defTabSz="6858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trike="noStrike" u="none">
                <a:solidFill>
                  <a:srgbClr val="18355e"/>
                </a:solidFill>
                <a:uFillTx/>
                <a:latin typeface="Arial"/>
              </a:rPr>
              <a:t>Portal developed by SURF to provision cloud-agnostic above-the-net services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 defTabSz="6858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trike="noStrike" u="none">
                <a:solidFill>
                  <a:srgbClr val="18355e"/>
                </a:solidFill>
                <a:uFillTx/>
                <a:latin typeface="Arial"/>
              </a:rPr>
              <a:t>Extended to support cloud infrastructure hosted by other NRENs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 defTabSz="6858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trike="noStrike" u="none">
                <a:solidFill>
                  <a:srgbClr val="18355e"/>
                </a:solidFill>
                <a:uFillTx/>
                <a:latin typeface="Arial"/>
              </a:rPr>
              <a:t>Proof of Concept with virtual machines, more to come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170640" indent="-170640" defTabSz="685800">
              <a:lnSpc>
                <a:spcPct val="90000"/>
              </a:lnSpc>
              <a:spcBef>
                <a:spcPts val="1417"/>
              </a:spcBef>
              <a:buClr>
                <a:srgbClr val="18355e"/>
              </a:buClr>
              <a:buFont typeface="Arial"/>
              <a:buChar char="•"/>
            </a:pPr>
            <a:r>
              <a:rPr b="0" lang="en-US" sz="1600" strike="noStrike" u="none">
                <a:solidFill>
                  <a:srgbClr val="18355e"/>
                </a:solidFill>
                <a:uFillTx/>
                <a:latin typeface="Arial"/>
              </a:rPr>
              <a:t>Live demo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 defTabSz="6858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trike="noStrike" u="none">
                <a:solidFill>
                  <a:srgbClr val="18355e"/>
                </a:solidFill>
                <a:uFillTx/>
                <a:latin typeface="Arial"/>
                <a:ea typeface="Verdana"/>
              </a:rPr>
              <a:t>Pre-recorded video: </a:t>
            </a:r>
            <a:r>
              <a:rPr b="0" lang="en-US" sz="1600" strike="noStrike" u="none">
                <a:solidFill>
                  <a:srgbClr val="18355e"/>
                </a:solidFill>
                <a:uFillTx/>
                <a:latin typeface="Arial"/>
                <a:ea typeface="Verdana"/>
                <a:hlinkClick r:id="rId1"/>
              </a:rPr>
              <a:t>https://sunet.drive.sunet.se/s/zikY5Yd2ijrj5jj</a:t>
            </a:r>
            <a:r>
              <a:rPr b="0" lang="en-US" sz="1600" strike="noStrike" u="none">
                <a:solidFill>
                  <a:srgbClr val="18355e"/>
                </a:solidFill>
                <a:uFillTx/>
                <a:latin typeface="Arial"/>
                <a:ea typeface="Verdana"/>
              </a:rPr>
              <a:t> </a:t>
            </a:r>
            <a:endParaRPr b="0" lang="en-US" sz="1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title"/>
          </p:nvPr>
        </p:nvSpPr>
        <p:spPr>
          <a:xfrm>
            <a:off x="350280" y="131400"/>
            <a:ext cx="8438400" cy="69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68580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rgbClr val="e63961"/>
                </a:solidFill>
                <a:uFillTx/>
                <a:latin typeface="Arial"/>
              </a:rPr>
              <a:t>Research Cloud – Proof of Concept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3537000" y="3115800"/>
            <a:ext cx="1636200" cy="163620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0A64914D-0803-4E04-8692-14CACC6ADE6D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7"/>
          <p:cNvSpPr/>
          <p:nvPr/>
        </p:nvSpPr>
        <p:spPr>
          <a:xfrm>
            <a:off x="610920" y="1891440"/>
            <a:ext cx="4017960" cy="10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lt1"/>
                </a:solidFill>
                <a:uFillTx/>
                <a:latin typeface="Arial"/>
                <a:ea typeface="Verdana"/>
              </a:rPr>
              <a:t>Please contact us if you want to use Research Cloud!</a:t>
            </a:r>
            <a:endParaRPr b="0" lang="en-US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Text Placeholder 6"/>
          <p:cNvSpPr/>
          <p:nvPr/>
        </p:nvSpPr>
        <p:spPr>
          <a:xfrm>
            <a:off x="555120" y="1137960"/>
            <a:ext cx="5980320" cy="76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0" lang="en-US" sz="4000" strike="noStrike" u="none">
                <a:solidFill>
                  <a:schemeClr val="accent4"/>
                </a:solidFill>
                <a:uFillTx/>
                <a:latin typeface="Arial"/>
                <a:ea typeface="Verdana"/>
              </a:rPr>
              <a:t>Thank you</a:t>
            </a:r>
            <a:endParaRPr b="0" lang="en-US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Text Placeholder 4"/>
          <p:cNvSpPr/>
          <p:nvPr/>
        </p:nvSpPr>
        <p:spPr>
          <a:xfrm>
            <a:off x="610920" y="3152160"/>
            <a:ext cx="3795120" cy="91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0" lang="en-GB" sz="1400" strike="noStrike" u="none">
                <a:solidFill>
                  <a:schemeClr val="lt1"/>
                </a:solidFill>
                <a:uFillTx/>
                <a:latin typeface="Arial"/>
                <a:ea typeface="Calibri"/>
                <a:hlinkClick r:id="rId1"/>
              </a:rPr>
              <a:t>freitag@sunet.se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defTabSz="685800">
              <a:lnSpc>
                <a:spcPct val="90000"/>
              </a:lnSpc>
              <a:spcBef>
                <a:spcPts val="751"/>
              </a:spcBef>
              <a:tabLst>
                <a:tab algn="l" pos="0"/>
              </a:tabLst>
            </a:pPr>
            <a:r>
              <a:rPr b="0" lang="en-GB" sz="1400" strike="noStrike" u="none">
                <a:solidFill>
                  <a:schemeClr val="lt1"/>
                </a:solidFill>
                <a:uFillTx/>
                <a:latin typeface="Arial"/>
                <a:ea typeface="Calibri"/>
                <a:hlinkClick r:id="rId2"/>
              </a:rPr>
              <a:t>ivar.janmaat@surf.nl</a:t>
            </a:r>
            <a:r>
              <a:rPr b="0" lang="en-GB" sz="1400" strike="noStrike" u="none">
                <a:solidFill>
                  <a:schemeClr val="lt1"/>
                </a:solidFill>
                <a:uFillTx/>
                <a:latin typeface="Arial"/>
                <a:ea typeface="Calibri"/>
              </a:rPr>
              <a:t> </a:t>
            </a:r>
            <a:endParaRPr b="0" lang="en-US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GEANT Associatio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ANT Associatio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GEANT Associatio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GEANT Associatio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6df4336-8388-45b7-884e-c9d8fffa3f0d" xsi:nil="true"/>
    <lcf76f155ced4ddcb4097134ff3c332f xmlns="9e363998-3f99-42d5-9783-66e62731d4a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C6C8074B7BAB4BA3613B1625A85797" ma:contentTypeVersion="12" ma:contentTypeDescription="Create a new document." ma:contentTypeScope="" ma:versionID="4c6091f8c81473394d2bff1f94bb9452">
  <xsd:schema xmlns:xsd="http://www.w3.org/2001/XMLSchema" xmlns:xs="http://www.w3.org/2001/XMLSchema" xmlns:p="http://schemas.microsoft.com/office/2006/metadata/properties" xmlns:ns2="9e363998-3f99-42d5-9783-66e62731d4a4" xmlns:ns3="46df4336-8388-45b7-884e-c9d8fffa3f0d" targetNamespace="http://schemas.microsoft.com/office/2006/metadata/properties" ma:root="true" ma:fieldsID="7adf6ac73be8be9ab7a6c8b4f2a2056a" ns2:_="" ns3:_="">
    <xsd:import namespace="9e363998-3f99-42d5-9783-66e62731d4a4"/>
    <xsd:import namespace="46df4336-8388-45b7-884e-c9d8fffa3f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363998-3f99-42d5-9783-66e62731d4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e39ebc3d-b31a-4691-846c-24affd11c5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df4336-8388-45b7-884e-c9d8fffa3f0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e031c69-3c8e-4d19-86d5-c8bdf4258b3b}" ma:internalName="TaxCatchAll" ma:showField="CatchAllData" ma:web="46df4336-8388-45b7-884e-c9d8fffa3f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D1CE44-BFE0-4B43-B50E-D84359261BC5}">
  <ds:schemaRefs>
    <ds:schemaRef ds:uri="46df4336-8388-45b7-884e-c9d8fffa3f0d"/>
    <ds:schemaRef ds:uri="9e363998-3f99-42d5-9783-66e62731d4a4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8788C8-7A1E-43F9-A629-3C13ECAD25F9}">
  <ds:schemaRefs>
    <ds:schemaRef ds:uri="46df4336-8388-45b7-884e-c9d8fffa3f0d"/>
    <ds:schemaRef ds:uri="9e363998-3f99-42d5-9783-66e62731d4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7DBC461-C76F-4465-800A-C9A08909DD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9</TotalTime>
  <Application>LibreOffice/24.8.4.2$Linux_X86_64 LibreOffice_project/480$Build-2</Application>
  <AppVersion>15.0000</AppVersion>
  <Company>DANTE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2015-04-29T14:13:57Z</dcterms:created>
  <dc:creator>Karl Meyer</dc:creator>
  <dc:description>change to funding information Nov 2015</dc:description>
  <dc:language>en-US</dc:language>
  <cp:lastModifiedBy>Richard Freitag</cp:lastModifiedBy>
  <dcterms:modified xsi:type="dcterms:W3CDTF">2025-06-11T01:13:26Z</dcterms:modified>
  <cp:revision>3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0x01010035C6C8074B7BAB4BA3613B1625A85797</vt:lpwstr>
  </property>
  <property fmtid="{D5CDD505-2E9C-101B-9397-08002B2CF9AE}" pid="3" name="MediaServiceImageTags">
    <vt:lpwstr/>
  </property>
  <property fmtid="{D5CDD505-2E9C-101B-9397-08002B2CF9AE}" pid="4" name="PresentationFormat">
    <vt:lpwstr>On-screen Show (16:9)</vt:lpwstr>
  </property>
  <property fmtid="{D5CDD505-2E9C-101B-9397-08002B2CF9AE}" pid="5" name="Slides">
    <vt:i4>17</vt:i4>
  </property>
  <property fmtid="{D5CDD505-2E9C-101B-9397-08002B2CF9AE}" pid="6" name="_dlc_DocIdItemGuid">
    <vt:lpwstr>44859268-e552-4f71-81b4-ca39bd175d99</vt:lpwstr>
  </property>
</Properties>
</file>