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420" r:id="rId3"/>
    <p:sldId id="421" r:id="rId4"/>
    <p:sldId id="422" r:id="rId5"/>
    <p:sldId id="423" r:id="rId6"/>
    <p:sldId id="409" r:id="rId7"/>
    <p:sldId id="410" r:id="rId8"/>
    <p:sldId id="416" r:id="rId9"/>
    <p:sldId id="419" r:id="rId10"/>
    <p:sldId id="417" r:id="rId11"/>
    <p:sldId id="3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De Giorgi" initials="MDG" lastIdx="1" clrIdx="0">
    <p:extLst>
      <p:ext uri="{19B8F6BF-5375-455C-9EA6-DF929625EA0E}">
        <p15:presenceInfo xmlns:p15="http://schemas.microsoft.com/office/powerpoint/2012/main" userId="S::marina.degiorgi@geant.org::6a91c7ad-f824-4005-8c6e-460699cd9346" providerId="AD"/>
      </p:ext>
    </p:extLst>
  </p:cmAuthor>
  <p:cmAuthor id="2" name="Paul Hasleham" initials="PH" lastIdx="1" clrIdx="1">
    <p:extLst>
      <p:ext uri="{19B8F6BF-5375-455C-9EA6-DF929625EA0E}">
        <p15:presenceInfo xmlns:p15="http://schemas.microsoft.com/office/powerpoint/2012/main" userId="vue7nv8lUmvJnVoN18htNPcEISingpEqoE+wkukXTH0=" providerId="None"/>
      </p:ext>
    </p:extLst>
  </p:cmAuthor>
  <p:cmAuthor id="3" name="Leonardo Marino" initials="LM" lastIdx="2" clrIdx="2">
    <p:extLst>
      <p:ext uri="{19B8F6BF-5375-455C-9EA6-DF929625EA0E}">
        <p15:presenceInfo xmlns:p15="http://schemas.microsoft.com/office/powerpoint/2012/main" userId="85O0jWq4khe/e03UXpgSX/u+MVRG/EN6OCKD0xVajVE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C71"/>
    <a:srgbClr val="003F5F"/>
    <a:srgbClr val="F0893B"/>
    <a:srgbClr val="1D286B"/>
    <a:srgbClr val="4B7181"/>
    <a:srgbClr val="624257"/>
    <a:srgbClr val="C3A781"/>
    <a:srgbClr val="B89C6E"/>
    <a:srgbClr val="30348F"/>
    <a:srgbClr val="8E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31" autoAdjust="0"/>
    <p:restoredTop sz="80120" autoAdjust="0"/>
  </p:normalViewPr>
  <p:slideViewPr>
    <p:cSldViewPr snapToGrid="0">
      <p:cViewPr varScale="1">
        <p:scale>
          <a:sx n="127" d="100"/>
          <a:sy n="127" d="100"/>
        </p:scale>
        <p:origin x="544" y="192"/>
      </p:cViewPr>
      <p:guideLst/>
    </p:cSldViewPr>
  </p:slideViewPr>
  <p:outlineViewPr>
    <p:cViewPr>
      <p:scale>
        <a:sx n="33" d="100"/>
        <a:sy n="33" d="100"/>
      </p:scale>
      <p:origin x="0" y="-44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3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7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alignment with this global celebration, GÉANT announces the establishment of the Special Interest Group on Quantum Technology (SIG-Quantum). A collaborative forum to advance quantum technologies and shape the future of Research and Education Networks.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00FA2B3-1505-3A41-A87D-80572BB3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87383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96299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94862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68498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33716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21263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6386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875805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9F6300-7CE8-0547-BA00-FC02E97603DA}"/>
              </a:ext>
            </a:extLst>
          </p:cNvPr>
          <p:cNvSpPr/>
          <p:nvPr userDrawn="1"/>
        </p:nvSpPr>
        <p:spPr>
          <a:xfrm>
            <a:off x="0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538868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3077736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4616604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DF798D-C606-6F40-84F1-492591DE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19825"/>
            <a:ext cx="9390692" cy="390293"/>
          </a:xfrm>
          <a:prstGeom prst="rect">
            <a:avLst/>
          </a:prstGeom>
        </p:spPr>
        <p:txBody>
          <a:bodyPr wrap="none"/>
          <a:lstStyle>
            <a:lvl1pPr>
              <a:defRPr sz="2400" b="1" cap="all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6900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32808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490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04984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109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89207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05855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11772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4" y="1566391"/>
            <a:ext cx="99231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385562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022254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GEANT.ORG</a:t>
            </a:r>
            <a:endParaRPr lang="en-GB" sz="12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6" r:id="rId17"/>
    <p:sldLayoutId id="214748367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iki.geant.org/display/SIGQ/SIG-Quantum+Homep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searchoutreach.org/articles/national-physical-laboratory-driving-innovation-quantum-standard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B45E650-A7C9-7941-B8C1-9EB62BC38C2F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D1AD-FF15-244B-B225-8E5849DD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255493" y="1619457"/>
            <a:ext cx="9566582" cy="1595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Quantum Technologies Initiatives and Current Landscape in Europe – Synergies and Alignment with NREN Community </a:t>
            </a:r>
            <a:r>
              <a:rPr lang="en-GB" i="1" dirty="0">
                <a:solidFill>
                  <a:schemeClr val="bg1"/>
                </a:solidFill>
              </a:rPr>
              <a:t>Activities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255494" y="2607476"/>
            <a:ext cx="6753726" cy="749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1255492" y="3177134"/>
            <a:ext cx="6753726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Domenico Vicinanza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all" dirty="0">
                <a:solidFill>
                  <a:schemeClr val="bg1"/>
                </a:solidFill>
              </a:rPr>
              <a:t>Géant Senior Research Engagement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cap="all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cap="all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cap="all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FC8EF-A9F1-694B-9F9D-CC0F056AA3B5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C850078D-81AF-0448-A794-95A3C416C535}"/>
              </a:ext>
            </a:extLst>
          </p:cNvPr>
          <p:cNvSpPr txBox="1">
            <a:spLocks/>
          </p:cNvSpPr>
          <p:nvPr/>
        </p:nvSpPr>
        <p:spPr>
          <a:xfrm>
            <a:off x="1255494" y="5922278"/>
            <a:ext cx="2480762" cy="614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55494" y="5073436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GEANT Quantum Session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F97B6D9-9532-6C4C-BD89-9525855C36B1}"/>
              </a:ext>
            </a:extLst>
          </p:cNvPr>
          <p:cNvSpPr txBox="1">
            <a:spLocks/>
          </p:cNvSpPr>
          <p:nvPr/>
        </p:nvSpPr>
        <p:spPr>
          <a:xfrm>
            <a:off x="1255494" y="537522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WP6 Meeting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F75DFE-7122-2D8E-6DB0-EEB915A244DF}"/>
              </a:ext>
            </a:extLst>
          </p:cNvPr>
          <p:cNvSpPr txBox="1">
            <a:spLocks/>
          </p:cNvSpPr>
          <p:nvPr/>
        </p:nvSpPr>
        <p:spPr>
          <a:xfrm>
            <a:off x="1275588" y="4028779"/>
            <a:ext cx="6753726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Piotr Rydlichowski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all" dirty="0">
                <a:solidFill>
                  <a:schemeClr val="bg1"/>
                </a:solidFill>
              </a:rPr>
              <a:t>Resercher at PSNC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cap="all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cap="all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4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9782-C32D-44BF-1D1F-2914C0DA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3DCE-B03C-D9AD-03AA-2BEB902D82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For more information about SIG-Quantum and how to get involved, visit: </a:t>
            </a:r>
            <a:r>
              <a:rPr lang="en-US" dirty="0">
                <a:hlinkClick r:id="rId2"/>
              </a:rPr>
              <a:t>https://wiki.geant.org/display/SIGQ/SIG-Quantum+Homepage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26" name="Picture 2" descr="qr-code for edu.nl/ry7px">
            <a:extLst>
              <a:ext uri="{FF2B5EF4-FFF2-40B4-BE49-F238E27FC236}">
                <a16:creationId xmlns:a16="http://schemas.microsoft.com/office/drawing/2014/main" id="{2AAE9232-785E-7580-DC24-E453F37A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72" y="3208545"/>
            <a:ext cx="2647696" cy="28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0917C-F7F1-D773-EBD0-B508D6A2E553}"/>
              </a:ext>
            </a:extLst>
          </p:cNvPr>
          <p:cNvSpPr txBox="1"/>
          <p:nvPr/>
        </p:nvSpPr>
        <p:spPr>
          <a:xfrm>
            <a:off x="4361185" y="2585891"/>
            <a:ext cx="2816669" cy="52322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Join SIG-Quantum</a:t>
            </a:r>
          </a:p>
        </p:txBody>
      </p:sp>
    </p:spTree>
    <p:extLst>
      <p:ext uri="{BB962C8B-B14F-4D97-AF65-F5344CB8AC3E}">
        <p14:creationId xmlns:p14="http://schemas.microsoft.com/office/powerpoint/2010/main" val="288038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A1A63B-A7B3-C64F-84BA-269873DB019A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136ECF-B205-C846-B3D0-77CD6025EFD7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356717" y="746625"/>
            <a:ext cx="3125802" cy="737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291788" y="2599353"/>
            <a:ext cx="6753726" cy="749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91787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" name="Picture 2" descr="Text, logo&#10;&#10;Description automatically generated">
            <a:extLst>
              <a:ext uri="{FF2B5EF4-FFF2-40B4-BE49-F238E27FC236}">
                <a16:creationId xmlns:a16="http://schemas.microsoft.com/office/drawing/2014/main" id="{CECD9070-21D8-FA41-16AF-2D2150607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96" y="5736826"/>
            <a:ext cx="2086824" cy="4542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DF2D48-3279-CF40-B51E-D90B6335A9D6}"/>
              </a:ext>
            </a:extLst>
          </p:cNvPr>
          <p:cNvSpPr txBox="1"/>
          <p:nvPr/>
        </p:nvSpPr>
        <p:spPr>
          <a:xfrm>
            <a:off x="7470813" y="5066718"/>
            <a:ext cx="3011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Let’s stay in touch!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dom.vicinanza@geant.org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BB02F-A7D1-B256-8B5E-4D0D05AF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4762-44CE-BC33-DD5F-7209DD07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Quantum Flagship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7F32397-E200-1B24-D738-BA259B0C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041" y="1366538"/>
            <a:ext cx="3238764" cy="4124925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757D41D-3BAA-2EE0-93F2-DDC590340BCF}"/>
              </a:ext>
            </a:extLst>
          </p:cNvPr>
          <p:cNvSpPr txBox="1">
            <a:spLocks/>
          </p:cNvSpPr>
          <p:nvPr/>
        </p:nvSpPr>
        <p:spPr>
          <a:xfrm>
            <a:off x="336078" y="1510069"/>
            <a:ext cx="8214439" cy="5538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dirty="0"/>
          </a:p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Large-scale research and innovation initiative funded by the EC</a:t>
            </a:r>
          </a:p>
          <a:p>
            <a:pPr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Complemented by National Programs and Initiatives</a:t>
            </a:r>
          </a:p>
          <a:p>
            <a:pPr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Started in October 2018 and will run for 10 years.</a:t>
            </a:r>
          </a:p>
          <a:p>
            <a:pPr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in the areas of quantum computing and quantum communication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applications, integration, use cases</a:t>
            </a:r>
          </a:p>
          <a:p>
            <a:pPr marL="0" indent="0" algn="just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1505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CC520-33CD-27DD-5DE9-84A0798A6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686E-A4D9-1B1F-B421-CDC93AA5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Quantum Flagship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28D56FC-834F-9C6B-F73A-8DB9E66F1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45" y="1349433"/>
            <a:ext cx="7733206" cy="5214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98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25A7F-F264-66CC-2652-1D47F9192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67A7-CF38-E3FA-7B1C-3A356922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European Quantum 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5F10F-572C-B3AF-CE37-F6E659A6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0" y="1349433"/>
            <a:ext cx="7168281" cy="533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DADE6-3D73-371E-F329-8612A75E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2060-CAFC-3460-897A-EF691741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QT.Edu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F9F2B-5353-7AAE-007A-3B167BCD0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97" y="918524"/>
            <a:ext cx="4871005" cy="58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1AC8-6B93-9A1D-F26F-DD345BFA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/>
              <a:t>2025: </a:t>
            </a:r>
            <a:r>
              <a:rPr lang="en-GB" sz="2400"/>
              <a:t>International Year of Quantum Science and Technology (IYQ)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9085-8D62-9FCA-8B68-B4048F2EB3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6793070" cy="4503737"/>
          </a:xfrm>
        </p:spPr>
        <p:txBody>
          <a:bodyPr>
            <a:normAutofit/>
          </a:bodyPr>
          <a:lstStyle/>
          <a:p>
            <a:r>
              <a:rPr lang="en-GB" dirty="0"/>
              <a:t>Declared the UNESCO International Year of Quantum Science and Technology.</a:t>
            </a:r>
          </a:p>
          <a:p>
            <a:r>
              <a:rPr lang="en-GB" dirty="0"/>
              <a:t>Marks 100 years since the birth of quantum mechanics</a:t>
            </a:r>
          </a:p>
          <a:p>
            <a:pPr lvl="1"/>
            <a:r>
              <a:rPr lang="en-GB" sz="2400" dirty="0"/>
              <a:t>a milestone that transformed our understanding of the universe.</a:t>
            </a:r>
          </a:p>
          <a:p>
            <a:r>
              <a:rPr lang="en-GB" dirty="0"/>
              <a:t>Quantum mechanics is the foundation for most of the computing and networking technology we use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15F28A-23F0-B97E-2278-6B3848AF4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9" r="24243" b="-1"/>
          <a:stretch/>
        </p:blipFill>
        <p:spPr bwMode="auto">
          <a:xfrm>
            <a:off x="7982465" y="1567629"/>
            <a:ext cx="2911316" cy="450373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4119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CC7C-9A5D-264E-04CE-4DBDA705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/>
              <a:t>Introducing SIG-Quantum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62DA-F075-1D47-6DA5-8E4E172CEB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7763509" cy="4503737"/>
          </a:xfrm>
        </p:spPr>
        <p:txBody>
          <a:bodyPr>
            <a:normAutofit/>
          </a:bodyPr>
          <a:lstStyle/>
          <a:p>
            <a:r>
              <a:rPr lang="en-GB" b="1" dirty="0"/>
              <a:t>What:</a:t>
            </a:r>
            <a:r>
              <a:rPr lang="en-GB" dirty="0"/>
              <a:t> Open forum for the diverse community engaged in quantum technologies, across Research and Education Networks (RENs). </a:t>
            </a:r>
          </a:p>
          <a:p>
            <a:r>
              <a:rPr lang="en-GB" dirty="0"/>
              <a:t>A hub for the exchange of:</a:t>
            </a:r>
          </a:p>
          <a:p>
            <a:pPr lvl="1"/>
            <a:r>
              <a:rPr lang="en-GB" sz="2400" dirty="0"/>
              <a:t>Experiences</a:t>
            </a:r>
          </a:p>
          <a:p>
            <a:pPr lvl="1"/>
            <a:r>
              <a:rPr lang="en-GB" sz="2400" dirty="0"/>
              <a:t>Ideas</a:t>
            </a:r>
          </a:p>
          <a:p>
            <a:pPr lvl="1"/>
            <a:r>
              <a:rPr lang="en-GB" sz="2400" dirty="0"/>
              <a:t>Knowledge on the </a:t>
            </a:r>
          </a:p>
          <a:p>
            <a:pPr lvl="2"/>
            <a:r>
              <a:rPr lang="en-GB" sz="2400" dirty="0"/>
              <a:t>Development</a:t>
            </a:r>
          </a:p>
          <a:p>
            <a:pPr lvl="2"/>
            <a:r>
              <a:rPr lang="en-GB" sz="2400" dirty="0"/>
              <a:t>Deployment</a:t>
            </a:r>
          </a:p>
          <a:p>
            <a:pPr lvl="2"/>
            <a:r>
              <a:rPr lang="en-GB" sz="2400" dirty="0"/>
              <a:t>Testing</a:t>
            </a:r>
          </a:p>
          <a:p>
            <a:pPr lvl="2"/>
            <a:r>
              <a:rPr lang="en-GB" sz="2400" dirty="0"/>
              <a:t>Standardisation of quantum solutions.</a:t>
            </a:r>
          </a:p>
        </p:txBody>
      </p:sp>
      <p:pic>
        <p:nvPicPr>
          <p:cNvPr id="11" name="Picture 10" descr="A machine with a glass dome&#10;&#10;AI-generated content may be incorrect.">
            <a:extLst>
              <a:ext uri="{FF2B5EF4-FFF2-40B4-BE49-F238E27FC236}">
                <a16:creationId xmlns:a16="http://schemas.microsoft.com/office/drawing/2014/main" id="{E9A17A91-BC79-7CF4-274F-85B7E2037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935" r="43299"/>
          <a:stretch/>
        </p:blipFill>
        <p:spPr>
          <a:xfrm>
            <a:off x="8952904" y="1567629"/>
            <a:ext cx="1940877" cy="4503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43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2294-D907-6033-6FCB-4CD1F1BD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/>
              <a:t>Focus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6DAA-3F9F-899B-18B8-04E38D3EC0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7763509" cy="4503737"/>
          </a:xfrm>
        </p:spPr>
        <p:txBody>
          <a:bodyPr>
            <a:normAutofit/>
          </a:bodyPr>
          <a:lstStyle/>
          <a:p>
            <a:r>
              <a:rPr lang="en-GB" b="1" dirty="0"/>
              <a:t>Focus Areas:</a:t>
            </a:r>
            <a:endParaRPr lang="en-GB" dirty="0"/>
          </a:p>
          <a:p>
            <a:pPr lvl="1"/>
            <a:r>
              <a:rPr lang="en-GB" sz="2400"/>
              <a:t>Quantum networking</a:t>
            </a:r>
          </a:p>
          <a:p>
            <a:pPr lvl="1"/>
            <a:r>
              <a:rPr lang="en-GB" sz="2400"/>
              <a:t>Quantum computing</a:t>
            </a:r>
          </a:p>
          <a:p>
            <a:pPr lvl="1"/>
            <a:r>
              <a:rPr lang="en-GB" sz="2400"/>
              <a:t>Quantum sensing</a:t>
            </a:r>
          </a:p>
          <a:p>
            <a:pPr lvl="1"/>
            <a:r>
              <a:rPr lang="en-GB" sz="2400"/>
              <a:t>Cryptography and communication across Research and Education Networks (RENs).</a:t>
            </a:r>
          </a:p>
          <a:p>
            <a:r>
              <a:rPr lang="en-GB" dirty="0"/>
              <a:t>Aiming at grouping:</a:t>
            </a:r>
          </a:p>
          <a:p>
            <a:pPr lvl="1"/>
            <a:r>
              <a:rPr lang="en-GB" sz="2400"/>
              <a:t>National Research and Education Networks (NRENs)</a:t>
            </a:r>
          </a:p>
          <a:p>
            <a:pPr lvl="1"/>
            <a:r>
              <a:rPr lang="en-GB" sz="2400"/>
              <a:t>Research institutes</a:t>
            </a:r>
          </a:p>
          <a:p>
            <a:pPr lvl="1"/>
            <a:r>
              <a:rPr lang="en-GB" sz="2400"/>
              <a:t>Vendors</a:t>
            </a:r>
          </a:p>
          <a:p>
            <a:pPr lvl="1"/>
            <a:r>
              <a:rPr lang="en-GB" sz="2400"/>
              <a:t>GÉANT interested in quantum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2C46-5B8E-669D-5478-8B728606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quantum activities: Time/Frequency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DDF3-5762-BA5F-80BD-8332CF3C12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10227123" cy="4503737"/>
          </a:xfrm>
        </p:spPr>
        <p:txBody>
          <a:bodyPr/>
          <a:lstStyle/>
          <a:p>
            <a:r>
              <a:rPr lang="en-US" dirty="0"/>
              <a:t>SIG-Time/Frequency Network (SIG-TFN) </a:t>
            </a:r>
            <a:r>
              <a:rPr lang="en-US" dirty="0">
                <a:sym typeface="Wingdings" pitchFamily="2" charset="2"/>
              </a:rPr>
              <a:t> Design a Core-TFN within GEANT</a:t>
            </a:r>
            <a:endParaRPr lang="en-US" dirty="0"/>
          </a:p>
          <a:p>
            <a:r>
              <a:rPr lang="en-US" dirty="0"/>
              <a:t>Collaboration with industry (Toshiba) about QKD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C017-BE18-C333-DE26-63FF63FBB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82" y="2563286"/>
            <a:ext cx="7446753" cy="38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5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.potx" id="{D619A71B-72F6-4017-9642-8E046705272E}" vid="{94030387-6E4E-45DC-8C13-3496BB4EE5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16723</TotalTime>
  <Words>351</Words>
  <Application>Microsoft Macintosh PowerPoint</Application>
  <PresentationFormat>Widescreen</PresentationFormat>
  <Paragraphs>61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Quantum Flagship</vt:lpstr>
      <vt:lpstr>Quantum Flagship</vt:lpstr>
      <vt:lpstr>European Quantum Act</vt:lpstr>
      <vt:lpstr>QT.Edu</vt:lpstr>
      <vt:lpstr>2025: International Year of Quantum Science and Technology (IYQ)</vt:lpstr>
      <vt:lpstr>Introducing SIG-Quantum</vt:lpstr>
      <vt:lpstr>Focus area</vt:lpstr>
      <vt:lpstr>More quantum activities: Time/Frequency Distribution</vt:lpstr>
      <vt:lpstr>More info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Meloni</dc:creator>
  <cp:lastModifiedBy>Piotr Rydlichowski</cp:lastModifiedBy>
  <cp:revision>890</cp:revision>
  <dcterms:created xsi:type="dcterms:W3CDTF">2018-03-16T12:13:33Z</dcterms:created>
  <dcterms:modified xsi:type="dcterms:W3CDTF">2025-06-08T11:59:46Z</dcterms:modified>
</cp:coreProperties>
</file>