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1"/>
  </p:notesMasterIdLst>
  <p:sldIdLst>
    <p:sldId id="297" r:id="rId6"/>
    <p:sldId id="307" r:id="rId7"/>
    <p:sldId id="308" r:id="rId8"/>
    <p:sldId id="309" r:id="rId9"/>
    <p:sldId id="295" r:id="rId10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55E"/>
    <a:srgbClr val="E63961"/>
    <a:srgbClr val="E3B400"/>
    <a:srgbClr val="1C2C4F"/>
    <a:srgbClr val="6396BA"/>
    <a:srgbClr val="285D93"/>
    <a:srgbClr val="414140"/>
    <a:srgbClr val="1A6992"/>
    <a:srgbClr val="F6A500"/>
    <a:srgbClr val="008B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73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26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BA2D9F37-CECE-956D-E16A-DA131AFCD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601" y="3317146"/>
            <a:ext cx="3822700" cy="237388"/>
          </a:xfrm>
        </p:spPr>
        <p:txBody>
          <a:bodyPr>
            <a:noAutofit/>
          </a:bodyPr>
          <a:lstStyle>
            <a:lvl1pPr marL="0" indent="0">
              <a:buNone/>
              <a:defRPr sz="1400" b="1" baseline="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0602" y="2442175"/>
            <a:ext cx="5044588" cy="545199"/>
          </a:xfrm>
        </p:spPr>
        <p:txBody>
          <a:bodyPr wrap="square">
            <a:noAutofit/>
          </a:bodyPr>
          <a:lstStyle>
            <a:lvl1pPr marL="0" indent="0">
              <a:lnSpc>
                <a:spcPct val="150000"/>
              </a:lnSpc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6907" y="1672929"/>
            <a:ext cx="5000704" cy="709965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0601" y="3601634"/>
            <a:ext cx="3752453" cy="2292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60601" y="3814701"/>
            <a:ext cx="3752453" cy="23738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CCF5F0-1DF6-300C-424D-3E72A981A8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9475E73F-3C4A-B878-50A1-1B7888C031C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  <p:pic>
        <p:nvPicPr>
          <p:cNvPr id="14" name="Picture 13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5D091CCF-46BF-82B9-2DE0-ECDA90878FC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0" y="301261"/>
            <a:ext cx="1688014" cy="94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78242A-115F-FAAB-3C19-C8B609AB6C4B}"/>
              </a:ext>
            </a:extLst>
          </p:cNvPr>
          <p:cNvSpPr/>
          <p:nvPr userDrawn="1"/>
        </p:nvSpPr>
        <p:spPr>
          <a:xfrm>
            <a:off x="0" y="4340267"/>
            <a:ext cx="9144000" cy="824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601320"/>
          </a:xfrm>
        </p:spPr>
        <p:txBody>
          <a:bodyPr/>
          <a:lstStyle>
            <a:lvl1pPr>
              <a:defRPr sz="16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6396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F477A8E2-0B99-ED90-CC54-CF0C457577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67861" r="4589" b="1"/>
          <a:stretch/>
        </p:blipFill>
        <p:spPr>
          <a:xfrm>
            <a:off x="0" y="4755599"/>
            <a:ext cx="9144000" cy="412398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98D6321C-472B-7FBA-DCAD-482BD2B909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43"/>
          <a:stretch/>
        </p:blipFill>
        <p:spPr>
          <a:xfrm>
            <a:off x="350201" y="4818216"/>
            <a:ext cx="861109" cy="27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357062"/>
          </a:xfrm>
        </p:spPr>
        <p:txBody>
          <a:bodyPr/>
          <a:lstStyle>
            <a:lvl1pPr>
              <a:defRPr sz="16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60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96F747BC-CA05-EF83-86CD-9413EFB5A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02E3BFA-A031-B223-B9E0-F61758792D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9773C053-F1AA-0816-AD3B-A02CA69E17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AD9C7099-EDE5-12F7-416D-ECC87915A5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45774" r="4589"/>
          <a:stretch/>
        </p:blipFill>
        <p:spPr>
          <a:xfrm>
            <a:off x="0" y="4465908"/>
            <a:ext cx="9144000" cy="695826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201" y="964414"/>
            <a:ext cx="8439238" cy="3306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71CF10B-5905-E541-B922-641440E09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9244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1DEE7437-BF42-38B7-CCA3-CE0457B53B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28"/>
          <a:stretch/>
        </p:blipFill>
        <p:spPr>
          <a:xfrm>
            <a:off x="350202" y="4598129"/>
            <a:ext cx="977558" cy="42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3" r:id="rId2"/>
    <p:sldLayoutId id="2147483650" r:id="rId3"/>
    <p:sldLayoutId id="214748366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E6396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A08FEB-7D89-4706-0C59-EAB786EECA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Edit Herczog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39933F4-5A63-35A2-B85D-8BAAB008C0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Future Ready Networks - Future of </a:t>
            </a:r>
            <a:r>
              <a:rPr lang="en-US" dirty="0" err="1"/>
              <a:t>Fibre</a:t>
            </a:r>
            <a:r>
              <a:rPr lang="en-US" dirty="0"/>
              <a:t> Optic Sensing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3465FD-75EF-F8F6-54FF-3113B792E5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EU plans on dual-use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CE6B3-0A94-472D-F8D4-F5D0EE9E79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Brighton, Community Hub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FA79CE5-2B6A-BA67-AAD6-05CD56D779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11 June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3E1CB-530C-3CD0-5CDA-3523DC6449D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4633913"/>
            <a:ext cx="2057400" cy="274637"/>
          </a:xfrm>
        </p:spPr>
        <p:txBody>
          <a:bodyPr/>
          <a:lstStyle/>
          <a:p>
            <a:fld id="{9E7CA0F2-EE66-4F60-8C00-E0BE38E7AEC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13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FBAAFF-AA9E-485C-211F-2F9527E3D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Weaponization of everything</a:t>
            </a:r>
          </a:p>
          <a:p>
            <a:pPr lvl="1"/>
            <a:r>
              <a:rPr lang="en-US" dirty="0"/>
              <a:t>Re-use of semiconductors from household appliances</a:t>
            </a:r>
          </a:p>
          <a:p>
            <a:pPr lvl="1"/>
            <a:r>
              <a:rPr lang="en-US" dirty="0"/>
              <a:t>Attack on civilian infrastructure (submarine infrastructure)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Securitization of everything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Sensors on submarine cables: research whales (civilian); observe movements around the cables for protection (defense); monitor traffic around cables (military).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Legislation was made before weaponization of everything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Need to adapt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Short term: Preference in-built into future calls (e.g.: 5G Toolbox); CEF and DEP includes Security clause; but civilian </a:t>
            </a:r>
            <a:r>
              <a:rPr lang="en-US" dirty="0" err="1">
                <a:sym typeface="Wingdings" panose="05000000000000000000" pitchFamily="2" charset="2"/>
              </a:rPr>
              <a:t>programmes</a:t>
            </a:r>
            <a:r>
              <a:rPr lang="en-US" dirty="0">
                <a:sym typeface="Wingdings" panose="05000000000000000000" pitchFamily="2" charset="2"/>
              </a:rPr>
              <a:t> (Horizon Europe; Copernicus) need to be revisited; Sanctions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Medium term: revisit sectoral and horizontal legislation including Financial Framework rules; mainstream dual-use throughout?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Organisations</a:t>
            </a:r>
            <a:r>
              <a:rPr lang="en-US" dirty="0">
                <a:sym typeface="Wingdings" panose="05000000000000000000" pitchFamily="2" charset="2"/>
              </a:rPr>
              <a:t> need to change to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791DAA-F4AC-6077-8A88-FB704D00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  <a:endParaRPr lang="LID4096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540322-EC9F-C9E5-96F9-17D24D295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1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E5053-D3DB-6E98-CF93-B603ED21D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D9AC06FF-B80A-D7E5-B42A-7CB3CEA98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892"/>
            <a:ext cx="9144000" cy="457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2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1247A-858D-6E28-2797-4F4D068C2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F5E5649-509A-1722-890D-FDEC6B2208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928" r="1915" b="2073"/>
          <a:stretch>
            <a:fillRect/>
          </a:stretch>
        </p:blipFill>
        <p:spPr>
          <a:xfrm>
            <a:off x="4572000" y="635000"/>
            <a:ext cx="4536723" cy="4038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24D081-A7C2-19E8-5779-72D3E1C5B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0" y="1094007"/>
            <a:ext cx="4397025" cy="264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0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348D8F-4883-F698-E8B7-38962B0631B6}"/>
              </a:ext>
            </a:extLst>
          </p:cNvPr>
          <p:cNvSpPr txBox="1">
            <a:spLocks/>
          </p:cNvSpPr>
          <p:nvPr/>
        </p:nvSpPr>
        <p:spPr>
          <a:xfrm>
            <a:off x="610930" y="2447997"/>
            <a:ext cx="5793498" cy="426330"/>
          </a:xfrm>
          <a:prstGeom prst="rect">
            <a:avLst/>
          </a:prstGeom>
        </p:spPr>
        <p:txBody>
          <a:bodyPr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</a:rPr>
              <a:t>Any questions?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C39C7EC-1AC8-7BAD-8633-820FEC8D5523}"/>
              </a:ext>
            </a:extLst>
          </p:cNvPr>
          <p:cNvSpPr txBox="1">
            <a:spLocks/>
          </p:cNvSpPr>
          <p:nvPr/>
        </p:nvSpPr>
        <p:spPr>
          <a:xfrm>
            <a:off x="555228" y="1852204"/>
            <a:ext cx="5981102" cy="765524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41414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accent4"/>
                </a:solidFill>
              </a:rPr>
              <a:t>Thank you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F9C187A-2B08-31D4-7F63-BFCF807A1155}"/>
              </a:ext>
            </a:extLst>
          </p:cNvPr>
          <p:cNvSpPr txBox="1">
            <a:spLocks/>
          </p:cNvSpPr>
          <p:nvPr/>
        </p:nvSpPr>
        <p:spPr>
          <a:xfrm>
            <a:off x="610930" y="3470165"/>
            <a:ext cx="3795964" cy="2631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0" kern="1200" baseline="0">
                <a:solidFill>
                  <a:srgbClr val="E3B4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18355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Presenter email</a:t>
            </a:r>
          </a:p>
        </p:txBody>
      </p:sp>
    </p:spTree>
    <p:extLst>
      <p:ext uri="{BB962C8B-B14F-4D97-AF65-F5344CB8AC3E}">
        <p14:creationId xmlns:p14="http://schemas.microsoft.com/office/powerpoint/2010/main" val="705628693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7019c98-23ef-46f8-8434-cfd3a3bc7393">GN4PROJ-13-16</_dlc_DocId>
    <_dlc_DocIdUrl xmlns="e7019c98-23ef-46f8-8434-cfd3a3bc7393">
      <Url>https://intranet.geant.org/help-and-support/_layouts/15/DocIdRedir.aspx?ID=GN4PROJ-13-16</Url>
      <Description>GN4PROJ-13-16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C14C35B6BD02428EFDFCF6B38DCCFF" ma:contentTypeVersion="3" ma:contentTypeDescription="Create a new document." ma:contentTypeScope="" ma:versionID="cb80918fe4a605eb18370ba55c5d957b">
  <xsd:schema xmlns:xsd="http://www.w3.org/2001/XMLSchema" xmlns:xs="http://www.w3.org/2001/XMLSchema" xmlns:p="http://schemas.microsoft.com/office/2006/metadata/properties" xmlns:ns1="http://schemas.microsoft.com/sharepoint/v3" xmlns:ns2="e7019c98-23ef-46f8-8434-cfd3a3bc7393" targetNamespace="http://schemas.microsoft.com/office/2006/metadata/properties" ma:root="true" ma:fieldsID="19d4d48c21c094bbdb8e7cf95f595ca6" ns1:_="" ns2:_="">
    <xsd:import namespace="http://schemas.microsoft.com/sharepoint/v3"/>
    <xsd:import namespace="e7019c98-23ef-46f8-8434-cfd3a3bc739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c98-23ef-46f8-8434-cfd3a3bc739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4E8D75-8AF6-4906-9862-16846F3CF79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e7019c98-23ef-46f8-8434-cfd3a3bc7393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F2E35BE0-4019-4082-B1C6-2E4ACDDEA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019c98-23ef-46f8-8434-cfd3a3bc73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36</TotalTime>
  <Words>152</Words>
  <Application>Microsoft Office PowerPoint</Application>
  <PresentationFormat>On-screen Show (16:9)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GEANT Association</vt:lpstr>
      <vt:lpstr>PowerPoint Presentation</vt:lpstr>
      <vt:lpstr>Context</vt:lpstr>
      <vt:lpstr>PowerPoint Presentation</vt:lpstr>
      <vt:lpstr>PowerPoint Presentation</vt:lpstr>
      <vt:lpstr>PowerPoint Presentation</vt:lpstr>
    </vt:vector>
  </TitlesOfParts>
  <Company>DANTE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keywords/>
  <dc:description>change to funding information Nov 2015</dc:description>
  <cp:lastModifiedBy>Herczog Edit</cp:lastModifiedBy>
  <cp:revision>170</cp:revision>
  <dcterms:created xsi:type="dcterms:W3CDTF">2015-04-29T14:13:57Z</dcterms:created>
  <dcterms:modified xsi:type="dcterms:W3CDTF">2025-06-04T09:18:38Z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