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7" r:id="rId5"/>
  </p:sldMasterIdLst>
  <p:notesMasterIdLst>
    <p:notesMasterId r:id="rId33"/>
  </p:notesMasterIdLst>
  <p:sldIdLst>
    <p:sldId id="297" r:id="rId6"/>
    <p:sldId id="258" r:id="rId7"/>
    <p:sldId id="3859" r:id="rId8"/>
    <p:sldId id="2076136102" r:id="rId9"/>
    <p:sldId id="2076136114" r:id="rId10"/>
    <p:sldId id="2076136097" r:id="rId11"/>
    <p:sldId id="468" r:id="rId12"/>
    <p:sldId id="2076136095" r:id="rId13"/>
    <p:sldId id="2076136100" r:id="rId14"/>
    <p:sldId id="2076136099" r:id="rId15"/>
    <p:sldId id="2076136103" r:id="rId16"/>
    <p:sldId id="2076136115" r:id="rId17"/>
    <p:sldId id="6518" r:id="rId18"/>
    <p:sldId id="2076136093" r:id="rId19"/>
    <p:sldId id="2076136109" r:id="rId20"/>
    <p:sldId id="2076136104" r:id="rId21"/>
    <p:sldId id="2076136091" r:id="rId22"/>
    <p:sldId id="2076136107" r:id="rId23"/>
    <p:sldId id="3886" r:id="rId24"/>
    <p:sldId id="2076136112" r:id="rId25"/>
    <p:sldId id="265" r:id="rId26"/>
    <p:sldId id="2076136110" r:id="rId27"/>
    <p:sldId id="567" r:id="rId28"/>
    <p:sldId id="2076136111" r:id="rId29"/>
    <p:sldId id="6516" r:id="rId30"/>
    <p:sldId id="1179" r:id="rId31"/>
    <p:sldId id="295" r:id="rId3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FC2B4A-D802-CDC9-5CFF-66C36F2354FD}" name="Raimena Veisllari" initials="RV" userId="S::raimena.veisllari@sikt.no::8f500bd6-727b-4e99-a49e-fa57d4c821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40A17-08BE-4C11-8335-2BE886D8490F}" v="48" dt="2025-06-08T13:15:54.8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1"/>
    <p:restoredTop sz="90592" autoAdjust="0"/>
  </p:normalViewPr>
  <p:slideViewPr>
    <p:cSldViewPr snapToGrid="0">
      <p:cViewPr varScale="1">
        <p:scale>
          <a:sx n="109" d="100"/>
          <a:sy n="109" d="100"/>
        </p:scale>
        <p:origin x="126" y="2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imena Veisllari" userId="8f500bd6-727b-4e99-a49e-fa57d4c8215d" providerId="ADAL" clId="{0A640A17-08BE-4C11-8335-2BE886D8490F}"/>
    <pc:docChg chg="undo custSel modSld">
      <pc:chgData name="Raimena Veisllari" userId="8f500bd6-727b-4e99-a49e-fa57d4c8215d" providerId="ADAL" clId="{0A640A17-08BE-4C11-8335-2BE886D8490F}" dt="2025-06-08T13:14:08.713" v="117" actId="114"/>
      <pc:docMkLst>
        <pc:docMk/>
      </pc:docMkLst>
      <pc:sldChg chg="modNotesTx">
        <pc:chgData name="Raimena Veisllari" userId="8f500bd6-727b-4e99-a49e-fa57d4c8215d" providerId="ADAL" clId="{0A640A17-08BE-4C11-8335-2BE886D8490F}" dt="2025-06-08T13:06:17.810" v="0" actId="6549"/>
        <pc:sldMkLst>
          <pc:docMk/>
          <pc:sldMk cId="61034122" sldId="258"/>
        </pc:sldMkLst>
      </pc:sldChg>
      <pc:sldChg chg="modNotesTx">
        <pc:chgData name="Raimena Veisllari" userId="8f500bd6-727b-4e99-a49e-fa57d4c8215d" providerId="ADAL" clId="{0A640A17-08BE-4C11-8335-2BE886D8490F}" dt="2025-06-08T13:06:59.550" v="14" actId="6549"/>
        <pc:sldMkLst>
          <pc:docMk/>
          <pc:sldMk cId="3305424517" sldId="265"/>
        </pc:sldMkLst>
      </pc:sldChg>
      <pc:sldChg chg="modNotesTx">
        <pc:chgData name="Raimena Veisllari" userId="8f500bd6-727b-4e99-a49e-fa57d4c8215d" providerId="ADAL" clId="{0A640A17-08BE-4C11-8335-2BE886D8490F}" dt="2025-06-08T13:06:30.029" v="5" actId="6549"/>
        <pc:sldMkLst>
          <pc:docMk/>
          <pc:sldMk cId="4068751529" sldId="468"/>
        </pc:sldMkLst>
      </pc:sldChg>
      <pc:sldChg chg="modSp mod modNotesTx">
        <pc:chgData name="Raimena Veisllari" userId="8f500bd6-727b-4e99-a49e-fa57d4c8215d" providerId="ADAL" clId="{0A640A17-08BE-4C11-8335-2BE886D8490F}" dt="2025-06-08T13:14:08.713" v="117" actId="114"/>
        <pc:sldMkLst>
          <pc:docMk/>
          <pc:sldMk cId="1557806124" sldId="567"/>
        </pc:sldMkLst>
        <pc:spChg chg="mod">
          <ac:chgData name="Raimena Veisllari" userId="8f500bd6-727b-4e99-a49e-fa57d4c8215d" providerId="ADAL" clId="{0A640A17-08BE-4C11-8335-2BE886D8490F}" dt="2025-06-08T13:14:08.713" v="117" actId="114"/>
          <ac:spMkLst>
            <pc:docMk/>
            <pc:sldMk cId="1557806124" sldId="567"/>
            <ac:spMk id="10" creationId="{7EB36C76-B4F7-A47F-85E6-19C90F815DB6}"/>
          </ac:spMkLst>
        </pc:spChg>
      </pc:sldChg>
      <pc:sldChg chg="modNotesTx">
        <pc:chgData name="Raimena Veisllari" userId="8f500bd6-727b-4e99-a49e-fa57d4c8215d" providerId="ADAL" clId="{0A640A17-08BE-4C11-8335-2BE886D8490F}" dt="2025-06-08T13:07:10.886" v="17" actId="6549"/>
        <pc:sldMkLst>
          <pc:docMk/>
          <pc:sldMk cId="1832265449" sldId="1179"/>
        </pc:sldMkLst>
      </pc:sldChg>
      <pc:sldChg chg="modSp modNotesTx">
        <pc:chgData name="Raimena Veisllari" userId="8f500bd6-727b-4e99-a49e-fa57d4c8215d" providerId="ADAL" clId="{0A640A17-08BE-4C11-8335-2BE886D8490F}" dt="2025-06-08T13:12:33.198" v="78" actId="20577"/>
        <pc:sldMkLst>
          <pc:docMk/>
          <pc:sldMk cId="2981739464" sldId="3886"/>
        </pc:sldMkLst>
        <pc:spChg chg="mod">
          <ac:chgData name="Raimena Veisllari" userId="8f500bd6-727b-4e99-a49e-fa57d4c8215d" providerId="ADAL" clId="{0A640A17-08BE-4C11-8335-2BE886D8490F}" dt="2025-06-08T13:12:33.198" v="78" actId="20577"/>
          <ac:spMkLst>
            <pc:docMk/>
            <pc:sldMk cId="2981739464" sldId="3886"/>
            <ac:spMk id="3" creationId="{E6794918-F74B-DA9E-118F-01A621FC8307}"/>
          </ac:spMkLst>
        </pc:spChg>
      </pc:sldChg>
      <pc:sldChg chg="modSp mod modNotesTx">
        <pc:chgData name="Raimena Veisllari" userId="8f500bd6-727b-4e99-a49e-fa57d4c8215d" providerId="ADAL" clId="{0A640A17-08BE-4C11-8335-2BE886D8490F}" dt="2025-06-08T13:11:23.330" v="74" actId="20577"/>
        <pc:sldMkLst>
          <pc:docMk/>
          <pc:sldMk cId="4179883248" sldId="6518"/>
        </pc:sldMkLst>
        <pc:spChg chg="mod">
          <ac:chgData name="Raimena Veisllari" userId="8f500bd6-727b-4e99-a49e-fa57d4c8215d" providerId="ADAL" clId="{0A640A17-08BE-4C11-8335-2BE886D8490F}" dt="2025-06-08T13:11:23.330" v="74" actId="20577"/>
          <ac:spMkLst>
            <pc:docMk/>
            <pc:sldMk cId="4179883248" sldId="6518"/>
            <ac:spMk id="2" creationId="{90D36FE6-E8BF-FA63-CF69-53000D6B7ECD}"/>
          </ac:spMkLst>
        </pc:spChg>
      </pc:sldChg>
      <pc:sldChg chg="modNotesTx">
        <pc:chgData name="Raimena Veisllari" userId="8f500bd6-727b-4e99-a49e-fa57d4c8215d" providerId="ADAL" clId="{0A640A17-08BE-4C11-8335-2BE886D8490F}" dt="2025-06-08T13:06:52.892" v="12" actId="6549"/>
        <pc:sldMkLst>
          <pc:docMk/>
          <pc:sldMk cId="491736031" sldId="2076136091"/>
        </pc:sldMkLst>
      </pc:sldChg>
      <pc:sldChg chg="modNotesTx">
        <pc:chgData name="Raimena Veisllari" userId="8f500bd6-727b-4e99-a49e-fa57d4c8215d" providerId="ADAL" clId="{0A640A17-08BE-4C11-8335-2BE886D8490F}" dt="2025-06-08T13:06:47.595" v="10" actId="6549"/>
        <pc:sldMkLst>
          <pc:docMk/>
          <pc:sldMk cId="4255987996" sldId="2076136093"/>
        </pc:sldMkLst>
      </pc:sldChg>
      <pc:sldChg chg="modSp mod modNotesTx">
        <pc:chgData name="Raimena Veisllari" userId="8f500bd6-727b-4e99-a49e-fa57d4c8215d" providerId="ADAL" clId="{0A640A17-08BE-4C11-8335-2BE886D8490F}" dt="2025-06-08T13:09:43.185" v="57" actId="1076"/>
        <pc:sldMkLst>
          <pc:docMk/>
          <pc:sldMk cId="448078282" sldId="2076136097"/>
        </pc:sldMkLst>
        <pc:spChg chg="mod">
          <ac:chgData name="Raimena Veisllari" userId="8f500bd6-727b-4e99-a49e-fa57d4c8215d" providerId="ADAL" clId="{0A640A17-08BE-4C11-8335-2BE886D8490F}" dt="2025-06-08T13:09:27.408" v="51" actId="404"/>
          <ac:spMkLst>
            <pc:docMk/>
            <pc:sldMk cId="448078282" sldId="2076136097"/>
            <ac:spMk id="4" creationId="{7AF6C095-DE48-A4CF-86D5-7EA43B37819F}"/>
          </ac:spMkLst>
        </pc:spChg>
        <pc:spChg chg="mod">
          <ac:chgData name="Raimena Veisllari" userId="8f500bd6-727b-4e99-a49e-fa57d4c8215d" providerId="ADAL" clId="{0A640A17-08BE-4C11-8335-2BE886D8490F}" dt="2025-06-08T13:09:43.185" v="57" actId="1076"/>
          <ac:spMkLst>
            <pc:docMk/>
            <pc:sldMk cId="448078282" sldId="2076136097"/>
            <ac:spMk id="19" creationId="{BB00A350-30CD-8DBB-3D5D-01C46D403B94}"/>
          </ac:spMkLst>
        </pc:spChg>
      </pc:sldChg>
      <pc:sldChg chg="modNotesTx">
        <pc:chgData name="Raimena Veisllari" userId="8f500bd6-727b-4e99-a49e-fa57d4c8215d" providerId="ADAL" clId="{0A640A17-08BE-4C11-8335-2BE886D8490F}" dt="2025-06-08T13:06:38.598" v="7" actId="6549"/>
        <pc:sldMkLst>
          <pc:docMk/>
          <pc:sldMk cId="1423718604" sldId="2076136099"/>
        </pc:sldMkLst>
      </pc:sldChg>
      <pc:sldChg chg="modSp modNotesTx">
        <pc:chgData name="Raimena Veisllari" userId="8f500bd6-727b-4e99-a49e-fa57d4c8215d" providerId="ADAL" clId="{0A640A17-08BE-4C11-8335-2BE886D8490F}" dt="2025-06-08T13:10:10.229" v="58" actId="108"/>
        <pc:sldMkLst>
          <pc:docMk/>
          <pc:sldMk cId="4069563848" sldId="2076136100"/>
        </pc:sldMkLst>
        <pc:spChg chg="mod">
          <ac:chgData name="Raimena Veisllari" userId="8f500bd6-727b-4e99-a49e-fa57d4c8215d" providerId="ADAL" clId="{0A640A17-08BE-4C11-8335-2BE886D8490F}" dt="2025-06-08T13:10:10.229" v="58" actId="108"/>
          <ac:spMkLst>
            <pc:docMk/>
            <pc:sldMk cId="4069563848" sldId="2076136100"/>
            <ac:spMk id="10" creationId="{7A3ECC94-BCA5-B772-0A6E-680D0CE897F6}"/>
          </ac:spMkLst>
        </pc:spChg>
      </pc:sldChg>
      <pc:sldChg chg="modNotesTx">
        <pc:chgData name="Raimena Veisllari" userId="8f500bd6-727b-4e99-a49e-fa57d4c8215d" providerId="ADAL" clId="{0A640A17-08BE-4C11-8335-2BE886D8490F}" dt="2025-06-08T13:06:21.536" v="1" actId="6549"/>
        <pc:sldMkLst>
          <pc:docMk/>
          <pc:sldMk cId="3995798292" sldId="2076136102"/>
        </pc:sldMkLst>
      </pc:sldChg>
      <pc:sldChg chg="modSp mod modNotesTx">
        <pc:chgData name="Raimena Veisllari" userId="8f500bd6-727b-4e99-a49e-fa57d4c8215d" providerId="ADAL" clId="{0A640A17-08BE-4C11-8335-2BE886D8490F}" dt="2025-06-08T13:10:34.083" v="67" actId="1036"/>
        <pc:sldMkLst>
          <pc:docMk/>
          <pc:sldMk cId="1462416734" sldId="2076136103"/>
        </pc:sldMkLst>
        <pc:spChg chg="mod">
          <ac:chgData name="Raimena Veisllari" userId="8f500bd6-727b-4e99-a49e-fa57d4c8215d" providerId="ADAL" clId="{0A640A17-08BE-4C11-8335-2BE886D8490F}" dt="2025-06-08T13:10:34.083" v="67" actId="1036"/>
          <ac:spMkLst>
            <pc:docMk/>
            <pc:sldMk cId="1462416734" sldId="2076136103"/>
            <ac:spMk id="10" creationId="{9180A4AC-77AE-182D-048E-463E87E15510}"/>
          </ac:spMkLst>
        </pc:spChg>
      </pc:sldChg>
      <pc:sldChg chg="modNotesTx">
        <pc:chgData name="Raimena Veisllari" userId="8f500bd6-727b-4e99-a49e-fa57d4c8215d" providerId="ADAL" clId="{0A640A17-08BE-4C11-8335-2BE886D8490F}" dt="2025-06-08T13:06:50.444" v="11" actId="6549"/>
        <pc:sldMkLst>
          <pc:docMk/>
          <pc:sldMk cId="1950059163" sldId="2076136104"/>
        </pc:sldMkLst>
      </pc:sldChg>
      <pc:sldChg chg="modSp mod">
        <pc:chgData name="Raimena Veisllari" userId="8f500bd6-727b-4e99-a49e-fa57d4c8215d" providerId="ADAL" clId="{0A640A17-08BE-4C11-8335-2BE886D8490F}" dt="2025-06-08T13:12:26.762" v="77" actId="20577"/>
        <pc:sldMkLst>
          <pc:docMk/>
          <pc:sldMk cId="3643904220" sldId="2076136107"/>
        </pc:sldMkLst>
        <pc:spChg chg="mod">
          <ac:chgData name="Raimena Veisllari" userId="8f500bd6-727b-4e99-a49e-fa57d4c8215d" providerId="ADAL" clId="{0A640A17-08BE-4C11-8335-2BE886D8490F}" dt="2025-06-08T13:12:26.762" v="77" actId="20577"/>
          <ac:spMkLst>
            <pc:docMk/>
            <pc:sldMk cId="3643904220" sldId="2076136107"/>
            <ac:spMk id="7" creationId="{E5A311DE-5DB2-3666-2746-853A4E6C68D4}"/>
          </ac:spMkLst>
        </pc:spChg>
      </pc:sldChg>
      <pc:sldChg chg="modNotesTx">
        <pc:chgData name="Raimena Veisllari" userId="8f500bd6-727b-4e99-a49e-fa57d4c8215d" providerId="ADAL" clId="{0A640A17-08BE-4C11-8335-2BE886D8490F}" dt="2025-06-08T13:07:05.493" v="16" actId="6549"/>
        <pc:sldMkLst>
          <pc:docMk/>
          <pc:sldMk cId="3089033199" sldId="2076136111"/>
        </pc:sldMkLst>
      </pc:sldChg>
      <pc:sldChg chg="modSp mod">
        <pc:chgData name="Raimena Veisllari" userId="8f500bd6-727b-4e99-a49e-fa57d4c8215d" providerId="ADAL" clId="{0A640A17-08BE-4C11-8335-2BE886D8490F}" dt="2025-06-08T13:13:49.786" v="113" actId="1076"/>
        <pc:sldMkLst>
          <pc:docMk/>
          <pc:sldMk cId="567220672" sldId="2076136112"/>
        </pc:sldMkLst>
        <pc:spChg chg="mod">
          <ac:chgData name="Raimena Veisllari" userId="8f500bd6-727b-4e99-a49e-fa57d4c8215d" providerId="ADAL" clId="{0A640A17-08BE-4C11-8335-2BE886D8490F}" dt="2025-06-08T13:13:49.786" v="113" actId="1076"/>
          <ac:spMkLst>
            <pc:docMk/>
            <pc:sldMk cId="567220672" sldId="2076136112"/>
            <ac:spMk id="45" creationId="{4A7027F6-DE16-D2D1-534C-AA2B948C4E9B}"/>
          </ac:spMkLst>
        </pc:spChg>
      </pc:sldChg>
      <pc:sldChg chg="modNotesTx">
        <pc:chgData name="Raimena Veisllari" userId="8f500bd6-727b-4e99-a49e-fa57d4c8215d" providerId="ADAL" clId="{0A640A17-08BE-4C11-8335-2BE886D8490F}" dt="2025-06-08T13:06:25.307" v="3" actId="5793"/>
        <pc:sldMkLst>
          <pc:docMk/>
          <pc:sldMk cId="3010106835" sldId="2076136114"/>
        </pc:sldMkLst>
      </pc:sldChg>
      <pc:sldChg chg="modSp mod">
        <pc:chgData name="Raimena Veisllari" userId="8f500bd6-727b-4e99-a49e-fa57d4c8215d" providerId="ADAL" clId="{0A640A17-08BE-4C11-8335-2BE886D8490F}" dt="2025-06-08T13:13:43.034" v="111" actId="20577"/>
        <pc:sldMkLst>
          <pc:docMk/>
          <pc:sldMk cId="3858259922" sldId="2076136115"/>
        </pc:sldMkLst>
        <pc:spChg chg="mod">
          <ac:chgData name="Raimena Veisllari" userId="8f500bd6-727b-4e99-a49e-fa57d4c8215d" providerId="ADAL" clId="{0A640A17-08BE-4C11-8335-2BE886D8490F}" dt="2025-06-08T13:11:09.389" v="68" actId="404"/>
          <ac:spMkLst>
            <pc:docMk/>
            <pc:sldMk cId="3858259922" sldId="2076136115"/>
            <ac:spMk id="3" creationId="{E2380EDD-B607-47D3-10E7-11E23B91ACF6}"/>
          </ac:spMkLst>
        </pc:spChg>
        <pc:spChg chg="mod">
          <ac:chgData name="Raimena Veisllari" userId="8f500bd6-727b-4e99-a49e-fa57d4c8215d" providerId="ADAL" clId="{0A640A17-08BE-4C11-8335-2BE886D8490F}" dt="2025-06-08T13:13:43.034" v="111" actId="20577"/>
          <ac:spMkLst>
            <pc:docMk/>
            <pc:sldMk cId="3858259922" sldId="2076136115"/>
            <ac:spMk id="7" creationId="{DF660928-9B07-5490-0F0C-FF0938AF466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CB65CE-20C9-4BE7-9D81-691E693A9A44}" type="doc">
      <dgm:prSet loTypeId="urn:microsoft.com/office/officeart/2018/2/layout/IconLabelList" loCatId="icon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C84F2CC-25F5-4BAB-B0A1-E95D3ED2E459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Importance of Time Services and Opportunities for NRENs </a:t>
          </a:r>
          <a:endParaRPr lang="en-US"/>
        </a:p>
      </dgm:t>
    </dgm:pt>
    <dgm:pt modelId="{E037D1FC-9472-4613-AD87-F9F699773A3D}" type="parTrans" cxnId="{270BA88B-C312-496B-A020-6BC80C775F9B}">
      <dgm:prSet/>
      <dgm:spPr/>
      <dgm:t>
        <a:bodyPr/>
        <a:lstStyle/>
        <a:p>
          <a:endParaRPr lang="en-US"/>
        </a:p>
      </dgm:t>
    </dgm:pt>
    <dgm:pt modelId="{7BAC85F5-7B74-4243-9ECE-02C0368FB602}" type="sibTrans" cxnId="{270BA88B-C312-496B-A020-6BC80C775F9B}">
      <dgm:prSet/>
      <dgm:spPr/>
      <dgm:t>
        <a:bodyPr/>
        <a:lstStyle/>
        <a:p>
          <a:endParaRPr lang="en-US"/>
        </a:p>
      </dgm:t>
    </dgm:pt>
    <dgm:pt modelId="{942E7F7C-2E93-41F6-BFBA-7C9C2226F22E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Low-Cost High-Accuracy Time Service with White Rabbit</a:t>
          </a:r>
          <a:endParaRPr lang="en-US" dirty="0"/>
        </a:p>
      </dgm:t>
    </dgm:pt>
    <dgm:pt modelId="{20C8493B-9EB7-4EC3-A58D-1B47606BC46C}" type="parTrans" cxnId="{8FF0801C-BC35-492A-8451-AD056813B23A}">
      <dgm:prSet/>
      <dgm:spPr/>
      <dgm:t>
        <a:bodyPr/>
        <a:lstStyle/>
        <a:p>
          <a:endParaRPr lang="en-US"/>
        </a:p>
      </dgm:t>
    </dgm:pt>
    <dgm:pt modelId="{F985AB3B-FF32-48F8-A4DF-91A95943834E}" type="sibTrans" cxnId="{8FF0801C-BC35-492A-8451-AD056813B23A}">
      <dgm:prSet/>
      <dgm:spPr/>
      <dgm:t>
        <a:bodyPr/>
        <a:lstStyle/>
        <a:p>
          <a:endParaRPr lang="en-US"/>
        </a:p>
      </dgm:t>
    </dgm:pt>
    <dgm:pt modelId="{C013809E-6C4C-4100-8BB4-F750F3048B46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 err="1"/>
            <a:t>Activities</a:t>
          </a:r>
          <a:r>
            <a:rPr lang="nb-NO" dirty="0"/>
            <a:t> in GEANT and </a:t>
          </a:r>
          <a:r>
            <a:rPr lang="nb-NO" dirty="0" err="1"/>
            <a:t>NRENs</a:t>
          </a:r>
          <a:endParaRPr lang="en-US" dirty="0"/>
        </a:p>
      </dgm:t>
    </dgm:pt>
    <dgm:pt modelId="{99B1CCC7-8948-42DD-80B7-8713AE9DE58D}" type="parTrans" cxnId="{6EE8A8FB-A484-4635-982C-2BD26C9EB49A}">
      <dgm:prSet/>
      <dgm:spPr/>
      <dgm:t>
        <a:bodyPr/>
        <a:lstStyle/>
        <a:p>
          <a:endParaRPr lang="en-US"/>
        </a:p>
      </dgm:t>
    </dgm:pt>
    <dgm:pt modelId="{B6BE9537-46F0-4006-BB06-A3A00F995300}" type="sibTrans" cxnId="{6EE8A8FB-A484-4635-982C-2BD26C9EB49A}">
      <dgm:prSet/>
      <dgm:spPr/>
      <dgm:t>
        <a:bodyPr/>
        <a:lstStyle/>
        <a:p>
          <a:endParaRPr lang="en-US"/>
        </a:p>
      </dgm:t>
    </dgm:pt>
    <dgm:pt modelId="{B6376069-D8FD-44EA-A377-834B23E4F368}" type="pres">
      <dgm:prSet presAssocID="{19CB65CE-20C9-4BE7-9D81-691E693A9A44}" presName="root" presStyleCnt="0">
        <dgm:presLayoutVars>
          <dgm:dir/>
          <dgm:resizeHandles val="exact"/>
        </dgm:presLayoutVars>
      </dgm:prSet>
      <dgm:spPr/>
    </dgm:pt>
    <dgm:pt modelId="{1B64BD5C-6BB2-4EB0-B40F-E7E67EFC0601}" type="pres">
      <dgm:prSet presAssocID="{2C84F2CC-25F5-4BAB-B0A1-E95D3ED2E459}" presName="compNode" presStyleCnt="0"/>
      <dgm:spPr/>
    </dgm:pt>
    <dgm:pt modelId="{990FFB32-6764-4C80-AC17-A8E46F572D6B}" type="pres">
      <dgm:prSet presAssocID="{2C84F2CC-25F5-4BAB-B0A1-E95D3ED2E45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09C29AB1-44A4-4941-AFE4-1361D29484B8}" type="pres">
      <dgm:prSet presAssocID="{2C84F2CC-25F5-4BAB-B0A1-E95D3ED2E459}" presName="spaceRect" presStyleCnt="0"/>
      <dgm:spPr/>
    </dgm:pt>
    <dgm:pt modelId="{475D734F-84C6-4D3E-8958-BC1B72E882E9}" type="pres">
      <dgm:prSet presAssocID="{2C84F2CC-25F5-4BAB-B0A1-E95D3ED2E459}" presName="textRect" presStyleLbl="revTx" presStyleIdx="0" presStyleCnt="3">
        <dgm:presLayoutVars>
          <dgm:chMax val="1"/>
          <dgm:chPref val="1"/>
        </dgm:presLayoutVars>
      </dgm:prSet>
      <dgm:spPr/>
    </dgm:pt>
    <dgm:pt modelId="{421DC78D-5DDE-49EC-9C3E-A66519272D9E}" type="pres">
      <dgm:prSet presAssocID="{7BAC85F5-7B74-4243-9ECE-02C0368FB602}" presName="sibTrans" presStyleCnt="0"/>
      <dgm:spPr/>
    </dgm:pt>
    <dgm:pt modelId="{339E48E0-44D8-4CD3-A895-013FDA9632BC}" type="pres">
      <dgm:prSet presAssocID="{942E7F7C-2E93-41F6-BFBA-7C9C2226F22E}" presName="compNode" presStyleCnt="0"/>
      <dgm:spPr/>
    </dgm:pt>
    <dgm:pt modelId="{19898020-0BEC-4B94-8967-ABC4BFDB31D4}" type="pres">
      <dgm:prSet presAssocID="{942E7F7C-2E93-41F6-BFBA-7C9C2226F2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</dgm:pt>
    <dgm:pt modelId="{65489B39-1B80-4ACE-90F0-29A6BBE6FCC8}" type="pres">
      <dgm:prSet presAssocID="{942E7F7C-2E93-41F6-BFBA-7C9C2226F22E}" presName="spaceRect" presStyleCnt="0"/>
      <dgm:spPr/>
    </dgm:pt>
    <dgm:pt modelId="{6746EECE-32A7-4153-B684-3B5DBCEBEBEA}" type="pres">
      <dgm:prSet presAssocID="{942E7F7C-2E93-41F6-BFBA-7C9C2226F22E}" presName="textRect" presStyleLbl="revTx" presStyleIdx="1" presStyleCnt="3">
        <dgm:presLayoutVars>
          <dgm:chMax val="1"/>
          <dgm:chPref val="1"/>
        </dgm:presLayoutVars>
      </dgm:prSet>
      <dgm:spPr/>
    </dgm:pt>
    <dgm:pt modelId="{9705DF89-3CAC-4798-8EE2-782099E52ACC}" type="pres">
      <dgm:prSet presAssocID="{F985AB3B-FF32-48F8-A4DF-91A95943834E}" presName="sibTrans" presStyleCnt="0"/>
      <dgm:spPr/>
    </dgm:pt>
    <dgm:pt modelId="{D2E5B900-BAE1-45EA-A771-4E44EAEC0B03}" type="pres">
      <dgm:prSet presAssocID="{C013809E-6C4C-4100-8BB4-F750F3048B46}" presName="compNode" presStyleCnt="0"/>
      <dgm:spPr/>
    </dgm:pt>
    <dgm:pt modelId="{63D7A369-B3A4-48C9-835B-C26D701169B9}" type="pres">
      <dgm:prSet presAssocID="{C013809E-6C4C-4100-8BB4-F750F3048B4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mster outline"/>
        </a:ext>
      </dgm:extLst>
    </dgm:pt>
    <dgm:pt modelId="{A2D172EB-BA46-4C54-83C4-ACBCFFABECC5}" type="pres">
      <dgm:prSet presAssocID="{C013809E-6C4C-4100-8BB4-F750F3048B46}" presName="spaceRect" presStyleCnt="0"/>
      <dgm:spPr/>
    </dgm:pt>
    <dgm:pt modelId="{93D3306B-10D0-45B2-9FA7-6CA1ECC17A18}" type="pres">
      <dgm:prSet presAssocID="{C013809E-6C4C-4100-8BB4-F750F3048B4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FF0801C-BC35-492A-8451-AD056813B23A}" srcId="{19CB65CE-20C9-4BE7-9D81-691E693A9A44}" destId="{942E7F7C-2E93-41F6-BFBA-7C9C2226F22E}" srcOrd="1" destOrd="0" parTransId="{20C8493B-9EB7-4EC3-A58D-1B47606BC46C}" sibTransId="{F985AB3B-FF32-48F8-A4DF-91A95943834E}"/>
    <dgm:cxn modelId="{A9088134-A9CD-4A0D-AE98-FC6406F45559}" type="presOf" srcId="{19CB65CE-20C9-4BE7-9D81-691E693A9A44}" destId="{B6376069-D8FD-44EA-A377-834B23E4F368}" srcOrd="0" destOrd="0" presId="urn:microsoft.com/office/officeart/2018/2/layout/IconLabelList"/>
    <dgm:cxn modelId="{87545E81-FE96-4B4D-81F1-242742C845C0}" type="presOf" srcId="{C013809E-6C4C-4100-8BB4-F750F3048B46}" destId="{93D3306B-10D0-45B2-9FA7-6CA1ECC17A18}" srcOrd="0" destOrd="0" presId="urn:microsoft.com/office/officeart/2018/2/layout/IconLabelList"/>
    <dgm:cxn modelId="{270BA88B-C312-496B-A020-6BC80C775F9B}" srcId="{19CB65CE-20C9-4BE7-9D81-691E693A9A44}" destId="{2C84F2CC-25F5-4BAB-B0A1-E95D3ED2E459}" srcOrd="0" destOrd="0" parTransId="{E037D1FC-9472-4613-AD87-F9F699773A3D}" sibTransId="{7BAC85F5-7B74-4243-9ECE-02C0368FB602}"/>
    <dgm:cxn modelId="{C2D68D9A-C737-4E77-9C78-AA54A7E1209B}" type="presOf" srcId="{942E7F7C-2E93-41F6-BFBA-7C9C2226F22E}" destId="{6746EECE-32A7-4153-B684-3B5DBCEBEBEA}" srcOrd="0" destOrd="0" presId="urn:microsoft.com/office/officeart/2018/2/layout/IconLabelList"/>
    <dgm:cxn modelId="{D513FDF0-B176-4EBC-B1FA-BE77F9F9D1EC}" type="presOf" srcId="{2C84F2CC-25F5-4BAB-B0A1-E95D3ED2E459}" destId="{475D734F-84C6-4D3E-8958-BC1B72E882E9}" srcOrd="0" destOrd="0" presId="urn:microsoft.com/office/officeart/2018/2/layout/IconLabelList"/>
    <dgm:cxn modelId="{6EE8A8FB-A484-4635-982C-2BD26C9EB49A}" srcId="{19CB65CE-20C9-4BE7-9D81-691E693A9A44}" destId="{C013809E-6C4C-4100-8BB4-F750F3048B46}" srcOrd="2" destOrd="0" parTransId="{99B1CCC7-8948-42DD-80B7-8713AE9DE58D}" sibTransId="{B6BE9537-46F0-4006-BB06-A3A00F995300}"/>
    <dgm:cxn modelId="{46C79153-C5A6-4146-82DE-F5701283EF7C}" type="presParOf" srcId="{B6376069-D8FD-44EA-A377-834B23E4F368}" destId="{1B64BD5C-6BB2-4EB0-B40F-E7E67EFC0601}" srcOrd="0" destOrd="0" presId="urn:microsoft.com/office/officeart/2018/2/layout/IconLabelList"/>
    <dgm:cxn modelId="{ED88D35B-3B14-4E11-85D3-5BB6D5A31903}" type="presParOf" srcId="{1B64BD5C-6BB2-4EB0-B40F-E7E67EFC0601}" destId="{990FFB32-6764-4C80-AC17-A8E46F572D6B}" srcOrd="0" destOrd="0" presId="urn:microsoft.com/office/officeart/2018/2/layout/IconLabelList"/>
    <dgm:cxn modelId="{28F0E247-E001-4D73-8605-EBE297C8A997}" type="presParOf" srcId="{1B64BD5C-6BB2-4EB0-B40F-E7E67EFC0601}" destId="{09C29AB1-44A4-4941-AFE4-1361D29484B8}" srcOrd="1" destOrd="0" presId="urn:microsoft.com/office/officeart/2018/2/layout/IconLabelList"/>
    <dgm:cxn modelId="{CB74703D-32B1-4A12-835B-4CE94BB5F4A9}" type="presParOf" srcId="{1B64BD5C-6BB2-4EB0-B40F-E7E67EFC0601}" destId="{475D734F-84C6-4D3E-8958-BC1B72E882E9}" srcOrd="2" destOrd="0" presId="urn:microsoft.com/office/officeart/2018/2/layout/IconLabelList"/>
    <dgm:cxn modelId="{D6ED4EA4-3B80-4EAB-9C7C-0AC3FB70154A}" type="presParOf" srcId="{B6376069-D8FD-44EA-A377-834B23E4F368}" destId="{421DC78D-5DDE-49EC-9C3E-A66519272D9E}" srcOrd="1" destOrd="0" presId="urn:microsoft.com/office/officeart/2018/2/layout/IconLabelList"/>
    <dgm:cxn modelId="{F8A4F1FA-2856-44EF-A9FF-06119C9DD06C}" type="presParOf" srcId="{B6376069-D8FD-44EA-A377-834B23E4F368}" destId="{339E48E0-44D8-4CD3-A895-013FDA9632BC}" srcOrd="2" destOrd="0" presId="urn:microsoft.com/office/officeart/2018/2/layout/IconLabelList"/>
    <dgm:cxn modelId="{3146D7DE-97FB-4A2F-991F-107DC2E93338}" type="presParOf" srcId="{339E48E0-44D8-4CD3-A895-013FDA9632BC}" destId="{19898020-0BEC-4B94-8967-ABC4BFDB31D4}" srcOrd="0" destOrd="0" presId="urn:microsoft.com/office/officeart/2018/2/layout/IconLabelList"/>
    <dgm:cxn modelId="{43820701-2E23-455A-AD2F-2844EBE1A9E7}" type="presParOf" srcId="{339E48E0-44D8-4CD3-A895-013FDA9632BC}" destId="{65489B39-1B80-4ACE-90F0-29A6BBE6FCC8}" srcOrd="1" destOrd="0" presId="urn:microsoft.com/office/officeart/2018/2/layout/IconLabelList"/>
    <dgm:cxn modelId="{A6D80DB8-0B14-435F-9377-C1148A3ABE24}" type="presParOf" srcId="{339E48E0-44D8-4CD3-A895-013FDA9632BC}" destId="{6746EECE-32A7-4153-B684-3B5DBCEBEBEA}" srcOrd="2" destOrd="0" presId="urn:microsoft.com/office/officeart/2018/2/layout/IconLabelList"/>
    <dgm:cxn modelId="{8552D005-8D0D-45F3-BA15-EB44E1E0D08F}" type="presParOf" srcId="{B6376069-D8FD-44EA-A377-834B23E4F368}" destId="{9705DF89-3CAC-4798-8EE2-782099E52ACC}" srcOrd="3" destOrd="0" presId="urn:microsoft.com/office/officeart/2018/2/layout/IconLabelList"/>
    <dgm:cxn modelId="{1645D699-28D6-4011-92CD-950F69B882C7}" type="presParOf" srcId="{B6376069-D8FD-44EA-A377-834B23E4F368}" destId="{D2E5B900-BAE1-45EA-A771-4E44EAEC0B03}" srcOrd="4" destOrd="0" presId="urn:microsoft.com/office/officeart/2018/2/layout/IconLabelList"/>
    <dgm:cxn modelId="{24DFDD35-CB57-4DD2-AE3E-9166C4DD342C}" type="presParOf" srcId="{D2E5B900-BAE1-45EA-A771-4E44EAEC0B03}" destId="{63D7A369-B3A4-48C9-835B-C26D701169B9}" srcOrd="0" destOrd="0" presId="urn:microsoft.com/office/officeart/2018/2/layout/IconLabelList"/>
    <dgm:cxn modelId="{E1BD1C7B-8306-45EC-A26D-3F09604E3033}" type="presParOf" srcId="{D2E5B900-BAE1-45EA-A771-4E44EAEC0B03}" destId="{A2D172EB-BA46-4C54-83C4-ACBCFFABECC5}" srcOrd="1" destOrd="0" presId="urn:microsoft.com/office/officeart/2018/2/layout/IconLabelList"/>
    <dgm:cxn modelId="{043B0B76-7F8E-436E-8740-CBF5E7056A88}" type="presParOf" srcId="{D2E5B900-BAE1-45EA-A771-4E44EAEC0B03}" destId="{93D3306B-10D0-45B2-9FA7-6CA1ECC17A1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FFB32-6764-4C80-AC17-A8E46F572D6B}">
      <dsp:nvSpPr>
        <dsp:cNvPr id="0" name=""/>
        <dsp:cNvSpPr/>
      </dsp:nvSpPr>
      <dsp:spPr>
        <a:xfrm>
          <a:off x="1038464" y="947046"/>
          <a:ext cx="1474616" cy="14746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D734F-84C6-4D3E-8958-BC1B72E882E9}">
      <dsp:nvSpPr>
        <dsp:cNvPr id="0" name=""/>
        <dsp:cNvSpPr/>
      </dsp:nvSpPr>
      <dsp:spPr>
        <a:xfrm>
          <a:off x="137309" y="2809036"/>
          <a:ext cx="32769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Importance of Time Services and Opportunities for NRENs </a:t>
          </a:r>
          <a:endParaRPr lang="en-US" sz="2100" kern="1200"/>
        </a:p>
      </dsp:txBody>
      <dsp:txXfrm>
        <a:off x="137309" y="2809036"/>
        <a:ext cx="3276924" cy="720000"/>
      </dsp:txXfrm>
    </dsp:sp>
    <dsp:sp modelId="{19898020-0BEC-4B94-8967-ABC4BFDB31D4}">
      <dsp:nvSpPr>
        <dsp:cNvPr id="0" name=""/>
        <dsp:cNvSpPr/>
      </dsp:nvSpPr>
      <dsp:spPr>
        <a:xfrm>
          <a:off x="4888850" y="947046"/>
          <a:ext cx="1474616" cy="14746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46EECE-32A7-4153-B684-3B5DBCEBEBEA}">
      <dsp:nvSpPr>
        <dsp:cNvPr id="0" name=""/>
        <dsp:cNvSpPr/>
      </dsp:nvSpPr>
      <dsp:spPr>
        <a:xfrm>
          <a:off x="3987696" y="2809036"/>
          <a:ext cx="32769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Low-Cost High-Accuracy Time Service with White Rabbit</a:t>
          </a:r>
          <a:endParaRPr lang="en-US" sz="2100" kern="1200" dirty="0"/>
        </a:p>
      </dsp:txBody>
      <dsp:txXfrm>
        <a:off x="3987696" y="2809036"/>
        <a:ext cx="3276924" cy="720000"/>
      </dsp:txXfrm>
    </dsp:sp>
    <dsp:sp modelId="{63D7A369-B3A4-48C9-835B-C26D701169B9}">
      <dsp:nvSpPr>
        <dsp:cNvPr id="0" name=""/>
        <dsp:cNvSpPr/>
      </dsp:nvSpPr>
      <dsp:spPr>
        <a:xfrm>
          <a:off x="8739236" y="947046"/>
          <a:ext cx="1474616" cy="14746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3306B-10D0-45B2-9FA7-6CA1ECC17A18}">
      <dsp:nvSpPr>
        <dsp:cNvPr id="0" name=""/>
        <dsp:cNvSpPr/>
      </dsp:nvSpPr>
      <dsp:spPr>
        <a:xfrm>
          <a:off x="7838082" y="2809036"/>
          <a:ext cx="32769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 err="1"/>
            <a:t>Activities</a:t>
          </a:r>
          <a:r>
            <a:rPr lang="nb-NO" sz="2100" kern="1200" dirty="0"/>
            <a:t> in GEANT and </a:t>
          </a:r>
          <a:r>
            <a:rPr lang="nb-NO" sz="2100" kern="1200" dirty="0" err="1"/>
            <a:t>NRENs</a:t>
          </a:r>
          <a:endParaRPr lang="en-US" sz="2100" kern="1200" dirty="0"/>
        </a:p>
      </dsp:txBody>
      <dsp:txXfrm>
        <a:off x="7838082" y="2809036"/>
        <a:ext cx="3276924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93B25-A9CD-9C43-8BC1-35534DBD65DB}" type="datetimeFigureOut">
              <a:rPr lang="nb-NO" smtClean="0"/>
              <a:t>02.06.2025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CB5F2-4AD8-2246-A53E-DD729D0BFB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240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207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6B333-1869-DA08-707B-E1FB088B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05EC4-0214-2206-193E-B8E2EB599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0AFAB5-94AD-8B49-9F6D-4A6D85CBB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54E3D-EEA6-93F2-1705-33473A5AB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9409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1506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0411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643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421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6330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4308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7918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7453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7189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8726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8987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4755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2003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5749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3543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DB17-0117-DAE6-2CAA-4EB2CEAB4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10B262-ECD6-CF42-FDD8-31554B83F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28952-BE7D-EB65-25B5-4795F2093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7C451-94F2-A807-42EF-A3C09C2B7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0177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4137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961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0983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64D70-C439-35FA-F8E8-4F396C063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C4BC2-6805-402D-0B56-4E5E09DF8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4927E-47E4-6D91-4F9E-ACDE86BA2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10AD1-2417-9BB8-B9CC-2AFB4EF6F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5882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811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7AE9A4-1E56-644E-AF0F-3E64F21D2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212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B568562-2038-7549-A3BA-D2A27552E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0212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b-NO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D50CFA90-8016-174B-940D-20A71100C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8387" y="3218688"/>
            <a:ext cx="4211332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87F95-10F8-174D-835E-639E648C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49C004D-5D1B-D34A-BE09-E3D384B45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302C004-B9DD-464D-B40C-C19287A73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1100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BA2D9F37-CECE-956D-E16A-DA131AFCD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4135" y="4422862"/>
            <a:ext cx="5096933" cy="316517"/>
          </a:xfrm>
        </p:spPr>
        <p:txBody>
          <a:bodyPr>
            <a:noAutofit/>
          </a:bodyPr>
          <a:lstStyle>
            <a:lvl1pPr marL="0" indent="0">
              <a:buNone/>
              <a:defRPr sz="1867" b="1" baseline="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14136" y="3256234"/>
            <a:ext cx="6726117" cy="726932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2543" y="2230573"/>
            <a:ext cx="6667605" cy="946620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4135" y="4802179"/>
            <a:ext cx="5003271" cy="3056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14135" y="5086269"/>
            <a:ext cx="5003271" cy="3165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DCCF5F0-1DF6-300C-424D-3E72A981A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8" y="5989986"/>
            <a:ext cx="2010209" cy="428319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9475E73F-3C4A-B878-50A1-1B7888C031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8" y="5901488"/>
            <a:ext cx="1016032" cy="441107"/>
          </a:xfrm>
          <a:prstGeom prst="rect">
            <a:avLst/>
          </a:prstGeom>
        </p:spPr>
      </p:pic>
      <p:pic>
        <p:nvPicPr>
          <p:cNvPr id="14" name="Picture 13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5D091CCF-46BF-82B9-2DE0-ECDA90878F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20" y="401681"/>
            <a:ext cx="2250685" cy="126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8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5787024"/>
            <a:ext cx="12192000" cy="1098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935" y="1285889"/>
            <a:ext cx="11252317" cy="4801760"/>
          </a:xfrm>
        </p:spPr>
        <p:txBody>
          <a:bodyPr/>
          <a:lstStyle>
            <a:lvl1pPr>
              <a:defRPr sz="20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E6396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 descr="A colorful background with lines&#10;&#10;Description automatically generated with medium confidence">
            <a:extLst>
              <a:ext uri="{FF2B5EF4-FFF2-40B4-BE49-F238E27FC236}">
                <a16:creationId xmlns:a16="http://schemas.microsoft.com/office/drawing/2014/main" id="{F477A8E2-0B99-ED90-CC54-CF0C457577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9" t="67861" r="4589" b="1"/>
          <a:stretch/>
        </p:blipFill>
        <p:spPr>
          <a:xfrm>
            <a:off x="0" y="6340799"/>
            <a:ext cx="12192000" cy="549864"/>
          </a:xfrm>
          <a:prstGeom prst="rect">
            <a:avLst/>
          </a:prstGeom>
          <a:solidFill>
            <a:srgbClr val="18355E"/>
          </a:solidFill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6052" y="643402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98D6321C-472B-7FBA-DCAD-482BD2B90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43"/>
          <a:stretch/>
        </p:blipFill>
        <p:spPr>
          <a:xfrm>
            <a:off x="466936" y="6424289"/>
            <a:ext cx="1148145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47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935" y="1285889"/>
            <a:ext cx="11252317" cy="4476083"/>
          </a:xfrm>
        </p:spPr>
        <p:txBody>
          <a:bodyPr/>
          <a:lstStyle>
            <a:lvl1pPr>
              <a:defRPr sz="20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6052" y="6178374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06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96F747BC-CA05-EF83-86CD-9413EFB5A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02E3BFA-A031-B223-B9E0-F61758792D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8" y="5989986"/>
            <a:ext cx="2010209" cy="428319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9773C053-F1AA-0816-AD3B-A02CA69E17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8" y="5901488"/>
            <a:ext cx="1016032" cy="4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5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9A0EAE-9DC7-E64C-B528-7FE2DD3B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444729D-076A-B34E-817B-AAAD4F608C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6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614BDC-6C7D-7E4D-BB5C-E9F734481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211" y="1799245"/>
            <a:ext cx="6813176" cy="3042910"/>
          </a:xfrm>
        </p:spPr>
        <p:txBody>
          <a:bodyPr>
            <a:normAutofit/>
          </a:bodyPr>
          <a:lstStyle>
            <a:lvl1pPr algn="l">
              <a:defRPr sz="6000"/>
            </a:lvl1pPr>
          </a:lstStyle>
          <a:p>
            <a:r>
              <a:rPr lang="nb-NO" err="1"/>
              <a:t>Kaplittelslide</a:t>
            </a:r>
            <a:r>
              <a:rPr lang="nb-NO"/>
              <a:t> over to linjer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DEFC89E-ACF4-1448-95A4-153375A34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6828" y="3537300"/>
            <a:ext cx="4345171" cy="33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6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865C29-4451-ED43-A45C-40EF00D0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FDD9E2-FDAE-A743-B22B-0C4C66A61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30790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479ADB-C331-584C-AE7E-7152F4AF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598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E57B96-74B5-CF4B-AF80-C6A00CAAD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872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31669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019C3A-C6DE-AA4A-9D55-AC7F29E1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B9769A-6447-104F-9A35-58017438E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F743C77-EE05-FC49-8AB4-A7F081826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6970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D97705-FF99-A240-B505-9F24371C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6DF836-EECD-ED49-A770-49DFAAA8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3F8D435-29CF-9F4F-9108-CFF989E05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7E2AEC9-0DAC-B74D-A51A-10C3893D3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EC3D9E5-C23C-5C44-AAF7-AA9C545BC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2011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56F11A-6DE2-7D41-A049-5BC7F4B9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26487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022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D55450-A01F-DA45-A422-7F12DBB3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BA41EE-0E48-3D4B-A01C-D396669FE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5064FD-362B-3146-B473-BE0FB6053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8366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F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A827ACC-2FFC-5A47-9806-466DD9F1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667CA1-20C0-BB4A-8C15-D4F093EC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728298E-1EAF-1F4B-BCAD-17112CEF7E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25110" y="6492875"/>
            <a:ext cx="760311" cy="20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1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Haffer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Haffer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Haffer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Haffer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Haffer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Haffer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orful background with lines&#10;&#10;Description automatically generated with medium confidence">
            <a:extLst>
              <a:ext uri="{FF2B5EF4-FFF2-40B4-BE49-F238E27FC236}">
                <a16:creationId xmlns:a16="http://schemas.microsoft.com/office/drawing/2014/main" id="{AD9C7099-EDE5-12F7-416D-ECC87915A5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9" t="45774" r="4589"/>
          <a:stretch/>
        </p:blipFill>
        <p:spPr>
          <a:xfrm>
            <a:off x="0" y="5954544"/>
            <a:ext cx="12192000" cy="927768"/>
          </a:xfrm>
          <a:prstGeom prst="rect">
            <a:avLst/>
          </a:prstGeom>
          <a:solidFill>
            <a:srgbClr val="18355E"/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175416"/>
            <a:ext cx="11252317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935" y="1285885"/>
            <a:ext cx="11252317" cy="440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6052" y="625659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1DEE7437-BF42-38B7-CCA3-CE0457B53B0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8"/>
          <a:stretch/>
        </p:blipFill>
        <p:spPr>
          <a:xfrm>
            <a:off x="466936" y="6130839"/>
            <a:ext cx="1303411" cy="56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7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3" r:id="rId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E6396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ssets.publishing.service.gov.uk/media/5a82c84ced915d74e34038ab/satellite-derived-time-and-position-blackett-review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uk/government/publications/report-the-economic-impact-on-the-uk-of-a-disruption-to-gnss#:~:text=The%20benefits%20of%20GNSS%20to%20the%20UK%20economy%20were%20estimated,to%20be%20%C2%A31.42%20billion.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jammertest.no/content/files/2025/05/Jammertest-information-meeting-May-26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hyperlink" Target="https://assets.publishing.service.gov.uk/media/5a82c84ced915d74e34038ab/satellite-derived-time-and-position-blackett-review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s://joint-research-centre.ec.europa.eu/system/files/2023-06/ERNP%202023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hyperlink" Target="https://www.gpsworld.com/europe-moving-toward-a-timing-backbone-and-looking-for-input/" TargetMode="Externa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indico.cern.ch/event/1350316/overview" TargetMode="External"/><Relationship Id="rId5" Type="http://schemas.openxmlformats.org/officeDocument/2006/relationships/hyperlink" Target="https://www.white-rabbit.tech/" TargetMode="Externa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-rabbit.tech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iki.geant.org/display/SIG/SIG-TFN+Homepage" TargetMode="Externa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events.geant.org/event/1207/contributions/1177/attachments/776/1112/GEANT2022-WR_Intro_Lipinski_v1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geant.org/display/SIG/SIG-TFN+Homepage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lonets.eu/clonets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raimena.vesillari@sikt.no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pm.org/fr/hom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iki.geant.org/display/SIG/SIG-TFN+Homepag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A08FEB-7D89-4706-0C59-EAB786EECA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134" y="4422862"/>
            <a:ext cx="6023732" cy="316517"/>
          </a:xfrm>
        </p:spPr>
        <p:txBody>
          <a:bodyPr/>
          <a:lstStyle/>
          <a:p>
            <a:r>
              <a:rPr lang="fi-FI" dirty="0"/>
              <a:t>Raimena Veisllari</a:t>
            </a:r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9933F4-5A63-35A2-B85D-8BAAB008C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4137" y="3256234"/>
            <a:ext cx="7280485" cy="726932"/>
          </a:xfrm>
        </p:spPr>
        <p:txBody>
          <a:bodyPr/>
          <a:lstStyle/>
          <a:p>
            <a:r>
              <a:rPr lang="en-US" dirty="0"/>
              <a:t>Supporting Science and Society with Precision Timing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3465FD-75EF-F8F6-54FF-3113B792E5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Time, Frequency and White Rabbits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CE6B3-0A94-472D-F8D4-F5D0EE9E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TNC25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A79CE5-2B6A-BA67-AAD6-05CD56D779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Wednesday, 11</a:t>
            </a:r>
            <a:r>
              <a:rPr lang="en-US" baseline="30000" dirty="0"/>
              <a:t>th</a:t>
            </a:r>
            <a:r>
              <a:rPr lang="en-US" dirty="0"/>
              <a:t> June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3E1CB-530C-3CD0-5CDA-3523DC6449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178551"/>
            <a:ext cx="2743200" cy="366183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1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748F1E-002B-7D18-632F-6262C3FD2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5" y="1765425"/>
            <a:ext cx="11252317" cy="4322223"/>
          </a:xfrm>
        </p:spPr>
        <p:txBody>
          <a:bodyPr/>
          <a:lstStyle/>
          <a:p>
            <a:r>
              <a:rPr lang="en-US" dirty="0"/>
              <a:t>Ubiquitous in today’s society :</a:t>
            </a:r>
          </a:p>
          <a:p>
            <a:pPr lvl="1"/>
            <a:r>
              <a:rPr lang="en-US" dirty="0"/>
              <a:t>Your mobile phones (mobile networks)</a:t>
            </a:r>
          </a:p>
          <a:p>
            <a:pPr lvl="1"/>
            <a:r>
              <a:rPr lang="en-US" dirty="0"/>
              <a:t>Financial services </a:t>
            </a:r>
          </a:p>
          <a:p>
            <a:pPr lvl="1"/>
            <a:r>
              <a:rPr lang="en-US" dirty="0"/>
              <a:t>Electric power networks (smart grids)</a:t>
            </a:r>
          </a:p>
          <a:p>
            <a:pPr lvl="1"/>
            <a:r>
              <a:rPr lang="en-US" dirty="0"/>
              <a:t>Automotive</a:t>
            </a:r>
          </a:p>
          <a:p>
            <a:pPr lvl="1"/>
            <a:r>
              <a:rPr lang="en-US" dirty="0"/>
              <a:t>Aviation</a:t>
            </a:r>
          </a:p>
          <a:p>
            <a:pPr lvl="1"/>
            <a:r>
              <a:rPr lang="en-US" dirty="0"/>
              <a:t>Emergency services and public safety</a:t>
            </a:r>
          </a:p>
          <a:p>
            <a:pPr lvl="1"/>
            <a:r>
              <a:rPr lang="en-US" dirty="0"/>
              <a:t>….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427DFA-8037-5042-F3B9-3716473E1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GNSS for Positioning Navigation and Timing (PNT)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09EB3D5-A2FC-53E9-6EC2-6F0A1D944C1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577633" y="915499"/>
            <a:ext cx="4665662" cy="4894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F49887-92F9-E1B1-8BD6-BEED70CEC665}"/>
              </a:ext>
            </a:extLst>
          </p:cNvPr>
          <p:cNvSpPr txBox="1"/>
          <p:nvPr/>
        </p:nvSpPr>
        <p:spPr>
          <a:xfrm>
            <a:off x="6577200" y="5887593"/>
            <a:ext cx="3979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Source: UK Government Office for Science Report</a:t>
            </a:r>
          </a:p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hlinkClick r:id="rId4"/>
              </a:rPr>
              <a:t>Satellite-derived Time and Position: A Study of Critical Dependencies</a:t>
            </a:r>
            <a:endParaRPr lang="en-US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1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C59BA-967A-BB59-E41D-E4B2F34CF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79D9AFD-D973-B064-6BAD-D2856289D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36339" y="1521545"/>
            <a:ext cx="3954173" cy="48021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8542F5-E984-0AA8-B6BA-AE665D4EC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GNSS Vulnerability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125B1E-1F30-BF39-5717-E7A7F0D65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1" y="2276676"/>
            <a:ext cx="3338871" cy="19045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432DBE-E783-92CB-381B-D6D0FD1F6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600" y="3630961"/>
            <a:ext cx="3377697" cy="19045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17AF85-0C9E-BC9D-C4A0-8C031981223A}"/>
              </a:ext>
            </a:extLst>
          </p:cNvPr>
          <p:cNvSpPr txBox="1"/>
          <p:nvPr/>
        </p:nvSpPr>
        <p:spPr>
          <a:xfrm>
            <a:off x="627245" y="1315482"/>
            <a:ext cx="63274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US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Achilles’ heel: low power system at Rx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Multiple type of attacks possible with cheap and accessible devices one can buy easily.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B0A1318-224B-7CA1-5FF3-919D0E25C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51" y="4346059"/>
            <a:ext cx="3523660" cy="19045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62E69A2-F9CD-06F0-46E6-8D789E9E94DF}"/>
              </a:ext>
            </a:extLst>
          </p:cNvPr>
          <p:cNvSpPr txBox="1"/>
          <p:nvPr/>
        </p:nvSpPr>
        <p:spPr>
          <a:xfrm>
            <a:off x="4155739" y="6004428"/>
            <a:ext cx="3380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Jammertest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2025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hlinkClick r:id="rId7"/>
              </a:rPr>
              <a:t>Information Meeting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80A4AC-77AE-182D-048E-463E87E15510}"/>
              </a:ext>
            </a:extLst>
          </p:cNvPr>
          <p:cNvSpPr txBox="1"/>
          <p:nvPr/>
        </p:nvSpPr>
        <p:spPr>
          <a:xfrm>
            <a:off x="7136602" y="574088"/>
            <a:ext cx="4753646" cy="178510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benefits of GNSS to the UK economy were estimated to be £13.62 billion per annum. </a:t>
            </a:r>
          </a:p>
          <a:p>
            <a:r>
              <a:rPr lang="en-US" sz="1600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impact of a loss of GNSS for 7-days was estimated to be £7.64 billion and impact of a loss for 24 hours was estimated to be £1.42 billion. </a:t>
            </a:r>
          </a:p>
          <a:p>
            <a:r>
              <a:rPr lang="en-US" sz="1200" b="0" i="0" dirty="0"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Report: The economic impact on the UK of a disruption to GNSS</a:t>
            </a:r>
            <a:endParaRPr lang="en-US" sz="1200" b="0" i="0" dirty="0">
              <a:effectLst/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E5740-38F6-43FA-D58C-AADE32281664}"/>
              </a:ext>
            </a:extLst>
          </p:cNvPr>
          <p:cNvSpPr txBox="1"/>
          <p:nvPr/>
        </p:nvSpPr>
        <p:spPr>
          <a:xfrm>
            <a:off x="8995953" y="6000042"/>
            <a:ext cx="1750510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i="1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</a:t>
            </a:r>
            <a:r>
              <a:rPr lang="en-US" sz="1000" i="1" dirty="0"/>
              <a:t>https://gpsjam.org/</a:t>
            </a:r>
          </a:p>
        </p:txBody>
      </p:sp>
    </p:spTree>
    <p:extLst>
      <p:ext uri="{BB962C8B-B14F-4D97-AF65-F5344CB8AC3E}">
        <p14:creationId xmlns:p14="http://schemas.microsoft.com/office/powerpoint/2010/main" val="14624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1CE93-2C8E-0DC7-B83F-667F301B9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380EDD-B607-47D3-10E7-11E23B91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Positioning Navigation and Timing (PNT)</a:t>
            </a:r>
            <a:br>
              <a:rPr lang="en-US" sz="2800" dirty="0"/>
            </a:br>
            <a:r>
              <a:rPr lang="en-US" sz="2000" dirty="0"/>
              <a:t>Terrestrial High-Accuracy Time Service</a:t>
            </a:r>
            <a:endParaRPr lang="en-US" sz="2800" dirty="0"/>
          </a:p>
        </p:txBody>
      </p:sp>
      <p:pic>
        <p:nvPicPr>
          <p:cNvPr id="5" name="Bilde 2">
            <a:extLst>
              <a:ext uri="{FF2B5EF4-FFF2-40B4-BE49-F238E27FC236}">
                <a16:creationId xmlns:a16="http://schemas.microsoft.com/office/drawing/2014/main" id="{C68B43DF-D4B2-4FCE-44AE-943F9E60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28" y="1877668"/>
            <a:ext cx="4453362" cy="2712439"/>
          </a:xfrm>
          <a:prstGeom prst="rect">
            <a:avLst/>
          </a:prstGeom>
        </p:spPr>
      </p:pic>
      <p:pic>
        <p:nvPicPr>
          <p:cNvPr id="6" name="Bilde 6">
            <a:extLst>
              <a:ext uri="{FF2B5EF4-FFF2-40B4-BE49-F238E27FC236}">
                <a16:creationId xmlns:a16="http://schemas.microsoft.com/office/drawing/2014/main" id="{C547BCD3-A590-252D-31EF-7349691EF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446" y="3960767"/>
            <a:ext cx="4453362" cy="1924254"/>
          </a:xfrm>
          <a:prstGeom prst="rect">
            <a:avLst/>
          </a:prstGeom>
        </p:spPr>
      </p:pic>
      <p:sp>
        <p:nvSpPr>
          <p:cNvPr id="7" name="TekstSylinder 3">
            <a:extLst>
              <a:ext uri="{FF2B5EF4-FFF2-40B4-BE49-F238E27FC236}">
                <a16:creationId xmlns:a16="http://schemas.microsoft.com/office/drawing/2014/main" id="{DF660928-9B07-5490-0F0C-FF0938AF4665}"/>
              </a:ext>
            </a:extLst>
          </p:cNvPr>
          <p:cNvSpPr txBox="1"/>
          <p:nvPr/>
        </p:nvSpPr>
        <p:spPr>
          <a:xfrm>
            <a:off x="816552" y="4810593"/>
            <a:ext cx="3450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nb-NO" sz="1000" i="1" dirty="0">
                <a:solidFill>
                  <a:srgbClr val="FF946E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nb-NO" sz="1000" i="1" dirty="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://www.gpsworld.com/europe-moving-toward-a-timing-backbone-and-looking-for-input/</a:t>
            </a:r>
            <a:endParaRPr lang="nb-NO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389E1-4D0E-2B1B-BD86-3FFFA3D8D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446" y="1243837"/>
            <a:ext cx="6386710" cy="3458118"/>
          </a:xfrm>
          <a:prstGeom prst="rect">
            <a:avLst/>
          </a:prstGeom>
        </p:spPr>
      </p:pic>
      <p:sp>
        <p:nvSpPr>
          <p:cNvPr id="8" name="TekstSylinder 3">
            <a:extLst>
              <a:ext uri="{FF2B5EF4-FFF2-40B4-BE49-F238E27FC236}">
                <a16:creationId xmlns:a16="http://schemas.microsoft.com/office/drawing/2014/main" id="{73C7C67B-AED5-85A3-B743-3D93F4739AC5}"/>
              </a:ext>
            </a:extLst>
          </p:cNvPr>
          <p:cNvSpPr txBox="1"/>
          <p:nvPr/>
        </p:nvSpPr>
        <p:spPr>
          <a:xfrm>
            <a:off x="5404919" y="5949824"/>
            <a:ext cx="66724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i="1" dirty="0">
                <a:solidFill>
                  <a:schemeClr val="bg1">
                    <a:lumMod val="50000"/>
                  </a:schemeClr>
                </a:solidFill>
              </a:rPr>
              <a:t>Source: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European Commission,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Radio Navigation Plan 2023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and JRC136355 </a:t>
            </a:r>
            <a:endParaRPr lang="nb-NO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5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46F62FA-EFB9-7AE2-3700-96039ADD9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Jammertest</a:t>
            </a:r>
            <a:r>
              <a:rPr lang="en-US" sz="1800" dirty="0"/>
              <a:t> is the largest open satellite signal resilience test in the world.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Facilitate industry and authorities to test their systems and products for potential weaknesses against realistic and extreme signal disturbance attacks.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Organized yearly in September by the Norwegian Communication Authority NKOM and Norwegian NMI </a:t>
            </a:r>
            <a:r>
              <a:rPr lang="en-US" sz="1600" dirty="0" err="1"/>
              <a:t>Justervesenet</a:t>
            </a:r>
            <a:r>
              <a:rPr lang="en-US" sz="1600" dirty="0"/>
              <a:t>.</a:t>
            </a:r>
          </a:p>
          <a:p>
            <a:pPr marL="742950" lvl="1" indent="-285750"/>
            <a:r>
              <a:rPr lang="en-US" sz="1600" dirty="0"/>
              <a:t>Record applications in 2025 from 150 organizations and 24 countries.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D36FE6-E8BF-FA63-CF69-53000D6B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dirty="0"/>
              <a:t>GNSS Attack Tests in Andøya, Norway</a:t>
            </a:r>
            <a:br>
              <a:rPr lang="nb-NO" sz="2800" dirty="0"/>
            </a:br>
            <a:r>
              <a:rPr lang="nb-NO" sz="1800" dirty="0"/>
              <a:t>Test and </a:t>
            </a:r>
            <a:r>
              <a:rPr lang="nb-NO" sz="1800" dirty="0" err="1"/>
              <a:t>Develop</a:t>
            </a:r>
            <a:r>
              <a:rPr lang="nb-NO" sz="1800" dirty="0"/>
              <a:t> </a:t>
            </a:r>
            <a:r>
              <a:rPr lang="nb-NO" sz="1800" dirty="0" err="1"/>
              <a:t>Resilient</a:t>
            </a:r>
            <a:r>
              <a:rPr lang="nb-NO" sz="1800" dirty="0"/>
              <a:t> Systems</a:t>
            </a:r>
            <a:endParaRPr lang="nb-NO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8D63A-CD1B-C744-DE6F-E1A6BC554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619" y="3343129"/>
            <a:ext cx="5849983" cy="26117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34C8C8-676C-5F75-AB11-62A1E72FD476}"/>
              </a:ext>
            </a:extLst>
          </p:cNvPr>
          <p:cNvGrpSpPr/>
          <p:nvPr/>
        </p:nvGrpSpPr>
        <p:grpSpPr>
          <a:xfrm>
            <a:off x="304488" y="3337301"/>
            <a:ext cx="6422737" cy="2813710"/>
            <a:chOff x="838200" y="3122843"/>
            <a:chExt cx="6422737" cy="281371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30E237C-5B65-F223-E028-4BE2C5396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22843"/>
              <a:ext cx="6422737" cy="26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2098F0D9-7332-0317-9253-48B40E25C164}"/>
                </a:ext>
              </a:extLst>
            </p:cNvPr>
            <p:cNvSpPr txBox="1"/>
            <p:nvPr/>
          </p:nvSpPr>
          <p:spPr>
            <a:xfrm>
              <a:off x="1095511" y="5628776"/>
              <a:ext cx="5849982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400" dirty="0">
                  <a:solidFill>
                    <a:srgbClr val="18355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SIKT providing </a:t>
              </a:r>
              <a:r>
                <a:rPr lang="nb-NO" sz="1400" dirty="0" err="1">
                  <a:solidFill>
                    <a:srgbClr val="18355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terrestrial</a:t>
              </a:r>
              <a:r>
                <a:rPr lang="nb-NO" sz="1400" dirty="0">
                  <a:solidFill>
                    <a:srgbClr val="18355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time and </a:t>
              </a:r>
              <a:r>
                <a:rPr lang="nb-NO" sz="1400" dirty="0" err="1">
                  <a:solidFill>
                    <a:srgbClr val="18355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frequency</a:t>
              </a:r>
              <a:r>
                <a:rPr lang="nb-NO" sz="1400" dirty="0">
                  <a:solidFill>
                    <a:srgbClr val="18355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service</a:t>
              </a:r>
              <a:r>
                <a:rPr lang="nb-NO" sz="1400" dirty="0">
                  <a:solidFill>
                    <a:srgbClr val="18355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Calibri"/>
                </a:rPr>
                <a:t> </a:t>
              </a:r>
              <a:r>
                <a:rPr lang="nb-NO" sz="1400" dirty="0" err="1">
                  <a:solidFill>
                    <a:srgbClr val="18355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Calibri"/>
                </a:rPr>
                <a:t>with</a:t>
              </a:r>
              <a:r>
                <a:rPr lang="nb-NO" sz="1400" dirty="0">
                  <a:solidFill>
                    <a:srgbClr val="18355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Calibri"/>
                </a:rPr>
                <a:t> White Rabbit</a:t>
              </a:r>
              <a:endParaRPr lang="nb-NO" sz="16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1CBF04-FB65-4F13-699A-6FFFDA5DCE98}"/>
                </a:ext>
              </a:extLst>
            </p:cNvPr>
            <p:cNvSpPr/>
            <p:nvPr/>
          </p:nvSpPr>
          <p:spPr>
            <a:xfrm>
              <a:off x="2524125" y="3550126"/>
              <a:ext cx="619125" cy="170828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9883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775EB-D7B7-D956-2C4F-F73B9D1F3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932D8-37CA-D589-DF59-4260B9486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5" y="1803879"/>
            <a:ext cx="5139538" cy="4434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Use cases for T&amp;F services are very wide-reaching and can be broadly broken down into the following categories:</a:t>
            </a:r>
          </a:p>
          <a:p>
            <a:r>
              <a:rPr lang="en-US" sz="1800" dirty="0"/>
              <a:t>Redundancy to GNSS and terrestrial T&amp;F</a:t>
            </a:r>
          </a:p>
          <a:p>
            <a:r>
              <a:rPr lang="en-US" sz="1800" dirty="0"/>
              <a:t>Support the redefinition of the SI second being carried out between now and 2030.</a:t>
            </a:r>
          </a:p>
          <a:p>
            <a:r>
              <a:rPr lang="en-US" sz="1800" dirty="0"/>
              <a:t>Support fundamental physics research. </a:t>
            </a:r>
          </a:p>
          <a:p>
            <a:r>
              <a:rPr lang="en-US" sz="1800" dirty="0"/>
              <a:t>Opportunities for new services and applications.  </a:t>
            </a:r>
          </a:p>
          <a:p>
            <a:r>
              <a:rPr lang="en-US" sz="1800" dirty="0"/>
              <a:t>Contributing to European scientific leadership.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B894F-58E4-1ED4-D588-1AF68051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Opportunities for GEANT and NRENs </a:t>
            </a:r>
            <a:br>
              <a:rPr lang="en-US" dirty="0"/>
            </a:br>
            <a:r>
              <a:rPr lang="en-US" sz="2000" dirty="0"/>
              <a:t>High-Accuracy Core Time and Frequency Network (C-TFN)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C1D452A-0218-9780-EF23-D5503D0C4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763" y="1780484"/>
            <a:ext cx="6318796" cy="355432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47F9EC-4DF5-23DF-9972-B1DB3CAB6A49}"/>
              </a:ext>
            </a:extLst>
          </p:cNvPr>
          <p:cNvSpPr txBox="1"/>
          <p:nvPr/>
        </p:nvSpPr>
        <p:spPr>
          <a:xfrm>
            <a:off x="6438278" y="5454227"/>
            <a:ext cx="5021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Courtesy: Olaf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Schjederup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, Bright Cables Session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Thursdat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11:00am, TNC 2025</a:t>
            </a:r>
            <a:endParaRPr lang="en-US" sz="1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5598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88853-BF33-029C-E2B2-FBCF045FB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ourglass and a calendar">
            <a:extLst>
              <a:ext uri="{FF2B5EF4-FFF2-40B4-BE49-F238E27FC236}">
                <a16:creationId xmlns:a16="http://schemas.microsoft.com/office/drawing/2014/main" id="{F76C267D-AD1A-8590-4DBE-5E4F45BDEE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346" r="1" b="8283"/>
          <a:stretch>
            <a:fillRect/>
          </a:stretch>
        </p:blipFill>
        <p:spPr>
          <a:xfrm>
            <a:off x="0" y="0"/>
            <a:ext cx="12192000" cy="5953328"/>
          </a:xfrm>
          <a:prstGeom prst="rect">
            <a:avLst/>
          </a:prstGeom>
          <a:noFill/>
        </p:spPr>
      </p:pic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2D0A55AF-F781-6BDA-7015-C800648DB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6052" y="6178374"/>
            <a:ext cx="2743200" cy="3661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E7CA0F2-EE66-4F60-8C00-E0BE38E7AEC5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AE0D3C9-44F7-E5D4-9867-C164BBD3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27" y="2596162"/>
            <a:ext cx="6507797" cy="927768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Low-Cost High-Accuracy </a:t>
            </a:r>
            <a:br>
              <a:rPr lang="en-US" dirty="0"/>
            </a:br>
            <a:r>
              <a:rPr lang="en-US" dirty="0"/>
              <a:t>Time Service with White Rabbit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3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68023-9933-8F48-7EC9-4E8047876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Protocols for packet-based time transfer</a:t>
            </a:r>
          </a:p>
          <a:p>
            <a:r>
              <a:rPr lang="en-US" dirty="0"/>
              <a:t>1985: Network Time Protocol NTP (your PC time) on Layer 7 (UDP)</a:t>
            </a:r>
          </a:p>
          <a:p>
            <a:pPr lvl="1"/>
            <a:r>
              <a:rPr lang="en-US" dirty="0"/>
              <a:t>Time accuracy in the tens of milliseconds on average</a:t>
            </a:r>
          </a:p>
          <a:p>
            <a:pPr lvl="1"/>
            <a:r>
              <a:rPr lang="en-US" dirty="0"/>
              <a:t>Heavily affected by delay variation as you are contending for capacity with other IP data packets</a:t>
            </a:r>
          </a:p>
          <a:p>
            <a:r>
              <a:rPr lang="en-US" dirty="0"/>
              <a:t>2002: Precision Time Protocol PTP (IEEE1588-2008, ITU-T profiles) on Layer 2 (Ethernet)</a:t>
            </a:r>
          </a:p>
          <a:p>
            <a:pPr lvl="1"/>
            <a:r>
              <a:rPr lang="en-US" dirty="0"/>
              <a:t>Time accuracy in the range of 1millisecond down to hundreds of nanoseconds </a:t>
            </a:r>
          </a:p>
          <a:p>
            <a:pPr lvl="1"/>
            <a:r>
              <a:rPr lang="en-US" dirty="0"/>
              <a:t>Heavily affected by transmission path asymmetry, devices have free-running oscillators, etc.</a:t>
            </a:r>
          </a:p>
          <a:p>
            <a:pPr lvl="1"/>
            <a:r>
              <a:rPr lang="en-US" dirty="0"/>
              <a:t>Most “legacy” networks partially support it and </a:t>
            </a:r>
            <a:r>
              <a:rPr lang="en-US" sz="1800" dirty="0"/>
              <a:t>not good enough for most use cases</a:t>
            </a:r>
          </a:p>
          <a:p>
            <a:pPr lvl="2"/>
            <a:r>
              <a:rPr lang="en-US" dirty="0"/>
              <a:t>E.g. Most mobile network operators had big issues during 5G roll out of Time Division Duplex Frequencies(e.g.3.5GHz) requiring end-to-end time accuracy &lt; 1.5µs.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85DC70-E262-6170-4F25-1E0B5AD2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Distribution in Data Networks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FBC014-CC3C-0EC8-E87F-B9D812F1CA0C}"/>
              </a:ext>
            </a:extLst>
          </p:cNvPr>
          <p:cNvGrpSpPr/>
          <p:nvPr/>
        </p:nvGrpSpPr>
        <p:grpSpPr>
          <a:xfrm>
            <a:off x="2836173" y="4698882"/>
            <a:ext cx="4897315" cy="1571472"/>
            <a:chOff x="2875084" y="5075513"/>
            <a:chExt cx="4897315" cy="15714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746E76-3745-000E-7E43-59A2290F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5084" y="5075513"/>
              <a:ext cx="4897315" cy="148239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2430DD-2D29-C5AC-C229-4D29E1C54345}"/>
                </a:ext>
              </a:extLst>
            </p:cNvPr>
            <p:cNvSpPr/>
            <p:nvPr/>
          </p:nvSpPr>
          <p:spPr>
            <a:xfrm>
              <a:off x="3121269" y="6418385"/>
              <a:ext cx="1116623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005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DCF70BC-AB1D-3D59-0221-702AA2EB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471" y="895526"/>
            <a:ext cx="3899573" cy="49770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066A6-59C8-F430-67A0-AA0379FA8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5" y="1459683"/>
            <a:ext cx="6344926" cy="5396709"/>
          </a:xfrm>
        </p:spPr>
        <p:txBody>
          <a:bodyPr>
            <a:normAutofit/>
          </a:bodyPr>
          <a:lstStyle/>
          <a:p>
            <a:r>
              <a:rPr lang="en-US" sz="1800" dirty="0"/>
              <a:t>First developed at CERN in 2008, meant for Big Physics facilities, e.g. CERN, GSI, NIKHEF </a:t>
            </a:r>
          </a:p>
          <a:p>
            <a:r>
              <a:rPr lang="en-US" sz="1800" dirty="0"/>
              <a:t>Combination of IEEE1588-2008 with further extensions:</a:t>
            </a:r>
          </a:p>
          <a:p>
            <a:pPr marL="685782" lvl="2">
              <a:spcBef>
                <a:spcPts val="1000"/>
              </a:spcBef>
            </a:pPr>
            <a:r>
              <a:rPr lang="en-US" dirty="0"/>
              <a:t>Clock syntonization over the physical layer L1Sync (similar to SyncE).</a:t>
            </a:r>
          </a:p>
          <a:p>
            <a:pPr marL="685782" lvl="2">
              <a:spcBef>
                <a:spcPts val="1000"/>
              </a:spcBef>
            </a:pPr>
            <a:r>
              <a:rPr lang="en-US" dirty="0"/>
              <a:t>Enhancement of timestamps precision through phase measurement.</a:t>
            </a:r>
          </a:p>
          <a:p>
            <a:pPr marL="685782" lvl="2">
              <a:spcBef>
                <a:spcPts val="1000"/>
              </a:spcBef>
            </a:pPr>
            <a:r>
              <a:rPr lang="en-US" dirty="0"/>
              <a:t>Automatic precise evaluation and compensation of transmission link asymmetry.</a:t>
            </a:r>
          </a:p>
          <a:p>
            <a:pPr marL="685782" lvl="2">
              <a:spcBef>
                <a:spcPts val="1000"/>
              </a:spcBef>
            </a:pPr>
            <a:r>
              <a:rPr lang="en-US" dirty="0"/>
              <a:t>Backward compatible with PTP IEEE1588-2008.</a:t>
            </a:r>
          </a:p>
          <a:p>
            <a:pPr marL="1142972" lvl="4">
              <a:spcBef>
                <a:spcPts val="1000"/>
              </a:spcBef>
            </a:pPr>
            <a:r>
              <a:rPr lang="en-US" dirty="0"/>
              <a:t>No ITU-T profile. </a:t>
            </a:r>
          </a:p>
          <a:p>
            <a:r>
              <a:rPr lang="en-US" sz="1800" dirty="0"/>
              <a:t>Open Source and commercially available</a:t>
            </a:r>
          </a:p>
          <a:p>
            <a:r>
              <a:rPr lang="en-US" sz="1800" dirty="0"/>
              <a:t>Initial specs for links &lt; 10km and scalable to 2000 nodes, but for maintaining sub-ns accuracy up to ~20 WR nodes in a chain.</a:t>
            </a:r>
          </a:p>
          <a:p>
            <a:pPr lvl="1"/>
            <a:endParaRPr lang="en-US" sz="1200" dirty="0">
              <a:solidFill>
                <a:srgbClr val="20212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2B850-A3C1-D2E7-ABFA-0A137AAC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White Rabbit </a:t>
            </a:r>
            <a:r>
              <a:rPr lang="nb-NO" dirty="0" err="1"/>
              <a:t>Protocol</a:t>
            </a:r>
            <a:r>
              <a:rPr lang="nb-NO" dirty="0"/>
              <a:t> for Sub-</a:t>
            </a:r>
            <a:r>
              <a:rPr lang="nb-NO" dirty="0" err="1"/>
              <a:t>Nanosecond</a:t>
            </a:r>
            <a:r>
              <a:rPr lang="nb-NO" dirty="0"/>
              <a:t> </a:t>
            </a:r>
            <a:r>
              <a:rPr lang="nb-NO" dirty="0" err="1"/>
              <a:t>Accuracy</a:t>
            </a:r>
            <a:br>
              <a:rPr lang="nb-NO" sz="3600" dirty="0"/>
            </a:br>
            <a:r>
              <a:rPr lang="en-US" sz="2000" dirty="0"/>
              <a:t>IEEE1588-2019 High Accuracy Profile</a:t>
            </a:r>
            <a:endParaRPr lang="nb-NO" sz="3600" dirty="0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4695D6CE-5695-D254-AADB-85FF3B5D248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6725378" y="1459683"/>
            <a:ext cx="4511004" cy="450279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2ACABC-C82B-C4E2-A0BF-81B32B1F9C8E}"/>
              </a:ext>
            </a:extLst>
          </p:cNvPr>
          <p:cNvSpPr txBox="1"/>
          <p:nvPr/>
        </p:nvSpPr>
        <p:spPr>
          <a:xfrm>
            <a:off x="6354303" y="6053826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</a:pPr>
            <a:r>
              <a:rPr lang="en-US" sz="1100" b="0" i="1" kern="1200" dirty="0">
                <a:solidFill>
                  <a:schemeClr val="bg1">
                    <a:lumMod val="50000"/>
                  </a:schemeClr>
                </a:solidFill>
                <a:effectLst/>
              </a:rPr>
              <a:t>Refer to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hlinkClick r:id="rId5"/>
              </a:rPr>
              <a:t>White Rabbit Collaboration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b="0" i="1" kern="1200" dirty="0">
                <a:solidFill>
                  <a:schemeClr val="bg1">
                    <a:lumMod val="50000"/>
                  </a:schemeClr>
                </a:solidFill>
                <a:effectLst/>
              </a:rPr>
              <a:t>Source: Javier Serrano, </a:t>
            </a:r>
            <a:r>
              <a:rPr lang="en-US" sz="1100" b="0" i="1" kern="1200" dirty="0">
                <a:solidFill>
                  <a:schemeClr val="bg1">
                    <a:lumMod val="50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GEANT Time and Frequency Workshop</a:t>
            </a:r>
            <a:endParaRPr lang="en-US" sz="1100" i="1" kern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3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A311DE-5DB2-3666-2746-853A4E6C6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5" y="1706707"/>
            <a:ext cx="5209965" cy="4380941"/>
          </a:xfrm>
        </p:spPr>
        <p:txBody>
          <a:bodyPr>
            <a:normAutofit/>
          </a:bodyPr>
          <a:lstStyle/>
          <a:p>
            <a:r>
              <a:rPr lang="en-US" dirty="0"/>
              <a:t>WR offers a solution that is unmatched by other technologies</a:t>
            </a:r>
          </a:p>
          <a:p>
            <a:r>
              <a:rPr lang="en-US" dirty="0"/>
              <a:t>Gaining rapid acceptance among network operators</a:t>
            </a:r>
          </a:p>
          <a:p>
            <a:r>
              <a:rPr lang="en-US" dirty="0"/>
              <a:t>Several system vendors are providing carrier-grade WR switches </a:t>
            </a:r>
          </a:p>
          <a:p>
            <a:r>
              <a:rPr lang="en-US" dirty="0"/>
              <a:t>Continuous development with research and industry partners (</a:t>
            </a:r>
            <a:r>
              <a:rPr lang="en-US" dirty="0">
                <a:hlinkClick r:id="rId3"/>
              </a:rPr>
              <a:t>WR Collaboration</a:t>
            </a:r>
            <a:r>
              <a:rPr lang="en-US" dirty="0"/>
              <a:t>). </a:t>
            </a:r>
          </a:p>
          <a:p>
            <a:pPr lvl="1"/>
            <a:r>
              <a:rPr lang="en-US" dirty="0"/>
              <a:t>Further possibilities for development, e.g. an ITU-T telecom profile in the future?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993A55-E2DD-BDB6-1A6F-45482E2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White Rabbit Important?</a:t>
            </a:r>
          </a:p>
        </p:txBody>
      </p:sp>
      <p:pic>
        <p:nvPicPr>
          <p:cNvPr id="9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AD6CC5B-6F05-1724-4C1C-35C004E67D0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40" y="1706708"/>
            <a:ext cx="6616700" cy="3706812"/>
          </a:xfr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B64ECE-4A43-3E58-471A-D54057DE22EF}"/>
              </a:ext>
            </a:extLst>
          </p:cNvPr>
          <p:cNvSpPr txBox="1"/>
          <p:nvPr/>
        </p:nvSpPr>
        <p:spPr>
          <a:xfrm>
            <a:off x="7217956" y="6581001"/>
            <a:ext cx="31758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Courtesy: Guy Roberts, 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SIG-TFN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 Workshop, </a:t>
            </a:r>
            <a:r>
              <a:rPr lang="en-US" sz="1050" i="1" dirty="0" err="1">
                <a:solidFill>
                  <a:schemeClr val="bg1">
                    <a:lumMod val="50000"/>
                  </a:schemeClr>
                </a:solidFill>
              </a:rPr>
              <a:t>Ispra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64390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94918-F74B-DA9E-118F-01A621FC8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6" y="1285889"/>
            <a:ext cx="5804164" cy="480176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Rule of thumb: speed of light in optical fibre ~4.9 ns/1 meter -&gt; 1ns ~20cm</a:t>
            </a:r>
          </a:p>
          <a:p>
            <a:r>
              <a:rPr lang="en-US" sz="1800" dirty="0"/>
              <a:t>“Traditional” optical fibre communication uses fibre pairs, one fibre per direction (Tx Rx) using the same wavelength: 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In practice </a:t>
            </a:r>
            <a:r>
              <a:rPr lang="en-US" sz="1600" dirty="0" err="1"/>
              <a:t>fibres</a:t>
            </a:r>
            <a:r>
              <a:rPr lang="en-US" sz="1600" dirty="0"/>
              <a:t> have different lengths even in the same cable from few to tens of meters. Different transmission time introduces delay variation/time error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Pre-calibration is difficult for in-situ as every “fix” of a fibre break will introduce unknown ∆ fibre length.</a:t>
            </a:r>
          </a:p>
          <a:p>
            <a:r>
              <a:rPr lang="en-US" sz="1800" dirty="0"/>
              <a:t>Single fibre with different wavelengths per direction: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Asymmetry is introduced because of chromatic dispersion: different wavelengths travel at different speeds in the fibre medium (e.g. higher wavelengths travel faster).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Compensated with calibration.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92171-4A19-B917-634B-29FCA33A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b-NO" dirty="0"/>
              <a:t>White Rabbit </a:t>
            </a:r>
            <a:r>
              <a:rPr lang="nb-NO" dirty="0" err="1"/>
              <a:t>Asymmetry</a:t>
            </a:r>
            <a:r>
              <a:rPr lang="nb-NO" dirty="0"/>
              <a:t> </a:t>
            </a:r>
            <a:r>
              <a:rPr lang="nb-NO" dirty="0" err="1"/>
              <a:t>Compensation</a:t>
            </a:r>
            <a:endParaRPr 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68D396-2073-AD32-00A4-2F1D7AB7797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537652" y="1691481"/>
            <a:ext cx="5181600" cy="3475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5663F-93DD-1D1D-766D-26AACF23779E}"/>
              </a:ext>
            </a:extLst>
          </p:cNvPr>
          <p:cNvSpPr txBox="1"/>
          <p:nvPr/>
        </p:nvSpPr>
        <p:spPr>
          <a:xfrm>
            <a:off x="7081382" y="5238963"/>
            <a:ext cx="52751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i="1" dirty="0">
                <a:solidFill>
                  <a:schemeClr val="bg1">
                    <a:lumMod val="50000"/>
                  </a:schemeClr>
                </a:solidFill>
              </a:rPr>
              <a:t>Source: M. Lipinski, </a:t>
            </a:r>
            <a:r>
              <a:rPr lang="nb-NO" sz="1000" i="1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GEANT 2022 SIG-TFN WS</a:t>
            </a:r>
            <a:r>
              <a:rPr lang="nb-NO" sz="1000" i="1" dirty="0">
                <a:solidFill>
                  <a:schemeClr val="bg1">
                    <a:lumMod val="50000"/>
                  </a:schemeClr>
                </a:solidFill>
              </a:rPr>
              <a:t>,  </a:t>
            </a:r>
          </a:p>
        </p:txBody>
      </p:sp>
    </p:spTree>
    <p:extLst>
      <p:ext uri="{BB962C8B-B14F-4D97-AF65-F5344CB8AC3E}">
        <p14:creationId xmlns:p14="http://schemas.microsoft.com/office/powerpoint/2010/main" val="298173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BD5B02F-6A13-41EE-08A8-D775D05CF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6052" y="6178374"/>
            <a:ext cx="2743200" cy="3661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E7CA0F2-EE66-4F60-8C00-E0BE38E7AEC5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951BE8A-F974-20E1-6E3B-536B76C5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35" y="175416"/>
            <a:ext cx="11252317" cy="927768"/>
          </a:xfrm>
        </p:spPr>
        <p:txBody>
          <a:bodyPr anchor="ctr">
            <a:normAutofit/>
          </a:bodyPr>
          <a:lstStyle/>
          <a:p>
            <a:r>
              <a:rPr lang="nb-NO" dirty="0"/>
              <a:t>Content</a:t>
            </a:r>
          </a:p>
        </p:txBody>
      </p:sp>
      <p:graphicFrame>
        <p:nvGraphicFramePr>
          <p:cNvPr id="8" name="Plassholder for innhold 3">
            <a:extLst>
              <a:ext uri="{FF2B5EF4-FFF2-40B4-BE49-F238E27FC236}">
                <a16:creationId xmlns:a16="http://schemas.microsoft.com/office/drawing/2014/main" id="{B6C10078-4013-10FA-72CA-5A06A6335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197940"/>
              </p:ext>
            </p:extLst>
          </p:nvPr>
        </p:nvGraphicFramePr>
        <p:xfrm>
          <a:off x="466935" y="1285889"/>
          <a:ext cx="11252317" cy="4476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034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6894A-9C00-7129-DDF6-A06901C0C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A3562-BACF-25BB-1407-FDEB40C0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White Rabbit over Dedicated Single Fibre </a:t>
            </a:r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ACAF9C1-0E4A-61D6-2A9D-87D5E99B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651" y="1260391"/>
            <a:ext cx="8291278" cy="4663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A7027F6-DE16-D2D1-534C-AA2B948C4E9B}"/>
              </a:ext>
            </a:extLst>
          </p:cNvPr>
          <p:cNvSpPr txBox="1"/>
          <p:nvPr/>
        </p:nvSpPr>
        <p:spPr>
          <a:xfrm>
            <a:off x="8752516" y="5924235"/>
            <a:ext cx="31758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Courtesy: Guy Roberts, 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SIG-TFN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 Workshop, </a:t>
            </a:r>
            <a:r>
              <a:rPr lang="en-US" sz="1050" i="1" dirty="0" err="1">
                <a:solidFill>
                  <a:schemeClr val="bg1">
                    <a:lumMod val="50000"/>
                  </a:schemeClr>
                </a:solidFill>
              </a:rPr>
              <a:t>Ispra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,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1D4F8-5FD5-A108-BD39-1615B1744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5" y="1577925"/>
            <a:ext cx="2972551" cy="4509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See outcomes from </a:t>
            </a:r>
            <a:r>
              <a:rPr lang="en-US" sz="1800" dirty="0">
                <a:hlinkClick r:id="rId4"/>
              </a:rPr>
              <a:t>CLONETS</a:t>
            </a:r>
            <a:r>
              <a:rPr lang="en-US" sz="1800" dirty="0"/>
              <a:t> project</a:t>
            </a:r>
          </a:p>
          <a:p>
            <a:r>
              <a:rPr lang="en-US" sz="1600" dirty="0"/>
              <a:t>2024: Build Pathfinder link and prepare C-TFN.</a:t>
            </a:r>
            <a:endParaRPr lang="en-GB" sz="1600" dirty="0"/>
          </a:p>
          <a:p>
            <a:r>
              <a:rPr lang="en-US" sz="1600" dirty="0"/>
              <a:t>GN5-2: 2025-27: Build C-TFN northern route .</a:t>
            </a:r>
          </a:p>
          <a:p>
            <a:r>
              <a:rPr lang="en-US" sz="1600" dirty="0"/>
              <a:t>GN5-3: 2027-29: continue C-TFN southern route.</a:t>
            </a:r>
            <a:r>
              <a:rPr lang="en-GB" sz="1600" dirty="0"/>
              <a:t> 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567220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lowchart: Manual Operation 43">
            <a:extLst>
              <a:ext uri="{FF2B5EF4-FFF2-40B4-BE49-F238E27FC236}">
                <a16:creationId xmlns:a16="http://schemas.microsoft.com/office/drawing/2014/main" id="{860019FF-0412-EFC8-BBA8-48EA94FC6238}"/>
              </a:ext>
            </a:extLst>
          </p:cNvPr>
          <p:cNvSpPr/>
          <p:nvPr/>
        </p:nvSpPr>
        <p:spPr>
          <a:xfrm rot="16200000" flipH="1">
            <a:off x="8500415" y="2608887"/>
            <a:ext cx="1971087" cy="309274"/>
          </a:xfrm>
          <a:prstGeom prst="flowChartManualOperation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Flowchart: Manual Operation 9">
            <a:extLst>
              <a:ext uri="{FF2B5EF4-FFF2-40B4-BE49-F238E27FC236}">
                <a16:creationId xmlns:a16="http://schemas.microsoft.com/office/drawing/2014/main" id="{E304D44F-8B99-41EC-BCB4-637465AFDB24}"/>
              </a:ext>
            </a:extLst>
          </p:cNvPr>
          <p:cNvSpPr/>
          <p:nvPr/>
        </p:nvSpPr>
        <p:spPr>
          <a:xfrm rot="16200000">
            <a:off x="5345818" y="2608887"/>
            <a:ext cx="1971087" cy="309274"/>
          </a:xfrm>
          <a:prstGeom prst="flowChartManualOperation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3" name="Content Placeholder 2">
            <a:extLst>
              <a:ext uri="{FF2B5EF4-FFF2-40B4-BE49-F238E27FC236}">
                <a16:creationId xmlns:a16="http://schemas.microsoft.com/office/drawing/2014/main" id="{D9E19CC5-16CF-6608-FC5A-FD8576347763}"/>
              </a:ext>
            </a:extLst>
          </p:cNvPr>
          <p:cNvSpPr txBox="1">
            <a:spLocks/>
          </p:cNvSpPr>
          <p:nvPr/>
        </p:nvSpPr>
        <p:spPr>
          <a:xfrm>
            <a:off x="5816219" y="1285890"/>
            <a:ext cx="4496986" cy="3090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400" b="1" dirty="0"/>
              <a:t>Optical Dense Wavelength Division Multiplexing (DWDM)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E93470-5CF0-7D92-D555-3CA7A9886450}"/>
              </a:ext>
            </a:extLst>
          </p:cNvPr>
          <p:cNvCxnSpPr>
            <a:cxnSpLocks/>
            <a:stCxn id="10" idx="2"/>
            <a:endCxn id="44" idx="2"/>
          </p:cNvCxnSpPr>
          <p:nvPr/>
        </p:nvCxnSpPr>
        <p:spPr>
          <a:xfrm>
            <a:off x="6485998" y="2763524"/>
            <a:ext cx="31545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19BBDA2-27EE-9406-A599-7216820AFE63}"/>
              </a:ext>
            </a:extLst>
          </p:cNvPr>
          <p:cNvSpPr txBox="1"/>
          <p:nvPr/>
        </p:nvSpPr>
        <p:spPr>
          <a:xfrm flipH="1">
            <a:off x="6413148" y="1914129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MUX</a:t>
            </a:r>
            <a:endParaRPr lang="en-US" sz="11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420830-1640-79F9-7509-CC7012F5DAD4}"/>
              </a:ext>
            </a:extLst>
          </p:cNvPr>
          <p:cNvSpPr txBox="1"/>
          <p:nvPr/>
        </p:nvSpPr>
        <p:spPr>
          <a:xfrm flipH="1">
            <a:off x="7537530" y="2396529"/>
            <a:ext cx="1029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Optical fibre A</a:t>
            </a:r>
            <a:endParaRPr lang="en-US" sz="11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3B9DDD1-9B4D-EA39-B074-97C114F555B6}"/>
              </a:ext>
            </a:extLst>
          </p:cNvPr>
          <p:cNvSpPr txBox="1"/>
          <p:nvPr/>
        </p:nvSpPr>
        <p:spPr>
          <a:xfrm flipH="1">
            <a:off x="8756379" y="1891866"/>
            <a:ext cx="635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err="1"/>
              <a:t>DeMUX</a:t>
            </a:r>
            <a:endParaRPr lang="en-US" sz="1100" b="1" dirty="0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4021C1E-ADF7-C1D1-46B9-99A58B16AE14}"/>
              </a:ext>
            </a:extLst>
          </p:cNvPr>
          <p:cNvCxnSpPr>
            <a:cxnSpLocks/>
          </p:cNvCxnSpPr>
          <p:nvPr/>
        </p:nvCxnSpPr>
        <p:spPr>
          <a:xfrm>
            <a:off x="6493508" y="4985678"/>
            <a:ext cx="2845323" cy="8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2FC410D6-ECC3-A212-687D-3AD4A893271A}"/>
              </a:ext>
            </a:extLst>
          </p:cNvPr>
          <p:cNvSpPr txBox="1"/>
          <p:nvPr/>
        </p:nvSpPr>
        <p:spPr>
          <a:xfrm flipH="1">
            <a:off x="7545040" y="4618682"/>
            <a:ext cx="1023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Optical fibre B</a:t>
            </a:r>
            <a:endParaRPr lang="en-US" sz="1100" b="1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74C8040-E44D-7CD0-01DF-FAA7E3291C26}"/>
              </a:ext>
            </a:extLst>
          </p:cNvPr>
          <p:cNvSpPr txBox="1"/>
          <p:nvPr/>
        </p:nvSpPr>
        <p:spPr>
          <a:xfrm>
            <a:off x="4886194" y="3456511"/>
            <a:ext cx="1385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WR channels </a:t>
            </a:r>
          </a:p>
          <a:p>
            <a:pPr algn="ctr"/>
            <a:r>
              <a:rPr lang="en-GB" sz="1100" dirty="0"/>
              <a:t>(2 wavelengths)</a:t>
            </a:r>
            <a:endParaRPr lang="en-US" sz="1100" dirty="0"/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D55326A6-0D7F-F802-CF16-5D2C833530C4}"/>
              </a:ext>
            </a:extLst>
          </p:cNvPr>
          <p:cNvCxnSpPr>
            <a:cxnSpLocks/>
          </p:cNvCxnSpPr>
          <p:nvPr/>
        </p:nvCxnSpPr>
        <p:spPr>
          <a:xfrm flipH="1">
            <a:off x="7599385" y="4988969"/>
            <a:ext cx="697732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DEE090F2-AEA8-1950-C939-8E84875CEECF}"/>
              </a:ext>
            </a:extLst>
          </p:cNvPr>
          <p:cNvCxnSpPr>
            <a:cxnSpLocks/>
          </p:cNvCxnSpPr>
          <p:nvPr/>
        </p:nvCxnSpPr>
        <p:spPr>
          <a:xfrm>
            <a:off x="7290111" y="2762839"/>
            <a:ext cx="756316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975B274A-9018-651E-97A6-8B485BEE2C1E}"/>
              </a:ext>
            </a:extLst>
          </p:cNvPr>
          <p:cNvSpPr/>
          <p:nvPr/>
        </p:nvSpPr>
        <p:spPr>
          <a:xfrm>
            <a:off x="7104101" y="2466716"/>
            <a:ext cx="351451" cy="284532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F56576C-C6C8-108C-B1C4-C0724F31CE08}"/>
              </a:ext>
            </a:extLst>
          </p:cNvPr>
          <p:cNvSpPr txBox="1"/>
          <p:nvPr/>
        </p:nvSpPr>
        <p:spPr>
          <a:xfrm flipH="1">
            <a:off x="6641978" y="3680178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Fibre pair</a:t>
            </a:r>
            <a:endParaRPr lang="en-US" sz="1100" b="1" dirty="0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B7CC6E5-3FFB-5D46-5266-9D4A55325B46}"/>
              </a:ext>
            </a:extLst>
          </p:cNvPr>
          <p:cNvSpPr txBox="1"/>
          <p:nvPr/>
        </p:nvSpPr>
        <p:spPr>
          <a:xfrm flipH="1">
            <a:off x="5939885" y="5621727"/>
            <a:ext cx="41729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WR time error can be measure if deploying a loop </a:t>
            </a:r>
          </a:p>
          <a:p>
            <a:pPr algn="ctr"/>
            <a:r>
              <a:rPr lang="en-GB" sz="1400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(i.e. from Grandmaster to slave on fibre a and </a:t>
            </a:r>
          </a:p>
          <a:p>
            <a:pPr algn="ctr"/>
            <a:r>
              <a:rPr lang="en-GB" sz="1400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from slave to grandmaster on fibre b)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95FD3-5059-B831-C615-E2080F8FAD3C}"/>
              </a:ext>
            </a:extLst>
          </p:cNvPr>
          <p:cNvGrpSpPr/>
          <p:nvPr/>
        </p:nvGrpSpPr>
        <p:grpSpPr>
          <a:xfrm>
            <a:off x="9644593" y="2214723"/>
            <a:ext cx="1002808" cy="528058"/>
            <a:chOff x="2822415" y="1416385"/>
            <a:chExt cx="1235375" cy="110075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50AF78A-C315-9696-F121-040AEB910B21}"/>
                </a:ext>
              </a:extLst>
            </p:cNvPr>
            <p:cNvCxnSpPr/>
            <p:nvPr/>
          </p:nvCxnSpPr>
          <p:spPr>
            <a:xfrm>
              <a:off x="2831651" y="1416385"/>
              <a:ext cx="1219200" cy="0"/>
            </a:xfrm>
            <a:prstGeom prst="line">
              <a:avLst/>
            </a:prstGeom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C0838E8-5B89-0E06-79E0-A5923B70443C}"/>
                </a:ext>
              </a:extLst>
            </p:cNvPr>
            <p:cNvCxnSpPr/>
            <p:nvPr/>
          </p:nvCxnSpPr>
          <p:spPr>
            <a:xfrm>
              <a:off x="2822415" y="1871584"/>
              <a:ext cx="12192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EFF6420-9604-DE11-941F-D39041C3F78D}"/>
                </a:ext>
              </a:extLst>
            </p:cNvPr>
            <p:cNvCxnSpPr/>
            <p:nvPr/>
          </p:nvCxnSpPr>
          <p:spPr>
            <a:xfrm>
              <a:off x="2838590" y="1631877"/>
              <a:ext cx="12192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97607F9-9AAC-77B9-760F-EBD2B81BD15B}"/>
                </a:ext>
              </a:extLst>
            </p:cNvPr>
            <p:cNvCxnSpPr/>
            <p:nvPr/>
          </p:nvCxnSpPr>
          <p:spPr>
            <a:xfrm>
              <a:off x="2831651" y="2517140"/>
              <a:ext cx="121920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5FC329B-86E8-EA5D-12A4-6043AEFD0450}"/>
                </a:ext>
              </a:extLst>
            </p:cNvPr>
            <p:cNvCxnSpPr/>
            <p:nvPr/>
          </p:nvCxnSpPr>
          <p:spPr>
            <a:xfrm>
              <a:off x="3497145" y="1973153"/>
              <a:ext cx="0" cy="417539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8164E19-5998-567E-4D3E-78888F2397C4}"/>
              </a:ext>
            </a:extLst>
          </p:cNvPr>
          <p:cNvGrpSpPr/>
          <p:nvPr/>
        </p:nvGrpSpPr>
        <p:grpSpPr>
          <a:xfrm>
            <a:off x="5169918" y="2201528"/>
            <a:ext cx="1002808" cy="561313"/>
            <a:chOff x="2822415" y="1416385"/>
            <a:chExt cx="1235375" cy="110075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5DA03CB-5244-55A3-FFED-64F453FC83F5}"/>
                </a:ext>
              </a:extLst>
            </p:cNvPr>
            <p:cNvCxnSpPr/>
            <p:nvPr/>
          </p:nvCxnSpPr>
          <p:spPr>
            <a:xfrm>
              <a:off x="2831651" y="1416385"/>
              <a:ext cx="1219200" cy="0"/>
            </a:xfrm>
            <a:prstGeom prst="line">
              <a:avLst/>
            </a:prstGeom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833CB58-142B-59D6-E672-E8137D3468FD}"/>
                </a:ext>
              </a:extLst>
            </p:cNvPr>
            <p:cNvCxnSpPr/>
            <p:nvPr/>
          </p:nvCxnSpPr>
          <p:spPr>
            <a:xfrm>
              <a:off x="2822415" y="1871584"/>
              <a:ext cx="12192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5EC32D9-18A4-04C0-DFCB-5A4DF73DDC78}"/>
                </a:ext>
              </a:extLst>
            </p:cNvPr>
            <p:cNvCxnSpPr/>
            <p:nvPr/>
          </p:nvCxnSpPr>
          <p:spPr>
            <a:xfrm>
              <a:off x="2838590" y="1631877"/>
              <a:ext cx="12192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E3FEA64-F8C6-21A4-6CFC-ED78E5123E64}"/>
                </a:ext>
              </a:extLst>
            </p:cNvPr>
            <p:cNvCxnSpPr/>
            <p:nvPr/>
          </p:nvCxnSpPr>
          <p:spPr>
            <a:xfrm>
              <a:off x="2831651" y="2517140"/>
              <a:ext cx="121920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8224217-A693-7D4C-8667-D287FE9E2257}"/>
                </a:ext>
              </a:extLst>
            </p:cNvPr>
            <p:cNvCxnSpPr/>
            <p:nvPr/>
          </p:nvCxnSpPr>
          <p:spPr>
            <a:xfrm>
              <a:off x="3497145" y="1973153"/>
              <a:ext cx="0" cy="417539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9E5E74E6-497C-5DCF-A1B3-5C4EBEC3F6ED}"/>
              </a:ext>
            </a:extLst>
          </p:cNvPr>
          <p:cNvSpPr txBox="1"/>
          <p:nvPr/>
        </p:nvSpPr>
        <p:spPr>
          <a:xfrm>
            <a:off x="9036911" y="5237303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MUX</a:t>
            </a:r>
            <a:endParaRPr lang="en-US" sz="1100" b="1" dirty="0"/>
          </a:p>
        </p:txBody>
      </p:sp>
      <p:sp>
        <p:nvSpPr>
          <p:cNvPr id="96" name="Flowchart: Manual Operation 95">
            <a:extLst>
              <a:ext uri="{FF2B5EF4-FFF2-40B4-BE49-F238E27FC236}">
                <a16:creationId xmlns:a16="http://schemas.microsoft.com/office/drawing/2014/main" id="{47FF7F5E-056F-AEF1-6050-0FCCBAA17829}"/>
              </a:ext>
            </a:extLst>
          </p:cNvPr>
          <p:cNvSpPr/>
          <p:nvPr/>
        </p:nvSpPr>
        <p:spPr>
          <a:xfrm rot="5400000">
            <a:off x="5358947" y="4417149"/>
            <a:ext cx="1971087" cy="309274"/>
          </a:xfrm>
          <a:prstGeom prst="flowChartManualOperation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88704D5-0EEC-CD28-CB70-A371776AFD8B}"/>
              </a:ext>
            </a:extLst>
          </p:cNvPr>
          <p:cNvSpPr txBox="1"/>
          <p:nvPr/>
        </p:nvSpPr>
        <p:spPr>
          <a:xfrm>
            <a:off x="6466958" y="5255388"/>
            <a:ext cx="635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err="1"/>
              <a:t>DeMUX</a:t>
            </a:r>
            <a:endParaRPr lang="en-US" sz="1100" b="1" dirty="0"/>
          </a:p>
        </p:txBody>
      </p:sp>
      <p:sp>
        <p:nvSpPr>
          <p:cNvPr id="136" name="Flowchart: Manual Operation 135">
            <a:extLst>
              <a:ext uri="{FF2B5EF4-FFF2-40B4-BE49-F238E27FC236}">
                <a16:creationId xmlns:a16="http://schemas.microsoft.com/office/drawing/2014/main" id="{D6CA0B2F-C312-4A84-66D7-D8387EDEF38C}"/>
              </a:ext>
            </a:extLst>
          </p:cNvPr>
          <p:cNvSpPr/>
          <p:nvPr/>
        </p:nvSpPr>
        <p:spPr>
          <a:xfrm rot="5400000" flipH="1">
            <a:off x="8513545" y="4417149"/>
            <a:ext cx="1971086" cy="309274"/>
          </a:xfrm>
          <a:prstGeom prst="flowChartManualOperation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E55385B-8D15-8D10-D99A-68B11A95748A}"/>
              </a:ext>
            </a:extLst>
          </p:cNvPr>
          <p:cNvGrpSpPr/>
          <p:nvPr/>
        </p:nvGrpSpPr>
        <p:grpSpPr>
          <a:xfrm flipH="1">
            <a:off x="5183047" y="4022985"/>
            <a:ext cx="1002808" cy="467220"/>
            <a:chOff x="2822415" y="1416385"/>
            <a:chExt cx="1235375" cy="1100755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AB6F8E9-7198-010C-81BB-8D6B5BEC10FB}"/>
                </a:ext>
              </a:extLst>
            </p:cNvPr>
            <p:cNvCxnSpPr/>
            <p:nvPr/>
          </p:nvCxnSpPr>
          <p:spPr>
            <a:xfrm>
              <a:off x="2831651" y="1416385"/>
              <a:ext cx="1219200" cy="0"/>
            </a:xfrm>
            <a:prstGeom prst="line">
              <a:avLst/>
            </a:prstGeom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0D66930-0C2F-0FFD-625D-EB645F42626C}"/>
                </a:ext>
              </a:extLst>
            </p:cNvPr>
            <p:cNvCxnSpPr/>
            <p:nvPr/>
          </p:nvCxnSpPr>
          <p:spPr>
            <a:xfrm>
              <a:off x="2822415" y="1871584"/>
              <a:ext cx="12192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1346BE9-A7BC-46DF-BA2B-2CB516EE3D89}"/>
                </a:ext>
              </a:extLst>
            </p:cNvPr>
            <p:cNvCxnSpPr/>
            <p:nvPr/>
          </p:nvCxnSpPr>
          <p:spPr>
            <a:xfrm>
              <a:off x="2838590" y="1631877"/>
              <a:ext cx="12192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B8B2E024-72C7-A851-DD67-073029319987}"/>
                </a:ext>
              </a:extLst>
            </p:cNvPr>
            <p:cNvCxnSpPr/>
            <p:nvPr/>
          </p:nvCxnSpPr>
          <p:spPr>
            <a:xfrm>
              <a:off x="2831651" y="2517140"/>
              <a:ext cx="121920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5DEB4E2C-FD50-48B6-4099-9BD016366918}"/>
                </a:ext>
              </a:extLst>
            </p:cNvPr>
            <p:cNvCxnSpPr/>
            <p:nvPr/>
          </p:nvCxnSpPr>
          <p:spPr>
            <a:xfrm>
              <a:off x="3497145" y="1973153"/>
              <a:ext cx="0" cy="417539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1B071321-AD4C-A748-277B-C314CF71E92D}"/>
              </a:ext>
            </a:extLst>
          </p:cNvPr>
          <p:cNvGrpSpPr/>
          <p:nvPr/>
        </p:nvGrpSpPr>
        <p:grpSpPr>
          <a:xfrm flipH="1">
            <a:off x="9657722" y="4009789"/>
            <a:ext cx="1002808" cy="480417"/>
            <a:chOff x="2822415" y="1416385"/>
            <a:chExt cx="1235375" cy="1100755"/>
          </a:xfrm>
        </p:grpSpPr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CF5196F-7C92-8183-97DD-EDA03BBCCA66}"/>
                </a:ext>
              </a:extLst>
            </p:cNvPr>
            <p:cNvCxnSpPr/>
            <p:nvPr/>
          </p:nvCxnSpPr>
          <p:spPr>
            <a:xfrm>
              <a:off x="2831651" y="1416385"/>
              <a:ext cx="1219200" cy="0"/>
            </a:xfrm>
            <a:prstGeom prst="line">
              <a:avLst/>
            </a:prstGeom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8CCACCA0-2E21-B83E-098C-03257F7B9D11}"/>
                </a:ext>
              </a:extLst>
            </p:cNvPr>
            <p:cNvCxnSpPr/>
            <p:nvPr/>
          </p:nvCxnSpPr>
          <p:spPr>
            <a:xfrm>
              <a:off x="2822415" y="1871584"/>
              <a:ext cx="12192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97291725-BB6A-7171-F0CF-D47598FE0ECE}"/>
                </a:ext>
              </a:extLst>
            </p:cNvPr>
            <p:cNvCxnSpPr/>
            <p:nvPr/>
          </p:nvCxnSpPr>
          <p:spPr>
            <a:xfrm>
              <a:off x="2838590" y="1631877"/>
              <a:ext cx="12192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2DDB49BA-C503-6AB8-298B-739A8C5C7AF2}"/>
                </a:ext>
              </a:extLst>
            </p:cNvPr>
            <p:cNvCxnSpPr/>
            <p:nvPr/>
          </p:nvCxnSpPr>
          <p:spPr>
            <a:xfrm>
              <a:off x="2831651" y="2517140"/>
              <a:ext cx="121920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227547E8-6844-3034-B1A3-54EF708AC85C}"/>
                </a:ext>
              </a:extLst>
            </p:cNvPr>
            <p:cNvCxnSpPr/>
            <p:nvPr/>
          </p:nvCxnSpPr>
          <p:spPr>
            <a:xfrm>
              <a:off x="3497145" y="1973153"/>
              <a:ext cx="0" cy="417539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" name="Left Brace 193">
            <a:extLst>
              <a:ext uri="{FF2B5EF4-FFF2-40B4-BE49-F238E27FC236}">
                <a16:creationId xmlns:a16="http://schemas.microsoft.com/office/drawing/2014/main" id="{B8B64DAB-132F-3C78-0C46-FE3A8583BF65}"/>
              </a:ext>
            </a:extLst>
          </p:cNvPr>
          <p:cNvSpPr/>
          <p:nvPr/>
        </p:nvSpPr>
        <p:spPr>
          <a:xfrm>
            <a:off x="4942539" y="2174665"/>
            <a:ext cx="182651" cy="695638"/>
          </a:xfrm>
          <a:prstGeom prst="leftBrace">
            <a:avLst>
              <a:gd name="adj1" fmla="val 1389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C197E766-79A1-641B-EBEA-C6296749038A}"/>
              </a:ext>
            </a:extLst>
          </p:cNvPr>
          <p:cNvSpPr txBox="1"/>
          <p:nvPr/>
        </p:nvSpPr>
        <p:spPr>
          <a:xfrm>
            <a:off x="3999862" y="1577925"/>
            <a:ext cx="2002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Optical channels for data</a:t>
            </a:r>
          </a:p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(&gt;100 Gb/s each)</a:t>
            </a:r>
            <a:endParaRPr lang="en-US" sz="14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40FB3A74-9998-982E-FEEC-A8F3008A7CE3}"/>
              </a:ext>
            </a:extLst>
          </p:cNvPr>
          <p:cNvGrpSpPr/>
          <p:nvPr/>
        </p:nvGrpSpPr>
        <p:grpSpPr>
          <a:xfrm>
            <a:off x="4886194" y="3359545"/>
            <a:ext cx="1292164" cy="63690"/>
            <a:chOff x="2831353" y="3116276"/>
            <a:chExt cx="1219200" cy="4254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3F68BFE-E96F-D9CF-E44A-6CE91183FBF0}"/>
                </a:ext>
              </a:extLst>
            </p:cNvPr>
            <p:cNvCxnSpPr/>
            <p:nvPr/>
          </p:nvCxnSpPr>
          <p:spPr>
            <a:xfrm>
              <a:off x="2831353" y="3116276"/>
              <a:ext cx="1219200" cy="0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AE6DEB90-F73E-9814-E2CC-1D8333DAE93A}"/>
                </a:ext>
              </a:extLst>
            </p:cNvPr>
            <p:cNvCxnSpPr/>
            <p:nvPr/>
          </p:nvCxnSpPr>
          <p:spPr>
            <a:xfrm>
              <a:off x="2831353" y="3158820"/>
              <a:ext cx="1219200" cy="0"/>
            </a:xfrm>
            <a:prstGeom prst="line">
              <a:avLst/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F6380A2-086C-51D8-787A-AA7746173376}"/>
              </a:ext>
            </a:extLst>
          </p:cNvPr>
          <p:cNvGrpSpPr/>
          <p:nvPr/>
        </p:nvGrpSpPr>
        <p:grpSpPr>
          <a:xfrm>
            <a:off x="9631192" y="3282808"/>
            <a:ext cx="1350071" cy="70264"/>
            <a:chOff x="2831353" y="3114812"/>
            <a:chExt cx="1219200" cy="44008"/>
          </a:xfrm>
        </p:grpSpPr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41616A9D-B00A-0FAB-53B6-F315F44EC6AD}"/>
                </a:ext>
              </a:extLst>
            </p:cNvPr>
            <p:cNvCxnSpPr/>
            <p:nvPr/>
          </p:nvCxnSpPr>
          <p:spPr>
            <a:xfrm>
              <a:off x="2831353" y="3114812"/>
              <a:ext cx="1219200" cy="0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0885DBBB-F475-988F-BA54-5EABB823B21E}"/>
                </a:ext>
              </a:extLst>
            </p:cNvPr>
            <p:cNvCxnSpPr/>
            <p:nvPr/>
          </p:nvCxnSpPr>
          <p:spPr>
            <a:xfrm>
              <a:off x="2831353" y="3158820"/>
              <a:ext cx="1219200" cy="0"/>
            </a:xfrm>
            <a:prstGeom prst="line">
              <a:avLst/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A8740EA6-8EE0-81FC-3E7A-5FEF0D0D5132}"/>
              </a:ext>
            </a:extLst>
          </p:cNvPr>
          <p:cNvSpPr/>
          <p:nvPr/>
        </p:nvSpPr>
        <p:spPr>
          <a:xfrm>
            <a:off x="4027603" y="2933328"/>
            <a:ext cx="858591" cy="762349"/>
          </a:xfrm>
          <a:prstGeom prst="roundRect">
            <a:avLst>
              <a:gd name="adj" fmla="val 10089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WR Grandmaster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</a:rPr>
              <a:t>(GM)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9C388539-78D0-89D7-558D-1A03389CAA1C}"/>
              </a:ext>
            </a:extLst>
          </p:cNvPr>
          <p:cNvSpPr/>
          <p:nvPr/>
        </p:nvSpPr>
        <p:spPr>
          <a:xfrm>
            <a:off x="10981263" y="2866514"/>
            <a:ext cx="858591" cy="762349"/>
          </a:xfrm>
          <a:prstGeom prst="roundRect">
            <a:avLst>
              <a:gd name="adj" fmla="val 10089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WR Slave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</a:rPr>
              <a:t>(BC)</a:t>
            </a:r>
            <a:endParaRPr lang="en-US" sz="1100" b="1" dirty="0">
              <a:solidFill>
                <a:schemeClr val="tx1"/>
              </a:solidFill>
            </a:endParaRPr>
          </a:p>
        </p:txBody>
      </p: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23B7270F-EE5E-024D-4366-778BF91C3A3B}"/>
              </a:ext>
            </a:extLst>
          </p:cNvPr>
          <p:cNvCxnSpPr/>
          <p:nvPr/>
        </p:nvCxnSpPr>
        <p:spPr>
          <a:xfrm>
            <a:off x="7290111" y="2834470"/>
            <a:ext cx="1292164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419037D6-9054-3B2B-39B4-E1032635A6A8}"/>
              </a:ext>
            </a:extLst>
          </p:cNvPr>
          <p:cNvCxnSpPr/>
          <p:nvPr/>
        </p:nvCxnSpPr>
        <p:spPr>
          <a:xfrm>
            <a:off x="7290111" y="2899772"/>
            <a:ext cx="1292164" cy="0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Content Placeholder 2">
            <a:extLst>
              <a:ext uri="{FF2B5EF4-FFF2-40B4-BE49-F238E27FC236}">
                <a16:creationId xmlns:a16="http://schemas.microsoft.com/office/drawing/2014/main" id="{148CBD5B-973D-BC10-7F0A-C05517348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5" y="1577925"/>
            <a:ext cx="3664423" cy="4509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Using existing fibre-optic infrastructure in parallel with telecom data</a:t>
            </a:r>
          </a:p>
          <a:p>
            <a:r>
              <a:rPr lang="en-GB" sz="1600" dirty="0"/>
              <a:t>Low cost of deployment of telecom equipment </a:t>
            </a:r>
          </a:p>
          <a:p>
            <a:r>
              <a:rPr lang="en-GB" sz="1600" dirty="0"/>
              <a:t>No dedicated fibre required facilitates acceptance by network operators</a:t>
            </a:r>
          </a:p>
          <a:p>
            <a:r>
              <a:rPr lang="en-GB" sz="1600" dirty="0"/>
              <a:t>In long-haul transmission, at amplification sites solutions are required for the WR bidirectional optical path, </a:t>
            </a:r>
            <a:endParaRPr lang="en-GB" sz="1800" b="1" dirty="0"/>
          </a:p>
        </p:txBody>
      </p:sp>
      <p:sp>
        <p:nvSpPr>
          <p:cNvPr id="228" name="Title 227">
            <a:extLst>
              <a:ext uri="{FF2B5EF4-FFF2-40B4-BE49-F238E27FC236}">
                <a16:creationId xmlns:a16="http://schemas.microsoft.com/office/drawing/2014/main" id="{1B7DC1AF-C6B6-E15B-9514-80CD9B8D5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White Rabbit over Fibre Shared with Telecom Data</a:t>
            </a:r>
            <a:endParaRPr lang="en-US" dirty="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37A623A4-9626-BE93-C6A7-4818A0ADEC4D}"/>
              </a:ext>
            </a:extLst>
          </p:cNvPr>
          <p:cNvGrpSpPr/>
          <p:nvPr/>
        </p:nvGrpSpPr>
        <p:grpSpPr>
          <a:xfrm>
            <a:off x="4360251" y="3628863"/>
            <a:ext cx="7182374" cy="1495315"/>
            <a:chOff x="4360251" y="3628863"/>
            <a:chExt cx="7182374" cy="1495315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C2DBA428-F894-F46F-8F84-799302396E96}"/>
                </a:ext>
              </a:extLst>
            </p:cNvPr>
            <p:cNvGrpSpPr/>
            <p:nvPr/>
          </p:nvGrpSpPr>
          <p:grpSpPr>
            <a:xfrm>
              <a:off x="5196177" y="5061887"/>
              <a:ext cx="989679" cy="53601"/>
              <a:chOff x="2807904" y="2755699"/>
              <a:chExt cx="1219201" cy="66032"/>
            </a:xfrm>
          </p:grpSpPr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11A71459-12B9-51B3-97D9-2FE0A852FDCD}"/>
                  </a:ext>
                </a:extLst>
              </p:cNvPr>
              <p:cNvCxnSpPr/>
              <p:nvPr/>
            </p:nvCxnSpPr>
            <p:spPr>
              <a:xfrm>
                <a:off x="2807904" y="2755699"/>
                <a:ext cx="12192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8F37064-7077-EE4A-9AC7-AFDCD41C9619}"/>
                  </a:ext>
                </a:extLst>
              </p:cNvPr>
              <p:cNvCxnSpPr/>
              <p:nvPr/>
            </p:nvCxnSpPr>
            <p:spPr>
              <a:xfrm>
                <a:off x="2807905" y="2821731"/>
                <a:ext cx="12192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AFD02CFB-0575-2DD0-B09E-F19086D9941B}"/>
                </a:ext>
              </a:extLst>
            </p:cNvPr>
            <p:cNvGrpSpPr/>
            <p:nvPr/>
          </p:nvGrpSpPr>
          <p:grpSpPr>
            <a:xfrm>
              <a:off x="9652090" y="5061888"/>
              <a:ext cx="989679" cy="53589"/>
              <a:chOff x="2824413" y="2850176"/>
              <a:chExt cx="1219201" cy="66018"/>
            </a:xfrm>
          </p:grpSpPr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5F82D672-38BE-85A4-A842-91EB0CF77932}"/>
                  </a:ext>
                </a:extLst>
              </p:cNvPr>
              <p:cNvCxnSpPr/>
              <p:nvPr/>
            </p:nvCxnSpPr>
            <p:spPr>
              <a:xfrm>
                <a:off x="2824413" y="2850176"/>
                <a:ext cx="12192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F8F65C03-17AF-40FF-24CA-2A47B1D7A39E}"/>
                  </a:ext>
                </a:extLst>
              </p:cNvPr>
              <p:cNvCxnSpPr/>
              <p:nvPr/>
            </p:nvCxnSpPr>
            <p:spPr>
              <a:xfrm>
                <a:off x="2824414" y="2916194"/>
                <a:ext cx="12192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5" name="Connector: Elbow 214">
              <a:extLst>
                <a:ext uri="{FF2B5EF4-FFF2-40B4-BE49-F238E27FC236}">
                  <a16:creationId xmlns:a16="http://schemas.microsoft.com/office/drawing/2014/main" id="{74E7C0FE-7A80-79CB-AA14-C733F95CC34D}"/>
                </a:ext>
              </a:extLst>
            </p:cNvPr>
            <p:cNvCxnSpPr>
              <a:cxnSpLocks/>
              <a:stCxn id="211" idx="2"/>
            </p:cNvCxnSpPr>
            <p:nvPr/>
          </p:nvCxnSpPr>
          <p:spPr>
            <a:xfrm rot="5400000">
              <a:off x="10314465" y="3965795"/>
              <a:ext cx="1433026" cy="759162"/>
            </a:xfrm>
            <a:prstGeom prst="bentConnector3">
              <a:avLst>
                <a:gd name="adj1" fmla="val 99759"/>
              </a:avLst>
            </a:prstGeom>
            <a:ln w="28575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or: Elbow 219">
              <a:extLst>
                <a:ext uri="{FF2B5EF4-FFF2-40B4-BE49-F238E27FC236}">
                  <a16:creationId xmlns:a16="http://schemas.microsoft.com/office/drawing/2014/main" id="{5DD9720B-B948-9EE0-2349-23A66FFD002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367440" y="3941728"/>
              <a:ext cx="1453511" cy="896859"/>
            </a:xfrm>
            <a:prstGeom prst="bentConnector3">
              <a:avLst>
                <a:gd name="adj1" fmla="val 100212"/>
              </a:avLst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20F964DD-FD20-303D-3827-620035321AD6}"/>
                </a:ext>
              </a:extLst>
            </p:cNvPr>
            <p:cNvCxnSpPr/>
            <p:nvPr/>
          </p:nvCxnSpPr>
          <p:spPr>
            <a:xfrm>
              <a:off x="7455552" y="5066953"/>
              <a:ext cx="1292164" cy="0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AAE0A943-641B-1AF7-F419-0DF37DD6AE81}"/>
                </a:ext>
              </a:extLst>
            </p:cNvPr>
            <p:cNvCxnSpPr/>
            <p:nvPr/>
          </p:nvCxnSpPr>
          <p:spPr>
            <a:xfrm>
              <a:off x="7455552" y="5115477"/>
              <a:ext cx="1292164" cy="0"/>
            </a:xfrm>
            <a:prstGeom prst="line">
              <a:avLst/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ctor: Elbow 249">
              <a:extLst>
                <a:ext uri="{FF2B5EF4-FFF2-40B4-BE49-F238E27FC236}">
                  <a16:creationId xmlns:a16="http://schemas.microsoft.com/office/drawing/2014/main" id="{4866744A-03FE-0A61-CB5D-41F1FB79B80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83758" y="3970291"/>
              <a:ext cx="1430380" cy="877394"/>
            </a:xfrm>
            <a:prstGeom prst="bentConnector3">
              <a:avLst>
                <a:gd name="adj1" fmla="val 99851"/>
              </a:avLst>
            </a:prstGeom>
            <a:ln w="28575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or: Elbow 250">
              <a:extLst>
                <a:ext uri="{FF2B5EF4-FFF2-40B4-BE49-F238E27FC236}">
                  <a16:creationId xmlns:a16="http://schemas.microsoft.com/office/drawing/2014/main" id="{85B1F1AD-55A8-E6C7-F99A-81A0B1DB2357}"/>
                </a:ext>
              </a:extLst>
            </p:cNvPr>
            <p:cNvCxnSpPr>
              <a:cxnSpLocks/>
              <a:stCxn id="210" idx="2"/>
            </p:cNvCxnSpPr>
            <p:nvPr/>
          </p:nvCxnSpPr>
          <p:spPr>
            <a:xfrm rot="16200000" flipH="1">
              <a:off x="4140223" y="4012353"/>
              <a:ext cx="1366210" cy="732858"/>
            </a:xfrm>
            <a:prstGeom prst="bentConnector3">
              <a:avLst>
                <a:gd name="adj1" fmla="val 99737"/>
              </a:avLst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9" name="Rectangle: Rounded Corners 258">
            <a:extLst>
              <a:ext uri="{FF2B5EF4-FFF2-40B4-BE49-F238E27FC236}">
                <a16:creationId xmlns:a16="http://schemas.microsoft.com/office/drawing/2014/main" id="{A985B323-1FC2-A137-3A62-66286896008F}"/>
              </a:ext>
            </a:extLst>
          </p:cNvPr>
          <p:cNvSpPr/>
          <p:nvPr/>
        </p:nvSpPr>
        <p:spPr>
          <a:xfrm>
            <a:off x="10981263" y="3641810"/>
            <a:ext cx="858591" cy="762349"/>
          </a:xfrm>
          <a:prstGeom prst="roundRect">
            <a:avLst>
              <a:gd name="adj" fmla="val 10089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WR Slave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</a:rPr>
              <a:t>(BC)</a:t>
            </a:r>
            <a:endParaRPr lang="en-US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E5C5E-9D33-DE1E-93A3-956621740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ourglass and a calendar">
            <a:extLst>
              <a:ext uri="{FF2B5EF4-FFF2-40B4-BE49-F238E27FC236}">
                <a16:creationId xmlns:a16="http://schemas.microsoft.com/office/drawing/2014/main" id="{4459EF2B-EB39-4E22-924E-A1EA2AF222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346" r="1" b="8283"/>
          <a:stretch>
            <a:fillRect/>
          </a:stretch>
        </p:blipFill>
        <p:spPr>
          <a:xfrm>
            <a:off x="0" y="0"/>
            <a:ext cx="12192000" cy="5953328"/>
          </a:xfrm>
          <a:prstGeom prst="rect">
            <a:avLst/>
          </a:prstGeom>
          <a:noFill/>
        </p:spPr>
      </p:pic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DCD37216-BAD1-7C74-AF5D-C48995366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6052" y="6178374"/>
            <a:ext cx="2743200" cy="3661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E7CA0F2-EE66-4F60-8C00-E0BE38E7AEC5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33EB5BB-9B55-FB43-6FE1-6AE9C748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27" y="2596162"/>
            <a:ext cx="6507797" cy="927768"/>
          </a:xfrm>
        </p:spPr>
        <p:txBody>
          <a:bodyPr anchor="ctr">
            <a:normAutofit/>
          </a:bodyPr>
          <a:lstStyle/>
          <a:p>
            <a:r>
              <a:rPr lang="nb-NO" dirty="0" err="1"/>
              <a:t>Activities</a:t>
            </a:r>
            <a:r>
              <a:rPr lang="nb-NO" dirty="0"/>
              <a:t> in GEANT and </a:t>
            </a:r>
            <a:r>
              <a:rPr lang="nb-NO" dirty="0" err="1"/>
              <a:t>NRENs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138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881E2-81EB-BD8C-DC69-95D17F649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B33F5C85-8831-5AE4-38DD-8EAC4D355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r="4281"/>
          <a:stretch/>
        </p:blipFill>
        <p:spPr bwMode="auto">
          <a:xfrm>
            <a:off x="286911" y="167914"/>
            <a:ext cx="8872538" cy="623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648699-C5C8-B219-9907-2CD67922869D}"/>
              </a:ext>
            </a:extLst>
          </p:cNvPr>
          <p:cNvGrpSpPr/>
          <p:nvPr/>
        </p:nvGrpSpPr>
        <p:grpSpPr>
          <a:xfrm>
            <a:off x="9692879" y="4845410"/>
            <a:ext cx="1910428" cy="1118701"/>
            <a:chOff x="9719506" y="4220953"/>
            <a:chExt cx="1910428" cy="1118701"/>
          </a:xfrm>
        </p:grpSpPr>
        <p:pic>
          <p:nvPicPr>
            <p:cNvPr id="3099" name="Picture 8" descr="Science Symbols Vector Art, Icons, and Graphics for Free Download">
              <a:extLst>
                <a:ext uri="{FF2B5EF4-FFF2-40B4-BE49-F238E27FC236}">
                  <a16:creationId xmlns:a16="http://schemas.microsoft.com/office/drawing/2014/main" id="{9C990F97-168D-03D6-A077-4B6B73068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9559" y="4220953"/>
              <a:ext cx="357347" cy="35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2" name="Picture 2" descr="house&quot; Icon - Download for free – Iconduck">
              <a:extLst>
                <a:ext uri="{FF2B5EF4-FFF2-40B4-BE49-F238E27FC236}">
                  <a16:creationId xmlns:a16="http://schemas.microsoft.com/office/drawing/2014/main" id="{25E9CC37-1A5A-9086-E59D-B1F5F4C6A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3038" y="5107238"/>
              <a:ext cx="253545" cy="23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09" name="TextBox 3108">
              <a:extLst>
                <a:ext uri="{FF2B5EF4-FFF2-40B4-BE49-F238E27FC236}">
                  <a16:creationId xmlns:a16="http://schemas.microsoft.com/office/drawing/2014/main" id="{12B7E53E-8DC9-23DB-52C5-D9B0E9FFF523}"/>
                </a:ext>
              </a:extLst>
            </p:cNvPr>
            <p:cNvSpPr txBox="1"/>
            <p:nvPr/>
          </p:nvSpPr>
          <p:spPr>
            <a:xfrm>
              <a:off x="10109966" y="4276640"/>
              <a:ext cx="15199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NMI Frequency reference</a:t>
              </a:r>
              <a:endParaRPr lang="en-GB" sz="1000"/>
            </a:p>
          </p:txBody>
        </p:sp>
        <p:sp>
          <p:nvSpPr>
            <p:cNvPr id="3110" name="TextBox 3109">
              <a:extLst>
                <a:ext uri="{FF2B5EF4-FFF2-40B4-BE49-F238E27FC236}">
                  <a16:creationId xmlns:a16="http://schemas.microsoft.com/office/drawing/2014/main" id="{82B731CA-6D3C-56B3-F108-A8A32D741754}"/>
                </a:ext>
              </a:extLst>
            </p:cNvPr>
            <p:cNvSpPr txBox="1"/>
            <p:nvPr/>
          </p:nvSpPr>
          <p:spPr>
            <a:xfrm>
              <a:off x="10109966" y="5093433"/>
              <a:ext cx="12041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Hut for housing RLS</a:t>
              </a:r>
              <a:endParaRPr lang="en-GB" sz="1000"/>
            </a:p>
          </p:txBody>
        </p:sp>
        <p:sp>
          <p:nvSpPr>
            <p:cNvPr id="3117" name="TextBox 3116">
              <a:extLst>
                <a:ext uri="{FF2B5EF4-FFF2-40B4-BE49-F238E27FC236}">
                  <a16:creationId xmlns:a16="http://schemas.microsoft.com/office/drawing/2014/main" id="{B9A03E8D-92BA-763D-E854-179F4F8E195A}"/>
                </a:ext>
              </a:extLst>
            </p:cNvPr>
            <p:cNvSpPr txBox="1"/>
            <p:nvPr/>
          </p:nvSpPr>
          <p:spPr>
            <a:xfrm>
              <a:off x="10109966" y="4646309"/>
              <a:ext cx="11240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Research institute</a:t>
              </a:r>
              <a:endParaRPr lang="en-GB" sz="1000"/>
            </a:p>
          </p:txBody>
        </p:sp>
        <p:pic>
          <p:nvPicPr>
            <p:cNvPr id="11" name="Picture 10" descr="Office - Free maps and location icons">
              <a:extLst>
                <a:ext uri="{FF2B5EF4-FFF2-40B4-BE49-F238E27FC236}">
                  <a16:creationId xmlns:a16="http://schemas.microsoft.com/office/drawing/2014/main" id="{5F04F2B2-0E76-9486-BB2A-C29FC8C9B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9506" y="4651377"/>
              <a:ext cx="317827" cy="249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2C0F09F-66E1-9CBA-42B9-D88F6596F68A}"/>
              </a:ext>
            </a:extLst>
          </p:cNvPr>
          <p:cNvSpPr txBox="1"/>
          <p:nvPr/>
        </p:nvSpPr>
        <p:spPr>
          <a:xfrm>
            <a:off x="6353071" y="3093146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IRE</a:t>
            </a:r>
            <a:endParaRPr lang="en-GB" sz="10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C017A5-295E-4D3B-760E-5860D170E54A}"/>
              </a:ext>
            </a:extLst>
          </p:cNvPr>
          <p:cNvSpPr txBox="1"/>
          <p:nvPr/>
        </p:nvSpPr>
        <p:spPr>
          <a:xfrm>
            <a:off x="4546449" y="4876997"/>
            <a:ext cx="551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METAS</a:t>
            </a:r>
          </a:p>
          <a:p>
            <a:r>
              <a:rPr lang="en-US" sz="1000"/>
              <a:t>Bern</a:t>
            </a:r>
            <a:endParaRPr lang="en-GB" sz="1000"/>
          </a:p>
        </p:txBody>
      </p: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08FF0A52-1CCD-077E-87AD-0955383676ED}"/>
              </a:ext>
            </a:extLst>
          </p:cNvPr>
          <p:cNvCxnSpPr>
            <a:cxnSpLocks/>
          </p:cNvCxnSpPr>
          <p:nvPr/>
        </p:nvCxnSpPr>
        <p:spPr>
          <a:xfrm>
            <a:off x="2403334" y="4036052"/>
            <a:ext cx="751114" cy="1606332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BEE8BAB9-8441-3055-A9D4-80C21ACFBD5C}"/>
              </a:ext>
            </a:extLst>
          </p:cNvPr>
          <p:cNvCxnSpPr>
            <a:cxnSpLocks/>
            <a:endCxn id="3124" idx="2"/>
          </p:cNvCxnSpPr>
          <p:nvPr/>
        </p:nvCxnSpPr>
        <p:spPr>
          <a:xfrm flipV="1">
            <a:off x="2360086" y="3160198"/>
            <a:ext cx="269187" cy="575945"/>
          </a:xfrm>
          <a:prstGeom prst="line">
            <a:avLst/>
          </a:prstGeom>
          <a:ln w="254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306121CC-1EC8-C3B3-CA33-C24C20A5B176}"/>
              </a:ext>
            </a:extLst>
          </p:cNvPr>
          <p:cNvCxnSpPr>
            <a:cxnSpLocks/>
          </p:cNvCxnSpPr>
          <p:nvPr/>
        </p:nvCxnSpPr>
        <p:spPr>
          <a:xfrm flipV="1">
            <a:off x="3519360" y="2323880"/>
            <a:ext cx="1660035" cy="64209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D1347AF5-F09F-3D99-960B-AADCD5BDB40B}"/>
              </a:ext>
            </a:extLst>
          </p:cNvPr>
          <p:cNvCxnSpPr>
            <a:cxnSpLocks/>
          </p:cNvCxnSpPr>
          <p:nvPr/>
        </p:nvCxnSpPr>
        <p:spPr>
          <a:xfrm flipH="1" flipV="1">
            <a:off x="7309480" y="2166462"/>
            <a:ext cx="1200519" cy="81626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AC4B8D0-61BB-E4D8-5A8E-8E259944833B}"/>
              </a:ext>
            </a:extLst>
          </p:cNvPr>
          <p:cNvCxnSpPr>
            <a:cxnSpLocks/>
          </p:cNvCxnSpPr>
          <p:nvPr/>
        </p:nvCxnSpPr>
        <p:spPr>
          <a:xfrm flipH="1">
            <a:off x="5271267" y="2224863"/>
            <a:ext cx="1068571" cy="142878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1A5D52B5-901F-5BEC-D083-0E0212A8843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354285" y="3019104"/>
            <a:ext cx="726171" cy="530298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52DACE3E-BBBF-BF68-46C0-979290176613}"/>
              </a:ext>
            </a:extLst>
          </p:cNvPr>
          <p:cNvCxnSpPr>
            <a:cxnSpLocks/>
            <a:stCxn id="1049" idx="2"/>
          </p:cNvCxnSpPr>
          <p:nvPr/>
        </p:nvCxnSpPr>
        <p:spPr>
          <a:xfrm>
            <a:off x="6254490" y="3779998"/>
            <a:ext cx="678724" cy="176596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F8CBE8A1-ADE5-4D5C-0149-1D7DCBC9E0BD}"/>
              </a:ext>
            </a:extLst>
          </p:cNvPr>
          <p:cNvCxnSpPr>
            <a:cxnSpLocks/>
            <a:stCxn id="1049" idx="2"/>
            <a:endCxn id="3155" idx="0"/>
          </p:cNvCxnSpPr>
          <p:nvPr/>
        </p:nvCxnSpPr>
        <p:spPr>
          <a:xfrm flipH="1">
            <a:off x="5526001" y="3779998"/>
            <a:ext cx="728489" cy="55189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9" name="Picture 10" descr="Office - Free maps and location icons">
            <a:extLst>
              <a:ext uri="{FF2B5EF4-FFF2-40B4-BE49-F238E27FC236}">
                <a16:creationId xmlns:a16="http://schemas.microsoft.com/office/drawing/2014/main" id="{5B01FBAF-95D9-DA23-DBCE-7C5107C0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66" y="3486751"/>
            <a:ext cx="293247" cy="29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10" descr="Office - Free maps and location icons">
            <a:extLst>
              <a:ext uri="{FF2B5EF4-FFF2-40B4-BE49-F238E27FC236}">
                <a16:creationId xmlns:a16="http://schemas.microsoft.com/office/drawing/2014/main" id="{EF48B689-2FAB-CDA7-509C-73EBD464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83" y="5047869"/>
            <a:ext cx="259990" cy="25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TextBox 1053">
            <a:extLst>
              <a:ext uri="{FF2B5EF4-FFF2-40B4-BE49-F238E27FC236}">
                <a16:creationId xmlns:a16="http://schemas.microsoft.com/office/drawing/2014/main" id="{8EC04AB9-1623-662C-42B4-8811B8015595}"/>
              </a:ext>
            </a:extLst>
          </p:cNvPr>
          <p:cNvSpPr txBox="1"/>
          <p:nvPr/>
        </p:nvSpPr>
        <p:spPr>
          <a:xfrm>
            <a:off x="1118312" y="2638105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NPL</a:t>
            </a:r>
          </a:p>
          <a:p>
            <a:r>
              <a:rPr lang="en-US" sz="1000"/>
              <a:t>London</a:t>
            </a:r>
            <a:endParaRPr lang="en-GB" sz="1000"/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6326A4A2-23E0-D60D-71D7-BFF4920DCC11}"/>
              </a:ext>
            </a:extLst>
          </p:cNvPr>
          <p:cNvSpPr txBox="1"/>
          <p:nvPr/>
        </p:nvSpPr>
        <p:spPr>
          <a:xfrm>
            <a:off x="1865360" y="3679458"/>
            <a:ext cx="43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OP</a:t>
            </a:r>
          </a:p>
          <a:p>
            <a:r>
              <a:rPr lang="en-US" sz="1000"/>
              <a:t>Paris</a:t>
            </a:r>
            <a:endParaRPr lang="en-GB" sz="1000"/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C61CF4B2-8506-C0D0-5BFA-4CBB58DCAABA}"/>
              </a:ext>
            </a:extLst>
          </p:cNvPr>
          <p:cNvSpPr txBox="1"/>
          <p:nvPr/>
        </p:nvSpPr>
        <p:spPr>
          <a:xfrm>
            <a:off x="3109631" y="2991001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OB</a:t>
            </a:r>
          </a:p>
          <a:p>
            <a:r>
              <a:rPr lang="en-US" sz="1000"/>
              <a:t>Brussels</a:t>
            </a:r>
            <a:endParaRPr lang="en-GB" sz="1000"/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8E7AD7AA-AFFE-05D6-43D5-B14ACFA9AD43}"/>
              </a:ext>
            </a:extLst>
          </p:cNvPr>
          <p:cNvSpPr txBox="1"/>
          <p:nvPr/>
        </p:nvSpPr>
        <p:spPr>
          <a:xfrm>
            <a:off x="4266966" y="1790713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PTB</a:t>
            </a:r>
          </a:p>
          <a:p>
            <a:r>
              <a:rPr lang="en-US" sz="1000"/>
              <a:t>Braunschweig</a:t>
            </a:r>
            <a:endParaRPr lang="en-GB" sz="1000"/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24162E78-201E-6BFB-431B-4C017E3BDF58}"/>
              </a:ext>
            </a:extLst>
          </p:cNvPr>
          <p:cNvSpPr txBox="1"/>
          <p:nvPr/>
        </p:nvSpPr>
        <p:spPr>
          <a:xfrm>
            <a:off x="3542801" y="5256206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CERN</a:t>
            </a:r>
            <a:br>
              <a:rPr lang="en-US" sz="1000"/>
            </a:br>
            <a:r>
              <a:rPr lang="en-US" sz="1000"/>
              <a:t>Geneva</a:t>
            </a:r>
            <a:endParaRPr lang="en-GB" sz="1000"/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B4C4F98D-6A26-B763-61F2-C65F8BEE354C}"/>
              </a:ext>
            </a:extLst>
          </p:cNvPr>
          <p:cNvSpPr txBox="1"/>
          <p:nvPr/>
        </p:nvSpPr>
        <p:spPr>
          <a:xfrm>
            <a:off x="3313420" y="4255639"/>
            <a:ext cx="7505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Strasbourg</a:t>
            </a:r>
            <a:endParaRPr lang="en-GB" sz="1000"/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8C570B98-40E4-82EB-646F-603A0A42C3C2}"/>
              </a:ext>
            </a:extLst>
          </p:cNvPr>
          <p:cNvSpPr txBox="1"/>
          <p:nvPr/>
        </p:nvSpPr>
        <p:spPr>
          <a:xfrm>
            <a:off x="5939026" y="3251799"/>
            <a:ext cx="5485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Prague</a:t>
            </a:r>
            <a:endParaRPr lang="en-GB" sz="1000"/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78DA5F52-AB54-6FD5-3622-BAD117A9AD22}"/>
              </a:ext>
            </a:extLst>
          </p:cNvPr>
          <p:cNvSpPr txBox="1"/>
          <p:nvPr/>
        </p:nvSpPr>
        <p:spPr>
          <a:xfrm>
            <a:off x="6674102" y="3992388"/>
            <a:ext cx="43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ISI</a:t>
            </a:r>
          </a:p>
          <a:p>
            <a:r>
              <a:rPr lang="en-US" sz="1000"/>
              <a:t>Brno</a:t>
            </a:r>
            <a:endParaRPr lang="en-GB" sz="1000"/>
          </a:p>
        </p:txBody>
      </p:sp>
      <p:sp>
        <p:nvSpPr>
          <p:cNvPr id="1075" name="TextBox 1074">
            <a:extLst>
              <a:ext uri="{FF2B5EF4-FFF2-40B4-BE49-F238E27FC236}">
                <a16:creationId xmlns:a16="http://schemas.microsoft.com/office/drawing/2014/main" id="{C20FB633-60C3-6D9D-946B-B267D1199C16}"/>
              </a:ext>
            </a:extLst>
          </p:cNvPr>
          <p:cNvSpPr txBox="1"/>
          <p:nvPr/>
        </p:nvSpPr>
        <p:spPr>
          <a:xfrm>
            <a:off x="8421477" y="2441770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GUM</a:t>
            </a:r>
          </a:p>
          <a:p>
            <a:r>
              <a:rPr lang="en-US" sz="1000"/>
              <a:t>Warsaw</a:t>
            </a:r>
            <a:endParaRPr lang="en-GB" sz="1000"/>
          </a:p>
        </p:txBody>
      </p:sp>
      <p:sp>
        <p:nvSpPr>
          <p:cNvPr id="1076" name="TextBox 1075">
            <a:extLst>
              <a:ext uri="{FF2B5EF4-FFF2-40B4-BE49-F238E27FC236}">
                <a16:creationId xmlns:a16="http://schemas.microsoft.com/office/drawing/2014/main" id="{4C496278-3F08-B58F-5A42-CBB710DDF1C4}"/>
              </a:ext>
            </a:extLst>
          </p:cNvPr>
          <p:cNvSpPr txBox="1"/>
          <p:nvPr/>
        </p:nvSpPr>
        <p:spPr>
          <a:xfrm>
            <a:off x="6758961" y="1612818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PSNC</a:t>
            </a:r>
          </a:p>
          <a:p>
            <a:r>
              <a:rPr lang="en-US" sz="1000"/>
              <a:t>Poznan</a:t>
            </a:r>
            <a:endParaRPr lang="en-GB" sz="1000"/>
          </a:p>
        </p:txBody>
      </p:sp>
      <p:cxnSp>
        <p:nvCxnSpPr>
          <p:cNvPr id="1079" name="Straight Connector 1078">
            <a:extLst>
              <a:ext uri="{FF2B5EF4-FFF2-40B4-BE49-F238E27FC236}">
                <a16:creationId xmlns:a16="http://schemas.microsoft.com/office/drawing/2014/main" id="{ADF083F2-4DD8-E682-5EB6-DAAAB9820FD5}"/>
              </a:ext>
            </a:extLst>
          </p:cNvPr>
          <p:cNvCxnSpPr>
            <a:cxnSpLocks/>
          </p:cNvCxnSpPr>
          <p:nvPr/>
        </p:nvCxnSpPr>
        <p:spPr>
          <a:xfrm>
            <a:off x="2518896" y="3894404"/>
            <a:ext cx="1415129" cy="371156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2" name="Straight Connector 1081">
            <a:extLst>
              <a:ext uri="{FF2B5EF4-FFF2-40B4-BE49-F238E27FC236}">
                <a16:creationId xmlns:a16="http://schemas.microsoft.com/office/drawing/2014/main" id="{6A191B16-8197-CE85-E2C2-6BD3CBF007BE}"/>
              </a:ext>
            </a:extLst>
          </p:cNvPr>
          <p:cNvCxnSpPr>
            <a:cxnSpLocks/>
            <a:endCxn id="3155" idx="1"/>
          </p:cNvCxnSpPr>
          <p:nvPr/>
        </p:nvCxnSpPr>
        <p:spPr>
          <a:xfrm>
            <a:off x="4501550" y="3957914"/>
            <a:ext cx="909400" cy="48903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4" name="TextBox 1083">
            <a:extLst>
              <a:ext uri="{FF2B5EF4-FFF2-40B4-BE49-F238E27FC236}">
                <a16:creationId xmlns:a16="http://schemas.microsoft.com/office/drawing/2014/main" id="{3F93F4B6-E3C9-AD31-CCB2-DF9046AEFBC6}"/>
              </a:ext>
            </a:extLst>
          </p:cNvPr>
          <p:cNvSpPr txBox="1"/>
          <p:nvPr/>
        </p:nvSpPr>
        <p:spPr>
          <a:xfrm>
            <a:off x="5582011" y="4373840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Munich MPI</a:t>
            </a:r>
            <a:endParaRPr lang="en-GB" sz="1000"/>
          </a:p>
        </p:txBody>
      </p: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6216D474-08F3-9E16-2504-A9EA433E10B3}"/>
              </a:ext>
            </a:extLst>
          </p:cNvPr>
          <p:cNvCxnSpPr>
            <a:cxnSpLocks/>
          </p:cNvCxnSpPr>
          <p:nvPr/>
        </p:nvCxnSpPr>
        <p:spPr>
          <a:xfrm>
            <a:off x="7093636" y="4148131"/>
            <a:ext cx="41750" cy="225639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4" name="Straight Connector 3073">
            <a:extLst>
              <a:ext uri="{FF2B5EF4-FFF2-40B4-BE49-F238E27FC236}">
                <a16:creationId xmlns:a16="http://schemas.microsoft.com/office/drawing/2014/main" id="{E3C23475-2B1F-5496-C906-689C1F06827A}"/>
              </a:ext>
            </a:extLst>
          </p:cNvPr>
          <p:cNvCxnSpPr>
            <a:cxnSpLocks/>
            <a:endCxn id="3152" idx="3"/>
          </p:cNvCxnSpPr>
          <p:nvPr/>
        </p:nvCxnSpPr>
        <p:spPr>
          <a:xfrm flipH="1">
            <a:off x="6580435" y="2126900"/>
            <a:ext cx="439901" cy="68383"/>
          </a:xfrm>
          <a:prstGeom prst="line">
            <a:avLst/>
          </a:prstGeom>
          <a:ln w="254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5" name="Straight Connector 3074">
            <a:extLst>
              <a:ext uri="{FF2B5EF4-FFF2-40B4-BE49-F238E27FC236}">
                <a16:creationId xmlns:a16="http://schemas.microsoft.com/office/drawing/2014/main" id="{02B27715-C25F-0F27-FDCF-E6CA9AD40CAB}"/>
              </a:ext>
            </a:extLst>
          </p:cNvPr>
          <p:cNvCxnSpPr>
            <a:cxnSpLocks/>
          </p:cNvCxnSpPr>
          <p:nvPr/>
        </p:nvCxnSpPr>
        <p:spPr>
          <a:xfrm flipH="1" flipV="1">
            <a:off x="7815935" y="3697530"/>
            <a:ext cx="270976" cy="6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7" name="Picture 2" descr="house&quot; Icon - Download for free – Iconduck">
            <a:extLst>
              <a:ext uri="{FF2B5EF4-FFF2-40B4-BE49-F238E27FC236}">
                <a16:creationId xmlns:a16="http://schemas.microsoft.com/office/drawing/2014/main" id="{6674678C-81F6-994F-0686-3EAEA853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699" y="3571765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16" name="Straight Connector 3115">
            <a:extLst>
              <a:ext uri="{FF2B5EF4-FFF2-40B4-BE49-F238E27FC236}">
                <a16:creationId xmlns:a16="http://schemas.microsoft.com/office/drawing/2014/main" id="{E01F1F20-E896-9562-2DCF-76FA87F73F98}"/>
              </a:ext>
            </a:extLst>
          </p:cNvPr>
          <p:cNvCxnSpPr>
            <a:cxnSpLocks/>
          </p:cNvCxnSpPr>
          <p:nvPr/>
        </p:nvCxnSpPr>
        <p:spPr>
          <a:xfrm flipH="1">
            <a:off x="7239523" y="1743527"/>
            <a:ext cx="493034" cy="314396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8" name="TextBox 3117">
            <a:extLst>
              <a:ext uri="{FF2B5EF4-FFF2-40B4-BE49-F238E27FC236}">
                <a16:creationId xmlns:a16="http://schemas.microsoft.com/office/drawing/2014/main" id="{60623E79-359E-B276-4F50-69C27CC4FFBF}"/>
              </a:ext>
            </a:extLst>
          </p:cNvPr>
          <p:cNvSpPr txBox="1"/>
          <p:nvPr/>
        </p:nvSpPr>
        <p:spPr>
          <a:xfrm>
            <a:off x="7964385" y="1425935"/>
            <a:ext cx="494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UMK</a:t>
            </a:r>
          </a:p>
          <a:p>
            <a:r>
              <a:rPr lang="en-US" sz="1000"/>
              <a:t>Torun</a:t>
            </a:r>
            <a:endParaRPr lang="en-GB" sz="1000"/>
          </a:p>
        </p:txBody>
      </p:sp>
      <p:sp>
        <p:nvSpPr>
          <p:cNvPr id="3121" name="TextBox 3120">
            <a:extLst>
              <a:ext uri="{FF2B5EF4-FFF2-40B4-BE49-F238E27FC236}">
                <a16:creationId xmlns:a16="http://schemas.microsoft.com/office/drawing/2014/main" id="{74295679-B90E-A227-6149-6C612DD54AEA}"/>
              </a:ext>
            </a:extLst>
          </p:cNvPr>
          <p:cNvSpPr txBox="1"/>
          <p:nvPr/>
        </p:nvSpPr>
        <p:spPr>
          <a:xfrm>
            <a:off x="8174045" y="3425095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err="1"/>
              <a:t>Cieszyn</a:t>
            </a:r>
            <a:endParaRPr lang="en-GB" sz="1050"/>
          </a:p>
        </p:txBody>
      </p:sp>
      <p:sp>
        <p:nvSpPr>
          <p:cNvPr id="3123" name="TextBox 3122">
            <a:extLst>
              <a:ext uri="{FF2B5EF4-FFF2-40B4-BE49-F238E27FC236}">
                <a16:creationId xmlns:a16="http://schemas.microsoft.com/office/drawing/2014/main" id="{28A768FF-992F-C09A-AD5E-BD85FB738BA7}"/>
              </a:ext>
            </a:extLst>
          </p:cNvPr>
          <p:cNvSpPr txBox="1"/>
          <p:nvPr/>
        </p:nvSpPr>
        <p:spPr>
          <a:xfrm>
            <a:off x="5957251" y="1871928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err="1"/>
              <a:t>Slubice</a:t>
            </a:r>
            <a:endParaRPr lang="en-GB" sz="1000"/>
          </a:p>
        </p:txBody>
      </p:sp>
      <p:sp>
        <p:nvSpPr>
          <p:cNvPr id="3124" name="TextBox 3123">
            <a:extLst>
              <a:ext uri="{FF2B5EF4-FFF2-40B4-BE49-F238E27FC236}">
                <a16:creationId xmlns:a16="http://schemas.microsoft.com/office/drawing/2014/main" id="{10B2BD4F-13F7-731B-2ED2-B87B133EA71F}"/>
              </a:ext>
            </a:extLst>
          </p:cNvPr>
          <p:cNvSpPr txBox="1"/>
          <p:nvPr/>
        </p:nvSpPr>
        <p:spPr>
          <a:xfrm>
            <a:off x="2423928" y="2898588"/>
            <a:ext cx="410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Lille</a:t>
            </a:r>
            <a:endParaRPr lang="en-GB" sz="1050"/>
          </a:p>
        </p:txBody>
      </p:sp>
      <p:cxnSp>
        <p:nvCxnSpPr>
          <p:cNvPr id="3125" name="Straight Connector 3124">
            <a:extLst>
              <a:ext uri="{FF2B5EF4-FFF2-40B4-BE49-F238E27FC236}">
                <a16:creationId xmlns:a16="http://schemas.microsoft.com/office/drawing/2014/main" id="{378F8775-A36E-95DC-27CA-E5B76597A397}"/>
              </a:ext>
            </a:extLst>
          </p:cNvPr>
          <p:cNvCxnSpPr>
            <a:cxnSpLocks/>
            <a:endCxn id="3184" idx="1"/>
          </p:cNvCxnSpPr>
          <p:nvPr/>
        </p:nvCxnSpPr>
        <p:spPr>
          <a:xfrm>
            <a:off x="4279040" y="5919483"/>
            <a:ext cx="367925" cy="20188"/>
          </a:xfrm>
          <a:prstGeom prst="line">
            <a:avLst/>
          </a:prstGeom>
          <a:ln w="254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6" name="TextBox 3125">
            <a:extLst>
              <a:ext uri="{FF2B5EF4-FFF2-40B4-BE49-F238E27FC236}">
                <a16:creationId xmlns:a16="http://schemas.microsoft.com/office/drawing/2014/main" id="{0B74B335-8B02-718C-887F-8DCF7F9A82CA}"/>
              </a:ext>
            </a:extLst>
          </p:cNvPr>
          <p:cNvSpPr txBox="1"/>
          <p:nvPr/>
        </p:nvSpPr>
        <p:spPr>
          <a:xfrm>
            <a:off x="3922893" y="6023643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INRIM</a:t>
            </a:r>
          </a:p>
          <a:p>
            <a:r>
              <a:rPr lang="en-US" sz="1000"/>
              <a:t>Turin</a:t>
            </a:r>
            <a:endParaRPr lang="en-GB" sz="1000"/>
          </a:p>
        </p:txBody>
      </p:sp>
      <p:cxnSp>
        <p:nvCxnSpPr>
          <p:cNvPr id="3130" name="Straight Connector 3129">
            <a:extLst>
              <a:ext uri="{FF2B5EF4-FFF2-40B4-BE49-F238E27FC236}">
                <a16:creationId xmlns:a16="http://schemas.microsoft.com/office/drawing/2014/main" id="{3FA34248-B0E3-8A75-896C-299E4380648A}"/>
              </a:ext>
            </a:extLst>
          </p:cNvPr>
          <p:cNvCxnSpPr>
            <a:cxnSpLocks/>
            <a:stCxn id="3149" idx="3"/>
            <a:endCxn id="3150" idx="1"/>
          </p:cNvCxnSpPr>
          <p:nvPr/>
        </p:nvCxnSpPr>
        <p:spPr>
          <a:xfrm>
            <a:off x="3335238" y="5765420"/>
            <a:ext cx="322802" cy="72877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1" name="Straight Connector 3130">
            <a:extLst>
              <a:ext uri="{FF2B5EF4-FFF2-40B4-BE49-F238E27FC236}">
                <a16:creationId xmlns:a16="http://schemas.microsoft.com/office/drawing/2014/main" id="{B5003393-3C3B-E06D-8376-526C9AD77EB4}"/>
              </a:ext>
            </a:extLst>
          </p:cNvPr>
          <p:cNvCxnSpPr>
            <a:cxnSpLocks/>
            <a:endCxn id="1050" idx="1"/>
          </p:cNvCxnSpPr>
          <p:nvPr/>
        </p:nvCxnSpPr>
        <p:spPr>
          <a:xfrm flipV="1">
            <a:off x="3267196" y="5177864"/>
            <a:ext cx="512987" cy="492766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2" name="TextBox 3131">
            <a:extLst>
              <a:ext uri="{FF2B5EF4-FFF2-40B4-BE49-F238E27FC236}">
                <a16:creationId xmlns:a16="http://schemas.microsoft.com/office/drawing/2014/main" id="{79D81126-6C56-7D46-2215-F7FECB76369D}"/>
              </a:ext>
            </a:extLst>
          </p:cNvPr>
          <p:cNvSpPr txBox="1"/>
          <p:nvPr/>
        </p:nvSpPr>
        <p:spPr>
          <a:xfrm>
            <a:off x="2479592" y="5656684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Grenoble</a:t>
            </a:r>
          </a:p>
        </p:txBody>
      </p:sp>
      <p:sp>
        <p:nvSpPr>
          <p:cNvPr id="3133" name="TextBox 3132">
            <a:extLst>
              <a:ext uri="{FF2B5EF4-FFF2-40B4-BE49-F238E27FC236}">
                <a16:creationId xmlns:a16="http://schemas.microsoft.com/office/drawing/2014/main" id="{3C71E506-F1B0-5F08-A08A-5EEEF3D30A24}"/>
              </a:ext>
            </a:extLst>
          </p:cNvPr>
          <p:cNvSpPr txBox="1"/>
          <p:nvPr/>
        </p:nvSpPr>
        <p:spPr>
          <a:xfrm>
            <a:off x="3238171" y="5887392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Modane</a:t>
            </a:r>
            <a:endParaRPr lang="en-GB" sz="1000"/>
          </a:p>
        </p:txBody>
      </p:sp>
      <p:pic>
        <p:nvPicPr>
          <p:cNvPr id="3134" name="Picture 2" descr="house&quot; Icon - Download for free – Iconduck">
            <a:extLst>
              <a:ext uri="{FF2B5EF4-FFF2-40B4-BE49-F238E27FC236}">
                <a16:creationId xmlns:a16="http://schemas.microsoft.com/office/drawing/2014/main" id="{F1BEB883-0D05-49A5-327C-6EF602EB3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99" y="3571765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5" name="TextBox 3134">
            <a:extLst>
              <a:ext uri="{FF2B5EF4-FFF2-40B4-BE49-F238E27FC236}">
                <a16:creationId xmlns:a16="http://schemas.microsoft.com/office/drawing/2014/main" id="{E9755878-AAFB-F6D0-0FF1-C7E78A332881}"/>
              </a:ext>
            </a:extLst>
          </p:cNvPr>
          <p:cNvSpPr txBox="1"/>
          <p:nvPr/>
        </p:nvSpPr>
        <p:spPr>
          <a:xfrm>
            <a:off x="7522741" y="3784113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Ostrava</a:t>
            </a:r>
            <a:endParaRPr lang="en-GB" sz="1050"/>
          </a:p>
        </p:txBody>
      </p:sp>
      <p:cxnSp>
        <p:nvCxnSpPr>
          <p:cNvPr id="3136" name="Straight Connector 3135">
            <a:extLst>
              <a:ext uri="{FF2B5EF4-FFF2-40B4-BE49-F238E27FC236}">
                <a16:creationId xmlns:a16="http://schemas.microsoft.com/office/drawing/2014/main" id="{912CC51F-BF4D-9775-58EC-B8BFD1F08829}"/>
              </a:ext>
            </a:extLst>
          </p:cNvPr>
          <p:cNvCxnSpPr>
            <a:cxnSpLocks/>
          </p:cNvCxnSpPr>
          <p:nvPr/>
        </p:nvCxnSpPr>
        <p:spPr>
          <a:xfrm flipH="1">
            <a:off x="7210317" y="3719898"/>
            <a:ext cx="542039" cy="286007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38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9B4B2EF4-02A2-EDC2-2FC8-6BBFC224D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73" y="2252284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9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7C3436A4-0CF6-81CE-4A6F-E705EAEE8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00" y="1508441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0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4234BF3F-782D-5CA3-2CF3-D187EE249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220" y="2133037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1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7EA21767-5142-9472-0B78-390EB747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336" y="4392498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2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98C50F5C-74D9-A194-31D2-90B5E5303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14" y="3287344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CC80F0D9-A487-54BF-E9E3-4BDF60C4C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27" y="5817791"/>
            <a:ext cx="217745" cy="21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4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01827F5E-C99A-B237-94BA-D62C1F8C5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86" y="5079607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6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63AB664A-CE21-F601-B746-15F3A1F2C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70" y="3784041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7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CB58049F-27D5-1B66-AAB4-12CB6394C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85" y="2590545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8" name="Picture 2" descr="house&quot; Icon - Download for free – Iconduck">
            <a:extLst>
              <a:ext uri="{FF2B5EF4-FFF2-40B4-BE49-F238E27FC236}">
                <a16:creationId xmlns:a16="http://schemas.microsoft.com/office/drawing/2014/main" id="{7BFE43AF-4BBD-4198-0981-91E75147D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70" y="3144519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9" name="Picture 2" descr="house&quot; Icon - Download for free – Iconduck">
            <a:extLst>
              <a:ext uri="{FF2B5EF4-FFF2-40B4-BE49-F238E27FC236}">
                <a16:creationId xmlns:a16="http://schemas.microsoft.com/office/drawing/2014/main" id="{938F3DFE-BC2A-B097-B0F5-2E1658B7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16" y="5683231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0" name="Picture 2" descr="house&quot; Icon - Download for free – Iconduck">
            <a:extLst>
              <a:ext uri="{FF2B5EF4-FFF2-40B4-BE49-F238E27FC236}">
                <a16:creationId xmlns:a16="http://schemas.microsoft.com/office/drawing/2014/main" id="{36368B2F-5111-217B-5FA5-C4E162C4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40" y="5756108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2" name="Picture 2" descr="house&quot; Icon - Download for free – Iconduck">
            <a:extLst>
              <a:ext uri="{FF2B5EF4-FFF2-40B4-BE49-F238E27FC236}">
                <a16:creationId xmlns:a16="http://schemas.microsoft.com/office/drawing/2014/main" id="{EF66C310-C4E3-7256-CEF7-4D6110AA5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13" y="2113094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5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55AB33AD-14CE-5E00-0FF5-10786DAFF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950" y="4331893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56" name="Straight Connector 3155">
            <a:extLst>
              <a:ext uri="{FF2B5EF4-FFF2-40B4-BE49-F238E27FC236}">
                <a16:creationId xmlns:a16="http://schemas.microsoft.com/office/drawing/2014/main" id="{BAD29D29-6B73-ED33-A3A3-B0B159F769E7}"/>
              </a:ext>
            </a:extLst>
          </p:cNvPr>
          <p:cNvCxnSpPr>
            <a:cxnSpLocks/>
            <a:endCxn id="3142" idx="1"/>
          </p:cNvCxnSpPr>
          <p:nvPr/>
        </p:nvCxnSpPr>
        <p:spPr>
          <a:xfrm flipV="1">
            <a:off x="6315025" y="3402395"/>
            <a:ext cx="115889" cy="191663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7" name="Straight Connector 3156">
            <a:extLst>
              <a:ext uri="{FF2B5EF4-FFF2-40B4-BE49-F238E27FC236}">
                <a16:creationId xmlns:a16="http://schemas.microsoft.com/office/drawing/2014/main" id="{977FFBE7-9112-91D8-6FFC-9E5B154B9DB5}"/>
              </a:ext>
            </a:extLst>
          </p:cNvPr>
          <p:cNvCxnSpPr>
            <a:cxnSpLocks/>
            <a:endCxn id="3185" idx="1"/>
          </p:cNvCxnSpPr>
          <p:nvPr/>
        </p:nvCxnSpPr>
        <p:spPr>
          <a:xfrm flipV="1">
            <a:off x="4197949" y="3931157"/>
            <a:ext cx="224616" cy="323703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8" name="TextBox 3157">
            <a:extLst>
              <a:ext uri="{FF2B5EF4-FFF2-40B4-BE49-F238E27FC236}">
                <a16:creationId xmlns:a16="http://schemas.microsoft.com/office/drawing/2014/main" id="{7EF466F7-5ED9-8A40-3564-498F2078CFB8}"/>
              </a:ext>
            </a:extLst>
          </p:cNvPr>
          <p:cNvSpPr txBox="1"/>
          <p:nvPr/>
        </p:nvSpPr>
        <p:spPr>
          <a:xfrm>
            <a:off x="4739817" y="3686705"/>
            <a:ext cx="679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Karlsruhe</a:t>
            </a:r>
            <a:endParaRPr lang="en-GB" sz="1000"/>
          </a:p>
        </p:txBody>
      </p:sp>
      <p:cxnSp>
        <p:nvCxnSpPr>
          <p:cNvPr id="3159" name="Straight Connector 3158">
            <a:extLst>
              <a:ext uri="{FF2B5EF4-FFF2-40B4-BE49-F238E27FC236}">
                <a16:creationId xmlns:a16="http://schemas.microsoft.com/office/drawing/2014/main" id="{23923546-090D-D9E1-672A-91CCE4E00A3F}"/>
              </a:ext>
            </a:extLst>
          </p:cNvPr>
          <p:cNvCxnSpPr>
            <a:cxnSpLocks/>
            <a:stCxn id="3138" idx="2"/>
          </p:cNvCxnSpPr>
          <p:nvPr/>
        </p:nvCxnSpPr>
        <p:spPr>
          <a:xfrm flipH="1">
            <a:off x="4566009" y="2482385"/>
            <a:ext cx="596615" cy="1391111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0" name="TextBox 3159">
            <a:extLst>
              <a:ext uri="{FF2B5EF4-FFF2-40B4-BE49-F238E27FC236}">
                <a16:creationId xmlns:a16="http://schemas.microsoft.com/office/drawing/2014/main" id="{5116C8D8-4E05-7BCC-DA42-C176E32EA4BC}"/>
              </a:ext>
            </a:extLst>
          </p:cNvPr>
          <p:cNvSpPr txBox="1"/>
          <p:nvPr/>
        </p:nvSpPr>
        <p:spPr>
          <a:xfrm>
            <a:off x="4818054" y="6097445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Milan</a:t>
            </a:r>
            <a:endParaRPr lang="en-GB" sz="1000"/>
          </a:p>
        </p:txBody>
      </p:sp>
      <p:cxnSp>
        <p:nvCxnSpPr>
          <p:cNvPr id="3161" name="Straight Connector 3160">
            <a:extLst>
              <a:ext uri="{FF2B5EF4-FFF2-40B4-BE49-F238E27FC236}">
                <a16:creationId xmlns:a16="http://schemas.microsoft.com/office/drawing/2014/main" id="{83D1416A-FBB9-E3FD-74EC-008116953AA0}"/>
              </a:ext>
            </a:extLst>
          </p:cNvPr>
          <p:cNvCxnSpPr>
            <a:cxnSpLocks/>
            <a:endCxn id="3143" idx="1"/>
          </p:cNvCxnSpPr>
          <p:nvPr/>
        </p:nvCxnSpPr>
        <p:spPr>
          <a:xfrm>
            <a:off x="3834781" y="5860592"/>
            <a:ext cx="207046" cy="66072"/>
          </a:xfrm>
          <a:prstGeom prst="line">
            <a:avLst/>
          </a:prstGeom>
          <a:ln w="254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2" name="Straight Connector 3161">
            <a:extLst>
              <a:ext uri="{FF2B5EF4-FFF2-40B4-BE49-F238E27FC236}">
                <a16:creationId xmlns:a16="http://schemas.microsoft.com/office/drawing/2014/main" id="{2E74A28F-FC39-FB99-78C5-87A998D70401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4768533" y="5088802"/>
            <a:ext cx="695621" cy="842410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4" name="TextBox 3163">
            <a:extLst>
              <a:ext uri="{FF2B5EF4-FFF2-40B4-BE49-F238E27FC236}">
                <a16:creationId xmlns:a16="http://schemas.microsoft.com/office/drawing/2014/main" id="{681026E6-B3A8-B3D8-F527-977785F2B542}"/>
              </a:ext>
            </a:extLst>
          </p:cNvPr>
          <p:cNvSpPr txBox="1"/>
          <p:nvPr/>
        </p:nvSpPr>
        <p:spPr>
          <a:xfrm>
            <a:off x="3676119" y="3475167"/>
            <a:ext cx="83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0" i="0">
                <a:effectLst/>
                <a:latin typeface="Inter var ISO"/>
              </a:rPr>
              <a:t>ILNAS</a:t>
            </a:r>
          </a:p>
          <a:p>
            <a:r>
              <a:rPr lang="fr-FR" sz="1000">
                <a:latin typeface="Inter var ISO"/>
              </a:rPr>
              <a:t>Luxembourg</a:t>
            </a:r>
            <a:endParaRPr lang="en-GB" sz="1000"/>
          </a:p>
        </p:txBody>
      </p:sp>
      <p:pic>
        <p:nvPicPr>
          <p:cNvPr id="3165" name="Picture 2" descr="house&quot; Icon - Download for free – Iconduck">
            <a:extLst>
              <a:ext uri="{FF2B5EF4-FFF2-40B4-BE49-F238E27FC236}">
                <a16:creationId xmlns:a16="http://schemas.microsoft.com/office/drawing/2014/main" id="{52C9F0E9-0F78-DB7D-366A-EC21BDD3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56" y="4234189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66" name="Straight Connector 3165">
            <a:extLst>
              <a:ext uri="{FF2B5EF4-FFF2-40B4-BE49-F238E27FC236}">
                <a16:creationId xmlns:a16="http://schemas.microsoft.com/office/drawing/2014/main" id="{780705B8-B33E-F755-560E-3F1EE531FDD2}"/>
              </a:ext>
            </a:extLst>
          </p:cNvPr>
          <p:cNvCxnSpPr>
            <a:cxnSpLocks/>
          </p:cNvCxnSpPr>
          <p:nvPr/>
        </p:nvCxnSpPr>
        <p:spPr>
          <a:xfrm>
            <a:off x="1636133" y="2790455"/>
            <a:ext cx="977619" cy="395731"/>
          </a:xfrm>
          <a:prstGeom prst="line">
            <a:avLst/>
          </a:prstGeom>
          <a:ln w="254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7" name="Straight Connector 3166">
            <a:extLst>
              <a:ext uri="{FF2B5EF4-FFF2-40B4-BE49-F238E27FC236}">
                <a16:creationId xmlns:a16="http://schemas.microsoft.com/office/drawing/2014/main" id="{98066545-4B99-4C28-46B6-037F96277817}"/>
              </a:ext>
            </a:extLst>
          </p:cNvPr>
          <p:cNvCxnSpPr>
            <a:cxnSpLocks/>
          </p:cNvCxnSpPr>
          <p:nvPr/>
        </p:nvCxnSpPr>
        <p:spPr>
          <a:xfrm>
            <a:off x="4121806" y="4900051"/>
            <a:ext cx="285923" cy="210559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8" name="TextBox 3167">
            <a:extLst>
              <a:ext uri="{FF2B5EF4-FFF2-40B4-BE49-F238E27FC236}">
                <a16:creationId xmlns:a16="http://schemas.microsoft.com/office/drawing/2014/main" id="{70F65C81-AFE6-7E48-64D1-3E6488E598A8}"/>
              </a:ext>
            </a:extLst>
          </p:cNvPr>
          <p:cNvSpPr txBox="1"/>
          <p:nvPr/>
        </p:nvSpPr>
        <p:spPr>
          <a:xfrm>
            <a:off x="4129189" y="4658537"/>
            <a:ext cx="4587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Basel</a:t>
            </a:r>
            <a:endParaRPr lang="en-GB" sz="1000"/>
          </a:p>
        </p:txBody>
      </p:sp>
      <p:pic>
        <p:nvPicPr>
          <p:cNvPr id="3170" name="Picture 2" descr="house&quot; Icon - Download for free – Iconduck">
            <a:extLst>
              <a:ext uri="{FF2B5EF4-FFF2-40B4-BE49-F238E27FC236}">
                <a16:creationId xmlns:a16="http://schemas.microsoft.com/office/drawing/2014/main" id="{AA11EDCE-22A5-42D6-8E21-13B2A1911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493" y="4775895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3" name="TextBox 3172">
            <a:extLst>
              <a:ext uri="{FF2B5EF4-FFF2-40B4-BE49-F238E27FC236}">
                <a16:creationId xmlns:a16="http://schemas.microsoft.com/office/drawing/2014/main" id="{C29BCE33-D630-35CF-0F3D-9D4B92A6BDD0}"/>
              </a:ext>
            </a:extLst>
          </p:cNvPr>
          <p:cNvSpPr txBox="1"/>
          <p:nvPr/>
        </p:nvSpPr>
        <p:spPr>
          <a:xfrm>
            <a:off x="7151556" y="4561994"/>
            <a:ext cx="545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BEV</a:t>
            </a:r>
          </a:p>
          <a:p>
            <a:r>
              <a:rPr lang="en-US" sz="1000"/>
              <a:t>Vienna</a:t>
            </a:r>
            <a:endParaRPr lang="en-GB" sz="1000"/>
          </a:p>
        </p:txBody>
      </p:sp>
      <p:cxnSp>
        <p:nvCxnSpPr>
          <p:cNvPr id="3175" name="Straight Connector 3174">
            <a:extLst>
              <a:ext uri="{FF2B5EF4-FFF2-40B4-BE49-F238E27FC236}">
                <a16:creationId xmlns:a16="http://schemas.microsoft.com/office/drawing/2014/main" id="{E9D3D55E-23FC-26A6-8CD2-A4483E6C5A6D}"/>
              </a:ext>
            </a:extLst>
          </p:cNvPr>
          <p:cNvCxnSpPr>
            <a:cxnSpLocks/>
            <a:endCxn id="3183" idx="1"/>
          </p:cNvCxnSpPr>
          <p:nvPr/>
        </p:nvCxnSpPr>
        <p:spPr>
          <a:xfrm flipV="1">
            <a:off x="4944398" y="5617451"/>
            <a:ext cx="1161069" cy="355588"/>
          </a:xfrm>
          <a:prstGeom prst="line">
            <a:avLst/>
          </a:prstGeom>
          <a:ln w="254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" name="TextBox 3175">
            <a:extLst>
              <a:ext uri="{FF2B5EF4-FFF2-40B4-BE49-F238E27FC236}">
                <a16:creationId xmlns:a16="http://schemas.microsoft.com/office/drawing/2014/main" id="{C15EEEE4-92D6-2E1C-203F-0A7055965C5D}"/>
              </a:ext>
            </a:extLst>
          </p:cNvPr>
          <p:cNvSpPr txBox="1"/>
          <p:nvPr/>
        </p:nvSpPr>
        <p:spPr>
          <a:xfrm>
            <a:off x="5925281" y="5782539"/>
            <a:ext cx="542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Trieste</a:t>
            </a:r>
            <a:endParaRPr lang="en-GB" sz="1000"/>
          </a:p>
        </p:txBody>
      </p:sp>
      <p:sp>
        <p:nvSpPr>
          <p:cNvPr id="3177" name="TextBox 3176">
            <a:extLst>
              <a:ext uri="{FF2B5EF4-FFF2-40B4-BE49-F238E27FC236}">
                <a16:creationId xmlns:a16="http://schemas.microsoft.com/office/drawing/2014/main" id="{E233529B-6CCA-A2D6-7F15-2E60AD8EEE7B}"/>
              </a:ext>
            </a:extLst>
          </p:cNvPr>
          <p:cNvSpPr txBox="1"/>
          <p:nvPr/>
        </p:nvSpPr>
        <p:spPr>
          <a:xfrm>
            <a:off x="6380795" y="5153997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Ljubljana</a:t>
            </a:r>
            <a:endParaRPr lang="en-GB" sz="1000"/>
          </a:p>
        </p:txBody>
      </p:sp>
      <p:sp>
        <p:nvSpPr>
          <p:cNvPr id="3178" name="TextBox 3177">
            <a:extLst>
              <a:ext uri="{FF2B5EF4-FFF2-40B4-BE49-F238E27FC236}">
                <a16:creationId xmlns:a16="http://schemas.microsoft.com/office/drawing/2014/main" id="{52AD1D99-8B74-C8B4-12AC-43CF9A6D844A}"/>
              </a:ext>
            </a:extLst>
          </p:cNvPr>
          <p:cNvSpPr txBox="1"/>
          <p:nvPr/>
        </p:nvSpPr>
        <p:spPr>
          <a:xfrm>
            <a:off x="7001545" y="5680983"/>
            <a:ext cx="542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Zagreb</a:t>
            </a:r>
            <a:endParaRPr lang="en-GB" sz="1000"/>
          </a:p>
        </p:txBody>
      </p:sp>
      <p:pic>
        <p:nvPicPr>
          <p:cNvPr id="3179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407EC5CC-4CBD-6BCF-562E-F9FED17F6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35" y="5343493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0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73A88CAF-7732-4DB0-F4EF-72870E5E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800" y="3918030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1" name="Picture 3180" descr="Science Symbols Vector Art, Icons, and Graphics for Free Download">
            <a:extLst>
              <a:ext uri="{FF2B5EF4-FFF2-40B4-BE49-F238E27FC236}">
                <a16:creationId xmlns:a16="http://schemas.microsoft.com/office/drawing/2014/main" id="{55BEDA63-14D6-4348-0A38-2DFB66441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967" y="3565488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2" name="Picture 10" descr="Office - Free maps and location icons">
            <a:extLst>
              <a:ext uri="{FF2B5EF4-FFF2-40B4-BE49-F238E27FC236}">
                <a16:creationId xmlns:a16="http://schemas.microsoft.com/office/drawing/2014/main" id="{F2EDCA2F-EE10-A307-D474-A3666F201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432" y="2005493"/>
            <a:ext cx="279063" cy="27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3" name="Picture 10" descr="Office - Free maps and location icons">
            <a:extLst>
              <a:ext uri="{FF2B5EF4-FFF2-40B4-BE49-F238E27FC236}">
                <a16:creationId xmlns:a16="http://schemas.microsoft.com/office/drawing/2014/main" id="{88A749F0-B1DB-A770-A1F1-62D52375C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67" y="5477919"/>
            <a:ext cx="279063" cy="27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" name="Picture 10" descr="Office - Free maps and location icons">
            <a:extLst>
              <a:ext uri="{FF2B5EF4-FFF2-40B4-BE49-F238E27FC236}">
                <a16:creationId xmlns:a16="http://schemas.microsoft.com/office/drawing/2014/main" id="{70A07409-EB27-10BD-B191-19AD5BE9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65" y="5800139"/>
            <a:ext cx="279063" cy="27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5" name="Picture 2" descr="house&quot; Icon - Download for free – Iconduck">
            <a:extLst>
              <a:ext uri="{FF2B5EF4-FFF2-40B4-BE49-F238E27FC236}">
                <a16:creationId xmlns:a16="http://schemas.microsoft.com/office/drawing/2014/main" id="{28FF432F-B628-FDA9-FFBF-A6CC585D2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65" y="3848968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9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64F35FBF-BDD2-C33F-E487-6508452DF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79" y="5450882"/>
            <a:ext cx="230101" cy="2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B6FC18D-1763-86EC-521A-23F5D9227A99}"/>
              </a:ext>
            </a:extLst>
          </p:cNvPr>
          <p:cNvSpPr txBox="1"/>
          <p:nvPr/>
        </p:nvSpPr>
        <p:spPr>
          <a:xfrm>
            <a:off x="5519218" y="3402306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CESNET</a:t>
            </a:r>
            <a:endParaRPr lang="en-GB" sz="1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00D1D5-3C4D-B82E-1715-4E799ED66B06}"/>
              </a:ext>
            </a:extLst>
          </p:cNvPr>
          <p:cNvSpPr txBox="1"/>
          <p:nvPr/>
        </p:nvSpPr>
        <p:spPr>
          <a:xfrm>
            <a:off x="2629710" y="2373543"/>
            <a:ext cx="585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VSL</a:t>
            </a:r>
          </a:p>
          <a:p>
            <a:r>
              <a:rPr lang="en-US" sz="1000"/>
              <a:t>Delft</a:t>
            </a:r>
            <a:endParaRPr lang="en-GB" sz="10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F286FC-D9D5-E578-9320-D1ABCF6B4032}"/>
              </a:ext>
            </a:extLst>
          </p:cNvPr>
          <p:cNvCxnSpPr>
            <a:cxnSpLocks/>
            <a:stCxn id="3145" idx="0"/>
          </p:cNvCxnSpPr>
          <p:nvPr/>
        </p:nvCxnSpPr>
        <p:spPr>
          <a:xfrm flipV="1">
            <a:off x="3076627" y="2499677"/>
            <a:ext cx="315386" cy="393049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738C88B-61CB-AB40-62FA-4238E32784DE}"/>
              </a:ext>
            </a:extLst>
          </p:cNvPr>
          <p:cNvSpPr txBox="1"/>
          <p:nvPr/>
        </p:nvSpPr>
        <p:spPr>
          <a:xfrm>
            <a:off x="3162841" y="2009140"/>
            <a:ext cx="585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SURF</a:t>
            </a:r>
            <a:endParaRPr lang="en-GB" sz="1000"/>
          </a:p>
        </p:txBody>
      </p:sp>
      <p:pic>
        <p:nvPicPr>
          <p:cNvPr id="5" name="Picture 2" descr="house&quot; Icon - Download for free – Iconduck">
            <a:extLst>
              <a:ext uri="{FF2B5EF4-FFF2-40B4-BE49-F238E27FC236}">
                <a16:creationId xmlns:a16="http://schemas.microsoft.com/office/drawing/2014/main" id="{77E92E0C-1057-7AB5-02EE-D12E470C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93" y="4924424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188DD9-F6C4-AC11-2F65-5430BCC33C20}"/>
              </a:ext>
            </a:extLst>
          </p:cNvPr>
          <p:cNvSpPr txBox="1"/>
          <p:nvPr/>
        </p:nvSpPr>
        <p:spPr>
          <a:xfrm>
            <a:off x="5595035" y="4866267"/>
            <a:ext cx="692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Innsbruck</a:t>
            </a:r>
            <a:endParaRPr lang="en-GB" sz="1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D69DAE-147F-1E34-5E9F-3BEA53F0552A}"/>
              </a:ext>
            </a:extLst>
          </p:cNvPr>
          <p:cNvCxnSpPr>
            <a:cxnSpLocks/>
            <a:stCxn id="5" idx="3"/>
            <a:endCxn id="3141" idx="1"/>
          </p:cNvCxnSpPr>
          <p:nvPr/>
        </p:nvCxnSpPr>
        <p:spPr>
          <a:xfrm flipV="1">
            <a:off x="5553815" y="4507549"/>
            <a:ext cx="1466521" cy="499064"/>
          </a:xfrm>
          <a:prstGeom prst="line">
            <a:avLst/>
          </a:prstGeom>
          <a:ln w="254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5BC5C9-DA7E-9926-B37F-8E9B0C1C16B4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5464154" y="4561994"/>
            <a:ext cx="11808" cy="3624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68959E-E074-AA3C-D807-08D870F59159}"/>
              </a:ext>
            </a:extLst>
          </p:cNvPr>
          <p:cNvCxnSpPr>
            <a:cxnSpLocks/>
            <a:stCxn id="3148" idx="3"/>
            <a:endCxn id="3145" idx="1"/>
          </p:cNvCxnSpPr>
          <p:nvPr/>
        </p:nvCxnSpPr>
        <p:spPr>
          <a:xfrm flipV="1">
            <a:off x="2750892" y="3012021"/>
            <a:ext cx="206440" cy="214687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83DCAD69-AB73-6B66-DA84-54C6602D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26" y="2305690"/>
            <a:ext cx="177776" cy="17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19E5EB2-069C-230A-052F-5D26D3F31EA3}"/>
              </a:ext>
            </a:extLst>
          </p:cNvPr>
          <p:cNvCxnSpPr>
            <a:cxnSpLocks/>
            <a:endCxn id="3182" idx="3"/>
          </p:cNvCxnSpPr>
          <p:nvPr/>
        </p:nvCxnSpPr>
        <p:spPr>
          <a:xfrm flipH="1">
            <a:off x="7314495" y="1518722"/>
            <a:ext cx="1815847" cy="626303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D6DE8F-EBBF-B84A-418E-E70BC1C4AF13}"/>
              </a:ext>
            </a:extLst>
          </p:cNvPr>
          <p:cNvSpPr txBox="1"/>
          <p:nvPr/>
        </p:nvSpPr>
        <p:spPr>
          <a:xfrm>
            <a:off x="8624301" y="1267360"/>
            <a:ext cx="663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Lithuania</a:t>
            </a:r>
            <a:endParaRPr lang="en-GB" sz="1000"/>
          </a:p>
        </p:txBody>
      </p:sp>
      <p:pic>
        <p:nvPicPr>
          <p:cNvPr id="3145" name="Picture 8" descr="Science Symbols Vector Art, Icons, and Graphics for Free Download">
            <a:extLst>
              <a:ext uri="{FF2B5EF4-FFF2-40B4-BE49-F238E27FC236}">
                <a16:creationId xmlns:a16="http://schemas.microsoft.com/office/drawing/2014/main" id="{9F19848E-8C39-F8D8-1862-FBB277E7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32" y="2892726"/>
            <a:ext cx="238590" cy="23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B172A-6514-AF22-9543-2DEACA100B13}"/>
              </a:ext>
            </a:extLst>
          </p:cNvPr>
          <p:cNvSpPr txBox="1">
            <a:spLocks/>
          </p:cNvSpPr>
          <p:nvPr/>
        </p:nvSpPr>
        <p:spPr>
          <a:xfrm>
            <a:off x="9454955" y="509305"/>
            <a:ext cx="2516187" cy="356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/>
                </a:solidFill>
              </a:rPr>
              <a:t>Included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10-year IRU for fibre on red routes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Bidirectional amplifiers as needed to light the fibre on the red routes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/>
                </a:solidFill>
              </a:rPr>
              <a:t>Excluded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6"/>
                </a:solidFill>
              </a:rPr>
              <a:t>Green lines </a:t>
            </a:r>
            <a:r>
              <a:rPr lang="en-US" sz="1200" dirty="0">
                <a:solidFill>
                  <a:schemeClr val="tx1"/>
                </a:solidFill>
              </a:rPr>
              <a:t>– fibre built by NRENs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5"/>
                </a:solidFill>
              </a:rPr>
              <a:t>Blue lines </a:t>
            </a:r>
            <a:r>
              <a:rPr lang="en-US" sz="1200" dirty="0">
                <a:solidFill>
                  <a:schemeClr val="tx1"/>
                </a:solidFill>
              </a:rPr>
              <a:t>– fibre bult by NMIs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</a:rPr>
              <a:t>Dashed grey – proposed future links 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</a:rPr>
              <a:t>flywheels, counters frequency combs needed are to be funded by the national time/frequency providers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</a:rPr>
              <a:t>Time/Frequency overlay services</a:t>
            </a:r>
          </a:p>
        </p:txBody>
      </p:sp>
      <p:pic>
        <p:nvPicPr>
          <p:cNvPr id="17" name="Picture 2" descr="house&quot; Icon - Download for free – Iconduck">
            <a:extLst>
              <a:ext uri="{FF2B5EF4-FFF2-40B4-BE49-F238E27FC236}">
                <a16:creationId xmlns:a16="http://schemas.microsoft.com/office/drawing/2014/main" id="{D4CB8870-17FD-F98A-177E-3A7516962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63" y="2936915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B56567-36FE-89B4-912A-F862F02BD298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7118099" y="2235960"/>
            <a:ext cx="146525" cy="700955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48D0B5D-CB64-DAA0-81C0-47DBB640FDE9}"/>
              </a:ext>
            </a:extLst>
          </p:cNvPr>
          <p:cNvSpPr txBox="1"/>
          <p:nvPr/>
        </p:nvSpPr>
        <p:spPr>
          <a:xfrm>
            <a:off x="7338820" y="2820646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err="1"/>
              <a:t>Wroclav</a:t>
            </a:r>
            <a:endParaRPr lang="en-GB" sz="10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AF4F92-E98A-D2A0-CB53-4ADF6940DEDB}"/>
              </a:ext>
            </a:extLst>
          </p:cNvPr>
          <p:cNvCxnSpPr>
            <a:cxnSpLocks/>
          </p:cNvCxnSpPr>
          <p:nvPr/>
        </p:nvCxnSpPr>
        <p:spPr>
          <a:xfrm>
            <a:off x="3402424" y="2370061"/>
            <a:ext cx="116936" cy="318452"/>
          </a:xfrm>
          <a:prstGeom prst="line">
            <a:avLst/>
          </a:prstGeom>
          <a:ln w="254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D98180-8D2A-8359-8082-5CCCFF682484}"/>
              </a:ext>
            </a:extLst>
          </p:cNvPr>
          <p:cNvCxnSpPr>
            <a:cxnSpLocks/>
          </p:cNvCxnSpPr>
          <p:nvPr/>
        </p:nvCxnSpPr>
        <p:spPr>
          <a:xfrm flipV="1">
            <a:off x="3096486" y="2356705"/>
            <a:ext cx="237833" cy="89394"/>
          </a:xfrm>
          <a:prstGeom prst="line">
            <a:avLst/>
          </a:prstGeom>
          <a:ln w="254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0" descr="Office - Free maps and location icons">
            <a:extLst>
              <a:ext uri="{FF2B5EF4-FFF2-40B4-BE49-F238E27FC236}">
                <a16:creationId xmlns:a16="http://schemas.microsoft.com/office/drawing/2014/main" id="{CD8FF197-C40C-1E51-EE50-1BEB1D4C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455" y="2417572"/>
            <a:ext cx="233327" cy="23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Office - Free maps and location icons">
            <a:extLst>
              <a:ext uri="{FF2B5EF4-FFF2-40B4-BE49-F238E27FC236}">
                <a16:creationId xmlns:a16="http://schemas.microsoft.com/office/drawing/2014/main" id="{678CF44B-6A8C-E257-6559-8D580A377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08" y="2641768"/>
            <a:ext cx="233327" cy="23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038AB32-9B40-EF28-B476-F5180C3CDDF3}"/>
              </a:ext>
            </a:extLst>
          </p:cNvPr>
          <p:cNvSpPr txBox="1"/>
          <p:nvPr/>
        </p:nvSpPr>
        <p:spPr>
          <a:xfrm>
            <a:off x="3619012" y="2499677"/>
            <a:ext cx="788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TU Eindhoven</a:t>
            </a:r>
            <a:endParaRPr lang="en-GB" sz="1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B36973-8B3A-D482-907E-FD46CA115377}"/>
              </a:ext>
            </a:extLst>
          </p:cNvPr>
          <p:cNvCxnSpPr>
            <a:cxnSpLocks/>
            <a:endCxn id="3179" idx="1"/>
          </p:cNvCxnSpPr>
          <p:nvPr/>
        </p:nvCxnSpPr>
        <p:spPr>
          <a:xfrm flipV="1">
            <a:off x="6320267" y="5458544"/>
            <a:ext cx="260168" cy="100794"/>
          </a:xfrm>
          <a:prstGeom prst="line">
            <a:avLst/>
          </a:prstGeom>
          <a:ln w="254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03F147-344A-72CC-EBFA-3B0DCB19A581}"/>
              </a:ext>
            </a:extLst>
          </p:cNvPr>
          <p:cNvCxnSpPr>
            <a:cxnSpLocks/>
            <a:endCxn id="3189" idx="1"/>
          </p:cNvCxnSpPr>
          <p:nvPr/>
        </p:nvCxnSpPr>
        <p:spPr>
          <a:xfrm>
            <a:off x="6789110" y="5474904"/>
            <a:ext cx="380069" cy="91029"/>
          </a:xfrm>
          <a:prstGeom prst="line">
            <a:avLst/>
          </a:prstGeom>
          <a:ln w="254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91E23D-61A4-0CBA-E71C-84E58A8DD62D}"/>
              </a:ext>
            </a:extLst>
          </p:cNvPr>
          <p:cNvCxnSpPr>
            <a:cxnSpLocks/>
          </p:cNvCxnSpPr>
          <p:nvPr/>
        </p:nvCxnSpPr>
        <p:spPr>
          <a:xfrm>
            <a:off x="7181400" y="4631744"/>
            <a:ext cx="69037" cy="792503"/>
          </a:xfrm>
          <a:prstGeom prst="line">
            <a:avLst/>
          </a:prstGeom>
          <a:ln w="254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house&quot; Icon - Download for free – Iconduck">
            <a:extLst>
              <a:ext uri="{FF2B5EF4-FFF2-40B4-BE49-F238E27FC236}">
                <a16:creationId xmlns:a16="http://schemas.microsoft.com/office/drawing/2014/main" id="{6EB84504-9BA8-BC0C-F18B-7AB209BB1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90" y="5790179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B3B27B5-7DD4-6E23-1906-1A8EB6F7B611}"/>
              </a:ext>
            </a:extLst>
          </p:cNvPr>
          <p:cNvSpPr txBox="1"/>
          <p:nvPr/>
        </p:nvSpPr>
        <p:spPr>
          <a:xfrm>
            <a:off x="1138739" y="5847609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Bordeaux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D347DCB-7166-D8D0-566F-E1E904784019}"/>
              </a:ext>
            </a:extLst>
          </p:cNvPr>
          <p:cNvCxnSpPr>
            <a:cxnSpLocks/>
            <a:stCxn id="3146" idx="1"/>
          </p:cNvCxnSpPr>
          <p:nvPr/>
        </p:nvCxnSpPr>
        <p:spPr>
          <a:xfrm flipH="1">
            <a:off x="1098851" y="3899092"/>
            <a:ext cx="1171419" cy="1846759"/>
          </a:xfrm>
          <a:prstGeom prst="line">
            <a:avLst/>
          </a:prstGeom>
          <a:ln w="254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house&quot; Icon - Download for free – Iconduck">
            <a:extLst>
              <a:ext uri="{FF2B5EF4-FFF2-40B4-BE49-F238E27FC236}">
                <a16:creationId xmlns:a16="http://schemas.microsoft.com/office/drawing/2014/main" id="{C8185C10-FE12-E634-D5BC-2C76EC414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54" y="836300"/>
            <a:ext cx="179322" cy="1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758B5FC-8337-C0DA-CCBC-A83BB5056C26}"/>
              </a:ext>
            </a:extLst>
          </p:cNvPr>
          <p:cNvCxnSpPr>
            <a:cxnSpLocks/>
          </p:cNvCxnSpPr>
          <p:nvPr/>
        </p:nvCxnSpPr>
        <p:spPr>
          <a:xfrm>
            <a:off x="4888952" y="1047964"/>
            <a:ext cx="280691" cy="1194687"/>
          </a:xfrm>
          <a:prstGeom prst="line">
            <a:avLst/>
          </a:prstGeom>
          <a:ln w="254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C216140-5963-992C-1307-1F313BE1A369}"/>
              </a:ext>
            </a:extLst>
          </p:cNvPr>
          <p:cNvSpPr txBox="1"/>
          <p:nvPr/>
        </p:nvSpPr>
        <p:spPr>
          <a:xfrm>
            <a:off x="4939959" y="809803"/>
            <a:ext cx="840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Copenhagen</a:t>
            </a:r>
            <a:endParaRPr lang="en-GB" sz="100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FA30BD0-EE28-CB91-D2DB-7B6018635436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1028447" y="5954557"/>
            <a:ext cx="70404" cy="597343"/>
          </a:xfrm>
          <a:prstGeom prst="line">
            <a:avLst/>
          </a:prstGeom>
          <a:ln w="254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9C548BF-370B-0C37-DDB7-6B37F7EF2A8C}"/>
              </a:ext>
            </a:extLst>
          </p:cNvPr>
          <p:cNvSpPr txBox="1"/>
          <p:nvPr/>
        </p:nvSpPr>
        <p:spPr>
          <a:xfrm>
            <a:off x="1074598" y="6432331"/>
            <a:ext cx="562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Madrid</a:t>
            </a:r>
            <a:endParaRPr lang="en-GB" sz="100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4954D01-49EA-1278-784C-6FF7A9F18565}"/>
              </a:ext>
            </a:extLst>
          </p:cNvPr>
          <p:cNvCxnSpPr>
            <a:cxnSpLocks/>
            <a:stCxn id="3144" idx="1"/>
          </p:cNvCxnSpPr>
          <p:nvPr/>
        </p:nvCxnSpPr>
        <p:spPr>
          <a:xfrm flipH="1" flipV="1">
            <a:off x="3931733" y="5137889"/>
            <a:ext cx="440053" cy="56769"/>
          </a:xfrm>
          <a:prstGeom prst="line">
            <a:avLst/>
          </a:prstGeom>
          <a:ln w="254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6AAE81C-5183-9DA9-A246-DDF6F360E311}"/>
              </a:ext>
            </a:extLst>
          </p:cNvPr>
          <p:cNvCxnSpPr>
            <a:cxnSpLocks/>
          </p:cNvCxnSpPr>
          <p:nvPr/>
        </p:nvCxnSpPr>
        <p:spPr>
          <a:xfrm flipV="1">
            <a:off x="7264624" y="4392498"/>
            <a:ext cx="513828" cy="58027"/>
          </a:xfrm>
          <a:prstGeom prst="line">
            <a:avLst/>
          </a:prstGeom>
          <a:ln w="254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CCB92F3-EAD6-D88F-A217-148D06227B7E}"/>
              </a:ext>
            </a:extLst>
          </p:cNvPr>
          <p:cNvSpPr txBox="1"/>
          <p:nvPr/>
        </p:nvSpPr>
        <p:spPr>
          <a:xfrm>
            <a:off x="7696898" y="4279183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South-East</a:t>
            </a:r>
            <a:br>
              <a:rPr lang="en-US" sz="1000"/>
            </a:br>
            <a:r>
              <a:rPr lang="en-US" sz="1000"/>
              <a:t>Europe</a:t>
            </a:r>
            <a:endParaRPr lang="en-GB" sz="100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EB36C76-B4F7-A47F-85E6-19C90F815DB6}"/>
              </a:ext>
            </a:extLst>
          </p:cNvPr>
          <p:cNvSpPr txBox="1"/>
          <p:nvPr/>
        </p:nvSpPr>
        <p:spPr>
          <a:xfrm>
            <a:off x="5391150" y="6089750"/>
            <a:ext cx="37682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Source, GN5-1, T&amp;F incubator initiative, </a:t>
            </a:r>
            <a:r>
              <a:rPr lang="nb-NO" sz="1000" i="1" dirty="0">
                <a:solidFill>
                  <a:schemeClr val="bg1">
                    <a:lumMod val="50000"/>
                  </a:schemeClr>
                </a:solidFill>
              </a:rPr>
              <a:t>Guy Roberts (GÉANT)</a:t>
            </a:r>
          </a:p>
        </p:txBody>
      </p:sp>
      <p:cxnSp>
        <p:nvCxnSpPr>
          <p:cNvPr id="18" name="Straight Connector 1044">
            <a:extLst>
              <a:ext uri="{FF2B5EF4-FFF2-40B4-BE49-F238E27FC236}">
                <a16:creationId xmlns:a16="http://schemas.microsoft.com/office/drawing/2014/main" id="{ECB31BB9-5F3E-6A2F-15FA-30C5C410F65C}"/>
              </a:ext>
            </a:extLst>
          </p:cNvPr>
          <p:cNvCxnSpPr>
            <a:cxnSpLocks/>
          </p:cNvCxnSpPr>
          <p:nvPr/>
        </p:nvCxnSpPr>
        <p:spPr>
          <a:xfrm flipH="1">
            <a:off x="9665561" y="4380670"/>
            <a:ext cx="60879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BB8FB0AB-D41A-EF32-1FD0-319C85042C05}"/>
              </a:ext>
            </a:extLst>
          </p:cNvPr>
          <p:cNvSpPr txBox="1"/>
          <p:nvPr/>
        </p:nvSpPr>
        <p:spPr>
          <a:xfrm>
            <a:off x="10260485" y="4265540"/>
            <a:ext cx="13620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50"/>
              <a:t>New established link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3D78763-73E4-BDC7-BA15-D76ABC270C46}"/>
              </a:ext>
            </a:extLst>
          </p:cNvPr>
          <p:cNvSpPr txBox="1">
            <a:spLocks/>
          </p:cNvSpPr>
          <p:nvPr/>
        </p:nvSpPr>
        <p:spPr>
          <a:xfrm>
            <a:off x="-749413" y="2573056"/>
            <a:ext cx="9894723" cy="6455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affer" pitchFamily="2" charset="77"/>
                <a:ea typeface="+mj-ea"/>
                <a:cs typeface="Haffer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4C8DDA7A-7725-40FE-5815-9ECB97C7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GEANT GN5-2 Project 2025-H1.2027</a:t>
            </a:r>
          </a:p>
        </p:txBody>
      </p:sp>
    </p:spTree>
    <p:extLst>
      <p:ext uri="{BB962C8B-B14F-4D97-AF65-F5344CB8AC3E}">
        <p14:creationId xmlns:p14="http://schemas.microsoft.com/office/powerpoint/2010/main" val="1557806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59394A-0070-F027-B472-B1130733A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proof-of-concept link for the CLONETS core-TFN. </a:t>
            </a:r>
          </a:p>
          <a:p>
            <a:pPr lvl="1"/>
            <a:r>
              <a:rPr lang="en-US" dirty="0"/>
              <a:t>GÉANT fibre from PTB to the polish border.</a:t>
            </a:r>
          </a:p>
          <a:p>
            <a:pPr lvl="1"/>
            <a:r>
              <a:rPr lang="en-US" dirty="0"/>
              <a:t>PSNC provides access to their existing fibre from the border to Poznan</a:t>
            </a:r>
          </a:p>
          <a:p>
            <a:r>
              <a:rPr lang="en-US" dirty="0"/>
              <a:t>Purpose is to prove the technical concept</a:t>
            </a:r>
          </a:p>
          <a:p>
            <a:r>
              <a:rPr lang="en-US" dirty="0"/>
              <a:t>Both frequency and time tested.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AF386F-6943-FD56-FEF6-C66B4D7F1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Pathfinder: </a:t>
            </a:r>
            <a:r>
              <a:rPr lang="en-US" dirty="0" err="1"/>
              <a:t>Blaizing</a:t>
            </a:r>
            <a:r>
              <a:rPr lang="en-US" dirty="0"/>
              <a:t> a Trail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4DB03-0582-6046-4C3F-B91A196A9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5" name="Picture 4" descr="Map from Braunschweig to Poznań">
            <a:extLst>
              <a:ext uri="{FF2B5EF4-FFF2-40B4-BE49-F238E27FC236}">
                <a16:creationId xmlns:a16="http://schemas.microsoft.com/office/drawing/2014/main" id="{468BA0E0-002E-F78C-49AF-0AAF142567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1" y="3573785"/>
            <a:ext cx="5915502" cy="199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E89D83-5C50-3AE2-ACFB-533610A253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95" r="2189"/>
          <a:stretch/>
        </p:blipFill>
        <p:spPr>
          <a:xfrm>
            <a:off x="6693749" y="3315153"/>
            <a:ext cx="5319286" cy="2589857"/>
          </a:xfrm>
          <a:prstGeom prst="rect">
            <a:avLst/>
          </a:prstGeom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BAB63BA0-B12B-2CFB-1C7E-FBFDA6CAAE4B}"/>
              </a:ext>
            </a:extLst>
          </p:cNvPr>
          <p:cNvPicPr>
            <a:picLocks/>
          </p:cNvPicPr>
          <p:nvPr/>
        </p:nvPicPr>
        <p:blipFill>
          <a:blip r:embed="rId5" cstate="print"/>
          <a:srcRect t="10017" b="8862"/>
          <a:stretch>
            <a:fillRect/>
          </a:stretch>
        </p:blipFill>
        <p:spPr>
          <a:xfrm>
            <a:off x="8772643" y="1449556"/>
            <a:ext cx="2840834" cy="1069836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8C3DD3-734B-BDF1-0ACA-FB1C0245B4B7}"/>
              </a:ext>
            </a:extLst>
          </p:cNvPr>
          <p:cNvSpPr txBox="1"/>
          <p:nvPr/>
        </p:nvSpPr>
        <p:spPr>
          <a:xfrm>
            <a:off x="9225114" y="2519392"/>
            <a:ext cx="193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Bi-directional 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5284CA-6B68-A877-3B91-2C2D150D2F20}"/>
              </a:ext>
            </a:extLst>
          </p:cNvPr>
          <p:cNvSpPr txBox="1"/>
          <p:nvPr/>
        </p:nvSpPr>
        <p:spPr>
          <a:xfrm>
            <a:off x="704675" y="4739779"/>
            <a:ext cx="5011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PTB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CBC29-908C-1649-348B-99AAB7651085}"/>
              </a:ext>
            </a:extLst>
          </p:cNvPr>
          <p:cNvSpPr txBox="1"/>
          <p:nvPr/>
        </p:nvSpPr>
        <p:spPr>
          <a:xfrm>
            <a:off x="5842511" y="3793221"/>
            <a:ext cx="62709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PSNC</a:t>
            </a:r>
          </a:p>
        </p:txBody>
      </p:sp>
    </p:spTree>
    <p:extLst>
      <p:ext uri="{BB962C8B-B14F-4D97-AF65-F5344CB8AC3E}">
        <p14:creationId xmlns:p14="http://schemas.microsoft.com/office/powerpoint/2010/main" val="3089033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EF42-36AB-4292-4508-8E99B99C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b-NO" kern="1200" dirty="0">
                <a:ea typeface="+mj-ea"/>
              </a:rPr>
              <a:t>Multiple </a:t>
            </a:r>
            <a:r>
              <a:rPr lang="nb-NO" kern="1200" dirty="0" err="1">
                <a:ea typeface="+mj-ea"/>
              </a:rPr>
              <a:t>NRENs</a:t>
            </a:r>
            <a:r>
              <a:rPr lang="nb-NO" kern="1200" dirty="0">
                <a:ea typeface="+mj-ea"/>
              </a:rPr>
              <a:t> </a:t>
            </a:r>
            <a:r>
              <a:rPr lang="nb-NO" dirty="0" err="1">
                <a:ea typeface="+mj-ea"/>
              </a:rPr>
              <a:t>A</a:t>
            </a:r>
            <a:r>
              <a:rPr lang="nb-NO" kern="1200" dirty="0" err="1">
                <a:ea typeface="+mj-ea"/>
              </a:rPr>
              <a:t>lready</a:t>
            </a:r>
            <a:r>
              <a:rPr lang="nb-NO" kern="1200" dirty="0">
                <a:ea typeface="+mj-ea"/>
              </a:rPr>
              <a:t> </a:t>
            </a:r>
            <a:r>
              <a:rPr lang="nb-NO" kern="1200" dirty="0" err="1">
                <a:ea typeface="+mj-ea"/>
              </a:rPr>
              <a:t>Deploy</a:t>
            </a:r>
            <a:r>
              <a:rPr lang="nb-NO" kern="1200" dirty="0">
                <a:ea typeface="+mj-ea"/>
              </a:rPr>
              <a:t> National WR Networks</a:t>
            </a:r>
            <a:br>
              <a:rPr lang="nb-NO" kern="1200" dirty="0">
                <a:ea typeface="+mj-ea"/>
              </a:rPr>
            </a:br>
            <a:r>
              <a:rPr lang="nb-NO" sz="2200" kern="1200" dirty="0">
                <a:ea typeface="+mj-ea"/>
              </a:rPr>
              <a:t>A </a:t>
            </a:r>
            <a:r>
              <a:rPr lang="nb-NO" sz="2200" kern="1200" dirty="0" err="1">
                <a:ea typeface="+mj-ea"/>
              </a:rPr>
              <a:t>few</a:t>
            </a:r>
            <a:r>
              <a:rPr lang="nb-NO" sz="2200" kern="1200" dirty="0">
                <a:ea typeface="+mj-ea"/>
              </a:rPr>
              <a:t> </a:t>
            </a:r>
            <a:r>
              <a:rPr lang="nb-NO" sz="2200" kern="1200" dirty="0" err="1">
                <a:ea typeface="+mj-ea"/>
              </a:rPr>
              <a:t>examples</a:t>
            </a:r>
            <a:endParaRPr lang="nb-NO" kern="1200" dirty="0">
              <a:ea typeface="+mj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72781-F294-B179-9C82-DC332D45A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569" y="3465892"/>
            <a:ext cx="3448353" cy="2750061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E5749F-55BB-3528-0A8D-F664FD484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192" y="1233208"/>
            <a:ext cx="3448352" cy="2178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E10369-D861-6C68-FE62-5DAF4EEF107E}"/>
              </a:ext>
            </a:extLst>
          </p:cNvPr>
          <p:cNvSpPr txBox="1"/>
          <p:nvPr/>
        </p:nvSpPr>
        <p:spPr>
          <a:xfrm>
            <a:off x="1298813" y="3475935"/>
            <a:ext cx="3653109" cy="3341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nb-NO" sz="2000" dirty="0"/>
              <a:t>REFIMEVE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A21F1A-C40E-6D61-BBB3-1E013300B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011" y="1768692"/>
            <a:ext cx="5007329" cy="45016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1C5DFD-740F-0C59-0CA8-8F2B8EF401EB}"/>
              </a:ext>
            </a:extLst>
          </p:cNvPr>
          <p:cNvSpPr txBox="1"/>
          <p:nvPr/>
        </p:nvSpPr>
        <p:spPr>
          <a:xfrm>
            <a:off x="5943873" y="1496036"/>
            <a:ext cx="3653109" cy="3341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nb-NO" sz="2000" dirty="0"/>
              <a:t>EISCAT 3D</a:t>
            </a:r>
          </a:p>
        </p:txBody>
      </p:sp>
    </p:spTree>
    <p:extLst>
      <p:ext uri="{BB962C8B-B14F-4D97-AF65-F5344CB8AC3E}">
        <p14:creationId xmlns:p14="http://schemas.microsoft.com/office/powerpoint/2010/main" val="152132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85F80-B03C-D954-8026-ED6D2E26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5" y="1285889"/>
            <a:ext cx="5388581" cy="4801760"/>
          </a:xfrm>
        </p:spPr>
        <p:txBody>
          <a:bodyPr>
            <a:noAutofit/>
          </a:bodyPr>
          <a:lstStyle/>
          <a:p>
            <a:r>
              <a:rPr lang="en-US" sz="1800" dirty="0"/>
              <a:t>GEANT has initiated a WR incubator led by SIKT (Norwegian NREN) on long-haul WR time service over DWDM networks.</a:t>
            </a:r>
          </a:p>
          <a:p>
            <a:r>
              <a:rPr lang="en-US" sz="1800" dirty="0"/>
              <a:t>Aims to evaluate the available solutions, compare the performance/cost ratio, and make recommendations to NRENs on how best to deploy WR in their long-haul DWDM networks.</a:t>
            </a:r>
          </a:p>
          <a:p>
            <a:r>
              <a:rPr lang="en-US" sz="1800" dirty="0"/>
              <a:t>Key challenges for long-haul is the regeneration at In-line Amplification Sites (ILA). Competing solutions to be evaluated:</a:t>
            </a:r>
          </a:p>
          <a:p>
            <a:pPr lvl="1"/>
            <a:r>
              <a:rPr lang="en-US" sz="1600" dirty="0"/>
              <a:t>Bidirectional amplifiers, WR switches for regeneration, and Optical-Electrical-Optical media converters.</a:t>
            </a:r>
          </a:p>
          <a:p>
            <a:r>
              <a:rPr lang="en-US" sz="1800" dirty="0"/>
              <a:t>Partners: GEANT, SIKT, CESNET, SUNET, FUNET, GARR</a:t>
            </a:r>
          </a:p>
          <a:p>
            <a:r>
              <a:rPr lang="en-US" sz="1800" dirty="0"/>
              <a:t>If you would like to participate, please reach out </a:t>
            </a:r>
            <a:r>
              <a:rPr lang="en-US" sz="1800" dirty="0">
                <a:hlinkClick r:id="rId3"/>
              </a:rPr>
              <a:t>raimena.vesillari@sikt.no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857365-EE59-BAFB-5AC6-F244322A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Long-haul White Rabbit Time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AB19E2-422F-EB5C-9E3D-1B70564AE843}"/>
              </a:ext>
            </a:extLst>
          </p:cNvPr>
          <p:cNvSpPr txBox="1"/>
          <p:nvPr/>
        </p:nvSpPr>
        <p:spPr>
          <a:xfrm>
            <a:off x="6929273" y="5000677"/>
            <a:ext cx="409355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Field-trial </a:t>
            </a:r>
            <a:r>
              <a:rPr lang="nb-NO" dirty="0" err="1"/>
              <a:t>on</a:t>
            </a:r>
            <a:r>
              <a:rPr lang="nb-NO" dirty="0"/>
              <a:t> GEANT </a:t>
            </a:r>
            <a:r>
              <a:rPr lang="nb-NO" dirty="0" err="1"/>
              <a:t>Prague</a:t>
            </a:r>
            <a:r>
              <a:rPr lang="nb-NO" dirty="0"/>
              <a:t> – </a:t>
            </a:r>
            <a:r>
              <a:rPr lang="nb-NO" dirty="0" err="1"/>
              <a:t>Vienna</a:t>
            </a:r>
            <a:r>
              <a:rPr lang="nb-NO" dirty="0"/>
              <a:t> link </a:t>
            </a:r>
          </a:p>
          <a:p>
            <a:pPr algn="ctr"/>
            <a:r>
              <a:rPr lang="nb-NO" dirty="0"/>
              <a:t>~450km </a:t>
            </a:r>
            <a:r>
              <a:rPr lang="nb-NO" dirty="0" err="1"/>
              <a:t>optical</a:t>
            </a:r>
            <a:r>
              <a:rPr lang="nb-NO" dirty="0"/>
              <a:t> link </a:t>
            </a:r>
            <a:r>
              <a:rPr lang="nb-NO" dirty="0" err="1"/>
              <a:t>with</a:t>
            </a:r>
            <a:r>
              <a:rPr lang="nb-NO" dirty="0"/>
              <a:t> loop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78DB03-5CD6-8975-790C-29C857F65D8B}"/>
              </a:ext>
            </a:extLst>
          </p:cNvPr>
          <p:cNvGrpSpPr/>
          <p:nvPr/>
        </p:nvGrpSpPr>
        <p:grpSpPr>
          <a:xfrm>
            <a:off x="6339706" y="1285889"/>
            <a:ext cx="5228181" cy="4476083"/>
            <a:chOff x="6339706" y="1285889"/>
            <a:chExt cx="5228181" cy="44760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54B8F2-5040-4B8A-2C2A-011080667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9706" y="1285889"/>
              <a:ext cx="5228181" cy="4476083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C17BB2-E6FC-B6A3-DE4A-64361E519C0D}"/>
                </a:ext>
              </a:extLst>
            </p:cNvPr>
            <p:cNvSpPr txBox="1"/>
            <p:nvPr/>
          </p:nvSpPr>
          <p:spPr>
            <a:xfrm>
              <a:off x="6929273" y="5000677"/>
              <a:ext cx="409355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b-NO" dirty="0"/>
                <a:t>Field-trial </a:t>
              </a:r>
              <a:r>
                <a:rPr lang="nb-NO" dirty="0" err="1"/>
                <a:t>on</a:t>
              </a:r>
              <a:r>
                <a:rPr lang="nb-NO" dirty="0"/>
                <a:t> GEANT </a:t>
              </a:r>
              <a:r>
                <a:rPr lang="nb-NO" dirty="0" err="1"/>
                <a:t>Prague</a:t>
              </a:r>
              <a:r>
                <a:rPr lang="nb-NO" dirty="0"/>
                <a:t> – </a:t>
              </a:r>
              <a:r>
                <a:rPr lang="nb-NO" dirty="0" err="1"/>
                <a:t>Vienna</a:t>
              </a:r>
              <a:r>
                <a:rPr lang="nb-NO" dirty="0"/>
                <a:t> link </a:t>
              </a:r>
            </a:p>
            <a:p>
              <a:pPr algn="ctr"/>
              <a:r>
                <a:rPr lang="nb-NO" dirty="0"/>
                <a:t>~450km </a:t>
              </a:r>
              <a:r>
                <a:rPr lang="nb-NO" dirty="0" err="1"/>
                <a:t>optical</a:t>
              </a:r>
              <a:r>
                <a:rPr lang="nb-NO" dirty="0"/>
                <a:t> link </a:t>
              </a:r>
              <a:r>
                <a:rPr lang="nb-NO" dirty="0" err="1"/>
                <a:t>with</a:t>
              </a:r>
              <a:r>
                <a:rPr lang="nb-NO" dirty="0"/>
                <a:t> loop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2265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48D8F-4883-F698-E8B7-38962B0631B6}"/>
              </a:ext>
            </a:extLst>
          </p:cNvPr>
          <p:cNvSpPr txBox="1">
            <a:spLocks/>
          </p:cNvSpPr>
          <p:nvPr/>
        </p:nvSpPr>
        <p:spPr>
          <a:xfrm>
            <a:off x="814573" y="3263996"/>
            <a:ext cx="7724664" cy="56844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740304" y="2469605"/>
            <a:ext cx="7974803" cy="1020699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33" dirty="0">
                <a:solidFill>
                  <a:schemeClr val="accent4"/>
                </a:solidFill>
              </a:rPr>
              <a:t>Thank you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F9C187A-2B08-31D4-7F63-BFCF807A1155}"/>
              </a:ext>
            </a:extLst>
          </p:cNvPr>
          <p:cNvSpPr txBox="1">
            <a:spLocks/>
          </p:cNvSpPr>
          <p:nvPr/>
        </p:nvSpPr>
        <p:spPr>
          <a:xfrm>
            <a:off x="814574" y="4626887"/>
            <a:ext cx="5061285" cy="3508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kern="1200" baseline="0">
                <a:solidFill>
                  <a:srgbClr val="E3B4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67" dirty="0"/>
              <a:t>raimena.veisllari@sikt.no</a:t>
            </a:r>
            <a:endParaRPr lang="en-GB" sz="1867" dirty="0"/>
          </a:p>
        </p:txBody>
      </p:sp>
    </p:spTree>
    <p:extLst>
      <p:ext uri="{BB962C8B-B14F-4D97-AF65-F5344CB8AC3E}">
        <p14:creationId xmlns:p14="http://schemas.microsoft.com/office/powerpoint/2010/main" val="70562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ourglass and a calendar">
            <a:extLst>
              <a:ext uri="{FF2B5EF4-FFF2-40B4-BE49-F238E27FC236}">
                <a16:creationId xmlns:a16="http://schemas.microsoft.com/office/drawing/2014/main" id="{A0112E8F-EB0E-0205-9D6C-2BD3BDAA32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346" r="1" b="8283"/>
          <a:stretch>
            <a:fillRect/>
          </a:stretch>
        </p:blipFill>
        <p:spPr>
          <a:xfrm>
            <a:off x="0" y="0"/>
            <a:ext cx="12192000" cy="5953328"/>
          </a:xfrm>
          <a:prstGeom prst="rect">
            <a:avLst/>
          </a:prstGeom>
          <a:noFill/>
        </p:spPr>
      </p:pic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3D0B52B8-6609-93A4-5500-A037D5583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6052" y="6178374"/>
            <a:ext cx="2743200" cy="3661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E7CA0F2-EE66-4F60-8C00-E0BE38E7AEC5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2C2C7C0-623D-DB04-8218-DC71EC291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27" y="2596162"/>
            <a:ext cx="6507797" cy="927768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Importance of Time Services and Opportunities for NRENs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1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C1596B7-E92C-FA7F-7B26-7FD91BCF5A50}"/>
              </a:ext>
            </a:extLst>
          </p:cNvPr>
          <p:cNvGrpSpPr/>
          <p:nvPr/>
        </p:nvGrpSpPr>
        <p:grpSpPr>
          <a:xfrm>
            <a:off x="3205821" y="2547876"/>
            <a:ext cx="3038773" cy="2752927"/>
            <a:chOff x="3631330" y="1606315"/>
            <a:chExt cx="3038773" cy="2752927"/>
          </a:xfrm>
        </p:grpSpPr>
        <p:pic>
          <p:nvPicPr>
            <p:cNvPr id="6148" name="Picture 4" descr="Skeleton pendulum clock, French Directoire">
              <a:extLst>
                <a:ext uri="{FF2B5EF4-FFF2-40B4-BE49-F238E27FC236}">
                  <a16:creationId xmlns:a16="http://schemas.microsoft.com/office/drawing/2014/main" id="{9FA8F9CA-DEB9-8EE5-6ACA-B5E4A97F5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330" y="1606315"/>
              <a:ext cx="2607634" cy="2752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BB92FB-CD62-F722-4E8F-DEDE9A604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9673" y="1783506"/>
              <a:ext cx="1220430" cy="2270144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84D38-4412-B51A-1537-FC3ABE2F3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5" y="1285890"/>
            <a:ext cx="11252317" cy="827720"/>
          </a:xfrm>
        </p:spPr>
        <p:txBody>
          <a:bodyPr>
            <a:normAutofit/>
          </a:bodyPr>
          <a:lstStyle/>
          <a:p>
            <a:r>
              <a:rPr lang="en-US" b="1" dirty="0"/>
              <a:t>Time</a:t>
            </a:r>
            <a:r>
              <a:rPr lang="en-US" dirty="0"/>
              <a:t> is how long something takes, and </a:t>
            </a:r>
            <a:r>
              <a:rPr lang="en-US" b="1" dirty="0"/>
              <a:t>Frequency</a:t>
            </a:r>
            <a:r>
              <a:rPr lang="en-US" dirty="0"/>
              <a:t> is how often it repeats.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AA3844-31C9-ACCC-0B5E-A23C82C0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and Frequency in a Nutshell</a:t>
            </a:r>
          </a:p>
        </p:txBody>
      </p:sp>
      <p:pic>
        <p:nvPicPr>
          <p:cNvPr id="6146" name="Picture 2" descr="sundial | meaning of sundial in Longman Dictionary of Contemporary English  | LDOCE">
            <a:extLst>
              <a:ext uri="{FF2B5EF4-FFF2-40B4-BE49-F238E27FC236}">
                <a16:creationId xmlns:a16="http://schemas.microsoft.com/office/drawing/2014/main" id="{B0675D67-684C-E98F-772D-6E4D29C5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01" y="2987610"/>
            <a:ext cx="1502823" cy="15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ECDA5A8-6E47-91CA-53CE-0A7110F73160}"/>
              </a:ext>
            </a:extLst>
          </p:cNvPr>
          <p:cNvSpPr/>
          <p:nvPr/>
        </p:nvSpPr>
        <p:spPr>
          <a:xfrm>
            <a:off x="2633205" y="3820844"/>
            <a:ext cx="1264595" cy="136188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F8D0BD5-C22B-9334-2092-39B4608C838C}"/>
              </a:ext>
            </a:extLst>
          </p:cNvPr>
          <p:cNvSpPr/>
          <p:nvPr/>
        </p:nvSpPr>
        <p:spPr>
          <a:xfrm>
            <a:off x="6307521" y="3820844"/>
            <a:ext cx="1264595" cy="136188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C44733-CD67-A74A-FC27-4704A26AEC6C}"/>
              </a:ext>
            </a:extLst>
          </p:cNvPr>
          <p:cNvSpPr txBox="1"/>
          <p:nvPr/>
        </p:nvSpPr>
        <p:spPr>
          <a:xfrm>
            <a:off x="8538711" y="4873054"/>
            <a:ext cx="30692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Source: Encyclopedia Britannica</a:t>
            </a:r>
            <a:endParaRPr lang="en-US" sz="1000" dirty="0">
              <a:highlight>
                <a:srgbClr val="FFFF00"/>
              </a:highligh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383474-63AE-ACA8-AACB-BF3AEFAFC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328" y="2924848"/>
            <a:ext cx="3825918" cy="19482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135F02-4507-2329-3775-3E4BD0291274}"/>
              </a:ext>
            </a:extLst>
          </p:cNvPr>
          <p:cNvSpPr txBox="1"/>
          <p:nvPr/>
        </p:nvSpPr>
        <p:spPr>
          <a:xfrm>
            <a:off x="7644463" y="5172038"/>
            <a:ext cx="4661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Louis Essen's </a:t>
            </a:r>
            <a:r>
              <a:rPr lang="en-US" sz="12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1955 invention of the first practical atomic clock</a:t>
            </a:r>
          </a:p>
          <a:p>
            <a:r>
              <a:rPr lang="en-US" sz="1200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1968 definition of second f= 9,192,631,770Hz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E3F2F-7FCF-D4B2-E8CE-16BB00FD99C6}"/>
              </a:ext>
            </a:extLst>
          </p:cNvPr>
          <p:cNvSpPr txBox="1"/>
          <p:nvPr/>
        </p:nvSpPr>
        <p:spPr>
          <a:xfrm>
            <a:off x="4437291" y="5162303"/>
            <a:ext cx="313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1200" b="0" i="0" baseline="3000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  <a:p>
            <a:r>
              <a:rPr lang="en-US" sz="12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Pendulum f=50Hz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FDEB2D-9339-1C82-832E-3DA02E1ABC33}"/>
              </a:ext>
            </a:extLst>
          </p:cNvPr>
          <p:cNvSpPr txBox="1"/>
          <p:nvPr/>
        </p:nvSpPr>
        <p:spPr>
          <a:xfrm>
            <a:off x="1374813" y="5162302"/>
            <a:ext cx="313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1500 B.C.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2" name="Picture 8" descr="Mechanism of Pulse Measurement | Pulse Measurement | DAQ Instrument Basics  | KEYENCE America">
            <a:extLst>
              <a:ext uri="{FF2B5EF4-FFF2-40B4-BE49-F238E27FC236}">
                <a16:creationId xmlns:a16="http://schemas.microsoft.com/office/drawing/2014/main" id="{FDD0C3B8-4796-7979-1800-4B1448FB5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415" y="839874"/>
            <a:ext cx="2280831" cy="133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79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42E44-C91E-0B66-F096-8F73B7E0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2B539-014E-AC3A-69E6-93F2CD47F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did we “know” the time when moving in different geographical locations?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1D294-C20A-C614-20AB-9CDE9C94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and Frequency in a Nutshell</a:t>
            </a:r>
          </a:p>
        </p:txBody>
      </p:sp>
      <p:pic>
        <p:nvPicPr>
          <p:cNvPr id="9" name="Picture 8" descr="A diagram of time synchronization&#10;&#10;AI-generated content may be incorrect.">
            <a:extLst>
              <a:ext uri="{FF2B5EF4-FFF2-40B4-BE49-F238E27FC236}">
                <a16:creationId xmlns:a16="http://schemas.microsoft.com/office/drawing/2014/main" id="{27946E46-9B36-5D40-E02D-724AA8AAA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98" y="2120345"/>
            <a:ext cx="4699271" cy="3132847"/>
          </a:xfrm>
          <a:prstGeom prst="rect">
            <a:avLst/>
          </a:prstGeom>
        </p:spPr>
      </p:pic>
      <p:pic>
        <p:nvPicPr>
          <p:cNvPr id="7172" name="Picture 4" descr="How Railroads Created Standardized Time Zones | Zmodal: Digital Intermodal  Logistics Provider">
            <a:extLst>
              <a:ext uri="{FF2B5EF4-FFF2-40B4-BE49-F238E27FC236}">
                <a16:creationId xmlns:a16="http://schemas.microsoft.com/office/drawing/2014/main" id="{64ED7E7C-F6A9-C537-82D5-F5F5CC53D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14" y="2120345"/>
            <a:ext cx="3859177" cy="313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6C4AA6-E7D4-A993-E7D0-A5A75E99443F}"/>
              </a:ext>
            </a:extLst>
          </p:cNvPr>
          <p:cNvSpPr txBox="1"/>
          <p:nvPr/>
        </p:nvSpPr>
        <p:spPr>
          <a:xfrm>
            <a:off x="6829614" y="5341278"/>
            <a:ext cx="395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Src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Zmodal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, How Railroads Created Standardized Time Zones</a:t>
            </a:r>
          </a:p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10106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6C095-DE48-A4CF-86D5-7EA43B378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Coordinated Universal Time (UTC) is the worldwide reference time scale computed, maintained and improved  by the Bureau international des </a:t>
            </a:r>
            <a:r>
              <a:rPr lang="en-US" sz="1800" dirty="0" err="1"/>
              <a:t>poids</a:t>
            </a:r>
            <a:r>
              <a:rPr lang="en-US" sz="1800" dirty="0"/>
              <a:t> et </a:t>
            </a:r>
            <a:r>
              <a:rPr lang="en-US" sz="1800" dirty="0" err="1"/>
              <a:t>mesures</a:t>
            </a:r>
            <a:r>
              <a:rPr lang="en-US" sz="1800" dirty="0"/>
              <a:t> (</a:t>
            </a: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BIPM</a:t>
            </a:r>
            <a:r>
              <a:rPr lang="en-US" sz="1800" dirty="0"/>
              <a:t>) − the international organization focused on measurement science and standards. </a:t>
            </a:r>
          </a:p>
          <a:p>
            <a:pPr lvl="1"/>
            <a:r>
              <a:rPr lang="en-US" dirty="0"/>
              <a:t>National Metrology Institutes (NMIs) maintain and distribute the national timescale.</a:t>
            </a:r>
          </a:p>
          <a:p>
            <a:pPr lvl="1"/>
            <a:r>
              <a:rPr lang="en-US" dirty="0"/>
              <a:t>Their clocks provide regular measurement data to BIPM, as well as the local real-time approximations of UTC, known as UTC(k), for national use. BIPM compares and gives the NMIs the offset.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893329-8666-927F-C292-5D9FA2A8A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and Maintain Time Now?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78621E32-F97B-76EE-781D-3F4DD5703E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F85573-BF05-2298-6041-59E67800F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86" y="4046083"/>
            <a:ext cx="4793385" cy="2110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E7D16-FD93-2E79-4777-624984E8E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86" y="3324992"/>
            <a:ext cx="4986763" cy="5128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00A350-30CD-8DBB-3D5D-01C46D403B94}"/>
              </a:ext>
            </a:extLst>
          </p:cNvPr>
          <p:cNvSpPr txBox="1"/>
          <p:nvPr/>
        </p:nvSpPr>
        <p:spPr>
          <a:xfrm>
            <a:off x="5817701" y="4345160"/>
            <a:ext cx="4793385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</a:pPr>
            <a:r>
              <a:rPr lang="en-US" sz="1600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Precision timing underpins many features of our daily lives: mobile phones, financial transactions, electric power grids and global navigation satellite systems all rely on time and frequency standards.</a:t>
            </a:r>
          </a:p>
        </p:txBody>
      </p:sp>
    </p:spTree>
    <p:extLst>
      <p:ext uri="{BB962C8B-B14F-4D97-AF65-F5344CB8AC3E}">
        <p14:creationId xmlns:p14="http://schemas.microsoft.com/office/powerpoint/2010/main" val="448078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10E586-982F-FDD1-0E02-7583515BA355}"/>
              </a:ext>
            </a:extLst>
          </p:cNvPr>
          <p:cNvSpPr txBox="1">
            <a:spLocks/>
          </p:cNvSpPr>
          <p:nvPr/>
        </p:nvSpPr>
        <p:spPr>
          <a:xfrm>
            <a:off x="435828" y="69365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accurate are atomic clocks?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435C6E-640B-E1A0-EB7A-3E2CE9D141F2}"/>
              </a:ext>
            </a:extLst>
          </p:cNvPr>
          <p:cNvGrpSpPr>
            <a:grpSpLocks noChangeAspect="1"/>
          </p:cNvGrpSpPr>
          <p:nvPr/>
        </p:nvGrpSpPr>
        <p:grpSpPr>
          <a:xfrm>
            <a:off x="2488499" y="2757573"/>
            <a:ext cx="5789380" cy="3423749"/>
            <a:chOff x="1491915" y="603605"/>
            <a:chExt cx="10575857" cy="62543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E8A534-31EB-B1D8-7CB0-4C93FA709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2" t="16869" r="691"/>
            <a:stretch/>
          </p:blipFill>
          <p:spPr>
            <a:xfrm>
              <a:off x="1491915" y="603605"/>
              <a:ext cx="10575857" cy="625439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77A3A9-DC3E-A96B-09CD-55D24ED7F9DC}"/>
                </a:ext>
              </a:extLst>
            </p:cNvPr>
            <p:cNvSpPr/>
            <p:nvPr/>
          </p:nvSpPr>
          <p:spPr>
            <a:xfrm rot="1111796">
              <a:off x="8334847" y="4079606"/>
              <a:ext cx="2791559" cy="325100"/>
            </a:xfrm>
            <a:prstGeom prst="ellipse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4C83F3-3BC7-3FEC-ED36-623A1DAE9091}"/>
              </a:ext>
            </a:extLst>
          </p:cNvPr>
          <p:cNvSpPr txBox="1"/>
          <p:nvPr/>
        </p:nvSpPr>
        <p:spPr>
          <a:xfrm>
            <a:off x="5881614" y="6042822"/>
            <a:ext cx="2233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Courtesy: Guy Roberts, TNC 2024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FDB8874-1286-73F1-E86A-824B1E687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1968 the second has been defined by measurement using Cesium ‘RF’ atomic clocks.</a:t>
            </a:r>
          </a:p>
          <a:p>
            <a:pPr lvl="1"/>
            <a:r>
              <a:rPr lang="en-US" dirty="0"/>
              <a:t>E.g. an atomic clock with a fractional uncertainty of 1E-16 will drift by one second in 300 million years. </a:t>
            </a:r>
          </a:p>
          <a:p>
            <a:r>
              <a:rPr lang="en-US" dirty="0"/>
              <a:t>Optical atomic clocks are now a better technology for measuring time at 1E-18.</a:t>
            </a:r>
          </a:p>
          <a:p>
            <a:pPr lvl="1"/>
            <a:r>
              <a:rPr lang="en-US" dirty="0"/>
              <a:t>~ 31.7 billion years, less than 1 second drift since the Big Bang.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3692EA-14D6-55B7-47FE-1F1A35F5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Atomic Clocks</a:t>
            </a:r>
            <a:br>
              <a:rPr lang="en-US" dirty="0"/>
            </a:br>
            <a:r>
              <a:rPr lang="en-US" sz="2000" dirty="0"/>
              <a:t>The Future of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51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22B16E-BA13-8F1A-3E4F-DF9BD6ED3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09987" y="1782197"/>
            <a:ext cx="6840944" cy="3848031"/>
          </a:xfrm>
          <a:prstGeom prst="rect">
            <a:avLst/>
          </a:prstGeom>
          <a:noFill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4FD10EF-EC1E-96F5-7705-7232BF2F8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Redefinition of the SI Second and the Role of NRENs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02230-C762-1072-D829-4A00FF117A5C}"/>
              </a:ext>
            </a:extLst>
          </p:cNvPr>
          <p:cNvSpPr txBox="1"/>
          <p:nvPr/>
        </p:nvSpPr>
        <p:spPr>
          <a:xfrm>
            <a:off x="829169" y="1690688"/>
            <a:ext cx="358687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Support the redefinition of the SI second</a:t>
            </a:r>
            <a:r>
              <a:rPr lang="en-GB" sz="2000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being carried out between now and 2030+ by NPL, PTB, </a:t>
            </a:r>
            <a:r>
              <a:rPr lang="en-GB" sz="2000" dirty="0" err="1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Syrte</a:t>
            </a:r>
            <a:r>
              <a:rPr lang="en-GB" sz="2000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and INRIM and other NMIs.</a:t>
            </a:r>
          </a:p>
          <a:p>
            <a:pPr marL="285750" indent="-28575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GEANT GN5-2 C-TFN project ongoing for fibre-based time and frequency distribution in Europe. </a:t>
            </a:r>
          </a:p>
          <a:p>
            <a:pPr marL="285750" indent="-285750">
              <a:spcBef>
                <a:spcPts val="3000"/>
              </a:spcBef>
              <a:buFont typeface="Arial" panose="020B0604020202020204" pitchFamily="34" charset="0"/>
              <a:buChar char="•"/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1A8A0F-CFE2-7CAD-EB2D-45489A6894AD}"/>
              </a:ext>
            </a:extLst>
          </p:cNvPr>
          <p:cNvSpPr txBox="1"/>
          <p:nvPr/>
        </p:nvSpPr>
        <p:spPr>
          <a:xfrm>
            <a:off x="6608019" y="5724847"/>
            <a:ext cx="31550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Courtesy: Guy Roberts, 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SIG-TFN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 Workshop, </a:t>
            </a:r>
            <a:r>
              <a:rPr lang="en-US" sz="1050" i="1" dirty="0" err="1">
                <a:solidFill>
                  <a:schemeClr val="bg1">
                    <a:lumMod val="50000"/>
                  </a:schemeClr>
                </a:solidFill>
              </a:rPr>
              <a:t>Ispra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084528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3B108-AF86-31CC-E7CB-2A813BDA2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E673D38-CE41-75CC-9EFE-204A1ACF6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6" y="1656783"/>
            <a:ext cx="6328556" cy="443086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800" dirty="0"/>
              <a:t>BIPM organizes the international </a:t>
            </a:r>
            <a:r>
              <a:rPr lang="en-US" sz="1800" u="sng" dirty="0"/>
              <a:t>network of time links</a:t>
            </a:r>
            <a:r>
              <a:rPr lang="en-US" sz="1800" dirty="0"/>
              <a:t> to compare national/local realizations of UTC(k) from contributing laboratories.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The network of time links used is non-redundant and </a:t>
            </a:r>
            <a:r>
              <a:rPr lang="en-US" sz="1800" u="sng" dirty="0"/>
              <a:t>relies on observation of Global Navigation Satellite System (GNSS)</a:t>
            </a:r>
            <a:r>
              <a:rPr lang="en-US" sz="1800" dirty="0"/>
              <a:t> and two-way satellite time and frequency transfer.</a:t>
            </a:r>
            <a:r>
              <a:rPr lang="en-US" sz="1600" dirty="0"/>
              <a:t>	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Need to compensate for the delay due to e.g. the ionosphere, the gravitational field, movement of satellites, etc.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Future: complement with reliable and high-precision distribution through optical </a:t>
            </a:r>
            <a:r>
              <a:rPr lang="en-US" sz="1800" dirty="0" err="1"/>
              <a:t>fibres</a:t>
            </a:r>
            <a:r>
              <a:rPr lang="en-US" sz="180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5C8C73-1667-53AD-79F9-71BBE79B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the Coordinated Universal Time (UTC)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CE57615-10C0-9661-F65A-712C616748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A diagram of a satellite&#10;&#10;AI-generated content may be incorrect.">
            <a:extLst>
              <a:ext uri="{FF2B5EF4-FFF2-40B4-BE49-F238E27FC236}">
                <a16:creationId xmlns:a16="http://schemas.microsoft.com/office/drawing/2014/main" id="{CD4F3E89-E5FB-A5E2-6F1F-27F76210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201" y="1463284"/>
            <a:ext cx="3249456" cy="2895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0996A7-AAB5-FEED-BFF9-0F58EACA8B9C}"/>
              </a:ext>
            </a:extLst>
          </p:cNvPr>
          <p:cNvSpPr txBox="1"/>
          <p:nvPr/>
        </p:nvSpPr>
        <p:spPr>
          <a:xfrm>
            <a:off x="10554732" y="4422591"/>
            <a:ext cx="970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Source: NIST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042B5-3C07-8E12-BF57-48DEEF633B53}"/>
              </a:ext>
            </a:extLst>
          </p:cNvPr>
          <p:cNvSpPr txBox="1"/>
          <p:nvPr/>
        </p:nvSpPr>
        <p:spPr>
          <a:xfrm>
            <a:off x="7248164" y="4409499"/>
            <a:ext cx="319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rgbClr val="1B1B1B"/>
                </a:solidFill>
                <a:effectLst/>
                <a:latin typeface="Source Sans Pro Web"/>
              </a:rPr>
              <a:t>Common View GNSS Time Transfer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ECC94-BCA5-B772-0A6E-680D0CE897F6}"/>
              </a:ext>
            </a:extLst>
          </p:cNvPr>
          <p:cNvSpPr txBox="1"/>
          <p:nvPr/>
        </p:nvSpPr>
        <p:spPr>
          <a:xfrm>
            <a:off x="7043593" y="4819087"/>
            <a:ext cx="4830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Comparing remote clocks, A and B with a common GPS clock (C).  The time differences are computed using measurements logged by GNSS receivers that are referenced to local clocks A and B.</a:t>
            </a:r>
          </a:p>
        </p:txBody>
      </p:sp>
    </p:spTree>
    <p:extLst>
      <p:ext uri="{BB962C8B-B14F-4D97-AF65-F5344CB8AC3E}">
        <p14:creationId xmlns:p14="http://schemas.microsoft.com/office/powerpoint/2010/main" val="406956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Egendefinert utforming">
  <a:themeElements>
    <a:clrScheme name="Egendefin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D0034"/>
      </a:accent1>
      <a:accent2>
        <a:srgbClr val="6D4BFA"/>
      </a:accent2>
      <a:accent3>
        <a:srgbClr val="B4B0FA"/>
      </a:accent3>
      <a:accent4>
        <a:srgbClr val="F2F1FC"/>
      </a:accent4>
      <a:accent5>
        <a:srgbClr val="0DBB82"/>
      </a:accent5>
      <a:accent6>
        <a:srgbClr val="A2E3BE"/>
      </a:accent6>
      <a:hlink>
        <a:srgbClr val="6D4BFA"/>
      </a:hlink>
      <a:folHlink>
        <a:srgbClr val="FF94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0D250453-3238-404D-AA5B-5B850B69B74F}" vid="{C86B2365-ACB3-5243-91A8-A77EB596447B}"/>
    </a:ext>
  </a:extLst>
</a:theme>
</file>

<file path=ppt/theme/theme2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15dafa1-df00-4aaa-8b79-e2afd236cd67">
      <UserInfo>
        <DisplayName>Helga Johnsen Meisfjord</DisplayName>
        <AccountId>268</AccountId>
        <AccountType/>
      </UserInfo>
    </SharedWithUsers>
    <TaxCatchAll xmlns="6a434f52-46a4-419d-ad46-f14228e754d7" xsi:nil="true"/>
    <lcf76f155ced4ddcb4097134ff3c332f xmlns="f18b008b-7562-49ed-816f-7408082439d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6C3F3E10A3474FA12471F025CD0F70" ma:contentTypeVersion="45" ma:contentTypeDescription="Opprett et nytt dokument." ma:contentTypeScope="" ma:versionID="ee7285d1778c75d28538a130d90c98dc">
  <xsd:schema xmlns:xsd="http://www.w3.org/2001/XMLSchema" xmlns:xs="http://www.w3.org/2001/XMLSchema" xmlns:p="http://schemas.microsoft.com/office/2006/metadata/properties" xmlns:ns2="b14c5118-6ebe-483e-9426-d2d0de8da854" xmlns:ns3="215dafa1-df00-4aaa-8b79-e2afd236cd67" xmlns:ns4="f18b008b-7562-49ed-816f-7408082439d4" xmlns:ns5="6a434f52-46a4-419d-ad46-f14228e754d7" targetNamespace="http://schemas.microsoft.com/office/2006/metadata/properties" ma:root="true" ma:fieldsID="c602a0d5e91ec444aef698e5f8e95b56" ns2:_="" ns3:_="" ns4:_="" ns5:_="">
    <xsd:import namespace="b14c5118-6ebe-483e-9426-d2d0de8da854"/>
    <xsd:import namespace="215dafa1-df00-4aaa-8b79-e2afd236cd67"/>
    <xsd:import namespace="f18b008b-7562-49ed-816f-7408082439d4"/>
    <xsd:import namespace="6a434f52-46a4-419d-ad46-f14228e754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4:lcf76f155ced4ddcb4097134ff3c332f" minOccurs="0"/>
                <xsd:element ref="ns5:TaxCatchAll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c5118-6ebe-483e-9426-d2d0de8da8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5dafa1-df00-4aaa-8b79-e2afd236cd6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b008b-7562-49ed-816f-7408082439d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65173101-48cc-4b99-979d-df9619f1bb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434f52-46a4-419d-ad46-f14228e754d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8c9eaad-4d6d-49cc-97ca-df9ccc97243c}" ma:internalName="TaxCatchAll" ma:showField="CatchAllData" ma:web="6a434f52-46a4-419d-ad46-f14228e754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F546E6-F6B5-4916-9DA8-B81E0A729699}">
  <ds:schemaRefs>
    <ds:schemaRef ds:uri="http://www.w3.org/XML/1998/namespace"/>
    <ds:schemaRef ds:uri="http://purl.org/dc/elements/1.1/"/>
    <ds:schemaRef ds:uri="6a434f52-46a4-419d-ad46-f14228e754d7"/>
    <ds:schemaRef ds:uri="http://purl.org/dc/dcmitype/"/>
    <ds:schemaRef ds:uri="b14c5118-6ebe-483e-9426-d2d0de8da854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f18b008b-7562-49ed-816f-7408082439d4"/>
    <ds:schemaRef ds:uri="215dafa1-df00-4aaa-8b79-e2afd236cd67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6E1380E-6118-4356-A881-67047CF591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237FF7-DE65-46A5-B148-7422FEC030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4c5118-6ebe-483e-9426-d2d0de8da854"/>
    <ds:schemaRef ds:uri="215dafa1-df00-4aaa-8b79-e2afd236cd67"/>
    <ds:schemaRef ds:uri="f18b008b-7562-49ed-816f-7408082439d4"/>
    <ds:schemaRef ds:uri="6a434f52-46a4-419d-ad46-f14228e754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b342146-7965-425e-83ab-88f8ecb99e0d}" enabled="0" method="" siteId="{cb342146-7965-425e-83ab-88f8ecb99e0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16389</TotalTime>
  <Words>2022</Words>
  <Application>Microsoft Office PowerPoint</Application>
  <PresentationFormat>Widescreen</PresentationFormat>
  <Paragraphs>281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Inter var ISO</vt:lpstr>
      <vt:lpstr>Source Sans Pro Web</vt:lpstr>
      <vt:lpstr>Egendefinert utforming</vt:lpstr>
      <vt:lpstr>GEANT Association</vt:lpstr>
      <vt:lpstr>PowerPoint Presentation</vt:lpstr>
      <vt:lpstr>Content</vt:lpstr>
      <vt:lpstr>Importance of Time Services and Opportunities for NRENs </vt:lpstr>
      <vt:lpstr>Time and Frequency in a Nutshell</vt:lpstr>
      <vt:lpstr>Time and Frequency in a Nutshell</vt:lpstr>
      <vt:lpstr>How Do We Measure and Maintain Time Now?</vt:lpstr>
      <vt:lpstr>Optical Atomic Clocks The Future of Time</vt:lpstr>
      <vt:lpstr>Redefinition of the SI Second and the Role of NRENs</vt:lpstr>
      <vt:lpstr>Maintaining the Coordinated Universal Time (UTC)</vt:lpstr>
      <vt:lpstr>GNSS for Positioning Navigation and Timing (PNT)</vt:lpstr>
      <vt:lpstr>GNSS Vulnerability</vt:lpstr>
      <vt:lpstr>Positioning Navigation and Timing (PNT) Terrestrial High-Accuracy Time Service</vt:lpstr>
      <vt:lpstr>GNSS Attack Tests in Andøya, Norway Test and Develop Resilient Systems</vt:lpstr>
      <vt:lpstr>Opportunities for GEANT and NRENs  High-Accuracy Core Time and Frequency Network (C-TFN)</vt:lpstr>
      <vt:lpstr>Low-Cost High-Accuracy  Time Service with White Rabbit </vt:lpstr>
      <vt:lpstr>Time Distribution in Data Networks </vt:lpstr>
      <vt:lpstr>White Rabbit Protocol for Sub-Nanosecond Accuracy IEEE1588-2019 High Accuracy Profile</vt:lpstr>
      <vt:lpstr>Why is White Rabbit Important?</vt:lpstr>
      <vt:lpstr>White Rabbit Asymmetry Compensation</vt:lpstr>
      <vt:lpstr>White Rabbit over Dedicated Single Fibre </vt:lpstr>
      <vt:lpstr>White Rabbit over Fibre Shared with Telecom Data</vt:lpstr>
      <vt:lpstr>Activities in GEANT and NRENs</vt:lpstr>
      <vt:lpstr>GEANT GN5-2 Project 2025-H1.2027</vt:lpstr>
      <vt:lpstr>Pathfinder: Blaizing a Trail</vt:lpstr>
      <vt:lpstr>Multiple NRENs Already Deploy National WR Networks A few examples</vt:lpstr>
      <vt:lpstr>Long-haul White Rabbit Time Distribution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Time, Frequency and White Rabbits</dc:title>
  <dc:creator>Raimena Veisllari</dc:creator>
  <cp:lastModifiedBy>Raimena Veisllari</cp:lastModifiedBy>
  <cp:revision>6</cp:revision>
  <dcterms:created xsi:type="dcterms:W3CDTF">2023-03-01T15:15:54Z</dcterms:created>
  <dcterms:modified xsi:type="dcterms:W3CDTF">2025-06-08T13:16:04Z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0x0101005C6C3F3E10A3474FA12471F025CD0F70</vt:lpwstr>
  </property>
  <property fmtid="{D5CDD505-2E9C-101B-9397-08002B2CF9AE}" pid="3" name="MediaServiceImageTags">
    <vt:lpwstr/>
  </property>
</Properties>
</file>