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0"/>
  </p:notesMasterIdLst>
  <p:sldIdLst>
    <p:sldId id="297" r:id="rId6"/>
    <p:sldId id="298" r:id="rId7"/>
    <p:sldId id="299" r:id="rId8"/>
    <p:sldId id="295" r:id="rId9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500"/>
    <a:srgbClr val="E3B400"/>
    <a:srgbClr val="E63961"/>
    <a:srgbClr val="1C2C4F"/>
    <a:srgbClr val="18355E"/>
    <a:srgbClr val="6396BA"/>
    <a:srgbClr val="285D93"/>
    <a:srgbClr val="414140"/>
    <a:srgbClr val="1A6992"/>
    <a:srgbClr val="008B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7" autoAdjust="0"/>
    <p:restoredTop sz="94660"/>
  </p:normalViewPr>
  <p:slideViewPr>
    <p:cSldViewPr snapToGrid="0">
      <p:cViewPr>
        <p:scale>
          <a:sx n="166" d="100"/>
          <a:sy n="166" d="100"/>
        </p:scale>
        <p:origin x="4688" y="2400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colorful swirly circle on a blue background&#10;&#10;Description automatically generated">
            <a:extLst>
              <a:ext uri="{FF2B5EF4-FFF2-40B4-BE49-F238E27FC236}">
                <a16:creationId xmlns:a16="http://schemas.microsoft.com/office/drawing/2014/main" id="{BA2D9F37-CECE-956D-E16A-DA131AFCDF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0601" y="3317146"/>
            <a:ext cx="3822700" cy="237388"/>
          </a:xfrm>
        </p:spPr>
        <p:txBody>
          <a:bodyPr>
            <a:noAutofit/>
          </a:bodyPr>
          <a:lstStyle>
            <a:lvl1pPr marL="0" indent="0">
              <a:buNone/>
              <a:defRPr sz="1400" b="1" baseline="0">
                <a:solidFill>
                  <a:srgbClr val="E3B400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460602" y="2442175"/>
            <a:ext cx="5044588" cy="545199"/>
          </a:xfrm>
        </p:spPr>
        <p:txBody>
          <a:bodyPr wrap="square">
            <a:noAutofit/>
          </a:bodyPr>
          <a:lstStyle>
            <a:lvl1pPr marL="0" indent="0">
              <a:lnSpc>
                <a:spcPct val="150000"/>
              </a:lnSpc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66907" y="1672929"/>
            <a:ext cx="5000704" cy="709965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0601" y="3601634"/>
            <a:ext cx="3752453" cy="22922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E3B400"/>
                </a:solidFill>
              </a:defRPr>
            </a:lvl1pPr>
          </a:lstStyle>
          <a:p>
            <a:pPr lvl="0"/>
            <a:r>
              <a:rPr lang="en-US" dirty="0"/>
              <a:t>Location</a:t>
            </a:r>
            <a:endParaRPr lang="en-GB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460601" y="3814701"/>
            <a:ext cx="3752453" cy="237387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E3B400"/>
                </a:solidFill>
              </a:defRPr>
            </a:lvl1pPr>
          </a:lstStyle>
          <a:p>
            <a:pPr lvl="0"/>
            <a:r>
              <a:rPr lang="en-US" dirty="0"/>
              <a:t>Date</a:t>
            </a:r>
            <a:endParaRPr lang="en-GB" dirty="0"/>
          </a:p>
        </p:txBody>
      </p:sp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DCCF5F0-1DF6-300C-424D-3E72A981A8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35" y="4492489"/>
            <a:ext cx="1507657" cy="321239"/>
          </a:xfrm>
          <a:prstGeom prst="rect">
            <a:avLst/>
          </a:prstGeom>
        </p:spPr>
      </p:pic>
      <p:pic>
        <p:nvPicPr>
          <p:cNvPr id="9" name="Picture 8" descr="A black and white logo&#10;&#10;Description automatically generated">
            <a:extLst>
              <a:ext uri="{FF2B5EF4-FFF2-40B4-BE49-F238E27FC236}">
                <a16:creationId xmlns:a16="http://schemas.microsoft.com/office/drawing/2014/main" id="{9475E73F-3C4A-B878-50A1-1B7888C031C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731" y="4426116"/>
            <a:ext cx="762024" cy="330830"/>
          </a:xfrm>
          <a:prstGeom prst="rect">
            <a:avLst/>
          </a:prstGeom>
        </p:spPr>
      </p:pic>
      <p:pic>
        <p:nvPicPr>
          <p:cNvPr id="14" name="Picture 13" descr="A black background with white text and colorful letters&#10;&#10;Description automatically generated">
            <a:extLst>
              <a:ext uri="{FF2B5EF4-FFF2-40B4-BE49-F238E27FC236}">
                <a16:creationId xmlns:a16="http://schemas.microsoft.com/office/drawing/2014/main" id="{5D091CCF-46BF-82B9-2DE0-ECDA90878FC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40" y="301261"/>
            <a:ext cx="1688014" cy="94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422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47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78242A-115F-FAAB-3C19-C8B609AB6C4B}"/>
              </a:ext>
            </a:extLst>
          </p:cNvPr>
          <p:cNvSpPr/>
          <p:nvPr userDrawn="1"/>
        </p:nvSpPr>
        <p:spPr>
          <a:xfrm>
            <a:off x="0" y="4340267"/>
            <a:ext cx="9144000" cy="824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201" y="964417"/>
            <a:ext cx="8439238" cy="3601320"/>
          </a:xfrm>
        </p:spPr>
        <p:txBody>
          <a:bodyPr/>
          <a:lstStyle>
            <a:lvl1pPr>
              <a:defRPr sz="1600"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09B77-3BA4-BCF3-6CA1-68C8CEC6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6396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7" descr="A colorful background with lines&#10;&#10;Description automatically generated with medium confidence">
            <a:extLst>
              <a:ext uri="{FF2B5EF4-FFF2-40B4-BE49-F238E27FC236}">
                <a16:creationId xmlns:a16="http://schemas.microsoft.com/office/drawing/2014/main" id="{F477A8E2-0B99-ED90-CC54-CF0C457577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89" t="67861" r="4589" b="1"/>
          <a:stretch/>
        </p:blipFill>
        <p:spPr>
          <a:xfrm>
            <a:off x="0" y="4755599"/>
            <a:ext cx="9144000" cy="412398"/>
          </a:xfrm>
          <a:prstGeom prst="rect">
            <a:avLst/>
          </a:prstGeom>
          <a:solidFill>
            <a:srgbClr val="18355E"/>
          </a:solidFill>
        </p:spPr>
      </p:pic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6A8FE16-D059-EE45-A0EF-28AC78058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32039" y="4825515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1">
                <a:solidFill>
                  <a:srgbClr val="B4E9E2"/>
                </a:solidFill>
              </a:defRPr>
            </a:lvl1pPr>
          </a:lstStyle>
          <a:p>
            <a:fld id="{9E7CA0F2-EE66-4F60-8C00-E0BE38E7AEC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 descr="A black background with white text and colorful letters&#10;&#10;Description automatically generated">
            <a:extLst>
              <a:ext uri="{FF2B5EF4-FFF2-40B4-BE49-F238E27FC236}">
                <a16:creationId xmlns:a16="http://schemas.microsoft.com/office/drawing/2014/main" id="{98D6321C-472B-7FBA-DCAD-482BD2B909B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243"/>
          <a:stretch/>
        </p:blipFill>
        <p:spPr>
          <a:xfrm>
            <a:off x="350201" y="4818216"/>
            <a:ext cx="861109" cy="274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12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201" y="964417"/>
            <a:ext cx="8439238" cy="3357062"/>
          </a:xfrm>
        </p:spPr>
        <p:txBody>
          <a:bodyPr/>
          <a:lstStyle>
            <a:lvl1pPr>
              <a:defRPr sz="1600"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6A8FE16-D059-EE45-A0EF-28AC78058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32039" y="463378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1">
                <a:solidFill>
                  <a:srgbClr val="B4E9E2"/>
                </a:solidFill>
              </a:defRPr>
            </a:lvl1pPr>
          </a:lstStyle>
          <a:p>
            <a:fld id="{9E7CA0F2-EE66-4F60-8C00-E0BE38E7AEC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09B77-3BA4-BCF3-6CA1-68C8CEC6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60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olorful swirly circle on a blue background&#10;&#10;Description automatically generated">
            <a:extLst>
              <a:ext uri="{FF2B5EF4-FFF2-40B4-BE49-F238E27FC236}">
                <a16:creationId xmlns:a16="http://schemas.microsoft.com/office/drawing/2014/main" id="{96F747BC-CA05-EF83-86CD-9413EFB5A3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102E3BFA-A031-B223-B9E0-F61758792D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35" y="4492489"/>
            <a:ext cx="1507657" cy="321239"/>
          </a:xfrm>
          <a:prstGeom prst="rect">
            <a:avLst/>
          </a:prstGeom>
        </p:spPr>
      </p:pic>
      <p:pic>
        <p:nvPicPr>
          <p:cNvPr id="8" name="Picture 7" descr="A black and white logo&#10;&#10;Description automatically generated">
            <a:extLst>
              <a:ext uri="{FF2B5EF4-FFF2-40B4-BE49-F238E27FC236}">
                <a16:creationId xmlns:a16="http://schemas.microsoft.com/office/drawing/2014/main" id="{9773C053-F1AA-0816-AD3B-A02CA69E172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731" y="4426116"/>
            <a:ext cx="762024" cy="330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516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47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olorful background with lines&#10;&#10;Description automatically generated with medium confidence">
            <a:extLst>
              <a:ext uri="{FF2B5EF4-FFF2-40B4-BE49-F238E27FC236}">
                <a16:creationId xmlns:a16="http://schemas.microsoft.com/office/drawing/2014/main" id="{AD9C7099-EDE5-12F7-416D-ECC87915A59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89" t="45774" r="4589"/>
          <a:stretch/>
        </p:blipFill>
        <p:spPr>
          <a:xfrm>
            <a:off x="0" y="4465908"/>
            <a:ext cx="9144000" cy="695826"/>
          </a:xfrm>
          <a:prstGeom prst="rect">
            <a:avLst/>
          </a:prstGeom>
          <a:solidFill>
            <a:srgbClr val="18355E"/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0201" y="131562"/>
            <a:ext cx="8439238" cy="6958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201" y="964414"/>
            <a:ext cx="8439238" cy="3306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271CF10B-5905-E541-B922-641440E09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32039" y="469244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1">
                <a:solidFill>
                  <a:srgbClr val="B4E9E2"/>
                </a:solidFill>
              </a:defRPr>
            </a:lvl1pPr>
          </a:lstStyle>
          <a:p>
            <a:fld id="{9E7CA0F2-EE66-4F60-8C00-E0BE38E7AEC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 descr="A black background with white text and colorful letters&#10;&#10;Description automatically generated">
            <a:extLst>
              <a:ext uri="{FF2B5EF4-FFF2-40B4-BE49-F238E27FC236}">
                <a16:creationId xmlns:a16="http://schemas.microsoft.com/office/drawing/2014/main" id="{1DEE7437-BF42-38B7-CCA3-CE0457B53B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28"/>
          <a:stretch/>
        </p:blipFill>
        <p:spPr>
          <a:xfrm>
            <a:off x="350202" y="4598129"/>
            <a:ext cx="977558" cy="42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3" r:id="rId2"/>
    <p:sldLayoutId id="2147483650" r:id="rId3"/>
    <p:sldLayoutId id="2147483661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rgbClr val="E6396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6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A08FEB-7D89-4706-0C59-EAB786EECA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SIG-Procurement	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3465FD-75EF-F8F6-54FF-3113B792E5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Procurement Community Hub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FA79CE5-2B6A-BA67-AAD6-05CD56D779C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60601" y="3662301"/>
            <a:ext cx="3752453" cy="23738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Tuesday 10</a:t>
            </a:r>
            <a:r>
              <a:rPr lang="en-US" baseline="30000" dirty="0"/>
              <a:t>th</a:t>
            </a:r>
            <a:r>
              <a:rPr lang="en-US" dirty="0"/>
              <a:t> of June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3E1CB-530C-3CD0-5CDA-3523DC6449D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4633913"/>
            <a:ext cx="2057400" cy="274637"/>
          </a:xfrm>
        </p:spPr>
        <p:txBody>
          <a:bodyPr/>
          <a:lstStyle/>
          <a:p>
            <a:fld id="{9E7CA0F2-EE66-4F60-8C00-E0BE38E7AEC5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E613CAA-3363-B02C-5A3C-3710D178265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0601" y="2133845"/>
            <a:ext cx="5044588" cy="545199"/>
          </a:xfrm>
        </p:spPr>
        <p:txBody>
          <a:bodyPr/>
          <a:lstStyle/>
          <a:p>
            <a:r>
              <a:rPr lang="en-NL" dirty="0">
                <a:solidFill>
                  <a:srgbClr val="E3B400"/>
                </a:solidFill>
              </a:rPr>
              <a:t>O</a:t>
            </a:r>
            <a:r>
              <a:rPr lang="en-GB" dirty="0">
                <a:solidFill>
                  <a:srgbClr val="E3B400"/>
                </a:solidFill>
              </a:rPr>
              <a:t>p</a:t>
            </a:r>
            <a:r>
              <a:rPr lang="en-NL" dirty="0">
                <a:solidFill>
                  <a:srgbClr val="E3B400"/>
                </a:solidFill>
              </a:rPr>
              <a:t>en dialogue</a:t>
            </a:r>
            <a:r>
              <a:rPr lang="en-N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3013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9F40DC-C8BF-9A89-A35E-A084A5EAA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201" y="1589397"/>
            <a:ext cx="4124369" cy="16686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Purpose of this Community Hub</a:t>
            </a:r>
          </a:p>
          <a:p>
            <a:endParaRPr lang="en-US" dirty="0"/>
          </a:p>
          <a:p>
            <a:r>
              <a:rPr lang="en-US" dirty="0"/>
              <a:t>Side Meeting on Friday the 13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DC7249-20CD-F8CD-AB6A-84A2A873E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32039" y="4633780"/>
            <a:ext cx="2057400" cy="27463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9E7CA0F2-EE66-4F60-8C00-E0BE38E7AEC5}" type="slidenum">
              <a:rPr lang="en-GB" smtClean="0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C7EF5-31FB-E58B-F17D-668635F59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01" y="131562"/>
            <a:ext cx="8439238" cy="695826"/>
          </a:xfrm>
        </p:spPr>
        <p:txBody>
          <a:bodyPr anchor="ctr">
            <a:normAutofit/>
          </a:bodyPr>
          <a:lstStyle/>
          <a:p>
            <a:r>
              <a:rPr lang="en-US" dirty="0"/>
              <a:t>Introduction</a:t>
            </a:r>
          </a:p>
        </p:txBody>
      </p:sp>
      <p:pic>
        <p:nvPicPr>
          <p:cNvPr id="1026" name="Picture 2" descr="Creating Paths for Open Dialogue - ELIA">
            <a:extLst>
              <a:ext uri="{FF2B5EF4-FFF2-40B4-BE49-F238E27FC236}">
                <a16:creationId xmlns:a16="http://schemas.microsoft.com/office/drawing/2014/main" id="{001F22DE-1E22-0257-15FB-05BF049E1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64" b="-1"/>
          <a:stretch>
            <a:fillRect/>
          </a:stretch>
        </p:blipFill>
        <p:spPr bwMode="auto">
          <a:xfrm>
            <a:off x="4665070" y="964417"/>
            <a:ext cx="4124369" cy="3357062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631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2738B-1743-F113-5ED0-E5DFF10F8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201" y="964417"/>
            <a:ext cx="5774116" cy="3357062"/>
          </a:xfrm>
        </p:spPr>
        <p:txBody>
          <a:bodyPr>
            <a:normAutofit/>
          </a:bodyPr>
          <a:lstStyle/>
          <a:p>
            <a:r>
              <a:rPr lang="en-US" dirty="0"/>
              <a:t>Major Procurement activities you are engaged in in 2025</a:t>
            </a:r>
          </a:p>
          <a:p>
            <a:pPr lvl="1"/>
            <a:r>
              <a:rPr lang="en-US" i="1" dirty="0">
                <a:solidFill>
                  <a:srgbClr val="F6A500"/>
                </a:solidFill>
              </a:rPr>
              <a:t>GÉANT’s ender agenda for 25/26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Contract / supplier management </a:t>
            </a:r>
          </a:p>
          <a:p>
            <a:pPr lvl="1"/>
            <a:r>
              <a:rPr lang="en-US" i="1" dirty="0">
                <a:solidFill>
                  <a:srgbClr val="F6A500"/>
                </a:solidFill>
              </a:rPr>
              <a:t>What do you do with it and where do you want to be?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New challenges and different landscape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Upcoming SIG-Procurement news for 2025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806DC3-3809-815C-712B-9D1CA53435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32039" y="4633780"/>
            <a:ext cx="2057400" cy="27463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9E7CA0F2-EE66-4F60-8C00-E0BE38E7AEC5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6833B02-BAF0-D103-53D7-7DD9AD04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01" y="131562"/>
            <a:ext cx="8439238" cy="695826"/>
          </a:xfrm>
        </p:spPr>
        <p:txBody>
          <a:bodyPr anchor="ctr">
            <a:normAutofit/>
          </a:bodyPr>
          <a:lstStyle/>
          <a:p>
            <a:r>
              <a:rPr lang="en-US" dirty="0"/>
              <a:t>Possible topics</a:t>
            </a:r>
          </a:p>
        </p:txBody>
      </p:sp>
      <p:pic>
        <p:nvPicPr>
          <p:cNvPr id="7" name="Graphic 6" descr="Lights On outline">
            <a:extLst>
              <a:ext uri="{FF2B5EF4-FFF2-40B4-BE49-F238E27FC236}">
                <a16:creationId xmlns:a16="http://schemas.microsoft.com/office/drawing/2014/main" id="{0CCF2878-2A01-704F-6630-E98139409A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14817" y="1405637"/>
            <a:ext cx="2474621" cy="2474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46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A348D8F-4883-F698-E8B7-38962B0631B6}"/>
              </a:ext>
            </a:extLst>
          </p:cNvPr>
          <p:cNvSpPr txBox="1">
            <a:spLocks/>
          </p:cNvSpPr>
          <p:nvPr/>
        </p:nvSpPr>
        <p:spPr>
          <a:xfrm>
            <a:off x="610930" y="2447997"/>
            <a:ext cx="5793498" cy="426330"/>
          </a:xfrm>
          <a:prstGeom prst="rect">
            <a:avLst/>
          </a:prstGeom>
        </p:spPr>
        <p:txBody>
          <a:bodyPr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</a:rPr>
              <a:t>Any questions?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3C39C7EC-1AC8-7BAD-8633-820FEC8D5523}"/>
              </a:ext>
            </a:extLst>
          </p:cNvPr>
          <p:cNvSpPr txBox="1">
            <a:spLocks/>
          </p:cNvSpPr>
          <p:nvPr/>
        </p:nvSpPr>
        <p:spPr>
          <a:xfrm>
            <a:off x="555228" y="1852204"/>
            <a:ext cx="5981102" cy="765524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accent4"/>
                </a:solidFill>
              </a:rPr>
              <a:t>Thank you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F9C187A-2B08-31D4-7F63-BFCF807A1155}"/>
              </a:ext>
            </a:extLst>
          </p:cNvPr>
          <p:cNvSpPr txBox="1">
            <a:spLocks/>
          </p:cNvSpPr>
          <p:nvPr/>
        </p:nvSpPr>
        <p:spPr>
          <a:xfrm>
            <a:off x="610930" y="3470165"/>
            <a:ext cx="3795964" cy="2631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rgbClr val="E3B4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18355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18355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18355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18355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/>
              <a:t>Sig-procurement@lists.geant.org</a:t>
            </a:r>
            <a:endParaRPr lang="en-GB" dirty="0"/>
          </a:p>
          <a:p>
            <a:r>
              <a:rPr lang="en-GB" dirty="0" err="1"/>
              <a:t>Badre.ajbar@geant.org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5628693"/>
      </p:ext>
    </p:extLst>
  </p:cSld>
  <p:clrMapOvr>
    <a:masterClrMapping/>
  </p:clrMapOvr>
</p:sld>
</file>

<file path=ppt/theme/theme1.xml><?xml version="1.0" encoding="utf-8"?>
<a:theme xmlns:a="http://schemas.openxmlformats.org/drawingml/2006/main" name="GEANT Associ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D0992E-CCCF-45DB-AB26-A4F50B75E4D6}" vid="{C2252C9B-28CB-4431-8278-C26B15A769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C14C35B6BD02428EFDFCF6B38DCCFF" ma:contentTypeVersion="3" ma:contentTypeDescription="Create a new document." ma:contentTypeScope="" ma:versionID="cb80918fe4a605eb18370ba55c5d957b">
  <xsd:schema xmlns:xsd="http://www.w3.org/2001/XMLSchema" xmlns:xs="http://www.w3.org/2001/XMLSchema" xmlns:p="http://schemas.microsoft.com/office/2006/metadata/properties" xmlns:ns1="http://schemas.microsoft.com/sharepoint/v3" xmlns:ns2="e7019c98-23ef-46f8-8434-cfd3a3bc7393" targetNamespace="http://schemas.microsoft.com/office/2006/metadata/properties" ma:root="true" ma:fieldsID="19d4d48c21c094bbdb8e7cf95f595ca6" ns1:_="" ns2:_="">
    <xsd:import namespace="http://schemas.microsoft.com/sharepoint/v3"/>
    <xsd:import namespace="e7019c98-23ef-46f8-8434-cfd3a3bc739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019c98-23ef-46f8-8434-cfd3a3bc7393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0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e7019c98-23ef-46f8-8434-cfd3a3bc7393">GN4PROJ-13-16</_dlc_DocId>
    <_dlc_DocIdUrl xmlns="e7019c98-23ef-46f8-8434-cfd3a3bc7393">
      <Url>https://intranet.geant.org/help-and-support/_layouts/15/DocIdRedir.aspx?ID=GN4PROJ-13-16</Url>
      <Description>GN4PROJ-13-16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4E8D75-8AF6-4906-9862-16846F3CF79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2E35BE0-4019-4082-B1C6-2E4ACDDEA2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7019c98-23ef-46f8-8434-cfd3a3bc73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AA3960-760A-4B61-8C8B-DBF90F37C8C8}">
  <ds:schemaRefs>
    <ds:schemaRef ds:uri="e7019c98-23ef-46f8-8434-cfd3a3bc7393"/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22C07721-32FF-48B6-9D36-E09F4CC3A6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 GEANT Association template 16 9 widescreen</Template>
  <TotalTime>6849</TotalTime>
  <Words>92</Words>
  <Application>Microsoft Macintosh PowerPoint</Application>
  <PresentationFormat>On-screen Show (16:9)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GEANT Association</vt:lpstr>
      <vt:lpstr>PowerPoint Presentation</vt:lpstr>
      <vt:lpstr>Introduction</vt:lpstr>
      <vt:lpstr>Possible topics</vt:lpstr>
      <vt:lpstr>PowerPoint Presentation</vt:lpstr>
    </vt:vector>
  </TitlesOfParts>
  <Company>DANTE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Meyer</dc:creator>
  <cp:keywords/>
  <dc:description>change to funding information Nov 2015</dc:description>
  <cp:lastModifiedBy>Badreddine Ajbar El Gueriri</cp:lastModifiedBy>
  <cp:revision>164</cp:revision>
  <dcterms:created xsi:type="dcterms:W3CDTF">2015-04-29T14:13:57Z</dcterms:created>
  <dcterms:modified xsi:type="dcterms:W3CDTF">2025-06-04T14:59:10Z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0x010100EFC14C35B6BD02428EFDFCF6B38DCCFF</vt:lpwstr>
  </property>
  <property fmtid="{D5CDD505-2E9C-101B-9397-08002B2CF9AE}" pid="3" name="_dlc_DocIdItemGuid">
    <vt:lpwstr>44859268-e552-4f71-81b4-ca39bd175d99</vt:lpwstr>
  </property>
</Properties>
</file>