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589"/>
  </p:normalViewPr>
  <p:slideViewPr>
    <p:cSldViewPr snapToGrid="0" snapToObjects="1">
      <p:cViewPr varScale="1">
        <p:scale>
          <a:sx n="160" d="100"/>
          <a:sy n="160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161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Emphasise three tensions throughout the deck:</a:t>
            </a:r>
          </a:p>
          <a:p>
            <a:b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M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M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is powerful, but networks punish ambiguity.</a:t>
            </a:r>
            <a:endParaRPr lang="en-M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M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Configuration generation is useful, but orchestration is the real bottleneck.</a:t>
            </a:r>
            <a:endParaRPr lang="en-M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M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Autonomy is exciting, but guarded autonomy is the only responsible path.</a:t>
            </a:r>
            <a:endParaRPr lang="en-M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n8n:</a:t>
            </a:r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deterministic flow control, better for guarded pipelines.</a:t>
            </a:r>
          </a:p>
          <a:p>
            <a:r>
              <a:rPr lang="en-M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Langflow:</a:t>
            </a:r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excellent for rapid agentic experimentation, best with Python tools enforcing safety-critical logic. 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AI is strongest before production execution.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beats clever prompting.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Deterministic guards are non-negotiable.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 approval must be part of the architecture.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 execution models matter.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barrier is lower, but responsibility is not.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is not an AI that magically runs the network.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is a network operations stack where intent, source of truth, workflow engines, validation logic and human approval are connected by AI — carefully, visibly and safely.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K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 configuration means beyond snippets: toward guarded, reusable orchestration patterns for the R&amp;E community.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on-demand services is growing.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 complexity is growing.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Automation expertise is not growing at the same speed.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can generate configurations with impressive results for simple and structured tasks.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literature is clear: complex, multi-domain, safety-critical tasks still require decomposition, verification and human oversight.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matters most for smaller NRENs and campus teams that cannot dedicate large engineering teams to orchestration.</a:t>
            </a:r>
          </a:p>
          <a:p>
            <a:endParaRPr lang="en-M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AI not to configure a router, but to help build the machinery that provisions services.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Generated artefacts included TMF-style service schema, Airflow DAG structure, custom operator skeletons and API interaction logic.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generates configs.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generates workflows.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can assist controlled network actions.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only inside guarded loops.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guardrail is not a policy statement.</a:t>
            </a:r>
          </a:p>
          <a:p>
            <a:r>
              <a:rPr lang="en-M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executable architecture.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hyperlink" Target="https://geant-netdev.gitlab-pages.pcss.pl/gp4ldocs/guides/playgrou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5143500"/>
          </a:xfrm>
          <a:prstGeom prst="rect">
            <a:avLst/>
          </a:prstGeom>
          <a:solidFill>
            <a:srgbClr val="080F1E">
              <a:alpha val="88000"/>
            </a:srgbClr>
          </a:solidFill>
          <a:ln w="12700">
            <a:solidFill>
              <a:srgbClr val="080F1E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Shape 1"/>
          <p:cNvSpPr/>
          <p:nvPr/>
        </p:nvSpPr>
        <p:spPr>
          <a:xfrm rot="480000">
            <a:off x="5074920" y="0"/>
            <a:ext cx="164592" cy="5486400"/>
          </a:xfrm>
          <a:prstGeom prst="rect">
            <a:avLst/>
          </a:prstGeom>
          <a:solidFill>
            <a:srgbClr val="00B4A6">
              <a:alpha val="4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" name="Text 3"/>
          <p:cNvSpPr/>
          <p:nvPr/>
        </p:nvSpPr>
        <p:spPr>
          <a:xfrm>
            <a:off x="347472" y="29260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kern="0" spc="6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TNC26 · HELSINKI · JUNE 2026</a:t>
            </a:r>
            <a:endParaRPr lang="en-US" sz="1100" dirty="0"/>
          </a:p>
        </p:txBody>
      </p:sp>
      <p:sp>
        <p:nvSpPr>
          <p:cNvPr id="6" name="Shape 4"/>
          <p:cNvSpPr/>
          <p:nvPr/>
        </p:nvSpPr>
        <p:spPr>
          <a:xfrm>
            <a:off x="347471" y="566928"/>
            <a:ext cx="3317685" cy="411480"/>
          </a:xfrm>
          <a:prstGeom prst="rect">
            <a:avLst/>
          </a:prstGeom>
          <a:solidFill>
            <a:srgbClr val="00B4A6">
              <a:alpha val="1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Text 5"/>
          <p:cNvSpPr/>
          <p:nvPr/>
        </p:nvSpPr>
        <p:spPr>
          <a:xfrm>
            <a:off x="420624" y="59436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Beyond Configuration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347472" y="1024128"/>
            <a:ext cx="4114800" cy="0"/>
          </a:xfrm>
          <a:prstGeom prst="line">
            <a:avLst/>
          </a:prstGeom>
          <a:noFill/>
          <a:ln w="19050">
            <a:solidFill>
              <a:srgbClr val="00B4A6">
                <a:alpha val="7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9" name="Text 7"/>
          <p:cNvSpPr/>
          <p:nvPr/>
        </p:nvSpPr>
        <p:spPr>
          <a:xfrm>
            <a:off x="347472" y="1097280"/>
            <a:ext cx="5120640" cy="2395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Rethinking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Network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Orchestration</a:t>
            </a:r>
            <a:endParaRPr lang="en-US" sz="4600" dirty="0"/>
          </a:p>
        </p:txBody>
      </p:sp>
      <p:sp>
        <p:nvSpPr>
          <p:cNvPr id="10" name="Shape 8"/>
          <p:cNvSpPr/>
          <p:nvPr/>
        </p:nvSpPr>
        <p:spPr>
          <a:xfrm>
            <a:off x="347472" y="3566160"/>
            <a:ext cx="3840480" cy="0"/>
          </a:xfrm>
          <a:prstGeom prst="line">
            <a:avLst/>
          </a:prstGeom>
          <a:noFill/>
          <a:ln w="254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1" name="Text 9"/>
          <p:cNvSpPr/>
          <p:nvPr/>
        </p:nvSpPr>
        <p:spPr>
          <a:xfrm>
            <a:off x="347472" y="3703320"/>
            <a:ext cx="50292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4D4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With Generative AI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347472" y="4315968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Sonja Filiposka  ·  UKIM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347472" y="4590288"/>
            <a:ext cx="50292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Roman Łapacz  ·  PCSS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8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 AI · THE SOPHISTICATION SPECTRUM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Why Guarding Matters</a:t>
            </a:r>
            <a:endParaRPr lang="en-US" sz="3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868680"/>
            <a:ext cx="8915400" cy="41330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584448" y="1257300"/>
            <a:ext cx="52852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8AABB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Just let the LLM call the network API directly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201168" y="1239012"/>
            <a:ext cx="292608" cy="292608"/>
          </a:xfrm>
          <a:prstGeom prst="ellipse">
            <a:avLst/>
          </a:prstGeom>
          <a:solidFill>
            <a:srgbClr val="8AABB8">
              <a:alpha val="80000"/>
            </a:srgbClr>
          </a:solidFill>
          <a:ln w="12700">
            <a:solidFill>
              <a:srgbClr val="8AABB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5"/>
          <p:cNvSpPr/>
          <p:nvPr/>
        </p:nvSpPr>
        <p:spPr>
          <a:xfrm>
            <a:off x="201168" y="1239012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3584448" y="2290572"/>
            <a:ext cx="52852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Add a try/catch and retry on failure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201168" y="2272284"/>
            <a:ext cx="292608" cy="292608"/>
          </a:xfrm>
          <a:prstGeom prst="ellipse">
            <a:avLst/>
          </a:prstGeom>
          <a:solidFill>
            <a:srgbClr val="00B4A6">
              <a:alpha val="80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1" name="Text 8"/>
          <p:cNvSpPr/>
          <p:nvPr/>
        </p:nvSpPr>
        <p:spPr>
          <a:xfrm>
            <a:off x="201168" y="2272284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3584448" y="3323844"/>
            <a:ext cx="52852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14D4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Validate every output — guard before every write</a:t>
            </a:r>
            <a:endParaRPr lang="en-US" sz="1900" dirty="0"/>
          </a:p>
        </p:txBody>
      </p:sp>
      <p:sp>
        <p:nvSpPr>
          <p:cNvPr id="13" name="Shape 10"/>
          <p:cNvSpPr/>
          <p:nvPr/>
        </p:nvSpPr>
        <p:spPr>
          <a:xfrm>
            <a:off x="201168" y="3305556"/>
            <a:ext cx="292608" cy="292608"/>
          </a:xfrm>
          <a:prstGeom prst="ellipse">
            <a:avLst/>
          </a:prstGeom>
          <a:solidFill>
            <a:srgbClr val="14D4E8">
              <a:alpha val="80000"/>
            </a:srgbClr>
          </a:solidFill>
          <a:ln w="1270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Text 11"/>
          <p:cNvSpPr/>
          <p:nvPr/>
        </p:nvSpPr>
        <p:spPr>
          <a:xfrm>
            <a:off x="201168" y="3305556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3584448" y="4283964"/>
            <a:ext cx="52852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Normalise  ·  Validate  ·  Guard  ·  Approve  ·  Verify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3584448" y="4668012"/>
            <a:ext cx="52852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every agentic step — automatically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201168" y="4338828"/>
            <a:ext cx="292608" cy="292608"/>
          </a:xfrm>
          <a:prstGeom prst="ellipse">
            <a:avLst/>
          </a:prstGeom>
          <a:solidFill>
            <a:srgbClr val="F5A623">
              <a:alpha val="80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8" name="Text 15"/>
          <p:cNvSpPr/>
          <p:nvPr/>
        </p:nvSpPr>
        <p:spPr>
          <a:xfrm>
            <a:off x="201168" y="4338828"/>
            <a:ext cx="29260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3657600" y="896112"/>
            <a:ext cx="5029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2A3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 to agentic network ops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0" descr="preencoded.png">
            <a:extLst>
              <a:ext uri="{FF2B5EF4-FFF2-40B4-BE49-F238E27FC236}">
                <a16:creationId xmlns:a16="http://schemas.microsoft.com/office/drawing/2014/main" id="{6DD862A2-9010-264B-D2E7-8506A8450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0" y="1230888"/>
            <a:ext cx="5338553" cy="3918204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 ARCHITECTURE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Multi-Agent Guarded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84048" y="8686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a service change on a router — how agents collaborate to get it done safely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5465391" y="1170432"/>
            <a:ext cx="3520440" cy="3657600"/>
          </a:xfrm>
          <a:prstGeom prst="rect">
            <a:avLst/>
          </a:prstGeom>
          <a:solidFill>
            <a:srgbClr val="030810"/>
          </a:solidFill>
          <a:ln w="1524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Shape 5"/>
          <p:cNvSpPr/>
          <p:nvPr/>
        </p:nvSpPr>
        <p:spPr>
          <a:xfrm>
            <a:off x="5465391" y="1170432"/>
            <a:ext cx="3520440" cy="54864"/>
          </a:xfrm>
          <a:prstGeom prst="rect">
            <a:avLst/>
          </a:prstGeom>
          <a:solidFill>
            <a:srgbClr val="14D4E8"/>
          </a:solidFill>
          <a:ln w="1270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9" name="Text 6"/>
          <p:cNvSpPr/>
          <p:nvPr/>
        </p:nvSpPr>
        <p:spPr>
          <a:xfrm>
            <a:off x="5611695" y="1298448"/>
            <a:ext cx="3246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14D4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Agent Contracts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5611695" y="1691640"/>
            <a:ext cx="3246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Agents speak structured JSON —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freeform text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5538543" y="2267712"/>
            <a:ext cx="3383280" cy="2331720"/>
          </a:xfrm>
          <a:prstGeom prst="rect">
            <a:avLst/>
          </a:prstGeom>
          <a:solidFill>
            <a:srgbClr val="070E1C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2" name="Shape 9"/>
          <p:cNvSpPr/>
          <p:nvPr/>
        </p:nvSpPr>
        <p:spPr>
          <a:xfrm>
            <a:off x="5538543" y="2267712"/>
            <a:ext cx="3383280" cy="292608"/>
          </a:xfrm>
          <a:prstGeom prst="rect">
            <a:avLst/>
          </a:prstGeom>
          <a:solidFill>
            <a:srgbClr val="0E1C30"/>
          </a:solidFill>
          <a:ln w="1270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3" name="Shape 10"/>
          <p:cNvSpPr/>
          <p:nvPr/>
        </p:nvSpPr>
        <p:spPr>
          <a:xfrm>
            <a:off x="5611695" y="2340864"/>
            <a:ext cx="118872" cy="118872"/>
          </a:xfrm>
          <a:prstGeom prst="ellipse">
            <a:avLst/>
          </a:prstGeom>
          <a:solidFill>
            <a:srgbClr val="FF5F57"/>
          </a:solidFill>
          <a:ln w="12700">
            <a:solidFill>
              <a:srgbClr val="FF5F57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Shape 11"/>
          <p:cNvSpPr/>
          <p:nvPr/>
        </p:nvSpPr>
        <p:spPr>
          <a:xfrm>
            <a:off x="5794575" y="2340864"/>
            <a:ext cx="118872" cy="118872"/>
          </a:xfrm>
          <a:prstGeom prst="ellipse">
            <a:avLst/>
          </a:prstGeom>
          <a:solidFill>
            <a:srgbClr val="FFBD2E"/>
          </a:solidFill>
          <a:ln w="12700">
            <a:solidFill>
              <a:srgbClr val="FFBD2E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5" name="Shape 12"/>
          <p:cNvSpPr/>
          <p:nvPr/>
        </p:nvSpPr>
        <p:spPr>
          <a:xfrm>
            <a:off x="5977455" y="2340864"/>
            <a:ext cx="118872" cy="118872"/>
          </a:xfrm>
          <a:prstGeom prst="ellipse">
            <a:avLst/>
          </a:prstGeom>
          <a:solidFill>
            <a:srgbClr val="28C840"/>
          </a:solidFill>
          <a:ln w="12700">
            <a:solidFill>
              <a:srgbClr val="28C840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6" name="Text 13"/>
          <p:cNvSpPr/>
          <p:nvPr/>
        </p:nvSpPr>
        <p:spPr>
          <a:xfrm>
            <a:off x="6178623" y="2322576"/>
            <a:ext cx="2560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3A5A7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plan.json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5629983" y="2606040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5629983" y="2852928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4D4E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"action": "add_vlan",</a:t>
            </a:r>
            <a:endParaRPr lang="en-US" sz="1100" dirty="0"/>
          </a:p>
        </p:txBody>
      </p:sp>
      <p:sp>
        <p:nvSpPr>
          <p:cNvPr id="19" name="Text 16"/>
          <p:cNvSpPr/>
          <p:nvPr/>
        </p:nvSpPr>
        <p:spPr>
          <a:xfrm>
            <a:off x="5629983" y="3099816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5A62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"device": "core-rtr-dc1",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5629983" y="3346704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5A623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"vlan_vid": 40,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5629983" y="3593592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B4A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"source": "cmdb://dc1",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5629983" y="3840480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B4A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"ok": true,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5629983" y="4087368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4D6D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"approval": true</a:t>
            </a:r>
            <a:endParaRPr lang="en-US" sz="1100" dirty="0"/>
          </a:p>
        </p:txBody>
      </p:sp>
      <p:sp>
        <p:nvSpPr>
          <p:cNvPr id="24" name="Text 21"/>
          <p:cNvSpPr/>
          <p:nvPr/>
        </p:nvSpPr>
        <p:spPr>
          <a:xfrm>
            <a:off x="5629983" y="4334256"/>
            <a:ext cx="3246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ALTERNATIVE PATTERN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Single Orchestrator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384048" y="86868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LLM reasons over the full context and decides the next tool call each step</a:t>
            </a:r>
            <a:endParaRPr lang="en-US" sz="13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" y="1143000"/>
            <a:ext cx="8503920" cy="2834640"/>
          </a:xfrm>
          <a:prstGeom prst="rect">
            <a:avLst/>
          </a:prstGeom>
        </p:spPr>
      </p:pic>
      <p:sp>
        <p:nvSpPr>
          <p:cNvPr id="31" name="Shape 4">
            <a:extLst>
              <a:ext uri="{FF2B5EF4-FFF2-40B4-BE49-F238E27FC236}">
                <a16:creationId xmlns:a16="http://schemas.microsoft.com/office/drawing/2014/main" id="{24A1A1BD-9140-4CA5-F2EF-E4062DF8FED9}"/>
              </a:ext>
            </a:extLst>
          </p:cNvPr>
          <p:cNvSpPr/>
          <p:nvPr/>
        </p:nvSpPr>
        <p:spPr>
          <a:xfrm>
            <a:off x="347472" y="3977640"/>
            <a:ext cx="8458200" cy="1078992"/>
          </a:xfrm>
          <a:prstGeom prst="rect">
            <a:avLst/>
          </a:prstGeom>
          <a:solidFill>
            <a:srgbClr val="080F1E"/>
          </a:solidFill>
          <a:ln w="12700">
            <a:solidFill>
              <a:srgbClr val="1E2A3A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2" name="Shape 5">
            <a:extLst>
              <a:ext uri="{FF2B5EF4-FFF2-40B4-BE49-F238E27FC236}">
                <a16:creationId xmlns:a16="http://schemas.microsoft.com/office/drawing/2014/main" id="{9C812C15-46C4-6C4D-150F-055DF07EF45E}"/>
              </a:ext>
            </a:extLst>
          </p:cNvPr>
          <p:cNvSpPr/>
          <p:nvPr/>
        </p:nvSpPr>
        <p:spPr>
          <a:xfrm>
            <a:off x="347472" y="3977640"/>
            <a:ext cx="2743200" cy="4572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3" name="Text 6">
            <a:extLst>
              <a:ext uri="{FF2B5EF4-FFF2-40B4-BE49-F238E27FC236}">
                <a16:creationId xmlns:a16="http://schemas.microsoft.com/office/drawing/2014/main" id="{4274230E-4755-E470-A446-D3494BDBDEBE}"/>
              </a:ext>
            </a:extLst>
          </p:cNvPr>
          <p:cNvSpPr/>
          <p:nvPr/>
        </p:nvSpPr>
        <p:spPr>
          <a:xfrm>
            <a:off x="475488" y="40690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Good</a:t>
            </a:r>
            <a:endParaRPr lang="en-US" sz="1400" dirty="0"/>
          </a:p>
        </p:txBody>
      </p:sp>
      <p:sp>
        <p:nvSpPr>
          <p:cNvPr id="34" name="Text 7">
            <a:extLst>
              <a:ext uri="{FF2B5EF4-FFF2-40B4-BE49-F238E27FC236}">
                <a16:creationId xmlns:a16="http://schemas.microsoft.com/office/drawing/2014/main" id="{C5AF25C7-085F-BC03-147E-48E27D6DF073}"/>
              </a:ext>
            </a:extLst>
          </p:cNvPr>
          <p:cNvSpPr/>
          <p:nvPr/>
        </p:nvSpPr>
        <p:spPr>
          <a:xfrm>
            <a:off x="475488" y="4379976"/>
            <a:ext cx="2468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Fast, simple, impressive demo value. Great for rapid prototyping.</a:t>
            </a:r>
            <a:endParaRPr lang="en-US" sz="1150" dirty="0"/>
          </a:p>
        </p:txBody>
      </p:sp>
      <p:sp>
        <p:nvSpPr>
          <p:cNvPr id="35" name="Shape 8">
            <a:extLst>
              <a:ext uri="{FF2B5EF4-FFF2-40B4-BE49-F238E27FC236}">
                <a16:creationId xmlns:a16="http://schemas.microsoft.com/office/drawing/2014/main" id="{F8339027-3CC6-2EFA-232C-FF34C013D96A}"/>
              </a:ext>
            </a:extLst>
          </p:cNvPr>
          <p:cNvSpPr/>
          <p:nvPr/>
        </p:nvSpPr>
        <p:spPr>
          <a:xfrm>
            <a:off x="3236976" y="3977640"/>
            <a:ext cx="2743200" cy="4572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6" name="Shape 9">
            <a:extLst>
              <a:ext uri="{FF2B5EF4-FFF2-40B4-BE49-F238E27FC236}">
                <a16:creationId xmlns:a16="http://schemas.microsoft.com/office/drawing/2014/main" id="{DBC06F16-0AFB-0440-C159-2352D1978BFB}"/>
              </a:ext>
            </a:extLst>
          </p:cNvPr>
          <p:cNvSpPr/>
          <p:nvPr/>
        </p:nvSpPr>
        <p:spPr>
          <a:xfrm>
            <a:off x="3200400" y="4050792"/>
            <a:ext cx="0" cy="932688"/>
          </a:xfrm>
          <a:prstGeom prst="line">
            <a:avLst/>
          </a:prstGeom>
          <a:noFill/>
          <a:ln w="12700">
            <a:solidFill>
              <a:srgbClr val="1E2A3A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7" name="Text 10">
            <a:extLst>
              <a:ext uri="{FF2B5EF4-FFF2-40B4-BE49-F238E27FC236}">
                <a16:creationId xmlns:a16="http://schemas.microsoft.com/office/drawing/2014/main" id="{83135B31-1D56-F2AE-8B41-EDD48504208A}"/>
              </a:ext>
            </a:extLst>
          </p:cNvPr>
          <p:cNvSpPr/>
          <p:nvPr/>
        </p:nvSpPr>
        <p:spPr>
          <a:xfrm>
            <a:off x="3364992" y="40690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Bad</a:t>
            </a:r>
            <a:endParaRPr lang="en-US" sz="1400" dirty="0"/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8D9440FD-1B94-6386-546D-DEFE0F8C7CC9}"/>
              </a:ext>
            </a:extLst>
          </p:cNvPr>
          <p:cNvSpPr/>
          <p:nvPr/>
        </p:nvSpPr>
        <p:spPr>
          <a:xfrm>
            <a:off x="3364992" y="4379976"/>
            <a:ext cx="2468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Harder to audit — more hidden reasoning, more dependence on prompt discipline.</a:t>
            </a:r>
            <a:endParaRPr lang="en-US" sz="1150" dirty="0"/>
          </a:p>
        </p:txBody>
      </p:sp>
      <p:sp>
        <p:nvSpPr>
          <p:cNvPr id="39" name="Shape 12">
            <a:extLst>
              <a:ext uri="{FF2B5EF4-FFF2-40B4-BE49-F238E27FC236}">
                <a16:creationId xmlns:a16="http://schemas.microsoft.com/office/drawing/2014/main" id="{20E0FAB6-A613-9E50-0C05-865EA6B80D91}"/>
              </a:ext>
            </a:extLst>
          </p:cNvPr>
          <p:cNvSpPr/>
          <p:nvPr/>
        </p:nvSpPr>
        <p:spPr>
          <a:xfrm>
            <a:off x="6099048" y="3977640"/>
            <a:ext cx="2743200" cy="45720"/>
          </a:xfrm>
          <a:prstGeom prst="rect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0" name="Shape 13">
            <a:extLst>
              <a:ext uri="{FF2B5EF4-FFF2-40B4-BE49-F238E27FC236}">
                <a16:creationId xmlns:a16="http://schemas.microsoft.com/office/drawing/2014/main" id="{1A92B5AF-81BD-B3B0-4850-678DB1C5AED7}"/>
              </a:ext>
            </a:extLst>
          </p:cNvPr>
          <p:cNvSpPr/>
          <p:nvPr/>
        </p:nvSpPr>
        <p:spPr>
          <a:xfrm>
            <a:off x="6016752" y="4050792"/>
            <a:ext cx="0" cy="932688"/>
          </a:xfrm>
          <a:prstGeom prst="line">
            <a:avLst/>
          </a:prstGeom>
          <a:noFill/>
          <a:ln w="12700">
            <a:solidFill>
              <a:srgbClr val="1E2A3A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1" name="Text 14">
            <a:extLst>
              <a:ext uri="{FF2B5EF4-FFF2-40B4-BE49-F238E27FC236}">
                <a16:creationId xmlns:a16="http://schemas.microsoft.com/office/drawing/2014/main" id="{22244172-7E8E-6073-0B5D-679BE0629718}"/>
              </a:ext>
            </a:extLst>
          </p:cNvPr>
          <p:cNvSpPr/>
          <p:nvPr/>
        </p:nvSpPr>
        <p:spPr>
          <a:xfrm>
            <a:off x="6227064" y="4069080"/>
            <a:ext cx="2468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Ugly</a:t>
            </a:r>
            <a:endParaRPr lang="en-US" sz="1400" dirty="0"/>
          </a:p>
        </p:txBody>
      </p:sp>
      <p:sp>
        <p:nvSpPr>
          <p:cNvPr id="42" name="Text 15">
            <a:extLst>
              <a:ext uri="{FF2B5EF4-FFF2-40B4-BE49-F238E27FC236}">
                <a16:creationId xmlns:a16="http://schemas.microsoft.com/office/drawing/2014/main" id="{DCE03424-947C-26C6-A292-F32947B6E36A}"/>
              </a:ext>
            </a:extLst>
          </p:cNvPr>
          <p:cNvSpPr/>
          <p:nvPr/>
        </p:nvSpPr>
        <p:spPr>
          <a:xfrm>
            <a:off x="6227064" y="4379976"/>
            <a:ext cx="2468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model may skip a step, call tools in the wrong order, or produce a convincing but unsafe answer.</a:t>
            </a:r>
            <a:endParaRPr lang="en-US" sz="11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PLATFORM COMPARISON · SAME TASK · DIFFERENT PHILOSOPHY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47472" y="411480"/>
            <a:ext cx="841248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Engine Matters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347472" y="1325880"/>
            <a:ext cx="3794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n8n</a:t>
            </a:r>
            <a:endParaRPr lang="en-US" sz="2600" dirty="0"/>
          </a:p>
        </p:txBody>
      </p:sp>
      <p:sp>
        <p:nvSpPr>
          <p:cNvPr id="6" name="Text 4"/>
          <p:cNvSpPr/>
          <p:nvPr/>
        </p:nvSpPr>
        <p:spPr>
          <a:xfrm>
            <a:off x="4160520" y="1280160"/>
            <a:ext cx="8229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3A5A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</a:t>
            </a:r>
            <a:endParaRPr lang="en-US" sz="3200" dirty="0"/>
          </a:p>
        </p:txBody>
      </p:sp>
      <p:sp>
        <p:nvSpPr>
          <p:cNvPr id="7" name="Text 5"/>
          <p:cNvSpPr/>
          <p:nvPr/>
        </p:nvSpPr>
        <p:spPr>
          <a:xfrm>
            <a:off x="5001768" y="1325880"/>
            <a:ext cx="379476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Langflow</a:t>
            </a:r>
            <a:endParaRPr lang="en-US" sz="2600" dirty="0"/>
          </a:p>
        </p:txBody>
      </p:sp>
      <p:sp>
        <p:nvSpPr>
          <p:cNvPr id="8" name="Shape 6"/>
          <p:cNvSpPr/>
          <p:nvPr/>
        </p:nvSpPr>
        <p:spPr>
          <a:xfrm>
            <a:off x="347472" y="1901952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9" name="Text 7"/>
          <p:cNvSpPr/>
          <p:nvPr/>
        </p:nvSpPr>
        <p:spPr>
          <a:xfrm>
            <a:off x="502920" y="1975104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Graph-based routing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5001768" y="1901952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1" name="Text 9"/>
          <p:cNvSpPr/>
          <p:nvPr/>
        </p:nvSpPr>
        <p:spPr>
          <a:xfrm>
            <a:off x="5138928" y="1975104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LangChain agent loop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347472" y="2468880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3" name="Text 11"/>
          <p:cNvSpPr/>
          <p:nvPr/>
        </p:nvSpPr>
        <p:spPr>
          <a:xfrm>
            <a:off x="502920" y="2542032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 nodes &amp; deterministic flow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5001768" y="2468880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5" name="Text 13"/>
          <p:cNvSpPr/>
          <p:nvPr/>
        </p:nvSpPr>
        <p:spPr>
          <a:xfrm>
            <a:off x="5138928" y="2542032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decides next tool call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347472" y="3035808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7" name="Text 15"/>
          <p:cNvSpPr/>
          <p:nvPr/>
        </p:nvSpPr>
        <p:spPr>
          <a:xfrm>
            <a:off x="502920" y="310896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~40 nodes for guarded pipeline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5001768" y="3035808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9" name="Text 17"/>
          <p:cNvSpPr/>
          <p:nvPr/>
        </p:nvSpPr>
        <p:spPr>
          <a:xfrm>
            <a:off x="5138928" y="3108960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~8 nodes for orchestrator</a:t>
            </a:r>
            <a:endParaRPr lang="en-US" sz="1350" dirty="0"/>
          </a:p>
        </p:txBody>
      </p:sp>
      <p:sp>
        <p:nvSpPr>
          <p:cNvPr id="20" name="Shape 18"/>
          <p:cNvSpPr/>
          <p:nvPr/>
        </p:nvSpPr>
        <p:spPr>
          <a:xfrm>
            <a:off x="347472" y="3602736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1" name="Text 19"/>
          <p:cNvSpPr/>
          <p:nvPr/>
        </p:nvSpPr>
        <p:spPr>
          <a:xfrm>
            <a:off x="502920" y="3675888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Explicit routing between agents</a:t>
            </a:r>
            <a:endParaRPr lang="en-US" sz="1350" dirty="0"/>
          </a:p>
        </p:txBody>
      </p:sp>
      <p:sp>
        <p:nvSpPr>
          <p:cNvPr id="22" name="Shape 20"/>
          <p:cNvSpPr/>
          <p:nvPr/>
        </p:nvSpPr>
        <p:spPr>
          <a:xfrm>
            <a:off x="5001768" y="3602736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3" name="Text 21"/>
          <p:cNvSpPr/>
          <p:nvPr/>
        </p:nvSpPr>
        <p:spPr>
          <a:xfrm>
            <a:off x="5138928" y="3675888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Emergent agent behaviour</a:t>
            </a:r>
            <a:endParaRPr lang="en-US" sz="1350" dirty="0"/>
          </a:p>
        </p:txBody>
      </p:sp>
      <p:sp>
        <p:nvSpPr>
          <p:cNvPr id="24" name="Shape 22"/>
          <p:cNvSpPr/>
          <p:nvPr/>
        </p:nvSpPr>
        <p:spPr>
          <a:xfrm>
            <a:off x="347472" y="4169664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5" name="Text 23"/>
          <p:cNvSpPr/>
          <p:nvPr/>
        </p:nvSpPr>
        <p:spPr>
          <a:xfrm>
            <a:off x="502920" y="4242816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rigour</a:t>
            </a:r>
            <a:endParaRPr lang="en-US" sz="1350" dirty="0"/>
          </a:p>
        </p:txBody>
      </p:sp>
      <p:sp>
        <p:nvSpPr>
          <p:cNvPr id="26" name="Shape 24"/>
          <p:cNvSpPr/>
          <p:nvPr/>
        </p:nvSpPr>
        <p:spPr>
          <a:xfrm>
            <a:off x="5001768" y="4169664"/>
            <a:ext cx="3794760" cy="457200"/>
          </a:xfrm>
          <a:prstGeom prst="rect">
            <a:avLst/>
          </a:prstGeom>
          <a:solidFill>
            <a:srgbClr val="0D1B2E"/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7" name="Text 25"/>
          <p:cNvSpPr/>
          <p:nvPr/>
        </p:nvSpPr>
        <p:spPr>
          <a:xfrm>
            <a:off x="5138928" y="4242816"/>
            <a:ext cx="36118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Rapid prototyping</a:t>
            </a:r>
            <a:endParaRPr lang="en-US" sz="13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LESSONS LEARNED FROM HANDS-ON EXPERIMENTS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292608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Six Things We Learned</a:t>
            </a:r>
            <a:endParaRPr lang="en-US" sz="3800" dirty="0"/>
          </a:p>
        </p:txBody>
      </p:sp>
      <p:sp>
        <p:nvSpPr>
          <p:cNvPr id="5" name="Shape 3"/>
          <p:cNvSpPr/>
          <p:nvPr/>
        </p:nvSpPr>
        <p:spPr>
          <a:xfrm>
            <a:off x="274320" y="1024128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" name="Shape 4"/>
          <p:cNvSpPr/>
          <p:nvPr/>
        </p:nvSpPr>
        <p:spPr>
          <a:xfrm>
            <a:off x="274320" y="1024128"/>
            <a:ext cx="64008" cy="1261872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Shape 5"/>
          <p:cNvSpPr/>
          <p:nvPr/>
        </p:nvSpPr>
        <p:spPr>
          <a:xfrm>
            <a:off x="438912" y="1115568"/>
            <a:ext cx="347472" cy="347472"/>
          </a:xfrm>
          <a:prstGeom prst="ellipse">
            <a:avLst/>
          </a:prstGeom>
          <a:solidFill>
            <a:srgbClr val="00B4A6">
              <a:alpha val="8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438912" y="1115568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14400" y="1115568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Works for blueprinting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14400" y="1499616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&amp; scaffolding phases — not yet for fully autonomous production deployment.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773168" y="1024128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2" name="Shape 10"/>
          <p:cNvSpPr/>
          <p:nvPr/>
        </p:nvSpPr>
        <p:spPr>
          <a:xfrm>
            <a:off x="4773168" y="1024128"/>
            <a:ext cx="64008" cy="1261872"/>
          </a:xfrm>
          <a:prstGeom prst="rect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3" name="Shape 11"/>
          <p:cNvSpPr/>
          <p:nvPr/>
        </p:nvSpPr>
        <p:spPr>
          <a:xfrm>
            <a:off x="4937760" y="1115568"/>
            <a:ext cx="347472" cy="347472"/>
          </a:xfrm>
          <a:prstGeom prst="ellipse">
            <a:avLst/>
          </a:prstGeom>
          <a:solidFill>
            <a:srgbClr val="FF4D6D">
              <a:alpha val="85000"/>
            </a:srgbClr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Text 12"/>
          <p:cNvSpPr/>
          <p:nvPr/>
        </p:nvSpPr>
        <p:spPr>
          <a:xfrm>
            <a:off x="4937760" y="1115568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413248" y="1115568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Guarding is essential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413248" y="1499616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LLMs are probabilistic — architecture must catch failures visibly, never silently.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274320" y="2414016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8" name="Shape 16"/>
          <p:cNvSpPr/>
          <p:nvPr/>
        </p:nvSpPr>
        <p:spPr>
          <a:xfrm>
            <a:off x="274320" y="2414016"/>
            <a:ext cx="64008" cy="1261872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9" name="Shape 17"/>
          <p:cNvSpPr/>
          <p:nvPr/>
        </p:nvSpPr>
        <p:spPr>
          <a:xfrm>
            <a:off x="438912" y="2505456"/>
            <a:ext cx="347472" cy="347472"/>
          </a:xfrm>
          <a:prstGeom prst="ellipse">
            <a:avLst/>
          </a:prstGeom>
          <a:solidFill>
            <a:srgbClr val="F5A623">
              <a:alpha val="85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0" name="Text 18"/>
          <p:cNvSpPr/>
          <p:nvPr/>
        </p:nvSpPr>
        <p:spPr>
          <a:xfrm>
            <a:off x="438912" y="2505456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914400" y="2505456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Human stays in loop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14400" y="2889504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PATCH to the network requires explicit approval. </a:t>
            </a:r>
            <a:b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deliberate design choice.</a:t>
            </a:r>
            <a:endParaRPr lang="en-US" sz="1200" dirty="0"/>
          </a:p>
        </p:txBody>
      </p:sp>
      <p:sp>
        <p:nvSpPr>
          <p:cNvPr id="23" name="Shape 21"/>
          <p:cNvSpPr/>
          <p:nvPr/>
        </p:nvSpPr>
        <p:spPr>
          <a:xfrm>
            <a:off x="4773168" y="2414016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4" name="Shape 22"/>
          <p:cNvSpPr/>
          <p:nvPr/>
        </p:nvSpPr>
        <p:spPr>
          <a:xfrm>
            <a:off x="4773168" y="2414016"/>
            <a:ext cx="64008" cy="126187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5" name="Shape 23"/>
          <p:cNvSpPr/>
          <p:nvPr/>
        </p:nvSpPr>
        <p:spPr>
          <a:xfrm>
            <a:off x="4937760" y="2505456"/>
            <a:ext cx="347472" cy="347472"/>
          </a:xfrm>
          <a:prstGeom prst="ellipse">
            <a:avLst/>
          </a:prstGeom>
          <a:solidFill>
            <a:srgbClr val="7C3AED">
              <a:alpha val="85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6" name="Text 24"/>
          <p:cNvSpPr/>
          <p:nvPr/>
        </p:nvSpPr>
        <p:spPr>
          <a:xfrm>
            <a:off x="4937760" y="2505456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413248" y="2505456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Preprocessing is key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5413248" y="2889504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Structured inputs + RAG + vendor context dramatically improve AI output quality.</a:t>
            </a:r>
            <a:endParaRPr lang="en-US" sz="1200" dirty="0"/>
          </a:p>
        </p:txBody>
      </p:sp>
      <p:sp>
        <p:nvSpPr>
          <p:cNvPr id="29" name="Shape 27"/>
          <p:cNvSpPr/>
          <p:nvPr/>
        </p:nvSpPr>
        <p:spPr>
          <a:xfrm>
            <a:off x="274320" y="3803904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0" name="Shape 28"/>
          <p:cNvSpPr/>
          <p:nvPr/>
        </p:nvSpPr>
        <p:spPr>
          <a:xfrm>
            <a:off x="274320" y="3803904"/>
            <a:ext cx="64008" cy="1261872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1" name="Shape 29"/>
          <p:cNvSpPr/>
          <p:nvPr/>
        </p:nvSpPr>
        <p:spPr>
          <a:xfrm>
            <a:off x="438912" y="3895344"/>
            <a:ext cx="347472" cy="347472"/>
          </a:xfrm>
          <a:prstGeom prst="ellipse">
            <a:avLst/>
          </a:prstGeom>
          <a:solidFill>
            <a:srgbClr val="00B4A6">
              <a:alpha val="85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2" name="Text 30"/>
          <p:cNvSpPr/>
          <p:nvPr/>
        </p:nvSpPr>
        <p:spPr>
          <a:xfrm>
            <a:off x="438912" y="389534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500" dirty="0"/>
          </a:p>
        </p:txBody>
      </p:sp>
      <p:sp>
        <p:nvSpPr>
          <p:cNvPr id="33" name="Text 31"/>
          <p:cNvSpPr/>
          <p:nvPr/>
        </p:nvSpPr>
        <p:spPr>
          <a:xfrm>
            <a:off x="914400" y="3895344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Build skills, not just workflows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14400" y="4279392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 workflow knowledge can be packaged as a skill and shared across </a:t>
            </a:r>
            <a:r>
              <a:rPr lang="en-US" sz="120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community</a:t>
            </a: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200" dirty="0"/>
          </a:p>
        </p:txBody>
      </p:sp>
      <p:sp>
        <p:nvSpPr>
          <p:cNvPr id="35" name="Shape 33"/>
          <p:cNvSpPr/>
          <p:nvPr/>
        </p:nvSpPr>
        <p:spPr>
          <a:xfrm>
            <a:off x="4773168" y="3803904"/>
            <a:ext cx="4251960" cy="1261872"/>
          </a:xfrm>
          <a:prstGeom prst="rect">
            <a:avLst/>
          </a:prstGeom>
          <a:solidFill>
            <a:srgbClr val="080F1E">
              <a:alpha val="45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6" name="Shape 34"/>
          <p:cNvSpPr/>
          <p:nvPr/>
        </p:nvSpPr>
        <p:spPr>
          <a:xfrm>
            <a:off x="4773168" y="3803904"/>
            <a:ext cx="64008" cy="1261872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7" name="Shape 35"/>
          <p:cNvSpPr/>
          <p:nvPr/>
        </p:nvSpPr>
        <p:spPr>
          <a:xfrm>
            <a:off x="4937760" y="3895344"/>
            <a:ext cx="347472" cy="347472"/>
          </a:xfrm>
          <a:prstGeom prst="ellipse">
            <a:avLst/>
          </a:prstGeom>
          <a:solidFill>
            <a:srgbClr val="F5A623">
              <a:alpha val="85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8" name="Text 36"/>
          <p:cNvSpPr/>
          <p:nvPr/>
        </p:nvSpPr>
        <p:spPr>
          <a:xfrm>
            <a:off x="4937760" y="3895344"/>
            <a:ext cx="34747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500" dirty="0"/>
          </a:p>
        </p:txBody>
      </p:sp>
      <p:sp>
        <p:nvSpPr>
          <p:cNvPr id="39" name="Text 37"/>
          <p:cNvSpPr/>
          <p:nvPr/>
        </p:nvSpPr>
        <p:spPr>
          <a:xfrm>
            <a:off x="5413248" y="3895344"/>
            <a:ext cx="350215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Barrier lowered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5413248" y="4279392"/>
            <a:ext cx="350215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Days → Hours for workflow generation. Any NREN can now participate in orchestration.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THE R&amp;E COMMUNITY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84048"/>
            <a:ext cx="8412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Adopt · Experiment · Lead</a:t>
            </a:r>
            <a:endParaRPr lang="en-US" sz="4000" dirty="0"/>
          </a:p>
        </p:txBody>
      </p:sp>
      <p:sp>
        <p:nvSpPr>
          <p:cNvPr id="38" name="Shape 3">
            <a:extLst>
              <a:ext uri="{FF2B5EF4-FFF2-40B4-BE49-F238E27FC236}">
                <a16:creationId xmlns:a16="http://schemas.microsoft.com/office/drawing/2014/main" id="{33548C76-4C1C-FDBA-6FCA-044279FE3259}"/>
              </a:ext>
            </a:extLst>
          </p:cNvPr>
          <p:cNvSpPr/>
          <p:nvPr/>
        </p:nvSpPr>
        <p:spPr>
          <a:xfrm>
            <a:off x="274320" y="1143000"/>
            <a:ext cx="2788920" cy="3840480"/>
          </a:xfrm>
          <a:prstGeom prst="rect">
            <a:avLst/>
          </a:prstGeom>
          <a:solidFill>
            <a:srgbClr val="080F1E">
              <a:alpha val="80000"/>
            </a:srgbClr>
          </a:solidFill>
          <a:ln w="254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9" name="Shape 4">
            <a:extLst>
              <a:ext uri="{FF2B5EF4-FFF2-40B4-BE49-F238E27FC236}">
                <a16:creationId xmlns:a16="http://schemas.microsoft.com/office/drawing/2014/main" id="{A464A570-5D0A-02C8-71E4-F350803902A5}"/>
              </a:ext>
            </a:extLst>
          </p:cNvPr>
          <p:cNvSpPr/>
          <p:nvPr/>
        </p:nvSpPr>
        <p:spPr>
          <a:xfrm>
            <a:off x="274320" y="1143000"/>
            <a:ext cx="2788920" cy="59436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0" name="Text 5">
            <a:extLst>
              <a:ext uri="{FF2B5EF4-FFF2-40B4-BE49-F238E27FC236}">
                <a16:creationId xmlns:a16="http://schemas.microsoft.com/office/drawing/2014/main" id="{840B98A7-EE6E-DA68-483E-1D00574F6196}"/>
              </a:ext>
            </a:extLst>
          </p:cNvPr>
          <p:cNvSpPr/>
          <p:nvPr/>
        </p:nvSpPr>
        <p:spPr>
          <a:xfrm>
            <a:off x="365760" y="118872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Today</a:t>
            </a:r>
            <a:endParaRPr lang="en-US" sz="2000" dirty="0"/>
          </a:p>
        </p:txBody>
      </p:sp>
      <p:sp>
        <p:nvSpPr>
          <p:cNvPr id="41" name="Shape 6">
            <a:extLst>
              <a:ext uri="{FF2B5EF4-FFF2-40B4-BE49-F238E27FC236}">
                <a16:creationId xmlns:a16="http://schemas.microsoft.com/office/drawing/2014/main" id="{8C367160-0A56-F940-ECB5-C4D11573C064}"/>
              </a:ext>
            </a:extLst>
          </p:cNvPr>
          <p:cNvSpPr/>
          <p:nvPr/>
        </p:nvSpPr>
        <p:spPr>
          <a:xfrm>
            <a:off x="475488" y="2313432"/>
            <a:ext cx="109728" cy="109728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2" name="Text 7">
            <a:extLst>
              <a:ext uri="{FF2B5EF4-FFF2-40B4-BE49-F238E27FC236}">
                <a16:creationId xmlns:a16="http://schemas.microsoft.com/office/drawing/2014/main" id="{6D4B2EA2-245A-9599-57CF-B8707BCA0297}"/>
              </a:ext>
            </a:extLst>
          </p:cNvPr>
          <p:cNvSpPr/>
          <p:nvPr/>
        </p:nvSpPr>
        <p:spPr>
          <a:xfrm>
            <a:off x="685800" y="2084832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config generation</a:t>
            </a:r>
            <a:endParaRPr lang="en-US" sz="1350" dirty="0"/>
          </a:p>
        </p:txBody>
      </p:sp>
      <p:sp>
        <p:nvSpPr>
          <p:cNvPr id="43" name="Shape 8">
            <a:extLst>
              <a:ext uri="{FF2B5EF4-FFF2-40B4-BE49-F238E27FC236}">
                <a16:creationId xmlns:a16="http://schemas.microsoft.com/office/drawing/2014/main" id="{2E4D853F-1B81-4C9B-B2E7-D1B81697F376}"/>
              </a:ext>
            </a:extLst>
          </p:cNvPr>
          <p:cNvSpPr/>
          <p:nvPr/>
        </p:nvSpPr>
        <p:spPr>
          <a:xfrm>
            <a:off x="475488" y="3008376"/>
            <a:ext cx="109728" cy="109728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4" name="Text 9">
            <a:extLst>
              <a:ext uri="{FF2B5EF4-FFF2-40B4-BE49-F238E27FC236}">
                <a16:creationId xmlns:a16="http://schemas.microsoft.com/office/drawing/2014/main" id="{AFCFB2ED-871E-3BF8-61A8-8B792C3871A3}"/>
              </a:ext>
            </a:extLst>
          </p:cNvPr>
          <p:cNvSpPr/>
          <p:nvPr/>
        </p:nvSpPr>
        <p:spPr>
          <a:xfrm>
            <a:off x="685800" y="2779776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scaffolding in hours</a:t>
            </a:r>
            <a:endParaRPr lang="en-US" sz="1350" dirty="0"/>
          </a:p>
        </p:txBody>
      </p:sp>
      <p:sp>
        <p:nvSpPr>
          <p:cNvPr id="45" name="Shape 10">
            <a:extLst>
              <a:ext uri="{FF2B5EF4-FFF2-40B4-BE49-F238E27FC236}">
                <a16:creationId xmlns:a16="http://schemas.microsoft.com/office/drawing/2014/main" id="{AF087EA6-8537-EB98-3A82-B5D04F2FAEBF}"/>
              </a:ext>
            </a:extLst>
          </p:cNvPr>
          <p:cNvSpPr/>
          <p:nvPr/>
        </p:nvSpPr>
        <p:spPr>
          <a:xfrm>
            <a:off x="475488" y="3703320"/>
            <a:ext cx="109728" cy="109728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6" name="Text 11">
            <a:extLst>
              <a:ext uri="{FF2B5EF4-FFF2-40B4-BE49-F238E27FC236}">
                <a16:creationId xmlns:a16="http://schemas.microsoft.com/office/drawing/2014/main" id="{FFE32E7A-3A9C-6A63-3437-7385CD3B5849}"/>
              </a:ext>
            </a:extLst>
          </p:cNvPr>
          <p:cNvSpPr/>
          <p:nvPr/>
        </p:nvSpPr>
        <p:spPr>
          <a:xfrm>
            <a:off x="685800" y="3474720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Standards-aligned blueprints</a:t>
            </a:r>
            <a:endParaRPr lang="en-US" sz="1350" dirty="0"/>
          </a:p>
        </p:txBody>
      </p:sp>
      <p:sp>
        <p:nvSpPr>
          <p:cNvPr id="47" name="Shape 12">
            <a:extLst>
              <a:ext uri="{FF2B5EF4-FFF2-40B4-BE49-F238E27FC236}">
                <a16:creationId xmlns:a16="http://schemas.microsoft.com/office/drawing/2014/main" id="{E29A7733-2F29-E0B7-64BE-2DB0D34B241F}"/>
              </a:ext>
            </a:extLst>
          </p:cNvPr>
          <p:cNvSpPr/>
          <p:nvPr/>
        </p:nvSpPr>
        <p:spPr>
          <a:xfrm>
            <a:off x="475488" y="4398264"/>
            <a:ext cx="109728" cy="109728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8" name="Text 13">
            <a:extLst>
              <a:ext uri="{FF2B5EF4-FFF2-40B4-BE49-F238E27FC236}">
                <a16:creationId xmlns:a16="http://schemas.microsoft.com/office/drawing/2014/main" id="{88647A4C-F415-4AAC-0F47-E02512C1AAC6}"/>
              </a:ext>
            </a:extLst>
          </p:cNvPr>
          <p:cNvSpPr/>
          <p:nvPr/>
        </p:nvSpPr>
        <p:spPr>
          <a:xfrm>
            <a:off x="685800" y="4169664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co-pilot for engineers</a:t>
            </a:r>
            <a:endParaRPr lang="en-US" sz="1350" dirty="0"/>
          </a:p>
        </p:txBody>
      </p:sp>
      <p:sp>
        <p:nvSpPr>
          <p:cNvPr id="49" name="Shape 14">
            <a:extLst>
              <a:ext uri="{FF2B5EF4-FFF2-40B4-BE49-F238E27FC236}">
                <a16:creationId xmlns:a16="http://schemas.microsoft.com/office/drawing/2014/main" id="{176D55D8-D1F4-5253-6DC6-D94EE0EFCFEA}"/>
              </a:ext>
            </a:extLst>
          </p:cNvPr>
          <p:cNvSpPr/>
          <p:nvPr/>
        </p:nvSpPr>
        <p:spPr>
          <a:xfrm>
            <a:off x="3227832" y="1143000"/>
            <a:ext cx="2788920" cy="3840480"/>
          </a:xfrm>
          <a:prstGeom prst="rect">
            <a:avLst/>
          </a:prstGeom>
          <a:solidFill>
            <a:srgbClr val="080F1E">
              <a:alpha val="80000"/>
            </a:srgbClr>
          </a:solidFill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0" name="Shape 15">
            <a:extLst>
              <a:ext uri="{FF2B5EF4-FFF2-40B4-BE49-F238E27FC236}">
                <a16:creationId xmlns:a16="http://schemas.microsoft.com/office/drawing/2014/main" id="{63CC270E-1703-62AC-F555-521428497F49}"/>
              </a:ext>
            </a:extLst>
          </p:cNvPr>
          <p:cNvSpPr/>
          <p:nvPr/>
        </p:nvSpPr>
        <p:spPr>
          <a:xfrm>
            <a:off x="3227832" y="1143000"/>
            <a:ext cx="2788920" cy="59436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1" name="Text 16">
            <a:extLst>
              <a:ext uri="{FF2B5EF4-FFF2-40B4-BE49-F238E27FC236}">
                <a16:creationId xmlns:a16="http://schemas.microsoft.com/office/drawing/2014/main" id="{D276FD62-1129-7747-7FA5-5267C582705B}"/>
              </a:ext>
            </a:extLst>
          </p:cNvPr>
          <p:cNvSpPr/>
          <p:nvPr/>
        </p:nvSpPr>
        <p:spPr>
          <a:xfrm>
            <a:off x="3319272" y="118872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Near Future</a:t>
            </a:r>
            <a:endParaRPr lang="en-US" sz="2000" dirty="0"/>
          </a:p>
        </p:txBody>
      </p:sp>
      <p:sp>
        <p:nvSpPr>
          <p:cNvPr id="52" name="Shape 17">
            <a:extLst>
              <a:ext uri="{FF2B5EF4-FFF2-40B4-BE49-F238E27FC236}">
                <a16:creationId xmlns:a16="http://schemas.microsoft.com/office/drawing/2014/main" id="{05B3313D-6C13-A765-3060-3BABE09875B4}"/>
              </a:ext>
            </a:extLst>
          </p:cNvPr>
          <p:cNvSpPr/>
          <p:nvPr/>
        </p:nvSpPr>
        <p:spPr>
          <a:xfrm>
            <a:off x="3429000" y="2313432"/>
            <a:ext cx="109728" cy="10972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3" name="Text 18">
            <a:extLst>
              <a:ext uri="{FF2B5EF4-FFF2-40B4-BE49-F238E27FC236}">
                <a16:creationId xmlns:a16="http://schemas.microsoft.com/office/drawing/2014/main" id="{4A7AF31B-0034-344B-3363-6BA90C088319}"/>
              </a:ext>
            </a:extLst>
          </p:cNvPr>
          <p:cNvSpPr/>
          <p:nvPr/>
        </p:nvSpPr>
        <p:spPr>
          <a:xfrm>
            <a:off x="3639312" y="2084832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Guarded agentic network ops</a:t>
            </a:r>
            <a:endParaRPr lang="en-US" sz="1350" dirty="0"/>
          </a:p>
        </p:txBody>
      </p:sp>
      <p:sp>
        <p:nvSpPr>
          <p:cNvPr id="54" name="Shape 19">
            <a:extLst>
              <a:ext uri="{FF2B5EF4-FFF2-40B4-BE49-F238E27FC236}">
                <a16:creationId xmlns:a16="http://schemas.microsoft.com/office/drawing/2014/main" id="{ADB6AA59-817F-3FC6-7721-0B6B3B2BA6D3}"/>
              </a:ext>
            </a:extLst>
          </p:cNvPr>
          <p:cNvSpPr/>
          <p:nvPr/>
        </p:nvSpPr>
        <p:spPr>
          <a:xfrm>
            <a:off x="3429000" y="3008376"/>
            <a:ext cx="109728" cy="10972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5" name="Text 20">
            <a:extLst>
              <a:ext uri="{FF2B5EF4-FFF2-40B4-BE49-F238E27FC236}">
                <a16:creationId xmlns:a16="http://schemas.microsoft.com/office/drawing/2014/main" id="{5968732E-6173-65C7-3D61-8DB1FCC9E65B}"/>
              </a:ext>
            </a:extLst>
          </p:cNvPr>
          <p:cNvSpPr/>
          <p:nvPr/>
        </p:nvSpPr>
        <p:spPr>
          <a:xfrm>
            <a:off x="3639312" y="2779776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AI-driven fault remediation</a:t>
            </a:r>
            <a:endParaRPr lang="en-US" sz="1350" dirty="0"/>
          </a:p>
        </p:txBody>
      </p:sp>
      <p:sp>
        <p:nvSpPr>
          <p:cNvPr id="56" name="Shape 21">
            <a:extLst>
              <a:ext uri="{FF2B5EF4-FFF2-40B4-BE49-F238E27FC236}">
                <a16:creationId xmlns:a16="http://schemas.microsoft.com/office/drawing/2014/main" id="{89A2CB17-F13E-8DB3-027B-67EAC08BCD6F}"/>
              </a:ext>
            </a:extLst>
          </p:cNvPr>
          <p:cNvSpPr/>
          <p:nvPr/>
        </p:nvSpPr>
        <p:spPr>
          <a:xfrm>
            <a:off x="3429000" y="3703320"/>
            <a:ext cx="109728" cy="10972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7" name="Text 22">
            <a:extLst>
              <a:ext uri="{FF2B5EF4-FFF2-40B4-BE49-F238E27FC236}">
                <a16:creationId xmlns:a16="http://schemas.microsoft.com/office/drawing/2014/main" id="{79A9F556-953F-7F82-927C-ABE80A4D7604}"/>
              </a:ext>
            </a:extLst>
          </p:cNvPr>
          <p:cNvSpPr/>
          <p:nvPr/>
        </p:nvSpPr>
        <p:spPr>
          <a:xfrm>
            <a:off x="3639312" y="3474720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 service adaptation</a:t>
            </a:r>
            <a:endParaRPr lang="en-US" sz="1350" dirty="0"/>
          </a:p>
        </p:txBody>
      </p:sp>
      <p:sp>
        <p:nvSpPr>
          <p:cNvPr id="58" name="Shape 23">
            <a:extLst>
              <a:ext uri="{FF2B5EF4-FFF2-40B4-BE49-F238E27FC236}">
                <a16:creationId xmlns:a16="http://schemas.microsoft.com/office/drawing/2014/main" id="{5DA75055-BE33-4B32-ABD6-C3C5BE70F288}"/>
              </a:ext>
            </a:extLst>
          </p:cNvPr>
          <p:cNvSpPr/>
          <p:nvPr/>
        </p:nvSpPr>
        <p:spPr>
          <a:xfrm>
            <a:off x="3429000" y="4398264"/>
            <a:ext cx="109728" cy="109728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9" name="Text 24">
            <a:extLst>
              <a:ext uri="{FF2B5EF4-FFF2-40B4-BE49-F238E27FC236}">
                <a16:creationId xmlns:a16="http://schemas.microsoft.com/office/drawing/2014/main" id="{AE5CF449-68B8-6771-3763-F66D03DFA792}"/>
              </a:ext>
            </a:extLst>
          </p:cNvPr>
          <p:cNvSpPr/>
          <p:nvPr/>
        </p:nvSpPr>
        <p:spPr>
          <a:xfrm>
            <a:off x="3639312" y="4169664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Multi-platform agent chains</a:t>
            </a:r>
            <a:endParaRPr lang="en-US" sz="1350" dirty="0"/>
          </a:p>
        </p:txBody>
      </p:sp>
      <p:sp>
        <p:nvSpPr>
          <p:cNvPr id="60" name="Shape 25">
            <a:extLst>
              <a:ext uri="{FF2B5EF4-FFF2-40B4-BE49-F238E27FC236}">
                <a16:creationId xmlns:a16="http://schemas.microsoft.com/office/drawing/2014/main" id="{35AF0801-6F9B-9443-0A87-E8B7C9B2F0DF}"/>
              </a:ext>
            </a:extLst>
          </p:cNvPr>
          <p:cNvSpPr/>
          <p:nvPr/>
        </p:nvSpPr>
        <p:spPr>
          <a:xfrm>
            <a:off x="6181344" y="1143000"/>
            <a:ext cx="2788920" cy="3840480"/>
          </a:xfrm>
          <a:prstGeom prst="rect">
            <a:avLst/>
          </a:prstGeom>
          <a:solidFill>
            <a:srgbClr val="080F1E">
              <a:alpha val="80000"/>
            </a:srgbClr>
          </a:solidFill>
          <a:ln w="254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1" name="Shape 26">
            <a:extLst>
              <a:ext uri="{FF2B5EF4-FFF2-40B4-BE49-F238E27FC236}">
                <a16:creationId xmlns:a16="http://schemas.microsoft.com/office/drawing/2014/main" id="{B2E79D00-9B0C-BBB8-E3FE-F68164A558A3}"/>
              </a:ext>
            </a:extLst>
          </p:cNvPr>
          <p:cNvSpPr/>
          <p:nvPr/>
        </p:nvSpPr>
        <p:spPr>
          <a:xfrm>
            <a:off x="6181344" y="1143000"/>
            <a:ext cx="2788920" cy="594360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2" name="Text 27">
            <a:extLst>
              <a:ext uri="{FF2B5EF4-FFF2-40B4-BE49-F238E27FC236}">
                <a16:creationId xmlns:a16="http://schemas.microsoft.com/office/drawing/2014/main" id="{3C187F23-396C-0DC6-3C8E-4D0528C499E8}"/>
              </a:ext>
            </a:extLst>
          </p:cNvPr>
          <p:cNvSpPr/>
          <p:nvPr/>
        </p:nvSpPr>
        <p:spPr>
          <a:xfrm>
            <a:off x="6272784" y="1188720"/>
            <a:ext cx="26060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Horizon</a:t>
            </a:r>
            <a:endParaRPr lang="en-US" sz="2000" dirty="0"/>
          </a:p>
        </p:txBody>
      </p:sp>
      <p:sp>
        <p:nvSpPr>
          <p:cNvPr id="63" name="Shape 28">
            <a:extLst>
              <a:ext uri="{FF2B5EF4-FFF2-40B4-BE49-F238E27FC236}">
                <a16:creationId xmlns:a16="http://schemas.microsoft.com/office/drawing/2014/main" id="{233FDB33-B029-088F-A6A5-7E2994F5FC16}"/>
              </a:ext>
            </a:extLst>
          </p:cNvPr>
          <p:cNvSpPr/>
          <p:nvPr/>
        </p:nvSpPr>
        <p:spPr>
          <a:xfrm>
            <a:off x="6382512" y="2313432"/>
            <a:ext cx="109728" cy="109728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4" name="Text 29">
            <a:extLst>
              <a:ext uri="{FF2B5EF4-FFF2-40B4-BE49-F238E27FC236}">
                <a16:creationId xmlns:a16="http://schemas.microsoft.com/office/drawing/2014/main" id="{0015A83F-45C0-ACC3-8828-FEE4F39830CD}"/>
              </a:ext>
            </a:extLst>
          </p:cNvPr>
          <p:cNvSpPr/>
          <p:nvPr/>
        </p:nvSpPr>
        <p:spPr>
          <a:xfrm>
            <a:off x="6592824" y="2084832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Internet of Agents for NRENs</a:t>
            </a:r>
            <a:endParaRPr lang="en-US" sz="1350" dirty="0"/>
          </a:p>
        </p:txBody>
      </p:sp>
      <p:sp>
        <p:nvSpPr>
          <p:cNvPr id="65" name="Shape 30">
            <a:extLst>
              <a:ext uri="{FF2B5EF4-FFF2-40B4-BE49-F238E27FC236}">
                <a16:creationId xmlns:a16="http://schemas.microsoft.com/office/drawing/2014/main" id="{554C9096-2D64-E172-73E8-E185E829B290}"/>
              </a:ext>
            </a:extLst>
          </p:cNvPr>
          <p:cNvSpPr/>
          <p:nvPr/>
        </p:nvSpPr>
        <p:spPr>
          <a:xfrm>
            <a:off x="6382512" y="3008376"/>
            <a:ext cx="109728" cy="109728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6" name="Text 31">
            <a:extLst>
              <a:ext uri="{FF2B5EF4-FFF2-40B4-BE49-F238E27FC236}">
                <a16:creationId xmlns:a16="http://schemas.microsoft.com/office/drawing/2014/main" id="{A13CC14C-3B30-BFAF-C219-D1CE9DB4D1EC}"/>
              </a:ext>
            </a:extLst>
          </p:cNvPr>
          <p:cNvSpPr/>
          <p:nvPr/>
        </p:nvSpPr>
        <p:spPr>
          <a:xfrm>
            <a:off x="6592824" y="2779776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Cross-domain orchestration</a:t>
            </a:r>
            <a:endParaRPr lang="en-US" sz="1350" dirty="0"/>
          </a:p>
        </p:txBody>
      </p:sp>
      <p:sp>
        <p:nvSpPr>
          <p:cNvPr id="67" name="Shape 32">
            <a:extLst>
              <a:ext uri="{FF2B5EF4-FFF2-40B4-BE49-F238E27FC236}">
                <a16:creationId xmlns:a16="http://schemas.microsoft.com/office/drawing/2014/main" id="{825882F3-54A5-D7CB-ECDD-9E0665A6A0A4}"/>
              </a:ext>
            </a:extLst>
          </p:cNvPr>
          <p:cNvSpPr/>
          <p:nvPr/>
        </p:nvSpPr>
        <p:spPr>
          <a:xfrm>
            <a:off x="6382512" y="3703320"/>
            <a:ext cx="109728" cy="109728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8" name="Text 33">
            <a:extLst>
              <a:ext uri="{FF2B5EF4-FFF2-40B4-BE49-F238E27FC236}">
                <a16:creationId xmlns:a16="http://schemas.microsoft.com/office/drawing/2014/main" id="{495A2285-C640-67BD-3997-6FBAA3745E9A}"/>
              </a:ext>
            </a:extLst>
          </p:cNvPr>
          <p:cNvSpPr/>
          <p:nvPr/>
        </p:nvSpPr>
        <p:spPr>
          <a:xfrm>
            <a:off x="6592824" y="3474720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 service lifecycle</a:t>
            </a:r>
            <a:endParaRPr lang="en-US" sz="1350" dirty="0"/>
          </a:p>
        </p:txBody>
      </p:sp>
      <p:sp>
        <p:nvSpPr>
          <p:cNvPr id="69" name="Shape 34">
            <a:extLst>
              <a:ext uri="{FF2B5EF4-FFF2-40B4-BE49-F238E27FC236}">
                <a16:creationId xmlns:a16="http://schemas.microsoft.com/office/drawing/2014/main" id="{7C1E98F2-175F-0EA6-29B8-C4DE7C59950B}"/>
              </a:ext>
            </a:extLst>
          </p:cNvPr>
          <p:cNvSpPr/>
          <p:nvPr/>
        </p:nvSpPr>
        <p:spPr>
          <a:xfrm>
            <a:off x="6382512" y="4398264"/>
            <a:ext cx="109728" cy="109728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0" name="Text 35">
            <a:extLst>
              <a:ext uri="{FF2B5EF4-FFF2-40B4-BE49-F238E27FC236}">
                <a16:creationId xmlns:a16="http://schemas.microsoft.com/office/drawing/2014/main" id="{406041F3-15F2-3526-B0E8-079115BDF0CD}"/>
              </a:ext>
            </a:extLst>
          </p:cNvPr>
          <p:cNvSpPr/>
          <p:nvPr/>
        </p:nvSpPr>
        <p:spPr>
          <a:xfrm>
            <a:off x="6592824" y="4169664"/>
            <a:ext cx="22860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agent marketplaces</a:t>
            </a:r>
            <a:endParaRPr lang="en-US" sz="13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YOUR ADOPTION PATH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292608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to Start</a:t>
            </a:r>
            <a:endParaRPr lang="en-US" sz="4200" dirty="0"/>
          </a:p>
        </p:txBody>
      </p:sp>
      <p:sp>
        <p:nvSpPr>
          <p:cNvPr id="5" name="Text 3"/>
          <p:cNvSpPr/>
          <p:nvPr/>
        </p:nvSpPr>
        <p:spPr>
          <a:xfrm>
            <a:off x="384048" y="868680"/>
            <a:ext cx="8229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4D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not start with autonomous networks. Start with reusable, guarded, standards-aligned workflow patterns.</a:t>
            </a:r>
            <a:endParaRPr lang="en-US" sz="1300" dirty="0"/>
          </a:p>
        </p:txBody>
      </p:sp>
      <p:sp>
        <p:nvSpPr>
          <p:cNvPr id="6" name="Shape 4"/>
          <p:cNvSpPr/>
          <p:nvPr/>
        </p:nvSpPr>
        <p:spPr>
          <a:xfrm>
            <a:off x="292608" y="1298448"/>
            <a:ext cx="2788920" cy="3657600"/>
          </a:xfrm>
          <a:prstGeom prst="rect">
            <a:avLst/>
          </a:prstGeom>
          <a:solidFill>
            <a:srgbClr val="0D1B2E"/>
          </a:solidFill>
          <a:ln w="228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Shape 5"/>
          <p:cNvSpPr/>
          <p:nvPr/>
        </p:nvSpPr>
        <p:spPr>
          <a:xfrm>
            <a:off x="292608" y="1298448"/>
            <a:ext cx="2788920" cy="54864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Shape 6"/>
          <p:cNvSpPr/>
          <p:nvPr/>
        </p:nvSpPr>
        <p:spPr>
          <a:xfrm>
            <a:off x="457200" y="1444752"/>
            <a:ext cx="310896" cy="310896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9" name="Text 7"/>
          <p:cNvSpPr/>
          <p:nvPr/>
        </p:nvSpPr>
        <p:spPr>
          <a:xfrm>
            <a:off x="457200" y="144475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859536" y="1481328"/>
            <a:ext cx="1417320" cy="237744"/>
          </a:xfrm>
          <a:prstGeom prst="rect">
            <a:avLst/>
          </a:prstGeom>
          <a:solidFill>
            <a:srgbClr val="00B4A6">
              <a:alpha val="18000"/>
            </a:srgbClr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1" name="Text 9"/>
          <p:cNvSpPr/>
          <p:nvPr/>
        </p:nvSpPr>
        <p:spPr>
          <a:xfrm>
            <a:off x="859536" y="149961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ASSISTED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457200" y="1810512"/>
            <a:ext cx="2468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Start with copilots.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457200" y="2322576"/>
            <a:ext cx="2468880" cy="0"/>
          </a:xfrm>
          <a:prstGeom prst="line">
            <a:avLst/>
          </a:prstGeom>
          <a:noFill/>
          <a:ln w="6350">
            <a:solidFill>
              <a:srgbClr val="00B4A6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Text 12"/>
          <p:cNvSpPr/>
          <p:nvPr/>
        </p:nvSpPr>
        <p:spPr>
          <a:xfrm>
            <a:off x="457200" y="2414016"/>
            <a:ext cx="2468880" cy="21762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suggests. Engineer decides. Every output reviewed before anything touches the network. Zero operational risk.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347472" y="4534217"/>
            <a:ext cx="2679192" cy="376111"/>
          </a:xfrm>
          <a:prstGeom prst="rect">
            <a:avLst/>
          </a:prstGeom>
          <a:solidFill>
            <a:srgbClr val="00B4A6">
              <a:alpha val="22000"/>
            </a:srgbClr>
          </a:solidFill>
          <a:ln w="762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6" name="Text 14"/>
          <p:cNvSpPr/>
          <p:nvPr/>
        </p:nvSpPr>
        <p:spPr>
          <a:xfrm>
            <a:off x="376491" y="4630605"/>
            <a:ext cx="2606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none · Reversibility: immediate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246120" y="1298448"/>
            <a:ext cx="2788920" cy="3657600"/>
          </a:xfrm>
          <a:prstGeom prst="rect">
            <a:avLst/>
          </a:prstGeom>
          <a:solidFill>
            <a:srgbClr val="0D1B2E"/>
          </a:solidFill>
          <a:ln w="228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8" name="Shape 16"/>
          <p:cNvSpPr/>
          <p:nvPr/>
        </p:nvSpPr>
        <p:spPr>
          <a:xfrm>
            <a:off x="3246120" y="1298448"/>
            <a:ext cx="278892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9" name="Shape 17"/>
          <p:cNvSpPr/>
          <p:nvPr/>
        </p:nvSpPr>
        <p:spPr>
          <a:xfrm>
            <a:off x="3410712" y="1444752"/>
            <a:ext cx="310896" cy="310896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0" name="Text 18"/>
          <p:cNvSpPr/>
          <p:nvPr/>
        </p:nvSpPr>
        <p:spPr>
          <a:xfrm>
            <a:off x="3410712" y="144475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3813048" y="1481328"/>
            <a:ext cx="1417320" cy="237744"/>
          </a:xfrm>
          <a:prstGeom prst="rect">
            <a:avLst/>
          </a:prstGeom>
          <a:solidFill>
            <a:srgbClr val="7C3AED">
              <a:alpha val="18000"/>
            </a:srgbClr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2" name="Text 20"/>
          <p:cNvSpPr/>
          <p:nvPr/>
        </p:nvSpPr>
        <p:spPr>
          <a:xfrm>
            <a:off x="3813048" y="149961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</a:t>
            </a:r>
            <a:endParaRPr lang="en-US" sz="850" dirty="0"/>
          </a:p>
        </p:txBody>
      </p:sp>
      <p:sp>
        <p:nvSpPr>
          <p:cNvPr id="23" name="Text 21"/>
          <p:cNvSpPr/>
          <p:nvPr/>
        </p:nvSpPr>
        <p:spPr>
          <a:xfrm>
            <a:off x="3410712" y="1810512"/>
            <a:ext cx="246888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Move to workflow scaffolding.</a:t>
            </a:r>
            <a:endParaRPr lang="en-US" sz="1700" dirty="0"/>
          </a:p>
        </p:txBody>
      </p:sp>
      <p:sp>
        <p:nvSpPr>
          <p:cNvPr id="24" name="Shape 22"/>
          <p:cNvSpPr/>
          <p:nvPr/>
        </p:nvSpPr>
        <p:spPr>
          <a:xfrm>
            <a:off x="3410712" y="2322576"/>
            <a:ext cx="2468880" cy="0"/>
          </a:xfrm>
          <a:prstGeom prst="line">
            <a:avLst/>
          </a:prstGeom>
          <a:noFill/>
          <a:ln w="6350">
            <a:solidFill>
              <a:srgbClr val="7C3AED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5" name="Text 23"/>
          <p:cNvSpPr/>
          <p:nvPr/>
        </p:nvSpPr>
        <p:spPr>
          <a:xfrm>
            <a:off x="3410712" y="2414016"/>
            <a:ext cx="2468880" cy="21762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 intent. AI generates the workflow scaffold. Review and validate every output before deployment.</a:t>
            </a:r>
            <a:endParaRPr lang="en-US" sz="1300" dirty="0"/>
          </a:p>
        </p:txBody>
      </p:sp>
      <p:sp>
        <p:nvSpPr>
          <p:cNvPr id="26" name="Shape 24"/>
          <p:cNvSpPr/>
          <p:nvPr/>
        </p:nvSpPr>
        <p:spPr>
          <a:xfrm>
            <a:off x="3300984" y="4534217"/>
            <a:ext cx="2679192" cy="376111"/>
          </a:xfrm>
          <a:prstGeom prst="rect">
            <a:avLst/>
          </a:prstGeom>
          <a:solidFill>
            <a:srgbClr val="7C3AED">
              <a:alpha val="22000"/>
            </a:srgbClr>
          </a:solidFill>
          <a:ln w="762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7" name="Text 25"/>
          <p:cNvSpPr/>
          <p:nvPr/>
        </p:nvSpPr>
        <p:spPr>
          <a:xfrm>
            <a:off x="3330003" y="4630605"/>
            <a:ext cx="2606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low · Reversibility: review before apply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6199632" y="1298448"/>
            <a:ext cx="2788920" cy="3657600"/>
          </a:xfrm>
          <a:prstGeom prst="rect">
            <a:avLst/>
          </a:prstGeom>
          <a:solidFill>
            <a:srgbClr val="0D1B2E"/>
          </a:solidFill>
          <a:ln w="2286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9" name="Shape 27"/>
          <p:cNvSpPr/>
          <p:nvPr/>
        </p:nvSpPr>
        <p:spPr>
          <a:xfrm>
            <a:off x="6199632" y="1298448"/>
            <a:ext cx="2788920" cy="54864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0" name="Shape 28"/>
          <p:cNvSpPr/>
          <p:nvPr/>
        </p:nvSpPr>
        <p:spPr>
          <a:xfrm>
            <a:off x="6364224" y="1444752"/>
            <a:ext cx="310896" cy="310896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1" name="Text 29"/>
          <p:cNvSpPr/>
          <p:nvPr/>
        </p:nvSpPr>
        <p:spPr>
          <a:xfrm>
            <a:off x="6364224" y="1444752"/>
            <a:ext cx="310896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400" dirty="0"/>
          </a:p>
        </p:txBody>
      </p:sp>
      <p:sp>
        <p:nvSpPr>
          <p:cNvPr id="32" name="Shape 30"/>
          <p:cNvSpPr/>
          <p:nvPr/>
        </p:nvSpPr>
        <p:spPr>
          <a:xfrm>
            <a:off x="6766560" y="1481328"/>
            <a:ext cx="1417320" cy="237744"/>
          </a:xfrm>
          <a:prstGeom prst="rect">
            <a:avLst/>
          </a:prstGeom>
          <a:solidFill>
            <a:srgbClr val="F5A623">
              <a:alpha val="18000"/>
            </a:srgbClr>
          </a:solidFill>
          <a:ln w="1016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3" name="Text 31"/>
          <p:cNvSpPr/>
          <p:nvPr/>
        </p:nvSpPr>
        <p:spPr>
          <a:xfrm>
            <a:off x="6766560" y="1499616"/>
            <a:ext cx="1417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</a:t>
            </a:r>
            <a:endParaRPr lang="en-US" sz="850" dirty="0"/>
          </a:p>
        </p:txBody>
      </p:sp>
      <p:sp>
        <p:nvSpPr>
          <p:cNvPr id="34" name="Text 32"/>
          <p:cNvSpPr/>
          <p:nvPr/>
        </p:nvSpPr>
        <p:spPr>
          <a:xfrm>
            <a:off x="6364224" y="1810512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 agents only with contracts, guards, approval and rollback.</a:t>
            </a:r>
            <a:endParaRPr lang="en-US" sz="1400" dirty="0"/>
          </a:p>
        </p:txBody>
      </p:sp>
      <p:sp>
        <p:nvSpPr>
          <p:cNvPr id="35" name="Shape 33"/>
          <p:cNvSpPr/>
          <p:nvPr/>
        </p:nvSpPr>
        <p:spPr>
          <a:xfrm>
            <a:off x="6364224" y="2596896"/>
            <a:ext cx="2468880" cy="0"/>
          </a:xfrm>
          <a:prstGeom prst="line">
            <a:avLst/>
          </a:prstGeom>
          <a:noFill/>
          <a:ln w="6350">
            <a:solidFill>
              <a:srgbClr val="F5A623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6" name="Text 34"/>
          <p:cNvSpPr/>
          <p:nvPr/>
        </p:nvSpPr>
        <p:spPr>
          <a:xfrm>
            <a:off x="6364224" y="2688336"/>
            <a:ext cx="2468880" cy="1901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Guard before every write. Human approval for every change. Auto-rollback on failure. If you cannot explain what the agent did — do not deploy it.</a:t>
            </a:r>
            <a:endParaRPr lang="en-US" sz="1300" dirty="0"/>
          </a:p>
        </p:txBody>
      </p:sp>
      <p:sp>
        <p:nvSpPr>
          <p:cNvPr id="37" name="Shape 35"/>
          <p:cNvSpPr/>
          <p:nvPr/>
        </p:nvSpPr>
        <p:spPr>
          <a:xfrm>
            <a:off x="6254496" y="4534217"/>
            <a:ext cx="2679192" cy="376111"/>
          </a:xfrm>
          <a:prstGeom prst="rect">
            <a:avLst/>
          </a:prstGeom>
          <a:solidFill>
            <a:srgbClr val="F5A623">
              <a:alpha val="22000"/>
            </a:srgbClr>
          </a:solidFill>
          <a:ln w="762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8" name="Text 36"/>
          <p:cNvSpPr/>
          <p:nvPr/>
        </p:nvSpPr>
        <p:spPr>
          <a:xfrm>
            <a:off x="6283515" y="4630605"/>
            <a:ext cx="2606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Risk: contained · Reversibility: by design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749808"/>
            <a:ext cx="914400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7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Thank You</a:t>
            </a:r>
            <a:endParaRPr lang="en-US" sz="7500" dirty="0"/>
          </a:p>
        </p:txBody>
      </p:sp>
      <p:sp>
        <p:nvSpPr>
          <p:cNvPr id="3" name="Text 1"/>
          <p:cNvSpPr/>
          <p:nvPr/>
        </p:nvSpPr>
        <p:spPr>
          <a:xfrm>
            <a:off x="3978" y="2342388"/>
            <a:ext cx="9144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&amp; Discussion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53324" y="3017520"/>
            <a:ext cx="8037351" cy="594360"/>
          </a:xfrm>
          <a:prstGeom prst="rect">
            <a:avLst/>
          </a:prstGeom>
          <a:solidFill>
            <a:srgbClr val="060C18">
              <a:alpha val="8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" name="Text 3"/>
          <p:cNvSpPr/>
          <p:nvPr/>
        </p:nvSpPr>
        <p:spPr>
          <a:xfrm>
            <a:off x="1010782" y="3154680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Documentation: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2319808" y="3154680"/>
            <a:ext cx="5809691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onsolas" pitchFamily="34" charset="0"/>
                <a:ea typeface="Consolas" pitchFamily="34" charset="-122"/>
                <a:cs typeface="Consolas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https://geant-netdev.gitlab-pages.pcss.pl/gp4ldocs/guides/playground/</a:t>
            </a:r>
            <a:r>
              <a:rPr lang="en-US" sz="1200" dirty="0">
                <a:solidFill>
                  <a:schemeClr val="bg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0" y="4192325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presentation was prepared with the assistance of Generative AI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0" y="4466645"/>
            <a:ext cx="9144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50" i="1" dirty="0">
                <a:solidFill>
                  <a:srgbClr val="3A5A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in the spirit of the topic —</a:t>
            </a:r>
            <a:endParaRPr lang="en-US" sz="1250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30350A61-7665-3FF3-4C31-84AC23A895C3}"/>
              </a:ext>
            </a:extLst>
          </p:cNvPr>
          <p:cNvSpPr/>
          <p:nvPr/>
        </p:nvSpPr>
        <p:spPr>
          <a:xfrm>
            <a:off x="1371600" y="3703320"/>
            <a:ext cx="6400800" cy="0"/>
          </a:xfrm>
          <a:prstGeom prst="line">
            <a:avLst/>
          </a:prstGeom>
          <a:noFill/>
          <a:ln w="635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625A6FE8-75EF-65BB-E1A4-110F8BAF4B93}"/>
              </a:ext>
            </a:extLst>
          </p:cNvPr>
          <p:cNvSpPr/>
          <p:nvPr/>
        </p:nvSpPr>
        <p:spPr>
          <a:xfrm>
            <a:off x="238539" y="3785616"/>
            <a:ext cx="4349359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Agentic AI tests conducted using open-source LLMs provided by</a:t>
            </a:r>
            <a:endParaRPr lang="en-US" sz="1300" dirty="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262405EF-BDD4-4E20-8E68-FB7A0FD12459}"/>
              </a:ext>
            </a:extLst>
          </p:cNvPr>
          <p:cNvSpPr/>
          <p:nvPr/>
        </p:nvSpPr>
        <p:spPr>
          <a:xfrm>
            <a:off x="1371600" y="4133088"/>
            <a:ext cx="6400800" cy="0"/>
          </a:xfrm>
          <a:prstGeom prst="line">
            <a:avLst/>
          </a:prstGeom>
          <a:noFill/>
          <a:ln w="6350">
            <a:solidFill>
              <a:srgbClr val="1E3A5F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14" name="Grafika 14">
            <a:extLst>
              <a:ext uri="{FF2B5EF4-FFF2-40B4-BE49-F238E27FC236}">
                <a16:creationId xmlns:a16="http://schemas.microsoft.com/office/drawing/2014/main" id="{A4115BD9-F5E1-472F-829C-AACFDF53C3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9708" y="3721609"/>
            <a:ext cx="4285753" cy="388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347472" y="128016"/>
            <a:ext cx="8412480" cy="1261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Networks are complex.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Teams are small.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changes this.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347472" y="1538610"/>
            <a:ext cx="8412480" cy="0"/>
          </a:xfrm>
          <a:prstGeom prst="line">
            <a:avLst/>
          </a:prstGeom>
          <a:noFill/>
          <a:ln w="12700">
            <a:solidFill>
              <a:srgbClr val="FF4D6D">
                <a:alpha val="6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" name="Shape 3"/>
          <p:cNvSpPr/>
          <p:nvPr/>
        </p:nvSpPr>
        <p:spPr>
          <a:xfrm>
            <a:off x="292608" y="2350008"/>
            <a:ext cx="2788920" cy="2743200"/>
          </a:xfrm>
          <a:prstGeom prst="rect">
            <a:avLst/>
          </a:prstGeom>
          <a:solidFill>
            <a:srgbClr val="0D1B2E"/>
          </a:solidFill>
          <a:ln w="22860">
            <a:solidFill>
              <a:srgbClr val="00B4A6"/>
            </a:solidFill>
            <a:prstDash val="solid"/>
          </a:ln>
          <a:effectLst>
            <a:outerShdw blurRad="228600" dist="508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6" name="Shape 4"/>
          <p:cNvSpPr/>
          <p:nvPr/>
        </p:nvSpPr>
        <p:spPr>
          <a:xfrm>
            <a:off x="292608" y="2350008"/>
            <a:ext cx="2788920" cy="54864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Shape 5"/>
          <p:cNvSpPr/>
          <p:nvPr/>
        </p:nvSpPr>
        <p:spPr>
          <a:xfrm>
            <a:off x="457200" y="2496312"/>
            <a:ext cx="1463040" cy="274320"/>
          </a:xfrm>
          <a:prstGeom prst="rect">
            <a:avLst/>
          </a:prstGeom>
          <a:solidFill>
            <a:srgbClr val="00B4A6">
              <a:alpha val="18000"/>
            </a:srgbClr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457200" y="25146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ASSISTED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2715768" y="2459736"/>
            <a:ext cx="256032" cy="256032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0" name="Text 8"/>
          <p:cNvSpPr/>
          <p:nvPr/>
        </p:nvSpPr>
        <p:spPr>
          <a:xfrm>
            <a:off x="2715768" y="245973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1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448" y="2880360"/>
            <a:ext cx="658368" cy="65836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457200" y="3648456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Config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Management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457200" y="4288536"/>
            <a:ext cx="2468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helps engineers generate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validate configurations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3246120" y="1892808"/>
            <a:ext cx="2788920" cy="3200400"/>
          </a:xfrm>
          <a:prstGeom prst="rect">
            <a:avLst/>
          </a:prstGeom>
          <a:solidFill>
            <a:srgbClr val="0D1B2E"/>
          </a:solidFill>
          <a:ln w="22860">
            <a:solidFill>
              <a:srgbClr val="7C3AED"/>
            </a:solidFill>
            <a:prstDash val="solid"/>
          </a:ln>
          <a:effectLst>
            <a:outerShdw blurRad="228600" dist="508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15" name="Shape 12"/>
          <p:cNvSpPr/>
          <p:nvPr/>
        </p:nvSpPr>
        <p:spPr>
          <a:xfrm>
            <a:off x="3246120" y="1892808"/>
            <a:ext cx="278892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6" name="Shape 13"/>
          <p:cNvSpPr/>
          <p:nvPr/>
        </p:nvSpPr>
        <p:spPr>
          <a:xfrm>
            <a:off x="3410712" y="2039112"/>
            <a:ext cx="1463040" cy="274320"/>
          </a:xfrm>
          <a:prstGeom prst="rect">
            <a:avLst/>
          </a:prstGeom>
          <a:solidFill>
            <a:srgbClr val="7C3AED">
              <a:alpha val="18000"/>
            </a:srgbClr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7" name="Text 14"/>
          <p:cNvSpPr/>
          <p:nvPr/>
        </p:nvSpPr>
        <p:spPr>
          <a:xfrm>
            <a:off x="3410712" y="205740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AUTOMATED</a:t>
            </a:r>
            <a:endParaRPr lang="en-US" sz="900" dirty="0"/>
          </a:p>
        </p:txBody>
      </p:sp>
      <p:sp>
        <p:nvSpPr>
          <p:cNvPr id="18" name="Shape 15"/>
          <p:cNvSpPr/>
          <p:nvPr/>
        </p:nvSpPr>
        <p:spPr>
          <a:xfrm>
            <a:off x="5669280" y="2002536"/>
            <a:ext cx="256032" cy="256032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9" name="Text 16"/>
          <p:cNvSpPr/>
          <p:nvPr/>
        </p:nvSpPr>
        <p:spPr>
          <a:xfrm>
            <a:off x="5669280" y="200253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1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2423160"/>
            <a:ext cx="658368" cy="658368"/>
          </a:xfrm>
          <a:prstGeom prst="rect">
            <a:avLst/>
          </a:prstGeom>
        </p:spPr>
      </p:pic>
      <p:sp>
        <p:nvSpPr>
          <p:cNvPr id="21" name="Text 17"/>
          <p:cNvSpPr/>
          <p:nvPr/>
        </p:nvSpPr>
        <p:spPr>
          <a:xfrm>
            <a:off x="3410712" y="3191256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Workflow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Orchestration</a:t>
            </a:r>
            <a:endParaRPr lang="en-US" sz="2000" dirty="0"/>
          </a:p>
        </p:txBody>
      </p:sp>
      <p:sp>
        <p:nvSpPr>
          <p:cNvPr id="22" name="Text 18"/>
          <p:cNvSpPr/>
          <p:nvPr/>
        </p:nvSpPr>
        <p:spPr>
          <a:xfrm>
            <a:off x="3410712" y="4288536"/>
            <a:ext cx="2468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generates full workflow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pipelines from intent alone</a:t>
            </a:r>
            <a:endParaRPr lang="en-US" sz="1250" dirty="0"/>
          </a:p>
        </p:txBody>
      </p:sp>
      <p:sp>
        <p:nvSpPr>
          <p:cNvPr id="23" name="Shape 19"/>
          <p:cNvSpPr/>
          <p:nvPr/>
        </p:nvSpPr>
        <p:spPr>
          <a:xfrm>
            <a:off x="6199632" y="1618488"/>
            <a:ext cx="2788920" cy="3474720"/>
          </a:xfrm>
          <a:prstGeom prst="rect">
            <a:avLst/>
          </a:prstGeom>
          <a:solidFill>
            <a:srgbClr val="0D1B2E"/>
          </a:solidFill>
          <a:ln w="22860">
            <a:solidFill>
              <a:srgbClr val="F5A623"/>
            </a:solidFill>
            <a:prstDash val="solid"/>
          </a:ln>
          <a:effectLst>
            <a:outerShdw blurRad="228600" dist="508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24" name="Shape 20"/>
          <p:cNvSpPr/>
          <p:nvPr/>
        </p:nvSpPr>
        <p:spPr>
          <a:xfrm>
            <a:off x="6199632" y="1618488"/>
            <a:ext cx="2788920" cy="54864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5" name="Shape 21"/>
          <p:cNvSpPr/>
          <p:nvPr/>
        </p:nvSpPr>
        <p:spPr>
          <a:xfrm>
            <a:off x="6364224" y="1764792"/>
            <a:ext cx="1463040" cy="274320"/>
          </a:xfrm>
          <a:prstGeom prst="rect">
            <a:avLst/>
          </a:prstGeom>
          <a:solidFill>
            <a:srgbClr val="F5A623">
              <a:alpha val="18000"/>
            </a:srgbClr>
          </a:solidFill>
          <a:ln w="1016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6" name="Text 22"/>
          <p:cNvSpPr/>
          <p:nvPr/>
        </p:nvSpPr>
        <p:spPr>
          <a:xfrm>
            <a:off x="6364224" y="1783080"/>
            <a:ext cx="14630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kern="0" spc="200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AUTONOMOUS</a:t>
            </a:r>
            <a:endParaRPr lang="en-US" sz="900" dirty="0"/>
          </a:p>
        </p:txBody>
      </p:sp>
      <p:sp>
        <p:nvSpPr>
          <p:cNvPr id="27" name="Shape 23"/>
          <p:cNvSpPr/>
          <p:nvPr/>
        </p:nvSpPr>
        <p:spPr>
          <a:xfrm>
            <a:off x="8622792" y="1728216"/>
            <a:ext cx="256032" cy="256032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8" name="Text 24"/>
          <p:cNvSpPr/>
          <p:nvPr/>
        </p:nvSpPr>
        <p:spPr>
          <a:xfrm>
            <a:off x="8622792" y="172821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080F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100" dirty="0"/>
          </a:p>
        </p:txBody>
      </p:sp>
      <p:pic>
        <p:nvPicPr>
          <p:cNvPr id="29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472" y="2148840"/>
            <a:ext cx="658368" cy="658368"/>
          </a:xfrm>
          <a:prstGeom prst="rect">
            <a:avLst/>
          </a:prstGeom>
        </p:spPr>
      </p:pic>
      <p:sp>
        <p:nvSpPr>
          <p:cNvPr id="30" name="Text 25"/>
          <p:cNvSpPr/>
          <p:nvPr/>
        </p:nvSpPr>
        <p:spPr>
          <a:xfrm>
            <a:off x="6364224" y="2916936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Agentic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Orchestration</a:t>
            </a:r>
            <a:endParaRPr lang="en-US" sz="2000" dirty="0"/>
          </a:p>
        </p:txBody>
      </p:sp>
      <p:sp>
        <p:nvSpPr>
          <p:cNvPr id="31" name="Text 26"/>
          <p:cNvSpPr/>
          <p:nvPr/>
        </p:nvSpPr>
        <p:spPr>
          <a:xfrm>
            <a:off x="6364224" y="4288536"/>
            <a:ext cx="246888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reasons, decides and acts</a:t>
            </a:r>
            <a:endParaRPr lang="en-US" sz="1250" dirty="0"/>
          </a:p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the live network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14D4E8"/>
          </a:solidFill>
          <a:ln w="1270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14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NOW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Three Forces Converging</a:t>
            </a:r>
            <a:endParaRPr lang="en-US" sz="4000" dirty="0"/>
          </a:p>
        </p:txBody>
      </p:sp>
      <p:sp>
        <p:nvSpPr>
          <p:cNvPr id="5" name="Shape 3"/>
          <p:cNvSpPr/>
          <p:nvPr/>
        </p:nvSpPr>
        <p:spPr>
          <a:xfrm>
            <a:off x="292608" y="1115568"/>
            <a:ext cx="2788920" cy="3749040"/>
          </a:xfrm>
          <a:prstGeom prst="rect">
            <a:avLst/>
          </a:prstGeom>
          <a:solidFill>
            <a:srgbClr val="080F1E">
              <a:alpha val="92000"/>
            </a:srgbClr>
          </a:solidFill>
          <a:ln w="22860">
            <a:solidFill>
              <a:srgbClr val="00B4A6"/>
            </a:solidFill>
            <a:prstDash val="solid"/>
          </a:ln>
          <a:effectLst>
            <a:outerShdw blurRad="2032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6" name="Shape 4"/>
          <p:cNvSpPr/>
          <p:nvPr/>
        </p:nvSpPr>
        <p:spPr>
          <a:xfrm>
            <a:off x="292608" y="1115568"/>
            <a:ext cx="2788920" cy="54864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Shape 5"/>
          <p:cNvSpPr/>
          <p:nvPr/>
        </p:nvSpPr>
        <p:spPr>
          <a:xfrm>
            <a:off x="457200" y="1225296"/>
            <a:ext cx="1572768" cy="256032"/>
          </a:xfrm>
          <a:prstGeom prst="rect">
            <a:avLst/>
          </a:prstGeom>
          <a:solidFill>
            <a:srgbClr val="00B4A6">
              <a:alpha val="18000"/>
            </a:srgbClr>
          </a:solidFill>
          <a:ln w="1016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457200" y="1243584"/>
            <a:ext cx="1572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CAPABILITY</a:t>
            </a:r>
            <a:endParaRPr lang="en-US" sz="8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736" y="1572768"/>
            <a:ext cx="594360" cy="59436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457200" y="2267712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Models that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actually work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493776" y="3145536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2" name="Text 9"/>
          <p:cNvSpPr/>
          <p:nvPr/>
        </p:nvSpPr>
        <p:spPr>
          <a:xfrm>
            <a:off x="676656" y="3081528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Production-grade models now widely available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93776" y="3566160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Text 11"/>
          <p:cNvSpPr/>
          <p:nvPr/>
        </p:nvSpPr>
        <p:spPr>
          <a:xfrm>
            <a:off x="676656" y="35021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accuracy on non-complex network config</a:t>
            </a:r>
            <a:endParaRPr lang="en-US" sz="1150" dirty="0"/>
          </a:p>
        </p:txBody>
      </p:sp>
      <p:sp>
        <p:nvSpPr>
          <p:cNvPr id="15" name="Shape 12"/>
          <p:cNvSpPr/>
          <p:nvPr/>
        </p:nvSpPr>
        <p:spPr>
          <a:xfrm>
            <a:off x="493776" y="3986784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6" name="Text 13"/>
          <p:cNvSpPr/>
          <p:nvPr/>
        </p:nvSpPr>
        <p:spPr>
          <a:xfrm>
            <a:off x="676656" y="3922776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RAG + function calling close the domain gap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493776" y="4407408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8" name="Text 15"/>
          <p:cNvSpPr/>
          <p:nvPr/>
        </p:nvSpPr>
        <p:spPr>
          <a:xfrm>
            <a:off x="676656" y="4343400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 dropping — inference now viable at scale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3246120" y="1115568"/>
            <a:ext cx="2788920" cy="3749040"/>
          </a:xfrm>
          <a:prstGeom prst="rect">
            <a:avLst/>
          </a:prstGeom>
          <a:solidFill>
            <a:srgbClr val="080F1E">
              <a:alpha val="92000"/>
            </a:srgbClr>
          </a:solidFill>
          <a:ln w="22860">
            <a:solidFill>
              <a:srgbClr val="FF4D6D"/>
            </a:solidFill>
            <a:prstDash val="solid"/>
          </a:ln>
          <a:effectLst>
            <a:outerShdw blurRad="2032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20" name="Shape 17"/>
          <p:cNvSpPr/>
          <p:nvPr/>
        </p:nvSpPr>
        <p:spPr>
          <a:xfrm>
            <a:off x="3246120" y="1115568"/>
            <a:ext cx="2788920" cy="54864"/>
          </a:xfrm>
          <a:prstGeom prst="rect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1" name="Shape 18"/>
          <p:cNvSpPr/>
          <p:nvPr/>
        </p:nvSpPr>
        <p:spPr>
          <a:xfrm>
            <a:off x="3410712" y="1225296"/>
            <a:ext cx="1572768" cy="256032"/>
          </a:xfrm>
          <a:prstGeom prst="rect">
            <a:avLst/>
          </a:prstGeom>
          <a:solidFill>
            <a:srgbClr val="FF4D6D">
              <a:alpha val="18000"/>
            </a:srgbClr>
          </a:solidFill>
          <a:ln w="1016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2" name="Text 19"/>
          <p:cNvSpPr/>
          <p:nvPr/>
        </p:nvSpPr>
        <p:spPr>
          <a:xfrm>
            <a:off x="3410712" y="1243584"/>
            <a:ext cx="1572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FF4D6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NREN PRESSURE</a:t>
            </a:r>
            <a:endParaRPr lang="en-US" sz="850" dirty="0"/>
          </a:p>
        </p:txBody>
      </p:sp>
      <p:pic>
        <p:nvPicPr>
          <p:cNvPr id="2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248" y="1572768"/>
            <a:ext cx="594360" cy="594360"/>
          </a:xfrm>
          <a:prstGeom prst="rect">
            <a:avLst/>
          </a:prstGeom>
        </p:spPr>
      </p:pic>
      <p:sp>
        <p:nvSpPr>
          <p:cNvPr id="24" name="Text 20"/>
          <p:cNvSpPr/>
          <p:nvPr/>
        </p:nvSpPr>
        <p:spPr>
          <a:xfrm>
            <a:off x="3410712" y="2267712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More network,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fewer engineers</a:t>
            </a:r>
            <a:endParaRPr lang="en-US" sz="1800" dirty="0"/>
          </a:p>
        </p:txBody>
      </p:sp>
      <p:sp>
        <p:nvSpPr>
          <p:cNvPr id="25" name="Shape 21"/>
          <p:cNvSpPr/>
          <p:nvPr/>
        </p:nvSpPr>
        <p:spPr>
          <a:xfrm>
            <a:off x="3447288" y="3145536"/>
            <a:ext cx="91440" cy="91440"/>
          </a:xfrm>
          <a:prstGeom prst="ellipse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6" name="Text 22"/>
          <p:cNvSpPr/>
          <p:nvPr/>
        </p:nvSpPr>
        <p:spPr>
          <a:xfrm>
            <a:off x="3630168" y="3081528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On-demand services expected as standard</a:t>
            </a:r>
            <a:endParaRPr lang="en-US" sz="1150" dirty="0"/>
          </a:p>
        </p:txBody>
      </p:sp>
      <p:sp>
        <p:nvSpPr>
          <p:cNvPr id="27" name="Shape 23"/>
          <p:cNvSpPr/>
          <p:nvPr/>
        </p:nvSpPr>
        <p:spPr>
          <a:xfrm>
            <a:off x="3447288" y="3566160"/>
            <a:ext cx="91440" cy="91440"/>
          </a:xfrm>
          <a:prstGeom prst="ellipse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28" name="Text 24"/>
          <p:cNvSpPr/>
          <p:nvPr/>
        </p:nvSpPr>
        <p:spPr>
          <a:xfrm>
            <a:off x="3630168" y="35021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Multi-vendor, multi-domain complexity growing</a:t>
            </a:r>
            <a:endParaRPr lang="en-US" sz="1150" dirty="0"/>
          </a:p>
        </p:txBody>
      </p:sp>
      <p:sp>
        <p:nvSpPr>
          <p:cNvPr id="29" name="Shape 25"/>
          <p:cNvSpPr/>
          <p:nvPr/>
        </p:nvSpPr>
        <p:spPr>
          <a:xfrm>
            <a:off x="3447288" y="3986784"/>
            <a:ext cx="91440" cy="91440"/>
          </a:xfrm>
          <a:prstGeom prst="ellipse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0" name="Text 26"/>
          <p:cNvSpPr/>
          <p:nvPr/>
        </p:nvSpPr>
        <p:spPr>
          <a:xfrm>
            <a:off x="3630168" y="3922776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Smaller NRENs can't staff deep automation teams</a:t>
            </a:r>
            <a:endParaRPr lang="en-US" sz="1150" dirty="0"/>
          </a:p>
        </p:txBody>
      </p:sp>
      <p:sp>
        <p:nvSpPr>
          <p:cNvPr id="31" name="Shape 27"/>
          <p:cNvSpPr/>
          <p:nvPr/>
        </p:nvSpPr>
        <p:spPr>
          <a:xfrm>
            <a:off x="3447288" y="4407408"/>
            <a:ext cx="91440" cy="91440"/>
          </a:xfrm>
          <a:prstGeom prst="ellipse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2" name="Text 28"/>
          <p:cNvSpPr/>
          <p:nvPr/>
        </p:nvSpPr>
        <p:spPr>
          <a:xfrm>
            <a:off x="3630168" y="4343400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Manual config is the bottleneck, not the network</a:t>
            </a:r>
            <a:endParaRPr lang="en-US" sz="1150" dirty="0"/>
          </a:p>
        </p:txBody>
      </p:sp>
      <p:sp>
        <p:nvSpPr>
          <p:cNvPr id="33" name="Shape 29"/>
          <p:cNvSpPr/>
          <p:nvPr/>
        </p:nvSpPr>
        <p:spPr>
          <a:xfrm>
            <a:off x="6199632" y="1115568"/>
            <a:ext cx="2788920" cy="3749040"/>
          </a:xfrm>
          <a:prstGeom prst="rect">
            <a:avLst/>
          </a:prstGeom>
          <a:solidFill>
            <a:srgbClr val="080F1E">
              <a:alpha val="92000"/>
            </a:srgbClr>
          </a:solidFill>
          <a:ln w="22860">
            <a:solidFill>
              <a:srgbClr val="7C3AED"/>
            </a:solidFill>
            <a:prstDash val="solid"/>
          </a:ln>
          <a:effectLst>
            <a:outerShdw blurRad="203200" dist="38100" dir="8100000" algn="bl" rotWithShape="0">
              <a:srgbClr val="000000">
                <a:alpha val="35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34" name="Shape 30"/>
          <p:cNvSpPr/>
          <p:nvPr/>
        </p:nvSpPr>
        <p:spPr>
          <a:xfrm>
            <a:off x="6199632" y="1115568"/>
            <a:ext cx="2788920" cy="54864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5" name="Shape 31"/>
          <p:cNvSpPr/>
          <p:nvPr/>
        </p:nvSpPr>
        <p:spPr>
          <a:xfrm>
            <a:off x="6364224" y="1225296"/>
            <a:ext cx="1572768" cy="256032"/>
          </a:xfrm>
          <a:prstGeom prst="rect">
            <a:avLst/>
          </a:prstGeom>
          <a:solidFill>
            <a:srgbClr val="7C3AED">
              <a:alpha val="18000"/>
            </a:srgbClr>
          </a:solidFill>
          <a:ln w="1016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6" name="Text 32"/>
          <p:cNvSpPr/>
          <p:nvPr/>
        </p:nvSpPr>
        <p:spPr>
          <a:xfrm>
            <a:off x="6364224" y="1243584"/>
            <a:ext cx="15727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kern="0" spc="2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 STANDARDS</a:t>
            </a:r>
            <a:endParaRPr lang="en-US" sz="850" dirty="0"/>
          </a:p>
        </p:txBody>
      </p:sp>
      <p:pic>
        <p:nvPicPr>
          <p:cNvPr id="3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3760" y="1572768"/>
            <a:ext cx="594360" cy="594360"/>
          </a:xfrm>
          <a:prstGeom prst="rect">
            <a:avLst/>
          </a:prstGeom>
        </p:spPr>
      </p:pic>
      <p:sp>
        <p:nvSpPr>
          <p:cNvPr id="38" name="Text 33"/>
          <p:cNvSpPr/>
          <p:nvPr/>
        </p:nvSpPr>
        <p:spPr>
          <a:xfrm>
            <a:off x="6364224" y="2267712"/>
            <a:ext cx="24688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API surface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finally ready</a:t>
            </a:r>
            <a:endParaRPr lang="en-US" sz="1800" dirty="0"/>
          </a:p>
        </p:txBody>
      </p:sp>
      <p:sp>
        <p:nvSpPr>
          <p:cNvPr id="39" name="Shape 34"/>
          <p:cNvSpPr/>
          <p:nvPr/>
        </p:nvSpPr>
        <p:spPr>
          <a:xfrm>
            <a:off x="6400800" y="3145536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0" name="Text 35"/>
          <p:cNvSpPr/>
          <p:nvPr/>
        </p:nvSpPr>
        <p:spPr>
          <a:xfrm>
            <a:off x="6583680" y="3081528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YANG + NETCONF + RESTCONF widely deployed</a:t>
            </a:r>
            <a:endParaRPr lang="en-US" sz="1150" dirty="0"/>
          </a:p>
        </p:txBody>
      </p:sp>
      <p:sp>
        <p:nvSpPr>
          <p:cNvPr id="41" name="Shape 36"/>
          <p:cNvSpPr/>
          <p:nvPr/>
        </p:nvSpPr>
        <p:spPr>
          <a:xfrm>
            <a:off x="6400800" y="3566160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2" name="Text 37"/>
          <p:cNvSpPr/>
          <p:nvPr/>
        </p:nvSpPr>
        <p:spPr>
          <a:xfrm>
            <a:off x="6583680" y="3502152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TM Forum ODA providing service model layer</a:t>
            </a:r>
            <a:endParaRPr lang="en-US" sz="1150" dirty="0"/>
          </a:p>
        </p:txBody>
      </p:sp>
      <p:sp>
        <p:nvSpPr>
          <p:cNvPr id="43" name="Shape 38"/>
          <p:cNvSpPr/>
          <p:nvPr/>
        </p:nvSpPr>
        <p:spPr>
          <a:xfrm>
            <a:off x="6400800" y="3986784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4" name="Text 39"/>
          <p:cNvSpPr/>
          <p:nvPr/>
        </p:nvSpPr>
        <p:spPr>
          <a:xfrm>
            <a:off x="6583680" y="3922776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A2A, MCP — agent interoperability emerging</a:t>
            </a:r>
            <a:endParaRPr lang="en-US" sz="1150" dirty="0"/>
          </a:p>
        </p:txBody>
      </p:sp>
      <p:sp>
        <p:nvSpPr>
          <p:cNvPr id="45" name="Shape 40"/>
          <p:cNvSpPr/>
          <p:nvPr/>
        </p:nvSpPr>
        <p:spPr>
          <a:xfrm>
            <a:off x="6400800" y="4407408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6" name="Text 41"/>
          <p:cNvSpPr/>
          <p:nvPr/>
        </p:nvSpPr>
        <p:spPr>
          <a:xfrm>
            <a:off x="6583680" y="4343400"/>
            <a:ext cx="2331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CMDB providing AI a grounded source of truth</a:t>
            </a:r>
            <a:endParaRPr lang="en-US" sz="11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CONFIGURATION MANAGEMENT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1353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GenAI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Can Do Today</a:t>
            </a:r>
            <a:endParaRPr lang="en-US" sz="4600" dirty="0"/>
          </a:p>
        </p:txBody>
      </p:sp>
      <p:sp>
        <p:nvSpPr>
          <p:cNvPr id="5" name="Shape 3"/>
          <p:cNvSpPr/>
          <p:nvPr/>
        </p:nvSpPr>
        <p:spPr>
          <a:xfrm>
            <a:off x="347472" y="1828800"/>
            <a:ext cx="4160520" cy="1536192"/>
          </a:xfrm>
          <a:prstGeom prst="rect">
            <a:avLst/>
          </a:prstGeom>
          <a:solidFill>
            <a:srgbClr val="080F1E">
              <a:alpha val="90000"/>
            </a:srgbClr>
          </a:solidFill>
          <a:ln w="15240">
            <a:solidFill>
              <a:srgbClr val="00B4A6"/>
            </a:solidFill>
            <a:prstDash val="solid"/>
          </a:ln>
          <a:effectLst>
            <a:outerShdw blurRad="1524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6" name="Shape 4"/>
          <p:cNvSpPr/>
          <p:nvPr/>
        </p:nvSpPr>
        <p:spPr>
          <a:xfrm>
            <a:off x="347472" y="1828800"/>
            <a:ext cx="64008" cy="1536192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2331720"/>
            <a:ext cx="457200" cy="4572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70432" y="1993392"/>
            <a:ext cx="3154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Intent → Config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1170432" y="2450592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language to vendor-specific device configurations (NETCONF, CLI, YANG)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4754880" y="1828800"/>
            <a:ext cx="4160520" cy="1536192"/>
          </a:xfrm>
          <a:prstGeom prst="rect">
            <a:avLst/>
          </a:prstGeom>
          <a:solidFill>
            <a:srgbClr val="080F1E">
              <a:alpha val="90000"/>
            </a:srgbClr>
          </a:solidFill>
          <a:ln w="15240">
            <a:solidFill>
              <a:srgbClr val="7C3AED"/>
            </a:solidFill>
            <a:prstDash val="solid"/>
          </a:ln>
          <a:effectLst>
            <a:outerShdw blurRad="1524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11" name="Shape 8"/>
          <p:cNvSpPr/>
          <p:nvPr/>
        </p:nvSpPr>
        <p:spPr>
          <a:xfrm>
            <a:off x="4754880" y="1828800"/>
            <a:ext cx="64008" cy="1536192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048" y="2331720"/>
            <a:ext cx="457200" cy="45720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577840" y="1993392"/>
            <a:ext cx="3154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Co-pilots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5577840" y="2450592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Interactive assistants that guide engineers step by step, reducing cognitive load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347472" y="3456432"/>
            <a:ext cx="4160520" cy="1536192"/>
          </a:xfrm>
          <a:prstGeom prst="rect">
            <a:avLst/>
          </a:prstGeom>
          <a:solidFill>
            <a:srgbClr val="080F1E">
              <a:alpha val="90000"/>
            </a:srgbClr>
          </a:solidFill>
          <a:ln w="15240">
            <a:solidFill>
              <a:srgbClr val="F5A623"/>
            </a:solidFill>
            <a:prstDash val="solid"/>
          </a:ln>
          <a:effectLst>
            <a:outerShdw blurRad="1524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16" name="Shape 12"/>
          <p:cNvSpPr/>
          <p:nvPr/>
        </p:nvSpPr>
        <p:spPr>
          <a:xfrm>
            <a:off x="347472" y="3456432"/>
            <a:ext cx="64008" cy="1536192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" y="3959352"/>
            <a:ext cx="457200" cy="45720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170432" y="3621024"/>
            <a:ext cx="3154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Validation &amp; Fix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1170432" y="4078224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 flags inconsistencies, suggests alternatives, and validates against policy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4754880" y="3456432"/>
            <a:ext cx="4160520" cy="1536192"/>
          </a:xfrm>
          <a:prstGeom prst="rect">
            <a:avLst/>
          </a:prstGeom>
          <a:solidFill>
            <a:srgbClr val="080F1E">
              <a:alpha val="90000"/>
            </a:srgbClr>
          </a:solidFill>
          <a:ln w="15240">
            <a:solidFill>
              <a:srgbClr val="FF4D6D"/>
            </a:solidFill>
            <a:prstDash val="solid"/>
          </a:ln>
          <a:effectLst>
            <a:outerShdw blurRad="152400" dist="38100" dir="8100000" algn="bl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MK"/>
          </a:p>
        </p:txBody>
      </p:sp>
      <p:sp>
        <p:nvSpPr>
          <p:cNvPr id="21" name="Shape 16"/>
          <p:cNvSpPr/>
          <p:nvPr/>
        </p:nvSpPr>
        <p:spPr>
          <a:xfrm>
            <a:off x="4754880" y="3456432"/>
            <a:ext cx="64008" cy="1536192"/>
          </a:xfrm>
          <a:prstGeom prst="rect">
            <a:avLst/>
          </a:prstGeom>
          <a:solidFill>
            <a:srgbClr val="FF4D6D"/>
          </a:solidFill>
          <a:ln w="127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048" y="3959352"/>
            <a:ext cx="457200" cy="45720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5577840" y="3621024"/>
            <a:ext cx="3154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Multi-vendor Bridge</a:t>
            </a:r>
            <a:endParaRPr lang="en-US" sz="1700" dirty="0"/>
          </a:p>
        </p:txBody>
      </p:sp>
      <p:sp>
        <p:nvSpPr>
          <p:cNvPr id="24" name="Text 18"/>
          <p:cNvSpPr/>
          <p:nvPr/>
        </p:nvSpPr>
        <p:spPr>
          <a:xfrm>
            <a:off x="5577840" y="4078224"/>
            <a:ext cx="3154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intent layer across heterogeneous infrastructure — Cisco, Juniper, Nokia…</a:t>
            </a:r>
            <a:endParaRPr lang="en-US" sz="1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14D4E8"/>
          </a:solidFill>
          <a:ln w="1270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14D4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RECENT RESEARCH SHOWS · 2023–2025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47472" y="347472"/>
            <a:ext cx="4297680" cy="1965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92%</a:t>
            </a:r>
            <a:endParaRPr lang="en-US" sz="14500" dirty="0"/>
          </a:p>
        </p:txBody>
      </p:sp>
      <p:sp>
        <p:nvSpPr>
          <p:cNvPr id="5" name="Text 3"/>
          <p:cNvSpPr/>
          <p:nvPr/>
        </p:nvSpPr>
        <p:spPr>
          <a:xfrm>
            <a:off x="347472" y="2176272"/>
            <a:ext cx="42976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zero-touch config accuracy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(LLM-NetCFG, small network, non-complex tasks)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347472" y="3182112"/>
            <a:ext cx="4114800" cy="0"/>
          </a:xfrm>
          <a:prstGeom prst="line">
            <a:avLst/>
          </a:prstGeom>
          <a:noFill/>
          <a:ln w="10160">
            <a:solidFill>
              <a:srgbClr val="00B4A6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Text 5"/>
          <p:cNvSpPr/>
          <p:nvPr/>
        </p:nvSpPr>
        <p:spPr>
          <a:xfrm>
            <a:off x="347472" y="3893226"/>
            <a:ext cx="42519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Strong results when tasks are structured, scoped and verified.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47472" y="4446702"/>
            <a:ext cx="4251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B2D8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Complexity still breaks naive autonomy.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617720" y="384048"/>
            <a:ext cx="2121408" cy="2057400"/>
          </a:xfrm>
          <a:prstGeom prst="rect">
            <a:avLst/>
          </a:prstGeom>
          <a:solidFill>
            <a:srgbClr val="0D1B2E">
              <a:alpha val="90000"/>
            </a:srgbClr>
          </a:solidFill>
          <a:ln w="19050">
            <a:solidFill>
              <a:srgbClr val="14D4E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0" name="Text 8"/>
          <p:cNvSpPr/>
          <p:nvPr/>
        </p:nvSpPr>
        <p:spPr>
          <a:xfrm>
            <a:off x="4617720" y="548640"/>
            <a:ext cx="21214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14D4E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100%</a:t>
            </a:r>
            <a:endParaRPr lang="en-US" sz="3600" dirty="0"/>
          </a:p>
        </p:txBody>
      </p:sp>
      <p:sp>
        <p:nvSpPr>
          <p:cNvPr id="11" name="Text 9"/>
          <p:cNvSpPr/>
          <p:nvPr/>
        </p:nvSpPr>
        <p:spPr>
          <a:xfrm>
            <a:off x="4617720" y="1499616"/>
            <a:ext cx="2121408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Static NAT success (narrow task)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LLM + RAG + Function Calling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6922008" y="384048"/>
            <a:ext cx="2121408" cy="2057400"/>
          </a:xfrm>
          <a:prstGeom prst="rect">
            <a:avLst/>
          </a:prstGeom>
          <a:solidFill>
            <a:srgbClr val="0D1B2E">
              <a:alpha val="90000"/>
            </a:srgbClr>
          </a:solidFill>
          <a:ln w="1905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3" name="Text 11"/>
          <p:cNvSpPr/>
          <p:nvPr/>
        </p:nvSpPr>
        <p:spPr>
          <a:xfrm>
            <a:off x="6922008" y="548640"/>
            <a:ext cx="21214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10× / 6×</a:t>
            </a:r>
            <a:endParaRPr lang="en-US" sz="3600" dirty="0"/>
          </a:p>
        </p:txBody>
      </p:sp>
      <p:sp>
        <p:nvSpPr>
          <p:cNvPr id="14" name="Text 12"/>
          <p:cNvSpPr/>
          <p:nvPr/>
        </p:nvSpPr>
        <p:spPr>
          <a:xfrm>
            <a:off x="6922008" y="1499616"/>
            <a:ext cx="2121408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 translation / policy impl.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(verified prompt programming)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617720" y="2715768"/>
            <a:ext cx="2121408" cy="2057400"/>
          </a:xfrm>
          <a:prstGeom prst="rect">
            <a:avLst/>
          </a:prstGeom>
          <a:solidFill>
            <a:srgbClr val="0D1B2E">
              <a:alpha val="90000"/>
            </a:srgbClr>
          </a:solidFill>
          <a:ln w="1905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6" name="Text 14"/>
          <p:cNvSpPr/>
          <p:nvPr/>
        </p:nvSpPr>
        <p:spPr>
          <a:xfrm>
            <a:off x="4617720" y="2880360"/>
            <a:ext cx="21214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5-7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4617720" y="3831336"/>
            <a:ext cx="2121408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Non-complex config intents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handled (LLM-NetCFG)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922008" y="2715768"/>
            <a:ext cx="2121408" cy="2057400"/>
          </a:xfrm>
          <a:prstGeom prst="rect">
            <a:avLst/>
          </a:prstGeom>
          <a:solidFill>
            <a:srgbClr val="0D1B2E">
              <a:alpha val="90000"/>
            </a:srgbClr>
          </a:solidFill>
          <a:ln w="1905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9" name="Text 17"/>
          <p:cNvSpPr/>
          <p:nvPr/>
        </p:nvSpPr>
        <p:spPr>
          <a:xfrm>
            <a:off x="6922008" y="2880360"/>
            <a:ext cx="2121408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⚠</a:t>
            </a:r>
            <a:endParaRPr lang="en-US" sz="3600" dirty="0"/>
          </a:p>
        </p:txBody>
      </p:sp>
      <p:sp>
        <p:nvSpPr>
          <p:cNvPr id="20" name="Text 18"/>
          <p:cNvSpPr/>
          <p:nvPr/>
        </p:nvSpPr>
        <p:spPr>
          <a:xfrm>
            <a:off x="6922008" y="3831336"/>
            <a:ext cx="2121408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Complex tasks still need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decomposition, verification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human approval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80F1E">
              <a:alpha val="72000"/>
            </a:srgbClr>
          </a:solidFill>
          <a:ln w="12700">
            <a:solidFill>
              <a:srgbClr val="080F1E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502920" y="347472"/>
            <a:ext cx="77724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3A5A7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Configuration generation is impressive.</a:t>
            </a:r>
            <a:endParaRPr lang="en-US" sz="1800" dirty="0"/>
          </a:p>
        </p:txBody>
      </p:sp>
      <p:sp>
        <p:nvSpPr>
          <p:cNvPr id="4" name="Shape 2"/>
          <p:cNvSpPr/>
          <p:nvPr/>
        </p:nvSpPr>
        <p:spPr>
          <a:xfrm>
            <a:off x="502920" y="777240"/>
            <a:ext cx="4572000" cy="0"/>
          </a:xfrm>
          <a:prstGeom prst="line">
            <a:avLst/>
          </a:prstGeom>
          <a:noFill/>
          <a:ln w="7620">
            <a:solidFill>
              <a:srgbClr val="2A3A4A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" name="Text 3"/>
          <p:cNvSpPr/>
          <p:nvPr/>
        </p:nvSpPr>
        <p:spPr>
          <a:xfrm>
            <a:off x="502920" y="932688"/>
            <a:ext cx="82296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But networks do not</a:t>
            </a:r>
            <a:endParaRPr lang="en-US" sz="4600" dirty="0"/>
          </a:p>
        </p:txBody>
      </p:sp>
      <p:sp>
        <p:nvSpPr>
          <p:cNvPr id="6" name="Text 4"/>
          <p:cNvSpPr/>
          <p:nvPr/>
        </p:nvSpPr>
        <p:spPr>
          <a:xfrm>
            <a:off x="502920" y="1700784"/>
            <a:ext cx="822960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need more snippets.</a:t>
            </a:r>
            <a:endParaRPr lang="en-US" sz="4600" dirty="0"/>
          </a:p>
        </p:txBody>
      </p:sp>
      <p:sp>
        <p:nvSpPr>
          <p:cNvPr id="7" name="Shape 5"/>
          <p:cNvSpPr/>
          <p:nvPr/>
        </p:nvSpPr>
        <p:spPr>
          <a:xfrm>
            <a:off x="502920" y="2578608"/>
            <a:ext cx="7772400" cy="0"/>
          </a:xfrm>
          <a:prstGeom prst="line">
            <a:avLst/>
          </a:prstGeom>
          <a:noFill/>
          <a:ln w="25400">
            <a:solidFill>
              <a:srgbClr val="FF4D6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502920" y="2743200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They need safe, auditable,</a:t>
            </a:r>
            <a:endParaRPr lang="en-US" sz="3000" dirty="0"/>
          </a:p>
        </p:txBody>
      </p:sp>
      <p:sp>
        <p:nvSpPr>
          <p:cNvPr id="9" name="Text 7"/>
          <p:cNvSpPr/>
          <p:nvPr/>
        </p:nvSpPr>
        <p:spPr>
          <a:xfrm>
            <a:off x="502920" y="3328416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4D6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end-to-end change workflows.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80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68" y="464907"/>
            <a:ext cx="3913632" cy="416052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WORKFLOW GENERATION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493776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"Vibe-Coding"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Orchestration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384048" y="1828800"/>
            <a:ext cx="48463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 intent. AI drafts the workflow.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 review, validate, deploy.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47472" y="2465253"/>
            <a:ext cx="4983480" cy="1024128"/>
          </a:xfrm>
          <a:prstGeom prst="rect">
            <a:avLst/>
          </a:prstGeom>
          <a:solidFill>
            <a:srgbClr val="0D1B2E"/>
          </a:solidFill>
          <a:ln w="1905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" name="Shape 5"/>
          <p:cNvSpPr/>
          <p:nvPr/>
        </p:nvSpPr>
        <p:spPr>
          <a:xfrm>
            <a:off x="347472" y="2465253"/>
            <a:ext cx="1005840" cy="1024128"/>
          </a:xfrm>
          <a:prstGeom prst="rect">
            <a:avLst/>
          </a:prstGeom>
          <a:solidFill>
            <a:srgbClr val="00B4A6">
              <a:alpha val="20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384048" y="2593269"/>
            <a:ext cx="8961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1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1463040" y="2556693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Holistic Prompting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1463040" y="2959029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Full-context prompt → standards-aligned workflow blueprint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347472" y="3635685"/>
            <a:ext cx="4983480" cy="1024128"/>
          </a:xfrm>
          <a:prstGeom prst="rect">
            <a:avLst/>
          </a:prstGeom>
          <a:solidFill>
            <a:srgbClr val="0D1B2E"/>
          </a:solidFill>
          <a:ln w="1905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2" name="Shape 10"/>
          <p:cNvSpPr/>
          <p:nvPr/>
        </p:nvSpPr>
        <p:spPr>
          <a:xfrm>
            <a:off x="347472" y="3635685"/>
            <a:ext cx="1005840" cy="1024128"/>
          </a:xfrm>
          <a:prstGeom prst="rect">
            <a:avLst/>
          </a:prstGeom>
          <a:solidFill>
            <a:srgbClr val="7C3AED">
              <a:alpha val="2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3" name="Text 11"/>
          <p:cNvSpPr/>
          <p:nvPr/>
        </p:nvSpPr>
        <p:spPr>
          <a:xfrm>
            <a:off x="384048" y="3763701"/>
            <a:ext cx="89611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Phase 2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463040" y="3727125"/>
            <a:ext cx="3657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Granular Refinement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1463040" y="4129461"/>
            <a:ext cx="36576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function at a time → auditable incremental patches, engineer approves each step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347472" y="4791456"/>
            <a:ext cx="4983480" cy="274320"/>
          </a:xfrm>
          <a:prstGeom prst="rect">
            <a:avLst/>
          </a:prstGeom>
          <a:solidFill>
            <a:srgbClr val="0D1B2E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8" name="Text 15"/>
          <p:cNvSpPr/>
          <p:nvPr/>
        </p:nvSpPr>
        <p:spPr>
          <a:xfrm>
            <a:off x="382008" y="4818888"/>
            <a:ext cx="82296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5A62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 oversight at every step: AI suggests, engineers decide and validate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64008" cy="5143500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Text 1"/>
          <p:cNvSpPr/>
          <p:nvPr/>
        </p:nvSpPr>
        <p:spPr>
          <a:xfrm>
            <a:off x="411480" y="54864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500" dirty="0">
                <a:solidFill>
                  <a:srgbClr val="00B4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RESULTS FROM OUR EXPERIMENTS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84048" y="347472"/>
            <a:ext cx="82296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AI Actually Built</a:t>
            </a:r>
            <a:endParaRPr lang="en-US" sz="3800" dirty="0"/>
          </a:p>
        </p:txBody>
      </p:sp>
      <p:sp>
        <p:nvSpPr>
          <p:cNvPr id="41" name="Shape 3">
            <a:extLst>
              <a:ext uri="{FF2B5EF4-FFF2-40B4-BE49-F238E27FC236}">
                <a16:creationId xmlns:a16="http://schemas.microsoft.com/office/drawing/2014/main" id="{EF202B6E-8782-077D-F17E-3B208EC10395}"/>
              </a:ext>
            </a:extLst>
          </p:cNvPr>
          <p:cNvSpPr/>
          <p:nvPr/>
        </p:nvSpPr>
        <p:spPr>
          <a:xfrm>
            <a:off x="292608" y="1261872"/>
            <a:ext cx="8577072" cy="1115568"/>
          </a:xfrm>
          <a:prstGeom prst="rect">
            <a:avLst/>
          </a:prstGeom>
          <a:solidFill>
            <a:srgbClr val="080F1E">
              <a:alpha val="90000"/>
            </a:srgbClr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2" name="Shape 4">
            <a:extLst>
              <a:ext uri="{FF2B5EF4-FFF2-40B4-BE49-F238E27FC236}">
                <a16:creationId xmlns:a16="http://schemas.microsoft.com/office/drawing/2014/main" id="{38DBC4FC-BB3F-9639-0AFE-7136573BACAB}"/>
              </a:ext>
            </a:extLst>
          </p:cNvPr>
          <p:cNvSpPr/>
          <p:nvPr/>
        </p:nvSpPr>
        <p:spPr>
          <a:xfrm>
            <a:off x="292608" y="1261872"/>
            <a:ext cx="64008" cy="1115568"/>
          </a:xfrm>
          <a:prstGeom prst="rect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43" name="Image 0" descr="preencoded.png">
            <a:extLst>
              <a:ext uri="{FF2B5EF4-FFF2-40B4-BE49-F238E27FC236}">
                <a16:creationId xmlns:a16="http://schemas.microsoft.com/office/drawing/2014/main" id="{9819930A-66BD-FEFE-2201-14D13A32C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" y="1517904"/>
            <a:ext cx="594360" cy="594360"/>
          </a:xfrm>
          <a:prstGeom prst="rect">
            <a:avLst/>
          </a:prstGeom>
        </p:spPr>
      </p:pic>
      <p:sp>
        <p:nvSpPr>
          <p:cNvPr id="44" name="Text 5">
            <a:extLst>
              <a:ext uri="{FF2B5EF4-FFF2-40B4-BE49-F238E27FC236}">
                <a16:creationId xmlns:a16="http://schemas.microsoft.com/office/drawing/2014/main" id="{911AC4D5-A290-6C9E-235B-5B65171D5FA9}"/>
              </a:ext>
            </a:extLst>
          </p:cNvPr>
          <p:cNvSpPr/>
          <p:nvPr/>
        </p:nvSpPr>
        <p:spPr>
          <a:xfrm>
            <a:off x="1261872" y="1389888"/>
            <a:ext cx="23774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0B4A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TM Forum Data Models</a:t>
            </a:r>
            <a:endParaRPr lang="en-US" sz="2000" dirty="0"/>
          </a:p>
        </p:txBody>
      </p:sp>
      <p:sp>
        <p:nvSpPr>
          <p:cNvPr id="45" name="Shape 6">
            <a:extLst>
              <a:ext uri="{FF2B5EF4-FFF2-40B4-BE49-F238E27FC236}">
                <a16:creationId xmlns:a16="http://schemas.microsoft.com/office/drawing/2014/main" id="{2C3C0C38-A06A-B900-0645-9E29C66A3D1C}"/>
              </a:ext>
            </a:extLst>
          </p:cNvPr>
          <p:cNvSpPr/>
          <p:nvPr/>
        </p:nvSpPr>
        <p:spPr>
          <a:xfrm>
            <a:off x="3767328" y="1399032"/>
            <a:ext cx="0" cy="841248"/>
          </a:xfrm>
          <a:prstGeom prst="line">
            <a:avLst/>
          </a:prstGeom>
          <a:noFill/>
          <a:ln w="7620">
            <a:solidFill>
              <a:srgbClr val="00B4A6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6" name="Shape 7">
            <a:extLst>
              <a:ext uri="{FF2B5EF4-FFF2-40B4-BE49-F238E27FC236}">
                <a16:creationId xmlns:a16="http://schemas.microsoft.com/office/drawing/2014/main" id="{3F3BA8C5-84A2-391F-F66B-D74B24853AAB}"/>
              </a:ext>
            </a:extLst>
          </p:cNvPr>
          <p:cNvSpPr/>
          <p:nvPr/>
        </p:nvSpPr>
        <p:spPr>
          <a:xfrm>
            <a:off x="3931920" y="1565148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7" name="Text 8">
            <a:extLst>
              <a:ext uri="{FF2B5EF4-FFF2-40B4-BE49-F238E27FC236}">
                <a16:creationId xmlns:a16="http://schemas.microsoft.com/office/drawing/2014/main" id="{F9603BD3-CBC8-F547-EE3E-DA574BC7F56F}"/>
              </a:ext>
            </a:extLst>
          </p:cNvPr>
          <p:cNvSpPr/>
          <p:nvPr/>
        </p:nvSpPr>
        <p:spPr>
          <a:xfrm>
            <a:off x="4096512" y="1399032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TMF-compliant service schemas</a:t>
            </a:r>
            <a:endParaRPr lang="en-US" sz="1250" dirty="0"/>
          </a:p>
        </p:txBody>
      </p:sp>
      <p:sp>
        <p:nvSpPr>
          <p:cNvPr id="48" name="Shape 9">
            <a:extLst>
              <a:ext uri="{FF2B5EF4-FFF2-40B4-BE49-F238E27FC236}">
                <a16:creationId xmlns:a16="http://schemas.microsoft.com/office/drawing/2014/main" id="{FC23DDF6-9BAA-5A07-0150-F0321E7CCDDA}"/>
              </a:ext>
            </a:extLst>
          </p:cNvPr>
          <p:cNvSpPr/>
          <p:nvPr/>
        </p:nvSpPr>
        <p:spPr>
          <a:xfrm>
            <a:off x="6309360" y="1565148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9" name="Text 10">
            <a:extLst>
              <a:ext uri="{FF2B5EF4-FFF2-40B4-BE49-F238E27FC236}">
                <a16:creationId xmlns:a16="http://schemas.microsoft.com/office/drawing/2014/main" id="{15D0BA31-CA54-DCD9-8E58-2A68367A4758}"/>
              </a:ext>
            </a:extLst>
          </p:cNvPr>
          <p:cNvSpPr/>
          <p:nvPr/>
        </p:nvSpPr>
        <p:spPr>
          <a:xfrm>
            <a:off x="6473952" y="1399032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 attribute mapping</a:t>
            </a:r>
            <a:endParaRPr lang="en-US" sz="1250" dirty="0"/>
          </a:p>
        </p:txBody>
      </p:sp>
      <p:sp>
        <p:nvSpPr>
          <p:cNvPr id="50" name="Shape 11">
            <a:extLst>
              <a:ext uri="{FF2B5EF4-FFF2-40B4-BE49-F238E27FC236}">
                <a16:creationId xmlns:a16="http://schemas.microsoft.com/office/drawing/2014/main" id="{5CE34AD0-B43A-9EB6-516B-E8467A621928}"/>
              </a:ext>
            </a:extLst>
          </p:cNvPr>
          <p:cNvSpPr/>
          <p:nvPr/>
        </p:nvSpPr>
        <p:spPr>
          <a:xfrm>
            <a:off x="3931920" y="2040636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1" name="Text 12">
            <a:extLst>
              <a:ext uri="{FF2B5EF4-FFF2-40B4-BE49-F238E27FC236}">
                <a16:creationId xmlns:a16="http://schemas.microsoft.com/office/drawing/2014/main" id="{DBE23411-431B-2B17-83B5-C9DEF5E25733}"/>
              </a:ext>
            </a:extLst>
          </p:cNvPr>
          <p:cNvSpPr/>
          <p:nvPr/>
        </p:nvSpPr>
        <p:spPr>
          <a:xfrm>
            <a:off x="4096512" y="187452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Reusable across environments</a:t>
            </a:r>
            <a:endParaRPr lang="en-US" sz="1250" dirty="0"/>
          </a:p>
        </p:txBody>
      </p:sp>
      <p:sp>
        <p:nvSpPr>
          <p:cNvPr id="52" name="Shape 13">
            <a:extLst>
              <a:ext uri="{FF2B5EF4-FFF2-40B4-BE49-F238E27FC236}">
                <a16:creationId xmlns:a16="http://schemas.microsoft.com/office/drawing/2014/main" id="{69B520BB-D5A8-4E4A-C764-346522793FF0}"/>
              </a:ext>
            </a:extLst>
          </p:cNvPr>
          <p:cNvSpPr/>
          <p:nvPr/>
        </p:nvSpPr>
        <p:spPr>
          <a:xfrm>
            <a:off x="6309360" y="2040636"/>
            <a:ext cx="91440" cy="91440"/>
          </a:xfrm>
          <a:prstGeom prst="ellipse">
            <a:avLst/>
          </a:prstGeom>
          <a:solidFill>
            <a:srgbClr val="00B4A6"/>
          </a:solidFill>
          <a:ln w="12700">
            <a:solidFill>
              <a:srgbClr val="00B4A6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3" name="Text 14">
            <a:extLst>
              <a:ext uri="{FF2B5EF4-FFF2-40B4-BE49-F238E27FC236}">
                <a16:creationId xmlns:a16="http://schemas.microsoft.com/office/drawing/2014/main" id="{5BA29014-F46C-E499-D2B4-9359DFA423F8}"/>
              </a:ext>
            </a:extLst>
          </p:cNvPr>
          <p:cNvSpPr/>
          <p:nvPr/>
        </p:nvSpPr>
        <p:spPr>
          <a:xfrm>
            <a:off x="6473952" y="187452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ODA-aligned blueprints</a:t>
            </a:r>
            <a:endParaRPr lang="en-US" sz="1250" dirty="0"/>
          </a:p>
        </p:txBody>
      </p:sp>
      <p:sp>
        <p:nvSpPr>
          <p:cNvPr id="54" name="Shape 15">
            <a:extLst>
              <a:ext uri="{FF2B5EF4-FFF2-40B4-BE49-F238E27FC236}">
                <a16:creationId xmlns:a16="http://schemas.microsoft.com/office/drawing/2014/main" id="{76C21C64-2321-CFD9-82EE-827000F67E94}"/>
              </a:ext>
            </a:extLst>
          </p:cNvPr>
          <p:cNvSpPr/>
          <p:nvPr/>
        </p:nvSpPr>
        <p:spPr>
          <a:xfrm>
            <a:off x="292608" y="2523744"/>
            <a:ext cx="8577072" cy="1115568"/>
          </a:xfrm>
          <a:prstGeom prst="rect">
            <a:avLst/>
          </a:prstGeom>
          <a:solidFill>
            <a:srgbClr val="080F1E">
              <a:alpha val="90000"/>
            </a:srgbClr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5" name="Shape 16">
            <a:extLst>
              <a:ext uri="{FF2B5EF4-FFF2-40B4-BE49-F238E27FC236}">
                <a16:creationId xmlns:a16="http://schemas.microsoft.com/office/drawing/2014/main" id="{D221838F-533B-1E03-12D7-B5C376856EF9}"/>
              </a:ext>
            </a:extLst>
          </p:cNvPr>
          <p:cNvSpPr/>
          <p:nvPr/>
        </p:nvSpPr>
        <p:spPr>
          <a:xfrm>
            <a:off x="292608" y="2523744"/>
            <a:ext cx="64008" cy="111556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56" name="Image 1" descr="preencoded.png">
            <a:extLst>
              <a:ext uri="{FF2B5EF4-FFF2-40B4-BE49-F238E27FC236}">
                <a16:creationId xmlns:a16="http://schemas.microsoft.com/office/drawing/2014/main" id="{6AF2E701-FBC6-B07F-28C2-D9C13139F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" y="2779776"/>
            <a:ext cx="594360" cy="594360"/>
          </a:xfrm>
          <a:prstGeom prst="rect">
            <a:avLst/>
          </a:prstGeom>
        </p:spPr>
      </p:pic>
      <p:sp>
        <p:nvSpPr>
          <p:cNvPr id="57" name="Text 17">
            <a:extLst>
              <a:ext uri="{FF2B5EF4-FFF2-40B4-BE49-F238E27FC236}">
                <a16:creationId xmlns:a16="http://schemas.microsoft.com/office/drawing/2014/main" id="{B64DA33D-A1BC-31BC-5AB8-25D1849FAFEC}"/>
              </a:ext>
            </a:extLst>
          </p:cNvPr>
          <p:cNvSpPr/>
          <p:nvPr/>
        </p:nvSpPr>
        <p:spPr>
          <a:xfrm>
            <a:off x="1261872" y="2651760"/>
            <a:ext cx="23774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Orchestrated Workflows</a:t>
            </a:r>
            <a:endParaRPr lang="en-US" sz="2000" dirty="0"/>
          </a:p>
        </p:txBody>
      </p:sp>
      <p:sp>
        <p:nvSpPr>
          <p:cNvPr id="58" name="Shape 18">
            <a:extLst>
              <a:ext uri="{FF2B5EF4-FFF2-40B4-BE49-F238E27FC236}">
                <a16:creationId xmlns:a16="http://schemas.microsoft.com/office/drawing/2014/main" id="{764EE5B6-CCFD-02D1-1BC9-A9A4D3E64352}"/>
              </a:ext>
            </a:extLst>
          </p:cNvPr>
          <p:cNvSpPr/>
          <p:nvPr/>
        </p:nvSpPr>
        <p:spPr>
          <a:xfrm>
            <a:off x="3767328" y="2660904"/>
            <a:ext cx="0" cy="841248"/>
          </a:xfrm>
          <a:prstGeom prst="line">
            <a:avLst/>
          </a:prstGeom>
          <a:noFill/>
          <a:ln w="7620">
            <a:solidFill>
              <a:srgbClr val="7C3AED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9" name="Shape 19">
            <a:extLst>
              <a:ext uri="{FF2B5EF4-FFF2-40B4-BE49-F238E27FC236}">
                <a16:creationId xmlns:a16="http://schemas.microsoft.com/office/drawing/2014/main" id="{91071319-333C-B221-E14E-CB54BA472829}"/>
              </a:ext>
            </a:extLst>
          </p:cNvPr>
          <p:cNvSpPr/>
          <p:nvPr/>
        </p:nvSpPr>
        <p:spPr>
          <a:xfrm>
            <a:off x="3931920" y="2827020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0" name="Text 20">
            <a:extLst>
              <a:ext uri="{FF2B5EF4-FFF2-40B4-BE49-F238E27FC236}">
                <a16:creationId xmlns:a16="http://schemas.microsoft.com/office/drawing/2014/main" id="{2D0BC46F-3E28-F514-0525-00E726ECDD74}"/>
              </a:ext>
            </a:extLst>
          </p:cNvPr>
          <p:cNvSpPr/>
          <p:nvPr/>
        </p:nvSpPr>
        <p:spPr>
          <a:xfrm>
            <a:off x="4096512" y="2660904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Complete workflow generation</a:t>
            </a:r>
            <a:endParaRPr lang="en-US" sz="1250" dirty="0"/>
          </a:p>
        </p:txBody>
      </p:sp>
      <p:sp>
        <p:nvSpPr>
          <p:cNvPr id="61" name="Shape 21">
            <a:extLst>
              <a:ext uri="{FF2B5EF4-FFF2-40B4-BE49-F238E27FC236}">
                <a16:creationId xmlns:a16="http://schemas.microsoft.com/office/drawing/2014/main" id="{908FC491-958E-1173-D69B-A18625466D69}"/>
              </a:ext>
            </a:extLst>
          </p:cNvPr>
          <p:cNvSpPr/>
          <p:nvPr/>
        </p:nvSpPr>
        <p:spPr>
          <a:xfrm>
            <a:off x="6309360" y="2827020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2" name="Text 22">
            <a:extLst>
              <a:ext uri="{FF2B5EF4-FFF2-40B4-BE49-F238E27FC236}">
                <a16:creationId xmlns:a16="http://schemas.microsoft.com/office/drawing/2014/main" id="{717C3435-30F7-0E43-CAC5-3A56968D30FD}"/>
              </a:ext>
            </a:extLst>
          </p:cNvPr>
          <p:cNvSpPr/>
          <p:nvPr/>
        </p:nvSpPr>
        <p:spPr>
          <a:xfrm>
            <a:off x="6473952" y="2660904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 operators &amp; tasks</a:t>
            </a:r>
            <a:endParaRPr lang="en-US" sz="1250" dirty="0"/>
          </a:p>
        </p:txBody>
      </p:sp>
      <p:sp>
        <p:nvSpPr>
          <p:cNvPr id="63" name="Shape 23">
            <a:extLst>
              <a:ext uri="{FF2B5EF4-FFF2-40B4-BE49-F238E27FC236}">
                <a16:creationId xmlns:a16="http://schemas.microsoft.com/office/drawing/2014/main" id="{F1EF875E-536A-A50A-971D-78ED68A4A71A}"/>
              </a:ext>
            </a:extLst>
          </p:cNvPr>
          <p:cNvSpPr/>
          <p:nvPr/>
        </p:nvSpPr>
        <p:spPr>
          <a:xfrm>
            <a:off x="3931920" y="3302508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4" name="Text 24">
            <a:extLst>
              <a:ext uri="{FF2B5EF4-FFF2-40B4-BE49-F238E27FC236}">
                <a16:creationId xmlns:a16="http://schemas.microsoft.com/office/drawing/2014/main" id="{C34EE04F-72BE-05CF-EFE7-F29462087310}"/>
              </a:ext>
            </a:extLst>
          </p:cNvPr>
          <p:cNvSpPr/>
          <p:nvPr/>
        </p:nvSpPr>
        <p:spPr>
          <a:xfrm>
            <a:off x="4096512" y="3136392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API interaction code</a:t>
            </a:r>
            <a:endParaRPr lang="en-US" sz="1250" dirty="0"/>
          </a:p>
        </p:txBody>
      </p:sp>
      <p:sp>
        <p:nvSpPr>
          <p:cNvPr id="65" name="Shape 25">
            <a:extLst>
              <a:ext uri="{FF2B5EF4-FFF2-40B4-BE49-F238E27FC236}">
                <a16:creationId xmlns:a16="http://schemas.microsoft.com/office/drawing/2014/main" id="{77739876-2C1E-594B-4C60-F747349640B0}"/>
              </a:ext>
            </a:extLst>
          </p:cNvPr>
          <p:cNvSpPr/>
          <p:nvPr/>
        </p:nvSpPr>
        <p:spPr>
          <a:xfrm>
            <a:off x="6309360" y="3302508"/>
            <a:ext cx="91440" cy="91440"/>
          </a:xfrm>
          <a:prstGeom prst="ellipse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6" name="Text 26">
            <a:extLst>
              <a:ext uri="{FF2B5EF4-FFF2-40B4-BE49-F238E27FC236}">
                <a16:creationId xmlns:a16="http://schemas.microsoft.com/office/drawing/2014/main" id="{D5F0BB2D-E2C3-3828-4325-B44883986989}"/>
              </a:ext>
            </a:extLst>
          </p:cNvPr>
          <p:cNvSpPr/>
          <p:nvPr/>
        </p:nvSpPr>
        <p:spPr>
          <a:xfrm>
            <a:off x="6473952" y="3136392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Error handling &amp; rollback</a:t>
            </a:r>
            <a:endParaRPr lang="en-US" sz="1250" dirty="0"/>
          </a:p>
        </p:txBody>
      </p:sp>
      <p:sp>
        <p:nvSpPr>
          <p:cNvPr id="67" name="Shape 27">
            <a:extLst>
              <a:ext uri="{FF2B5EF4-FFF2-40B4-BE49-F238E27FC236}">
                <a16:creationId xmlns:a16="http://schemas.microsoft.com/office/drawing/2014/main" id="{CDA03737-4C6F-F631-84EF-ED66268E11F2}"/>
              </a:ext>
            </a:extLst>
          </p:cNvPr>
          <p:cNvSpPr/>
          <p:nvPr/>
        </p:nvSpPr>
        <p:spPr>
          <a:xfrm>
            <a:off x="292608" y="3785616"/>
            <a:ext cx="8577072" cy="1115568"/>
          </a:xfrm>
          <a:prstGeom prst="rect">
            <a:avLst/>
          </a:prstGeom>
          <a:solidFill>
            <a:srgbClr val="080F1E">
              <a:alpha val="90000"/>
            </a:srgbClr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68" name="Shape 28">
            <a:extLst>
              <a:ext uri="{FF2B5EF4-FFF2-40B4-BE49-F238E27FC236}">
                <a16:creationId xmlns:a16="http://schemas.microsoft.com/office/drawing/2014/main" id="{A605AD1F-0D6B-8A4E-0EE5-9E27A7EF202D}"/>
              </a:ext>
            </a:extLst>
          </p:cNvPr>
          <p:cNvSpPr/>
          <p:nvPr/>
        </p:nvSpPr>
        <p:spPr>
          <a:xfrm>
            <a:off x="292608" y="3785616"/>
            <a:ext cx="64008" cy="1115568"/>
          </a:xfrm>
          <a:prstGeom prst="rect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pic>
        <p:nvPicPr>
          <p:cNvPr id="69" name="Image 2" descr="preencoded.png">
            <a:extLst>
              <a:ext uri="{FF2B5EF4-FFF2-40B4-BE49-F238E27FC236}">
                <a16:creationId xmlns:a16="http://schemas.microsoft.com/office/drawing/2014/main" id="{3E38D263-AE2A-B4E4-1DE8-C0FF7246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" y="4041648"/>
            <a:ext cx="594360" cy="594360"/>
          </a:xfrm>
          <a:prstGeom prst="rect">
            <a:avLst/>
          </a:prstGeom>
        </p:spPr>
      </p:pic>
      <p:sp>
        <p:nvSpPr>
          <p:cNvPr id="70" name="Text 29">
            <a:extLst>
              <a:ext uri="{FF2B5EF4-FFF2-40B4-BE49-F238E27FC236}">
                <a16:creationId xmlns:a16="http://schemas.microsoft.com/office/drawing/2014/main" id="{75E62A35-B996-6FB7-497A-A630F1F4A3EE}"/>
              </a:ext>
            </a:extLst>
          </p:cNvPr>
          <p:cNvSpPr/>
          <p:nvPr/>
        </p:nvSpPr>
        <p:spPr>
          <a:xfrm>
            <a:off x="1261872" y="3913632"/>
            <a:ext cx="2377440" cy="8595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5A62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DAYS → HOURS</a:t>
            </a:r>
            <a:endParaRPr lang="en-US" sz="2000" dirty="0"/>
          </a:p>
        </p:txBody>
      </p:sp>
      <p:sp>
        <p:nvSpPr>
          <p:cNvPr id="71" name="Shape 30">
            <a:extLst>
              <a:ext uri="{FF2B5EF4-FFF2-40B4-BE49-F238E27FC236}">
                <a16:creationId xmlns:a16="http://schemas.microsoft.com/office/drawing/2014/main" id="{67F20621-BEE3-71ED-88A6-232836440BC4}"/>
              </a:ext>
            </a:extLst>
          </p:cNvPr>
          <p:cNvSpPr/>
          <p:nvPr/>
        </p:nvSpPr>
        <p:spPr>
          <a:xfrm>
            <a:off x="3767328" y="3922776"/>
            <a:ext cx="0" cy="841248"/>
          </a:xfrm>
          <a:prstGeom prst="line">
            <a:avLst/>
          </a:prstGeom>
          <a:noFill/>
          <a:ln w="7620">
            <a:solidFill>
              <a:srgbClr val="F5A623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2" name="Shape 31">
            <a:extLst>
              <a:ext uri="{FF2B5EF4-FFF2-40B4-BE49-F238E27FC236}">
                <a16:creationId xmlns:a16="http://schemas.microsoft.com/office/drawing/2014/main" id="{504AF627-284A-9F8A-3BE9-3F58FB4AA66E}"/>
              </a:ext>
            </a:extLst>
          </p:cNvPr>
          <p:cNvSpPr/>
          <p:nvPr/>
        </p:nvSpPr>
        <p:spPr>
          <a:xfrm>
            <a:off x="3931920" y="4088892"/>
            <a:ext cx="91440" cy="9144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3" name="Text 32">
            <a:extLst>
              <a:ext uri="{FF2B5EF4-FFF2-40B4-BE49-F238E27FC236}">
                <a16:creationId xmlns:a16="http://schemas.microsoft.com/office/drawing/2014/main" id="{4DC019E6-67B6-3AE0-2432-F824DE58A314}"/>
              </a:ext>
            </a:extLst>
          </p:cNvPr>
          <p:cNvSpPr/>
          <p:nvPr/>
        </p:nvSpPr>
        <p:spPr>
          <a:xfrm>
            <a:off x="4096512" y="3922776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Development time slashed</a:t>
            </a:r>
            <a:endParaRPr lang="en-US" sz="1250" dirty="0"/>
          </a:p>
        </p:txBody>
      </p:sp>
      <p:sp>
        <p:nvSpPr>
          <p:cNvPr id="74" name="Shape 33">
            <a:extLst>
              <a:ext uri="{FF2B5EF4-FFF2-40B4-BE49-F238E27FC236}">
                <a16:creationId xmlns:a16="http://schemas.microsoft.com/office/drawing/2014/main" id="{51CCC60E-5347-D67B-CF6C-78338F5E7A96}"/>
              </a:ext>
            </a:extLst>
          </p:cNvPr>
          <p:cNvSpPr/>
          <p:nvPr/>
        </p:nvSpPr>
        <p:spPr>
          <a:xfrm>
            <a:off x="6309360" y="4088892"/>
            <a:ext cx="91440" cy="9144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5" name="Text 34">
            <a:extLst>
              <a:ext uri="{FF2B5EF4-FFF2-40B4-BE49-F238E27FC236}">
                <a16:creationId xmlns:a16="http://schemas.microsoft.com/office/drawing/2014/main" id="{F6213EC6-0AD5-8775-8B56-A0EF5AC1E172}"/>
              </a:ext>
            </a:extLst>
          </p:cNvPr>
          <p:cNvSpPr/>
          <p:nvPr/>
        </p:nvSpPr>
        <p:spPr>
          <a:xfrm>
            <a:off x="6473952" y="3922776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Standards-aligned output</a:t>
            </a:r>
            <a:endParaRPr lang="en-US" sz="1250" dirty="0"/>
          </a:p>
        </p:txBody>
      </p:sp>
      <p:sp>
        <p:nvSpPr>
          <p:cNvPr id="76" name="Shape 35">
            <a:extLst>
              <a:ext uri="{FF2B5EF4-FFF2-40B4-BE49-F238E27FC236}">
                <a16:creationId xmlns:a16="http://schemas.microsoft.com/office/drawing/2014/main" id="{54D5676A-0FFC-F70D-4C6D-AA83169F7ED6}"/>
              </a:ext>
            </a:extLst>
          </p:cNvPr>
          <p:cNvSpPr/>
          <p:nvPr/>
        </p:nvSpPr>
        <p:spPr>
          <a:xfrm>
            <a:off x="3931920" y="4564380"/>
            <a:ext cx="91440" cy="9144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7" name="Text 36">
            <a:extLst>
              <a:ext uri="{FF2B5EF4-FFF2-40B4-BE49-F238E27FC236}">
                <a16:creationId xmlns:a16="http://schemas.microsoft.com/office/drawing/2014/main" id="{EACAE8DA-C547-E550-EAA7-ED4479219E66}"/>
              </a:ext>
            </a:extLst>
          </p:cNvPr>
          <p:cNvSpPr/>
          <p:nvPr/>
        </p:nvSpPr>
        <p:spPr>
          <a:xfrm>
            <a:off x="4096512" y="4398264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Consistent structure</a:t>
            </a:r>
            <a:endParaRPr lang="en-US" sz="1250" dirty="0"/>
          </a:p>
        </p:txBody>
      </p:sp>
      <p:sp>
        <p:nvSpPr>
          <p:cNvPr id="78" name="Shape 37">
            <a:extLst>
              <a:ext uri="{FF2B5EF4-FFF2-40B4-BE49-F238E27FC236}">
                <a16:creationId xmlns:a16="http://schemas.microsoft.com/office/drawing/2014/main" id="{DE9CA5F2-5780-AE79-E896-FC025BC29BDB}"/>
              </a:ext>
            </a:extLst>
          </p:cNvPr>
          <p:cNvSpPr/>
          <p:nvPr/>
        </p:nvSpPr>
        <p:spPr>
          <a:xfrm>
            <a:off x="6309360" y="4564380"/>
            <a:ext cx="91440" cy="91440"/>
          </a:xfrm>
          <a:prstGeom prst="ellipse">
            <a:avLst/>
          </a:prstGeom>
          <a:solidFill>
            <a:srgbClr val="F5A623"/>
          </a:solidFill>
          <a:ln w="12700">
            <a:solidFill>
              <a:srgbClr val="F5A623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79" name="Text 38">
            <a:extLst>
              <a:ext uri="{FF2B5EF4-FFF2-40B4-BE49-F238E27FC236}">
                <a16:creationId xmlns:a16="http://schemas.microsoft.com/office/drawing/2014/main" id="{F3E7CD24-A55A-D6DF-B48C-1A6A59CEA99E}"/>
              </a:ext>
            </a:extLst>
          </p:cNvPr>
          <p:cNvSpPr/>
          <p:nvPr/>
        </p:nvSpPr>
        <p:spPr>
          <a:xfrm>
            <a:off x="6473952" y="4398264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barrier to entry</a:t>
            </a:r>
            <a:endParaRPr lang="en-US" sz="1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480560" y="0"/>
            <a:ext cx="1280160" cy="5143500"/>
          </a:xfrm>
          <a:prstGeom prst="rect">
            <a:avLst/>
          </a:prstGeom>
          <a:solidFill>
            <a:srgbClr val="050C18">
              <a:alpha val="75000"/>
            </a:srgbClr>
          </a:solidFill>
          <a:ln w="12700">
            <a:solidFill>
              <a:srgbClr val="050C1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4754880" cy="5143500"/>
          </a:xfrm>
          <a:prstGeom prst="rect">
            <a:avLst/>
          </a:prstGeom>
          <a:solidFill>
            <a:srgbClr val="050C18">
              <a:alpha val="80000"/>
            </a:srgbClr>
          </a:solidFill>
          <a:ln w="12700">
            <a:solidFill>
              <a:srgbClr val="050C18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4" name="Shape 2"/>
          <p:cNvSpPr/>
          <p:nvPr/>
        </p:nvSpPr>
        <p:spPr>
          <a:xfrm>
            <a:off x="0" y="0"/>
            <a:ext cx="91440" cy="5143500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5" name="Text 3"/>
          <p:cNvSpPr/>
          <p:nvPr/>
        </p:nvSpPr>
        <p:spPr>
          <a:xfrm>
            <a:off x="411480" y="201168"/>
            <a:ext cx="45720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600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NEXT LEVEL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11480" y="594360"/>
            <a:ext cx="4572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E2C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generates configs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411480" y="905256"/>
            <a:ext cx="2743200" cy="0"/>
          </a:xfrm>
          <a:prstGeom prst="line">
            <a:avLst/>
          </a:prstGeom>
          <a:noFill/>
          <a:ln w="6350">
            <a:solidFill>
              <a:srgbClr val="1E2C40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8" name="Text 6"/>
          <p:cNvSpPr/>
          <p:nvPr/>
        </p:nvSpPr>
        <p:spPr>
          <a:xfrm>
            <a:off x="411480" y="960120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2E456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generates workflows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411480" y="1298448"/>
            <a:ext cx="3474720" cy="0"/>
          </a:xfrm>
          <a:prstGeom prst="line">
            <a:avLst/>
          </a:prstGeom>
          <a:noFill/>
          <a:ln w="6350">
            <a:solidFill>
              <a:srgbClr val="2E4560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0" name="Text 8"/>
          <p:cNvSpPr/>
          <p:nvPr/>
        </p:nvSpPr>
        <p:spPr>
          <a:xfrm>
            <a:off x="411480" y="1371600"/>
            <a:ext cx="4572000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 acts on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network.</a:t>
            </a:r>
            <a:endParaRPr lang="en-US" sz="4600" dirty="0"/>
          </a:p>
        </p:txBody>
      </p:sp>
      <p:sp>
        <p:nvSpPr>
          <p:cNvPr id="11" name="Shape 9"/>
          <p:cNvSpPr/>
          <p:nvPr/>
        </p:nvSpPr>
        <p:spPr>
          <a:xfrm>
            <a:off x="411480" y="2926080"/>
            <a:ext cx="4023360" cy="0"/>
          </a:xfrm>
          <a:prstGeom prst="line">
            <a:avLst/>
          </a:prstGeom>
          <a:noFill/>
          <a:ln w="254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2" name="Text 10"/>
          <p:cNvSpPr/>
          <p:nvPr/>
        </p:nvSpPr>
        <p:spPr>
          <a:xfrm>
            <a:off x="411480" y="3035808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7C3AE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Observes · Plans · Decides · Acts</a:t>
            </a:r>
            <a:endParaRPr lang="en-US" sz="1700" dirty="0"/>
          </a:p>
        </p:txBody>
      </p:sp>
      <p:sp>
        <p:nvSpPr>
          <p:cNvPr id="13" name="Shape 11"/>
          <p:cNvSpPr/>
          <p:nvPr/>
        </p:nvSpPr>
        <p:spPr>
          <a:xfrm>
            <a:off x="347472" y="3547872"/>
            <a:ext cx="8458200" cy="1481328"/>
          </a:xfrm>
          <a:prstGeom prst="rect">
            <a:avLst/>
          </a:prstGeom>
          <a:solidFill>
            <a:srgbClr val="0D1B2E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4" name="Shape 12"/>
          <p:cNvSpPr/>
          <p:nvPr/>
        </p:nvSpPr>
        <p:spPr>
          <a:xfrm>
            <a:off x="347472" y="3547872"/>
            <a:ext cx="54864" cy="1481328"/>
          </a:xfrm>
          <a:prstGeom prst="rect">
            <a:avLst/>
          </a:prstGeom>
          <a:solidFill>
            <a:srgbClr val="7C3AED"/>
          </a:solidFill>
          <a:ln w="12700">
            <a:solidFill>
              <a:srgbClr val="7C3AED"/>
            </a:solidFill>
            <a:prstDash val="solid"/>
          </a:ln>
        </p:spPr>
        <p:txBody>
          <a:bodyPr/>
          <a:lstStyle/>
          <a:p>
            <a:endParaRPr lang="en-MK"/>
          </a:p>
        </p:txBody>
      </p:sp>
      <p:sp>
        <p:nvSpPr>
          <p:cNvPr id="15" name="Text 13"/>
          <p:cNvSpPr/>
          <p:nvPr/>
        </p:nvSpPr>
        <p:spPr>
          <a:xfrm>
            <a:off x="566928" y="3630168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question is not: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66928" y="3904488"/>
            <a:ext cx="8046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i="1" dirty="0">
                <a:solidFill>
                  <a:srgbClr val="B2D8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"Can an AI agent change the network?"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66928" y="4251960"/>
            <a:ext cx="80467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7C3AE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real question is: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566928" y="4498848"/>
            <a:ext cx="80467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"Can we design the workflow so that when the AI is wrong, the network is still safe?"</a:t>
            </a:r>
            <a:endParaRPr lang="en-US" sz="1250" dirty="0"/>
          </a:p>
        </p:txBody>
      </p:sp>
      <p:pic>
        <p:nvPicPr>
          <p:cNvPr id="19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40" y="324576"/>
            <a:ext cx="4389120" cy="2926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1496</Words>
  <Application>Microsoft Macintosh PowerPoint</Application>
  <PresentationFormat>On-screen Show (16:9)</PresentationFormat>
  <Paragraphs>287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Consolas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Configuration — TNC26</dc:title>
  <dc:subject>PptxGenJS Presentation</dc:subject>
  <dc:creator>PptxGenJS</dc:creator>
  <cp:lastModifiedBy>Sonja Filiposka</cp:lastModifiedBy>
  <cp:revision>17</cp:revision>
  <dcterms:created xsi:type="dcterms:W3CDTF">2026-05-16T14:40:13Z</dcterms:created>
  <dcterms:modified xsi:type="dcterms:W3CDTF">2026-05-17T18:25:48Z</dcterms:modified>
</cp:coreProperties>
</file>