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Barlow Medium"/>
      <p:regular r:id="rId34"/>
      <p:bold r:id="rId35"/>
      <p:italic r:id="rId36"/>
      <p:boldItalic r:id="rId37"/>
    </p:embeddedFont>
    <p:embeddedFont>
      <p:font typeface="Barlow SemiBold"/>
      <p:regular r:id="rId38"/>
      <p:bold r:id="rId39"/>
      <p:italic r:id="rId40"/>
      <p:boldItalic r:id="rId41"/>
    </p:embeddedFont>
    <p:embeddedFont>
      <p:font typeface="Barlow"/>
      <p:regular r:id="rId42"/>
      <p:bold r:id="rId43"/>
      <p:italic r:id="rId44"/>
      <p:boldItalic r:id="rId45"/>
    </p:embeddedFont>
    <p:embeddedFont>
      <p:font typeface="Barlow 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SemiBold-italic.fntdata"/><Relationship Id="rId42" Type="http://schemas.openxmlformats.org/officeDocument/2006/relationships/font" Target="fonts/Barlow-regular.fntdata"/><Relationship Id="rId41" Type="http://schemas.openxmlformats.org/officeDocument/2006/relationships/font" Target="fonts/BarlowSemiBold-boldItalic.fntdata"/><Relationship Id="rId44" Type="http://schemas.openxmlformats.org/officeDocument/2006/relationships/font" Target="fonts/Barlow-italic.fntdata"/><Relationship Id="rId43" Type="http://schemas.openxmlformats.org/officeDocument/2006/relationships/font" Target="fonts/Barlow-bold.fntdata"/><Relationship Id="rId46" Type="http://schemas.openxmlformats.org/officeDocument/2006/relationships/font" Target="fonts/BarlowLight-regular.fntdata"/><Relationship Id="rId45" Type="http://schemas.openxmlformats.org/officeDocument/2006/relationships/font" Target="fonts/Barlow-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BarlowLight-italic.fntdata"/><Relationship Id="rId47" Type="http://schemas.openxmlformats.org/officeDocument/2006/relationships/font" Target="fonts/BarlowLight-bold.fntdata"/><Relationship Id="rId49" Type="http://schemas.openxmlformats.org/officeDocument/2006/relationships/font" Target="fonts/Barlow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font" Target="fonts/BarlowMedium-bold.fntdata"/><Relationship Id="rId34" Type="http://schemas.openxmlformats.org/officeDocument/2006/relationships/font" Target="fonts/BarlowMedium-regular.fntdata"/><Relationship Id="rId37" Type="http://schemas.openxmlformats.org/officeDocument/2006/relationships/font" Target="fonts/BarlowMedium-boldItalic.fntdata"/><Relationship Id="rId36" Type="http://schemas.openxmlformats.org/officeDocument/2006/relationships/font" Target="fonts/BarlowMedium-italic.fntdata"/><Relationship Id="rId39" Type="http://schemas.openxmlformats.org/officeDocument/2006/relationships/font" Target="fonts/BarlowSemiBold-bold.fntdata"/><Relationship Id="rId38" Type="http://schemas.openxmlformats.org/officeDocument/2006/relationships/font" Target="fonts/BarlowSemiBold-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e295074658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e295074658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e38fc9836e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e38fc9836e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ed1935ece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ed1935ece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e295074658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e295074658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e295074658_0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e295074658_0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37b0d437d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37b0d437d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e295074658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e295074658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e295074658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e295074658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37b0d437d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37b0d437d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Processes: this can be a whole other presentation, but you should absolutely have set processes and templates for writing meeting notes, action plans, documenting next steps and who is doing them, and general staff communications. I have seen what happens when teams come together to agree on next steps, and they take their own notes and go off and do their own projects, and invariably it is a disaster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e38fc9836e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e38fc9836e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e295074658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e295074658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Drive from Calgary to cottage is about 260km or 3 hours, equivalent of Amsterdam to Cologne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e38fc9836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e38fc9836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e295074658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e295074658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e295074658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e295074658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of hands: who thinks he’s fine? Who thinks he’s angry? Who says it depends?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295074658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e295074658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to the other person. In person or over videoconference. At this point, you can’t continue using the chat tool.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e38fc9836e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e38fc9836e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e38fc9836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e38fc9836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e38fc9836e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e38fc9836e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to have someone to go to for any questions, including how to interpret messages from others / approach them in conversations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e38fc9836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e38fc9836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to have someone to go to for any questions, including how to interpret messages from others / approach them in conversations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e38fc9836e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e38fc9836e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7cbc67dcf8_1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cbc67dcf8_1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e29507465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e29507465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37b0d437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37b0d437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e295074658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e295074658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e295074658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e29507465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am I bringing this up as an example: If my own flesh and blood could not be on the same wave length as me, how could I possibly assume that a co-worker would be able to understand what I’m thinking?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e38fc9836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e38fc9836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last two years alone, we found over 9,000 examples of potential miscommunication on the *public* channels on Slack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e38fc9836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e38fc9836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in fact, the data shows the co-workers are really not able to communicate effectively.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ec8663b04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ec8663b04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hyperlink" Target="http://www.cybera.ca" TargetMode="External"/><Relationship Id="rId4" Type="http://schemas.openxmlformats.org/officeDocument/2006/relationships/hyperlink" Target="mailto:info@cybera.ca"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pic>
        <p:nvPicPr>
          <p:cNvPr id="12" name="Google Shape;12;p2"/>
          <p:cNvPicPr preferRelativeResize="0"/>
          <p:nvPr/>
        </p:nvPicPr>
        <p:blipFill>
          <a:blip r:embed="rId2">
            <a:alphaModFix/>
          </a:blip>
          <a:stretch>
            <a:fillRect/>
          </a:stretch>
        </p:blipFill>
        <p:spPr>
          <a:xfrm>
            <a:off x="0" y="753"/>
            <a:ext cx="9144003" cy="5143501"/>
          </a:xfrm>
          <a:prstGeom prst="rect">
            <a:avLst/>
          </a:prstGeom>
          <a:noFill/>
          <a:ln>
            <a:noFill/>
          </a:ln>
        </p:spPr>
      </p:pic>
      <p:sp>
        <p:nvSpPr>
          <p:cNvPr id="13" name="Google Shape;13;p2"/>
          <p:cNvSpPr txBox="1"/>
          <p:nvPr>
            <p:ph type="ctrTitle"/>
          </p:nvPr>
        </p:nvSpPr>
        <p:spPr>
          <a:xfrm>
            <a:off x="311708" y="593500"/>
            <a:ext cx="8520600" cy="2052600"/>
          </a:xfrm>
          <a:prstGeom prst="rect">
            <a:avLst/>
          </a:prstGeom>
        </p:spPr>
        <p:txBody>
          <a:bodyPr anchorCtr="0" anchor="ctr"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374300"/>
            <a:ext cx="8520600" cy="578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2" type="subTitle"/>
          </p:nvPr>
        </p:nvSpPr>
        <p:spPr>
          <a:xfrm>
            <a:off x="311700" y="3023800"/>
            <a:ext cx="8520600" cy="578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p:nvPr/>
        </p:nvSpPr>
        <p:spPr>
          <a:xfrm>
            <a:off x="7269200" y="4711400"/>
            <a:ext cx="1456500" cy="16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txBox="1"/>
          <p:nvPr/>
        </p:nvSpPr>
        <p:spPr>
          <a:xfrm>
            <a:off x="6871950" y="4700450"/>
            <a:ext cx="1926900" cy="1893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 sz="950">
                <a:solidFill>
                  <a:srgbClr val="434343"/>
                </a:solidFill>
                <a:latin typeface="Barlow Light"/>
                <a:ea typeface="Barlow Light"/>
                <a:cs typeface="Barlow Light"/>
                <a:sym typeface="Barlow Light"/>
              </a:rPr>
              <a:t>c</a:t>
            </a:r>
            <a:r>
              <a:rPr lang="en" sz="950">
                <a:solidFill>
                  <a:srgbClr val="434343"/>
                </a:solidFill>
                <a:uFill>
                  <a:noFill/>
                </a:uFill>
                <a:latin typeface="Barlow Light"/>
                <a:ea typeface="Barlow Light"/>
                <a:cs typeface="Barlow Light"/>
                <a:sym typeface="Barlow Light"/>
                <a:hlinkClick r:id="rId3">
                  <a:extLst>
                    <a:ext uri="{A12FA001-AC4F-418D-AE19-62706E023703}">
                      <ahyp:hlinkClr val="tx"/>
                    </a:ext>
                  </a:extLst>
                </a:hlinkClick>
              </a:rPr>
              <a:t>ybera.ca</a:t>
            </a:r>
            <a:r>
              <a:rPr lang="en" sz="950">
                <a:solidFill>
                  <a:srgbClr val="434343"/>
                </a:solidFill>
                <a:latin typeface="Barlow Light"/>
                <a:ea typeface="Barlow Light"/>
                <a:cs typeface="Barlow Light"/>
                <a:sym typeface="Barlow Light"/>
              </a:rPr>
              <a:t>  |  </a:t>
            </a:r>
            <a:r>
              <a:rPr lang="en" sz="950">
                <a:solidFill>
                  <a:srgbClr val="434343"/>
                </a:solidFill>
                <a:uFill>
                  <a:noFill/>
                </a:uFill>
                <a:latin typeface="Barlow Light"/>
                <a:ea typeface="Barlow Light"/>
                <a:cs typeface="Barlow Light"/>
                <a:sym typeface="Barlow Light"/>
                <a:hlinkClick r:id="rId4">
                  <a:extLst>
                    <a:ext uri="{A12FA001-AC4F-418D-AE19-62706E023703}">
                      <ahyp:hlinkClr val="tx"/>
                    </a:ext>
                  </a:extLst>
                </a:hlinkClick>
              </a:rPr>
              <a:t>info@cybera.c</a:t>
            </a:r>
            <a:r>
              <a:rPr lang="en" sz="950">
                <a:solidFill>
                  <a:srgbClr val="434343"/>
                </a:solidFill>
                <a:latin typeface="Barlow Light"/>
                <a:ea typeface="Barlow Light"/>
                <a:cs typeface="Barlow Light"/>
                <a:sym typeface="Barlow Light"/>
              </a:rPr>
              <a:t>a</a:t>
            </a:r>
            <a:endParaRPr sz="950">
              <a:latin typeface="Barlow"/>
              <a:ea typeface="Barlow"/>
              <a:cs typeface="Barlow"/>
              <a:sym typeface="Barl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pic>
        <p:nvPicPr>
          <p:cNvPr id="52" name="Google Shape;52;p11"/>
          <p:cNvPicPr preferRelativeResize="0"/>
          <p:nvPr/>
        </p:nvPicPr>
        <p:blipFill>
          <a:blip r:embed="rId2">
            <a:alphaModFix/>
          </a:blip>
          <a:stretch>
            <a:fillRect/>
          </a:stretch>
        </p:blipFill>
        <p:spPr>
          <a:xfrm>
            <a:off x="-83900" y="-47175"/>
            <a:ext cx="9311749" cy="5237850"/>
          </a:xfrm>
          <a:prstGeom prst="rect">
            <a:avLst/>
          </a:prstGeom>
          <a:noFill/>
          <a:ln>
            <a:noFill/>
          </a:ln>
        </p:spPr>
      </p:pic>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rgbClr val="FFFFFF"/>
              </a:buClr>
              <a:buSzPts val="12000"/>
              <a:buNone/>
              <a:defRPr sz="12000">
                <a:solidFill>
                  <a:srgbClr val="FFFFFF"/>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55600" lvl="0" marL="457200" algn="ctr">
              <a:spcBef>
                <a:spcPts val="0"/>
              </a:spcBef>
              <a:spcAft>
                <a:spcPts val="0"/>
              </a:spcAft>
              <a:buClr>
                <a:srgbClr val="FFFFFF"/>
              </a:buClr>
              <a:buSzPts val="2000"/>
              <a:buChar char="●"/>
              <a:defRPr>
                <a:solidFill>
                  <a:srgbClr val="FFFFFF"/>
                </a:solidFill>
              </a:defRPr>
            </a:lvl1pPr>
            <a:lvl2pPr indent="-342900" lvl="1" marL="914400" algn="ctr">
              <a:spcBef>
                <a:spcPts val="1600"/>
              </a:spcBef>
              <a:spcAft>
                <a:spcPts val="0"/>
              </a:spcAft>
              <a:buClr>
                <a:srgbClr val="FFFFFF"/>
              </a:buClr>
              <a:buSzPts val="1800"/>
              <a:buChar char="○"/>
              <a:defRPr>
                <a:solidFill>
                  <a:srgbClr val="FFFFFF"/>
                </a:solidFill>
              </a:defRPr>
            </a:lvl2pPr>
            <a:lvl3pPr indent="-342900" lvl="2" marL="1371600" algn="ctr">
              <a:spcBef>
                <a:spcPts val="1600"/>
              </a:spcBef>
              <a:spcAft>
                <a:spcPts val="0"/>
              </a:spcAft>
              <a:buClr>
                <a:srgbClr val="FFFFFF"/>
              </a:buClr>
              <a:buSzPts val="1800"/>
              <a:buChar char="■"/>
              <a:defRPr>
                <a:solidFill>
                  <a:srgbClr val="FFFFFF"/>
                </a:solidFill>
              </a:defRPr>
            </a:lvl3pPr>
            <a:lvl4pPr indent="-330200" lvl="3" marL="1828800" algn="ctr">
              <a:spcBef>
                <a:spcPts val="1600"/>
              </a:spcBef>
              <a:spcAft>
                <a:spcPts val="0"/>
              </a:spcAft>
              <a:buClr>
                <a:srgbClr val="FFFFFF"/>
              </a:buClr>
              <a:buSzPts val="1600"/>
              <a:buChar char="●"/>
              <a:defRPr>
                <a:solidFill>
                  <a:srgbClr val="FFFFFF"/>
                </a:solidFill>
              </a:defRPr>
            </a:lvl4pPr>
            <a:lvl5pPr indent="-330200" lvl="4" marL="2286000" algn="ctr">
              <a:spcBef>
                <a:spcPts val="1600"/>
              </a:spcBef>
              <a:spcAft>
                <a:spcPts val="0"/>
              </a:spcAft>
              <a:buClr>
                <a:srgbClr val="FFFFFF"/>
              </a:buClr>
              <a:buSzPts val="1600"/>
              <a:buChar char="○"/>
              <a:defRPr>
                <a:solidFill>
                  <a:srgbClr val="FFFFFF"/>
                </a:solidFill>
              </a:defRPr>
            </a:lvl5pPr>
            <a:lvl6pPr indent="-330200" lvl="5" marL="2743200" algn="ctr">
              <a:spcBef>
                <a:spcPts val="1600"/>
              </a:spcBef>
              <a:spcAft>
                <a:spcPts val="0"/>
              </a:spcAft>
              <a:buClr>
                <a:srgbClr val="FFFFFF"/>
              </a:buClr>
              <a:buSzPts val="1600"/>
              <a:buChar char="■"/>
              <a:defRPr>
                <a:solidFill>
                  <a:srgbClr val="FFFFFF"/>
                </a:solidFill>
              </a:defRPr>
            </a:lvl6pPr>
            <a:lvl7pPr indent="-330200" lvl="6" marL="3200400" algn="ctr">
              <a:spcBef>
                <a:spcPts val="1600"/>
              </a:spcBef>
              <a:spcAft>
                <a:spcPts val="0"/>
              </a:spcAft>
              <a:buClr>
                <a:srgbClr val="FFFFFF"/>
              </a:buClr>
              <a:buSzPts val="1600"/>
              <a:buChar char="●"/>
              <a:defRPr>
                <a:solidFill>
                  <a:srgbClr val="FFFFFF"/>
                </a:solidFill>
              </a:defRPr>
            </a:lvl7pPr>
            <a:lvl8pPr indent="-330200" lvl="7" marL="3657600" algn="ctr">
              <a:spcBef>
                <a:spcPts val="1600"/>
              </a:spcBef>
              <a:spcAft>
                <a:spcPts val="0"/>
              </a:spcAft>
              <a:buClr>
                <a:srgbClr val="FFFFFF"/>
              </a:buClr>
              <a:buSzPts val="1600"/>
              <a:buChar char="○"/>
              <a:defRPr>
                <a:solidFill>
                  <a:srgbClr val="FFFFFF"/>
                </a:solidFill>
              </a:defRPr>
            </a:lvl8pPr>
            <a:lvl9pPr indent="-330200" lvl="8" marL="4114800" algn="ctr">
              <a:spcBef>
                <a:spcPts val="1600"/>
              </a:spcBef>
              <a:spcAft>
                <a:spcPts val="1600"/>
              </a:spcAft>
              <a:buClr>
                <a:srgbClr val="FFFFFF"/>
              </a:buClr>
              <a:buSzPts val="1600"/>
              <a:buChar char="■"/>
              <a:defRPr>
                <a:solidFill>
                  <a:srgbClr val="FFFFFF"/>
                </a:solidFill>
              </a:defRPr>
            </a:lvl9pPr>
          </a:lstStyle>
          <a:p/>
        </p:txBody>
      </p:sp>
      <p:sp>
        <p:nvSpPr>
          <p:cNvPr id="55" name="Google Shape;55;p11"/>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y blank">
  <p:cSld name="BLANK_1">
    <p:spTree>
      <p:nvGrpSpPr>
        <p:cNvPr id="58" name="Shape 58"/>
        <p:cNvGrpSpPr/>
        <p:nvPr/>
      </p:nvGrpSpPr>
      <p:grpSpPr>
        <a:xfrm>
          <a:off x="0" y="0"/>
          <a:ext cx="0" cy="0"/>
          <a:chOff x="0" y="0"/>
          <a:chExt cx="0" cy="0"/>
        </a:xfrm>
      </p:grpSpPr>
      <p:sp>
        <p:nvSpPr>
          <p:cNvPr id="59" name="Google Shape;59;p13"/>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3"/>
          <p:cNvSpPr/>
          <p:nvPr/>
        </p:nvSpPr>
        <p:spPr>
          <a:xfrm>
            <a:off x="8165025" y="129175"/>
            <a:ext cx="877500" cy="57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8004525" y="4396200"/>
            <a:ext cx="1038000" cy="681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62" name="Shape 62"/>
        <p:cNvGrpSpPr/>
        <p:nvPr/>
      </p:nvGrpSpPr>
      <p:grpSpPr>
        <a:xfrm>
          <a:off x="0" y="0"/>
          <a:ext cx="0" cy="0"/>
          <a:chOff x="0" y="0"/>
          <a:chExt cx="0" cy="0"/>
        </a:xfrm>
      </p:grpSpPr>
      <p:sp>
        <p:nvSpPr>
          <p:cNvPr id="63" name="Google Shape;63;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4" name="Google Shape;64;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5" name="Google Shape;6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spTree>
      <p:nvGrpSpPr>
        <p:cNvPr id="66" name="Shape 66"/>
        <p:cNvGrpSpPr/>
        <p:nvPr/>
      </p:nvGrpSpPr>
      <p:grpSpPr>
        <a:xfrm>
          <a:off x="0" y="0"/>
          <a:ext cx="0" cy="0"/>
          <a:chOff x="0" y="0"/>
          <a:chExt cx="0" cy="0"/>
        </a:xfrm>
      </p:grpSpPr>
      <p:sp>
        <p:nvSpPr>
          <p:cNvPr id="67" name="Google Shape;67;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8" name="Google Shape;68;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9" name="Google Shape;69;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3">
    <p:spTree>
      <p:nvGrpSpPr>
        <p:cNvPr id="70" name="Shape 70"/>
        <p:cNvGrpSpPr/>
        <p:nvPr/>
      </p:nvGrpSpPr>
      <p:grpSpPr>
        <a:xfrm>
          <a:off x="0" y="0"/>
          <a:ext cx="0" cy="0"/>
          <a:chOff x="0" y="0"/>
          <a:chExt cx="0" cy="0"/>
        </a:xfrm>
      </p:grpSpPr>
      <p:sp>
        <p:nvSpPr>
          <p:cNvPr id="71" name="Google Shape;71;p1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72" name="Google Shape;72;p1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3" name="Google Shape;7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pic>
        <p:nvPicPr>
          <p:cNvPr id="19" name="Google Shape;19;p3"/>
          <p:cNvPicPr preferRelativeResize="0"/>
          <p:nvPr/>
        </p:nvPicPr>
        <p:blipFill>
          <a:blip r:embed="rId2">
            <a:alphaModFix/>
          </a:blip>
          <a:stretch>
            <a:fillRect/>
          </a:stretch>
        </p:blipFill>
        <p:spPr>
          <a:xfrm>
            <a:off x="-83900" y="-47175"/>
            <a:ext cx="9311749" cy="5237850"/>
          </a:xfrm>
          <a:prstGeom prst="rect">
            <a:avLst/>
          </a:prstGeom>
          <a:noFill/>
          <a:ln>
            <a:noFill/>
          </a:ln>
        </p:spPr>
      </p:pic>
      <p:sp>
        <p:nvSpPr>
          <p:cNvPr id="20" name="Google Shape;20;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 name="Google Shape;21;p3"/>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p4"/>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311700" y="1000744"/>
            <a:ext cx="8533200" cy="3416400"/>
          </a:xfrm>
          <a:prstGeom prst="rect">
            <a:avLst/>
          </a:prstGeom>
        </p:spPr>
        <p:txBody>
          <a:bodyPr anchorCtr="0" anchor="t" bIns="91425" lIns="91425" spcFirstLastPara="1" rIns="91425" wrap="square" tIns="91425">
            <a:noAutofit/>
          </a:bodyPr>
          <a:lstStyle>
            <a:lvl1pPr indent="-355600" lvl="0" marL="457200">
              <a:spcBef>
                <a:spcPts val="0"/>
              </a:spcBef>
              <a:spcAft>
                <a:spcPts val="0"/>
              </a:spcAft>
              <a:buSzPts val="2000"/>
              <a:buChar char="●"/>
              <a:defRPr/>
            </a:lvl1pPr>
            <a:lvl2pPr indent="-342900" lvl="1" marL="914400">
              <a:spcBef>
                <a:spcPts val="1600"/>
              </a:spcBef>
              <a:spcAft>
                <a:spcPts val="0"/>
              </a:spcAft>
              <a:buSzPts val="1800"/>
              <a:buChar char="○"/>
              <a:defRPr/>
            </a:lvl2pPr>
            <a:lvl3pPr indent="-330200" lvl="2" marL="1371600">
              <a:spcBef>
                <a:spcPts val="1600"/>
              </a:spcBef>
              <a:spcAft>
                <a:spcPts val="0"/>
              </a:spcAft>
              <a:buSzPts val="1600"/>
              <a:buChar char="■"/>
              <a:defRPr sz="1600"/>
            </a:lvl3pPr>
            <a:lvl4pPr indent="-330200" lvl="3" marL="1828800">
              <a:spcBef>
                <a:spcPts val="1600"/>
              </a:spcBef>
              <a:spcAft>
                <a:spcPts val="0"/>
              </a:spcAft>
              <a:buSzPts val="1600"/>
              <a:buChar char="●"/>
              <a:defRPr/>
            </a:lvl4pPr>
            <a:lvl5pPr indent="-317500" lvl="4" marL="2286000">
              <a:spcBef>
                <a:spcPts val="1600"/>
              </a:spcBef>
              <a:spcAft>
                <a:spcPts val="0"/>
              </a:spcAft>
              <a:buSzPts val="1400"/>
              <a:buChar char="○"/>
              <a:defRPr sz="1400"/>
            </a:lvl5pPr>
            <a:lvl6pPr indent="-317500" lvl="5" marL="2743200">
              <a:spcBef>
                <a:spcPts val="1600"/>
              </a:spcBef>
              <a:spcAft>
                <a:spcPts val="0"/>
              </a:spcAft>
              <a:buSzPts val="1400"/>
              <a:buChar char="■"/>
              <a:defRPr sz="1400"/>
            </a:lvl6pPr>
            <a:lvl7pPr indent="-317500" lvl="6" marL="3200400">
              <a:spcBef>
                <a:spcPts val="1600"/>
              </a:spcBef>
              <a:spcAft>
                <a:spcPts val="0"/>
              </a:spcAft>
              <a:buSzPts val="1400"/>
              <a:buChar char="●"/>
              <a:defRPr sz="1400"/>
            </a:lvl7pPr>
            <a:lvl8pPr indent="-317500" lvl="7" marL="3657600">
              <a:spcBef>
                <a:spcPts val="1600"/>
              </a:spcBef>
              <a:spcAft>
                <a:spcPts val="0"/>
              </a:spcAft>
              <a:buSzPts val="1400"/>
              <a:buChar char="○"/>
              <a:defRPr sz="1400"/>
            </a:lvl8pPr>
            <a:lvl9pPr indent="-317500" lvl="8" marL="4114800">
              <a:spcBef>
                <a:spcPts val="1600"/>
              </a:spcBef>
              <a:spcAft>
                <a:spcPts val="1600"/>
              </a:spcAft>
              <a:buSzPts val="1400"/>
              <a:buChar char="■"/>
              <a:defRPr sz="1400"/>
            </a:lvl9pPr>
          </a:lstStyle>
          <a:p/>
        </p:txBody>
      </p:sp>
      <p:sp>
        <p:nvSpPr>
          <p:cNvPr id="25" name="Google Shape;25;p4"/>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360924"/>
            <a:ext cx="76887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026393"/>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832400" y="1026393"/>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txBox="1"/>
          <p:nvPr>
            <p:ph type="title"/>
          </p:nvPr>
        </p:nvSpPr>
        <p:spPr>
          <a:xfrm>
            <a:off x="311700" y="368358"/>
            <a:ext cx="76857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6"/>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7"/>
          <p:cNvSpPr txBox="1"/>
          <p:nvPr>
            <p:ph type="title"/>
          </p:nvPr>
        </p:nvSpPr>
        <p:spPr>
          <a:xfrm>
            <a:off x="311700" y="396444"/>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11700" y="1161462"/>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pic>
        <p:nvPicPr>
          <p:cNvPr id="39" name="Google Shape;39;p8"/>
          <p:cNvPicPr preferRelativeResize="0"/>
          <p:nvPr/>
        </p:nvPicPr>
        <p:blipFill>
          <a:blip r:embed="rId2">
            <a:alphaModFix/>
          </a:blip>
          <a:stretch>
            <a:fillRect/>
          </a:stretch>
        </p:blipFill>
        <p:spPr>
          <a:xfrm>
            <a:off x="-83900" y="-47175"/>
            <a:ext cx="9311749" cy="5237850"/>
          </a:xfrm>
          <a:prstGeom prst="rect">
            <a:avLst/>
          </a:prstGeom>
          <a:noFill/>
          <a:ln>
            <a:noFill/>
          </a:ln>
        </p:spPr>
      </p:pic>
      <p:sp>
        <p:nvSpPr>
          <p:cNvPr id="40" name="Google Shape;40;p8"/>
          <p:cNvSpPr txBox="1"/>
          <p:nvPr>
            <p:ph type="title"/>
          </p:nvPr>
        </p:nvSpPr>
        <p:spPr>
          <a:xfrm>
            <a:off x="490250" y="450150"/>
            <a:ext cx="8165400" cy="4090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FFFFFF"/>
              </a:buClr>
              <a:buSzPts val="4800"/>
              <a:buNone/>
              <a:defRPr sz="4800">
                <a:solidFill>
                  <a:srgbClr val="FFFFFF"/>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41" name="Google Shape;41;p8"/>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solidFill>
                  <a:srgbClr val="B7B7B7"/>
                </a:solidFill>
              </a:defRPr>
            </a:lvl1pPr>
            <a:lvl2pPr lvl="1">
              <a:buNone/>
              <a:defRPr>
                <a:solidFill>
                  <a:srgbClr val="B7B7B7"/>
                </a:solidFill>
              </a:defRPr>
            </a:lvl2pPr>
            <a:lvl3pPr lvl="2">
              <a:buNone/>
              <a:defRPr>
                <a:solidFill>
                  <a:srgbClr val="B7B7B7"/>
                </a:solidFill>
              </a:defRPr>
            </a:lvl3pPr>
            <a:lvl4pPr lvl="3">
              <a:buNone/>
              <a:defRPr>
                <a:solidFill>
                  <a:srgbClr val="B7B7B7"/>
                </a:solidFill>
              </a:defRPr>
            </a:lvl4pPr>
            <a:lvl5pPr lvl="4">
              <a:buNone/>
              <a:defRPr>
                <a:solidFill>
                  <a:srgbClr val="B7B7B7"/>
                </a:solidFill>
              </a:defRPr>
            </a:lvl5pPr>
            <a:lvl6pPr lvl="5">
              <a:buNone/>
              <a:defRPr>
                <a:solidFill>
                  <a:srgbClr val="B7B7B7"/>
                </a:solidFill>
              </a:defRPr>
            </a:lvl6pPr>
            <a:lvl7pPr lvl="6">
              <a:buNone/>
              <a:defRPr>
                <a:solidFill>
                  <a:srgbClr val="B7B7B7"/>
                </a:solidFill>
              </a:defRPr>
            </a:lvl7pPr>
            <a:lvl8pPr lvl="7">
              <a:buNone/>
              <a:defRPr>
                <a:solidFill>
                  <a:srgbClr val="B7B7B7"/>
                </a:solidFill>
              </a:defRPr>
            </a:lvl8pPr>
            <a:lvl9pPr lvl="8">
              <a:buNone/>
              <a:defRPr>
                <a:solidFill>
                  <a:srgbClr val="B7B7B7"/>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30550"/>
            <a:ext cx="4610700" cy="520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44" name="Google Shape;44;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accent1"/>
              </a:buClr>
              <a:buSzPts val="4200"/>
              <a:buNone/>
              <a:defRPr sz="42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55600" lvl="0" marL="457200">
              <a:lnSpc>
                <a:spcPct val="100000"/>
              </a:lnSpc>
              <a:spcBef>
                <a:spcPts val="0"/>
              </a:spcBef>
              <a:spcAft>
                <a:spcPts val="0"/>
              </a:spcAft>
              <a:buClr>
                <a:schemeClr val="lt1"/>
              </a:buClr>
              <a:buSzPts val="2000"/>
              <a:buChar char="●"/>
              <a:defRPr>
                <a:solidFill>
                  <a:schemeClr val="lt1"/>
                </a:solidFill>
              </a:defRPr>
            </a:lvl1pPr>
            <a:lvl2pPr indent="-342900" lvl="1" marL="914400">
              <a:lnSpc>
                <a:spcPct val="100000"/>
              </a:lnSpc>
              <a:spcBef>
                <a:spcPts val="1000"/>
              </a:spcBef>
              <a:spcAft>
                <a:spcPts val="0"/>
              </a:spcAft>
              <a:buClr>
                <a:schemeClr val="lt1"/>
              </a:buClr>
              <a:buSzPts val="1800"/>
              <a:buChar char="○"/>
              <a:defRPr>
                <a:solidFill>
                  <a:schemeClr val="lt1"/>
                </a:solidFill>
              </a:defRPr>
            </a:lvl2pPr>
            <a:lvl3pPr indent="-342900" lvl="2" marL="1371600">
              <a:lnSpc>
                <a:spcPct val="100000"/>
              </a:lnSpc>
              <a:spcBef>
                <a:spcPts val="1000"/>
              </a:spcBef>
              <a:spcAft>
                <a:spcPts val="0"/>
              </a:spcAft>
              <a:buClr>
                <a:schemeClr val="lt1"/>
              </a:buClr>
              <a:buSzPts val="1800"/>
              <a:buChar char="■"/>
              <a:defRPr>
                <a:solidFill>
                  <a:schemeClr val="lt1"/>
                </a:solidFill>
              </a:defRPr>
            </a:lvl3pPr>
            <a:lvl4pPr indent="-330200" lvl="3" marL="1828800">
              <a:lnSpc>
                <a:spcPct val="100000"/>
              </a:lnSpc>
              <a:spcBef>
                <a:spcPts val="1000"/>
              </a:spcBef>
              <a:spcAft>
                <a:spcPts val="0"/>
              </a:spcAft>
              <a:buClr>
                <a:schemeClr val="lt1"/>
              </a:buClr>
              <a:buSzPts val="1600"/>
              <a:buChar char="●"/>
              <a:defRPr>
                <a:solidFill>
                  <a:schemeClr val="lt1"/>
                </a:solidFill>
              </a:defRPr>
            </a:lvl4pPr>
            <a:lvl5pPr indent="-330200" lvl="4" marL="2286000">
              <a:lnSpc>
                <a:spcPct val="100000"/>
              </a:lnSpc>
              <a:spcBef>
                <a:spcPts val="1000"/>
              </a:spcBef>
              <a:spcAft>
                <a:spcPts val="0"/>
              </a:spcAft>
              <a:buClr>
                <a:schemeClr val="lt1"/>
              </a:buClr>
              <a:buSzPts val="1600"/>
              <a:buChar char="○"/>
              <a:defRPr>
                <a:solidFill>
                  <a:schemeClr val="lt1"/>
                </a:solidFill>
              </a:defRPr>
            </a:lvl5pPr>
            <a:lvl6pPr indent="-330200" lvl="5" marL="2743200">
              <a:lnSpc>
                <a:spcPct val="100000"/>
              </a:lnSpc>
              <a:spcBef>
                <a:spcPts val="1000"/>
              </a:spcBef>
              <a:spcAft>
                <a:spcPts val="0"/>
              </a:spcAft>
              <a:buClr>
                <a:schemeClr val="lt1"/>
              </a:buClr>
              <a:buSzPts val="1600"/>
              <a:buChar char="■"/>
              <a:defRPr>
                <a:solidFill>
                  <a:schemeClr val="lt1"/>
                </a:solidFill>
              </a:defRPr>
            </a:lvl6pPr>
            <a:lvl7pPr indent="-330200" lvl="6" marL="3200400">
              <a:lnSpc>
                <a:spcPct val="100000"/>
              </a:lnSpc>
              <a:spcBef>
                <a:spcPts val="1000"/>
              </a:spcBef>
              <a:spcAft>
                <a:spcPts val="0"/>
              </a:spcAft>
              <a:buClr>
                <a:schemeClr val="lt1"/>
              </a:buClr>
              <a:buSzPts val="1600"/>
              <a:buChar char="●"/>
              <a:defRPr>
                <a:solidFill>
                  <a:schemeClr val="lt1"/>
                </a:solidFill>
              </a:defRPr>
            </a:lvl7pPr>
            <a:lvl8pPr indent="-330200" lvl="7" marL="3657600">
              <a:lnSpc>
                <a:spcPct val="100000"/>
              </a:lnSpc>
              <a:spcBef>
                <a:spcPts val="1000"/>
              </a:spcBef>
              <a:spcAft>
                <a:spcPts val="0"/>
              </a:spcAft>
              <a:buClr>
                <a:schemeClr val="lt1"/>
              </a:buClr>
              <a:buSzPts val="1600"/>
              <a:buChar char="○"/>
              <a:defRPr>
                <a:solidFill>
                  <a:schemeClr val="lt1"/>
                </a:solidFill>
              </a:defRPr>
            </a:lvl8pPr>
            <a:lvl9pPr indent="-330200" lvl="8" marL="4114800">
              <a:lnSpc>
                <a:spcPct val="100000"/>
              </a:lnSpc>
              <a:spcBef>
                <a:spcPts val="1000"/>
              </a:spcBef>
              <a:spcAft>
                <a:spcPts val="1000"/>
              </a:spcAft>
              <a:buClr>
                <a:schemeClr val="lt1"/>
              </a:buClr>
              <a:buSzPts val="1600"/>
              <a:buChar char="■"/>
              <a:defRPr>
                <a:solidFill>
                  <a:schemeClr val="lt1"/>
                </a:solidFill>
              </a:defRPr>
            </a:lvl9pPr>
          </a:lstStyle>
          <a:p/>
        </p:txBody>
      </p:sp>
      <p:sp>
        <p:nvSpPr>
          <p:cNvPr id="47" name="Google Shape;47;p9"/>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000"/>
              <a:buNone/>
              <a:defRPr/>
            </a:lvl1pPr>
          </a:lstStyle>
          <a:p/>
        </p:txBody>
      </p:sp>
      <p:sp>
        <p:nvSpPr>
          <p:cNvPr id="50" name="Google Shape;50;p10"/>
          <p:cNvSpPr txBox="1"/>
          <p:nvPr>
            <p:ph idx="12" type="sldNum"/>
          </p:nvPr>
        </p:nvSpPr>
        <p:spPr>
          <a:xfrm>
            <a:off x="8493958" y="459574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1.png"/><Relationship Id="rId2" Type="http://schemas.openxmlformats.org/officeDocument/2006/relationships/hyperlink" Target="http://www.cybera.ca" TargetMode="External"/><Relationship Id="rId3" Type="http://schemas.openxmlformats.org/officeDocument/2006/relationships/hyperlink" Target="mailto:info@cybera.ca" TargetMode="External"/><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theme" Target="../theme/theme1.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70684"/>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004101"/>
            <a:ext cx="8520600" cy="3416400"/>
          </a:xfrm>
          <a:prstGeom prst="rect">
            <a:avLst/>
          </a:prstGeom>
          <a:noFill/>
          <a:ln>
            <a:noFill/>
          </a:ln>
        </p:spPr>
        <p:txBody>
          <a:bodyPr anchorCtr="0" anchor="t" bIns="91425" lIns="91425" spcFirstLastPara="1" rIns="91425" wrap="square" tIns="91425">
            <a:noAutofit/>
          </a:bodyPr>
          <a:lstStyle>
            <a:lvl1pPr indent="-355600" lvl="0" marL="457200">
              <a:lnSpc>
                <a:spcPct val="115000"/>
              </a:lnSpc>
              <a:spcBef>
                <a:spcPts val="0"/>
              </a:spcBef>
              <a:spcAft>
                <a:spcPts val="0"/>
              </a:spcAft>
              <a:buClr>
                <a:srgbClr val="434343"/>
              </a:buClr>
              <a:buSzPts val="2000"/>
              <a:buFont typeface="Barlow"/>
              <a:buChar char="●"/>
              <a:defRPr sz="2000">
                <a:solidFill>
                  <a:srgbClr val="434343"/>
                </a:solidFill>
                <a:latin typeface="Barlow"/>
                <a:ea typeface="Barlow"/>
                <a:cs typeface="Barlow"/>
                <a:sym typeface="Barlow"/>
              </a:defRPr>
            </a:lvl1pPr>
            <a:lvl2pPr indent="-342900" lvl="1" marL="914400">
              <a:lnSpc>
                <a:spcPct val="115000"/>
              </a:lnSpc>
              <a:spcBef>
                <a:spcPts val="1600"/>
              </a:spcBef>
              <a:spcAft>
                <a:spcPts val="0"/>
              </a:spcAft>
              <a:buClr>
                <a:srgbClr val="434343"/>
              </a:buClr>
              <a:buSzPts val="1800"/>
              <a:buFont typeface="Barlow"/>
              <a:buChar char="○"/>
              <a:defRPr sz="1800">
                <a:solidFill>
                  <a:srgbClr val="434343"/>
                </a:solidFill>
                <a:latin typeface="Barlow"/>
                <a:ea typeface="Barlow"/>
                <a:cs typeface="Barlow"/>
                <a:sym typeface="Barlow"/>
              </a:defRPr>
            </a:lvl2pPr>
            <a:lvl3pPr indent="-342900" lvl="2" marL="1371600">
              <a:lnSpc>
                <a:spcPct val="115000"/>
              </a:lnSpc>
              <a:spcBef>
                <a:spcPts val="1600"/>
              </a:spcBef>
              <a:spcAft>
                <a:spcPts val="0"/>
              </a:spcAft>
              <a:buClr>
                <a:srgbClr val="434343"/>
              </a:buClr>
              <a:buSzPts val="1800"/>
              <a:buFont typeface="Barlow"/>
              <a:buChar char="■"/>
              <a:defRPr sz="1800">
                <a:solidFill>
                  <a:srgbClr val="434343"/>
                </a:solidFill>
                <a:latin typeface="Barlow"/>
                <a:ea typeface="Barlow"/>
                <a:cs typeface="Barlow"/>
                <a:sym typeface="Barlow"/>
              </a:defRPr>
            </a:lvl3pPr>
            <a:lvl4pPr indent="-330200" lvl="3" marL="1828800">
              <a:lnSpc>
                <a:spcPct val="115000"/>
              </a:lnSpc>
              <a:spcBef>
                <a:spcPts val="1600"/>
              </a:spcBef>
              <a:spcAft>
                <a:spcPts val="0"/>
              </a:spcAft>
              <a:buClr>
                <a:srgbClr val="434343"/>
              </a:buClr>
              <a:buSzPts val="1600"/>
              <a:buFont typeface="Barlow"/>
              <a:buChar char="●"/>
              <a:defRPr sz="1600">
                <a:solidFill>
                  <a:srgbClr val="434343"/>
                </a:solidFill>
                <a:latin typeface="Barlow"/>
                <a:ea typeface="Barlow"/>
                <a:cs typeface="Barlow"/>
                <a:sym typeface="Barlow"/>
              </a:defRPr>
            </a:lvl4pPr>
            <a:lvl5pPr indent="-330200" lvl="4" marL="2286000">
              <a:lnSpc>
                <a:spcPct val="115000"/>
              </a:lnSpc>
              <a:spcBef>
                <a:spcPts val="1600"/>
              </a:spcBef>
              <a:spcAft>
                <a:spcPts val="0"/>
              </a:spcAft>
              <a:buClr>
                <a:srgbClr val="434343"/>
              </a:buClr>
              <a:buSzPts val="1600"/>
              <a:buFont typeface="Barlow"/>
              <a:buChar char="○"/>
              <a:defRPr sz="1600">
                <a:solidFill>
                  <a:srgbClr val="434343"/>
                </a:solidFill>
                <a:latin typeface="Barlow"/>
                <a:ea typeface="Barlow"/>
                <a:cs typeface="Barlow"/>
                <a:sym typeface="Barlow"/>
              </a:defRPr>
            </a:lvl5pPr>
            <a:lvl6pPr indent="-330200" lvl="5" marL="2743200">
              <a:lnSpc>
                <a:spcPct val="115000"/>
              </a:lnSpc>
              <a:spcBef>
                <a:spcPts val="1600"/>
              </a:spcBef>
              <a:spcAft>
                <a:spcPts val="0"/>
              </a:spcAft>
              <a:buClr>
                <a:srgbClr val="434343"/>
              </a:buClr>
              <a:buSzPts val="1600"/>
              <a:buFont typeface="Barlow"/>
              <a:buChar char="■"/>
              <a:defRPr sz="1600">
                <a:solidFill>
                  <a:srgbClr val="434343"/>
                </a:solidFill>
                <a:latin typeface="Barlow"/>
                <a:ea typeface="Barlow"/>
                <a:cs typeface="Barlow"/>
                <a:sym typeface="Barlow"/>
              </a:defRPr>
            </a:lvl6pPr>
            <a:lvl7pPr indent="-330200" lvl="6" marL="3200400">
              <a:lnSpc>
                <a:spcPct val="115000"/>
              </a:lnSpc>
              <a:spcBef>
                <a:spcPts val="1600"/>
              </a:spcBef>
              <a:spcAft>
                <a:spcPts val="0"/>
              </a:spcAft>
              <a:buClr>
                <a:srgbClr val="434343"/>
              </a:buClr>
              <a:buSzPts val="1600"/>
              <a:buFont typeface="Barlow"/>
              <a:buChar char="●"/>
              <a:defRPr sz="1600">
                <a:solidFill>
                  <a:srgbClr val="434343"/>
                </a:solidFill>
                <a:latin typeface="Barlow"/>
                <a:ea typeface="Barlow"/>
                <a:cs typeface="Barlow"/>
                <a:sym typeface="Barlow"/>
              </a:defRPr>
            </a:lvl7pPr>
            <a:lvl8pPr indent="-330200" lvl="7" marL="3657600">
              <a:lnSpc>
                <a:spcPct val="115000"/>
              </a:lnSpc>
              <a:spcBef>
                <a:spcPts val="1600"/>
              </a:spcBef>
              <a:spcAft>
                <a:spcPts val="0"/>
              </a:spcAft>
              <a:buClr>
                <a:srgbClr val="434343"/>
              </a:buClr>
              <a:buSzPts val="1600"/>
              <a:buFont typeface="Barlow"/>
              <a:buChar char="○"/>
              <a:defRPr sz="1600">
                <a:solidFill>
                  <a:srgbClr val="434343"/>
                </a:solidFill>
                <a:latin typeface="Barlow"/>
                <a:ea typeface="Barlow"/>
                <a:cs typeface="Barlow"/>
                <a:sym typeface="Barlow"/>
              </a:defRPr>
            </a:lvl8pPr>
            <a:lvl9pPr indent="-330200" lvl="8" marL="4114800">
              <a:lnSpc>
                <a:spcPct val="115000"/>
              </a:lnSpc>
              <a:spcBef>
                <a:spcPts val="1600"/>
              </a:spcBef>
              <a:spcAft>
                <a:spcPts val="1600"/>
              </a:spcAft>
              <a:buClr>
                <a:srgbClr val="434343"/>
              </a:buClr>
              <a:buSzPts val="1600"/>
              <a:buFont typeface="Barlow"/>
              <a:buChar char="■"/>
              <a:defRPr sz="1600">
                <a:solidFill>
                  <a:srgbClr val="434343"/>
                </a:solidFill>
                <a:latin typeface="Barlow"/>
                <a:ea typeface="Barlow"/>
                <a:cs typeface="Barlow"/>
                <a:sym typeface="Barlow"/>
              </a:defRPr>
            </a:lvl9pPr>
          </a:lstStyle>
          <a:p/>
        </p:txBody>
      </p:sp>
      <p:sp>
        <p:nvSpPr>
          <p:cNvPr id="8" name="Google Shape;8;p1"/>
          <p:cNvSpPr txBox="1"/>
          <p:nvPr>
            <p:ph idx="12" type="sldNum"/>
          </p:nvPr>
        </p:nvSpPr>
        <p:spPr>
          <a:xfrm>
            <a:off x="8493958" y="4595742"/>
            <a:ext cx="548700" cy="393600"/>
          </a:xfrm>
          <a:prstGeom prst="rect">
            <a:avLst/>
          </a:prstGeom>
          <a:noFill/>
          <a:ln>
            <a:noFill/>
          </a:ln>
        </p:spPr>
        <p:txBody>
          <a:bodyPr anchorCtr="0" anchor="ctr" bIns="91425" lIns="91425" spcFirstLastPara="1" rIns="91425" wrap="square" tIns="91425">
            <a:noAutofit/>
          </a:bodyPr>
          <a:lstStyle>
            <a:lvl1pPr lvl="0" algn="r">
              <a:buNone/>
              <a:defRPr sz="600">
                <a:solidFill>
                  <a:schemeClr val="dk2"/>
                </a:solidFill>
                <a:latin typeface="Barlow"/>
                <a:ea typeface="Barlow"/>
                <a:cs typeface="Barlow"/>
                <a:sym typeface="Barlow"/>
              </a:defRPr>
            </a:lvl1pPr>
            <a:lvl2pPr lvl="1" algn="r">
              <a:buNone/>
              <a:defRPr sz="600">
                <a:solidFill>
                  <a:schemeClr val="dk2"/>
                </a:solidFill>
                <a:latin typeface="Barlow"/>
                <a:ea typeface="Barlow"/>
                <a:cs typeface="Barlow"/>
                <a:sym typeface="Barlow"/>
              </a:defRPr>
            </a:lvl2pPr>
            <a:lvl3pPr lvl="2" algn="r">
              <a:buNone/>
              <a:defRPr sz="600">
                <a:solidFill>
                  <a:schemeClr val="dk2"/>
                </a:solidFill>
                <a:latin typeface="Barlow"/>
                <a:ea typeface="Barlow"/>
                <a:cs typeface="Barlow"/>
                <a:sym typeface="Barlow"/>
              </a:defRPr>
            </a:lvl3pPr>
            <a:lvl4pPr lvl="3" algn="r">
              <a:buNone/>
              <a:defRPr sz="600">
                <a:solidFill>
                  <a:schemeClr val="dk2"/>
                </a:solidFill>
                <a:latin typeface="Barlow"/>
                <a:ea typeface="Barlow"/>
                <a:cs typeface="Barlow"/>
                <a:sym typeface="Barlow"/>
              </a:defRPr>
            </a:lvl4pPr>
            <a:lvl5pPr lvl="4" algn="r">
              <a:buNone/>
              <a:defRPr sz="600">
                <a:solidFill>
                  <a:schemeClr val="dk2"/>
                </a:solidFill>
                <a:latin typeface="Barlow"/>
                <a:ea typeface="Barlow"/>
                <a:cs typeface="Barlow"/>
                <a:sym typeface="Barlow"/>
              </a:defRPr>
            </a:lvl5pPr>
            <a:lvl6pPr lvl="5" algn="r">
              <a:buNone/>
              <a:defRPr sz="600">
                <a:solidFill>
                  <a:schemeClr val="dk2"/>
                </a:solidFill>
                <a:latin typeface="Barlow"/>
                <a:ea typeface="Barlow"/>
                <a:cs typeface="Barlow"/>
                <a:sym typeface="Barlow"/>
              </a:defRPr>
            </a:lvl6pPr>
            <a:lvl7pPr lvl="6" algn="r">
              <a:buNone/>
              <a:defRPr sz="600">
                <a:solidFill>
                  <a:schemeClr val="dk2"/>
                </a:solidFill>
                <a:latin typeface="Barlow"/>
                <a:ea typeface="Barlow"/>
                <a:cs typeface="Barlow"/>
                <a:sym typeface="Barlow"/>
              </a:defRPr>
            </a:lvl7pPr>
            <a:lvl8pPr lvl="7" algn="r">
              <a:buNone/>
              <a:defRPr sz="600">
                <a:solidFill>
                  <a:schemeClr val="dk2"/>
                </a:solidFill>
                <a:latin typeface="Barlow"/>
                <a:ea typeface="Barlow"/>
                <a:cs typeface="Barlow"/>
                <a:sym typeface="Barlow"/>
              </a:defRPr>
            </a:lvl8pPr>
            <a:lvl9pPr lvl="8" algn="r">
              <a:buNone/>
              <a:defRPr sz="600">
                <a:solidFill>
                  <a:schemeClr val="dk2"/>
                </a:solidFill>
                <a:latin typeface="Barlow"/>
                <a:ea typeface="Barlow"/>
                <a:cs typeface="Barlow"/>
                <a:sym typeface="Barlow"/>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blip>
          <a:stretch>
            <a:fillRect/>
          </a:stretch>
        </p:blipFill>
        <p:spPr>
          <a:xfrm>
            <a:off x="8198860" y="202676"/>
            <a:ext cx="751664" cy="393601"/>
          </a:xfrm>
          <a:prstGeom prst="rect">
            <a:avLst/>
          </a:prstGeom>
          <a:noFill/>
          <a:ln>
            <a:noFill/>
          </a:ln>
        </p:spPr>
      </p:pic>
      <p:sp>
        <p:nvSpPr>
          <p:cNvPr id="10" name="Google Shape;10;p1"/>
          <p:cNvSpPr txBox="1"/>
          <p:nvPr/>
        </p:nvSpPr>
        <p:spPr>
          <a:xfrm>
            <a:off x="7854950" y="4863650"/>
            <a:ext cx="1187700" cy="125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Clr>
                <a:schemeClr val="dk1"/>
              </a:buClr>
              <a:buSzPts val="1100"/>
              <a:buFont typeface="Arial"/>
              <a:buNone/>
            </a:pPr>
            <a:r>
              <a:rPr lang="en" sz="600">
                <a:solidFill>
                  <a:srgbClr val="434343"/>
                </a:solidFill>
                <a:latin typeface="Barlow Light"/>
                <a:ea typeface="Barlow Light"/>
                <a:cs typeface="Barlow Light"/>
                <a:sym typeface="Barlow Light"/>
              </a:rPr>
              <a:t>c</a:t>
            </a:r>
            <a:r>
              <a:rPr lang="en" sz="600">
                <a:solidFill>
                  <a:srgbClr val="434343"/>
                </a:solidFill>
                <a:uFill>
                  <a:noFill/>
                </a:uFill>
                <a:latin typeface="Barlow Light"/>
                <a:ea typeface="Barlow Light"/>
                <a:cs typeface="Barlow Light"/>
                <a:sym typeface="Barlow Light"/>
                <a:hlinkClick r:id="rId2">
                  <a:extLst>
                    <a:ext uri="{A12FA001-AC4F-418D-AE19-62706E023703}">
                      <ahyp:hlinkClr val="tx"/>
                    </a:ext>
                  </a:extLst>
                </a:hlinkClick>
              </a:rPr>
              <a:t>ybera.ca</a:t>
            </a:r>
            <a:r>
              <a:rPr lang="en" sz="600">
                <a:solidFill>
                  <a:srgbClr val="434343"/>
                </a:solidFill>
                <a:latin typeface="Barlow Light"/>
                <a:ea typeface="Barlow Light"/>
                <a:cs typeface="Barlow Light"/>
                <a:sym typeface="Barlow Light"/>
              </a:rPr>
              <a:t>  |  </a:t>
            </a:r>
            <a:r>
              <a:rPr lang="en" sz="600">
                <a:solidFill>
                  <a:srgbClr val="434343"/>
                </a:solidFill>
                <a:uFill>
                  <a:noFill/>
                </a:uFill>
                <a:latin typeface="Barlow Light"/>
                <a:ea typeface="Barlow Light"/>
                <a:cs typeface="Barlow Light"/>
                <a:sym typeface="Barlow Light"/>
                <a:hlinkClick r:id="rId3">
                  <a:extLst>
                    <a:ext uri="{A12FA001-AC4F-418D-AE19-62706E023703}">
                      <ahyp:hlinkClr val="tx"/>
                    </a:ext>
                  </a:extLst>
                </a:hlinkClick>
              </a:rPr>
              <a:t>info@cybera.c</a:t>
            </a:r>
            <a:r>
              <a:rPr lang="en" sz="600">
                <a:solidFill>
                  <a:srgbClr val="434343"/>
                </a:solidFill>
                <a:latin typeface="Barlow Light"/>
                <a:ea typeface="Barlow Light"/>
                <a:cs typeface="Barlow Light"/>
                <a:sym typeface="Barlow Light"/>
              </a:rPr>
              <a:t>a</a:t>
            </a:r>
            <a:endParaRPr sz="600">
              <a:latin typeface="Barlow"/>
              <a:ea typeface="Barlow"/>
              <a:cs typeface="Barlow"/>
              <a:sym typeface="Barlow"/>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43">
          <p15:clr>
            <a:srgbClr val="E46962"/>
          </p15:clr>
        </p15:guide>
        <p15:guide id="2" orient="horz" pos="720">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gif"/><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2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29.png"/><Relationship Id="rId5"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7"/>
          <p:cNvSpPr txBox="1"/>
          <p:nvPr>
            <p:ph type="ctrTitle"/>
          </p:nvPr>
        </p:nvSpPr>
        <p:spPr>
          <a:xfrm>
            <a:off x="311708" y="593500"/>
            <a:ext cx="8520600" cy="2052600"/>
          </a:xfrm>
          <a:prstGeom prst="rect">
            <a:avLst/>
          </a:prstGeom>
          <a:noFill/>
        </p:spPr>
        <p:txBody>
          <a:bodyPr anchorCtr="0" anchor="ctr" bIns="91425" lIns="91425" spcFirstLastPara="1" rIns="91425" wrap="square" tIns="91425">
            <a:noAutofit/>
          </a:bodyPr>
          <a:lstStyle/>
          <a:p>
            <a:pPr indent="0" lvl="0" marL="0" rtl="0" algn="ctr">
              <a:spcBef>
                <a:spcPts val="0"/>
              </a:spcBef>
              <a:spcAft>
                <a:spcPts val="0"/>
              </a:spcAft>
              <a:buNone/>
            </a:pPr>
            <a:r>
              <a:rPr lang="en"/>
              <a:t>Lost in transmission</a:t>
            </a:r>
            <a:endParaRPr/>
          </a:p>
        </p:txBody>
      </p:sp>
      <p:sp>
        <p:nvSpPr>
          <p:cNvPr id="79" name="Google Shape;79;p17"/>
          <p:cNvSpPr txBox="1"/>
          <p:nvPr>
            <p:ph idx="1" type="subTitle"/>
          </p:nvPr>
        </p:nvSpPr>
        <p:spPr>
          <a:xfrm>
            <a:off x="311700" y="2374300"/>
            <a:ext cx="85206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a:t>
            </a:r>
            <a:r>
              <a:rPr lang="en"/>
              <a:t> field guide to clear communications</a:t>
            </a:r>
            <a:endParaRPr/>
          </a:p>
        </p:txBody>
      </p:sp>
      <p:sp>
        <p:nvSpPr>
          <p:cNvPr id="80" name="Google Shape;80;p17"/>
          <p:cNvSpPr txBox="1"/>
          <p:nvPr>
            <p:ph idx="2" type="subTitle"/>
          </p:nvPr>
        </p:nvSpPr>
        <p:spPr>
          <a:xfrm>
            <a:off x="311700" y="3023800"/>
            <a:ext cx="85206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Meagan Hampel, VP Strategic Communications  |  Cybera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a:t>problems</a:t>
            </a:r>
            <a:r>
              <a:rPr lang="en"/>
              <a:t> with text-only conversations</a:t>
            </a:r>
            <a:endParaRPr/>
          </a:p>
        </p:txBody>
      </p:sp>
      <p:sp>
        <p:nvSpPr>
          <p:cNvPr id="159" name="Google Shape;159;p26"/>
          <p:cNvSpPr txBox="1"/>
          <p:nvPr>
            <p:ph idx="1" type="body"/>
          </p:nvPr>
        </p:nvSpPr>
        <p:spPr>
          <a:xfrm>
            <a:off x="311700" y="1000748"/>
            <a:ext cx="8533200" cy="464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Unexpressed emotions and rushed, unfinished thoughts…</a:t>
            </a:r>
            <a:endParaRPr/>
          </a:p>
        </p:txBody>
      </p:sp>
      <p:sp>
        <p:nvSpPr>
          <p:cNvPr id="160" name="Google Shape;160;p26"/>
          <p:cNvSpPr txBox="1"/>
          <p:nvPr/>
        </p:nvSpPr>
        <p:spPr>
          <a:xfrm>
            <a:off x="718400" y="2612800"/>
            <a:ext cx="126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accent3"/>
                </a:solidFill>
                <a:latin typeface="Barlow SemiBold"/>
                <a:ea typeface="Barlow SemiBold"/>
                <a:cs typeface="Barlow SemiBold"/>
                <a:sym typeface="Barlow SemiBold"/>
              </a:rPr>
              <a:t>DTN</a:t>
            </a:r>
            <a:endParaRPr sz="2600">
              <a:solidFill>
                <a:schemeClr val="accent3"/>
              </a:solidFill>
              <a:latin typeface="Barlow SemiBold"/>
              <a:ea typeface="Barlow SemiBold"/>
              <a:cs typeface="Barlow SemiBold"/>
              <a:sym typeface="Barlow SemiBold"/>
            </a:endParaRPr>
          </a:p>
        </p:txBody>
      </p:sp>
      <p:sp>
        <p:nvSpPr>
          <p:cNvPr id="161" name="Google Shape;161;p26"/>
          <p:cNvSpPr txBox="1"/>
          <p:nvPr/>
        </p:nvSpPr>
        <p:spPr>
          <a:xfrm>
            <a:off x="1270625" y="3929350"/>
            <a:ext cx="1269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accent4"/>
                </a:solidFill>
                <a:latin typeface="Barlow SemiBold"/>
                <a:ea typeface="Barlow SemiBold"/>
                <a:cs typeface="Barlow SemiBold"/>
                <a:sym typeface="Barlow SemiBold"/>
              </a:rPr>
              <a:t>TL;DR</a:t>
            </a:r>
            <a:endParaRPr sz="2600">
              <a:solidFill>
                <a:schemeClr val="accent4"/>
              </a:solidFill>
              <a:latin typeface="Barlow SemiBold"/>
              <a:ea typeface="Barlow SemiBold"/>
              <a:cs typeface="Barlow SemiBold"/>
              <a:sym typeface="Barlow SemiBold"/>
            </a:endParaRPr>
          </a:p>
        </p:txBody>
      </p:sp>
      <p:sp>
        <p:nvSpPr>
          <p:cNvPr id="162" name="Google Shape;162;p26"/>
          <p:cNvSpPr txBox="1"/>
          <p:nvPr/>
        </p:nvSpPr>
        <p:spPr>
          <a:xfrm>
            <a:off x="1789025" y="2916550"/>
            <a:ext cx="27849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600">
                <a:solidFill>
                  <a:schemeClr val="accent1"/>
                </a:solidFill>
                <a:latin typeface="Barlow SemiBold"/>
                <a:ea typeface="Barlow SemiBold"/>
                <a:cs typeface="Barlow SemiBold"/>
                <a:sym typeface="Barlow SemiBold"/>
              </a:rPr>
              <a:t>I’m building the DMZ DNS</a:t>
            </a:r>
            <a:endParaRPr i="1" sz="2600">
              <a:solidFill>
                <a:schemeClr val="accent1"/>
              </a:solidFill>
              <a:latin typeface="Barlow SemiBold"/>
              <a:ea typeface="Barlow SemiBold"/>
              <a:cs typeface="Barlow SemiBold"/>
              <a:sym typeface="Barlow SemiBold"/>
            </a:endParaRPr>
          </a:p>
        </p:txBody>
      </p:sp>
      <p:sp>
        <p:nvSpPr>
          <p:cNvPr id="163" name="Google Shape;163;p26"/>
          <p:cNvSpPr txBox="1"/>
          <p:nvPr/>
        </p:nvSpPr>
        <p:spPr>
          <a:xfrm>
            <a:off x="6597075" y="3787750"/>
            <a:ext cx="1470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accent5"/>
                </a:solidFill>
                <a:latin typeface="Barlow SemiBold"/>
                <a:ea typeface="Barlow SemiBold"/>
                <a:cs typeface="Barlow SemiBold"/>
                <a:sym typeface="Barlow SemiBold"/>
              </a:rPr>
              <a:t>FWIW</a:t>
            </a:r>
            <a:endParaRPr sz="2600">
              <a:solidFill>
                <a:schemeClr val="accent5"/>
              </a:solidFill>
              <a:latin typeface="Barlow SemiBold"/>
              <a:ea typeface="Barlow SemiBold"/>
              <a:cs typeface="Barlow SemiBold"/>
              <a:sym typeface="Barlow SemiBold"/>
            </a:endParaRPr>
          </a:p>
        </p:txBody>
      </p:sp>
      <p:sp>
        <p:nvSpPr>
          <p:cNvPr id="164" name="Google Shape;164;p26"/>
          <p:cNvSpPr txBox="1"/>
          <p:nvPr/>
        </p:nvSpPr>
        <p:spPr>
          <a:xfrm>
            <a:off x="5591700" y="2136150"/>
            <a:ext cx="35523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600">
                <a:solidFill>
                  <a:schemeClr val="accent6"/>
                </a:solidFill>
                <a:latin typeface="Barlow SemiBold"/>
                <a:ea typeface="Barlow SemiBold"/>
                <a:cs typeface="Barlow SemiBold"/>
                <a:sym typeface="Barlow SemiBold"/>
              </a:rPr>
              <a:t>We need to schedule a L&amp;L on OCM</a:t>
            </a:r>
            <a:endParaRPr i="1" sz="2600">
              <a:solidFill>
                <a:schemeClr val="accent6"/>
              </a:solidFill>
              <a:latin typeface="Barlow SemiBold"/>
              <a:ea typeface="Barlow SemiBold"/>
              <a:cs typeface="Barlow SemiBold"/>
              <a:sym typeface="Barlow SemiBold"/>
            </a:endParaRPr>
          </a:p>
        </p:txBody>
      </p:sp>
      <p:pic>
        <p:nvPicPr>
          <p:cNvPr id="165" name="Google Shape;165;p26" title="Screenshot 2026-05-24 at 12.32.05 PM.png"/>
          <p:cNvPicPr preferRelativeResize="0"/>
          <p:nvPr/>
        </p:nvPicPr>
        <p:blipFill>
          <a:blip r:embed="rId3">
            <a:alphaModFix/>
          </a:blip>
          <a:stretch>
            <a:fillRect/>
          </a:stretch>
        </p:blipFill>
        <p:spPr>
          <a:xfrm>
            <a:off x="3817900" y="3976875"/>
            <a:ext cx="756025" cy="709925"/>
          </a:xfrm>
          <a:prstGeom prst="rect">
            <a:avLst/>
          </a:prstGeom>
          <a:noFill/>
          <a:ln>
            <a:noFill/>
          </a:ln>
        </p:spPr>
      </p:pic>
      <p:pic>
        <p:nvPicPr>
          <p:cNvPr id="166" name="Google Shape;166;p26" title="Screenshot 2026-05-24 at 12.32.27 PM.png"/>
          <p:cNvPicPr preferRelativeResize="0"/>
          <p:nvPr/>
        </p:nvPicPr>
        <p:blipFill>
          <a:blip r:embed="rId4">
            <a:alphaModFix/>
          </a:blip>
          <a:stretch>
            <a:fillRect/>
          </a:stretch>
        </p:blipFill>
        <p:spPr>
          <a:xfrm>
            <a:off x="1988300" y="2130073"/>
            <a:ext cx="756025" cy="609227"/>
          </a:xfrm>
          <a:prstGeom prst="rect">
            <a:avLst/>
          </a:prstGeom>
          <a:noFill/>
          <a:ln>
            <a:noFill/>
          </a:ln>
        </p:spPr>
      </p:pic>
      <p:pic>
        <p:nvPicPr>
          <p:cNvPr id="167" name="Google Shape;167;p26" title="Screenshot 2026-05-24 at 12.34.11 PM.png"/>
          <p:cNvPicPr preferRelativeResize="0"/>
          <p:nvPr/>
        </p:nvPicPr>
        <p:blipFill>
          <a:blip r:embed="rId5">
            <a:alphaModFix/>
          </a:blip>
          <a:stretch>
            <a:fillRect/>
          </a:stretch>
        </p:blipFill>
        <p:spPr>
          <a:xfrm>
            <a:off x="311700" y="3282747"/>
            <a:ext cx="756025" cy="801028"/>
          </a:xfrm>
          <a:prstGeom prst="rect">
            <a:avLst/>
          </a:prstGeom>
          <a:noFill/>
          <a:ln>
            <a:noFill/>
          </a:ln>
        </p:spPr>
      </p:pic>
      <p:pic>
        <p:nvPicPr>
          <p:cNvPr id="168" name="Google Shape;168;p26" title="Screenshot 2026-05-24 at 12.34.24 PM.png"/>
          <p:cNvPicPr preferRelativeResize="0"/>
          <p:nvPr/>
        </p:nvPicPr>
        <p:blipFill>
          <a:blip r:embed="rId6">
            <a:alphaModFix/>
          </a:blip>
          <a:stretch>
            <a:fillRect/>
          </a:stretch>
        </p:blipFill>
        <p:spPr>
          <a:xfrm>
            <a:off x="7866975" y="3716638"/>
            <a:ext cx="1140714" cy="998125"/>
          </a:xfrm>
          <a:prstGeom prst="rect">
            <a:avLst/>
          </a:prstGeom>
          <a:noFill/>
          <a:ln>
            <a:noFill/>
          </a:ln>
        </p:spPr>
      </p:pic>
      <p:pic>
        <p:nvPicPr>
          <p:cNvPr id="169" name="Google Shape;169;p26" title="Screenshot 2026-05-24 at 12.34.43 PM.png"/>
          <p:cNvPicPr preferRelativeResize="0"/>
          <p:nvPr/>
        </p:nvPicPr>
        <p:blipFill>
          <a:blip r:embed="rId7">
            <a:alphaModFix/>
          </a:blip>
          <a:stretch>
            <a:fillRect/>
          </a:stretch>
        </p:blipFill>
        <p:spPr>
          <a:xfrm>
            <a:off x="4258975" y="2022850"/>
            <a:ext cx="1028737" cy="871200"/>
          </a:xfrm>
          <a:prstGeom prst="rect">
            <a:avLst/>
          </a:prstGeom>
          <a:noFill/>
          <a:ln>
            <a:noFill/>
          </a:ln>
        </p:spPr>
      </p:pic>
      <p:pic>
        <p:nvPicPr>
          <p:cNvPr id="170" name="Google Shape;170;p26" title="pop-cat.gif"/>
          <p:cNvPicPr preferRelativeResize="0"/>
          <p:nvPr/>
        </p:nvPicPr>
        <p:blipFill>
          <a:blip r:embed="rId8">
            <a:alphaModFix/>
          </a:blip>
          <a:stretch>
            <a:fillRect/>
          </a:stretch>
        </p:blipFill>
        <p:spPr>
          <a:xfrm>
            <a:off x="5039450" y="3282750"/>
            <a:ext cx="684575" cy="709925"/>
          </a:xfrm>
          <a:prstGeom prst="rect">
            <a:avLst/>
          </a:prstGeom>
          <a:noFill/>
          <a:ln>
            <a:noFill/>
          </a:ln>
        </p:spPr>
      </p:pic>
      <p:sp>
        <p:nvSpPr>
          <p:cNvPr id="171" name="Google Shape;171;p26"/>
          <p:cNvSpPr txBox="1"/>
          <p:nvPr/>
        </p:nvSpPr>
        <p:spPr>
          <a:xfrm>
            <a:off x="311700" y="1460575"/>
            <a:ext cx="84993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2000">
                <a:solidFill>
                  <a:srgbClr val="434343"/>
                </a:solidFill>
                <a:latin typeface="Barlow"/>
                <a:ea typeface="Barlow"/>
                <a:cs typeface="Barlow"/>
                <a:sym typeface="Barlow"/>
              </a:rPr>
              <a:t>… not to mention the jargon, acronyms, and hard-to-decipher emojis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grpSp>
        <p:nvGrpSpPr>
          <p:cNvPr id="176" name="Google Shape;176;p27"/>
          <p:cNvGrpSpPr/>
          <p:nvPr/>
        </p:nvGrpSpPr>
        <p:grpSpPr>
          <a:xfrm>
            <a:off x="48293" y="1069325"/>
            <a:ext cx="7791699" cy="3246624"/>
            <a:chOff x="48293" y="840725"/>
            <a:chExt cx="7791699" cy="3246624"/>
          </a:xfrm>
        </p:grpSpPr>
        <p:pic>
          <p:nvPicPr>
            <p:cNvPr id="177" name="Google Shape;177;p27"/>
            <p:cNvPicPr preferRelativeResize="0"/>
            <p:nvPr/>
          </p:nvPicPr>
          <p:blipFill rotWithShape="1">
            <a:blip r:embed="rId3">
              <a:alphaModFix/>
            </a:blip>
            <a:srcRect b="0" l="0" r="0" t="1730"/>
            <a:stretch/>
          </p:blipFill>
          <p:spPr>
            <a:xfrm>
              <a:off x="48293" y="840725"/>
              <a:ext cx="7791699" cy="3246624"/>
            </a:xfrm>
            <a:prstGeom prst="rect">
              <a:avLst/>
            </a:prstGeom>
            <a:noFill/>
            <a:ln>
              <a:noFill/>
            </a:ln>
          </p:spPr>
        </p:pic>
        <p:pic>
          <p:nvPicPr>
            <p:cNvPr id="178" name="Google Shape;178;p27" title="Screenshot 2026-05-25 at 5.57.37 PM.png"/>
            <p:cNvPicPr preferRelativeResize="0"/>
            <p:nvPr/>
          </p:nvPicPr>
          <p:blipFill rotWithShape="1">
            <a:blip r:embed="rId4">
              <a:alphaModFix/>
            </a:blip>
            <a:srcRect b="-8" l="0" r="0" t="16095"/>
            <a:stretch/>
          </p:blipFill>
          <p:spPr>
            <a:xfrm>
              <a:off x="757150" y="3773800"/>
              <a:ext cx="876475" cy="306000"/>
            </a:xfrm>
            <a:prstGeom prst="rect">
              <a:avLst/>
            </a:prstGeom>
            <a:noFill/>
            <a:ln>
              <a:noFill/>
            </a:ln>
          </p:spPr>
        </p:pic>
        <p:sp>
          <p:nvSpPr>
            <p:cNvPr id="179" name="Google Shape;179;p27"/>
            <p:cNvSpPr/>
            <p:nvPr/>
          </p:nvSpPr>
          <p:spPr>
            <a:xfrm>
              <a:off x="1573150" y="3713325"/>
              <a:ext cx="3575700" cy="366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grpSp>
      <p:sp>
        <p:nvSpPr>
          <p:cNvPr id="180" name="Google Shape;180;p27"/>
          <p:cNvSpPr/>
          <p:nvPr/>
        </p:nvSpPr>
        <p:spPr>
          <a:xfrm>
            <a:off x="5428500" y="2169600"/>
            <a:ext cx="3258300" cy="257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7"/>
          <p:cNvSpPr txBox="1"/>
          <p:nvPr>
            <p:ph idx="4294967295" type="subTitle"/>
          </p:nvPr>
        </p:nvSpPr>
        <p:spPr>
          <a:xfrm>
            <a:off x="5576400" y="2285475"/>
            <a:ext cx="3042300" cy="2455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i="1" lang="en" sz="2200">
                <a:solidFill>
                  <a:schemeClr val="dk1"/>
                </a:solidFill>
              </a:rPr>
              <a:t>“</a:t>
            </a:r>
            <a:r>
              <a:rPr i="1" lang="en" sz="2200">
                <a:solidFill>
                  <a:schemeClr val="dk1"/>
                </a:solidFill>
              </a:rPr>
              <a:t>To someone who isn’t clued in,</a:t>
            </a:r>
            <a:r>
              <a:rPr b="1" i="1" lang="en" sz="2200">
                <a:solidFill>
                  <a:schemeClr val="dk1"/>
                </a:solidFill>
                <a:latin typeface="Barlow"/>
                <a:ea typeface="Barlow"/>
                <a:cs typeface="Barlow"/>
                <a:sym typeface="Barlow"/>
              </a:rPr>
              <a:t> jargon can be seen as technical snobbery</a:t>
            </a:r>
            <a:r>
              <a:rPr i="1" lang="en" sz="2200">
                <a:solidFill>
                  <a:schemeClr val="dk1"/>
                </a:solidFill>
              </a:rPr>
              <a:t>.</a:t>
            </a:r>
            <a:r>
              <a:rPr lang="en" sz="2200">
                <a:solidFill>
                  <a:schemeClr val="dk1"/>
                </a:solidFill>
              </a:rPr>
              <a:t>”</a:t>
            </a:r>
            <a:endParaRPr sz="2200">
              <a:solidFill>
                <a:schemeClr val="dk1"/>
              </a:solidFill>
            </a:endParaRPr>
          </a:p>
          <a:p>
            <a:pPr indent="-342900" lvl="0" marL="457200" rtl="0" algn="l">
              <a:lnSpc>
                <a:spcPct val="115000"/>
              </a:lnSpc>
              <a:spcBef>
                <a:spcPts val="1200"/>
              </a:spcBef>
              <a:spcAft>
                <a:spcPts val="0"/>
              </a:spcAft>
              <a:buClr>
                <a:schemeClr val="dk1"/>
              </a:buClr>
              <a:buSzPts val="1800"/>
              <a:buFont typeface="Barlow"/>
              <a:buChar char="-"/>
            </a:pPr>
            <a:r>
              <a:rPr lang="en" sz="1800">
                <a:solidFill>
                  <a:schemeClr val="dk1"/>
                </a:solidFill>
                <a:latin typeface="Barlow"/>
                <a:ea typeface="Barlow"/>
                <a:cs typeface="Barlow"/>
                <a:sym typeface="Barlow"/>
              </a:rPr>
              <a:t>Kacee Erhard, Marketer</a:t>
            </a:r>
            <a:endParaRPr sz="1800">
              <a:solidFill>
                <a:schemeClr val="dk1"/>
              </a:solidFill>
              <a:latin typeface="Barlow"/>
              <a:ea typeface="Barlow"/>
              <a:cs typeface="Barlow"/>
              <a:sym typeface="Barlow"/>
            </a:endParaRPr>
          </a:p>
        </p:txBody>
      </p:sp>
      <p:sp>
        <p:nvSpPr>
          <p:cNvPr id="182" name="Google Shape;182;p27"/>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Rushing also leads to assumptions</a:t>
            </a:r>
            <a:endParaRPr/>
          </a:p>
        </p:txBody>
      </p:sp>
      <p:sp>
        <p:nvSpPr>
          <p:cNvPr id="183" name="Google Shape;183;p27"/>
          <p:cNvSpPr/>
          <p:nvPr/>
        </p:nvSpPr>
        <p:spPr>
          <a:xfrm>
            <a:off x="2869900" y="1861025"/>
            <a:ext cx="1925400" cy="308700"/>
          </a:xfrm>
          <a:prstGeom prst="rect">
            <a:avLst/>
          </a:prstGeom>
          <a:solidFill>
            <a:srgbClr val="FFFF00">
              <a:alpha val="259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to address miscommunications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9"/>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Treat miscommunications like a cyber incident</a:t>
            </a:r>
            <a:endParaRPr/>
          </a:p>
        </p:txBody>
      </p:sp>
      <p:sp>
        <p:nvSpPr>
          <p:cNvPr id="194" name="Google Shape;194;p29"/>
          <p:cNvSpPr txBox="1"/>
          <p:nvPr>
            <p:ph idx="1" type="body"/>
          </p:nvPr>
        </p:nvSpPr>
        <p:spPr>
          <a:xfrm>
            <a:off x="311700" y="1000744"/>
            <a:ext cx="8533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Run a post-mortem to uncover the points of confusion</a:t>
            </a:r>
            <a:endParaRPr/>
          </a:p>
        </p:txBody>
      </p:sp>
      <p:pic>
        <p:nvPicPr>
          <p:cNvPr id="195" name="Google Shape;195;p29" title="a16216aa-446e-4a9d-9466-2be7a0b03ef6.jpg"/>
          <p:cNvPicPr preferRelativeResize="0"/>
          <p:nvPr/>
        </p:nvPicPr>
        <p:blipFill rotWithShape="1">
          <a:blip r:embed="rId3">
            <a:alphaModFix/>
          </a:blip>
          <a:srcRect b="0" l="50721" r="1560" t="71492"/>
          <a:stretch/>
        </p:blipFill>
        <p:spPr>
          <a:xfrm>
            <a:off x="3736325" y="1520738"/>
            <a:ext cx="4113925" cy="1620639"/>
          </a:xfrm>
          <a:prstGeom prst="rect">
            <a:avLst/>
          </a:prstGeom>
          <a:noFill/>
          <a:ln>
            <a:noFill/>
          </a:ln>
        </p:spPr>
      </p:pic>
      <p:sp>
        <p:nvSpPr>
          <p:cNvPr id="196" name="Google Shape;196;p29"/>
          <p:cNvSpPr txBox="1"/>
          <p:nvPr/>
        </p:nvSpPr>
        <p:spPr>
          <a:xfrm>
            <a:off x="4118900" y="1805800"/>
            <a:ext cx="3339600" cy="12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What time do you think you’ll drive back on Sunday? I’m wondering if I should just hitch a ride with you</a:t>
            </a:r>
            <a:endParaRPr sz="1600">
              <a:solidFill>
                <a:schemeClr val="lt1"/>
              </a:solidFill>
              <a:highlight>
                <a:srgbClr val="434343"/>
              </a:highlight>
              <a:latin typeface="Source Sans Pro"/>
              <a:ea typeface="Source Sans Pro"/>
              <a:cs typeface="Source Sans Pro"/>
              <a:sym typeface="Source Sans Pro"/>
            </a:endParaRPr>
          </a:p>
        </p:txBody>
      </p:sp>
      <p:pic>
        <p:nvPicPr>
          <p:cNvPr id="197" name="Google Shape;197;p29" title="a16216aa-446e-4a9d-9466-2be7a0b03ef6.jpg"/>
          <p:cNvPicPr preferRelativeResize="0"/>
          <p:nvPr/>
        </p:nvPicPr>
        <p:blipFill rotWithShape="1">
          <a:blip r:embed="rId3">
            <a:alphaModFix/>
          </a:blip>
          <a:srcRect b="0" l="50719" r="0" t="71492"/>
          <a:stretch/>
        </p:blipFill>
        <p:spPr>
          <a:xfrm>
            <a:off x="5969425" y="3648590"/>
            <a:ext cx="1413325" cy="624323"/>
          </a:xfrm>
          <a:prstGeom prst="rect">
            <a:avLst/>
          </a:prstGeom>
          <a:noFill/>
          <a:ln>
            <a:noFill/>
          </a:ln>
        </p:spPr>
      </p:pic>
      <p:sp>
        <p:nvSpPr>
          <p:cNvPr id="198" name="Google Shape;198;p29"/>
          <p:cNvSpPr txBox="1"/>
          <p:nvPr/>
        </p:nvSpPr>
        <p:spPr>
          <a:xfrm>
            <a:off x="6185900" y="3715325"/>
            <a:ext cx="12690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ETA?</a:t>
            </a:r>
            <a:endParaRPr sz="1600">
              <a:solidFill>
                <a:schemeClr val="lt1"/>
              </a:solidFill>
              <a:latin typeface="Source Sans Pro"/>
              <a:ea typeface="Source Sans Pro"/>
              <a:cs typeface="Source Sans Pro"/>
              <a:sym typeface="Source Sans Pro"/>
            </a:endParaRPr>
          </a:p>
        </p:txBody>
      </p:sp>
      <p:pic>
        <p:nvPicPr>
          <p:cNvPr id="199" name="Google Shape;199;p29" title="a16216aa-446e-4a9d-9466-2be7a0b03ef6.jpg"/>
          <p:cNvPicPr preferRelativeResize="0"/>
          <p:nvPr/>
        </p:nvPicPr>
        <p:blipFill rotWithShape="1">
          <a:blip r:embed="rId3">
            <a:alphaModFix/>
          </a:blip>
          <a:srcRect b="0" l="0" r="50311" t="71492"/>
          <a:stretch/>
        </p:blipFill>
        <p:spPr>
          <a:xfrm>
            <a:off x="994150" y="4175725"/>
            <a:ext cx="1016776" cy="624302"/>
          </a:xfrm>
          <a:prstGeom prst="rect">
            <a:avLst/>
          </a:prstGeom>
          <a:noFill/>
          <a:ln>
            <a:noFill/>
          </a:ln>
        </p:spPr>
      </p:pic>
      <p:sp>
        <p:nvSpPr>
          <p:cNvPr id="200" name="Google Shape;200;p29"/>
          <p:cNvSpPr txBox="1"/>
          <p:nvPr/>
        </p:nvSpPr>
        <p:spPr>
          <a:xfrm>
            <a:off x="1341624" y="4272900"/>
            <a:ext cx="8754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8</a:t>
            </a:r>
            <a:endParaRPr sz="1600">
              <a:solidFill>
                <a:srgbClr val="434343"/>
              </a:solidFill>
              <a:highlight>
                <a:srgbClr val="FFFF00"/>
              </a:highlight>
              <a:latin typeface="Source Sans Pro"/>
              <a:ea typeface="Source Sans Pro"/>
              <a:cs typeface="Source Sans Pro"/>
              <a:sym typeface="Source Sans Pro"/>
            </a:endParaRPr>
          </a:p>
        </p:txBody>
      </p:sp>
      <p:cxnSp>
        <p:nvCxnSpPr>
          <p:cNvPr id="201" name="Google Shape;201;p29"/>
          <p:cNvCxnSpPr/>
          <p:nvPr/>
        </p:nvCxnSpPr>
        <p:spPr>
          <a:xfrm flipH="1" rot="10800000">
            <a:off x="598775" y="3290225"/>
            <a:ext cx="8277000" cy="102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 other’s feedback</a:t>
            </a:r>
            <a:endParaRPr/>
          </a:p>
        </p:txBody>
      </p:sp>
      <p:pic>
        <p:nvPicPr>
          <p:cNvPr descr="Businesspeople talking in office (Provided by Getty Images)" id="207" name="Google Shape;207;p30"/>
          <p:cNvPicPr preferRelativeResize="0"/>
          <p:nvPr/>
        </p:nvPicPr>
        <p:blipFill>
          <a:blip r:embed="rId3">
            <a:alphaModFix/>
          </a:blip>
          <a:stretch>
            <a:fillRect/>
          </a:stretch>
        </p:blipFill>
        <p:spPr>
          <a:xfrm>
            <a:off x="1674424" y="1228825"/>
            <a:ext cx="5485225" cy="3642525"/>
          </a:xfrm>
          <a:prstGeom prst="rect">
            <a:avLst/>
          </a:prstGeom>
          <a:noFill/>
          <a:ln>
            <a:noFill/>
          </a:ln>
        </p:spPr>
      </p:pic>
      <p:sp>
        <p:nvSpPr>
          <p:cNvPr id="208" name="Google Shape;208;p30"/>
          <p:cNvSpPr/>
          <p:nvPr/>
        </p:nvSpPr>
        <p:spPr>
          <a:xfrm>
            <a:off x="3274050" y="825575"/>
            <a:ext cx="2041200" cy="1194300"/>
          </a:xfrm>
          <a:prstGeom prst="wedgeEllipseCallout">
            <a:avLst>
              <a:gd fmla="val -40371" name="adj1"/>
              <a:gd fmla="val 56971"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09" name="Google Shape;209;p30"/>
          <p:cNvSpPr txBox="1"/>
          <p:nvPr/>
        </p:nvSpPr>
        <p:spPr>
          <a:xfrm>
            <a:off x="3455475" y="1059925"/>
            <a:ext cx="1784100" cy="61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34343"/>
                </a:solidFill>
                <a:latin typeface="Barlow"/>
                <a:ea typeface="Barlow"/>
                <a:cs typeface="Barlow"/>
                <a:sym typeface="Barlow"/>
              </a:rPr>
              <a:t>Your message was confusing.</a:t>
            </a:r>
            <a:endParaRPr sz="1800">
              <a:solidFill>
                <a:srgbClr val="434343"/>
              </a:solidFill>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31" title="a16216aa-446e-4a9d-9466-2be7a0b03ef6.jpg"/>
          <p:cNvPicPr preferRelativeResize="0"/>
          <p:nvPr/>
        </p:nvPicPr>
        <p:blipFill rotWithShape="1">
          <a:blip r:embed="rId3">
            <a:alphaModFix/>
          </a:blip>
          <a:srcRect b="0" l="50721" r="1560" t="71492"/>
          <a:stretch/>
        </p:blipFill>
        <p:spPr>
          <a:xfrm>
            <a:off x="3736325" y="1261825"/>
            <a:ext cx="4113925" cy="1879552"/>
          </a:xfrm>
          <a:prstGeom prst="rect">
            <a:avLst/>
          </a:prstGeom>
          <a:noFill/>
          <a:ln>
            <a:noFill/>
          </a:ln>
        </p:spPr>
      </p:pic>
      <p:sp>
        <p:nvSpPr>
          <p:cNvPr id="215" name="Google Shape;215;p31"/>
          <p:cNvSpPr txBox="1"/>
          <p:nvPr/>
        </p:nvSpPr>
        <p:spPr>
          <a:xfrm>
            <a:off x="4118900" y="1539362"/>
            <a:ext cx="3339600" cy="14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What time do you think you’ll drive back on Sunday? I’m wondering if I should just hitch a ride with you </a:t>
            </a:r>
            <a:r>
              <a:rPr lang="en" sz="1600">
                <a:solidFill>
                  <a:schemeClr val="lt1"/>
                </a:solidFill>
                <a:highlight>
                  <a:srgbClr val="434343"/>
                </a:highlight>
                <a:latin typeface="Source Sans Pro"/>
                <a:ea typeface="Source Sans Pro"/>
                <a:cs typeface="Source Sans Pro"/>
                <a:sym typeface="Source Sans Pro"/>
              </a:rPr>
              <a:t>there and back</a:t>
            </a:r>
            <a:endParaRPr sz="1600">
              <a:solidFill>
                <a:schemeClr val="lt1"/>
              </a:solidFill>
              <a:highlight>
                <a:srgbClr val="434343"/>
              </a:highlight>
              <a:latin typeface="Source Sans Pro"/>
              <a:ea typeface="Source Sans Pro"/>
              <a:cs typeface="Source Sans Pro"/>
              <a:sym typeface="Source Sans Pro"/>
            </a:endParaRPr>
          </a:p>
        </p:txBody>
      </p:sp>
      <p:pic>
        <p:nvPicPr>
          <p:cNvPr id="216" name="Google Shape;216;p31" title="a16216aa-446e-4a9d-9466-2be7a0b03ef6.jpg"/>
          <p:cNvPicPr preferRelativeResize="0"/>
          <p:nvPr/>
        </p:nvPicPr>
        <p:blipFill rotWithShape="1">
          <a:blip r:embed="rId3">
            <a:alphaModFix/>
          </a:blip>
          <a:srcRect b="0" l="50719" r="0" t="71492"/>
          <a:stretch/>
        </p:blipFill>
        <p:spPr>
          <a:xfrm>
            <a:off x="5969425" y="3648590"/>
            <a:ext cx="1413325" cy="624323"/>
          </a:xfrm>
          <a:prstGeom prst="rect">
            <a:avLst/>
          </a:prstGeom>
          <a:noFill/>
          <a:ln>
            <a:noFill/>
          </a:ln>
        </p:spPr>
      </p:pic>
      <p:sp>
        <p:nvSpPr>
          <p:cNvPr id="217" name="Google Shape;217;p31"/>
          <p:cNvSpPr txBox="1"/>
          <p:nvPr/>
        </p:nvSpPr>
        <p:spPr>
          <a:xfrm>
            <a:off x="6185900" y="3715325"/>
            <a:ext cx="12690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ETA?</a:t>
            </a:r>
            <a:endParaRPr sz="1600">
              <a:solidFill>
                <a:schemeClr val="lt1"/>
              </a:solidFill>
              <a:latin typeface="Source Sans Pro"/>
              <a:ea typeface="Source Sans Pro"/>
              <a:cs typeface="Source Sans Pro"/>
              <a:sym typeface="Source Sans Pro"/>
            </a:endParaRPr>
          </a:p>
        </p:txBody>
      </p:sp>
      <p:pic>
        <p:nvPicPr>
          <p:cNvPr id="218" name="Google Shape;218;p31" title="a16216aa-446e-4a9d-9466-2be7a0b03ef6.jpg"/>
          <p:cNvPicPr preferRelativeResize="0"/>
          <p:nvPr/>
        </p:nvPicPr>
        <p:blipFill rotWithShape="1">
          <a:blip r:embed="rId3">
            <a:alphaModFix/>
          </a:blip>
          <a:srcRect b="0" l="0" r="50311" t="71492"/>
          <a:stretch/>
        </p:blipFill>
        <p:spPr>
          <a:xfrm>
            <a:off x="994150" y="4175725"/>
            <a:ext cx="1016776" cy="624302"/>
          </a:xfrm>
          <a:prstGeom prst="rect">
            <a:avLst/>
          </a:prstGeom>
          <a:noFill/>
          <a:ln>
            <a:noFill/>
          </a:ln>
        </p:spPr>
      </p:pic>
      <p:sp>
        <p:nvSpPr>
          <p:cNvPr id="219" name="Google Shape;219;p31"/>
          <p:cNvSpPr txBox="1"/>
          <p:nvPr/>
        </p:nvSpPr>
        <p:spPr>
          <a:xfrm>
            <a:off x="1207625" y="4272900"/>
            <a:ext cx="8754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8 </a:t>
            </a:r>
            <a:r>
              <a:rPr lang="en" sz="1600">
                <a:solidFill>
                  <a:srgbClr val="434343"/>
                </a:solidFill>
                <a:highlight>
                  <a:srgbClr val="FFFF00"/>
                </a:highlight>
                <a:latin typeface="Source Sans Pro"/>
                <a:ea typeface="Source Sans Pro"/>
                <a:cs typeface="Source Sans Pro"/>
                <a:sym typeface="Source Sans Pro"/>
              </a:rPr>
              <a:t>pm</a:t>
            </a:r>
            <a:endParaRPr sz="1600">
              <a:solidFill>
                <a:srgbClr val="434343"/>
              </a:solidFill>
              <a:highlight>
                <a:srgbClr val="FFFF00"/>
              </a:highlight>
              <a:latin typeface="Source Sans Pro"/>
              <a:ea typeface="Source Sans Pro"/>
              <a:cs typeface="Source Sans Pro"/>
              <a:sym typeface="Source Sans Pro"/>
            </a:endParaRPr>
          </a:p>
        </p:txBody>
      </p:sp>
      <p:cxnSp>
        <p:nvCxnSpPr>
          <p:cNvPr id="220" name="Google Shape;220;p31"/>
          <p:cNvCxnSpPr/>
          <p:nvPr/>
        </p:nvCxnSpPr>
        <p:spPr>
          <a:xfrm flipH="1" rot="10800000">
            <a:off x="598775" y="3290225"/>
            <a:ext cx="8277000" cy="10200"/>
          </a:xfrm>
          <a:prstGeom prst="straightConnector1">
            <a:avLst/>
          </a:prstGeom>
          <a:noFill/>
          <a:ln cap="flat" cmpd="sng" w="9525">
            <a:solidFill>
              <a:schemeClr val="dk2"/>
            </a:solidFill>
            <a:prstDash val="solid"/>
            <a:round/>
            <a:headEnd len="med" w="med" type="none"/>
            <a:tailEnd len="med" w="med" type="none"/>
          </a:ln>
        </p:spPr>
      </p:cxnSp>
      <p:sp>
        <p:nvSpPr>
          <p:cNvPr id="221" name="Google Shape;221;p31"/>
          <p:cNvSpPr txBox="1"/>
          <p:nvPr>
            <p:ph type="title"/>
          </p:nvPr>
        </p:nvSpPr>
        <p:spPr>
          <a:xfrm>
            <a:off x="311700" y="368358"/>
            <a:ext cx="768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one: more words please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2"/>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but still aim to be clear and direct</a:t>
            </a:r>
            <a:endParaRPr/>
          </a:p>
        </p:txBody>
      </p:sp>
      <p:sp>
        <p:nvSpPr>
          <p:cNvPr id="227" name="Google Shape;227;p32"/>
          <p:cNvSpPr txBox="1"/>
          <p:nvPr>
            <p:ph idx="1" type="body"/>
          </p:nvPr>
        </p:nvSpPr>
        <p:spPr>
          <a:xfrm>
            <a:off x="311700" y="1000750"/>
            <a:ext cx="3181500" cy="63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i.e. don’t write a word salad</a:t>
            </a:r>
            <a:endParaRPr/>
          </a:p>
        </p:txBody>
      </p:sp>
      <p:pic>
        <p:nvPicPr>
          <p:cNvPr id="228" name="Google Shape;228;p32" title="a16216aa-446e-4a9d-9466-2be7a0b03ef6.jpg"/>
          <p:cNvPicPr preferRelativeResize="0"/>
          <p:nvPr/>
        </p:nvPicPr>
        <p:blipFill rotWithShape="1">
          <a:blip r:embed="rId3">
            <a:alphaModFix/>
          </a:blip>
          <a:srcRect b="4227" l="50721" r="1560" t="73290"/>
          <a:stretch/>
        </p:blipFill>
        <p:spPr>
          <a:xfrm>
            <a:off x="3646600" y="1000750"/>
            <a:ext cx="4113925" cy="4142751"/>
          </a:xfrm>
          <a:prstGeom prst="rect">
            <a:avLst/>
          </a:prstGeom>
          <a:noFill/>
          <a:ln>
            <a:noFill/>
          </a:ln>
        </p:spPr>
      </p:pic>
      <p:sp>
        <p:nvSpPr>
          <p:cNvPr id="229" name="Google Shape;229;p32"/>
          <p:cNvSpPr txBox="1"/>
          <p:nvPr/>
        </p:nvSpPr>
        <p:spPr>
          <a:xfrm>
            <a:off x="4029175" y="1143000"/>
            <a:ext cx="3339600" cy="400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I’ve been thinking about this weekend and wondering what makes the most sense for getting out to the mountains. On the one hand, I wouldn’t mind heading back late on Sunday so I can get some more work done around the cabin, but on the other hand, it seems like a waste of gas if we drive separate cars. What do you think would work best? I can always drive you guys, though I don’t want the dog in my car. Maybe you could drive, if you think there is enough room, and if you are heading back not too early on Sunday…?</a:t>
            </a:r>
            <a:endParaRPr sz="1600">
              <a:solidFill>
                <a:schemeClr val="lt1"/>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3"/>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two: write your opener like a news article</a:t>
            </a:r>
            <a:endParaRPr/>
          </a:p>
        </p:txBody>
      </p:sp>
      <p:sp>
        <p:nvSpPr>
          <p:cNvPr id="235" name="Google Shape;235;p33"/>
          <p:cNvSpPr txBox="1"/>
          <p:nvPr>
            <p:ph idx="1" type="body"/>
          </p:nvPr>
        </p:nvSpPr>
        <p:spPr>
          <a:xfrm>
            <a:off x="311700" y="1000745"/>
            <a:ext cx="8533200" cy="694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Most </a:t>
            </a:r>
            <a:r>
              <a:rPr lang="en"/>
              <a:t>important</a:t>
            </a:r>
            <a:r>
              <a:rPr lang="en"/>
              <a:t> details up front: who, what, when, why, how.</a:t>
            </a:r>
            <a:endParaRPr/>
          </a:p>
        </p:txBody>
      </p:sp>
      <p:pic>
        <p:nvPicPr>
          <p:cNvPr id="236" name="Google Shape;236;p33" title="a16216aa-446e-4a9d-9466-2be7a0b03ef6.jpg"/>
          <p:cNvPicPr preferRelativeResize="0"/>
          <p:nvPr/>
        </p:nvPicPr>
        <p:blipFill rotWithShape="1">
          <a:blip r:embed="rId3">
            <a:alphaModFix/>
          </a:blip>
          <a:srcRect b="0" l="50721" r="1560" t="71492"/>
          <a:stretch/>
        </p:blipFill>
        <p:spPr>
          <a:xfrm>
            <a:off x="3646600" y="2016553"/>
            <a:ext cx="4113925" cy="1501701"/>
          </a:xfrm>
          <a:prstGeom prst="rect">
            <a:avLst/>
          </a:prstGeom>
          <a:noFill/>
          <a:ln>
            <a:noFill/>
          </a:ln>
        </p:spPr>
      </p:pic>
      <p:sp>
        <p:nvSpPr>
          <p:cNvPr id="237" name="Google Shape;237;p33"/>
          <p:cNvSpPr txBox="1"/>
          <p:nvPr/>
        </p:nvSpPr>
        <p:spPr>
          <a:xfrm>
            <a:off x="4029175" y="2258798"/>
            <a:ext cx="3339600" cy="9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Instead of us both driving out separately this weekend, could </a:t>
            </a:r>
            <a:r>
              <a:rPr lang="en" sz="1600">
                <a:solidFill>
                  <a:schemeClr val="lt1"/>
                </a:solidFill>
                <a:latin typeface="Source Sans Pro"/>
                <a:ea typeface="Source Sans Pro"/>
                <a:cs typeface="Source Sans Pro"/>
                <a:sym typeface="Source Sans Pro"/>
              </a:rPr>
              <a:t>I hitch a ride with you </a:t>
            </a:r>
            <a:r>
              <a:rPr lang="en" sz="1600">
                <a:solidFill>
                  <a:schemeClr val="lt1"/>
                </a:solidFill>
                <a:latin typeface="Source Sans Pro"/>
                <a:ea typeface="Source Sans Pro"/>
                <a:cs typeface="Source Sans Pro"/>
                <a:sym typeface="Source Sans Pro"/>
              </a:rPr>
              <a:t>there and back?</a:t>
            </a:r>
            <a:endParaRPr sz="1600">
              <a:solidFill>
                <a:schemeClr val="lt1"/>
              </a:solidFill>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34" title="a16216aa-446e-4a9d-9466-2be7a0b03ef6.jpg"/>
          <p:cNvPicPr preferRelativeResize="0"/>
          <p:nvPr/>
        </p:nvPicPr>
        <p:blipFill rotWithShape="1">
          <a:blip r:embed="rId3">
            <a:alphaModFix/>
          </a:blip>
          <a:srcRect b="0" l="50721" r="1560" t="71492"/>
          <a:stretch/>
        </p:blipFill>
        <p:spPr>
          <a:xfrm>
            <a:off x="5004200" y="3554067"/>
            <a:ext cx="3337825" cy="1059374"/>
          </a:xfrm>
          <a:prstGeom prst="rect">
            <a:avLst/>
          </a:prstGeom>
          <a:noFill/>
          <a:ln>
            <a:noFill/>
          </a:ln>
        </p:spPr>
      </p:pic>
      <p:sp>
        <p:nvSpPr>
          <p:cNvPr id="243" name="Google Shape;243;p34"/>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three: repeat and reiterate</a:t>
            </a:r>
            <a:endParaRPr/>
          </a:p>
        </p:txBody>
      </p:sp>
      <p:pic>
        <p:nvPicPr>
          <p:cNvPr id="244" name="Google Shape;244;p34" title="a16216aa-446e-4a9d-9466-2be7a0b03ef6.jpg"/>
          <p:cNvPicPr preferRelativeResize="0"/>
          <p:nvPr/>
        </p:nvPicPr>
        <p:blipFill rotWithShape="1">
          <a:blip r:embed="rId3">
            <a:alphaModFix/>
          </a:blip>
          <a:srcRect b="0" l="50721" r="1560" t="71492"/>
          <a:stretch/>
        </p:blipFill>
        <p:spPr>
          <a:xfrm>
            <a:off x="5004200" y="1606404"/>
            <a:ext cx="3337825" cy="1059374"/>
          </a:xfrm>
          <a:prstGeom prst="rect">
            <a:avLst/>
          </a:prstGeom>
          <a:noFill/>
          <a:ln>
            <a:noFill/>
          </a:ln>
        </p:spPr>
      </p:pic>
      <p:sp>
        <p:nvSpPr>
          <p:cNvPr id="245" name="Google Shape;245;p34"/>
          <p:cNvSpPr txBox="1"/>
          <p:nvPr/>
        </p:nvSpPr>
        <p:spPr>
          <a:xfrm>
            <a:off x="5263725" y="1760225"/>
            <a:ext cx="2853300" cy="14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I’d love a ride actually, if that’s ok?</a:t>
            </a:r>
            <a:endParaRPr sz="1600">
              <a:solidFill>
                <a:schemeClr val="lt1"/>
              </a:solidFill>
              <a:latin typeface="Source Sans Pro"/>
              <a:ea typeface="Source Sans Pro"/>
              <a:cs typeface="Source Sans Pro"/>
              <a:sym typeface="Source Sans Pro"/>
            </a:endParaRPr>
          </a:p>
        </p:txBody>
      </p:sp>
      <p:pic>
        <p:nvPicPr>
          <p:cNvPr id="246" name="Google Shape;246;p34" title="a16216aa-446e-4a9d-9466-2be7a0b03ef6.jpg"/>
          <p:cNvPicPr preferRelativeResize="0"/>
          <p:nvPr/>
        </p:nvPicPr>
        <p:blipFill rotWithShape="1">
          <a:blip r:embed="rId3">
            <a:alphaModFix/>
          </a:blip>
          <a:srcRect b="0" l="0" r="50311" t="71492"/>
          <a:stretch/>
        </p:blipFill>
        <p:spPr>
          <a:xfrm>
            <a:off x="569707" y="2800640"/>
            <a:ext cx="2040899" cy="842127"/>
          </a:xfrm>
          <a:prstGeom prst="rect">
            <a:avLst/>
          </a:prstGeom>
          <a:noFill/>
          <a:ln>
            <a:noFill/>
          </a:ln>
        </p:spPr>
      </p:pic>
      <p:sp>
        <p:nvSpPr>
          <p:cNvPr id="247" name="Google Shape;247;p34"/>
          <p:cNvSpPr txBox="1"/>
          <p:nvPr/>
        </p:nvSpPr>
        <p:spPr>
          <a:xfrm>
            <a:off x="1014700" y="2975675"/>
            <a:ext cx="13056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No problem.</a:t>
            </a:r>
            <a:endParaRPr sz="1600">
              <a:solidFill>
                <a:srgbClr val="434343"/>
              </a:solidFill>
              <a:latin typeface="Source Sans Pro"/>
              <a:ea typeface="Source Sans Pro"/>
              <a:cs typeface="Source Sans Pro"/>
              <a:sym typeface="Source Sans Pro"/>
            </a:endParaRPr>
          </a:p>
        </p:txBody>
      </p:sp>
      <p:sp>
        <p:nvSpPr>
          <p:cNvPr id="248" name="Google Shape;248;p34"/>
          <p:cNvSpPr txBox="1"/>
          <p:nvPr/>
        </p:nvSpPr>
        <p:spPr>
          <a:xfrm>
            <a:off x="5339925" y="3706455"/>
            <a:ext cx="2853300" cy="14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highlight>
                  <a:schemeClr val="dk1"/>
                </a:highlight>
                <a:latin typeface="Source Sans Pro"/>
                <a:ea typeface="Source Sans Pro"/>
                <a:cs typeface="Source Sans Pro"/>
                <a:sym typeface="Source Sans Pro"/>
              </a:rPr>
              <a:t>Great! So you’re okay </a:t>
            </a:r>
            <a:endParaRPr sz="1600">
              <a:solidFill>
                <a:schemeClr val="lt1"/>
              </a:solidFill>
              <a:highlight>
                <a:schemeClr val="dk1"/>
              </a:highlight>
              <a:latin typeface="Source Sans Pro"/>
              <a:ea typeface="Source Sans Pro"/>
              <a:cs typeface="Source Sans Pro"/>
              <a:sym typeface="Source Sans Pro"/>
            </a:endParaRPr>
          </a:p>
          <a:p>
            <a:pPr indent="0" lvl="0" marL="0" rtl="0" algn="l">
              <a:spcBef>
                <a:spcPts val="0"/>
              </a:spcBef>
              <a:spcAft>
                <a:spcPts val="0"/>
              </a:spcAft>
              <a:buNone/>
            </a:pPr>
            <a:r>
              <a:rPr lang="en" sz="1600">
                <a:solidFill>
                  <a:schemeClr val="lt1"/>
                </a:solidFill>
                <a:highlight>
                  <a:schemeClr val="dk1"/>
                </a:highlight>
                <a:latin typeface="Source Sans Pro"/>
                <a:ea typeface="Source Sans Pro"/>
                <a:cs typeface="Source Sans Pro"/>
                <a:sym typeface="Source Sans Pro"/>
              </a:rPr>
              <a:t>driving me there and back?</a:t>
            </a:r>
            <a:endParaRPr sz="1600">
              <a:solidFill>
                <a:schemeClr val="lt1"/>
              </a:solidFill>
              <a:highlight>
                <a:schemeClr val="dk1"/>
              </a:highlight>
              <a:latin typeface="Source Sans Pro"/>
              <a:ea typeface="Source Sans Pro"/>
              <a:cs typeface="Source Sans Pro"/>
              <a:sym typeface="Source Sans Pro"/>
            </a:endParaRPr>
          </a:p>
        </p:txBody>
      </p:sp>
      <p:sp>
        <p:nvSpPr>
          <p:cNvPr id="249" name="Google Shape;249;p34"/>
          <p:cNvSpPr/>
          <p:nvPr/>
        </p:nvSpPr>
        <p:spPr>
          <a:xfrm>
            <a:off x="2445225" y="271050"/>
            <a:ext cx="3378600" cy="8721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50" name="Google Shape;250;p34"/>
          <p:cNvSpPr txBox="1"/>
          <p:nvPr/>
        </p:nvSpPr>
        <p:spPr>
          <a:xfrm>
            <a:off x="6251850" y="809225"/>
            <a:ext cx="2432100" cy="7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0000"/>
                </a:solidFill>
                <a:latin typeface="Barlow Medium"/>
                <a:ea typeface="Barlow Medium"/>
                <a:cs typeface="Barlow Medium"/>
                <a:sym typeface="Barlow Medium"/>
              </a:rPr>
              <a:t>Should be part of comms processes</a:t>
            </a:r>
            <a:endParaRPr sz="2000">
              <a:solidFill>
                <a:srgbClr val="FF0000"/>
              </a:solidFill>
              <a:latin typeface="Barlow Medium"/>
              <a:ea typeface="Barlow Medium"/>
              <a:cs typeface="Barlow Medium"/>
              <a:sym typeface="Barlow Medium"/>
            </a:endParaRPr>
          </a:p>
        </p:txBody>
      </p:sp>
      <p:cxnSp>
        <p:nvCxnSpPr>
          <p:cNvPr id="251" name="Google Shape;251;p34"/>
          <p:cNvCxnSpPr>
            <a:stCxn id="249" idx="5"/>
            <a:endCxn id="250" idx="1"/>
          </p:cNvCxnSpPr>
          <p:nvPr/>
        </p:nvCxnSpPr>
        <p:spPr>
          <a:xfrm>
            <a:off x="5329040" y="1015434"/>
            <a:ext cx="922800" cy="192300"/>
          </a:xfrm>
          <a:prstGeom prst="straightConnector1">
            <a:avLst/>
          </a:prstGeom>
          <a:noFill/>
          <a:ln cap="flat" cmpd="sng" w="2857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5"/>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Lesson four: never assume</a:t>
            </a:r>
            <a:endParaRPr/>
          </a:p>
        </p:txBody>
      </p:sp>
      <p:sp>
        <p:nvSpPr>
          <p:cNvPr id="257" name="Google Shape;257;p35"/>
          <p:cNvSpPr txBox="1"/>
          <p:nvPr>
            <p:ph idx="1" type="body"/>
          </p:nvPr>
        </p:nvSpPr>
        <p:spPr>
          <a:xfrm>
            <a:off x="1007714" y="1610350"/>
            <a:ext cx="784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t>Do you know the full context of the conversation? Does the other person?</a:t>
            </a:r>
            <a:endParaRPr sz="1600"/>
          </a:p>
        </p:txBody>
      </p:sp>
      <p:sp>
        <p:nvSpPr>
          <p:cNvPr id="258" name="Google Shape;258;p35"/>
          <p:cNvSpPr txBox="1"/>
          <p:nvPr/>
        </p:nvSpPr>
        <p:spPr>
          <a:xfrm>
            <a:off x="2167200" y="3846575"/>
            <a:ext cx="4809600" cy="121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4"/>
                </a:solidFill>
                <a:latin typeface="Barlow Medium"/>
                <a:ea typeface="Barlow Medium"/>
                <a:cs typeface="Barlow Medium"/>
                <a:sym typeface="Barlow Medium"/>
              </a:rPr>
              <a:t>Know your audience!</a:t>
            </a:r>
            <a:endParaRPr sz="3600">
              <a:solidFill>
                <a:schemeClr val="accent4"/>
              </a:solidFill>
              <a:latin typeface="Barlow Medium"/>
              <a:ea typeface="Barlow Medium"/>
              <a:cs typeface="Barlow Medium"/>
              <a:sym typeface="Barlow Medium"/>
            </a:endParaRPr>
          </a:p>
        </p:txBody>
      </p:sp>
      <p:sp>
        <p:nvSpPr>
          <p:cNvPr id="259" name="Google Shape;259;p35"/>
          <p:cNvSpPr txBox="1"/>
          <p:nvPr/>
        </p:nvSpPr>
        <p:spPr>
          <a:xfrm>
            <a:off x="1007714" y="2183051"/>
            <a:ext cx="789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600">
                <a:solidFill>
                  <a:srgbClr val="434343"/>
                </a:solidFill>
                <a:latin typeface="Barlow"/>
                <a:ea typeface="Barlow"/>
                <a:cs typeface="Barlow"/>
                <a:sym typeface="Barlow"/>
              </a:rPr>
              <a:t>Do you know exactly what they are working on, and why?</a:t>
            </a:r>
            <a:endParaRPr sz="1000"/>
          </a:p>
        </p:txBody>
      </p:sp>
      <p:sp>
        <p:nvSpPr>
          <p:cNvPr id="260" name="Google Shape;260;p35"/>
          <p:cNvSpPr txBox="1"/>
          <p:nvPr/>
        </p:nvSpPr>
        <p:spPr>
          <a:xfrm>
            <a:off x="1007714" y="2801876"/>
            <a:ext cx="78414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600">
                <a:solidFill>
                  <a:srgbClr val="434343"/>
                </a:solidFill>
                <a:latin typeface="Barlow"/>
                <a:ea typeface="Barlow"/>
                <a:cs typeface="Barlow"/>
                <a:sym typeface="Barlow"/>
              </a:rPr>
              <a:t>Do you have a good understanding of how they process information?</a:t>
            </a:r>
            <a:endParaRPr sz="1000"/>
          </a:p>
        </p:txBody>
      </p:sp>
      <p:sp>
        <p:nvSpPr>
          <p:cNvPr id="261" name="Google Shape;261;p35"/>
          <p:cNvSpPr txBox="1"/>
          <p:nvPr/>
        </p:nvSpPr>
        <p:spPr>
          <a:xfrm>
            <a:off x="983500" y="3376400"/>
            <a:ext cx="789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600">
                <a:solidFill>
                  <a:srgbClr val="434343"/>
                </a:solidFill>
                <a:latin typeface="Barlow"/>
                <a:ea typeface="Barlow"/>
                <a:cs typeface="Barlow"/>
                <a:sym typeface="Barlow"/>
              </a:rPr>
              <a:t>What is their level of technical understanding?</a:t>
            </a:r>
            <a:endParaRPr sz="1000"/>
          </a:p>
        </p:txBody>
      </p:sp>
      <p:sp>
        <p:nvSpPr>
          <p:cNvPr id="262" name="Google Shape;262;p35"/>
          <p:cNvSpPr txBox="1"/>
          <p:nvPr/>
        </p:nvSpPr>
        <p:spPr>
          <a:xfrm>
            <a:off x="338100" y="1090175"/>
            <a:ext cx="80160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accent1"/>
                </a:solidFill>
                <a:latin typeface="Barlow Medium"/>
                <a:ea typeface="Barlow Medium"/>
                <a:cs typeface="Barlow Medium"/>
                <a:sym typeface="Barlow Medium"/>
              </a:rPr>
              <a:t>Pause and ask yourself these questions before reaching a conclusion:</a:t>
            </a:r>
            <a:endParaRPr sz="2000">
              <a:solidFill>
                <a:schemeClr val="accent1"/>
              </a:solidFill>
              <a:latin typeface="Barlow Medium"/>
              <a:ea typeface="Barlow Medium"/>
              <a:cs typeface="Barlow Medium"/>
              <a:sym typeface="Barlow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8" title="Screenshot 2026-05-16 at 4.58.38 PM.png"/>
          <p:cNvPicPr preferRelativeResize="0"/>
          <p:nvPr/>
        </p:nvPicPr>
        <p:blipFill>
          <a:blip r:embed="rId3">
            <a:alphaModFix/>
          </a:blip>
          <a:stretch>
            <a:fillRect/>
          </a:stretch>
        </p:blipFill>
        <p:spPr>
          <a:xfrm>
            <a:off x="-55915" y="0"/>
            <a:ext cx="9199913" cy="5143500"/>
          </a:xfrm>
          <a:prstGeom prst="rect">
            <a:avLst/>
          </a:prstGeom>
          <a:noFill/>
          <a:ln>
            <a:noFill/>
          </a:ln>
        </p:spPr>
      </p:pic>
      <p:pic>
        <p:nvPicPr>
          <p:cNvPr descr="a pixel art drawing of a log cabin (Provided by Tenor)" id="86" name="Google Shape;86;p18"/>
          <p:cNvPicPr preferRelativeResize="0"/>
          <p:nvPr/>
        </p:nvPicPr>
        <p:blipFill>
          <a:blip r:embed="rId4">
            <a:alphaModFix/>
          </a:blip>
          <a:stretch>
            <a:fillRect/>
          </a:stretch>
        </p:blipFill>
        <p:spPr>
          <a:xfrm>
            <a:off x="3572375" y="2684570"/>
            <a:ext cx="524450" cy="401250"/>
          </a:xfrm>
          <a:prstGeom prst="rect">
            <a:avLst/>
          </a:prstGeom>
          <a:noFill/>
          <a:ln>
            <a:noFill/>
          </a:ln>
        </p:spPr>
      </p:pic>
      <p:sp>
        <p:nvSpPr>
          <p:cNvPr id="87" name="Google Shape;87;p18"/>
          <p:cNvSpPr/>
          <p:nvPr/>
        </p:nvSpPr>
        <p:spPr>
          <a:xfrm>
            <a:off x="4483750" y="2285725"/>
            <a:ext cx="679500" cy="462300"/>
          </a:xfrm>
          <a:prstGeom prst="ellipse">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6"/>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points for written communications</a:t>
            </a:r>
            <a:endParaRPr/>
          </a:p>
        </p:txBody>
      </p:sp>
      <p:sp>
        <p:nvSpPr>
          <p:cNvPr id="268" name="Google Shape;268;p36"/>
          <p:cNvSpPr txBox="1"/>
          <p:nvPr>
            <p:ph idx="1" type="body"/>
          </p:nvPr>
        </p:nvSpPr>
        <p:spPr>
          <a:xfrm>
            <a:off x="311700" y="1000745"/>
            <a:ext cx="8533200" cy="5286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1000"/>
              </a:spcAft>
              <a:buSzPts val="2000"/>
              <a:buChar char="●"/>
            </a:pPr>
            <a:r>
              <a:rPr lang="en"/>
              <a:t>When a comms failure happens, do a post-mortem</a:t>
            </a:r>
            <a:endParaRPr/>
          </a:p>
        </p:txBody>
      </p:sp>
      <p:sp>
        <p:nvSpPr>
          <p:cNvPr id="269" name="Google Shape;269;p36"/>
          <p:cNvSpPr txBox="1"/>
          <p:nvPr/>
        </p:nvSpPr>
        <p:spPr>
          <a:xfrm>
            <a:off x="311700" y="1492757"/>
            <a:ext cx="7947600" cy="492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Emphasize more words over less…</a:t>
            </a:r>
            <a:endParaRPr/>
          </a:p>
        </p:txBody>
      </p:sp>
      <p:sp>
        <p:nvSpPr>
          <p:cNvPr id="270" name="Google Shape;270;p36"/>
          <p:cNvSpPr txBox="1"/>
          <p:nvPr/>
        </p:nvSpPr>
        <p:spPr>
          <a:xfrm>
            <a:off x="311700" y="2028986"/>
            <a:ext cx="8487600" cy="492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 but get the key points across in your first two sentences</a:t>
            </a:r>
            <a:endParaRPr/>
          </a:p>
        </p:txBody>
      </p:sp>
      <p:sp>
        <p:nvSpPr>
          <p:cNvPr id="271" name="Google Shape;271;p36"/>
          <p:cNvSpPr txBox="1"/>
          <p:nvPr/>
        </p:nvSpPr>
        <p:spPr>
          <a:xfrm>
            <a:off x="311698" y="2565196"/>
            <a:ext cx="8533200" cy="492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Reiterate the main action / thought process, so both sides are clear</a:t>
            </a:r>
            <a:endParaRPr/>
          </a:p>
        </p:txBody>
      </p:sp>
      <p:sp>
        <p:nvSpPr>
          <p:cNvPr id="272" name="Google Shape;272;p36"/>
          <p:cNvSpPr txBox="1"/>
          <p:nvPr/>
        </p:nvSpPr>
        <p:spPr>
          <a:xfrm>
            <a:off x="311698" y="3092246"/>
            <a:ext cx="8564100" cy="492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434343"/>
              </a:buClr>
              <a:buSzPts val="2000"/>
              <a:buFont typeface="Barlow"/>
              <a:buChar char="●"/>
            </a:pPr>
            <a:r>
              <a:rPr lang="en" sz="2000">
                <a:solidFill>
                  <a:srgbClr val="434343"/>
                </a:solidFill>
                <a:latin typeface="Barlow"/>
                <a:ea typeface="Barlow"/>
                <a:cs typeface="Barlow"/>
                <a:sym typeface="Barlow"/>
              </a:rPr>
              <a:t>Never assume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Misunderstandings due to “tone”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8" title="Joe_Meagan weird tone message.png"/>
          <p:cNvPicPr preferRelativeResize="0"/>
          <p:nvPr/>
        </p:nvPicPr>
        <p:blipFill rotWithShape="1">
          <a:blip r:embed="rId3">
            <a:alphaModFix/>
          </a:blip>
          <a:srcRect b="0" l="0" r="0" t="82458"/>
          <a:stretch/>
        </p:blipFill>
        <p:spPr>
          <a:xfrm>
            <a:off x="152400" y="3175805"/>
            <a:ext cx="8839199" cy="483051"/>
          </a:xfrm>
          <a:prstGeom prst="rect">
            <a:avLst/>
          </a:prstGeom>
          <a:noFill/>
          <a:ln>
            <a:noFill/>
          </a:ln>
        </p:spPr>
      </p:pic>
      <p:grpSp>
        <p:nvGrpSpPr>
          <p:cNvPr id="283" name="Google Shape;283;p38"/>
          <p:cNvGrpSpPr/>
          <p:nvPr/>
        </p:nvGrpSpPr>
        <p:grpSpPr>
          <a:xfrm>
            <a:off x="152400" y="902533"/>
            <a:ext cx="8839199" cy="2245600"/>
            <a:chOff x="152400" y="902533"/>
            <a:chExt cx="8839199" cy="2245600"/>
          </a:xfrm>
        </p:grpSpPr>
        <p:pic>
          <p:nvPicPr>
            <p:cNvPr id="284" name="Google Shape;284;p38" title="Joe_Meagan weird tone message.png"/>
            <p:cNvPicPr preferRelativeResize="0"/>
            <p:nvPr/>
          </p:nvPicPr>
          <p:blipFill rotWithShape="1">
            <a:blip r:embed="rId3">
              <a:alphaModFix/>
            </a:blip>
            <a:srcRect b="18454" l="0" r="0" t="0"/>
            <a:stretch/>
          </p:blipFill>
          <p:spPr>
            <a:xfrm>
              <a:off x="152400" y="902533"/>
              <a:ext cx="8839199" cy="2245600"/>
            </a:xfrm>
            <a:prstGeom prst="rect">
              <a:avLst/>
            </a:prstGeom>
            <a:noFill/>
            <a:ln>
              <a:noFill/>
            </a:ln>
          </p:spPr>
        </p:pic>
        <p:pic>
          <p:nvPicPr>
            <p:cNvPr id="285" name="Google Shape;285;p38" title="Joe_Meagan weird tone message.png"/>
            <p:cNvPicPr preferRelativeResize="0"/>
            <p:nvPr/>
          </p:nvPicPr>
          <p:blipFill rotWithShape="1">
            <a:blip r:embed="rId3">
              <a:alphaModFix/>
            </a:blip>
            <a:srcRect b="52167" l="59518" r="20026" t="0"/>
            <a:stretch/>
          </p:blipFill>
          <p:spPr>
            <a:xfrm>
              <a:off x="5565950" y="905025"/>
              <a:ext cx="3425649" cy="13172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Two multiracial coworkers having online meeting on laptop (Provided by Getty Images)" id="290" name="Google Shape;290;p39"/>
          <p:cNvPicPr preferRelativeResize="0"/>
          <p:nvPr/>
        </p:nvPicPr>
        <p:blipFill rotWithShape="1">
          <a:blip r:embed="rId3">
            <a:alphaModFix/>
          </a:blip>
          <a:srcRect b="9933" l="0" r="0" t="5671"/>
          <a:stretch/>
        </p:blipFill>
        <p:spPr>
          <a:xfrm>
            <a:off x="0" y="0"/>
            <a:ext cx="9144003" cy="5143501"/>
          </a:xfrm>
          <a:prstGeom prst="rect">
            <a:avLst/>
          </a:prstGeom>
          <a:noFill/>
          <a:ln>
            <a:noFill/>
          </a:ln>
        </p:spPr>
      </p:pic>
      <p:sp>
        <p:nvSpPr>
          <p:cNvPr id="291" name="Google Shape;291;p39"/>
          <p:cNvSpPr/>
          <p:nvPr/>
        </p:nvSpPr>
        <p:spPr>
          <a:xfrm>
            <a:off x="218325" y="368350"/>
            <a:ext cx="4863900" cy="120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
        <p:nvSpPr>
          <p:cNvPr id="292" name="Google Shape;292;p39"/>
          <p:cNvSpPr txBox="1"/>
          <p:nvPr>
            <p:ph type="title"/>
          </p:nvPr>
        </p:nvSpPr>
        <p:spPr>
          <a:xfrm>
            <a:off x="311700" y="368350"/>
            <a:ext cx="5060400" cy="138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You need to talk to, and get to know, your coworkers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311700" y="367325"/>
            <a:ext cx="799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others (even AI) to read your message for tone</a:t>
            </a:r>
            <a:endParaRPr/>
          </a:p>
        </p:txBody>
      </p:sp>
      <p:sp>
        <p:nvSpPr>
          <p:cNvPr id="298" name="Google Shape;298;p40"/>
          <p:cNvSpPr txBox="1"/>
          <p:nvPr/>
        </p:nvSpPr>
        <p:spPr>
          <a:xfrm>
            <a:off x="5405900" y="2026288"/>
            <a:ext cx="3237000" cy="190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434343"/>
                </a:solidFill>
                <a:latin typeface="Barlow"/>
                <a:ea typeface="Barlow"/>
                <a:cs typeface="Barlow"/>
                <a:sym typeface="Barlow"/>
              </a:rPr>
              <a:t>“The tone of this email is direct and technically firm, but it borders on being </a:t>
            </a:r>
            <a:r>
              <a:rPr b="1" lang="en" sz="2000">
                <a:solidFill>
                  <a:srgbClr val="434343"/>
                </a:solidFill>
                <a:latin typeface="Barlow"/>
                <a:ea typeface="Barlow"/>
                <a:cs typeface="Barlow"/>
                <a:sym typeface="Barlow"/>
              </a:rPr>
              <a:t>dismissive</a:t>
            </a:r>
            <a:r>
              <a:rPr lang="en" sz="2000">
                <a:solidFill>
                  <a:srgbClr val="434343"/>
                </a:solidFill>
                <a:latin typeface="Barlow"/>
                <a:ea typeface="Barlow"/>
                <a:cs typeface="Barlow"/>
                <a:sym typeface="Barlow"/>
              </a:rPr>
              <a:t>.”</a:t>
            </a:r>
            <a:endParaRPr sz="2000">
              <a:solidFill>
                <a:srgbClr val="434343"/>
              </a:solidFill>
              <a:latin typeface="Barlow"/>
              <a:ea typeface="Barlow"/>
              <a:cs typeface="Barlow"/>
              <a:sym typeface="Barlow"/>
            </a:endParaRPr>
          </a:p>
        </p:txBody>
      </p:sp>
      <p:pic>
        <p:nvPicPr>
          <p:cNvPr descr="AI Chatbot smart digital customer service application concept. (Provided by Getty Images)" id="299" name="Google Shape;299;p40"/>
          <p:cNvPicPr preferRelativeResize="0"/>
          <p:nvPr/>
        </p:nvPicPr>
        <p:blipFill>
          <a:blip r:embed="rId3">
            <a:alphaModFix/>
          </a:blip>
          <a:stretch>
            <a:fillRect/>
          </a:stretch>
        </p:blipFill>
        <p:spPr>
          <a:xfrm>
            <a:off x="369725" y="1452363"/>
            <a:ext cx="4579251" cy="3054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1"/>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Introduce new staff to your culture</a:t>
            </a:r>
            <a:endParaRPr/>
          </a:p>
        </p:txBody>
      </p:sp>
      <p:sp>
        <p:nvSpPr>
          <p:cNvPr id="305" name="Google Shape;305;p41"/>
          <p:cNvSpPr txBox="1"/>
          <p:nvPr>
            <p:ph idx="1" type="body"/>
          </p:nvPr>
        </p:nvSpPr>
        <p:spPr>
          <a:xfrm>
            <a:off x="311700" y="1000747"/>
            <a:ext cx="8533200" cy="1923900"/>
          </a:xfrm>
          <a:prstGeom prst="rect">
            <a:avLst/>
          </a:prstGeom>
        </p:spPr>
        <p:txBody>
          <a:bodyPr anchorCtr="0" anchor="t" bIns="91425" lIns="91425" spcFirstLastPara="1" rIns="91425" wrap="square" tIns="91425">
            <a:noAutofit/>
          </a:bodyPr>
          <a:lstStyle/>
          <a:p>
            <a:pPr indent="-355600" lvl="0" marL="457200" rtl="0" algn="l">
              <a:lnSpc>
                <a:spcPct val="150000"/>
              </a:lnSpc>
              <a:spcBef>
                <a:spcPts val="0"/>
              </a:spcBef>
              <a:spcAft>
                <a:spcPts val="0"/>
              </a:spcAft>
              <a:buSzPts val="2000"/>
              <a:buChar char="●"/>
            </a:pPr>
            <a:r>
              <a:rPr lang="en"/>
              <a:t>Conversation formality</a:t>
            </a:r>
            <a:endParaRPr/>
          </a:p>
          <a:p>
            <a:pPr indent="-355600" lvl="0" marL="457200" rtl="0" algn="l">
              <a:lnSpc>
                <a:spcPct val="150000"/>
              </a:lnSpc>
              <a:spcBef>
                <a:spcPts val="0"/>
              </a:spcBef>
              <a:spcAft>
                <a:spcPts val="0"/>
              </a:spcAft>
              <a:buSzPts val="2000"/>
              <a:buChar char="●"/>
            </a:pPr>
            <a:r>
              <a:rPr lang="en"/>
              <a:t>Feedback culture (direct/indirect)</a:t>
            </a:r>
            <a:endParaRPr/>
          </a:p>
          <a:p>
            <a:pPr indent="-355600" lvl="0" marL="457200" rtl="0" algn="l">
              <a:lnSpc>
                <a:spcPct val="150000"/>
              </a:lnSpc>
              <a:spcBef>
                <a:spcPts val="0"/>
              </a:spcBef>
              <a:spcAft>
                <a:spcPts val="0"/>
              </a:spcAft>
              <a:buSzPts val="2000"/>
              <a:buChar char="●"/>
            </a:pPr>
            <a:r>
              <a:rPr lang="en"/>
              <a:t>Acceptable / unacceptable behaviour</a:t>
            </a:r>
            <a:endParaRPr/>
          </a:p>
          <a:p>
            <a:pPr indent="-355600" lvl="0" marL="457200" rtl="0" algn="l">
              <a:lnSpc>
                <a:spcPct val="150000"/>
              </a:lnSpc>
              <a:spcBef>
                <a:spcPts val="0"/>
              </a:spcBef>
              <a:spcAft>
                <a:spcPts val="0"/>
              </a:spcAft>
              <a:buSzPts val="2000"/>
              <a:buChar char="●"/>
            </a:pPr>
            <a:r>
              <a:rPr lang="en"/>
              <a:t>Memes, jokes, other references</a:t>
            </a:r>
            <a:endParaRPr/>
          </a:p>
        </p:txBody>
      </p:sp>
      <p:pic>
        <p:nvPicPr>
          <p:cNvPr id="306" name="Google Shape;306;p41" title="poke the bear.gif"/>
          <p:cNvPicPr preferRelativeResize="0"/>
          <p:nvPr/>
        </p:nvPicPr>
        <p:blipFill>
          <a:blip r:embed="rId3">
            <a:alphaModFix/>
          </a:blip>
          <a:stretch>
            <a:fillRect/>
          </a:stretch>
        </p:blipFill>
        <p:spPr>
          <a:xfrm>
            <a:off x="994725" y="2985375"/>
            <a:ext cx="2910425" cy="1990725"/>
          </a:xfrm>
          <a:prstGeom prst="rect">
            <a:avLst/>
          </a:prstGeom>
          <a:noFill/>
          <a:ln>
            <a:noFill/>
          </a:ln>
        </p:spPr>
      </p:pic>
      <p:pic>
        <p:nvPicPr>
          <p:cNvPr id="307" name="Google Shape;307;p41"/>
          <p:cNvPicPr preferRelativeResize="0"/>
          <p:nvPr/>
        </p:nvPicPr>
        <p:blipFill>
          <a:blip r:embed="rId4">
            <a:alphaModFix/>
          </a:blip>
          <a:stretch>
            <a:fillRect/>
          </a:stretch>
        </p:blipFill>
        <p:spPr>
          <a:xfrm>
            <a:off x="4339775" y="3065335"/>
            <a:ext cx="3253390" cy="19140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2"/>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about the culture new staff come from</a:t>
            </a:r>
            <a:endParaRPr/>
          </a:p>
        </p:txBody>
      </p:sp>
      <p:sp>
        <p:nvSpPr>
          <p:cNvPr id="313" name="Google Shape;313;p42"/>
          <p:cNvSpPr txBox="1"/>
          <p:nvPr>
            <p:ph idx="1" type="body"/>
          </p:nvPr>
        </p:nvSpPr>
        <p:spPr>
          <a:xfrm>
            <a:off x="311700" y="1394025"/>
            <a:ext cx="5112300" cy="3006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Includes work, school, and </a:t>
            </a:r>
            <a:br>
              <a:rPr lang="en"/>
            </a:br>
            <a:r>
              <a:rPr lang="en"/>
              <a:t>geographic region</a:t>
            </a:r>
            <a:endParaRPr/>
          </a:p>
          <a:p>
            <a:pPr indent="-355600" lvl="0" marL="457200" rtl="0" algn="l">
              <a:spcBef>
                <a:spcPts val="1000"/>
              </a:spcBef>
              <a:spcAft>
                <a:spcPts val="0"/>
              </a:spcAft>
              <a:buSzPts val="2000"/>
              <a:buChar char="●"/>
            </a:pPr>
            <a:r>
              <a:rPr lang="en"/>
              <a:t>Culture norms around: </a:t>
            </a:r>
            <a:endParaRPr/>
          </a:p>
          <a:p>
            <a:pPr indent="-355600" lvl="1" marL="914400" rtl="0" algn="l">
              <a:spcBef>
                <a:spcPts val="0"/>
              </a:spcBef>
              <a:spcAft>
                <a:spcPts val="0"/>
              </a:spcAft>
              <a:buSzPts val="2000"/>
              <a:buChar char="○"/>
            </a:pPr>
            <a:r>
              <a:rPr lang="en" sz="2000"/>
              <a:t>asking questions</a:t>
            </a:r>
            <a:endParaRPr sz="2000"/>
          </a:p>
          <a:p>
            <a:pPr indent="-355600" lvl="1" marL="914400" rtl="0" algn="l">
              <a:spcBef>
                <a:spcPts val="0"/>
              </a:spcBef>
              <a:spcAft>
                <a:spcPts val="0"/>
              </a:spcAft>
              <a:buSzPts val="2000"/>
              <a:buChar char="○"/>
            </a:pPr>
            <a:r>
              <a:rPr lang="en" sz="2000"/>
              <a:t>career growth</a:t>
            </a:r>
            <a:endParaRPr sz="2000"/>
          </a:p>
          <a:p>
            <a:pPr indent="-355600" lvl="1" marL="914400" rtl="0" algn="l">
              <a:spcBef>
                <a:spcPts val="0"/>
              </a:spcBef>
              <a:spcAft>
                <a:spcPts val="0"/>
              </a:spcAft>
              <a:buSzPts val="2000"/>
              <a:buChar char="○"/>
            </a:pPr>
            <a:r>
              <a:rPr lang="en" sz="2000"/>
              <a:t>sharing ideas</a:t>
            </a:r>
            <a:endParaRPr sz="2000"/>
          </a:p>
          <a:p>
            <a:pPr indent="-355600" lvl="1" marL="914400" rtl="0" algn="l">
              <a:spcBef>
                <a:spcPts val="0"/>
              </a:spcBef>
              <a:spcAft>
                <a:spcPts val="0"/>
              </a:spcAft>
              <a:buSzPts val="2000"/>
              <a:buChar char="○"/>
            </a:pPr>
            <a:r>
              <a:rPr lang="en" sz="2000"/>
              <a:t>giving/receiving feedback</a:t>
            </a:r>
            <a:endParaRPr sz="2000"/>
          </a:p>
        </p:txBody>
      </p:sp>
      <p:pic>
        <p:nvPicPr>
          <p:cNvPr descr="Female CEO using laptop while talking to her assistant at corporate office. (Provided by Getty Images)" id="314" name="Google Shape;314;p42"/>
          <p:cNvPicPr preferRelativeResize="0"/>
          <p:nvPr/>
        </p:nvPicPr>
        <p:blipFill rotWithShape="1">
          <a:blip r:embed="rId3">
            <a:alphaModFix/>
          </a:blip>
          <a:srcRect b="0" l="35724" r="0" t="12618"/>
          <a:stretch/>
        </p:blipFill>
        <p:spPr>
          <a:xfrm>
            <a:off x="4585650" y="1249125"/>
            <a:ext cx="3779901" cy="34244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3"/>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Incorporate work “buddies”</a:t>
            </a:r>
            <a:endParaRPr/>
          </a:p>
        </p:txBody>
      </p:sp>
      <p:sp>
        <p:nvSpPr>
          <p:cNvPr id="320" name="Google Shape;320;p43"/>
          <p:cNvSpPr txBox="1"/>
          <p:nvPr>
            <p:ph idx="1" type="body"/>
          </p:nvPr>
        </p:nvSpPr>
        <p:spPr>
          <a:xfrm>
            <a:off x="311700" y="1000744"/>
            <a:ext cx="85332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Can explain nuances</a:t>
            </a:r>
            <a:endParaRPr/>
          </a:p>
          <a:p>
            <a:pPr indent="-355600" lvl="0" marL="457200" rtl="0" algn="l">
              <a:spcBef>
                <a:spcPts val="0"/>
              </a:spcBef>
              <a:spcAft>
                <a:spcPts val="0"/>
              </a:spcAft>
              <a:buSzPts val="2000"/>
              <a:buChar char="●"/>
            </a:pPr>
            <a:r>
              <a:rPr lang="en"/>
              <a:t>Safe space for any questions</a:t>
            </a:r>
            <a:endParaRPr/>
          </a:p>
        </p:txBody>
      </p:sp>
      <p:pic>
        <p:nvPicPr>
          <p:cNvPr descr="Business coworkers talking while working on computers at corporate office. (Provided by Getty Images)" id="321" name="Google Shape;321;p43"/>
          <p:cNvPicPr preferRelativeResize="0"/>
          <p:nvPr/>
        </p:nvPicPr>
        <p:blipFill rotWithShape="1">
          <a:blip r:embed="rId3">
            <a:alphaModFix/>
          </a:blip>
          <a:srcRect b="11928" l="0" r="0" t="25654"/>
          <a:stretch/>
        </p:blipFill>
        <p:spPr>
          <a:xfrm>
            <a:off x="1481836" y="2042600"/>
            <a:ext cx="6180326" cy="2570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id="326" name="Google Shape;326;p44"/>
          <p:cNvPicPr preferRelativeResize="0"/>
          <p:nvPr/>
        </p:nvPicPr>
        <p:blipFill>
          <a:blip r:embed="rId3">
            <a:alphaModFix/>
          </a:blip>
          <a:stretch>
            <a:fillRect/>
          </a:stretch>
        </p:blipFill>
        <p:spPr>
          <a:xfrm>
            <a:off x="5523075" y="1582049"/>
            <a:ext cx="3110825" cy="2405275"/>
          </a:xfrm>
          <a:prstGeom prst="rect">
            <a:avLst/>
          </a:prstGeom>
          <a:noFill/>
          <a:ln>
            <a:noFill/>
          </a:ln>
        </p:spPr>
      </p:pic>
      <p:sp>
        <p:nvSpPr>
          <p:cNvPr id="327" name="Google Shape;327;p44"/>
          <p:cNvSpPr txBox="1"/>
          <p:nvPr>
            <p:ph type="title"/>
          </p:nvPr>
        </p:nvSpPr>
        <p:spPr>
          <a:xfrm>
            <a:off x="311700" y="368358"/>
            <a:ext cx="7685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Key points for reducing misunderstandings</a:t>
            </a:r>
            <a:endParaRPr/>
          </a:p>
        </p:txBody>
      </p:sp>
      <p:sp>
        <p:nvSpPr>
          <p:cNvPr id="328" name="Google Shape;328;p44"/>
          <p:cNvSpPr txBox="1"/>
          <p:nvPr/>
        </p:nvSpPr>
        <p:spPr>
          <a:xfrm>
            <a:off x="311700" y="1108426"/>
            <a:ext cx="49155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Talk to people if you think they may be confused or upset</a:t>
            </a:r>
            <a:endParaRPr sz="2000">
              <a:solidFill>
                <a:schemeClr val="dk1"/>
              </a:solidFill>
              <a:latin typeface="Barlow"/>
              <a:ea typeface="Barlow"/>
              <a:cs typeface="Barlow"/>
              <a:sym typeface="Barlow"/>
            </a:endParaRPr>
          </a:p>
        </p:txBody>
      </p:sp>
      <p:sp>
        <p:nvSpPr>
          <p:cNvPr id="329" name="Google Shape;329;p44"/>
          <p:cNvSpPr txBox="1"/>
          <p:nvPr/>
        </p:nvSpPr>
        <p:spPr>
          <a:xfrm>
            <a:off x="311700" y="1853200"/>
            <a:ext cx="50709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Have others, or AI, review your message for tone</a:t>
            </a:r>
            <a:endParaRPr/>
          </a:p>
        </p:txBody>
      </p:sp>
      <p:sp>
        <p:nvSpPr>
          <p:cNvPr id="330" name="Google Shape;330;p44"/>
          <p:cNvSpPr txBox="1"/>
          <p:nvPr/>
        </p:nvSpPr>
        <p:spPr>
          <a:xfrm>
            <a:off x="311700" y="2587277"/>
            <a:ext cx="47499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Introduce new staff to your work culture</a:t>
            </a:r>
            <a:endParaRPr/>
          </a:p>
        </p:txBody>
      </p:sp>
      <p:sp>
        <p:nvSpPr>
          <p:cNvPr id="331" name="Google Shape;331;p44"/>
          <p:cNvSpPr txBox="1"/>
          <p:nvPr/>
        </p:nvSpPr>
        <p:spPr>
          <a:xfrm>
            <a:off x="311700" y="3387851"/>
            <a:ext cx="52113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U</a:t>
            </a:r>
            <a:r>
              <a:rPr lang="en" sz="2000">
                <a:solidFill>
                  <a:srgbClr val="434343"/>
                </a:solidFill>
                <a:latin typeface="Barlow"/>
                <a:ea typeface="Barlow"/>
                <a:cs typeface="Barlow"/>
                <a:sym typeface="Barlow"/>
              </a:rPr>
              <a:t>nderstand the culture new staff are coming from</a:t>
            </a:r>
            <a:endParaRPr/>
          </a:p>
        </p:txBody>
      </p:sp>
      <p:sp>
        <p:nvSpPr>
          <p:cNvPr id="332" name="Google Shape;332;p44"/>
          <p:cNvSpPr txBox="1"/>
          <p:nvPr/>
        </p:nvSpPr>
        <p:spPr>
          <a:xfrm>
            <a:off x="311700" y="4189475"/>
            <a:ext cx="58188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1000"/>
              </a:spcAft>
              <a:buClr>
                <a:srgbClr val="434343"/>
              </a:buClr>
              <a:buSzPts val="2000"/>
              <a:buFont typeface="Barlow"/>
              <a:buChar char="●"/>
            </a:pPr>
            <a:r>
              <a:rPr lang="en" sz="2000">
                <a:solidFill>
                  <a:srgbClr val="434343"/>
                </a:solidFill>
                <a:latin typeface="Barlow"/>
                <a:ea typeface="Barlow"/>
                <a:cs typeface="Barlow"/>
                <a:sym typeface="Barlow"/>
              </a:rPr>
              <a:t>Create safe spaces for people to ask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5"/>
          <p:cNvSpPr txBox="1"/>
          <p:nvPr>
            <p:ph type="ctrTitle"/>
          </p:nvPr>
        </p:nvSpPr>
        <p:spPr>
          <a:xfrm>
            <a:off x="311708" y="593500"/>
            <a:ext cx="85206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p:txBody>
      </p:sp>
      <p:sp>
        <p:nvSpPr>
          <p:cNvPr id="338" name="Google Shape;338;p45"/>
          <p:cNvSpPr txBox="1"/>
          <p:nvPr>
            <p:ph idx="1" type="subTitle"/>
          </p:nvPr>
        </p:nvSpPr>
        <p:spPr>
          <a:xfrm>
            <a:off x="311700" y="2374300"/>
            <a:ext cx="8520600" cy="57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meagan.hampel@cybera.ca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9" title="a16216aa-446e-4a9d-9466-2be7a0b03ef6.jpg"/>
          <p:cNvPicPr preferRelativeResize="0"/>
          <p:nvPr/>
        </p:nvPicPr>
        <p:blipFill rotWithShape="1">
          <a:blip r:embed="rId3">
            <a:alphaModFix/>
          </a:blip>
          <a:srcRect b="0" l="50719" r="0" t="71492"/>
          <a:stretch/>
        </p:blipFill>
        <p:spPr>
          <a:xfrm>
            <a:off x="4239200" y="975325"/>
            <a:ext cx="3596698" cy="1053302"/>
          </a:xfrm>
          <a:prstGeom prst="rect">
            <a:avLst/>
          </a:prstGeom>
          <a:noFill/>
          <a:ln>
            <a:noFill/>
          </a:ln>
        </p:spPr>
      </p:pic>
      <p:sp>
        <p:nvSpPr>
          <p:cNvPr id="93" name="Google Shape;93;p19"/>
          <p:cNvSpPr txBox="1"/>
          <p:nvPr>
            <p:ph idx="1" type="body"/>
          </p:nvPr>
        </p:nvSpPr>
        <p:spPr>
          <a:xfrm>
            <a:off x="2169750" y="294750"/>
            <a:ext cx="4804500" cy="47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rgbClr val="999999"/>
                </a:solidFill>
                <a:latin typeface="Source Sans Pro"/>
                <a:ea typeface="Source Sans Pro"/>
                <a:cs typeface="Source Sans Pro"/>
                <a:sym typeface="Source Sans Pro"/>
              </a:rPr>
              <a:t>Thu, May 7 at 11:22</a:t>
            </a:r>
            <a:endParaRPr sz="1600">
              <a:solidFill>
                <a:srgbClr val="999999"/>
              </a:solidFill>
              <a:latin typeface="Source Sans Pro"/>
              <a:ea typeface="Source Sans Pro"/>
              <a:cs typeface="Source Sans Pro"/>
              <a:sym typeface="Source Sans Pro"/>
            </a:endParaRPr>
          </a:p>
        </p:txBody>
      </p:sp>
      <p:sp>
        <p:nvSpPr>
          <p:cNvPr id="94" name="Google Shape;94;p19"/>
          <p:cNvSpPr txBox="1"/>
          <p:nvPr/>
        </p:nvSpPr>
        <p:spPr>
          <a:xfrm>
            <a:off x="4617200" y="1124531"/>
            <a:ext cx="3218700" cy="10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What time were you thinking of heading out tomorrow?</a:t>
            </a:r>
            <a:endParaRPr sz="1600">
              <a:solidFill>
                <a:schemeClr val="lt1"/>
              </a:solidFill>
              <a:latin typeface="Source Sans Pro"/>
              <a:ea typeface="Source Sans Pro"/>
              <a:cs typeface="Source Sans Pro"/>
              <a:sym typeface="Source Sans Pro"/>
            </a:endParaRPr>
          </a:p>
        </p:txBody>
      </p:sp>
      <p:pic>
        <p:nvPicPr>
          <p:cNvPr id="95" name="Google Shape;95;p19" title="a16216aa-446e-4a9d-9466-2be7a0b03ef6.jpg"/>
          <p:cNvPicPr preferRelativeResize="0"/>
          <p:nvPr/>
        </p:nvPicPr>
        <p:blipFill rotWithShape="1">
          <a:blip r:embed="rId3">
            <a:alphaModFix/>
          </a:blip>
          <a:srcRect b="0" l="0" r="50311" t="71492"/>
          <a:stretch/>
        </p:blipFill>
        <p:spPr>
          <a:xfrm>
            <a:off x="516975" y="2084112"/>
            <a:ext cx="3596698" cy="1194225"/>
          </a:xfrm>
          <a:prstGeom prst="rect">
            <a:avLst/>
          </a:prstGeom>
          <a:noFill/>
          <a:ln>
            <a:noFill/>
          </a:ln>
        </p:spPr>
      </p:pic>
      <p:sp>
        <p:nvSpPr>
          <p:cNvPr id="96" name="Google Shape;96;p19"/>
          <p:cNvSpPr txBox="1"/>
          <p:nvPr/>
        </p:nvSpPr>
        <p:spPr>
          <a:xfrm>
            <a:off x="930400" y="2310500"/>
            <a:ext cx="3218700" cy="10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After work, so maybe hitting the road for around 5pm</a:t>
            </a:r>
            <a:endParaRPr sz="1600">
              <a:solidFill>
                <a:srgbClr val="434343"/>
              </a:solidFill>
              <a:latin typeface="Source Sans Pro"/>
              <a:ea typeface="Source Sans Pro"/>
              <a:cs typeface="Source Sans Pro"/>
              <a:sym typeface="Source Sans Pro"/>
            </a:endParaRPr>
          </a:p>
        </p:txBody>
      </p:sp>
      <p:pic>
        <p:nvPicPr>
          <p:cNvPr id="97" name="Google Shape;97;p19" title="a16216aa-446e-4a9d-9466-2be7a0b03ef6.jpg"/>
          <p:cNvPicPr preferRelativeResize="0"/>
          <p:nvPr/>
        </p:nvPicPr>
        <p:blipFill rotWithShape="1">
          <a:blip r:embed="rId3">
            <a:alphaModFix/>
          </a:blip>
          <a:srcRect b="0" l="50721" r="1560" t="71492"/>
          <a:stretch/>
        </p:blipFill>
        <p:spPr>
          <a:xfrm>
            <a:off x="3705406" y="3286550"/>
            <a:ext cx="4113925" cy="1607224"/>
          </a:xfrm>
          <a:prstGeom prst="rect">
            <a:avLst/>
          </a:prstGeom>
          <a:noFill/>
          <a:ln>
            <a:noFill/>
          </a:ln>
        </p:spPr>
      </p:pic>
      <p:sp>
        <p:nvSpPr>
          <p:cNvPr id="98" name="Google Shape;98;p19"/>
          <p:cNvSpPr txBox="1"/>
          <p:nvPr/>
        </p:nvSpPr>
        <p:spPr>
          <a:xfrm>
            <a:off x="4087975" y="3564087"/>
            <a:ext cx="3339600" cy="14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What time do you think you’ll drive back on Sunday? I’m wondering if I should just hitch a ride with you</a:t>
            </a:r>
            <a:endParaRPr sz="1600">
              <a:solidFill>
                <a:schemeClr val="lt1"/>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0" title="a16216aa-446e-4a9d-9466-2be7a0b03ef6.jpg"/>
          <p:cNvPicPr preferRelativeResize="0"/>
          <p:nvPr/>
        </p:nvPicPr>
        <p:blipFill rotWithShape="1">
          <a:blip r:embed="rId3">
            <a:alphaModFix/>
          </a:blip>
          <a:srcRect b="0" l="50721" r="1560" t="71492"/>
          <a:stretch/>
        </p:blipFill>
        <p:spPr>
          <a:xfrm>
            <a:off x="5004200" y="2063604"/>
            <a:ext cx="3337825" cy="1059374"/>
          </a:xfrm>
          <a:prstGeom prst="rect">
            <a:avLst/>
          </a:prstGeom>
          <a:noFill/>
          <a:ln>
            <a:noFill/>
          </a:ln>
        </p:spPr>
      </p:pic>
      <p:sp>
        <p:nvSpPr>
          <p:cNvPr id="104" name="Google Shape;104;p20"/>
          <p:cNvSpPr txBox="1"/>
          <p:nvPr/>
        </p:nvSpPr>
        <p:spPr>
          <a:xfrm>
            <a:off x="5263725" y="2217425"/>
            <a:ext cx="2853300" cy="14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I’d love a ride actually, if that’s ok?</a:t>
            </a:r>
            <a:endParaRPr sz="1600">
              <a:solidFill>
                <a:schemeClr val="lt1"/>
              </a:solidFill>
              <a:latin typeface="Source Sans Pro"/>
              <a:ea typeface="Source Sans Pro"/>
              <a:cs typeface="Source Sans Pro"/>
              <a:sym typeface="Source Sans Pro"/>
            </a:endParaRPr>
          </a:p>
        </p:txBody>
      </p:sp>
      <p:pic>
        <p:nvPicPr>
          <p:cNvPr id="105" name="Google Shape;105;p20" title="a16216aa-446e-4a9d-9466-2be7a0b03ef6.jpg"/>
          <p:cNvPicPr preferRelativeResize="0"/>
          <p:nvPr/>
        </p:nvPicPr>
        <p:blipFill rotWithShape="1">
          <a:blip r:embed="rId3">
            <a:alphaModFix/>
          </a:blip>
          <a:srcRect b="0" l="0" r="50311" t="71492"/>
          <a:stretch/>
        </p:blipFill>
        <p:spPr>
          <a:xfrm>
            <a:off x="569700" y="743245"/>
            <a:ext cx="3896274" cy="1381801"/>
          </a:xfrm>
          <a:prstGeom prst="rect">
            <a:avLst/>
          </a:prstGeom>
          <a:noFill/>
          <a:ln>
            <a:noFill/>
          </a:ln>
        </p:spPr>
      </p:pic>
      <p:sp>
        <p:nvSpPr>
          <p:cNvPr id="106" name="Google Shape;106;p20"/>
          <p:cNvSpPr txBox="1"/>
          <p:nvPr/>
        </p:nvSpPr>
        <p:spPr>
          <a:xfrm>
            <a:off x="1159000" y="938900"/>
            <a:ext cx="2853300" cy="13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I was thinking about returning early-to-mid afternoon. You are welcome to join.</a:t>
            </a:r>
            <a:endParaRPr sz="1600">
              <a:solidFill>
                <a:srgbClr val="434343"/>
              </a:solidFill>
              <a:latin typeface="Source Sans Pro"/>
              <a:ea typeface="Source Sans Pro"/>
              <a:cs typeface="Source Sans Pro"/>
              <a:sym typeface="Source Sans Pro"/>
            </a:endParaRPr>
          </a:p>
        </p:txBody>
      </p:sp>
      <p:pic>
        <p:nvPicPr>
          <p:cNvPr id="107" name="Google Shape;107;p20" title="a16216aa-446e-4a9d-9466-2be7a0b03ef6.jpg"/>
          <p:cNvPicPr preferRelativeResize="0"/>
          <p:nvPr/>
        </p:nvPicPr>
        <p:blipFill rotWithShape="1">
          <a:blip r:embed="rId3">
            <a:alphaModFix/>
          </a:blip>
          <a:srcRect b="0" l="0" r="50311" t="71492"/>
          <a:stretch/>
        </p:blipFill>
        <p:spPr>
          <a:xfrm>
            <a:off x="569707" y="3257840"/>
            <a:ext cx="2040899" cy="842127"/>
          </a:xfrm>
          <a:prstGeom prst="rect">
            <a:avLst/>
          </a:prstGeom>
          <a:noFill/>
          <a:ln>
            <a:noFill/>
          </a:ln>
        </p:spPr>
      </p:pic>
      <p:sp>
        <p:nvSpPr>
          <p:cNvPr id="108" name="Google Shape;108;p20"/>
          <p:cNvSpPr txBox="1"/>
          <p:nvPr/>
        </p:nvSpPr>
        <p:spPr>
          <a:xfrm>
            <a:off x="1014700" y="3432875"/>
            <a:ext cx="13056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No problem.</a:t>
            </a:r>
            <a:endParaRPr sz="1600">
              <a:solidFill>
                <a:srgbClr val="434343"/>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title="a16216aa-446e-4a9d-9466-2be7a0b03ef6.jpg"/>
          <p:cNvPicPr preferRelativeResize="0"/>
          <p:nvPr/>
        </p:nvPicPr>
        <p:blipFill rotWithShape="1">
          <a:blip r:embed="rId3">
            <a:alphaModFix/>
          </a:blip>
          <a:srcRect b="0" l="50719" r="0" t="71492"/>
          <a:stretch/>
        </p:blipFill>
        <p:spPr>
          <a:xfrm>
            <a:off x="5969425" y="829190"/>
            <a:ext cx="1413325" cy="624323"/>
          </a:xfrm>
          <a:prstGeom prst="rect">
            <a:avLst/>
          </a:prstGeom>
          <a:noFill/>
          <a:ln>
            <a:noFill/>
          </a:ln>
        </p:spPr>
      </p:pic>
      <p:sp>
        <p:nvSpPr>
          <p:cNvPr id="114" name="Google Shape;114;p21"/>
          <p:cNvSpPr txBox="1"/>
          <p:nvPr>
            <p:ph idx="1" type="body"/>
          </p:nvPr>
        </p:nvSpPr>
        <p:spPr>
          <a:xfrm>
            <a:off x="2169750" y="294750"/>
            <a:ext cx="4804500" cy="47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rgbClr val="999999"/>
                </a:solidFill>
                <a:latin typeface="Source Sans Pro"/>
                <a:ea typeface="Source Sans Pro"/>
                <a:cs typeface="Source Sans Pro"/>
                <a:sym typeface="Source Sans Pro"/>
              </a:rPr>
              <a:t>Fri</a:t>
            </a:r>
            <a:r>
              <a:rPr lang="en" sz="1600">
                <a:solidFill>
                  <a:srgbClr val="999999"/>
                </a:solidFill>
                <a:latin typeface="Source Sans Pro"/>
                <a:ea typeface="Source Sans Pro"/>
                <a:cs typeface="Source Sans Pro"/>
                <a:sym typeface="Source Sans Pro"/>
              </a:rPr>
              <a:t>, May 8 at 17:11</a:t>
            </a:r>
            <a:endParaRPr sz="1600">
              <a:solidFill>
                <a:srgbClr val="999999"/>
              </a:solidFill>
              <a:latin typeface="Source Sans Pro"/>
              <a:ea typeface="Source Sans Pro"/>
              <a:cs typeface="Source Sans Pro"/>
              <a:sym typeface="Source Sans Pro"/>
            </a:endParaRPr>
          </a:p>
        </p:txBody>
      </p:sp>
      <p:sp>
        <p:nvSpPr>
          <p:cNvPr id="115" name="Google Shape;115;p21"/>
          <p:cNvSpPr txBox="1"/>
          <p:nvPr/>
        </p:nvSpPr>
        <p:spPr>
          <a:xfrm>
            <a:off x="6185900" y="895925"/>
            <a:ext cx="12690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Status?</a:t>
            </a:r>
            <a:endParaRPr sz="1600">
              <a:solidFill>
                <a:schemeClr val="lt1"/>
              </a:solidFill>
              <a:latin typeface="Source Sans Pro"/>
              <a:ea typeface="Source Sans Pro"/>
              <a:cs typeface="Source Sans Pro"/>
              <a:sym typeface="Source Sans Pro"/>
            </a:endParaRPr>
          </a:p>
        </p:txBody>
      </p:sp>
      <p:pic>
        <p:nvPicPr>
          <p:cNvPr id="116" name="Google Shape;116;p21" title="Gemini family in car.png"/>
          <p:cNvPicPr preferRelativeResize="0"/>
          <p:nvPr/>
        </p:nvPicPr>
        <p:blipFill>
          <a:blip r:embed="rId4">
            <a:alphaModFix/>
          </a:blip>
          <a:stretch>
            <a:fillRect/>
          </a:stretch>
        </p:blipFill>
        <p:spPr>
          <a:xfrm>
            <a:off x="994150" y="1626025"/>
            <a:ext cx="3355852" cy="2110926"/>
          </a:xfrm>
          <a:prstGeom prst="rect">
            <a:avLst/>
          </a:prstGeom>
          <a:noFill/>
          <a:ln>
            <a:noFill/>
          </a:ln>
        </p:spPr>
      </p:pic>
      <p:pic>
        <p:nvPicPr>
          <p:cNvPr id="117" name="Google Shape;117;p21" title="thumbs up emoji phone.png"/>
          <p:cNvPicPr preferRelativeResize="0"/>
          <p:nvPr/>
        </p:nvPicPr>
        <p:blipFill>
          <a:blip r:embed="rId5">
            <a:alphaModFix/>
          </a:blip>
          <a:stretch>
            <a:fillRect/>
          </a:stretch>
        </p:blipFill>
        <p:spPr>
          <a:xfrm>
            <a:off x="4042205" y="1240814"/>
            <a:ext cx="643007" cy="624300"/>
          </a:xfrm>
          <a:prstGeom prst="rect">
            <a:avLst/>
          </a:prstGeom>
          <a:noFill/>
          <a:ln>
            <a:noFill/>
          </a:ln>
        </p:spPr>
      </p:pic>
      <p:pic>
        <p:nvPicPr>
          <p:cNvPr id="118" name="Google Shape;118;p21" title="a16216aa-446e-4a9d-9466-2be7a0b03ef6.jpg"/>
          <p:cNvPicPr preferRelativeResize="0"/>
          <p:nvPr/>
        </p:nvPicPr>
        <p:blipFill rotWithShape="1">
          <a:blip r:embed="rId3">
            <a:alphaModFix/>
          </a:blip>
          <a:srcRect b="0" l="50719" r="0" t="71492"/>
          <a:stretch/>
        </p:blipFill>
        <p:spPr>
          <a:xfrm>
            <a:off x="5969425" y="3648590"/>
            <a:ext cx="1413325" cy="624323"/>
          </a:xfrm>
          <a:prstGeom prst="rect">
            <a:avLst/>
          </a:prstGeom>
          <a:noFill/>
          <a:ln>
            <a:noFill/>
          </a:ln>
        </p:spPr>
      </p:pic>
      <p:sp>
        <p:nvSpPr>
          <p:cNvPr id="119" name="Google Shape;119;p21"/>
          <p:cNvSpPr txBox="1"/>
          <p:nvPr/>
        </p:nvSpPr>
        <p:spPr>
          <a:xfrm>
            <a:off x="6185900" y="3715325"/>
            <a:ext cx="12690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ETA?</a:t>
            </a:r>
            <a:endParaRPr sz="1600">
              <a:solidFill>
                <a:schemeClr val="lt1"/>
              </a:solidFill>
              <a:latin typeface="Source Sans Pro"/>
              <a:ea typeface="Source Sans Pro"/>
              <a:cs typeface="Source Sans Pro"/>
              <a:sym typeface="Source Sans Pro"/>
            </a:endParaRPr>
          </a:p>
        </p:txBody>
      </p:sp>
      <p:pic>
        <p:nvPicPr>
          <p:cNvPr id="120" name="Google Shape;120;p21" title="a16216aa-446e-4a9d-9466-2be7a0b03ef6.jpg"/>
          <p:cNvPicPr preferRelativeResize="0"/>
          <p:nvPr/>
        </p:nvPicPr>
        <p:blipFill rotWithShape="1">
          <a:blip r:embed="rId3">
            <a:alphaModFix/>
          </a:blip>
          <a:srcRect b="0" l="0" r="50311" t="71492"/>
          <a:stretch/>
        </p:blipFill>
        <p:spPr>
          <a:xfrm>
            <a:off x="994150" y="4175725"/>
            <a:ext cx="719427" cy="624302"/>
          </a:xfrm>
          <a:prstGeom prst="rect">
            <a:avLst/>
          </a:prstGeom>
          <a:noFill/>
          <a:ln>
            <a:noFill/>
          </a:ln>
        </p:spPr>
      </p:pic>
      <p:sp>
        <p:nvSpPr>
          <p:cNvPr id="121" name="Google Shape;121;p21"/>
          <p:cNvSpPr txBox="1"/>
          <p:nvPr/>
        </p:nvSpPr>
        <p:spPr>
          <a:xfrm>
            <a:off x="1207625" y="4238235"/>
            <a:ext cx="3684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8</a:t>
            </a:r>
            <a:endParaRPr sz="1600">
              <a:solidFill>
                <a:srgbClr val="434343"/>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2" title="a16216aa-446e-4a9d-9466-2be7a0b03ef6.jpg"/>
          <p:cNvPicPr preferRelativeResize="0"/>
          <p:nvPr/>
        </p:nvPicPr>
        <p:blipFill rotWithShape="1">
          <a:blip r:embed="rId3">
            <a:alphaModFix/>
          </a:blip>
          <a:srcRect b="0" l="50719" r="0" t="71492"/>
          <a:stretch/>
        </p:blipFill>
        <p:spPr>
          <a:xfrm>
            <a:off x="4239200" y="975325"/>
            <a:ext cx="3596698" cy="1053302"/>
          </a:xfrm>
          <a:prstGeom prst="rect">
            <a:avLst/>
          </a:prstGeom>
          <a:noFill/>
          <a:ln>
            <a:noFill/>
          </a:ln>
        </p:spPr>
      </p:pic>
      <p:sp>
        <p:nvSpPr>
          <p:cNvPr id="127" name="Google Shape;127;p22"/>
          <p:cNvSpPr txBox="1"/>
          <p:nvPr>
            <p:ph idx="1" type="body"/>
          </p:nvPr>
        </p:nvSpPr>
        <p:spPr>
          <a:xfrm>
            <a:off x="2169750" y="344827"/>
            <a:ext cx="4804500" cy="477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600">
                <a:solidFill>
                  <a:srgbClr val="999999"/>
                </a:solidFill>
                <a:latin typeface="Source Sans Pro"/>
                <a:ea typeface="Source Sans Pro"/>
                <a:cs typeface="Source Sans Pro"/>
                <a:sym typeface="Source Sans Pro"/>
              </a:rPr>
              <a:t>Fri, May 8 at 17:57</a:t>
            </a:r>
            <a:endParaRPr sz="1600">
              <a:solidFill>
                <a:srgbClr val="999999"/>
              </a:solidFill>
              <a:latin typeface="Source Sans Pro"/>
              <a:ea typeface="Source Sans Pro"/>
              <a:cs typeface="Source Sans Pro"/>
              <a:sym typeface="Source Sans Pro"/>
            </a:endParaRPr>
          </a:p>
        </p:txBody>
      </p:sp>
      <p:sp>
        <p:nvSpPr>
          <p:cNvPr id="128" name="Google Shape;128;p22"/>
          <p:cNvSpPr txBox="1"/>
          <p:nvPr/>
        </p:nvSpPr>
        <p:spPr>
          <a:xfrm>
            <a:off x="4617200" y="1124525"/>
            <a:ext cx="2743500" cy="10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So when you said 8, did you mean 8pm? lol</a:t>
            </a:r>
            <a:endParaRPr sz="1600">
              <a:solidFill>
                <a:schemeClr val="lt1"/>
              </a:solidFill>
              <a:latin typeface="Source Sans Pro"/>
              <a:ea typeface="Source Sans Pro"/>
              <a:cs typeface="Source Sans Pro"/>
              <a:sym typeface="Source Sans Pro"/>
            </a:endParaRPr>
          </a:p>
        </p:txBody>
      </p:sp>
      <p:pic>
        <p:nvPicPr>
          <p:cNvPr id="129" name="Google Shape;129;p22" title="a16216aa-446e-4a9d-9466-2be7a0b03ef6.jpg"/>
          <p:cNvPicPr preferRelativeResize="0"/>
          <p:nvPr/>
        </p:nvPicPr>
        <p:blipFill rotWithShape="1">
          <a:blip r:embed="rId3">
            <a:alphaModFix/>
          </a:blip>
          <a:srcRect b="0" l="50719" r="0" t="71492"/>
          <a:stretch/>
        </p:blipFill>
        <p:spPr>
          <a:xfrm>
            <a:off x="5969425" y="2886590"/>
            <a:ext cx="1413325" cy="624323"/>
          </a:xfrm>
          <a:prstGeom prst="rect">
            <a:avLst/>
          </a:prstGeom>
          <a:noFill/>
          <a:ln>
            <a:noFill/>
          </a:ln>
        </p:spPr>
      </p:pic>
      <p:sp>
        <p:nvSpPr>
          <p:cNvPr id="130" name="Google Shape;130;p22"/>
          <p:cNvSpPr txBox="1"/>
          <p:nvPr/>
        </p:nvSpPr>
        <p:spPr>
          <a:xfrm>
            <a:off x="6185900" y="2953325"/>
            <a:ext cx="1269000" cy="38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Source Sans Pro"/>
                <a:ea typeface="Source Sans Pro"/>
                <a:cs typeface="Source Sans Pro"/>
                <a:sym typeface="Source Sans Pro"/>
              </a:rPr>
              <a:t>What???</a:t>
            </a:r>
            <a:endParaRPr sz="1600">
              <a:solidFill>
                <a:schemeClr val="lt1"/>
              </a:solidFill>
              <a:latin typeface="Source Sans Pro"/>
              <a:ea typeface="Source Sans Pro"/>
              <a:cs typeface="Source Sans Pro"/>
              <a:sym typeface="Source Sans Pro"/>
            </a:endParaRPr>
          </a:p>
        </p:txBody>
      </p:sp>
      <p:pic>
        <p:nvPicPr>
          <p:cNvPr id="131" name="Google Shape;131;p22" title="a16216aa-446e-4a9d-9466-2be7a0b03ef6.jpg"/>
          <p:cNvPicPr preferRelativeResize="0"/>
          <p:nvPr/>
        </p:nvPicPr>
        <p:blipFill rotWithShape="1">
          <a:blip r:embed="rId3">
            <a:alphaModFix/>
          </a:blip>
          <a:srcRect b="0" l="0" r="50311" t="71492"/>
          <a:stretch/>
        </p:blipFill>
        <p:spPr>
          <a:xfrm>
            <a:off x="994150" y="2222734"/>
            <a:ext cx="1037798" cy="624302"/>
          </a:xfrm>
          <a:prstGeom prst="rect">
            <a:avLst/>
          </a:prstGeom>
          <a:noFill/>
          <a:ln>
            <a:noFill/>
          </a:ln>
        </p:spPr>
      </p:pic>
      <p:sp>
        <p:nvSpPr>
          <p:cNvPr id="132" name="Google Shape;132;p22"/>
          <p:cNvSpPr txBox="1"/>
          <p:nvPr/>
        </p:nvSpPr>
        <p:spPr>
          <a:xfrm>
            <a:off x="1311050" y="2284225"/>
            <a:ext cx="7209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34343"/>
                </a:solidFill>
                <a:latin typeface="Source Sans Pro"/>
                <a:ea typeface="Source Sans Pro"/>
                <a:cs typeface="Source Sans Pro"/>
                <a:sym typeface="Source Sans Pro"/>
              </a:rPr>
              <a:t>Yes.</a:t>
            </a:r>
            <a:endParaRPr sz="1600">
              <a:solidFill>
                <a:srgbClr val="434343"/>
              </a:solidFill>
              <a:latin typeface="Source Sans Pro"/>
              <a:ea typeface="Source Sans Pro"/>
              <a:cs typeface="Source Sans Pro"/>
              <a:sym typeface="Source Sans Pro"/>
            </a:endParaRPr>
          </a:p>
        </p:txBody>
      </p:sp>
      <p:pic>
        <p:nvPicPr>
          <p:cNvPr id="133" name="Google Shape;133;p22" title="Brother on phone.png"/>
          <p:cNvPicPr preferRelativeResize="0"/>
          <p:nvPr/>
        </p:nvPicPr>
        <p:blipFill>
          <a:blip r:embed="rId4">
            <a:alphaModFix/>
          </a:blip>
          <a:stretch>
            <a:fillRect/>
          </a:stretch>
        </p:blipFill>
        <p:spPr>
          <a:xfrm>
            <a:off x="3428843" y="334825"/>
            <a:ext cx="2286320" cy="459057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Miscommunications happen every day</a:t>
            </a:r>
            <a:endParaRPr/>
          </a:p>
        </p:txBody>
      </p:sp>
      <p:pic>
        <p:nvPicPr>
          <p:cNvPr id="139" name="Google Shape;139;p23" title="Screenshot 2026-05-24 at 1.02.31 PM.png"/>
          <p:cNvPicPr preferRelativeResize="0"/>
          <p:nvPr/>
        </p:nvPicPr>
        <p:blipFill rotWithShape="1">
          <a:blip r:embed="rId3">
            <a:alphaModFix/>
          </a:blip>
          <a:srcRect b="0" l="4810" r="13243" t="0"/>
          <a:stretch/>
        </p:blipFill>
        <p:spPr>
          <a:xfrm>
            <a:off x="805900" y="1473425"/>
            <a:ext cx="7243701" cy="2104575"/>
          </a:xfrm>
          <a:prstGeom prst="rect">
            <a:avLst/>
          </a:prstGeom>
          <a:noFill/>
          <a:ln>
            <a:noFill/>
          </a:ln>
        </p:spPr>
      </p:pic>
      <p:sp>
        <p:nvSpPr>
          <p:cNvPr id="140" name="Google Shape;140;p23"/>
          <p:cNvSpPr/>
          <p:nvPr/>
        </p:nvSpPr>
        <p:spPr>
          <a:xfrm>
            <a:off x="594219" y="3064375"/>
            <a:ext cx="2046000" cy="670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arlow"/>
              <a:ea typeface="Barlow"/>
              <a:cs typeface="Barlow"/>
              <a:sym typeface="Barlow"/>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hidden costs of miscommunication</a:t>
            </a:r>
            <a:endParaRPr/>
          </a:p>
        </p:txBody>
      </p:sp>
      <p:sp>
        <p:nvSpPr>
          <p:cNvPr id="146" name="Google Shape;146;p24"/>
          <p:cNvSpPr txBox="1"/>
          <p:nvPr>
            <p:ph idx="1" type="body"/>
          </p:nvPr>
        </p:nvSpPr>
        <p:spPr>
          <a:xfrm>
            <a:off x="311700" y="1000750"/>
            <a:ext cx="8724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he cost of poor communication in the workplace has been estimated to be anywhere between </a:t>
            </a:r>
            <a:r>
              <a:rPr b="1" lang="en"/>
              <a:t>US$9,284 to well over US$30,000 per employee per year</a:t>
            </a:r>
            <a:r>
              <a:rPr lang="en"/>
              <a:t>.</a:t>
            </a:r>
            <a:endParaRPr/>
          </a:p>
          <a:p>
            <a:pPr indent="-330200" lvl="0" marL="457200" rtl="0" algn="l">
              <a:spcBef>
                <a:spcPts val="0"/>
              </a:spcBef>
              <a:spcAft>
                <a:spcPts val="0"/>
              </a:spcAft>
              <a:buSzPts val="1600"/>
              <a:buChar char="➢"/>
            </a:pPr>
            <a:r>
              <a:rPr lang="en" sz="1600"/>
              <a:t>source: </a:t>
            </a:r>
            <a:r>
              <a:rPr i="1" lang="en" sz="1600"/>
              <a:t>2025 State of Internal Communication Report</a:t>
            </a:r>
            <a:r>
              <a:rPr lang="en" sz="1600"/>
              <a:t>, Axios HQ</a:t>
            </a:r>
            <a:endParaRPr sz="1600"/>
          </a:p>
        </p:txBody>
      </p:sp>
      <p:pic>
        <p:nvPicPr>
          <p:cNvPr id="147" name="Google Shape;147;p24"/>
          <p:cNvPicPr preferRelativeResize="0"/>
          <p:nvPr/>
        </p:nvPicPr>
        <p:blipFill rotWithShape="1">
          <a:blip r:embed="rId3">
            <a:alphaModFix/>
          </a:blip>
          <a:srcRect b="30177" l="0" r="0" t="0"/>
          <a:stretch/>
        </p:blipFill>
        <p:spPr>
          <a:xfrm>
            <a:off x="158700" y="2395775"/>
            <a:ext cx="8839202" cy="21231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311700" y="367337"/>
            <a:ext cx="7694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modern “communication” looks like</a:t>
            </a:r>
            <a:endParaRPr/>
          </a:p>
        </p:txBody>
      </p:sp>
      <p:pic>
        <p:nvPicPr>
          <p:cNvPr descr="a man is typing on a computer keyboard while making a face . (Provided by Tenor)" id="153" name="Google Shape;153;p25"/>
          <p:cNvPicPr preferRelativeResize="0"/>
          <p:nvPr/>
        </p:nvPicPr>
        <p:blipFill>
          <a:blip r:embed="rId3">
            <a:alphaModFix/>
          </a:blip>
          <a:stretch>
            <a:fillRect/>
          </a:stretch>
        </p:blipFill>
        <p:spPr>
          <a:xfrm>
            <a:off x="1608000" y="1226973"/>
            <a:ext cx="5413699" cy="3250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ybera Branded">
  <a:themeElements>
    <a:clrScheme name="Simple Light">
      <a:dk1>
        <a:srgbClr val="000000"/>
      </a:dk1>
      <a:lt1>
        <a:srgbClr val="FFFFFF"/>
      </a:lt1>
      <a:dk2>
        <a:srgbClr val="595959"/>
      </a:dk2>
      <a:lt2>
        <a:srgbClr val="EEEEEE"/>
      </a:lt2>
      <a:accent1>
        <a:srgbClr val="009CA6"/>
      </a:accent1>
      <a:accent2>
        <a:srgbClr val="99CC33"/>
      </a:accent2>
      <a:accent3>
        <a:srgbClr val="FF9900"/>
      </a:accent3>
      <a:accent4>
        <a:srgbClr val="CE0F69"/>
      </a:accent4>
      <a:accent5>
        <a:srgbClr val="00A3E0"/>
      </a:accent5>
      <a:accent6>
        <a:srgbClr val="9355D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