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</p:sldMasterIdLst>
  <p:notesMasterIdLst>
    <p:notesMasterId r:id="rId54"/>
  </p:notesMasterIdLst>
  <p:handoutMasterIdLst>
    <p:handoutMasterId r:id="rId55"/>
  </p:handoutMasterIdLst>
  <p:sldIdLst>
    <p:sldId id="3911" r:id="rId3"/>
    <p:sldId id="3844" r:id="rId4"/>
    <p:sldId id="3845" r:id="rId5"/>
    <p:sldId id="3876" r:id="rId6"/>
    <p:sldId id="3906" r:id="rId7"/>
    <p:sldId id="3875" r:id="rId8"/>
    <p:sldId id="3878" r:id="rId9"/>
    <p:sldId id="3899" r:id="rId10"/>
    <p:sldId id="3912" r:id="rId11"/>
    <p:sldId id="3913" r:id="rId12"/>
    <p:sldId id="3927" r:id="rId13"/>
    <p:sldId id="3929" r:id="rId14"/>
    <p:sldId id="3932" r:id="rId15"/>
    <p:sldId id="3935" r:id="rId16"/>
    <p:sldId id="3936" r:id="rId17"/>
    <p:sldId id="3926" r:id="rId18"/>
    <p:sldId id="3925" r:id="rId19"/>
    <p:sldId id="3924" r:id="rId20"/>
    <p:sldId id="3867" r:id="rId21"/>
    <p:sldId id="3928" r:id="rId22"/>
    <p:sldId id="3868" r:id="rId23"/>
    <p:sldId id="3939" r:id="rId24"/>
    <p:sldId id="3941" r:id="rId25"/>
    <p:sldId id="3943" r:id="rId26"/>
    <p:sldId id="3942" r:id="rId27"/>
    <p:sldId id="3940" r:id="rId28"/>
    <p:sldId id="3921" r:id="rId29"/>
    <p:sldId id="3892" r:id="rId30"/>
    <p:sldId id="3894" r:id="rId31"/>
    <p:sldId id="3917" r:id="rId32"/>
    <p:sldId id="3893" r:id="rId33"/>
    <p:sldId id="3905" r:id="rId34"/>
    <p:sldId id="3918" r:id="rId35"/>
    <p:sldId id="3944" r:id="rId36"/>
    <p:sldId id="3934" r:id="rId37"/>
    <p:sldId id="3945" r:id="rId38"/>
    <p:sldId id="3882" r:id="rId39"/>
    <p:sldId id="3954" r:id="rId40"/>
    <p:sldId id="3910" r:id="rId41"/>
    <p:sldId id="3933" r:id="rId42"/>
    <p:sldId id="3948" r:id="rId43"/>
    <p:sldId id="3947" r:id="rId44"/>
    <p:sldId id="3946" r:id="rId45"/>
    <p:sldId id="3949" r:id="rId46"/>
    <p:sldId id="3950" r:id="rId47"/>
    <p:sldId id="3888" r:id="rId48"/>
    <p:sldId id="3886" r:id="rId49"/>
    <p:sldId id="3955" r:id="rId50"/>
    <p:sldId id="3920" r:id="rId51"/>
    <p:sldId id="3915" r:id="rId52"/>
    <p:sldId id="3916" r:id="rId5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5F0527-5F32-1742-850B-7E372515319C}">
          <p14:sldIdLst>
            <p14:sldId id="3911"/>
            <p14:sldId id="3844"/>
            <p14:sldId id="3845"/>
            <p14:sldId id="3876"/>
            <p14:sldId id="3906"/>
            <p14:sldId id="3875"/>
            <p14:sldId id="3878"/>
            <p14:sldId id="3899"/>
            <p14:sldId id="3912"/>
            <p14:sldId id="3913"/>
            <p14:sldId id="3927"/>
            <p14:sldId id="3929"/>
            <p14:sldId id="3932"/>
            <p14:sldId id="3935"/>
            <p14:sldId id="3936"/>
            <p14:sldId id="3926"/>
            <p14:sldId id="3925"/>
            <p14:sldId id="3924"/>
            <p14:sldId id="3867"/>
            <p14:sldId id="3928"/>
            <p14:sldId id="3868"/>
            <p14:sldId id="3939"/>
            <p14:sldId id="3941"/>
            <p14:sldId id="3943"/>
            <p14:sldId id="3942"/>
            <p14:sldId id="3940"/>
            <p14:sldId id="3921"/>
            <p14:sldId id="3892"/>
            <p14:sldId id="3894"/>
            <p14:sldId id="3917"/>
            <p14:sldId id="3893"/>
            <p14:sldId id="3905"/>
            <p14:sldId id="3918"/>
            <p14:sldId id="3944"/>
            <p14:sldId id="3934"/>
            <p14:sldId id="3945"/>
            <p14:sldId id="3882"/>
            <p14:sldId id="3954"/>
            <p14:sldId id="3910"/>
            <p14:sldId id="3933"/>
            <p14:sldId id="3948"/>
            <p14:sldId id="3947"/>
            <p14:sldId id="3946"/>
            <p14:sldId id="3949"/>
            <p14:sldId id="3950"/>
            <p14:sldId id="3888"/>
            <p14:sldId id="3886"/>
            <p14:sldId id="3955"/>
            <p14:sldId id="3920"/>
            <p14:sldId id="3915"/>
            <p14:sldId id="3916"/>
          </p14:sldIdLst>
        </p14:section>
      </p14:section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6FC220-4D25-E1B7-51EC-063034BED860}" name="Solveig Myren" initials="SM" userId="S::solveig.myren@sikt.no::b54a83d5-d54b-4869-b8ec-49bc0506734b" providerId="AD"/>
  <p188:author id="{CFDE5FA4-8418-99F0-230F-F468CA2BDC41}" name="Jesper Mattsson" initials="JM" userId="S::jesper.mattsson@sikt.no::cdff42c6-e24f-493b-ac26-5f9b9704cf3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0705"/>
    <a:srgbClr val="B60001"/>
    <a:srgbClr val="32652B"/>
    <a:srgbClr val="3B7432"/>
    <a:srgbClr val="DDD2FF"/>
    <a:srgbClr val="8E88F7"/>
    <a:srgbClr val="FFEB00"/>
    <a:srgbClr val="FFF1CC"/>
    <a:srgbClr val="FF2600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448054-F17E-653C-3EC8-3EEECD13641F}" v="5" dt="2026-06-02T11:28:51.991"/>
    <p1510:client id="{FAC95634-D169-CC4E-96F0-28D6763F8655}" v="622" dt="2026-06-02T13:29:31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microsoft.com/office/2018/10/relationships/authors" Target="author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34483B98-1ECE-D08B-C7DF-D87ED6624D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B8BA353-1641-1D3C-243B-7CA8837AC2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F22B2-0CE9-554C-B5D6-DC2F686A514B}" type="datetimeFigureOut">
              <a:rPr lang="nb-NO" smtClean="0"/>
              <a:t>03.06.2026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5D14EDC-237C-8E41-AA28-98E43AF8E2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2474C7F-838A-06BD-EA25-56CB9C35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B349A-C9BA-2742-8480-70D77DD839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9079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92EF6-4490-4310-A741-60B9A9DD3242}" type="datetimeFigureOut">
              <a:t>03.06.2026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35602-CAD2-49C4-871A-E5A7744CC6E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91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Jesper</a:t>
            </a:r>
            <a:br>
              <a:rPr lang="nb-NO">
                <a:sym typeface="Wingdings" pitchFamily="2" charset="2"/>
              </a:rPr>
            </a:br>
            <a:br>
              <a:rPr lang="nb-NO">
                <a:sym typeface="Wingdings" pitchFamily="2" charset="2"/>
              </a:rPr>
            </a:br>
            <a:r>
              <a:rPr lang="nb-NO"/>
              <a:t>Mitt </a:t>
            </a:r>
            <a:r>
              <a:rPr lang="nb-NO" err="1"/>
              <a:t>namn</a:t>
            </a:r>
            <a:r>
              <a:rPr lang="nb-NO"/>
              <a:t> er Jesper Mattsson jag jobber som designer Solveig Myren</a:t>
            </a:r>
          </a:p>
          <a:p>
            <a:endParaRPr lang="nb-NO"/>
          </a:p>
          <a:p>
            <a:r>
              <a:rPr lang="nb-NO"/>
              <a:t>Vi jobbar før SIKT –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norwegian</a:t>
            </a:r>
            <a:r>
              <a:rPr lang="nb-NO"/>
              <a:t> NREN</a:t>
            </a:r>
            <a:br>
              <a:rPr lang="nb-NO"/>
            </a:br>
            <a:br>
              <a:rPr lang="nb-NO"/>
            </a:br>
            <a:r>
              <a:rPr lang="nb-NO"/>
              <a:t>Her har vi jobbet sammen i snart 3år</a:t>
            </a:r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7373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65742-8789-39CB-7247-545E78491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6F51CF-723D-2119-1E97-CB82A64A15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BC32DC-505D-1166-5294-58CF7431A0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Solveig</a:t>
            </a:r>
          </a:p>
          <a:p>
            <a:endParaRPr lang="nb-NO"/>
          </a:p>
          <a:p>
            <a:r>
              <a:rPr lang="nb-NO"/>
              <a:t>Hos oss er det slik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25BFB-574E-06CE-6E87-A29D24F1C8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en-NO" smtClean="0"/>
              <a:t>10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789636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28AD6-423B-FD31-F43E-F8FA2E530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905D0C-4374-A9DB-4C49-F16C3781B3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AC3865-E335-30F9-FDE3-F1ED354D01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Solveig</a:t>
            </a:r>
          </a:p>
          <a:p>
            <a:endParaRPr lang="nb-NO"/>
          </a:p>
          <a:p>
            <a:r>
              <a:rPr lang="nb-NO"/>
              <a:t>Produktleder, representant fra design og utvikler møtes i en produkttrio</a:t>
            </a:r>
          </a:p>
          <a:p>
            <a:r>
              <a:rPr lang="nb-NO"/>
              <a:t>	- Sammen bestemmer vi skal jobbe med i perioden</a:t>
            </a:r>
          </a:p>
          <a:p>
            <a:r>
              <a:rPr lang="nb-NO"/>
              <a:t>	- Utviklere og designere kan ta opp viktige elementer eller bekymringer tidlig i prosessen, ikke bare når design eller utvikling har startet</a:t>
            </a:r>
          </a:p>
          <a:p>
            <a:r>
              <a:rPr lang="nb-NO"/>
              <a:t>	- Løfte muligheter for å skape brukerverdi opp til lederen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D3481-F91F-70D7-8288-4A32DE2ABF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en-NO" smtClean="0"/>
              <a:t>11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74260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FB08C-92DA-D5BC-1995-B5CC459DB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D5EDB4-DA1C-1C0B-302D-51A479E8A3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3B9417-A576-D3D3-9214-F2A05332DF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Solveig</a:t>
            </a:r>
          </a:p>
          <a:p>
            <a:endParaRPr lang="nb-NO"/>
          </a:p>
          <a:p>
            <a:r>
              <a:rPr lang="nb-NO"/>
              <a:t>Men, det kan være krevende å være med på alt</a:t>
            </a:r>
          </a:p>
          <a:p>
            <a:r>
              <a:rPr lang="nb-NO"/>
              <a:t>	- spesielt om det betyr mange møter</a:t>
            </a:r>
          </a:p>
          <a:p>
            <a:r>
              <a:rPr lang="nb-NO"/>
              <a:t>	- Roterer på hvem som er med på hva for å ikke </a:t>
            </a:r>
            <a:r>
              <a:rPr lang="nb-NO" err="1"/>
              <a:t>overvelme</a:t>
            </a:r>
            <a:endParaRPr lang="nb-NO"/>
          </a:p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0FECE-50D5-E961-2895-E5EB1C62D1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en-NO" smtClean="0"/>
              <a:t>12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418460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E41A0-61B2-2ED9-822B-94DE6A634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3DAE42-756F-27FB-8ED4-C63BC812B5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C9369D-AC03-F5DB-F47A-B12AC1F4C8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Jesper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EA36B-BCFC-EC94-4ADF-BC0EE0EC9E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en-NO" smtClean="0"/>
              <a:t>13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090338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872DF-0176-3002-72FC-E6780FBE7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4F1705-4E5E-70E0-285A-F6D2A56B0D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09F4DD-3D14-FDC5-0C67-D6237A598A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Jesper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FC671E-AF9D-E674-07BB-5D05D0F720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en-NO" smtClean="0"/>
              <a:t>14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53072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0DF6A-2575-9CA0-90DB-08C285E44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75B9DB-8DFE-AE42-96A5-B149D70E31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F02C83-0E59-9048-AF39-3DB7500CC8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Jesper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7FACA-DC2A-6B69-E99E-274DAA25B2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en-NO" smtClean="0"/>
              <a:t>15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066758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8A4F1-7B0A-8CC1-C566-668259D94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478455-A29D-AC83-853A-66F06367D1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B83EC5-31B7-6BAE-8BE3-EC7F23E7B3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Jesper</a:t>
            </a:r>
          </a:p>
          <a:p>
            <a:endParaRPr lang="nb-NO"/>
          </a:p>
          <a:p>
            <a:r>
              <a:rPr lang="nb-NO"/>
              <a:t>Snakk om hvordan vi </a:t>
            </a:r>
            <a:r>
              <a:rPr lang="nb-NO" err="1"/>
              <a:t>idegenererer</a:t>
            </a:r>
            <a:r>
              <a:rPr lang="nb-NO"/>
              <a:t> og planlegger sammen (alle roller i teamet!)</a:t>
            </a:r>
          </a:p>
          <a:p>
            <a:r>
              <a:rPr lang="nb-NO"/>
              <a:t>	- fant ut av hvilke mulige filtre som kan være</a:t>
            </a:r>
          </a:p>
          <a:p>
            <a:r>
              <a:rPr lang="nb-NO"/>
              <a:t>	- andre ganger var mer visuelle løsninger som måtte </a:t>
            </a:r>
            <a:r>
              <a:rPr lang="nb-NO" err="1"/>
              <a:t>idemyldres</a:t>
            </a:r>
            <a:endParaRPr lang="nb-NO"/>
          </a:p>
          <a:p>
            <a:r>
              <a:rPr lang="nb-NO"/>
              <a:t>		- vis bilde av crazy </a:t>
            </a:r>
            <a:r>
              <a:rPr lang="nb-NO" err="1"/>
              <a:t>eight</a:t>
            </a:r>
            <a:r>
              <a:rPr lang="nb-NO"/>
              <a:t> tegninger</a:t>
            </a:r>
          </a:p>
          <a:p>
            <a:endParaRPr lang="nb-NO"/>
          </a:p>
          <a:p>
            <a:r>
              <a:rPr lang="nb-NO"/>
              <a:t>Går over til implementering med en gang</a:t>
            </a:r>
          </a:p>
          <a:p>
            <a:r>
              <a:rPr lang="nb-NO"/>
              <a:t>	- ventet ikke på at Jesper sku lage avanserte skisser</a:t>
            </a:r>
          </a:p>
          <a:p>
            <a:r>
              <a:rPr lang="nb-NO"/>
              <a:t>	- visse hvor på siden vi ville ha en filtermeny, og at fag og trinn var de viktigste valgene for brukerne</a:t>
            </a:r>
          </a:p>
          <a:p>
            <a:r>
              <a:rPr lang="nb-NO"/>
              <a:t>	- begynte implementasjon med en gang</a:t>
            </a:r>
          </a:p>
          <a:p>
            <a:r>
              <a:rPr lang="nb-NO"/>
              <a:t>	- Videreutvikling av </a:t>
            </a:r>
            <a:r>
              <a:rPr lang="nb-NO" err="1"/>
              <a:t>filterne</a:t>
            </a:r>
            <a:r>
              <a:rPr lang="nb-NO"/>
              <a:t> ble gjort i nye iterasjoner, og justeringer etter å ha snakket med brukere</a:t>
            </a:r>
          </a:p>
          <a:p>
            <a:r>
              <a:rPr lang="nb-NO"/>
              <a:t>	- Nå kan man filtrere på fag, trinn, språk, leverandør, og snart også på type læremiddel</a:t>
            </a:r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70E90-CF99-4384-1B5C-9222EA1177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en-NO" smtClean="0"/>
              <a:t>16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096737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342DE-B291-E8F1-12A2-B2BCF63C1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69B839-B433-F681-2A17-F1EE318FF0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38DB56-D788-269F-FB16-A19F5E1A63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Jesper</a:t>
            </a:r>
          </a:p>
          <a:p>
            <a:endParaRPr lang="nb-NO"/>
          </a:p>
          <a:p>
            <a:r>
              <a:rPr lang="nb-NO"/>
              <a:t>Si noe om </a:t>
            </a:r>
            <a:r>
              <a:rPr lang="nb-NO" err="1"/>
              <a:t>idegenerering</a:t>
            </a:r>
            <a:r>
              <a:rPr lang="nb-NO"/>
              <a:t> i planleggingsfasen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45E0D-4F7B-5B36-7045-EC25D74B02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en-NO" smtClean="0"/>
              <a:t>17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41391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10ED9-149D-FEA2-17E6-3246D333D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5CB72E-A915-0AAC-1A30-C6CA02284A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0591E1-B6B3-C32D-0E93-39588571C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/>
              <a:t>Jesper</a:t>
            </a:r>
          </a:p>
          <a:p>
            <a:endParaRPr lang="nb-NO"/>
          </a:p>
          <a:p>
            <a:r>
              <a:rPr lang="nb-NO"/>
              <a:t>Vi satte oss </a:t>
            </a:r>
            <a:r>
              <a:rPr lang="nb-NO" err="1"/>
              <a:t>ner</a:t>
            </a:r>
            <a:r>
              <a:rPr lang="nb-NO"/>
              <a:t> i felleskap alla ulike roller, PO, designer, </a:t>
            </a:r>
            <a:r>
              <a:rPr lang="nb-NO" err="1"/>
              <a:t>utvkiller</a:t>
            </a:r>
            <a:br>
              <a:rPr lang="nb-NO"/>
            </a:br>
            <a:endParaRPr lang="nb-NO"/>
          </a:p>
          <a:p>
            <a:r>
              <a:rPr lang="nb-NO" err="1"/>
              <a:t>Satrtade</a:t>
            </a:r>
            <a:r>
              <a:rPr lang="nb-NO"/>
              <a:t> med en </a:t>
            </a:r>
            <a:r>
              <a:rPr lang="nb-NO" err="1"/>
              <a:t>idegenering</a:t>
            </a:r>
            <a:r>
              <a:rPr lang="nb-NO"/>
              <a:t> kring våren bild av </a:t>
            </a:r>
            <a:r>
              <a:rPr lang="nb-NO" err="1"/>
              <a:t>hur</a:t>
            </a:r>
            <a:r>
              <a:rPr lang="nb-NO"/>
              <a:t> katalogen kan se ut</a:t>
            </a:r>
          </a:p>
          <a:p>
            <a:endParaRPr lang="nb-NO"/>
          </a:p>
          <a:p>
            <a:r>
              <a:rPr lang="nb-NO"/>
              <a:t>Eierskap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99B7F-7CF9-2AEC-A438-37A3FC3C83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en-NO" smtClean="0"/>
              <a:t>18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407293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66AC6-ED43-A0F4-71AA-D136DBB96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B3ACAE-7E96-6B3E-E0CA-035677320A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2786F8-DE0F-1093-C125-F93715898C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Jesper</a:t>
            </a:r>
            <a:br>
              <a:rPr lang="nb-NO"/>
            </a:br>
            <a:br>
              <a:rPr lang="nb-NO"/>
            </a:br>
            <a:r>
              <a:rPr lang="nb-NO" err="1"/>
              <a:t>Osäkerhet</a:t>
            </a:r>
            <a:r>
              <a:rPr lang="nb-NO"/>
              <a:t> kring </a:t>
            </a:r>
            <a:r>
              <a:rPr lang="nb-NO" err="1"/>
              <a:t>hur</a:t>
            </a:r>
            <a:r>
              <a:rPr lang="nb-NO"/>
              <a:t> ting skulle se ut fra start</a:t>
            </a:r>
            <a:br>
              <a:rPr lang="nb-NO"/>
            </a:br>
            <a:br>
              <a:rPr lang="nb-NO"/>
            </a:br>
            <a:r>
              <a:rPr lang="nb-NO"/>
              <a:t>Men vi </a:t>
            </a:r>
            <a:r>
              <a:rPr lang="nb-NO" err="1"/>
              <a:t>prövde</a:t>
            </a:r>
            <a:r>
              <a:rPr lang="nb-NO"/>
              <a:t> å starte med </a:t>
            </a:r>
            <a:r>
              <a:rPr lang="nb-NO" err="1"/>
              <a:t>utvikkling</a:t>
            </a:r>
            <a:r>
              <a:rPr lang="nb-NO"/>
              <a:t> </a:t>
            </a:r>
            <a:r>
              <a:rPr lang="nb-NO" err="1"/>
              <a:t>medans</a:t>
            </a:r>
            <a:r>
              <a:rPr lang="nb-NO"/>
              <a:t> </a:t>
            </a:r>
            <a:r>
              <a:rPr lang="nb-NO" err="1"/>
              <a:t>insiktsarbetet</a:t>
            </a:r>
            <a:r>
              <a:rPr lang="nb-NO"/>
              <a:t> </a:t>
            </a:r>
            <a:r>
              <a:rPr lang="nb-NO" err="1"/>
              <a:t>pågick</a:t>
            </a:r>
            <a:endParaRPr lang="nb-NO"/>
          </a:p>
          <a:p>
            <a:br>
              <a:rPr lang="nb-NO"/>
            </a:br>
            <a:r>
              <a:rPr lang="nb-NO"/>
              <a:t>Før </a:t>
            </a:r>
            <a:r>
              <a:rPr lang="nb-NO" err="1"/>
              <a:t>exempel</a:t>
            </a:r>
            <a:r>
              <a:rPr lang="nb-NO"/>
              <a:t> visste vi at vi kunde starta med ett søk, </a:t>
            </a:r>
            <a:r>
              <a:rPr lang="nb-NO" err="1"/>
              <a:t>detta</a:t>
            </a:r>
            <a:r>
              <a:rPr lang="nb-NO"/>
              <a:t> </a:t>
            </a:r>
            <a:r>
              <a:rPr lang="nb-NO" err="1"/>
              <a:t>inann</a:t>
            </a:r>
            <a:r>
              <a:rPr lang="nb-NO"/>
              <a:t> vi visste </a:t>
            </a:r>
            <a:r>
              <a:rPr lang="nb-NO" err="1"/>
              <a:t>vilka</a:t>
            </a:r>
            <a:r>
              <a:rPr lang="nb-NO"/>
              <a:t> filter vi burde ha</a:t>
            </a:r>
          </a:p>
          <a:p>
            <a:endParaRPr lang="nb-NO"/>
          </a:p>
          <a:p>
            <a:r>
              <a:rPr lang="nb-NO"/>
              <a:t>	¨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D4A1B4-7AD1-DC55-3BE3-DB84949BE2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en-NO" smtClean="0"/>
              <a:t>19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193827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Jesper</a:t>
            </a:r>
          </a:p>
          <a:p>
            <a:endParaRPr lang="nb-NO"/>
          </a:p>
          <a:p>
            <a:r>
              <a:rPr lang="en-NO"/>
              <a:t>Vi er ett stort team 10 personer. </a:t>
            </a:r>
            <a:r>
              <a:rPr lang="en-GB" err="1"/>
              <a:t>som</a:t>
            </a:r>
            <a:r>
              <a:rPr lang="en-GB"/>
              <a:t> ska </a:t>
            </a:r>
            <a:r>
              <a:rPr lang="en-GB" err="1"/>
              <a:t>sammarbeta</a:t>
            </a:r>
            <a:r>
              <a:rPr lang="en-GB"/>
              <a:t>. Det </a:t>
            </a:r>
            <a:r>
              <a:rPr lang="en-GB" err="1"/>
              <a:t>betyder</a:t>
            </a:r>
            <a:r>
              <a:rPr lang="en-GB"/>
              <a:t> </a:t>
            </a:r>
            <a:r>
              <a:rPr lang="en-GB" err="1"/>
              <a:t>att</a:t>
            </a:r>
            <a:r>
              <a:rPr lang="en-GB"/>
              <a:t> det </a:t>
            </a:r>
            <a:r>
              <a:rPr lang="en-GB" err="1"/>
              <a:t>finns</a:t>
            </a:r>
            <a:r>
              <a:rPr lang="en-GB"/>
              <a:t> </a:t>
            </a:r>
            <a:r>
              <a:rPr lang="en-GB" err="1"/>
              <a:t>flera</a:t>
            </a:r>
            <a:r>
              <a:rPr lang="en-GB"/>
              <a:t> </a:t>
            </a:r>
            <a:r>
              <a:rPr lang="en-GB" err="1"/>
              <a:t>olika</a:t>
            </a:r>
            <a:r>
              <a:rPr lang="en-GB"/>
              <a:t> </a:t>
            </a:r>
            <a:r>
              <a:rPr lang="en-GB" err="1"/>
              <a:t>perspektiv</a:t>
            </a:r>
            <a:r>
              <a:rPr lang="en-GB"/>
              <a:t> </a:t>
            </a:r>
            <a:r>
              <a:rPr lang="en-GB" err="1"/>
              <a:t>när</a:t>
            </a:r>
            <a:r>
              <a:rPr lang="en-GB"/>
              <a:t> det </a:t>
            </a:r>
            <a:r>
              <a:rPr lang="en-GB" err="1"/>
              <a:t>kommer</a:t>
            </a:r>
            <a:r>
              <a:rPr lang="en-GB"/>
              <a:t> </a:t>
            </a:r>
            <a:r>
              <a:rPr lang="en-GB" err="1"/>
              <a:t>til</a:t>
            </a:r>
            <a:r>
              <a:rPr lang="en-GB"/>
              <a:t> </a:t>
            </a:r>
            <a:r>
              <a:rPr lang="en-GB" err="1"/>
              <a:t>vad</a:t>
            </a:r>
            <a:r>
              <a:rPr lang="en-GB"/>
              <a:t> vi ska </a:t>
            </a:r>
            <a:r>
              <a:rPr lang="en-GB" err="1"/>
              <a:t>implementera</a:t>
            </a:r>
            <a:r>
              <a:rPr lang="en-GB"/>
              <a:t>, och </a:t>
            </a:r>
            <a:r>
              <a:rPr lang="en-GB" err="1"/>
              <a:t>prioritera</a:t>
            </a:r>
            <a:r>
              <a:rPr lang="en-GB"/>
              <a:t>.</a:t>
            </a:r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en-NO" smtClean="0"/>
              <a:t>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6310365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58063-B85D-CE76-F7D2-EE6FCF2BC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CCC8AA-4043-63A1-D4BD-984141D743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75CBFA-250B-A846-2527-DD4081881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Solveig</a:t>
            </a:r>
          </a:p>
          <a:p>
            <a:endParaRPr lang="nb-NO"/>
          </a:p>
          <a:p>
            <a:r>
              <a:rPr lang="en-NO"/>
              <a:t>Sedan byggde vi stadigt på med funktionalitet allt eftersom skisserna blev utvecklade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2E743-1E32-67E3-FF50-25E16DD1A6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en-NO" smtClean="0"/>
              <a:t>20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053629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148AC-48F8-2E2E-2C6A-C0FD6683D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4274E5-FBC1-F9C1-FB15-F7F0EA09CD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C7664B-2C35-4B84-F368-CDD506F654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Solveig</a:t>
            </a:r>
          </a:p>
          <a:p>
            <a:endParaRPr lang="nb-NO"/>
          </a:p>
          <a:p>
            <a:r>
              <a:rPr lang="nb-NO"/>
              <a:t>Ventet ikke på et ferdig design av alle filter og søkevalg som kunne finnes i katalogen.</a:t>
            </a:r>
          </a:p>
          <a:p>
            <a:r>
              <a:rPr lang="nb-NO"/>
              <a:t>Begynte på den minst mulige løsningen som kunne gi verdi</a:t>
            </a:r>
          </a:p>
          <a:p>
            <a:endParaRPr lang="nb-NO"/>
          </a:p>
          <a:p>
            <a:r>
              <a:rPr lang="nb-NO"/>
              <a:t>Vi jobber fortsatt med søk og filtrering 1.5 år etter vi implementerte de første filtrene</a:t>
            </a:r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1D3AD-2288-0B8D-D06D-163B1A7CFD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en-NO" smtClean="0"/>
              <a:t>21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403765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D4D4D-10AB-F02E-5D0B-47D83A8F7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33B1C2-57EC-14C0-D8C7-948AF4F37C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57C302-39CD-BA03-9DEB-130417E707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Jesper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EED3C-C68A-5872-53CF-6C2DF56AD1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en-NO" smtClean="0"/>
              <a:t>22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913915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02591-B063-AAED-8C52-27E64FB93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350688-42EA-FFD1-928F-CB0CC8CA8B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43ABFB-2FCB-9ACB-9F60-FEEF207F75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Jesper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B8D23-74D8-82EA-9CDB-1C882B3E2D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en-NO" smtClean="0"/>
              <a:t>23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0572877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0BAD3-C80E-BBDC-3106-DDFC3A791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5E8E6F-DB39-630E-EC5B-0C6D48D808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7D6BE5-4D48-EF9A-A293-05A9E86CE9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Jesper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16C64-5927-C1EA-EB9A-3C9C3FBA86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en-NO" smtClean="0"/>
              <a:t>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1422239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6F1A2-AAD2-30B5-0067-C69B321F0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EC948E-5CD8-96B9-2CA3-9E92EF1CC8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631DF8-248E-C17C-135D-229E622FCB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Jesper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DB97D-7402-B8E1-B70A-ECF5FEC075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en-NO" smtClean="0"/>
              <a:t>25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213340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16EA6-6042-EE7D-9129-065047D06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069C5A-6EC4-3B6A-791B-C2F7BF2239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B318A7-2303-56E9-0160-9821BFBFC2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Jesper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DF748-A1BC-C1FB-DFFE-098F8EE7B4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en-NO" smtClean="0"/>
              <a:t>26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473260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837F5-4DD6-661D-108D-127A021DB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946F38-833E-2243-8089-FBD1D961E8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FC3215-C0EA-8254-E27E-42BA2D3678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Solveig</a:t>
            </a:r>
          </a:p>
          <a:p>
            <a:endParaRPr lang="nb-NO"/>
          </a:p>
          <a:p>
            <a:r>
              <a:rPr lang="nb-NO"/>
              <a:t>Skisse og </a:t>
            </a:r>
            <a:r>
              <a:rPr lang="nb-NO" err="1"/>
              <a:t>implementation</a:t>
            </a:r>
            <a:r>
              <a:rPr lang="nb-NO"/>
              <a:t> er alltid en forhandling</a:t>
            </a:r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9D7E1-F4A1-6165-8B73-06F4B5D083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en-NO" smtClean="0"/>
              <a:t>27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114886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ED7ED-CE6A-8F6B-1CC8-A7BB4FEBD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2F95A9-9F7B-8AE2-AC6D-C9CD2E9027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7B0778-72E8-F8A5-5D5A-5BD604D7BC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Solveig</a:t>
            </a:r>
            <a:br>
              <a:rPr lang="nb-NO"/>
            </a:br>
            <a:endParaRPr lang="nb-NO"/>
          </a:p>
          <a:p>
            <a:r>
              <a:rPr lang="nb-NO"/>
              <a:t>Når det er noe mer komplisert brukergrensesnitt man skal lage, så må vi la designere skape skisser før vi utvikler</a:t>
            </a:r>
          </a:p>
          <a:p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Skisse og </a:t>
            </a:r>
            <a:r>
              <a:rPr lang="nb-NO" err="1"/>
              <a:t>implementation</a:t>
            </a:r>
            <a:r>
              <a:rPr lang="nb-NO"/>
              <a:t> er alltid en forhandling</a:t>
            </a:r>
          </a:p>
          <a:p>
            <a:endParaRPr lang="nb-NO"/>
          </a:p>
          <a:p>
            <a:r>
              <a:rPr lang="nb-NO"/>
              <a:t>Vi utviklere er glad i å si nei til design som koster mye teknisk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67118-7AC3-6157-E635-AF3D1A5ED8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en-NO" smtClean="0"/>
              <a:t>28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2843875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8F606-FF02-7DFB-2AA6-5EFE50500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3B37C7-F677-5180-AA22-F2FBE9DC6D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012165-AEDC-D590-3C72-062E3E9EA5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nb-NO"/>
              <a:t>Solveig</a:t>
            </a:r>
            <a:br>
              <a:rPr lang="nb-NO"/>
            </a:br>
            <a:br>
              <a:rPr lang="nb-NO"/>
            </a:br>
            <a:r>
              <a:rPr lang="nb-NO"/>
              <a:t>Jesper ønsket tall på filter som viser resultat og det ble som nevnt sagt nei til i denne omgang og skissene ble endret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	- koster mer enn det nytter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	- mye logikk som må finnes ut av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		(eks. Hvordan påvirker andre filtre tallet som vises bak dette filteret?)</a:t>
            </a:r>
          </a:p>
          <a:p>
            <a:pPr lvl="1"/>
            <a:br>
              <a:rPr lang="nb-NO"/>
            </a:br>
            <a:r>
              <a:rPr lang="nb-NO"/>
              <a:t>Vi forstår at det gir brukerverdi, men ikke nok til å prioritere å bruke ressurser på det nå.</a:t>
            </a:r>
          </a:p>
          <a:p>
            <a:pPr lvl="1"/>
            <a:endParaRPr lang="nb-NO"/>
          </a:p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79DF7-C5B1-CF9B-41BD-53876EA763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en-NO" smtClean="0"/>
              <a:t>29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81500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Jesper</a:t>
            </a:r>
            <a:br>
              <a:rPr lang="nb-NO"/>
            </a:br>
            <a:br>
              <a:rPr lang="nb-NO"/>
            </a:br>
            <a:r>
              <a:rPr lang="nb-NO"/>
              <a:t>-utvikling </a:t>
            </a:r>
            <a:r>
              <a:rPr lang="nb-NO" err="1"/>
              <a:t>frontend</a:t>
            </a:r>
            <a:r>
              <a:rPr lang="nb-NO"/>
              <a:t> og </a:t>
            </a:r>
            <a:r>
              <a:rPr lang="nb-NO" err="1"/>
              <a:t>backend</a:t>
            </a:r>
            <a:endParaRPr lang="nb-NO"/>
          </a:p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en-NO" smtClean="0"/>
              <a:t>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1027332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B42AC-D171-EC65-806D-E25C6DF3A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81C2BC-2E2A-1205-F941-CC833FDD83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46C1E1-3846-E800-127B-7F1958F084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nb-NO"/>
              <a:t>Solveig</a:t>
            </a:r>
            <a:br>
              <a:rPr lang="nb-NO"/>
            </a:br>
            <a:br>
              <a:rPr lang="nb-NO"/>
            </a:br>
            <a:r>
              <a:rPr lang="nb-NO"/>
              <a:t>Jesper sa ok til det og endret skissene. </a:t>
            </a:r>
          </a:p>
          <a:p>
            <a:pPr lvl="1"/>
            <a:endParaRPr lang="nb-NO"/>
          </a:p>
          <a:p>
            <a:r>
              <a:rPr lang="nb-NO"/>
              <a:t>	Andre brukerbehov hadde høyere prioritet</a:t>
            </a:r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BDE21-195F-946E-23A4-2881B0383A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en-NO" smtClean="0"/>
              <a:t>30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8622377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E4445-9F6C-D1FD-340A-C068C2429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54B41C-92EF-0A6B-8925-D88AA82B59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CB418F-091C-7AD4-20D5-7C56993CCA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Jesper</a:t>
            </a:r>
            <a:br>
              <a:rPr lang="en-NO"/>
            </a:br>
            <a:br>
              <a:rPr lang="en-NO"/>
            </a:br>
            <a:r>
              <a:rPr lang="en-NO"/>
              <a:t>På samma sätt kan det vara en bra ide att utmana utvecklarena ner det seger att vissa ting er vanskelig eller ikke önskevärt.</a:t>
            </a:r>
          </a:p>
          <a:p>
            <a:endParaRPr lang="en-NO"/>
          </a:p>
          <a:p>
            <a:r>
              <a:rPr lang="en-NO"/>
              <a:t>Exemplet her er att vi har er att vi har en vis mer resultat knapp fast att pro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F1D6F-21AB-1D3D-A236-62D08AC6D3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en-NO" smtClean="0"/>
              <a:t>31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4229206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EF5C4-A0A4-5E12-8B45-8C552F57A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9596E4-3BF7-803C-8546-D429DF0E15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2D1E96-3E45-DA6E-4A18-5BE8DC69EB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Jesper</a:t>
            </a:r>
            <a:br>
              <a:rPr lang="en-NO"/>
            </a:br>
            <a:br>
              <a:rPr lang="en-NO"/>
            </a:br>
            <a:r>
              <a:rPr lang="en-NO"/>
              <a:t>På samma sätt kan det vara en bra ide att utmana utvecklarena ner det seger att vissa ting er vanskelig eller ikke önskevärt.</a:t>
            </a:r>
          </a:p>
          <a:p>
            <a:endParaRPr lang="en-NO"/>
          </a:p>
          <a:p>
            <a:r>
              <a:rPr lang="en-NO"/>
              <a:t>Exemplet her er att vi har er att vi har en vis mer resultat knapp fast att utvikler føredrog en paginering</a:t>
            </a:r>
          </a:p>
          <a:p>
            <a:endParaRPr lang="en-NO"/>
          </a:p>
          <a:p>
            <a:r>
              <a:rPr lang="en-NO"/>
              <a:t>Exemepel på paginering, vad er det för något</a:t>
            </a:r>
            <a:endParaRPr lang="nb-NO"/>
          </a:p>
          <a:p>
            <a:r>
              <a:rPr lang="nb-NO"/>
              <a:t>	- Utviklerne ville ha paginering for det er lettere og innfører ikke mye kompleksitet i koden</a:t>
            </a:r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C8315-A433-75E0-81A4-FCADAC0905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en-NO" smtClean="0"/>
              <a:t>32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026477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3B397-9CA5-2541-878C-E914A2C0C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D69944-2279-5BE7-A118-2762FC6F3E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C2C871-6BE2-299F-54ED-04CA0122FE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Jesper</a:t>
            </a:r>
            <a:br>
              <a:rPr lang="en-NO"/>
            </a:br>
            <a:br>
              <a:rPr lang="en-NO"/>
            </a:br>
            <a:br>
              <a:rPr lang="en-NO"/>
            </a:br>
            <a:r>
              <a:rPr lang="en-NO"/>
              <a:t>På samma sätt kan det vara en bra ide att utmana utvecklarena ner det seger att vissa ting er vanskelig eller ikke önskevärt.</a:t>
            </a:r>
          </a:p>
          <a:p>
            <a:endParaRPr lang="en-NO"/>
          </a:p>
          <a:p>
            <a:r>
              <a:rPr lang="en-NO"/>
              <a:t>Exemplet her er att vi har er att vi har en vis mer resultat knapp fast att pro</a:t>
            </a:r>
          </a:p>
          <a:p>
            <a:endParaRPr lang="en-NO"/>
          </a:p>
          <a:p>
            <a:r>
              <a:rPr lang="en-NO"/>
              <a:t>Exemepel på paginering, vad er det för något</a:t>
            </a:r>
            <a:br>
              <a:rPr lang="en-NO"/>
            </a:br>
            <a:br>
              <a:rPr lang="en-NO"/>
            </a:br>
            <a:r>
              <a:rPr lang="en-NO"/>
              <a:t>Varfør var det en tradeoff rent teknisk?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5D2B-CF56-A425-3529-05B2B3E081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en-NO" smtClean="0"/>
              <a:t>33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6670821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FB2C5-4876-AA70-9D10-01DDB4972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D79DFB-2455-3E46-A64D-BE14C3A497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B63888-ED08-59B2-881C-E415CF26AA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Jesper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C4C89-1B80-4579-DDA6-9C57022191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en-NO" smtClean="0"/>
              <a:t>34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8078003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69A62-964F-0472-527A-C84ED4803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B6A4D7-3807-EB37-D933-9EEAB72EDD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F9B0DA-BFA9-B78C-AB1F-08DD4BB0B0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Jesper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D3A22-A077-9055-54E6-63DD929AF1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en-NO" smtClean="0"/>
              <a:t>35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4565343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792A2-362E-8CE8-150C-ACDF7DDBC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AF5F3E-F978-EFF0-2248-F154C45C9B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3ECFE4-4C58-5E0F-7FE5-39A4A14163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Jesper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6D257-7D54-DEE4-209D-DCB2044D4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en-NO" smtClean="0"/>
              <a:t>36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1774824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B5E14-31E2-FF5F-E6B0-E6F3720E0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7C5DF9-5E95-3106-427B-3F10977AA2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B70E10-742A-4770-BC59-02FA95296C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Solveig</a:t>
            </a:r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1FFDB-F9BB-73C2-8E7F-8DD32E946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en-NO" smtClean="0"/>
              <a:t>37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5522934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3560D-2F67-E13E-B2D4-88E7AC2AF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BBD17C-B739-3607-B015-D0006DC9F4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F014E9-2D27-8AEA-4529-B56FEC5D4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Solveig</a:t>
            </a:r>
          </a:p>
          <a:p>
            <a:endParaRPr lang="nb-NO"/>
          </a:p>
          <a:p>
            <a:r>
              <a:rPr lang="nb-NO"/>
              <a:t>Som utviklere er vi, i varierende grad, vant til å </a:t>
            </a:r>
            <a:r>
              <a:rPr lang="nb-NO" err="1"/>
              <a:t>parprogrammere</a:t>
            </a:r>
            <a:r>
              <a:rPr lang="nb-NO"/>
              <a:t> i ulike former</a:t>
            </a:r>
          </a:p>
          <a:p>
            <a:endParaRPr lang="nb-NO"/>
          </a:p>
          <a:p>
            <a:r>
              <a:rPr lang="nb-NO"/>
              <a:t>Prøvd å </a:t>
            </a:r>
            <a:r>
              <a:rPr lang="nb-NO" err="1"/>
              <a:t>parprogrammere</a:t>
            </a:r>
            <a:r>
              <a:rPr lang="nb-NO"/>
              <a:t> med designeren deres? Det har vi prøvd</a:t>
            </a:r>
          </a:p>
          <a:p>
            <a:endParaRPr lang="nb-NO"/>
          </a:p>
          <a:p>
            <a:r>
              <a:rPr lang="nb-NO"/>
              <a:t>I denne øvelsen bytter vi ikke på hvem som programmerer</a:t>
            </a:r>
          </a:p>
          <a:p>
            <a:r>
              <a:rPr lang="nb-NO"/>
              <a:t>	- Men designeren/Jesper er med på utviklingen av funksjonaliteten</a:t>
            </a:r>
          </a:p>
          <a:p>
            <a:r>
              <a:rPr lang="nb-NO"/>
              <a:t>	- Aktiv forteller hva jeg gjør og forklarer hvorfor jeg gjør ting</a:t>
            </a:r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2D250-350C-E736-A656-A133B573BF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en-NO" smtClean="0"/>
              <a:t>38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1675713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EA6B3-A66F-51C2-0BFF-EB7B8B611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2FF985-32FB-2AA1-A5C8-4EBCF812B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246757-1835-A96C-E7DD-65E23F9A36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Jesper</a:t>
            </a:r>
          </a:p>
          <a:p>
            <a:endParaRPr lang="nb-NO"/>
          </a:p>
          <a:p>
            <a:r>
              <a:rPr lang="nb-NO"/>
              <a:t>Positiv med </a:t>
            </a:r>
            <a:r>
              <a:rPr lang="nb-NO" err="1"/>
              <a:t>parprogrammere</a:t>
            </a:r>
            <a:r>
              <a:rPr lang="nb-NO"/>
              <a:t> med designer</a:t>
            </a:r>
          </a:p>
          <a:p>
            <a:endParaRPr lang="nb-NO"/>
          </a:p>
          <a:p>
            <a:r>
              <a:rPr lang="nb-NO"/>
              <a:t>Jobber mer effektivt</a:t>
            </a:r>
          </a:p>
          <a:p>
            <a:pPr marL="628650" lvl="1" indent="-171450">
              <a:buFontTx/>
              <a:buChar char="-"/>
            </a:pPr>
            <a:r>
              <a:rPr lang="nb-NO"/>
              <a:t>Trenger ikke gå flere runder med </a:t>
            </a:r>
            <a:r>
              <a:rPr lang="nb-NO" err="1"/>
              <a:t>figma</a:t>
            </a:r>
            <a:r>
              <a:rPr lang="nb-NO"/>
              <a:t>-kommentarer for å forstå hva designeren tenker om funksjonaliteten</a:t>
            </a:r>
          </a:p>
          <a:p>
            <a:pPr marL="628650" lvl="1" indent="-171450">
              <a:buFontTx/>
              <a:buChar char="-"/>
            </a:pPr>
            <a:r>
              <a:rPr lang="nb-NO"/>
              <a:t>Gjør endringer live</a:t>
            </a:r>
          </a:p>
          <a:p>
            <a:pPr marL="628650" lvl="1" indent="-171450">
              <a:buFontTx/>
              <a:buChar char="-"/>
            </a:pPr>
            <a:r>
              <a:rPr lang="nb-NO"/>
              <a:t>Forhandlingen mellom skisse og implementasjon skjer direkte</a:t>
            </a:r>
          </a:p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4468F-E49D-9905-8C25-35B252B3A2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en-NO" smtClean="0"/>
              <a:t>39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137062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Jesper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nb-NO"/>
            </a:br>
            <a:r>
              <a:rPr lang="en-NO"/>
              <a:t>Vi jobbar med något som læremiddelkatlogen. </a:t>
            </a:r>
            <a:r>
              <a:rPr lang="en-GB"/>
              <a:t>I </a:t>
            </a:r>
            <a:r>
              <a:rPr lang="en-GB" err="1"/>
              <a:t>læremiddelkatalogen</a:t>
            </a:r>
            <a:r>
              <a:rPr lang="en-GB"/>
              <a:t> </a:t>
            </a:r>
            <a:r>
              <a:rPr lang="en-GB" err="1"/>
              <a:t>prøvar</a:t>
            </a:r>
            <a:r>
              <a:rPr lang="en-GB"/>
              <a:t> vi </a:t>
            </a:r>
            <a:r>
              <a:rPr lang="en-GB" err="1"/>
              <a:t>att</a:t>
            </a:r>
            <a:r>
              <a:rPr lang="en-GB"/>
              <a:t> </a:t>
            </a:r>
            <a:r>
              <a:rPr lang="en-GB" err="1"/>
              <a:t>samla</a:t>
            </a:r>
            <a:r>
              <a:rPr lang="en-GB"/>
              <a:t> alla </a:t>
            </a:r>
            <a:r>
              <a:rPr lang="en-GB" err="1"/>
              <a:t>digitala</a:t>
            </a:r>
            <a:r>
              <a:rPr lang="en-GB"/>
              <a:t> </a:t>
            </a:r>
            <a:r>
              <a:rPr lang="en-GB" err="1"/>
              <a:t>norska</a:t>
            </a:r>
            <a:r>
              <a:rPr lang="en-GB"/>
              <a:t> </a:t>
            </a:r>
            <a:r>
              <a:rPr lang="en-GB" err="1"/>
              <a:t>läromdel</a:t>
            </a:r>
            <a:r>
              <a:rPr lang="en-GB"/>
              <a:t> I </a:t>
            </a:r>
            <a:r>
              <a:rPr lang="en-GB" err="1"/>
              <a:t>grundskolan</a:t>
            </a:r>
            <a:r>
              <a:rPr lang="en-GB"/>
              <a:t> 1 </a:t>
            </a:r>
            <a:r>
              <a:rPr lang="en-GB" err="1"/>
              <a:t>trinn</a:t>
            </a:r>
            <a:r>
              <a:rPr lang="en-GB"/>
              <a:t> </a:t>
            </a:r>
            <a:r>
              <a:rPr lang="en-GB" err="1"/>
              <a:t>til</a:t>
            </a:r>
            <a:r>
              <a:rPr lang="en-GB"/>
              <a:t> </a:t>
            </a:r>
            <a:r>
              <a:rPr lang="en-GB" err="1"/>
              <a:t>vidaregående</a:t>
            </a:r>
            <a:r>
              <a:rPr lang="en-GB"/>
              <a:t>. </a:t>
            </a:r>
            <a:br>
              <a:rPr lang="en-GB"/>
            </a:br>
            <a:br>
              <a:rPr lang="en-GB"/>
            </a:br>
            <a:r>
              <a:rPr lang="en-GB"/>
              <a:t>Vi </a:t>
            </a:r>
            <a:r>
              <a:rPr lang="en-GB" err="1"/>
              <a:t>har</a:t>
            </a:r>
            <a:r>
              <a:rPr lang="en-GB"/>
              <a:t> manga </a:t>
            </a:r>
            <a:r>
              <a:rPr lang="en-GB" err="1"/>
              <a:t>strategiska</a:t>
            </a:r>
            <a:r>
              <a:rPr lang="en-GB"/>
              <a:t> </a:t>
            </a:r>
            <a:r>
              <a:rPr lang="en-GB" err="1"/>
              <a:t>utfodringer</a:t>
            </a:r>
            <a:r>
              <a:rPr lang="en-GB"/>
              <a:t> 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en</a:t>
            </a:r>
            <a:r>
              <a:rPr lang="en-GB"/>
              <a:t> </a:t>
            </a:r>
            <a:r>
              <a:rPr lang="en-GB" err="1"/>
              <a:t>hög</a:t>
            </a:r>
            <a:r>
              <a:rPr lang="en-GB"/>
              <a:t> </a:t>
            </a:r>
            <a:r>
              <a:rPr lang="en-GB" err="1"/>
              <a:t>nivå</a:t>
            </a:r>
            <a:r>
              <a:rPr lang="en-GB"/>
              <a:t>, </a:t>
            </a:r>
            <a:r>
              <a:rPr lang="en-GB" err="1"/>
              <a:t>exemeplevis</a:t>
            </a:r>
            <a:r>
              <a:rPr lang="en-GB"/>
              <a:t> </a:t>
            </a:r>
            <a:r>
              <a:rPr lang="en-GB" err="1"/>
              <a:t>metadatamerking</a:t>
            </a:r>
            <a:r>
              <a:rPr lang="en-GB"/>
              <a:t> och </a:t>
            </a:r>
            <a:r>
              <a:rPr lang="en-GB" err="1"/>
              <a:t>standarder</a:t>
            </a:r>
            <a:r>
              <a:rPr lang="en-GB"/>
              <a:t>, </a:t>
            </a:r>
            <a:r>
              <a:rPr lang="en-GB" err="1"/>
              <a:t>samt</a:t>
            </a:r>
            <a:r>
              <a:rPr lang="en-GB"/>
              <a:t> </a:t>
            </a:r>
            <a:r>
              <a:rPr lang="en-GB" err="1"/>
              <a:t>utfodringer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en</a:t>
            </a:r>
            <a:r>
              <a:rPr lang="en-GB"/>
              <a:t> </a:t>
            </a:r>
            <a:r>
              <a:rPr lang="en-GB" err="1"/>
              <a:t>mer</a:t>
            </a:r>
            <a:r>
              <a:rPr lang="en-GB"/>
              <a:t> </a:t>
            </a:r>
            <a:r>
              <a:rPr lang="en-GB" err="1"/>
              <a:t>konkret</a:t>
            </a:r>
            <a:r>
              <a:rPr lang="en-GB"/>
              <a:t> </a:t>
            </a:r>
            <a:r>
              <a:rPr lang="en-GB" err="1"/>
              <a:t>nivå</a:t>
            </a:r>
            <a:r>
              <a:rPr lang="en-GB"/>
              <a:t> med, </a:t>
            </a:r>
            <a:r>
              <a:rPr lang="en-GB" err="1"/>
              <a:t>vilka</a:t>
            </a:r>
            <a:r>
              <a:rPr lang="en-GB"/>
              <a:t> filter </a:t>
            </a:r>
            <a:r>
              <a:rPr lang="en-GB" err="1"/>
              <a:t>som</a:t>
            </a:r>
            <a:r>
              <a:rPr lang="en-GB"/>
              <a:t> ska </a:t>
            </a:r>
            <a:r>
              <a:rPr lang="en-GB" err="1"/>
              <a:t>tillbys</a:t>
            </a:r>
            <a:r>
              <a:rPr lang="en-GB"/>
              <a:t> I </a:t>
            </a:r>
            <a:r>
              <a:rPr lang="en-GB" err="1"/>
              <a:t>katalogen</a:t>
            </a:r>
            <a:r>
              <a:rPr lang="en-GB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err="1"/>
              <a:t>Øversikt</a:t>
            </a:r>
            <a:r>
              <a:rPr lang="en-GB"/>
              <a:t>, </a:t>
            </a:r>
            <a:r>
              <a:rPr lang="en-GB" err="1"/>
              <a:t>ett</a:t>
            </a:r>
            <a:r>
              <a:rPr lang="en-GB"/>
              <a:t> </a:t>
            </a:r>
            <a:r>
              <a:rPr lang="en-GB" err="1"/>
              <a:t>exempel</a:t>
            </a:r>
            <a:endParaRPr lang="en-GB"/>
          </a:p>
          <a:p>
            <a:endParaRPr lang="nb-NO"/>
          </a:p>
          <a:p>
            <a:r>
              <a:rPr lang="nb-NO"/>
              <a:t>Lansert i fjor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46481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45427-E01F-A367-B5D7-51AF3CFA1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078725-4D36-8BB7-174C-76EC889151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B5BA60-6924-CBFF-A015-8C48A9CB27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Solveig</a:t>
            </a:r>
          </a:p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C59E9-08D1-3FF0-A964-FECF2ADC92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en-NO" smtClean="0"/>
              <a:t>40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5873014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53616-3765-1412-DA9E-4E918908B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CF3A5A-46D1-4E10-A9F5-17C6F7BA73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12461B-363D-18FE-86DA-F0230826E0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Jesper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5E68E-C656-9C5C-0581-3ACBC60EEF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en-NO" smtClean="0"/>
              <a:t>41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0265074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01CFA-ED92-7C86-456C-56AD6E065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825130-3395-2F07-D863-1958BC523E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CE7094-19F0-CD2A-E1F0-D7C1E62505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Jesper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169D4-3569-EC27-42FD-B983B292A9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en-NO" smtClean="0"/>
              <a:t>42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486534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D67EA-B0A3-494F-F366-1B2633FF6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B0CFBA-303F-FA57-9870-552B2BB19A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C621F8-C551-B12C-0E6F-102C77DB6D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Jesper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013BA-BA6A-EA89-30E5-C2032D2D45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en-NO" smtClean="0"/>
              <a:t>43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807942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2DFBB-0535-5FC9-97AD-63106B00B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06E06A-5FDA-E199-CDA1-A187C6D01A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40D3F2-4A36-6BF3-C57B-9D5D0B1E3B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Jesper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B588C-D555-66AA-78E5-977DE9015E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en-NO" smtClean="0"/>
              <a:t>44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946740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B7D9B-D5AF-9CBF-4936-CC3866D06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696150-9E13-95AA-583D-40B0243AC4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389E7F-A8C3-B69E-575B-2CCC009EE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Jesper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45BF2-26E9-7B65-FAE0-57681A9DEC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en-NO" smtClean="0"/>
              <a:t>45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368776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100A7-8C0D-AF70-5881-E4E8675C5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DDF3D6-DAD1-769E-4614-7E5B0A4D56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8B07BA-84BE-977F-33C1-0345017E7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Solveig</a:t>
            </a:r>
            <a:br>
              <a:rPr lang="nb-NO"/>
            </a:br>
            <a:br>
              <a:rPr lang="nb-NO"/>
            </a:br>
            <a:r>
              <a:rPr lang="nb-NO"/>
              <a:t>Under eksemplene vi har tatt opp ligger det en femte lærdom som er viktig </a:t>
            </a:r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A08BD-58FB-C3CB-BEA1-DB60D3D2A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en-NO" smtClean="0"/>
              <a:t>46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850005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Solveig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Vi er ikke redde for å stille hverandre spørsmål under prosessen eller gi tilbakemeldinger</a:t>
            </a:r>
          </a:p>
          <a:p>
            <a:endParaRPr lang="nb-NO"/>
          </a:p>
          <a:p>
            <a:r>
              <a:rPr lang="nb-NO"/>
              <a:t>Mye tillit til hverandre i teamet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nb-NO" smtClean="0"/>
              <a:t>47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68331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D1748-6F52-7FAC-6603-06AF56A88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A56BC2C6-06B3-41DD-8788-97F9E585D2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121FB211-0E75-BD4B-B716-8B5CFE98C7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Jesper</a:t>
            </a:r>
          </a:p>
          <a:p>
            <a:endParaRPr lang="nb-NO"/>
          </a:p>
          <a:p>
            <a:r>
              <a:rPr lang="nb-NO"/>
              <a:t>Eksempel på at vi har snakket om hvordan vi skal kommunisere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A041D3B-DD2B-38F0-5249-7BEF6CFD26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nb-NO" smtClean="0"/>
              <a:t>48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85402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79F71-C0D2-A421-1ADB-506EAD502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51A378-8930-C25A-9A52-136C4AF744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CFDF7D-2EBA-B4D9-C339-1789647F52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Jesper</a:t>
            </a:r>
          </a:p>
          <a:p>
            <a:endParaRPr lang="nb-NO"/>
          </a:p>
          <a:p>
            <a:r>
              <a:rPr lang="nb-NO"/>
              <a:t>God kommunikasjon er alt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880C0-96F2-AA17-AC7C-E40345AD90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en-NO" smtClean="0"/>
              <a:t>49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179967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9D980-FAF8-6914-CAF7-A2BA8BEEE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42E95AC6-5A7E-A96A-03C1-5633F93D04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D7E52884-3D8E-A96C-E28C-B3767CBD21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Jesper</a:t>
            </a:r>
          </a:p>
          <a:p>
            <a:pPr>
              <a:defRPr/>
            </a:pPr>
            <a:br>
              <a:rPr lang="nb-NO">
                <a:ea typeface="Calibri"/>
                <a:cs typeface="+mn-lt"/>
              </a:rPr>
            </a:br>
            <a:r>
              <a:rPr lang="nb-NO">
                <a:ea typeface="Calibri"/>
                <a:cs typeface="Calibri"/>
              </a:rPr>
              <a:t>Förklara bara kort, inte vad det er för filter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7E18965-DD0A-8797-1ACC-4209998FF2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407819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Jesper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nb-NO" smtClean="0"/>
              <a:t>50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18193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Jesper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nb-NO" smtClean="0"/>
              <a:t>51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9957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8731E-290A-D37E-1B98-F8D21F752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611727-9646-FC12-D6AD-DF9F9EB3B4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134B9B-4E05-4000-071C-5BEC5B939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Solveig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96F74-601B-C49C-38C3-443F84F239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en-NO" smtClean="0"/>
              <a:t>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51462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B3452-AE78-E5B6-2D61-75A7BE3CA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D1D3CE-ADD0-2F76-637B-60721C345B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E040D1-57A0-FF8C-27BB-BD264800B0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Solveig</a:t>
            </a:r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C7689-4EE8-C4A1-405D-34C9769E65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en-NO" smtClean="0"/>
              <a:t>7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470067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7BF10-CD43-12CA-4FB8-E66B8B0CD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C51621-E33D-BAF1-B55F-F643F50091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2261A7-1AFF-E265-8AE2-6E814FEBD8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Solveig</a:t>
            </a:r>
          </a:p>
          <a:p>
            <a:endParaRPr lang="nb-NO"/>
          </a:p>
          <a:p>
            <a:r>
              <a:rPr lang="nb-NO"/>
              <a:t>Her er et eksempel på en smidig prosess</a:t>
            </a:r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8CFC7-05AD-7F9F-E670-14AFF54BF5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en-NO" smtClean="0"/>
              <a:t>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813631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B3EC3-9794-0A4B-92CA-F1773A9F7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6B80C3-23CA-12C7-2F8E-AD22D56766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343B5A-479D-9D97-8C14-717842139D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Solveig</a:t>
            </a:r>
          </a:p>
          <a:p>
            <a:endParaRPr lang="nb-NO"/>
          </a:p>
          <a:p>
            <a:r>
              <a:rPr lang="nb-NO"/>
              <a:t>For kanskje er det vanlig at rolle-fordelingen ser slik ut</a:t>
            </a:r>
          </a:p>
          <a:p>
            <a:r>
              <a:rPr lang="nb-NO"/>
              <a:t>	- med ledere som deltar på mål-settingen</a:t>
            </a:r>
          </a:p>
          <a:p>
            <a:r>
              <a:rPr lang="nb-NO"/>
              <a:t>	- </a:t>
            </a:r>
            <a:r>
              <a:rPr lang="nb-NO" err="1"/>
              <a:t>handover</a:t>
            </a:r>
            <a:r>
              <a:rPr lang="nb-NO"/>
              <a:t> mellom designer og utvikler</a:t>
            </a:r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AE63F-0566-8D89-018B-D0E01BD6D3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35602-CAD2-49C4-871A-E5A7744CC6ED}" type="slidenum">
              <a:rPr lang="en-NO" smtClean="0"/>
              <a:t>9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1555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7AE9A4-1E56-644E-AF0F-3E64F21D2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212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7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B568562-2038-7549-A3BA-D2A27552E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0212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D50CFA90-8016-174B-940D-20A71100C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387" y="3218688"/>
            <a:ext cx="4211332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6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987F95-10F8-174D-835E-639E648C2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49C004D-5D1B-D34A-BE09-E3D384B45D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302C004-B9DD-464D-B40C-C19287A73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5375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74F4BB-043D-934D-857E-658A7EADBC00}"/>
              </a:ext>
            </a:extLst>
          </p:cNvPr>
          <p:cNvSpPr/>
          <p:nvPr userDrawn="1"/>
        </p:nvSpPr>
        <p:spPr>
          <a:xfrm>
            <a:off x="139337" y="182880"/>
            <a:ext cx="1314995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1"/>
          </a:p>
        </p:txBody>
      </p:sp>
    </p:spTree>
    <p:extLst>
      <p:ext uri="{BB962C8B-B14F-4D97-AF65-F5344CB8AC3E}">
        <p14:creationId xmlns:p14="http://schemas.microsoft.com/office/powerpoint/2010/main" val="1210069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558B7D-3232-2248-A7A6-F3ECF50F3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4A10565-9497-BA46-8E80-70C0BAA71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422110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80E3BE-D05E-5849-A617-35651F995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CC5231-15F3-B444-AEAB-23D4B2511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9951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950A12-26F3-6A41-9F79-9956BBF4F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C922691-74B5-FC4B-9320-5FDBB1055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86424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332176-1178-DF4F-8235-F7FEC155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DD42E4-FAFB-0148-B5A6-0044369EBB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CA34136-F2A5-224D-9E5D-703A28D0C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4277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4035C9-2510-744E-8997-48A32CE0D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6806AD0-CEF1-A544-AB96-61C558DAD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047E2B9-83AD-6347-A219-18C92173F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9B7813B-2E91-1341-AF63-CD9205A050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49FDAEB-DC44-EA4D-A7CB-3C5E70B72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495563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3239B4-C8C4-D941-8C5C-B09D07E5E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889" y="2766218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46862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5543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84351F-8F04-FE48-AB52-02CB17114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36738EB-3E94-7B47-89E7-D6B17CF24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D81E2C6-DA4C-524A-8ECC-B8CF44A67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2566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614BDC-6C7D-7E4D-BB5C-E9F7344810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0211" y="1799245"/>
            <a:ext cx="6813176" cy="3042910"/>
          </a:xfrm>
        </p:spPr>
        <p:txBody>
          <a:bodyPr>
            <a:normAutofit/>
          </a:bodyPr>
          <a:lstStyle>
            <a:lvl1pPr algn="l">
              <a:defRPr sz="6000"/>
            </a:lvl1pPr>
          </a:lstStyle>
          <a:p>
            <a:r>
              <a:rPr lang="nb-NO" err="1"/>
              <a:t>Kaplittelslide</a:t>
            </a:r>
            <a:r>
              <a:rPr lang="nb-NO"/>
              <a:t> over to linjer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5DEFC89E-ACF4-1448-95A4-153375A34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828" y="3537300"/>
            <a:ext cx="4345171" cy="33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34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C088C6-8C10-744D-B691-8032B2827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AEE9DBC-D07F-354B-837D-B6F307336A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8217779-A1B6-4944-9289-95A2DA2B0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43936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AEA61-4FE3-7C42-89A9-FB3942D3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50">
                <a:solidFill>
                  <a:schemeClr val="tx1"/>
                </a:solidFill>
              </a:defRPr>
            </a:lvl1pPr>
          </a:lstStyle>
          <a:p>
            <a:fld id="{31CFD7BC-D517-AC45-90D9-8082FCA5691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3711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74F4BB-043D-934D-857E-658A7EADBC00}"/>
              </a:ext>
            </a:extLst>
          </p:cNvPr>
          <p:cNvSpPr/>
          <p:nvPr userDrawn="1"/>
        </p:nvSpPr>
        <p:spPr>
          <a:xfrm>
            <a:off x="139337" y="182880"/>
            <a:ext cx="1314995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1"/>
          </a:p>
        </p:txBody>
      </p:sp>
    </p:spTree>
    <p:extLst>
      <p:ext uri="{BB962C8B-B14F-4D97-AF65-F5344CB8AC3E}">
        <p14:creationId xmlns:p14="http://schemas.microsoft.com/office/powerpoint/2010/main" val="184356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865C29-4451-ED43-A45C-40EF00D01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FDD9E2-FDAE-A743-B22B-0C4C66A61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243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479ADB-C331-584C-AE7E-7152F4AF9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598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5E57B96-74B5-CF4B-AF80-C6A00CAAD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11872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9509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019C3A-C6DE-AA4A-9D55-AC7F29E17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B9769A-6447-104F-9A35-58017438E1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F743C77-EE05-FC49-8AB4-A7F081826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2561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D97705-FF99-A240-B505-9F24371C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26DF836-EECD-ED49-A770-49DFAAA8B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3F8D435-29CF-9F4F-9108-CFF989E05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7E2AEC9-0DAC-B74D-A51A-10C3893D3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EC3D9E5-C23C-5C44-AAF7-AA9C545BC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3742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56F11A-6DE2-7D41-A049-5BC7F4B9C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887378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182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D55450-A01F-DA45-A422-7F12DBB39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3BA41EE-0E48-3D4B-A01C-D396669FE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C5064FD-362B-3146-B473-BE0FB6053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9477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F00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A827ACC-2FFC-5A47-9806-466DD9F19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8667CA1-20C0-BB4A-8C15-D4F093ECA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8728298E-1EAF-1F4B-BCAD-17112CEF7E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5110" y="6492875"/>
            <a:ext cx="760311" cy="20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7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Haffer" pitchFamily="2" charset="77"/>
          <a:ea typeface="+mj-ea"/>
          <a:cs typeface="Haffer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Haffer" pitchFamily="2" charset="77"/>
          <a:ea typeface="+mn-ea"/>
          <a:cs typeface="Haffer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Haffer" pitchFamily="2" charset="77"/>
          <a:ea typeface="+mn-ea"/>
          <a:cs typeface="Haffer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Haffer" pitchFamily="2" charset="77"/>
          <a:ea typeface="+mn-ea"/>
          <a:cs typeface="Haffer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Haffer" pitchFamily="2" charset="77"/>
          <a:ea typeface="+mn-ea"/>
          <a:cs typeface="Haffer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Haffer" pitchFamily="2" charset="77"/>
          <a:ea typeface="+mn-ea"/>
          <a:cs typeface="Haffer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7DDC844-9B7B-5E4C-BAD5-FFC2CE2C7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4A6E38F-99C7-7249-919F-3E532DE81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A08E5B9-255C-C447-873C-2412C26C12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3441" y="6472997"/>
            <a:ext cx="800290" cy="21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4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affer" pitchFamily="2" charset="77"/>
          <a:ea typeface="+mj-ea"/>
          <a:cs typeface="Haffer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affer" pitchFamily="2" charset="77"/>
          <a:ea typeface="+mn-ea"/>
          <a:cs typeface="Haffer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affer" pitchFamily="2" charset="77"/>
          <a:ea typeface="+mn-ea"/>
          <a:cs typeface="Haffer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affer" pitchFamily="2" charset="77"/>
          <a:ea typeface="+mn-ea"/>
          <a:cs typeface="Haffer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affer" pitchFamily="2" charset="77"/>
          <a:ea typeface="+mn-ea"/>
          <a:cs typeface="Haffer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affer" pitchFamily="2" charset="77"/>
          <a:ea typeface="+mn-ea"/>
          <a:cs typeface="Haffer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11" Type="http://schemas.openxmlformats.org/officeDocument/2006/relationships/image" Target="../media/image19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11" Type="http://schemas.openxmlformats.org/officeDocument/2006/relationships/image" Target="../media/image19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9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6.png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4" Type="http://schemas.openxmlformats.org/officeDocument/2006/relationships/image" Target="../media/image46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C845D4-9369-E47E-9F81-9C011FF42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0448" y="1199377"/>
            <a:ext cx="9144000" cy="3591865"/>
          </a:xfrm>
        </p:spPr>
        <p:txBody>
          <a:bodyPr>
            <a:normAutofit fontScale="90000"/>
          </a:bodyPr>
          <a:lstStyle/>
          <a:p>
            <a:r>
              <a:rPr lang="en-GB">
                <a:latin typeface="Arial Rounded MT Bold" panose="020F0704030504030204" pitchFamily="34" charset="77"/>
              </a:rPr>
              <a:t>How to Make Collaboration Work Seamlessly in Cross-</a:t>
            </a:r>
            <a:br>
              <a:rPr lang="en-GB">
                <a:latin typeface="Arial Rounded MT Bold" panose="020F0704030504030204" pitchFamily="34" charset="77"/>
              </a:rPr>
            </a:br>
            <a:r>
              <a:rPr lang="en-GB">
                <a:latin typeface="Arial Rounded MT Bold" panose="020F0704030504030204" pitchFamily="34" charset="77"/>
              </a:rPr>
              <a:t>Functional Teams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4C4638A-855E-717D-20FC-012E0ED2F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0212" y="5319487"/>
            <a:ext cx="9144000" cy="753035"/>
          </a:xfrm>
        </p:spPr>
        <p:txBody>
          <a:bodyPr>
            <a:normAutofit/>
          </a:bodyPr>
          <a:lstStyle/>
          <a:p>
            <a:r>
              <a:rPr lang="en-GB" sz="2200">
                <a:latin typeface="Arial Rounded MT Bold" panose="020F0704030504030204" pitchFamily="34" charset="77"/>
              </a:rPr>
              <a:t>By Solveig Myren and Jesper Mattsson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30DC5E76-A5BC-A836-6DE8-91BD5D55B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2959" y="4262998"/>
            <a:ext cx="2246499" cy="245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A9CE2F62-FBC6-4F38-38A9-B6C1728AA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47412" y="4230266"/>
            <a:ext cx="1707776" cy="252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679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C68046-4EDD-F4A4-7B07-BFFB5864B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28">
            <a:extLst>
              <a:ext uri="{FF2B5EF4-FFF2-40B4-BE49-F238E27FC236}">
                <a16:creationId xmlns:a16="http://schemas.microsoft.com/office/drawing/2014/main" id="{A97D1122-5298-DC9A-D1B4-B8D0CE0C38A3}"/>
              </a:ext>
            </a:extLst>
          </p:cNvPr>
          <p:cNvSpPr/>
          <p:nvPr/>
        </p:nvSpPr>
        <p:spPr>
          <a:xfrm>
            <a:off x="1069289" y="2033701"/>
            <a:ext cx="2282053" cy="22454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noProof="0">
                <a:latin typeface="Arial Rounded MT Bold" panose="020F0704030504030204" pitchFamily="34" charset="77"/>
              </a:rPr>
              <a:t>Setting goals</a:t>
            </a:r>
          </a:p>
        </p:txBody>
      </p:sp>
      <p:sp>
        <p:nvSpPr>
          <p:cNvPr id="14" name="Oval 37">
            <a:extLst>
              <a:ext uri="{FF2B5EF4-FFF2-40B4-BE49-F238E27FC236}">
                <a16:creationId xmlns:a16="http://schemas.microsoft.com/office/drawing/2014/main" id="{9079ACEC-73AF-AFC3-B1A9-B5D977177285}"/>
              </a:ext>
            </a:extLst>
          </p:cNvPr>
          <p:cNvSpPr/>
          <p:nvPr/>
        </p:nvSpPr>
        <p:spPr>
          <a:xfrm>
            <a:off x="4603104" y="328267"/>
            <a:ext cx="2282053" cy="22454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noProof="0">
                <a:latin typeface="Arial Rounded MT Bold" panose="020F0704030504030204" pitchFamily="34" charset="77"/>
              </a:rPr>
              <a:t>Planning</a:t>
            </a:r>
          </a:p>
        </p:txBody>
      </p:sp>
      <p:sp>
        <p:nvSpPr>
          <p:cNvPr id="15" name="Oval 38">
            <a:extLst>
              <a:ext uri="{FF2B5EF4-FFF2-40B4-BE49-F238E27FC236}">
                <a16:creationId xmlns:a16="http://schemas.microsoft.com/office/drawing/2014/main" id="{F43831F7-4A10-EE07-662C-03C085F856EC}"/>
              </a:ext>
            </a:extLst>
          </p:cNvPr>
          <p:cNvSpPr/>
          <p:nvPr/>
        </p:nvSpPr>
        <p:spPr>
          <a:xfrm>
            <a:off x="8816202" y="1885507"/>
            <a:ext cx="2468655" cy="23936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noProof="0">
                <a:latin typeface="Arial Rounded MT Bold" panose="020F0704030504030204" pitchFamily="34" charset="77"/>
              </a:rPr>
              <a:t>Implementing</a:t>
            </a:r>
          </a:p>
        </p:txBody>
      </p:sp>
      <p:sp>
        <p:nvSpPr>
          <p:cNvPr id="20" name="Oval 39">
            <a:extLst>
              <a:ext uri="{FF2B5EF4-FFF2-40B4-BE49-F238E27FC236}">
                <a16:creationId xmlns:a16="http://schemas.microsoft.com/office/drawing/2014/main" id="{42EB934D-0581-601F-CAF4-72562792CEB5}"/>
              </a:ext>
            </a:extLst>
          </p:cNvPr>
          <p:cNvSpPr/>
          <p:nvPr/>
        </p:nvSpPr>
        <p:spPr>
          <a:xfrm>
            <a:off x="4902755" y="4284317"/>
            <a:ext cx="2282053" cy="22454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noProof="0">
                <a:latin typeface="Arial Rounded MT Bold" panose="020F0704030504030204" pitchFamily="34" charset="77"/>
              </a:rPr>
              <a:t>Adjusting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5DF6CDB1-9903-57DD-FFBE-8441D58E00AA}"/>
              </a:ext>
            </a:extLst>
          </p:cNvPr>
          <p:cNvSpPr txBox="1"/>
          <p:nvPr/>
        </p:nvSpPr>
        <p:spPr>
          <a:xfrm>
            <a:off x="9777118" y="5979612"/>
            <a:ext cx="213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3"/>
                </a:solidFill>
                <a:latin typeface="Arial Rounded MT Bold" panose="020F0704030504030204" pitchFamily="34" charset="77"/>
              </a:rPr>
              <a:t>#1 Involve multiple roles early</a:t>
            </a: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4C7A0351-0D60-842D-1F7B-EB3429C6C681}"/>
              </a:ext>
            </a:extLst>
          </p:cNvPr>
          <p:cNvSpPr/>
          <p:nvPr/>
        </p:nvSpPr>
        <p:spPr>
          <a:xfrm>
            <a:off x="3419475" y="1365250"/>
            <a:ext cx="952500" cy="1291685"/>
          </a:xfrm>
          <a:custGeom>
            <a:avLst/>
            <a:gdLst>
              <a:gd name="connsiteX0" fmla="*/ 0 w 952500"/>
              <a:gd name="connsiteY0" fmla="*/ 1028700 h 1291685"/>
              <a:gd name="connsiteX1" fmla="*/ 508000 w 952500"/>
              <a:gd name="connsiteY1" fmla="*/ 1244600 h 1291685"/>
              <a:gd name="connsiteX2" fmla="*/ 444500 w 952500"/>
              <a:gd name="connsiteY2" fmla="*/ 228600 h 1291685"/>
              <a:gd name="connsiteX3" fmla="*/ 952500 w 952500"/>
              <a:gd name="connsiteY3" fmla="*/ 0 h 129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0" h="1291685">
                <a:moveTo>
                  <a:pt x="0" y="1028700"/>
                </a:moveTo>
                <a:cubicBezTo>
                  <a:pt x="216958" y="1203325"/>
                  <a:pt x="433917" y="1377950"/>
                  <a:pt x="508000" y="1244600"/>
                </a:cubicBezTo>
                <a:cubicBezTo>
                  <a:pt x="582083" y="1111250"/>
                  <a:pt x="370417" y="436033"/>
                  <a:pt x="444500" y="228600"/>
                </a:cubicBezTo>
                <a:cubicBezTo>
                  <a:pt x="518583" y="21167"/>
                  <a:pt x="735541" y="10583"/>
                  <a:pt x="952500" y="0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122A3511-451F-01DD-4C9E-BD65CCF4E242}"/>
              </a:ext>
            </a:extLst>
          </p:cNvPr>
          <p:cNvSpPr/>
          <p:nvPr/>
        </p:nvSpPr>
        <p:spPr>
          <a:xfrm>
            <a:off x="4289425" y="1311275"/>
            <a:ext cx="152473" cy="139700"/>
          </a:xfrm>
          <a:custGeom>
            <a:avLst/>
            <a:gdLst>
              <a:gd name="connsiteX0" fmla="*/ 15875 w 152473"/>
              <a:gd name="connsiteY0" fmla="*/ 0 h 139700"/>
              <a:gd name="connsiteX1" fmla="*/ 152400 w 152473"/>
              <a:gd name="connsiteY1" fmla="*/ 53975 h 139700"/>
              <a:gd name="connsiteX2" fmla="*/ 0 w 152473"/>
              <a:gd name="connsiteY2" fmla="*/ 139700 h 139700"/>
              <a:gd name="connsiteX3" fmla="*/ 0 w 152473"/>
              <a:gd name="connsiteY3" fmla="*/ 13970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73" h="139700">
                <a:moveTo>
                  <a:pt x="15875" y="0"/>
                </a:moveTo>
                <a:cubicBezTo>
                  <a:pt x="85460" y="15346"/>
                  <a:pt x="155046" y="30692"/>
                  <a:pt x="152400" y="53975"/>
                </a:cubicBezTo>
                <a:cubicBezTo>
                  <a:pt x="149754" y="77258"/>
                  <a:pt x="0" y="139700"/>
                  <a:pt x="0" y="139700"/>
                </a:cubicBezTo>
                <a:lnTo>
                  <a:pt x="0" y="139700"/>
                </a:lnTo>
              </a:path>
            </a:pathLst>
          </a:cu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9A417E70-9CF4-97FF-4443-AC44303AF7DC}"/>
              </a:ext>
            </a:extLst>
          </p:cNvPr>
          <p:cNvSpPr/>
          <p:nvPr/>
        </p:nvSpPr>
        <p:spPr>
          <a:xfrm>
            <a:off x="7010400" y="1155438"/>
            <a:ext cx="1530927" cy="2411521"/>
          </a:xfrm>
          <a:custGeom>
            <a:avLst/>
            <a:gdLst>
              <a:gd name="connsiteX0" fmla="*/ 0 w 1530927"/>
              <a:gd name="connsiteY0" fmla="*/ 167671 h 2411521"/>
              <a:gd name="connsiteX1" fmla="*/ 1018309 w 1530927"/>
              <a:gd name="connsiteY1" fmla="*/ 202307 h 2411521"/>
              <a:gd name="connsiteX2" fmla="*/ 921327 w 1530927"/>
              <a:gd name="connsiteY2" fmla="*/ 2183507 h 2411521"/>
              <a:gd name="connsiteX3" fmla="*/ 1530927 w 1530927"/>
              <a:gd name="connsiteY3" fmla="*/ 2287417 h 241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0927" h="2411521">
                <a:moveTo>
                  <a:pt x="0" y="167671"/>
                </a:moveTo>
                <a:cubicBezTo>
                  <a:pt x="432377" y="17002"/>
                  <a:pt x="864755" y="-133666"/>
                  <a:pt x="1018309" y="202307"/>
                </a:cubicBezTo>
                <a:cubicBezTo>
                  <a:pt x="1171864" y="538280"/>
                  <a:pt x="835891" y="1835989"/>
                  <a:pt x="921327" y="2183507"/>
                </a:cubicBezTo>
                <a:cubicBezTo>
                  <a:pt x="1006763" y="2531025"/>
                  <a:pt x="1268845" y="2409221"/>
                  <a:pt x="1530927" y="2287417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22660A76-120B-8635-0CE3-EAE0524EC170}"/>
              </a:ext>
            </a:extLst>
          </p:cNvPr>
          <p:cNvSpPr/>
          <p:nvPr/>
        </p:nvSpPr>
        <p:spPr>
          <a:xfrm>
            <a:off x="8426302" y="3384919"/>
            <a:ext cx="208104" cy="155723"/>
          </a:xfrm>
          <a:custGeom>
            <a:avLst/>
            <a:gdLst>
              <a:gd name="connsiteX0" fmla="*/ 0 w 208104"/>
              <a:gd name="connsiteY0" fmla="*/ 17500 h 155723"/>
              <a:gd name="connsiteX1" fmla="*/ 202019 w 208104"/>
              <a:gd name="connsiteY1" fmla="*/ 12183 h 155723"/>
              <a:gd name="connsiteX2" fmla="*/ 159489 w 208104"/>
              <a:gd name="connsiteY2" fmla="*/ 155723 h 155723"/>
              <a:gd name="connsiteX3" fmla="*/ 159489 w 208104"/>
              <a:gd name="connsiteY3" fmla="*/ 155723 h 15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104" h="155723">
                <a:moveTo>
                  <a:pt x="0" y="17500"/>
                </a:moveTo>
                <a:cubicBezTo>
                  <a:pt x="87719" y="3323"/>
                  <a:pt x="175438" y="-10854"/>
                  <a:pt x="202019" y="12183"/>
                </a:cubicBezTo>
                <a:cubicBezTo>
                  <a:pt x="228600" y="35220"/>
                  <a:pt x="159489" y="155723"/>
                  <a:pt x="159489" y="155723"/>
                </a:cubicBezTo>
                <a:lnTo>
                  <a:pt x="159489" y="155723"/>
                </a:lnTo>
              </a:path>
            </a:pathLst>
          </a:cu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6303A74B-1161-3B0A-4071-E7EAD5FA4BE4}"/>
              </a:ext>
            </a:extLst>
          </p:cNvPr>
          <p:cNvSpPr/>
          <p:nvPr/>
        </p:nvSpPr>
        <p:spPr>
          <a:xfrm>
            <a:off x="7634177" y="4486940"/>
            <a:ext cx="2247014" cy="1136655"/>
          </a:xfrm>
          <a:custGeom>
            <a:avLst/>
            <a:gdLst>
              <a:gd name="connsiteX0" fmla="*/ 2247014 w 2247014"/>
              <a:gd name="connsiteY0" fmla="*/ 0 h 1136655"/>
              <a:gd name="connsiteX1" fmla="*/ 2034363 w 2247014"/>
              <a:gd name="connsiteY1" fmla="*/ 800986 h 1136655"/>
              <a:gd name="connsiteX2" fmla="*/ 1077432 w 2247014"/>
              <a:gd name="connsiteY2" fmla="*/ 453655 h 1136655"/>
              <a:gd name="connsiteX3" fmla="*/ 659218 w 2247014"/>
              <a:gd name="connsiteY3" fmla="*/ 1084520 h 1136655"/>
              <a:gd name="connsiteX4" fmla="*/ 0 w 2247014"/>
              <a:gd name="connsiteY4" fmla="*/ 1056167 h 113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7014" h="1136655">
                <a:moveTo>
                  <a:pt x="2247014" y="0"/>
                </a:moveTo>
                <a:cubicBezTo>
                  <a:pt x="2238153" y="362688"/>
                  <a:pt x="2229293" y="725377"/>
                  <a:pt x="2034363" y="800986"/>
                </a:cubicBezTo>
                <a:cubicBezTo>
                  <a:pt x="1839433" y="876595"/>
                  <a:pt x="1306623" y="406399"/>
                  <a:pt x="1077432" y="453655"/>
                </a:cubicBezTo>
                <a:cubicBezTo>
                  <a:pt x="848241" y="500911"/>
                  <a:pt x="838790" y="984101"/>
                  <a:pt x="659218" y="1084520"/>
                </a:cubicBezTo>
                <a:cubicBezTo>
                  <a:pt x="479646" y="1184939"/>
                  <a:pt x="239823" y="1120553"/>
                  <a:pt x="0" y="1056167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DF80E7A4-31E2-9125-E1B7-2E31ED11775D}"/>
              </a:ext>
            </a:extLst>
          </p:cNvPr>
          <p:cNvSpPr/>
          <p:nvPr/>
        </p:nvSpPr>
        <p:spPr>
          <a:xfrm>
            <a:off x="7570181" y="5465135"/>
            <a:ext cx="156145" cy="170121"/>
          </a:xfrm>
          <a:custGeom>
            <a:avLst/>
            <a:gdLst>
              <a:gd name="connsiteX0" fmla="*/ 156145 w 156145"/>
              <a:gd name="connsiteY0" fmla="*/ 0 h 170121"/>
              <a:gd name="connsiteX1" fmla="*/ 200 w 156145"/>
              <a:gd name="connsiteY1" fmla="*/ 49618 h 170121"/>
              <a:gd name="connsiteX2" fmla="*/ 120703 w 156145"/>
              <a:gd name="connsiteY2" fmla="*/ 170121 h 170121"/>
              <a:gd name="connsiteX3" fmla="*/ 120703 w 156145"/>
              <a:gd name="connsiteY3" fmla="*/ 170121 h 17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145" h="170121">
                <a:moveTo>
                  <a:pt x="156145" y="0"/>
                </a:moveTo>
                <a:cubicBezTo>
                  <a:pt x="81126" y="10632"/>
                  <a:pt x="6107" y="21265"/>
                  <a:pt x="200" y="49618"/>
                </a:cubicBezTo>
                <a:cubicBezTo>
                  <a:pt x="-5707" y="77971"/>
                  <a:pt x="120703" y="170121"/>
                  <a:pt x="120703" y="170121"/>
                </a:cubicBezTo>
                <a:lnTo>
                  <a:pt x="120703" y="170121"/>
                </a:lnTo>
              </a:path>
            </a:pathLst>
          </a:cu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2575389A-98B1-DB13-0567-F18BEDB23865}"/>
              </a:ext>
            </a:extLst>
          </p:cNvPr>
          <p:cNvSpPr/>
          <p:nvPr/>
        </p:nvSpPr>
        <p:spPr>
          <a:xfrm>
            <a:off x="2537637" y="4458586"/>
            <a:ext cx="2303721" cy="1217468"/>
          </a:xfrm>
          <a:custGeom>
            <a:avLst/>
            <a:gdLst>
              <a:gd name="connsiteX0" fmla="*/ 2303721 w 2303721"/>
              <a:gd name="connsiteY0" fmla="*/ 1020726 h 1217468"/>
              <a:gd name="connsiteX1" fmla="*/ 1240465 w 2303721"/>
              <a:gd name="connsiteY1" fmla="*/ 1162493 h 1217468"/>
              <a:gd name="connsiteX2" fmla="*/ 1460205 w 2303721"/>
              <a:gd name="connsiteY2" fmla="*/ 212651 h 1217468"/>
              <a:gd name="connsiteX3" fmla="*/ 1913861 w 2303721"/>
              <a:gd name="connsiteY3" fmla="*/ 389861 h 1217468"/>
              <a:gd name="connsiteX4" fmla="*/ 878958 w 2303721"/>
              <a:gd name="connsiteY4" fmla="*/ 857693 h 1217468"/>
              <a:gd name="connsiteX5" fmla="*/ 0 w 2303721"/>
              <a:gd name="connsiteY5" fmla="*/ 0 h 1217468"/>
              <a:gd name="connsiteX6" fmla="*/ 0 w 2303721"/>
              <a:gd name="connsiteY6" fmla="*/ 0 h 121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3721" h="1217468">
                <a:moveTo>
                  <a:pt x="2303721" y="1020726"/>
                </a:moveTo>
                <a:cubicBezTo>
                  <a:pt x="1842386" y="1158949"/>
                  <a:pt x="1381051" y="1297172"/>
                  <a:pt x="1240465" y="1162493"/>
                </a:cubicBezTo>
                <a:cubicBezTo>
                  <a:pt x="1099879" y="1027814"/>
                  <a:pt x="1347972" y="341423"/>
                  <a:pt x="1460205" y="212651"/>
                </a:cubicBezTo>
                <a:cubicBezTo>
                  <a:pt x="1572438" y="83879"/>
                  <a:pt x="2010736" y="282354"/>
                  <a:pt x="1913861" y="389861"/>
                </a:cubicBezTo>
                <a:cubicBezTo>
                  <a:pt x="1816986" y="497368"/>
                  <a:pt x="1197935" y="922670"/>
                  <a:pt x="878958" y="857693"/>
                </a:cubicBezTo>
                <a:cubicBezTo>
                  <a:pt x="559981" y="792716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3E978D24-38EA-0A51-32E0-2002DF234D32}"/>
              </a:ext>
            </a:extLst>
          </p:cNvPr>
          <p:cNvSpPr/>
          <p:nvPr/>
        </p:nvSpPr>
        <p:spPr>
          <a:xfrm>
            <a:off x="2476240" y="4407559"/>
            <a:ext cx="188988" cy="157353"/>
          </a:xfrm>
          <a:custGeom>
            <a:avLst/>
            <a:gdLst>
              <a:gd name="connsiteX0" fmla="*/ 11779 w 188988"/>
              <a:gd name="connsiteY0" fmla="*/ 157353 h 157353"/>
              <a:gd name="connsiteX1" fmla="*/ 18867 w 188988"/>
              <a:gd name="connsiteY1" fmla="*/ 1408 h 157353"/>
              <a:gd name="connsiteX2" fmla="*/ 188988 w 188988"/>
              <a:gd name="connsiteY2" fmla="*/ 93557 h 15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988" h="157353">
                <a:moveTo>
                  <a:pt x="11779" y="157353"/>
                </a:moveTo>
                <a:cubicBezTo>
                  <a:pt x="555" y="84697"/>
                  <a:pt x="-10668" y="12041"/>
                  <a:pt x="18867" y="1408"/>
                </a:cubicBezTo>
                <a:cubicBezTo>
                  <a:pt x="48402" y="-9225"/>
                  <a:pt x="118695" y="42166"/>
                  <a:pt x="188988" y="93557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591291EE-05D7-EAA4-927B-B770FE195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373" y="1668657"/>
            <a:ext cx="939419" cy="138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E66CBAD-BD95-8294-F7F8-CDDFAABD5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72664" y="3301599"/>
            <a:ext cx="1355209" cy="148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826E6FED-ED3D-F028-280B-E4318D14B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98699" y="5287023"/>
            <a:ext cx="939484" cy="138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8C9C6F2-9C1B-C7F2-8008-26C8F0291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202" y="1271853"/>
            <a:ext cx="939419" cy="138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B14532-1AE4-C226-713F-F783B333F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68840" y="2774468"/>
            <a:ext cx="939420" cy="138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CA08B6F-15F6-7F5E-177E-F22DCAC26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104" y="5368760"/>
            <a:ext cx="1267503" cy="138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>
            <a:extLst>
              <a:ext uri="{FF2B5EF4-FFF2-40B4-BE49-F238E27FC236}">
                <a16:creationId xmlns:a16="http://schemas.microsoft.com/office/drawing/2014/main" id="{1BBAECFD-7C74-5DC5-DFAD-4F15F01D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22" y="1699238"/>
            <a:ext cx="1267503" cy="138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D2E525DE-86D4-7F8A-08A0-4B47493F4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56" y="2774468"/>
            <a:ext cx="1267504" cy="138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D10B1D1-E5D1-BA7A-C279-8C935C8C0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61" y="1155438"/>
            <a:ext cx="1149747" cy="138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6A7DDB3-E111-0208-5B7E-537C24DEA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96" y="3699917"/>
            <a:ext cx="1152520" cy="138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Bånd som vender ned 21">
            <a:extLst>
              <a:ext uri="{FF2B5EF4-FFF2-40B4-BE49-F238E27FC236}">
                <a16:creationId xmlns:a16="http://schemas.microsoft.com/office/drawing/2014/main" id="{24069299-72D5-7FEF-672E-A17133B3880E}"/>
              </a:ext>
            </a:extLst>
          </p:cNvPr>
          <p:cNvSpPr/>
          <p:nvPr/>
        </p:nvSpPr>
        <p:spPr>
          <a:xfrm>
            <a:off x="915070" y="752648"/>
            <a:ext cx="2590489" cy="461858"/>
          </a:xfrm>
          <a:prstGeom prst="ribb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>
                <a:latin typeface="Arial Rounded MT Bold" panose="020F0704030504030204" pitchFamily="34" charset="77"/>
              </a:rPr>
              <a:t>Product owner</a:t>
            </a:r>
          </a:p>
        </p:txBody>
      </p:sp>
    </p:spTree>
    <p:extLst>
      <p:ext uri="{BB962C8B-B14F-4D97-AF65-F5344CB8AC3E}">
        <p14:creationId xmlns:p14="http://schemas.microsoft.com/office/powerpoint/2010/main" val="2100207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79D093-9893-AD2B-9CAD-387A76ED9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8">
            <a:extLst>
              <a:ext uri="{FF2B5EF4-FFF2-40B4-BE49-F238E27FC236}">
                <a16:creationId xmlns:a16="http://schemas.microsoft.com/office/drawing/2014/main" id="{846782BD-84F5-FB61-3719-CF90F14D2942}"/>
              </a:ext>
            </a:extLst>
          </p:cNvPr>
          <p:cNvSpPr/>
          <p:nvPr/>
        </p:nvSpPr>
        <p:spPr>
          <a:xfrm>
            <a:off x="1911922" y="2184290"/>
            <a:ext cx="3216051" cy="31758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Arial Rounded MT Bold" panose="020F0704030504030204" pitchFamily="34" charset="77"/>
              </a:rPr>
              <a:t>Setting goals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937B3A35-F00B-DB4A-2285-BB4B0BC75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31338" y="2964523"/>
            <a:ext cx="1328705" cy="195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EDA37D66-4E82-8C89-7B9C-2BF9753D8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762" y="2964523"/>
            <a:ext cx="1792742" cy="195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1B3A7191-3731-51A0-54CC-31FB189CA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854" y="1030978"/>
            <a:ext cx="1626189" cy="195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3A0C1602-F02B-1D94-B453-021308D55F1B}"/>
              </a:ext>
            </a:extLst>
          </p:cNvPr>
          <p:cNvSpPr txBox="1"/>
          <p:nvPr/>
        </p:nvSpPr>
        <p:spPr>
          <a:xfrm>
            <a:off x="6757395" y="2782800"/>
            <a:ext cx="4758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i="1">
                <a:solidFill>
                  <a:srgbClr val="002060"/>
                </a:solidFill>
                <a:latin typeface="Arial Rounded MT Bold" panose="020F0704030504030204" pitchFamily="34" charset="77"/>
              </a:rPr>
              <a:t>Product trio</a:t>
            </a:r>
            <a:r>
              <a:rPr lang="en-GB" sz="4400" i="1" baseline="30000">
                <a:solidFill>
                  <a:srgbClr val="002060"/>
                </a:solidFill>
                <a:latin typeface="Arial Rounded MT Bold" panose="020F0704030504030204" pitchFamily="34" charset="77"/>
              </a:rPr>
              <a:t>*</a:t>
            </a:r>
            <a:endParaRPr lang="en-GB" sz="1400" i="1" baseline="30000">
              <a:solidFill>
                <a:srgbClr val="00206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1" name="Stjerne med 5 tagger 20">
            <a:extLst>
              <a:ext uri="{FF2B5EF4-FFF2-40B4-BE49-F238E27FC236}">
                <a16:creationId xmlns:a16="http://schemas.microsoft.com/office/drawing/2014/main" id="{4A42E708-D912-EC46-4F06-868B5AF06CFD}"/>
              </a:ext>
            </a:extLst>
          </p:cNvPr>
          <p:cNvSpPr/>
          <p:nvPr/>
        </p:nvSpPr>
        <p:spPr>
          <a:xfrm rot="20954192">
            <a:off x="10133911" y="2123406"/>
            <a:ext cx="668594" cy="619433"/>
          </a:xfrm>
          <a:prstGeom prst="star5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tjerne med 5 tagger 21">
            <a:extLst>
              <a:ext uri="{FF2B5EF4-FFF2-40B4-BE49-F238E27FC236}">
                <a16:creationId xmlns:a16="http://schemas.microsoft.com/office/drawing/2014/main" id="{6F6EAE03-8A80-4F66-BF95-8E14792940BF}"/>
              </a:ext>
            </a:extLst>
          </p:cNvPr>
          <p:cNvSpPr/>
          <p:nvPr/>
        </p:nvSpPr>
        <p:spPr>
          <a:xfrm rot="616725">
            <a:off x="6840169" y="3965282"/>
            <a:ext cx="668594" cy="619433"/>
          </a:xfrm>
          <a:prstGeom prst="star5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Stjerne med 5 tagger 22">
            <a:extLst>
              <a:ext uri="{FF2B5EF4-FFF2-40B4-BE49-F238E27FC236}">
                <a16:creationId xmlns:a16="http://schemas.microsoft.com/office/drawing/2014/main" id="{BE47C218-6FFF-C364-9656-21EEF60AA6B9}"/>
              </a:ext>
            </a:extLst>
          </p:cNvPr>
          <p:cNvSpPr/>
          <p:nvPr/>
        </p:nvSpPr>
        <p:spPr>
          <a:xfrm rot="748439">
            <a:off x="10788607" y="3955067"/>
            <a:ext cx="668594" cy="619433"/>
          </a:xfrm>
          <a:prstGeom prst="star5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Stjerne med 5 tagger 23">
            <a:extLst>
              <a:ext uri="{FF2B5EF4-FFF2-40B4-BE49-F238E27FC236}">
                <a16:creationId xmlns:a16="http://schemas.microsoft.com/office/drawing/2014/main" id="{C74049D3-73B1-B43D-33C8-9BC9CE554DC3}"/>
              </a:ext>
            </a:extLst>
          </p:cNvPr>
          <p:cNvSpPr/>
          <p:nvPr/>
        </p:nvSpPr>
        <p:spPr>
          <a:xfrm rot="20165022">
            <a:off x="7524661" y="1947615"/>
            <a:ext cx="668594" cy="619433"/>
          </a:xfrm>
          <a:prstGeom prst="star5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Stjerne med 5 tagger 24">
            <a:extLst>
              <a:ext uri="{FF2B5EF4-FFF2-40B4-BE49-F238E27FC236}">
                <a16:creationId xmlns:a16="http://schemas.microsoft.com/office/drawing/2014/main" id="{F57E54FD-3742-62D2-7F7F-D1C19B098676}"/>
              </a:ext>
            </a:extLst>
          </p:cNvPr>
          <p:cNvSpPr/>
          <p:nvPr/>
        </p:nvSpPr>
        <p:spPr>
          <a:xfrm rot="4237482">
            <a:off x="8757671" y="4195737"/>
            <a:ext cx="668594" cy="619433"/>
          </a:xfrm>
          <a:prstGeom prst="star5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Stjerne med 5 tagger 25">
            <a:extLst>
              <a:ext uri="{FF2B5EF4-FFF2-40B4-BE49-F238E27FC236}">
                <a16:creationId xmlns:a16="http://schemas.microsoft.com/office/drawing/2014/main" id="{BE6DE923-48D9-16D6-9AFC-19C48054996A}"/>
              </a:ext>
            </a:extLst>
          </p:cNvPr>
          <p:cNvSpPr/>
          <p:nvPr/>
        </p:nvSpPr>
        <p:spPr>
          <a:xfrm rot="1433331">
            <a:off x="9020789" y="1261409"/>
            <a:ext cx="668594" cy="619433"/>
          </a:xfrm>
          <a:prstGeom prst="star5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EBAA06FA-88D3-426E-7B3E-BA948EF41170}"/>
              </a:ext>
            </a:extLst>
          </p:cNvPr>
          <p:cNvSpPr txBox="1"/>
          <p:nvPr/>
        </p:nvSpPr>
        <p:spPr>
          <a:xfrm>
            <a:off x="7858958" y="5705437"/>
            <a:ext cx="43727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>
                <a:solidFill>
                  <a:srgbClr val="002060"/>
                </a:solidFill>
                <a:latin typeface="Arial Rounded MT Bold" panose="020F0704030504030204" pitchFamily="34" charset="77"/>
              </a:rPr>
              <a:t>*From Teresa Torress’ book «</a:t>
            </a:r>
            <a:r>
              <a:rPr lang="en-GB" sz="1050" i="1">
                <a:solidFill>
                  <a:srgbClr val="002060"/>
                </a:solidFill>
                <a:latin typeface="Arial Rounded MT Bold" panose="020F0704030504030204" pitchFamily="34" charset="77"/>
              </a:rPr>
              <a:t>Continuous Discovery Habits»</a:t>
            </a:r>
            <a:endParaRPr lang="en-GB" sz="1050">
              <a:solidFill>
                <a:srgbClr val="00206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4" name="Bånd som vender ned 3">
            <a:extLst>
              <a:ext uri="{FF2B5EF4-FFF2-40B4-BE49-F238E27FC236}">
                <a16:creationId xmlns:a16="http://schemas.microsoft.com/office/drawing/2014/main" id="{BACF5AE4-DB5D-CA58-265C-FE8D7734719D}"/>
              </a:ext>
            </a:extLst>
          </p:cNvPr>
          <p:cNvSpPr/>
          <p:nvPr/>
        </p:nvSpPr>
        <p:spPr>
          <a:xfrm>
            <a:off x="2010650" y="560913"/>
            <a:ext cx="3018593" cy="554743"/>
          </a:xfrm>
          <a:prstGeom prst="ribb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Arial Rounded MT Bold" panose="020F0704030504030204" pitchFamily="34" charset="77"/>
              </a:rPr>
              <a:t>Product owner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9364DBBC-8CFD-FA46-FA7A-946CA4CAE32C}"/>
              </a:ext>
            </a:extLst>
          </p:cNvPr>
          <p:cNvSpPr txBox="1"/>
          <p:nvPr/>
        </p:nvSpPr>
        <p:spPr>
          <a:xfrm>
            <a:off x="9777118" y="5979612"/>
            <a:ext cx="213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3"/>
                </a:solidFill>
                <a:latin typeface="Arial Rounded MT Bold" panose="020F0704030504030204" pitchFamily="34" charset="77"/>
              </a:rPr>
              <a:t>#1 Involve multiple roles early</a:t>
            </a:r>
          </a:p>
        </p:txBody>
      </p:sp>
    </p:spTree>
    <p:extLst>
      <p:ext uri="{BB962C8B-B14F-4D97-AF65-F5344CB8AC3E}">
        <p14:creationId xmlns:p14="http://schemas.microsoft.com/office/powerpoint/2010/main" val="3768817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51C46A-02E9-6B55-DA98-85C3FFBBF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8">
            <a:extLst>
              <a:ext uri="{FF2B5EF4-FFF2-40B4-BE49-F238E27FC236}">
                <a16:creationId xmlns:a16="http://schemas.microsoft.com/office/drawing/2014/main" id="{F331806D-9587-AAB5-9F66-9D068BF0F0A5}"/>
              </a:ext>
            </a:extLst>
          </p:cNvPr>
          <p:cNvSpPr/>
          <p:nvPr/>
        </p:nvSpPr>
        <p:spPr>
          <a:xfrm>
            <a:off x="1069289" y="2033701"/>
            <a:ext cx="2282053" cy="22454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noProof="0">
                <a:latin typeface="Arial Rounded MT Bold" panose="020F0704030504030204" pitchFamily="34" charset="77"/>
              </a:rPr>
              <a:t>Setting goals</a:t>
            </a:r>
          </a:p>
        </p:txBody>
      </p:sp>
      <p:sp>
        <p:nvSpPr>
          <p:cNvPr id="10" name="Oval 37">
            <a:extLst>
              <a:ext uri="{FF2B5EF4-FFF2-40B4-BE49-F238E27FC236}">
                <a16:creationId xmlns:a16="http://schemas.microsoft.com/office/drawing/2014/main" id="{59FBF07B-B89F-8236-73EC-DCCAC9875CB8}"/>
              </a:ext>
            </a:extLst>
          </p:cNvPr>
          <p:cNvSpPr/>
          <p:nvPr/>
        </p:nvSpPr>
        <p:spPr>
          <a:xfrm>
            <a:off x="4603104" y="328267"/>
            <a:ext cx="2282053" cy="22454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noProof="0">
                <a:latin typeface="Arial Rounded MT Bold" panose="020F0704030504030204" pitchFamily="34" charset="77"/>
              </a:rPr>
              <a:t>Planning</a:t>
            </a:r>
          </a:p>
        </p:txBody>
      </p:sp>
      <p:sp>
        <p:nvSpPr>
          <p:cNvPr id="13" name="Oval 38">
            <a:extLst>
              <a:ext uri="{FF2B5EF4-FFF2-40B4-BE49-F238E27FC236}">
                <a16:creationId xmlns:a16="http://schemas.microsoft.com/office/drawing/2014/main" id="{CEC85C3B-8C78-893B-F346-704DE923020C}"/>
              </a:ext>
            </a:extLst>
          </p:cNvPr>
          <p:cNvSpPr/>
          <p:nvPr/>
        </p:nvSpPr>
        <p:spPr>
          <a:xfrm>
            <a:off x="8816202" y="1885507"/>
            <a:ext cx="2468655" cy="23936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noProof="0">
                <a:latin typeface="Arial Rounded MT Bold" panose="020F0704030504030204" pitchFamily="34" charset="77"/>
              </a:rPr>
              <a:t>Implementing</a:t>
            </a:r>
          </a:p>
        </p:txBody>
      </p:sp>
      <p:sp>
        <p:nvSpPr>
          <p:cNvPr id="14" name="Oval 39">
            <a:extLst>
              <a:ext uri="{FF2B5EF4-FFF2-40B4-BE49-F238E27FC236}">
                <a16:creationId xmlns:a16="http://schemas.microsoft.com/office/drawing/2014/main" id="{2EA68246-CFF2-966B-1326-44995E1D513B}"/>
              </a:ext>
            </a:extLst>
          </p:cNvPr>
          <p:cNvSpPr/>
          <p:nvPr/>
        </p:nvSpPr>
        <p:spPr>
          <a:xfrm>
            <a:off x="4902755" y="4284317"/>
            <a:ext cx="2282053" cy="22454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noProof="0">
                <a:latin typeface="Arial Rounded MT Bold" panose="020F0704030504030204" pitchFamily="34" charset="77"/>
              </a:rPr>
              <a:t>Adjusting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C7128BAB-282F-7811-1A26-F7E2943310E1}"/>
              </a:ext>
            </a:extLst>
          </p:cNvPr>
          <p:cNvSpPr txBox="1"/>
          <p:nvPr/>
        </p:nvSpPr>
        <p:spPr>
          <a:xfrm>
            <a:off x="9777118" y="5979612"/>
            <a:ext cx="213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3"/>
                </a:solidFill>
                <a:latin typeface="Arial Rounded MT Bold" panose="020F0704030504030204" pitchFamily="34" charset="77"/>
              </a:rPr>
              <a:t>#1 Involve multiple roles early</a:t>
            </a:r>
          </a:p>
        </p:txBody>
      </p:sp>
      <p:sp>
        <p:nvSpPr>
          <p:cNvPr id="20" name="Freeform 29">
            <a:extLst>
              <a:ext uri="{FF2B5EF4-FFF2-40B4-BE49-F238E27FC236}">
                <a16:creationId xmlns:a16="http://schemas.microsoft.com/office/drawing/2014/main" id="{96C8C452-AD31-E04D-0611-0007718040A7}"/>
              </a:ext>
            </a:extLst>
          </p:cNvPr>
          <p:cNvSpPr/>
          <p:nvPr/>
        </p:nvSpPr>
        <p:spPr>
          <a:xfrm>
            <a:off x="3419475" y="1365250"/>
            <a:ext cx="952500" cy="1291685"/>
          </a:xfrm>
          <a:custGeom>
            <a:avLst/>
            <a:gdLst>
              <a:gd name="connsiteX0" fmla="*/ 0 w 952500"/>
              <a:gd name="connsiteY0" fmla="*/ 1028700 h 1291685"/>
              <a:gd name="connsiteX1" fmla="*/ 508000 w 952500"/>
              <a:gd name="connsiteY1" fmla="*/ 1244600 h 1291685"/>
              <a:gd name="connsiteX2" fmla="*/ 444500 w 952500"/>
              <a:gd name="connsiteY2" fmla="*/ 228600 h 1291685"/>
              <a:gd name="connsiteX3" fmla="*/ 952500 w 952500"/>
              <a:gd name="connsiteY3" fmla="*/ 0 h 129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0" h="1291685">
                <a:moveTo>
                  <a:pt x="0" y="1028700"/>
                </a:moveTo>
                <a:cubicBezTo>
                  <a:pt x="216958" y="1203325"/>
                  <a:pt x="433917" y="1377950"/>
                  <a:pt x="508000" y="1244600"/>
                </a:cubicBezTo>
                <a:cubicBezTo>
                  <a:pt x="582083" y="1111250"/>
                  <a:pt x="370417" y="436033"/>
                  <a:pt x="444500" y="228600"/>
                </a:cubicBezTo>
                <a:cubicBezTo>
                  <a:pt x="518583" y="21167"/>
                  <a:pt x="735541" y="10583"/>
                  <a:pt x="952500" y="0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1" name="Freeform 30">
            <a:extLst>
              <a:ext uri="{FF2B5EF4-FFF2-40B4-BE49-F238E27FC236}">
                <a16:creationId xmlns:a16="http://schemas.microsoft.com/office/drawing/2014/main" id="{D242390F-89AA-7A3C-536D-6B58749B32FC}"/>
              </a:ext>
            </a:extLst>
          </p:cNvPr>
          <p:cNvSpPr/>
          <p:nvPr/>
        </p:nvSpPr>
        <p:spPr>
          <a:xfrm>
            <a:off x="4289425" y="1311275"/>
            <a:ext cx="152473" cy="139700"/>
          </a:xfrm>
          <a:custGeom>
            <a:avLst/>
            <a:gdLst>
              <a:gd name="connsiteX0" fmla="*/ 15875 w 152473"/>
              <a:gd name="connsiteY0" fmla="*/ 0 h 139700"/>
              <a:gd name="connsiteX1" fmla="*/ 152400 w 152473"/>
              <a:gd name="connsiteY1" fmla="*/ 53975 h 139700"/>
              <a:gd name="connsiteX2" fmla="*/ 0 w 152473"/>
              <a:gd name="connsiteY2" fmla="*/ 139700 h 139700"/>
              <a:gd name="connsiteX3" fmla="*/ 0 w 152473"/>
              <a:gd name="connsiteY3" fmla="*/ 13970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73" h="139700">
                <a:moveTo>
                  <a:pt x="15875" y="0"/>
                </a:moveTo>
                <a:cubicBezTo>
                  <a:pt x="85460" y="15346"/>
                  <a:pt x="155046" y="30692"/>
                  <a:pt x="152400" y="53975"/>
                </a:cubicBezTo>
                <a:cubicBezTo>
                  <a:pt x="149754" y="77258"/>
                  <a:pt x="0" y="139700"/>
                  <a:pt x="0" y="139700"/>
                </a:cubicBezTo>
                <a:lnTo>
                  <a:pt x="0" y="139700"/>
                </a:lnTo>
              </a:path>
            </a:pathLst>
          </a:cu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3525B0DD-7089-5565-8807-079D6E4428D0}"/>
              </a:ext>
            </a:extLst>
          </p:cNvPr>
          <p:cNvSpPr/>
          <p:nvPr/>
        </p:nvSpPr>
        <p:spPr>
          <a:xfrm>
            <a:off x="7010400" y="1155438"/>
            <a:ext cx="1530927" cy="2411521"/>
          </a:xfrm>
          <a:custGeom>
            <a:avLst/>
            <a:gdLst>
              <a:gd name="connsiteX0" fmla="*/ 0 w 1530927"/>
              <a:gd name="connsiteY0" fmla="*/ 167671 h 2411521"/>
              <a:gd name="connsiteX1" fmla="*/ 1018309 w 1530927"/>
              <a:gd name="connsiteY1" fmla="*/ 202307 h 2411521"/>
              <a:gd name="connsiteX2" fmla="*/ 921327 w 1530927"/>
              <a:gd name="connsiteY2" fmla="*/ 2183507 h 2411521"/>
              <a:gd name="connsiteX3" fmla="*/ 1530927 w 1530927"/>
              <a:gd name="connsiteY3" fmla="*/ 2287417 h 241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0927" h="2411521">
                <a:moveTo>
                  <a:pt x="0" y="167671"/>
                </a:moveTo>
                <a:cubicBezTo>
                  <a:pt x="432377" y="17002"/>
                  <a:pt x="864755" y="-133666"/>
                  <a:pt x="1018309" y="202307"/>
                </a:cubicBezTo>
                <a:cubicBezTo>
                  <a:pt x="1171864" y="538280"/>
                  <a:pt x="835891" y="1835989"/>
                  <a:pt x="921327" y="2183507"/>
                </a:cubicBezTo>
                <a:cubicBezTo>
                  <a:pt x="1006763" y="2531025"/>
                  <a:pt x="1268845" y="2409221"/>
                  <a:pt x="1530927" y="2287417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3" name="Freeform 32">
            <a:extLst>
              <a:ext uri="{FF2B5EF4-FFF2-40B4-BE49-F238E27FC236}">
                <a16:creationId xmlns:a16="http://schemas.microsoft.com/office/drawing/2014/main" id="{3A96B786-F9A7-FB8D-E6D7-FD87B4A96D62}"/>
              </a:ext>
            </a:extLst>
          </p:cNvPr>
          <p:cNvSpPr/>
          <p:nvPr/>
        </p:nvSpPr>
        <p:spPr>
          <a:xfrm>
            <a:off x="8426302" y="3384919"/>
            <a:ext cx="208104" cy="155723"/>
          </a:xfrm>
          <a:custGeom>
            <a:avLst/>
            <a:gdLst>
              <a:gd name="connsiteX0" fmla="*/ 0 w 208104"/>
              <a:gd name="connsiteY0" fmla="*/ 17500 h 155723"/>
              <a:gd name="connsiteX1" fmla="*/ 202019 w 208104"/>
              <a:gd name="connsiteY1" fmla="*/ 12183 h 155723"/>
              <a:gd name="connsiteX2" fmla="*/ 159489 w 208104"/>
              <a:gd name="connsiteY2" fmla="*/ 155723 h 155723"/>
              <a:gd name="connsiteX3" fmla="*/ 159489 w 208104"/>
              <a:gd name="connsiteY3" fmla="*/ 155723 h 15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104" h="155723">
                <a:moveTo>
                  <a:pt x="0" y="17500"/>
                </a:moveTo>
                <a:cubicBezTo>
                  <a:pt x="87719" y="3323"/>
                  <a:pt x="175438" y="-10854"/>
                  <a:pt x="202019" y="12183"/>
                </a:cubicBezTo>
                <a:cubicBezTo>
                  <a:pt x="228600" y="35220"/>
                  <a:pt x="159489" y="155723"/>
                  <a:pt x="159489" y="155723"/>
                </a:cubicBezTo>
                <a:lnTo>
                  <a:pt x="159489" y="155723"/>
                </a:lnTo>
              </a:path>
            </a:pathLst>
          </a:cu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4" name="Freeform 33">
            <a:extLst>
              <a:ext uri="{FF2B5EF4-FFF2-40B4-BE49-F238E27FC236}">
                <a16:creationId xmlns:a16="http://schemas.microsoft.com/office/drawing/2014/main" id="{D587E2AC-B977-4E98-200D-74A5EA24A81D}"/>
              </a:ext>
            </a:extLst>
          </p:cNvPr>
          <p:cNvSpPr/>
          <p:nvPr/>
        </p:nvSpPr>
        <p:spPr>
          <a:xfrm>
            <a:off x="7634177" y="4486940"/>
            <a:ext cx="2247014" cy="1136655"/>
          </a:xfrm>
          <a:custGeom>
            <a:avLst/>
            <a:gdLst>
              <a:gd name="connsiteX0" fmla="*/ 2247014 w 2247014"/>
              <a:gd name="connsiteY0" fmla="*/ 0 h 1136655"/>
              <a:gd name="connsiteX1" fmla="*/ 2034363 w 2247014"/>
              <a:gd name="connsiteY1" fmla="*/ 800986 h 1136655"/>
              <a:gd name="connsiteX2" fmla="*/ 1077432 w 2247014"/>
              <a:gd name="connsiteY2" fmla="*/ 453655 h 1136655"/>
              <a:gd name="connsiteX3" fmla="*/ 659218 w 2247014"/>
              <a:gd name="connsiteY3" fmla="*/ 1084520 h 1136655"/>
              <a:gd name="connsiteX4" fmla="*/ 0 w 2247014"/>
              <a:gd name="connsiteY4" fmla="*/ 1056167 h 113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7014" h="1136655">
                <a:moveTo>
                  <a:pt x="2247014" y="0"/>
                </a:moveTo>
                <a:cubicBezTo>
                  <a:pt x="2238153" y="362688"/>
                  <a:pt x="2229293" y="725377"/>
                  <a:pt x="2034363" y="800986"/>
                </a:cubicBezTo>
                <a:cubicBezTo>
                  <a:pt x="1839433" y="876595"/>
                  <a:pt x="1306623" y="406399"/>
                  <a:pt x="1077432" y="453655"/>
                </a:cubicBezTo>
                <a:cubicBezTo>
                  <a:pt x="848241" y="500911"/>
                  <a:pt x="838790" y="984101"/>
                  <a:pt x="659218" y="1084520"/>
                </a:cubicBezTo>
                <a:cubicBezTo>
                  <a:pt x="479646" y="1184939"/>
                  <a:pt x="239823" y="1120553"/>
                  <a:pt x="0" y="1056167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5" name="Freeform 34">
            <a:extLst>
              <a:ext uri="{FF2B5EF4-FFF2-40B4-BE49-F238E27FC236}">
                <a16:creationId xmlns:a16="http://schemas.microsoft.com/office/drawing/2014/main" id="{7EF2D6D1-198B-1C13-1487-C02A34B0D564}"/>
              </a:ext>
            </a:extLst>
          </p:cNvPr>
          <p:cNvSpPr/>
          <p:nvPr/>
        </p:nvSpPr>
        <p:spPr>
          <a:xfrm>
            <a:off x="7570181" y="5465135"/>
            <a:ext cx="156145" cy="170121"/>
          </a:xfrm>
          <a:custGeom>
            <a:avLst/>
            <a:gdLst>
              <a:gd name="connsiteX0" fmla="*/ 156145 w 156145"/>
              <a:gd name="connsiteY0" fmla="*/ 0 h 170121"/>
              <a:gd name="connsiteX1" fmla="*/ 200 w 156145"/>
              <a:gd name="connsiteY1" fmla="*/ 49618 h 170121"/>
              <a:gd name="connsiteX2" fmla="*/ 120703 w 156145"/>
              <a:gd name="connsiteY2" fmla="*/ 170121 h 170121"/>
              <a:gd name="connsiteX3" fmla="*/ 120703 w 156145"/>
              <a:gd name="connsiteY3" fmla="*/ 170121 h 17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145" h="170121">
                <a:moveTo>
                  <a:pt x="156145" y="0"/>
                </a:moveTo>
                <a:cubicBezTo>
                  <a:pt x="81126" y="10632"/>
                  <a:pt x="6107" y="21265"/>
                  <a:pt x="200" y="49618"/>
                </a:cubicBezTo>
                <a:cubicBezTo>
                  <a:pt x="-5707" y="77971"/>
                  <a:pt x="120703" y="170121"/>
                  <a:pt x="120703" y="170121"/>
                </a:cubicBezTo>
                <a:lnTo>
                  <a:pt x="120703" y="170121"/>
                </a:lnTo>
              </a:path>
            </a:pathLst>
          </a:cu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6" name="Freeform 35">
            <a:extLst>
              <a:ext uri="{FF2B5EF4-FFF2-40B4-BE49-F238E27FC236}">
                <a16:creationId xmlns:a16="http://schemas.microsoft.com/office/drawing/2014/main" id="{E6262698-B58D-75FB-8228-AC2A52E0898F}"/>
              </a:ext>
            </a:extLst>
          </p:cNvPr>
          <p:cNvSpPr/>
          <p:nvPr/>
        </p:nvSpPr>
        <p:spPr>
          <a:xfrm>
            <a:off x="2537637" y="4458586"/>
            <a:ext cx="2303721" cy="1217468"/>
          </a:xfrm>
          <a:custGeom>
            <a:avLst/>
            <a:gdLst>
              <a:gd name="connsiteX0" fmla="*/ 2303721 w 2303721"/>
              <a:gd name="connsiteY0" fmla="*/ 1020726 h 1217468"/>
              <a:gd name="connsiteX1" fmla="*/ 1240465 w 2303721"/>
              <a:gd name="connsiteY1" fmla="*/ 1162493 h 1217468"/>
              <a:gd name="connsiteX2" fmla="*/ 1460205 w 2303721"/>
              <a:gd name="connsiteY2" fmla="*/ 212651 h 1217468"/>
              <a:gd name="connsiteX3" fmla="*/ 1913861 w 2303721"/>
              <a:gd name="connsiteY3" fmla="*/ 389861 h 1217468"/>
              <a:gd name="connsiteX4" fmla="*/ 878958 w 2303721"/>
              <a:gd name="connsiteY4" fmla="*/ 857693 h 1217468"/>
              <a:gd name="connsiteX5" fmla="*/ 0 w 2303721"/>
              <a:gd name="connsiteY5" fmla="*/ 0 h 1217468"/>
              <a:gd name="connsiteX6" fmla="*/ 0 w 2303721"/>
              <a:gd name="connsiteY6" fmla="*/ 0 h 121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3721" h="1217468">
                <a:moveTo>
                  <a:pt x="2303721" y="1020726"/>
                </a:moveTo>
                <a:cubicBezTo>
                  <a:pt x="1842386" y="1158949"/>
                  <a:pt x="1381051" y="1297172"/>
                  <a:pt x="1240465" y="1162493"/>
                </a:cubicBezTo>
                <a:cubicBezTo>
                  <a:pt x="1099879" y="1027814"/>
                  <a:pt x="1347972" y="341423"/>
                  <a:pt x="1460205" y="212651"/>
                </a:cubicBezTo>
                <a:cubicBezTo>
                  <a:pt x="1572438" y="83879"/>
                  <a:pt x="2010736" y="282354"/>
                  <a:pt x="1913861" y="389861"/>
                </a:cubicBezTo>
                <a:cubicBezTo>
                  <a:pt x="1816986" y="497368"/>
                  <a:pt x="1197935" y="922670"/>
                  <a:pt x="878958" y="857693"/>
                </a:cubicBezTo>
                <a:cubicBezTo>
                  <a:pt x="559981" y="792716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7" name="Freeform 36">
            <a:extLst>
              <a:ext uri="{FF2B5EF4-FFF2-40B4-BE49-F238E27FC236}">
                <a16:creationId xmlns:a16="http://schemas.microsoft.com/office/drawing/2014/main" id="{2E91D144-9CC7-126A-9671-E0C8D7C41DFC}"/>
              </a:ext>
            </a:extLst>
          </p:cNvPr>
          <p:cNvSpPr/>
          <p:nvPr/>
        </p:nvSpPr>
        <p:spPr>
          <a:xfrm>
            <a:off x="2476240" y="4407559"/>
            <a:ext cx="188988" cy="157353"/>
          </a:xfrm>
          <a:custGeom>
            <a:avLst/>
            <a:gdLst>
              <a:gd name="connsiteX0" fmla="*/ 11779 w 188988"/>
              <a:gd name="connsiteY0" fmla="*/ 157353 h 157353"/>
              <a:gd name="connsiteX1" fmla="*/ 18867 w 188988"/>
              <a:gd name="connsiteY1" fmla="*/ 1408 h 157353"/>
              <a:gd name="connsiteX2" fmla="*/ 188988 w 188988"/>
              <a:gd name="connsiteY2" fmla="*/ 93557 h 15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988" h="157353">
                <a:moveTo>
                  <a:pt x="11779" y="157353"/>
                </a:moveTo>
                <a:cubicBezTo>
                  <a:pt x="555" y="84697"/>
                  <a:pt x="-10668" y="12041"/>
                  <a:pt x="18867" y="1408"/>
                </a:cubicBezTo>
                <a:cubicBezTo>
                  <a:pt x="48402" y="-9225"/>
                  <a:pt x="118695" y="42166"/>
                  <a:pt x="188988" y="93557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28" name="Picture 8">
            <a:extLst>
              <a:ext uri="{FF2B5EF4-FFF2-40B4-BE49-F238E27FC236}">
                <a16:creationId xmlns:a16="http://schemas.microsoft.com/office/drawing/2014/main" id="{CD50CB6A-3256-7818-8AA7-7C4FDAF8A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373" y="1668657"/>
            <a:ext cx="939419" cy="138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0B79D66C-6C65-A9F2-CF4F-B3740029A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72664" y="3301599"/>
            <a:ext cx="1355209" cy="148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>
            <a:extLst>
              <a:ext uri="{FF2B5EF4-FFF2-40B4-BE49-F238E27FC236}">
                <a16:creationId xmlns:a16="http://schemas.microsoft.com/office/drawing/2014/main" id="{8CB9D5A7-A9A7-449D-8DF1-ABFD69227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98699" y="5287023"/>
            <a:ext cx="939484" cy="138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4E3FE721-6606-0093-12CC-61B0B480E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202" y="1271853"/>
            <a:ext cx="939419" cy="138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>
            <a:extLst>
              <a:ext uri="{FF2B5EF4-FFF2-40B4-BE49-F238E27FC236}">
                <a16:creationId xmlns:a16="http://schemas.microsoft.com/office/drawing/2014/main" id="{E6D8D4C2-640C-2212-B98A-D083C469E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68840" y="2774468"/>
            <a:ext cx="939420" cy="138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F68844CF-CE15-2E01-E59E-CEE8A80B9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104" y="5368760"/>
            <a:ext cx="1267503" cy="138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4D114E7A-EB6E-CD42-16BE-7B2B37541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22" y="1699238"/>
            <a:ext cx="1267503" cy="138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>
            <a:extLst>
              <a:ext uri="{FF2B5EF4-FFF2-40B4-BE49-F238E27FC236}">
                <a16:creationId xmlns:a16="http://schemas.microsoft.com/office/drawing/2014/main" id="{B411D623-B0BF-BBF0-55CB-134611A9C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56" y="2774468"/>
            <a:ext cx="1267504" cy="138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B6E4ABA9-3471-DEA6-0E22-56AD0A5FE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61" y="1155438"/>
            <a:ext cx="1149747" cy="138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21978080-3D97-90F0-5686-C9E6053EA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96" y="3699917"/>
            <a:ext cx="1152520" cy="138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Bånd som vender ned 46">
            <a:extLst>
              <a:ext uri="{FF2B5EF4-FFF2-40B4-BE49-F238E27FC236}">
                <a16:creationId xmlns:a16="http://schemas.microsoft.com/office/drawing/2014/main" id="{A5E18461-E60D-4382-DF8B-CD8592E73570}"/>
              </a:ext>
            </a:extLst>
          </p:cNvPr>
          <p:cNvSpPr/>
          <p:nvPr/>
        </p:nvSpPr>
        <p:spPr>
          <a:xfrm>
            <a:off x="915070" y="752648"/>
            <a:ext cx="2590489" cy="461858"/>
          </a:xfrm>
          <a:prstGeom prst="ribb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>
                <a:latin typeface="Arial Rounded MT Bold" panose="020F0704030504030204" pitchFamily="34" charset="77"/>
              </a:rPr>
              <a:t>Product owner</a:t>
            </a:r>
          </a:p>
        </p:txBody>
      </p:sp>
    </p:spTree>
    <p:extLst>
      <p:ext uri="{BB962C8B-B14F-4D97-AF65-F5344CB8AC3E}">
        <p14:creationId xmlns:p14="http://schemas.microsoft.com/office/powerpoint/2010/main" val="3016342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3259B-28CF-249E-4121-5FB076833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74C43DFF-0C71-F410-2FDE-2641C8FED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18910" y="412250"/>
            <a:ext cx="1156943" cy="126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1E3282-9046-31DA-A5F1-4E09127F598D}"/>
              </a:ext>
            </a:extLst>
          </p:cNvPr>
          <p:cNvSpPr txBox="1"/>
          <p:nvPr/>
        </p:nvSpPr>
        <p:spPr>
          <a:xfrm>
            <a:off x="2510278" y="557103"/>
            <a:ext cx="6020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chemeClr val="accent2"/>
                </a:solidFill>
                <a:latin typeface="Arial Rounded MT Bold" panose="020F0704030504030204" pitchFamily="34" charset="77"/>
              </a:rPr>
              <a:t>Tip #1: Involve multiple roles early in the development process 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31D849D9-2CC3-4E7F-711D-09CE26832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439" y="414140"/>
            <a:ext cx="860702" cy="126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BC01DBE6-D84A-2279-D0C3-72EF550339FC}"/>
              </a:ext>
            </a:extLst>
          </p:cNvPr>
          <p:cNvGrpSpPr/>
          <p:nvPr/>
        </p:nvGrpSpPr>
        <p:grpSpPr>
          <a:xfrm>
            <a:off x="701040" y="1883418"/>
            <a:ext cx="5394960" cy="1303810"/>
            <a:chOff x="388053" y="2026381"/>
            <a:chExt cx="5394960" cy="130381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D57281F-0D7D-5D2F-4AB5-18426261CD2F}"/>
                </a:ext>
              </a:extLst>
            </p:cNvPr>
            <p:cNvSpPr/>
            <p:nvPr/>
          </p:nvSpPr>
          <p:spPr>
            <a:xfrm>
              <a:off x="388053" y="2026381"/>
              <a:ext cx="5394960" cy="1303810"/>
            </a:xfrm>
            <a:prstGeom prst="roundRect">
              <a:avLst>
                <a:gd name="adj" fmla="val 8000"/>
              </a:avLst>
            </a:prstGeom>
            <a:solidFill>
              <a:srgbClr val="EAF3DE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D3838F-F304-3FB3-3A53-552449B151CE}"/>
                </a:ext>
              </a:extLst>
            </p:cNvPr>
            <p:cNvSpPr txBox="1"/>
            <p:nvPr/>
          </p:nvSpPr>
          <p:spPr>
            <a:xfrm>
              <a:off x="865627" y="2497890"/>
              <a:ext cx="3949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NO" sz="2400">
                  <a:effectLst/>
                  <a:latin typeface="Apple Color Emoji" pitchFamily="2" charset="0"/>
                </a:rPr>
                <a:t>☺️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9D98A00-BB38-5023-5D73-818501D0F22C}"/>
                </a:ext>
              </a:extLst>
            </p:cNvPr>
            <p:cNvSpPr txBox="1"/>
            <p:nvPr/>
          </p:nvSpPr>
          <p:spPr>
            <a:xfrm>
              <a:off x="1273799" y="2489350"/>
              <a:ext cx="42469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nb-NO" b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BENEFITS</a:t>
              </a:r>
              <a:endParaRPr b="1">
                <a:solidFill>
                  <a:srgbClr val="32652B"/>
                </a:solidFill>
                <a:latin typeface="Arial Rounded MT Bold" panose="020F0704030504030204" pitchFamily="34" charset="77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E0779E0-20D7-966C-14D0-3CE8AC8D8C1C}"/>
              </a:ext>
            </a:extLst>
          </p:cNvPr>
          <p:cNvGrpSpPr/>
          <p:nvPr/>
        </p:nvGrpSpPr>
        <p:grpSpPr>
          <a:xfrm>
            <a:off x="6196082" y="1883418"/>
            <a:ext cx="5394960" cy="1303810"/>
            <a:chOff x="5883095" y="2026381"/>
            <a:chExt cx="5394960" cy="1303810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7E7C0DC1-58D7-7D0A-E420-C0EFF0DE608A}"/>
                </a:ext>
              </a:extLst>
            </p:cNvPr>
            <p:cNvSpPr/>
            <p:nvPr/>
          </p:nvSpPr>
          <p:spPr>
            <a:xfrm>
              <a:off x="5883095" y="2026381"/>
              <a:ext cx="5394960" cy="1303810"/>
            </a:xfrm>
            <a:prstGeom prst="roundRect">
              <a:avLst>
                <a:gd name="adj" fmla="val 8000"/>
              </a:avLst>
            </a:prstGeom>
            <a:solidFill>
              <a:srgbClr val="FAECE7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A41F623-C74E-4648-6DEE-8D7193DAFD4E}"/>
                </a:ext>
              </a:extLst>
            </p:cNvPr>
            <p:cNvSpPr txBox="1"/>
            <p:nvPr/>
          </p:nvSpPr>
          <p:spPr>
            <a:xfrm>
              <a:off x="6420735" y="2497890"/>
              <a:ext cx="3949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NO" sz="2400">
                  <a:effectLst/>
                  <a:latin typeface="Apple Color Emoji" pitchFamily="2" charset="0"/>
                </a:rPr>
                <a:t>🤔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F76E49A-1A83-D438-5A33-C84A8B1E98DC}"/>
                </a:ext>
              </a:extLst>
            </p:cNvPr>
            <p:cNvSpPr txBox="1"/>
            <p:nvPr/>
          </p:nvSpPr>
          <p:spPr>
            <a:xfrm>
              <a:off x="6828907" y="2489350"/>
              <a:ext cx="42469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nb-NO" b="1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CHALLENGES</a:t>
              </a:r>
              <a:endParaRPr b="1">
                <a:solidFill>
                  <a:srgbClr val="830705"/>
                </a:solidFill>
                <a:latin typeface="Arial Rounded MT Bold" panose="020F070403050403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147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EC4CE-4C9D-F34B-EBA9-162994D1D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9A897582-465E-DC6E-B4C8-F5B19C15B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18910" y="412250"/>
            <a:ext cx="1156943" cy="126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4922B0BC-D22E-662A-9EA1-515852596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439" y="414140"/>
            <a:ext cx="860702" cy="126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254EADB-585A-F842-F70D-F9471C9B4DD2}"/>
              </a:ext>
            </a:extLst>
          </p:cNvPr>
          <p:cNvGrpSpPr/>
          <p:nvPr/>
        </p:nvGrpSpPr>
        <p:grpSpPr>
          <a:xfrm>
            <a:off x="701040" y="1883418"/>
            <a:ext cx="5394960" cy="2100186"/>
            <a:chOff x="388053" y="2026381"/>
            <a:chExt cx="5394960" cy="210018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651CC92-79CD-40B0-8DB8-CB4E2A532EEA}"/>
                </a:ext>
              </a:extLst>
            </p:cNvPr>
            <p:cNvSpPr/>
            <p:nvPr/>
          </p:nvSpPr>
          <p:spPr>
            <a:xfrm>
              <a:off x="388053" y="2026381"/>
              <a:ext cx="5394960" cy="2100186"/>
            </a:xfrm>
            <a:prstGeom prst="roundRect">
              <a:avLst>
                <a:gd name="adj" fmla="val 8000"/>
              </a:avLst>
            </a:prstGeom>
            <a:solidFill>
              <a:srgbClr val="EAF3DE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FE31B6D-E40A-8EF8-5B0E-5D3997E709EA}"/>
                </a:ext>
              </a:extLst>
            </p:cNvPr>
            <p:cNvSpPr txBox="1"/>
            <p:nvPr/>
          </p:nvSpPr>
          <p:spPr>
            <a:xfrm>
              <a:off x="865627" y="3026536"/>
              <a:ext cx="424694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buSzPct val="120000"/>
              </a:pP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Both</a:t>
              </a:r>
              <a:r>
                <a:rPr lang="nb-NO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 designer and </a:t>
              </a: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developer</a:t>
              </a:r>
              <a:r>
                <a:rPr lang="nb-NO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 </a:t>
              </a: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can</a:t>
              </a:r>
              <a:r>
                <a:rPr lang="nb-NO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 </a:t>
              </a: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give</a:t>
              </a:r>
              <a:r>
                <a:rPr lang="nb-NO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 feedback </a:t>
              </a: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early</a:t>
              </a:r>
              <a:r>
                <a:rPr lang="nb-NO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 </a:t>
              </a:r>
              <a:endParaRPr>
                <a:solidFill>
                  <a:srgbClr val="32652B"/>
                </a:solidFill>
                <a:latin typeface="Arial Rounded MT Bold" panose="020F0704030504030204" pitchFamily="34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EBC330-A1B9-93E0-7F4F-1D8DBD41941F}"/>
                </a:ext>
              </a:extLst>
            </p:cNvPr>
            <p:cNvSpPr txBox="1"/>
            <p:nvPr/>
          </p:nvSpPr>
          <p:spPr>
            <a:xfrm>
              <a:off x="865627" y="2497890"/>
              <a:ext cx="3949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NO" sz="2400">
                  <a:effectLst/>
                  <a:latin typeface="Apple Color Emoji" pitchFamily="2" charset="0"/>
                </a:rPr>
                <a:t>☺️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9FAF1A-E59C-734D-EA12-EA9DDD17990A}"/>
                </a:ext>
              </a:extLst>
            </p:cNvPr>
            <p:cNvSpPr txBox="1"/>
            <p:nvPr/>
          </p:nvSpPr>
          <p:spPr>
            <a:xfrm>
              <a:off x="1273799" y="2489350"/>
              <a:ext cx="42469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nb-NO" b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BENEFITS</a:t>
              </a:r>
              <a:endParaRPr b="1">
                <a:solidFill>
                  <a:srgbClr val="32652B"/>
                </a:solidFill>
                <a:latin typeface="Arial Rounded MT Bold" panose="020F0704030504030204" pitchFamily="34" charset="77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4D8B427-08C5-1320-5E1D-EAF6DE4666E9}"/>
              </a:ext>
            </a:extLst>
          </p:cNvPr>
          <p:cNvGrpSpPr/>
          <p:nvPr/>
        </p:nvGrpSpPr>
        <p:grpSpPr>
          <a:xfrm>
            <a:off x="6196082" y="1883418"/>
            <a:ext cx="5394960" cy="1303810"/>
            <a:chOff x="5883095" y="2026381"/>
            <a:chExt cx="5394960" cy="1303810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D66F6226-43C1-F63B-038F-F985BFD0B178}"/>
                </a:ext>
              </a:extLst>
            </p:cNvPr>
            <p:cNvSpPr/>
            <p:nvPr/>
          </p:nvSpPr>
          <p:spPr>
            <a:xfrm>
              <a:off x="5883095" y="2026381"/>
              <a:ext cx="5394960" cy="1303810"/>
            </a:xfrm>
            <a:prstGeom prst="roundRect">
              <a:avLst>
                <a:gd name="adj" fmla="val 8000"/>
              </a:avLst>
            </a:prstGeom>
            <a:solidFill>
              <a:srgbClr val="FAECE7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123C08-692B-792C-DF9C-148DF680996A}"/>
                </a:ext>
              </a:extLst>
            </p:cNvPr>
            <p:cNvSpPr txBox="1"/>
            <p:nvPr/>
          </p:nvSpPr>
          <p:spPr>
            <a:xfrm>
              <a:off x="6420735" y="2497890"/>
              <a:ext cx="3949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NO" sz="2400">
                  <a:effectLst/>
                  <a:latin typeface="Apple Color Emoji" pitchFamily="2" charset="0"/>
                </a:rPr>
                <a:t>🤔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87F3F0F-B7FE-F55E-0F40-B488197221A5}"/>
                </a:ext>
              </a:extLst>
            </p:cNvPr>
            <p:cNvSpPr txBox="1"/>
            <p:nvPr/>
          </p:nvSpPr>
          <p:spPr>
            <a:xfrm>
              <a:off x="6828907" y="2489350"/>
              <a:ext cx="42469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nb-NO" b="1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CHALLENGES</a:t>
              </a:r>
              <a:endParaRPr b="1">
                <a:solidFill>
                  <a:srgbClr val="830705"/>
                </a:solidFill>
                <a:latin typeface="Arial Rounded MT Bold" panose="020F0704030504030204" pitchFamily="34" charset="77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87C4200-F441-0A19-DC8A-9BD773175BE2}"/>
              </a:ext>
            </a:extLst>
          </p:cNvPr>
          <p:cNvSpPr txBox="1"/>
          <p:nvPr/>
        </p:nvSpPr>
        <p:spPr>
          <a:xfrm>
            <a:off x="2510278" y="557103"/>
            <a:ext cx="6020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chemeClr val="accent2"/>
                </a:solidFill>
                <a:latin typeface="Arial Rounded MT Bold" panose="020F0704030504030204" pitchFamily="34" charset="77"/>
              </a:rPr>
              <a:t>Tip #1: Involve multiple roles early in the development process </a:t>
            </a:r>
          </a:p>
        </p:txBody>
      </p:sp>
    </p:spTree>
    <p:extLst>
      <p:ext uri="{BB962C8B-B14F-4D97-AF65-F5344CB8AC3E}">
        <p14:creationId xmlns:p14="http://schemas.microsoft.com/office/powerpoint/2010/main" val="237404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C60B8-A619-1877-9CDB-4119636F6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890EE27E-F76A-AC9D-278F-8D7972F5B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18910" y="412250"/>
            <a:ext cx="1156943" cy="126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14B6599E-BAAF-D4D9-ACFA-7B83003FC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439" y="414140"/>
            <a:ext cx="860702" cy="126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AC0FD120-9187-6BF7-079F-D2AE4AD22D53}"/>
              </a:ext>
            </a:extLst>
          </p:cNvPr>
          <p:cNvGrpSpPr/>
          <p:nvPr/>
        </p:nvGrpSpPr>
        <p:grpSpPr>
          <a:xfrm>
            <a:off x="701040" y="1883418"/>
            <a:ext cx="5394960" cy="2100186"/>
            <a:chOff x="388053" y="2026381"/>
            <a:chExt cx="5394960" cy="210018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10DE0B1-E049-DB17-C363-1EE94EEC5000}"/>
                </a:ext>
              </a:extLst>
            </p:cNvPr>
            <p:cNvSpPr/>
            <p:nvPr/>
          </p:nvSpPr>
          <p:spPr>
            <a:xfrm>
              <a:off x="388053" y="2026381"/>
              <a:ext cx="5394960" cy="2100186"/>
            </a:xfrm>
            <a:prstGeom prst="roundRect">
              <a:avLst>
                <a:gd name="adj" fmla="val 8000"/>
              </a:avLst>
            </a:prstGeom>
            <a:solidFill>
              <a:srgbClr val="EAF3DE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CEADCF-F5B7-8FB7-5B77-773C29CAE132}"/>
                </a:ext>
              </a:extLst>
            </p:cNvPr>
            <p:cNvSpPr txBox="1"/>
            <p:nvPr/>
          </p:nvSpPr>
          <p:spPr>
            <a:xfrm>
              <a:off x="865627" y="3026536"/>
              <a:ext cx="424694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buSzPct val="120000"/>
              </a:pP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Both</a:t>
              </a:r>
              <a:r>
                <a:rPr lang="nb-NO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 designer and </a:t>
              </a: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developer</a:t>
              </a:r>
              <a:r>
                <a:rPr lang="nb-NO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 </a:t>
              </a: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can</a:t>
              </a:r>
              <a:r>
                <a:rPr lang="nb-NO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 </a:t>
              </a: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give</a:t>
              </a:r>
              <a:r>
                <a:rPr lang="nb-NO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 feedback </a:t>
              </a: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early</a:t>
              </a:r>
              <a:r>
                <a:rPr lang="nb-NO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 </a:t>
              </a:r>
              <a:endParaRPr>
                <a:solidFill>
                  <a:srgbClr val="32652B"/>
                </a:solidFill>
                <a:latin typeface="Arial Rounded MT Bold" panose="020F0704030504030204" pitchFamily="34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1989468-A3B9-D0C2-F414-8E1A1A7867A0}"/>
                </a:ext>
              </a:extLst>
            </p:cNvPr>
            <p:cNvSpPr txBox="1"/>
            <p:nvPr/>
          </p:nvSpPr>
          <p:spPr>
            <a:xfrm>
              <a:off x="865627" y="2497890"/>
              <a:ext cx="3949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NO" sz="2400">
                  <a:effectLst/>
                  <a:latin typeface="Apple Color Emoji" pitchFamily="2" charset="0"/>
                </a:rPr>
                <a:t>☺️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57A910-BE98-DF7A-ACA3-AE7074328AB7}"/>
                </a:ext>
              </a:extLst>
            </p:cNvPr>
            <p:cNvSpPr txBox="1"/>
            <p:nvPr/>
          </p:nvSpPr>
          <p:spPr>
            <a:xfrm>
              <a:off x="1273799" y="2489350"/>
              <a:ext cx="42469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nb-NO" b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BENEFITS</a:t>
              </a:r>
              <a:endParaRPr b="1">
                <a:solidFill>
                  <a:srgbClr val="32652B"/>
                </a:solidFill>
                <a:latin typeface="Arial Rounded MT Bold" panose="020F0704030504030204" pitchFamily="34" charset="77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D87ACD9-65D9-6411-B43D-32B546DC8951}"/>
              </a:ext>
            </a:extLst>
          </p:cNvPr>
          <p:cNvGrpSpPr/>
          <p:nvPr/>
        </p:nvGrpSpPr>
        <p:grpSpPr>
          <a:xfrm>
            <a:off x="6196082" y="1883418"/>
            <a:ext cx="5394960" cy="2100186"/>
            <a:chOff x="5883095" y="2026381"/>
            <a:chExt cx="5394960" cy="2100186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1C2880E8-3BF6-E072-8F78-299D69EA32B5}"/>
                </a:ext>
              </a:extLst>
            </p:cNvPr>
            <p:cNvSpPr/>
            <p:nvPr/>
          </p:nvSpPr>
          <p:spPr>
            <a:xfrm>
              <a:off x="5883095" y="2026381"/>
              <a:ext cx="5394960" cy="2100186"/>
            </a:xfrm>
            <a:prstGeom prst="roundRect">
              <a:avLst>
                <a:gd name="adj" fmla="val 8000"/>
              </a:avLst>
            </a:prstGeom>
            <a:solidFill>
              <a:srgbClr val="FAECE7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87EA41A-CA51-2BCC-D574-1494E1616BBF}"/>
                </a:ext>
              </a:extLst>
            </p:cNvPr>
            <p:cNvSpPr txBox="1"/>
            <p:nvPr/>
          </p:nvSpPr>
          <p:spPr>
            <a:xfrm>
              <a:off x="6420735" y="3002743"/>
              <a:ext cx="424694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nb-NO" b="0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Time </a:t>
              </a:r>
              <a:r>
                <a:rPr lang="nb-NO" b="0" err="1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consuming</a:t>
              </a:r>
              <a:r>
                <a:rPr lang="nb-NO" b="0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 to be </a:t>
              </a:r>
              <a:r>
                <a:rPr lang="nb-NO" b="0" err="1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involved</a:t>
              </a:r>
              <a:r>
                <a:rPr lang="nb-NO" b="0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 in </a:t>
              </a:r>
              <a:r>
                <a:rPr lang="nb-NO" b="0" err="1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everything</a:t>
              </a:r>
              <a:endParaRPr b="0">
                <a:solidFill>
                  <a:srgbClr val="830705"/>
                </a:solidFill>
                <a:latin typeface="Arial Rounded MT Bold" panose="020F0704030504030204" pitchFamily="34" charset="77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561B2E3-B780-472E-D220-C55F1E707F6B}"/>
                </a:ext>
              </a:extLst>
            </p:cNvPr>
            <p:cNvSpPr txBox="1"/>
            <p:nvPr/>
          </p:nvSpPr>
          <p:spPr>
            <a:xfrm>
              <a:off x="6420735" y="2497890"/>
              <a:ext cx="3949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NO" sz="2400">
                  <a:effectLst/>
                  <a:latin typeface="Apple Color Emoji" pitchFamily="2" charset="0"/>
                </a:rPr>
                <a:t>🤔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0EAD96-96C5-72CE-7A31-BCD5B06CDC68}"/>
                </a:ext>
              </a:extLst>
            </p:cNvPr>
            <p:cNvSpPr txBox="1"/>
            <p:nvPr/>
          </p:nvSpPr>
          <p:spPr>
            <a:xfrm>
              <a:off x="6828907" y="2489350"/>
              <a:ext cx="42469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nb-NO" b="1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CHALLENGES</a:t>
              </a:r>
              <a:endParaRPr b="1">
                <a:solidFill>
                  <a:srgbClr val="830705"/>
                </a:solidFill>
                <a:latin typeface="Arial Rounded MT Bold" panose="020F0704030504030204" pitchFamily="34" charset="77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DF8C2B9-C05B-625A-4D21-55EF3204CD9D}"/>
              </a:ext>
            </a:extLst>
          </p:cNvPr>
          <p:cNvSpPr txBox="1"/>
          <p:nvPr/>
        </p:nvSpPr>
        <p:spPr>
          <a:xfrm>
            <a:off x="2510278" y="557103"/>
            <a:ext cx="6020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chemeClr val="accent2"/>
                </a:solidFill>
                <a:latin typeface="Arial Rounded MT Bold" panose="020F0704030504030204" pitchFamily="34" charset="77"/>
              </a:rPr>
              <a:t>Tip #1: Involve multiple roles early in the development process </a:t>
            </a:r>
          </a:p>
        </p:txBody>
      </p:sp>
    </p:spTree>
    <p:extLst>
      <p:ext uri="{BB962C8B-B14F-4D97-AF65-F5344CB8AC3E}">
        <p14:creationId xmlns:p14="http://schemas.microsoft.com/office/powerpoint/2010/main" val="380694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0FC9D7-81EC-CFDD-EA70-D38F8E02F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8868AEC7-4553-9E00-C113-751010A12416}"/>
              </a:ext>
            </a:extLst>
          </p:cNvPr>
          <p:cNvSpPr txBox="1"/>
          <p:nvPr/>
        </p:nvSpPr>
        <p:spPr>
          <a:xfrm>
            <a:off x="3141974" y="2459504"/>
            <a:ext cx="590805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en-GB" sz="4000" b="1">
                <a:solidFill>
                  <a:schemeClr val="bg1"/>
                </a:solidFill>
                <a:latin typeface="Arial Rounded MT Bold" panose="020F0704030504030204" pitchFamily="34" charset="77"/>
              </a:rPr>
              <a:t>Tip #2</a:t>
            </a:r>
            <a:br>
              <a:rPr lang="en-GB" sz="4000" b="1">
                <a:solidFill>
                  <a:schemeClr val="bg1"/>
                </a:solidFill>
                <a:latin typeface="Arial Rounded MT Bold" panose="020F0704030504030204" pitchFamily="34" charset="77"/>
              </a:rPr>
            </a:br>
            <a:r>
              <a:rPr lang="en-GB" sz="4000" b="1">
                <a:solidFill>
                  <a:schemeClr val="bg1"/>
                </a:solidFill>
                <a:latin typeface="Arial Rounded MT Bold" panose="020F0704030504030204" pitchFamily="34" charset="77"/>
              </a:rPr>
              <a:t>Work in a continuous flow </a:t>
            </a:r>
            <a:r>
              <a:rPr lang="en-GB" sz="4000" b="1" i="1">
                <a:solidFill>
                  <a:schemeClr val="bg1"/>
                </a:solidFill>
                <a:latin typeface="Arial Rounded MT Bold" panose="020F0704030504030204" pitchFamily="34" charset="77"/>
              </a:rPr>
              <a:t>together</a:t>
            </a:r>
            <a:r>
              <a:rPr lang="en-GB" sz="4000" b="1">
                <a:solidFill>
                  <a:schemeClr val="bg1"/>
                </a:solidFill>
                <a:latin typeface="Arial Rounded MT Bold" panose="020F0704030504030204" pitchFamily="34" charset="77"/>
              </a:rPr>
              <a:t>, not in separate phases</a:t>
            </a:r>
          </a:p>
        </p:txBody>
      </p:sp>
    </p:spTree>
    <p:extLst>
      <p:ext uri="{BB962C8B-B14F-4D97-AF65-F5344CB8AC3E}">
        <p14:creationId xmlns:p14="http://schemas.microsoft.com/office/powerpoint/2010/main" val="114200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A112B4-D01E-3684-8730-CFC530C35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7">
            <a:extLst>
              <a:ext uri="{FF2B5EF4-FFF2-40B4-BE49-F238E27FC236}">
                <a16:creationId xmlns:a16="http://schemas.microsoft.com/office/drawing/2014/main" id="{B4151D91-ED8C-4FEE-067A-6BF9C94D4612}"/>
              </a:ext>
            </a:extLst>
          </p:cNvPr>
          <p:cNvSpPr/>
          <p:nvPr/>
        </p:nvSpPr>
        <p:spPr>
          <a:xfrm>
            <a:off x="4081197" y="1370486"/>
            <a:ext cx="4029605" cy="392569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noProof="0">
                <a:latin typeface="Arial Rounded MT Bold" panose="020F0704030504030204" pitchFamily="34" charset="77"/>
              </a:rPr>
              <a:t>Planning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1E268CEF-EBDB-6EB1-CA81-97D02D757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925" y="3229364"/>
            <a:ext cx="1658808" cy="244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56B6C8B-6047-43CE-B21F-2B732C8D3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266" y="3229364"/>
            <a:ext cx="2238132" cy="244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19043C68-4671-28AC-E0E2-94B8DD9FA1F4}"/>
              </a:ext>
            </a:extLst>
          </p:cNvPr>
          <p:cNvSpPr txBox="1"/>
          <p:nvPr/>
        </p:nvSpPr>
        <p:spPr>
          <a:xfrm>
            <a:off x="9777118" y="5979612"/>
            <a:ext cx="2143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3"/>
                </a:solidFill>
                <a:latin typeface="Arial Rounded MT Bold" panose="020F0704030504030204" pitchFamily="34" charset="77"/>
              </a:rPr>
              <a:t>#2 Work together, not separate </a:t>
            </a:r>
          </a:p>
        </p:txBody>
      </p:sp>
    </p:spTree>
    <p:extLst>
      <p:ext uri="{BB962C8B-B14F-4D97-AF65-F5344CB8AC3E}">
        <p14:creationId xmlns:p14="http://schemas.microsoft.com/office/powerpoint/2010/main" val="3223910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A60F2-9AC1-78CF-8C28-9B0B307C3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C5E50EFC-5D46-44D9-D355-BD838345F1C5}"/>
              </a:ext>
            </a:extLst>
          </p:cNvPr>
          <p:cNvSpPr/>
          <p:nvPr/>
        </p:nvSpPr>
        <p:spPr>
          <a:xfrm>
            <a:off x="1077715" y="0"/>
            <a:ext cx="1968124" cy="17516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>
                <a:solidFill>
                  <a:srgbClr val="DDD2FF"/>
                </a:solidFill>
                <a:latin typeface="Arial Rounded MT Bold" panose="020F0704030504030204" pitchFamily="34" charset="77"/>
              </a:rPr>
              <a:t>Setting goals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60C3B7E-E527-40A1-CEE8-05840FDB497C}"/>
              </a:ext>
            </a:extLst>
          </p:cNvPr>
          <p:cNvSpPr/>
          <p:nvPr/>
        </p:nvSpPr>
        <p:spPr>
          <a:xfrm>
            <a:off x="3857707" y="0"/>
            <a:ext cx="1780267" cy="17516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>
                <a:solidFill>
                  <a:schemeClr val="accent2"/>
                </a:solidFill>
                <a:latin typeface="Arial Rounded MT Bold" panose="020F0704030504030204" pitchFamily="34" charset="77"/>
              </a:rPr>
              <a:t>Planning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6E90E6D-C468-548A-581A-D924F1665033}"/>
              </a:ext>
            </a:extLst>
          </p:cNvPr>
          <p:cNvSpPr/>
          <p:nvPr/>
        </p:nvSpPr>
        <p:spPr>
          <a:xfrm>
            <a:off x="6201363" y="9525"/>
            <a:ext cx="2201476" cy="17516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rgbClr val="DDD2FF"/>
                </a:solidFill>
                <a:latin typeface="Arial Rounded MT Bold" panose="020F0704030504030204" pitchFamily="34" charset="77"/>
              </a:rPr>
              <a:t>Implementing</a:t>
            </a:r>
            <a:endParaRPr lang="en-GB" sz="1400" noProof="0">
              <a:solidFill>
                <a:srgbClr val="DDD2FF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CEF0824-012C-1968-8778-20F8AB81FBF9}"/>
              </a:ext>
            </a:extLst>
          </p:cNvPr>
          <p:cNvSpPr/>
          <p:nvPr/>
        </p:nvSpPr>
        <p:spPr>
          <a:xfrm>
            <a:off x="9023379" y="9525"/>
            <a:ext cx="1780267" cy="17516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>
                <a:solidFill>
                  <a:srgbClr val="DDD2FF"/>
                </a:solidFill>
                <a:latin typeface="Arial Rounded MT Bold" panose="020F0704030504030204" pitchFamily="34" charset="77"/>
              </a:rPr>
              <a:t>Adjusting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B44E5C6-2F54-DAFF-9BB2-0A2B9F2D2AB4}"/>
              </a:ext>
            </a:extLst>
          </p:cNvPr>
          <p:cNvSpPr/>
          <p:nvPr/>
        </p:nvSpPr>
        <p:spPr>
          <a:xfrm>
            <a:off x="2819400" y="875843"/>
            <a:ext cx="831850" cy="19050"/>
          </a:xfrm>
          <a:custGeom>
            <a:avLst/>
            <a:gdLst>
              <a:gd name="connsiteX0" fmla="*/ 0 w 831850"/>
              <a:gd name="connsiteY0" fmla="*/ 0 h 19050"/>
              <a:gd name="connsiteX1" fmla="*/ 349250 w 831850"/>
              <a:gd name="connsiteY1" fmla="*/ 19050 h 19050"/>
              <a:gd name="connsiteX2" fmla="*/ 571500 w 831850"/>
              <a:gd name="connsiteY2" fmla="*/ 12700 h 19050"/>
              <a:gd name="connsiteX3" fmla="*/ 755650 w 831850"/>
              <a:gd name="connsiteY3" fmla="*/ 12700 h 19050"/>
              <a:gd name="connsiteX4" fmla="*/ 831850 w 831850"/>
              <a:gd name="connsiteY4" fmla="*/ 1270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850" h="19050">
                <a:moveTo>
                  <a:pt x="0" y="0"/>
                </a:moveTo>
                <a:cubicBezTo>
                  <a:pt x="127000" y="8466"/>
                  <a:pt x="254000" y="16933"/>
                  <a:pt x="349250" y="19050"/>
                </a:cubicBezTo>
                <a:lnTo>
                  <a:pt x="571500" y="12700"/>
                </a:lnTo>
                <a:cubicBezTo>
                  <a:pt x="639233" y="11642"/>
                  <a:pt x="755650" y="12700"/>
                  <a:pt x="755650" y="12700"/>
                </a:cubicBezTo>
                <a:lnTo>
                  <a:pt x="831850" y="1270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F3D33A3-33A8-2286-E3F2-05229AABBB69}"/>
              </a:ext>
            </a:extLst>
          </p:cNvPr>
          <p:cNvSpPr/>
          <p:nvPr/>
        </p:nvSpPr>
        <p:spPr>
          <a:xfrm>
            <a:off x="3594100" y="831850"/>
            <a:ext cx="114331" cy="107950"/>
          </a:xfrm>
          <a:custGeom>
            <a:avLst/>
            <a:gdLst>
              <a:gd name="connsiteX0" fmla="*/ 0 w 114331"/>
              <a:gd name="connsiteY0" fmla="*/ 0 h 107950"/>
              <a:gd name="connsiteX1" fmla="*/ 114300 w 114331"/>
              <a:gd name="connsiteY1" fmla="*/ 57150 h 107950"/>
              <a:gd name="connsiteX2" fmla="*/ 12700 w 114331"/>
              <a:gd name="connsiteY2" fmla="*/ 107950 h 107950"/>
              <a:gd name="connsiteX3" fmla="*/ 12700 w 114331"/>
              <a:gd name="connsiteY3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31" h="107950">
                <a:moveTo>
                  <a:pt x="0" y="0"/>
                </a:moveTo>
                <a:cubicBezTo>
                  <a:pt x="56091" y="19579"/>
                  <a:pt x="112183" y="39158"/>
                  <a:pt x="114300" y="57150"/>
                </a:cubicBezTo>
                <a:cubicBezTo>
                  <a:pt x="116417" y="75142"/>
                  <a:pt x="12700" y="107950"/>
                  <a:pt x="12700" y="107950"/>
                </a:cubicBezTo>
                <a:lnTo>
                  <a:pt x="12700" y="10795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645148F-CBFD-31FA-9206-4FF2CBAD1862}"/>
              </a:ext>
            </a:extLst>
          </p:cNvPr>
          <p:cNvSpPr/>
          <p:nvPr/>
        </p:nvSpPr>
        <p:spPr>
          <a:xfrm>
            <a:off x="5560812" y="875843"/>
            <a:ext cx="831850" cy="19050"/>
          </a:xfrm>
          <a:custGeom>
            <a:avLst/>
            <a:gdLst>
              <a:gd name="connsiteX0" fmla="*/ 0 w 831850"/>
              <a:gd name="connsiteY0" fmla="*/ 0 h 19050"/>
              <a:gd name="connsiteX1" fmla="*/ 349250 w 831850"/>
              <a:gd name="connsiteY1" fmla="*/ 19050 h 19050"/>
              <a:gd name="connsiteX2" fmla="*/ 571500 w 831850"/>
              <a:gd name="connsiteY2" fmla="*/ 12700 h 19050"/>
              <a:gd name="connsiteX3" fmla="*/ 755650 w 831850"/>
              <a:gd name="connsiteY3" fmla="*/ 12700 h 19050"/>
              <a:gd name="connsiteX4" fmla="*/ 831850 w 831850"/>
              <a:gd name="connsiteY4" fmla="*/ 1270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850" h="19050">
                <a:moveTo>
                  <a:pt x="0" y="0"/>
                </a:moveTo>
                <a:cubicBezTo>
                  <a:pt x="127000" y="8466"/>
                  <a:pt x="254000" y="16933"/>
                  <a:pt x="349250" y="19050"/>
                </a:cubicBezTo>
                <a:lnTo>
                  <a:pt x="571500" y="12700"/>
                </a:lnTo>
                <a:cubicBezTo>
                  <a:pt x="639233" y="11642"/>
                  <a:pt x="755650" y="12700"/>
                  <a:pt x="755650" y="12700"/>
                </a:cubicBezTo>
                <a:lnTo>
                  <a:pt x="831850" y="1270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5CC3560-2249-FA8C-CB81-F08CB85A783D}"/>
              </a:ext>
            </a:extLst>
          </p:cNvPr>
          <p:cNvSpPr/>
          <p:nvPr/>
        </p:nvSpPr>
        <p:spPr>
          <a:xfrm>
            <a:off x="6335512" y="831850"/>
            <a:ext cx="114331" cy="107950"/>
          </a:xfrm>
          <a:custGeom>
            <a:avLst/>
            <a:gdLst>
              <a:gd name="connsiteX0" fmla="*/ 0 w 114331"/>
              <a:gd name="connsiteY0" fmla="*/ 0 h 107950"/>
              <a:gd name="connsiteX1" fmla="*/ 114300 w 114331"/>
              <a:gd name="connsiteY1" fmla="*/ 57150 h 107950"/>
              <a:gd name="connsiteX2" fmla="*/ 12700 w 114331"/>
              <a:gd name="connsiteY2" fmla="*/ 107950 h 107950"/>
              <a:gd name="connsiteX3" fmla="*/ 12700 w 114331"/>
              <a:gd name="connsiteY3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31" h="107950">
                <a:moveTo>
                  <a:pt x="0" y="0"/>
                </a:moveTo>
                <a:cubicBezTo>
                  <a:pt x="56091" y="19579"/>
                  <a:pt x="112183" y="39158"/>
                  <a:pt x="114300" y="57150"/>
                </a:cubicBezTo>
                <a:cubicBezTo>
                  <a:pt x="116417" y="75142"/>
                  <a:pt x="12700" y="107950"/>
                  <a:pt x="12700" y="107950"/>
                </a:cubicBezTo>
                <a:lnTo>
                  <a:pt x="12700" y="10795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5C999E39-FA3E-58AF-1C9D-A575A844F1CA}"/>
              </a:ext>
            </a:extLst>
          </p:cNvPr>
          <p:cNvSpPr/>
          <p:nvPr/>
        </p:nvSpPr>
        <p:spPr>
          <a:xfrm>
            <a:off x="8191529" y="894893"/>
            <a:ext cx="831850" cy="19050"/>
          </a:xfrm>
          <a:custGeom>
            <a:avLst/>
            <a:gdLst>
              <a:gd name="connsiteX0" fmla="*/ 0 w 831850"/>
              <a:gd name="connsiteY0" fmla="*/ 0 h 19050"/>
              <a:gd name="connsiteX1" fmla="*/ 349250 w 831850"/>
              <a:gd name="connsiteY1" fmla="*/ 19050 h 19050"/>
              <a:gd name="connsiteX2" fmla="*/ 571500 w 831850"/>
              <a:gd name="connsiteY2" fmla="*/ 12700 h 19050"/>
              <a:gd name="connsiteX3" fmla="*/ 755650 w 831850"/>
              <a:gd name="connsiteY3" fmla="*/ 12700 h 19050"/>
              <a:gd name="connsiteX4" fmla="*/ 831850 w 831850"/>
              <a:gd name="connsiteY4" fmla="*/ 1270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850" h="19050">
                <a:moveTo>
                  <a:pt x="0" y="0"/>
                </a:moveTo>
                <a:cubicBezTo>
                  <a:pt x="127000" y="8466"/>
                  <a:pt x="254000" y="16933"/>
                  <a:pt x="349250" y="19050"/>
                </a:cubicBezTo>
                <a:lnTo>
                  <a:pt x="571500" y="12700"/>
                </a:lnTo>
                <a:cubicBezTo>
                  <a:pt x="639233" y="11642"/>
                  <a:pt x="755650" y="12700"/>
                  <a:pt x="755650" y="12700"/>
                </a:cubicBezTo>
                <a:lnTo>
                  <a:pt x="831850" y="1270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DFADD0E-7A9F-7FA9-AE38-728BB374B7B5}"/>
              </a:ext>
            </a:extLst>
          </p:cNvPr>
          <p:cNvSpPr/>
          <p:nvPr/>
        </p:nvSpPr>
        <p:spPr>
          <a:xfrm>
            <a:off x="8966229" y="850900"/>
            <a:ext cx="114331" cy="107950"/>
          </a:xfrm>
          <a:custGeom>
            <a:avLst/>
            <a:gdLst>
              <a:gd name="connsiteX0" fmla="*/ 0 w 114331"/>
              <a:gd name="connsiteY0" fmla="*/ 0 h 107950"/>
              <a:gd name="connsiteX1" fmla="*/ 114300 w 114331"/>
              <a:gd name="connsiteY1" fmla="*/ 57150 h 107950"/>
              <a:gd name="connsiteX2" fmla="*/ 12700 w 114331"/>
              <a:gd name="connsiteY2" fmla="*/ 107950 h 107950"/>
              <a:gd name="connsiteX3" fmla="*/ 12700 w 114331"/>
              <a:gd name="connsiteY3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31" h="107950">
                <a:moveTo>
                  <a:pt x="0" y="0"/>
                </a:moveTo>
                <a:cubicBezTo>
                  <a:pt x="56091" y="19579"/>
                  <a:pt x="112183" y="39158"/>
                  <a:pt x="114300" y="57150"/>
                </a:cubicBezTo>
                <a:cubicBezTo>
                  <a:pt x="116417" y="75142"/>
                  <a:pt x="12700" y="107950"/>
                  <a:pt x="12700" y="107950"/>
                </a:cubicBezTo>
                <a:lnTo>
                  <a:pt x="12700" y="10795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58C0D5-BCC2-CD5F-4396-B0647560C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347" y="1456032"/>
            <a:ext cx="5997762" cy="4507075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5BB35D5B-A984-6F2B-5A77-B2530287549B}"/>
              </a:ext>
            </a:extLst>
          </p:cNvPr>
          <p:cNvSpPr txBox="1"/>
          <p:nvPr/>
        </p:nvSpPr>
        <p:spPr>
          <a:xfrm>
            <a:off x="9777118" y="5979612"/>
            <a:ext cx="2143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3"/>
                </a:solidFill>
                <a:latin typeface="Arial Rounded MT Bold" panose="020F0704030504030204" pitchFamily="34" charset="77"/>
              </a:rPr>
              <a:t>#2 Work together, not separate </a:t>
            </a:r>
          </a:p>
        </p:txBody>
      </p:sp>
    </p:spTree>
    <p:extLst>
      <p:ext uri="{BB962C8B-B14F-4D97-AF65-F5344CB8AC3E}">
        <p14:creationId xmlns:p14="http://schemas.microsoft.com/office/powerpoint/2010/main" val="3562813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579833-1AC8-4202-322D-C9C65EEFE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38">
            <a:extLst>
              <a:ext uri="{FF2B5EF4-FFF2-40B4-BE49-F238E27FC236}">
                <a16:creationId xmlns:a16="http://schemas.microsoft.com/office/drawing/2014/main" id="{D4F12034-DF35-0B7B-E931-B29D7BC7C1C0}"/>
              </a:ext>
            </a:extLst>
          </p:cNvPr>
          <p:cNvSpPr/>
          <p:nvPr/>
        </p:nvSpPr>
        <p:spPr>
          <a:xfrm>
            <a:off x="6201363" y="9525"/>
            <a:ext cx="2201476" cy="17516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accent2"/>
                </a:solidFill>
                <a:latin typeface="Arial Rounded MT Bold" panose="020F0704030504030204" pitchFamily="34" charset="77"/>
              </a:rPr>
              <a:t>Implementing</a:t>
            </a:r>
            <a:endParaRPr lang="en-GB" sz="1400" noProof="0">
              <a:solidFill>
                <a:schemeClr val="accent2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5" name="Oval 37">
            <a:extLst>
              <a:ext uri="{FF2B5EF4-FFF2-40B4-BE49-F238E27FC236}">
                <a16:creationId xmlns:a16="http://schemas.microsoft.com/office/drawing/2014/main" id="{8C105C3C-A74E-E36D-A12C-E28FF03872DF}"/>
              </a:ext>
            </a:extLst>
          </p:cNvPr>
          <p:cNvSpPr/>
          <p:nvPr/>
        </p:nvSpPr>
        <p:spPr>
          <a:xfrm>
            <a:off x="3857707" y="0"/>
            <a:ext cx="1780267" cy="17516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accent2"/>
                </a:solidFill>
                <a:latin typeface="Arial Rounded MT Bold" panose="020F0704030504030204" pitchFamily="34" charset="77"/>
              </a:rPr>
              <a:t>Planning</a:t>
            </a:r>
            <a:endParaRPr lang="en-GB" sz="1400" noProof="0">
              <a:solidFill>
                <a:schemeClr val="accent2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6887D745-AFFD-E1FD-C9B5-798B725CE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906" y="1390999"/>
            <a:ext cx="4654187" cy="4910631"/>
          </a:xfrm>
          <a:prstGeom prst="rect">
            <a:avLst/>
          </a:prstGeom>
        </p:spPr>
      </p:pic>
      <p:sp>
        <p:nvSpPr>
          <p:cNvPr id="6" name="Oval 28">
            <a:extLst>
              <a:ext uri="{FF2B5EF4-FFF2-40B4-BE49-F238E27FC236}">
                <a16:creationId xmlns:a16="http://schemas.microsoft.com/office/drawing/2014/main" id="{48338C74-EA4E-4DD4-4833-E88BBF0189AE}"/>
              </a:ext>
            </a:extLst>
          </p:cNvPr>
          <p:cNvSpPr/>
          <p:nvPr/>
        </p:nvSpPr>
        <p:spPr>
          <a:xfrm>
            <a:off x="1077715" y="0"/>
            <a:ext cx="1968124" cy="17516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>
                <a:solidFill>
                  <a:srgbClr val="DDD2FF"/>
                </a:solidFill>
                <a:latin typeface="Arial Rounded MT Bold" panose="020F0704030504030204" pitchFamily="34" charset="77"/>
              </a:rPr>
              <a:t>Setting goals</a:t>
            </a:r>
          </a:p>
        </p:txBody>
      </p:sp>
      <p:sp>
        <p:nvSpPr>
          <p:cNvPr id="17" name="Oval 39">
            <a:extLst>
              <a:ext uri="{FF2B5EF4-FFF2-40B4-BE49-F238E27FC236}">
                <a16:creationId xmlns:a16="http://schemas.microsoft.com/office/drawing/2014/main" id="{49908BF9-F982-05B0-7456-31608AA71D19}"/>
              </a:ext>
            </a:extLst>
          </p:cNvPr>
          <p:cNvSpPr/>
          <p:nvPr/>
        </p:nvSpPr>
        <p:spPr>
          <a:xfrm>
            <a:off x="9023379" y="9525"/>
            <a:ext cx="1780267" cy="17516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>
                <a:solidFill>
                  <a:srgbClr val="DDD2FF"/>
                </a:solidFill>
                <a:latin typeface="Arial Rounded MT Bold" panose="020F0704030504030204" pitchFamily="34" charset="77"/>
              </a:rPr>
              <a:t>Adjusting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3224A5F-1E6F-396B-13B5-2E48BB471489}"/>
              </a:ext>
            </a:extLst>
          </p:cNvPr>
          <p:cNvSpPr/>
          <p:nvPr/>
        </p:nvSpPr>
        <p:spPr>
          <a:xfrm>
            <a:off x="2819400" y="875843"/>
            <a:ext cx="831850" cy="19050"/>
          </a:xfrm>
          <a:custGeom>
            <a:avLst/>
            <a:gdLst>
              <a:gd name="connsiteX0" fmla="*/ 0 w 831850"/>
              <a:gd name="connsiteY0" fmla="*/ 0 h 19050"/>
              <a:gd name="connsiteX1" fmla="*/ 349250 w 831850"/>
              <a:gd name="connsiteY1" fmla="*/ 19050 h 19050"/>
              <a:gd name="connsiteX2" fmla="*/ 571500 w 831850"/>
              <a:gd name="connsiteY2" fmla="*/ 12700 h 19050"/>
              <a:gd name="connsiteX3" fmla="*/ 755650 w 831850"/>
              <a:gd name="connsiteY3" fmla="*/ 12700 h 19050"/>
              <a:gd name="connsiteX4" fmla="*/ 831850 w 831850"/>
              <a:gd name="connsiteY4" fmla="*/ 1270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850" h="19050">
                <a:moveTo>
                  <a:pt x="0" y="0"/>
                </a:moveTo>
                <a:cubicBezTo>
                  <a:pt x="127000" y="8466"/>
                  <a:pt x="254000" y="16933"/>
                  <a:pt x="349250" y="19050"/>
                </a:cubicBezTo>
                <a:lnTo>
                  <a:pt x="571500" y="12700"/>
                </a:lnTo>
                <a:cubicBezTo>
                  <a:pt x="639233" y="11642"/>
                  <a:pt x="755650" y="12700"/>
                  <a:pt x="755650" y="12700"/>
                </a:cubicBezTo>
                <a:lnTo>
                  <a:pt x="831850" y="1270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4D1F2FC-852E-7529-11E5-EF6DBDF84107}"/>
              </a:ext>
            </a:extLst>
          </p:cNvPr>
          <p:cNvSpPr/>
          <p:nvPr/>
        </p:nvSpPr>
        <p:spPr>
          <a:xfrm>
            <a:off x="3594100" y="831850"/>
            <a:ext cx="114331" cy="107950"/>
          </a:xfrm>
          <a:custGeom>
            <a:avLst/>
            <a:gdLst>
              <a:gd name="connsiteX0" fmla="*/ 0 w 114331"/>
              <a:gd name="connsiteY0" fmla="*/ 0 h 107950"/>
              <a:gd name="connsiteX1" fmla="*/ 114300 w 114331"/>
              <a:gd name="connsiteY1" fmla="*/ 57150 h 107950"/>
              <a:gd name="connsiteX2" fmla="*/ 12700 w 114331"/>
              <a:gd name="connsiteY2" fmla="*/ 107950 h 107950"/>
              <a:gd name="connsiteX3" fmla="*/ 12700 w 114331"/>
              <a:gd name="connsiteY3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31" h="107950">
                <a:moveTo>
                  <a:pt x="0" y="0"/>
                </a:moveTo>
                <a:cubicBezTo>
                  <a:pt x="56091" y="19579"/>
                  <a:pt x="112183" y="39158"/>
                  <a:pt x="114300" y="57150"/>
                </a:cubicBezTo>
                <a:cubicBezTo>
                  <a:pt x="116417" y="75142"/>
                  <a:pt x="12700" y="107950"/>
                  <a:pt x="12700" y="107950"/>
                </a:cubicBezTo>
                <a:lnTo>
                  <a:pt x="12700" y="10795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C274D96-2A13-6BD2-19B8-1D508894AAA9}"/>
              </a:ext>
            </a:extLst>
          </p:cNvPr>
          <p:cNvSpPr/>
          <p:nvPr/>
        </p:nvSpPr>
        <p:spPr>
          <a:xfrm>
            <a:off x="5560812" y="875843"/>
            <a:ext cx="831850" cy="19050"/>
          </a:xfrm>
          <a:custGeom>
            <a:avLst/>
            <a:gdLst>
              <a:gd name="connsiteX0" fmla="*/ 0 w 831850"/>
              <a:gd name="connsiteY0" fmla="*/ 0 h 19050"/>
              <a:gd name="connsiteX1" fmla="*/ 349250 w 831850"/>
              <a:gd name="connsiteY1" fmla="*/ 19050 h 19050"/>
              <a:gd name="connsiteX2" fmla="*/ 571500 w 831850"/>
              <a:gd name="connsiteY2" fmla="*/ 12700 h 19050"/>
              <a:gd name="connsiteX3" fmla="*/ 755650 w 831850"/>
              <a:gd name="connsiteY3" fmla="*/ 12700 h 19050"/>
              <a:gd name="connsiteX4" fmla="*/ 831850 w 831850"/>
              <a:gd name="connsiteY4" fmla="*/ 1270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850" h="19050">
                <a:moveTo>
                  <a:pt x="0" y="0"/>
                </a:moveTo>
                <a:cubicBezTo>
                  <a:pt x="127000" y="8466"/>
                  <a:pt x="254000" y="16933"/>
                  <a:pt x="349250" y="19050"/>
                </a:cubicBezTo>
                <a:lnTo>
                  <a:pt x="571500" y="12700"/>
                </a:lnTo>
                <a:cubicBezTo>
                  <a:pt x="639233" y="11642"/>
                  <a:pt x="755650" y="12700"/>
                  <a:pt x="755650" y="12700"/>
                </a:cubicBezTo>
                <a:lnTo>
                  <a:pt x="831850" y="1270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A5E39BA-0DAC-2D0C-85C1-F890EB3F2CBB}"/>
              </a:ext>
            </a:extLst>
          </p:cNvPr>
          <p:cNvSpPr/>
          <p:nvPr/>
        </p:nvSpPr>
        <p:spPr>
          <a:xfrm>
            <a:off x="6335512" y="831850"/>
            <a:ext cx="114331" cy="107950"/>
          </a:xfrm>
          <a:custGeom>
            <a:avLst/>
            <a:gdLst>
              <a:gd name="connsiteX0" fmla="*/ 0 w 114331"/>
              <a:gd name="connsiteY0" fmla="*/ 0 h 107950"/>
              <a:gd name="connsiteX1" fmla="*/ 114300 w 114331"/>
              <a:gd name="connsiteY1" fmla="*/ 57150 h 107950"/>
              <a:gd name="connsiteX2" fmla="*/ 12700 w 114331"/>
              <a:gd name="connsiteY2" fmla="*/ 107950 h 107950"/>
              <a:gd name="connsiteX3" fmla="*/ 12700 w 114331"/>
              <a:gd name="connsiteY3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31" h="107950">
                <a:moveTo>
                  <a:pt x="0" y="0"/>
                </a:moveTo>
                <a:cubicBezTo>
                  <a:pt x="56091" y="19579"/>
                  <a:pt x="112183" y="39158"/>
                  <a:pt x="114300" y="57150"/>
                </a:cubicBezTo>
                <a:cubicBezTo>
                  <a:pt x="116417" y="75142"/>
                  <a:pt x="12700" y="107950"/>
                  <a:pt x="12700" y="107950"/>
                </a:cubicBezTo>
                <a:lnTo>
                  <a:pt x="12700" y="10795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392D59D2-6A21-A81E-39B9-67C9A926BE14}"/>
              </a:ext>
            </a:extLst>
          </p:cNvPr>
          <p:cNvSpPr/>
          <p:nvPr/>
        </p:nvSpPr>
        <p:spPr>
          <a:xfrm>
            <a:off x="8191529" y="894893"/>
            <a:ext cx="831850" cy="19050"/>
          </a:xfrm>
          <a:custGeom>
            <a:avLst/>
            <a:gdLst>
              <a:gd name="connsiteX0" fmla="*/ 0 w 831850"/>
              <a:gd name="connsiteY0" fmla="*/ 0 h 19050"/>
              <a:gd name="connsiteX1" fmla="*/ 349250 w 831850"/>
              <a:gd name="connsiteY1" fmla="*/ 19050 h 19050"/>
              <a:gd name="connsiteX2" fmla="*/ 571500 w 831850"/>
              <a:gd name="connsiteY2" fmla="*/ 12700 h 19050"/>
              <a:gd name="connsiteX3" fmla="*/ 755650 w 831850"/>
              <a:gd name="connsiteY3" fmla="*/ 12700 h 19050"/>
              <a:gd name="connsiteX4" fmla="*/ 831850 w 831850"/>
              <a:gd name="connsiteY4" fmla="*/ 1270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850" h="19050">
                <a:moveTo>
                  <a:pt x="0" y="0"/>
                </a:moveTo>
                <a:cubicBezTo>
                  <a:pt x="127000" y="8466"/>
                  <a:pt x="254000" y="16933"/>
                  <a:pt x="349250" y="19050"/>
                </a:cubicBezTo>
                <a:lnTo>
                  <a:pt x="571500" y="12700"/>
                </a:lnTo>
                <a:cubicBezTo>
                  <a:pt x="639233" y="11642"/>
                  <a:pt x="755650" y="12700"/>
                  <a:pt x="755650" y="12700"/>
                </a:cubicBezTo>
                <a:lnTo>
                  <a:pt x="831850" y="1270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3351DB4-D688-CA9F-07DA-89DE05CA365D}"/>
              </a:ext>
            </a:extLst>
          </p:cNvPr>
          <p:cNvSpPr/>
          <p:nvPr/>
        </p:nvSpPr>
        <p:spPr>
          <a:xfrm>
            <a:off x="8966229" y="850900"/>
            <a:ext cx="114331" cy="107950"/>
          </a:xfrm>
          <a:custGeom>
            <a:avLst/>
            <a:gdLst>
              <a:gd name="connsiteX0" fmla="*/ 0 w 114331"/>
              <a:gd name="connsiteY0" fmla="*/ 0 h 107950"/>
              <a:gd name="connsiteX1" fmla="*/ 114300 w 114331"/>
              <a:gd name="connsiteY1" fmla="*/ 57150 h 107950"/>
              <a:gd name="connsiteX2" fmla="*/ 12700 w 114331"/>
              <a:gd name="connsiteY2" fmla="*/ 107950 h 107950"/>
              <a:gd name="connsiteX3" fmla="*/ 12700 w 114331"/>
              <a:gd name="connsiteY3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31" h="107950">
                <a:moveTo>
                  <a:pt x="0" y="0"/>
                </a:moveTo>
                <a:cubicBezTo>
                  <a:pt x="56091" y="19579"/>
                  <a:pt x="112183" y="39158"/>
                  <a:pt x="114300" y="57150"/>
                </a:cubicBezTo>
                <a:cubicBezTo>
                  <a:pt x="116417" y="75142"/>
                  <a:pt x="12700" y="107950"/>
                  <a:pt x="12700" y="107950"/>
                </a:cubicBezTo>
                <a:lnTo>
                  <a:pt x="12700" y="10795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2B216155-290F-837B-9CAB-03D0F87C6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32" y="2596339"/>
            <a:ext cx="1709167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0EABD23E-D856-D858-5F6D-08BB820AC218}"/>
              </a:ext>
            </a:extLst>
          </p:cNvPr>
          <p:cNvSpPr txBox="1"/>
          <p:nvPr/>
        </p:nvSpPr>
        <p:spPr>
          <a:xfrm>
            <a:off x="9777118" y="5979612"/>
            <a:ext cx="2143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3"/>
                </a:solidFill>
                <a:latin typeface="Arial Rounded MT Bold" panose="020F0704030504030204" pitchFamily="34" charset="77"/>
              </a:rPr>
              <a:t>#2 Work together, not separate 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5B9EA79D-85A3-4683-B653-95370BB2A22B}"/>
              </a:ext>
            </a:extLst>
          </p:cNvPr>
          <p:cNvSpPr/>
          <p:nvPr/>
        </p:nvSpPr>
        <p:spPr>
          <a:xfrm>
            <a:off x="3651250" y="2068286"/>
            <a:ext cx="1871667" cy="4390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7097801-C7BB-D9F5-83E1-B97813AD4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4315" y="2586314"/>
            <a:ext cx="230591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6101EF99-7CE4-2E32-9E6E-2FC17634D923}"/>
              </a:ext>
            </a:extLst>
          </p:cNvPr>
          <p:cNvSpPr/>
          <p:nvPr/>
        </p:nvSpPr>
        <p:spPr>
          <a:xfrm>
            <a:off x="822275" y="1229600"/>
            <a:ext cx="2110755" cy="1448369"/>
          </a:xfrm>
          <a:prstGeom prst="wedgeEllipseCallout">
            <a:avLst>
              <a:gd name="adj1" fmla="val 35449"/>
              <a:gd name="adj2" fmla="val 692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Arial Rounded MT Bold" panose="020F0704030504030204" pitchFamily="34" charset="77"/>
              </a:rPr>
              <a:t>What can we begin implementing?</a:t>
            </a:r>
            <a:endParaRPr lang="en-GB" sz="1400" noProof="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79D1BF1D-3BCA-EE8A-A2AF-6966B2D87E9D}"/>
              </a:ext>
            </a:extLst>
          </p:cNvPr>
          <p:cNvSpPr/>
          <p:nvPr/>
        </p:nvSpPr>
        <p:spPr>
          <a:xfrm>
            <a:off x="5671127" y="2571718"/>
            <a:ext cx="3052109" cy="3931114"/>
          </a:xfrm>
          <a:prstGeom prst="round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794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in a pink dress&#10;&#10;AI-generated content may be incorrect.">
            <a:extLst>
              <a:ext uri="{FF2B5EF4-FFF2-40B4-BE49-F238E27FC236}">
                <a16:creationId xmlns:a16="http://schemas.microsoft.com/office/drawing/2014/main" id="{CAB980D8-51B5-1E31-9723-4D6E4B0113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7313" y="1160856"/>
            <a:ext cx="1226484" cy="1226484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A person with blonde hair&#10;&#10;AI-generated content may be incorrect.">
            <a:extLst>
              <a:ext uri="{FF2B5EF4-FFF2-40B4-BE49-F238E27FC236}">
                <a16:creationId xmlns:a16="http://schemas.microsoft.com/office/drawing/2014/main" id="{3DAB45F9-E726-E036-1BCD-EA7E9642D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313" y="2726624"/>
            <a:ext cx="1226484" cy="1226484"/>
          </a:xfrm>
          <a:prstGeom prst="rect">
            <a:avLst/>
          </a:prstGeom>
          <a:ln>
            <a:noFill/>
          </a:ln>
        </p:spPr>
      </p:pic>
      <p:pic>
        <p:nvPicPr>
          <p:cNvPr id="4" name="Picture 3" descr="A person with a beard and glasses&#10;&#10;AI-generated content may be incorrect.">
            <a:extLst>
              <a:ext uri="{FF2B5EF4-FFF2-40B4-BE49-F238E27FC236}">
                <a16:creationId xmlns:a16="http://schemas.microsoft.com/office/drawing/2014/main" id="{B61BB3D6-A3DF-CF59-C88A-7837DD1DDB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313" y="4292393"/>
            <a:ext cx="1226484" cy="1226484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C2A2F9A2-933A-38F3-8855-D999B92603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448" y="2726878"/>
            <a:ext cx="1226484" cy="1232087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A person wearing glasses smiling&#10;&#10;AI-generated content may be incorrect.">
            <a:extLst>
              <a:ext uri="{FF2B5EF4-FFF2-40B4-BE49-F238E27FC236}">
                <a16:creationId xmlns:a16="http://schemas.microsoft.com/office/drawing/2014/main" id="{DDB47012-7E11-B95A-4AA1-0993C6E861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8205" y="1136916"/>
            <a:ext cx="1226484" cy="1226484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A person wearing glasses&#10;&#10;AI-generated content may be incorrect.">
            <a:extLst>
              <a:ext uri="{FF2B5EF4-FFF2-40B4-BE49-F238E27FC236}">
                <a16:creationId xmlns:a16="http://schemas.microsoft.com/office/drawing/2014/main" id="{EF193A46-BDD9-3CEB-8A1E-FB1EC1AE9F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2758" y="4292393"/>
            <a:ext cx="1232087" cy="1226484"/>
          </a:xfrm>
          <a:prstGeom prst="rect">
            <a:avLst/>
          </a:prstGeom>
          <a:ln>
            <a:noFill/>
          </a:ln>
        </p:spPr>
      </p:pic>
      <p:pic>
        <p:nvPicPr>
          <p:cNvPr id="13" name="Picture 12" descr="A person wearing glasses and smiling&#10;&#10;AI-generated content may be incorrect.">
            <a:extLst>
              <a:ext uri="{FF2B5EF4-FFF2-40B4-BE49-F238E27FC236}">
                <a16:creationId xmlns:a16="http://schemas.microsoft.com/office/drawing/2014/main" id="{2EA985F9-2F2A-86E3-26E3-5AFC4DBD2B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5088" y="2726624"/>
            <a:ext cx="1226484" cy="1226484"/>
          </a:xfrm>
          <a:prstGeom prst="rect">
            <a:avLst/>
          </a:prstGeom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B0F17D8-D19D-DF2A-5563-A157F7369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758" y="1136916"/>
            <a:ext cx="1227619" cy="1226484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375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AB8D2B-F7FC-DD21-698C-B7918E5BC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8">
            <a:extLst>
              <a:ext uri="{FF2B5EF4-FFF2-40B4-BE49-F238E27FC236}">
                <a16:creationId xmlns:a16="http://schemas.microsoft.com/office/drawing/2014/main" id="{8B8322BD-2F4E-1A45-ABB0-5E95CFE98D39}"/>
              </a:ext>
            </a:extLst>
          </p:cNvPr>
          <p:cNvSpPr/>
          <p:nvPr/>
        </p:nvSpPr>
        <p:spPr>
          <a:xfrm>
            <a:off x="1077715" y="0"/>
            <a:ext cx="1968124" cy="17516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>
                <a:solidFill>
                  <a:srgbClr val="DDD2FF"/>
                </a:solidFill>
                <a:latin typeface="Arial Rounded MT Bold" panose="020F0704030504030204" pitchFamily="34" charset="77"/>
              </a:rPr>
              <a:t>Setting goals</a:t>
            </a:r>
          </a:p>
        </p:txBody>
      </p:sp>
      <p:sp>
        <p:nvSpPr>
          <p:cNvPr id="15" name="Oval 37">
            <a:extLst>
              <a:ext uri="{FF2B5EF4-FFF2-40B4-BE49-F238E27FC236}">
                <a16:creationId xmlns:a16="http://schemas.microsoft.com/office/drawing/2014/main" id="{223A89AD-B2CA-FD86-A740-D0C2072A7353}"/>
              </a:ext>
            </a:extLst>
          </p:cNvPr>
          <p:cNvSpPr/>
          <p:nvPr/>
        </p:nvSpPr>
        <p:spPr>
          <a:xfrm>
            <a:off x="3857707" y="0"/>
            <a:ext cx="1780267" cy="17516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>
                <a:solidFill>
                  <a:schemeClr val="accent2"/>
                </a:solidFill>
                <a:latin typeface="Arial Rounded MT Bold" panose="020F0704030504030204" pitchFamily="34" charset="77"/>
              </a:rPr>
              <a:t>Planning</a:t>
            </a:r>
          </a:p>
        </p:txBody>
      </p:sp>
      <p:sp>
        <p:nvSpPr>
          <p:cNvPr id="16" name="Oval 38">
            <a:extLst>
              <a:ext uri="{FF2B5EF4-FFF2-40B4-BE49-F238E27FC236}">
                <a16:creationId xmlns:a16="http://schemas.microsoft.com/office/drawing/2014/main" id="{DA723933-3E36-41FB-9599-1DBEF94CF771}"/>
              </a:ext>
            </a:extLst>
          </p:cNvPr>
          <p:cNvSpPr/>
          <p:nvPr/>
        </p:nvSpPr>
        <p:spPr>
          <a:xfrm>
            <a:off x="6201363" y="9525"/>
            <a:ext cx="2201476" cy="17516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>
                <a:solidFill>
                  <a:schemeClr val="accent2"/>
                </a:solidFill>
                <a:latin typeface="Arial Rounded MT Bold" panose="020F0704030504030204" pitchFamily="34" charset="77"/>
              </a:rPr>
              <a:t>Implementing</a:t>
            </a:r>
          </a:p>
        </p:txBody>
      </p:sp>
      <p:sp>
        <p:nvSpPr>
          <p:cNvPr id="17" name="Oval 39">
            <a:extLst>
              <a:ext uri="{FF2B5EF4-FFF2-40B4-BE49-F238E27FC236}">
                <a16:creationId xmlns:a16="http://schemas.microsoft.com/office/drawing/2014/main" id="{82383937-222C-089F-908D-723DCFE36CDA}"/>
              </a:ext>
            </a:extLst>
          </p:cNvPr>
          <p:cNvSpPr/>
          <p:nvPr/>
        </p:nvSpPr>
        <p:spPr>
          <a:xfrm>
            <a:off x="9023379" y="9525"/>
            <a:ext cx="1780267" cy="17516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>
                <a:solidFill>
                  <a:srgbClr val="DDD2FF"/>
                </a:solidFill>
                <a:latin typeface="Arial Rounded MT Bold" panose="020F0704030504030204" pitchFamily="34" charset="77"/>
              </a:rPr>
              <a:t>Adjusting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E4D098A-6BCD-9651-5B4C-1E8ACD3980DB}"/>
              </a:ext>
            </a:extLst>
          </p:cNvPr>
          <p:cNvSpPr/>
          <p:nvPr/>
        </p:nvSpPr>
        <p:spPr>
          <a:xfrm>
            <a:off x="2819400" y="875843"/>
            <a:ext cx="831850" cy="19050"/>
          </a:xfrm>
          <a:custGeom>
            <a:avLst/>
            <a:gdLst>
              <a:gd name="connsiteX0" fmla="*/ 0 w 831850"/>
              <a:gd name="connsiteY0" fmla="*/ 0 h 19050"/>
              <a:gd name="connsiteX1" fmla="*/ 349250 w 831850"/>
              <a:gd name="connsiteY1" fmla="*/ 19050 h 19050"/>
              <a:gd name="connsiteX2" fmla="*/ 571500 w 831850"/>
              <a:gd name="connsiteY2" fmla="*/ 12700 h 19050"/>
              <a:gd name="connsiteX3" fmla="*/ 755650 w 831850"/>
              <a:gd name="connsiteY3" fmla="*/ 12700 h 19050"/>
              <a:gd name="connsiteX4" fmla="*/ 831850 w 831850"/>
              <a:gd name="connsiteY4" fmla="*/ 1270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850" h="19050">
                <a:moveTo>
                  <a:pt x="0" y="0"/>
                </a:moveTo>
                <a:cubicBezTo>
                  <a:pt x="127000" y="8466"/>
                  <a:pt x="254000" y="16933"/>
                  <a:pt x="349250" y="19050"/>
                </a:cubicBezTo>
                <a:lnTo>
                  <a:pt x="571500" y="12700"/>
                </a:lnTo>
                <a:cubicBezTo>
                  <a:pt x="639233" y="11642"/>
                  <a:pt x="755650" y="12700"/>
                  <a:pt x="755650" y="12700"/>
                </a:cubicBezTo>
                <a:lnTo>
                  <a:pt x="831850" y="1270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4EFAA05-60D5-9ECF-7204-FC314BA328FC}"/>
              </a:ext>
            </a:extLst>
          </p:cNvPr>
          <p:cNvSpPr/>
          <p:nvPr/>
        </p:nvSpPr>
        <p:spPr>
          <a:xfrm>
            <a:off x="3594100" y="831850"/>
            <a:ext cx="114331" cy="107950"/>
          </a:xfrm>
          <a:custGeom>
            <a:avLst/>
            <a:gdLst>
              <a:gd name="connsiteX0" fmla="*/ 0 w 114331"/>
              <a:gd name="connsiteY0" fmla="*/ 0 h 107950"/>
              <a:gd name="connsiteX1" fmla="*/ 114300 w 114331"/>
              <a:gd name="connsiteY1" fmla="*/ 57150 h 107950"/>
              <a:gd name="connsiteX2" fmla="*/ 12700 w 114331"/>
              <a:gd name="connsiteY2" fmla="*/ 107950 h 107950"/>
              <a:gd name="connsiteX3" fmla="*/ 12700 w 114331"/>
              <a:gd name="connsiteY3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31" h="107950">
                <a:moveTo>
                  <a:pt x="0" y="0"/>
                </a:moveTo>
                <a:cubicBezTo>
                  <a:pt x="56091" y="19579"/>
                  <a:pt x="112183" y="39158"/>
                  <a:pt x="114300" y="57150"/>
                </a:cubicBezTo>
                <a:cubicBezTo>
                  <a:pt x="116417" y="75142"/>
                  <a:pt x="12700" y="107950"/>
                  <a:pt x="12700" y="107950"/>
                </a:cubicBezTo>
                <a:lnTo>
                  <a:pt x="12700" y="10795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E7927024-1104-F109-F039-06D7AEF876BE}"/>
              </a:ext>
            </a:extLst>
          </p:cNvPr>
          <p:cNvSpPr/>
          <p:nvPr/>
        </p:nvSpPr>
        <p:spPr>
          <a:xfrm>
            <a:off x="5560812" y="875843"/>
            <a:ext cx="831850" cy="19050"/>
          </a:xfrm>
          <a:custGeom>
            <a:avLst/>
            <a:gdLst>
              <a:gd name="connsiteX0" fmla="*/ 0 w 831850"/>
              <a:gd name="connsiteY0" fmla="*/ 0 h 19050"/>
              <a:gd name="connsiteX1" fmla="*/ 349250 w 831850"/>
              <a:gd name="connsiteY1" fmla="*/ 19050 h 19050"/>
              <a:gd name="connsiteX2" fmla="*/ 571500 w 831850"/>
              <a:gd name="connsiteY2" fmla="*/ 12700 h 19050"/>
              <a:gd name="connsiteX3" fmla="*/ 755650 w 831850"/>
              <a:gd name="connsiteY3" fmla="*/ 12700 h 19050"/>
              <a:gd name="connsiteX4" fmla="*/ 831850 w 831850"/>
              <a:gd name="connsiteY4" fmla="*/ 1270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850" h="19050">
                <a:moveTo>
                  <a:pt x="0" y="0"/>
                </a:moveTo>
                <a:cubicBezTo>
                  <a:pt x="127000" y="8466"/>
                  <a:pt x="254000" y="16933"/>
                  <a:pt x="349250" y="19050"/>
                </a:cubicBezTo>
                <a:lnTo>
                  <a:pt x="571500" y="12700"/>
                </a:lnTo>
                <a:cubicBezTo>
                  <a:pt x="639233" y="11642"/>
                  <a:pt x="755650" y="12700"/>
                  <a:pt x="755650" y="12700"/>
                </a:cubicBezTo>
                <a:lnTo>
                  <a:pt x="831850" y="1270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F3B9A67-179C-F29F-7B30-102D5AE290C7}"/>
              </a:ext>
            </a:extLst>
          </p:cNvPr>
          <p:cNvSpPr/>
          <p:nvPr/>
        </p:nvSpPr>
        <p:spPr>
          <a:xfrm>
            <a:off x="6335512" y="831850"/>
            <a:ext cx="114331" cy="107950"/>
          </a:xfrm>
          <a:custGeom>
            <a:avLst/>
            <a:gdLst>
              <a:gd name="connsiteX0" fmla="*/ 0 w 114331"/>
              <a:gd name="connsiteY0" fmla="*/ 0 h 107950"/>
              <a:gd name="connsiteX1" fmla="*/ 114300 w 114331"/>
              <a:gd name="connsiteY1" fmla="*/ 57150 h 107950"/>
              <a:gd name="connsiteX2" fmla="*/ 12700 w 114331"/>
              <a:gd name="connsiteY2" fmla="*/ 107950 h 107950"/>
              <a:gd name="connsiteX3" fmla="*/ 12700 w 114331"/>
              <a:gd name="connsiteY3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31" h="107950">
                <a:moveTo>
                  <a:pt x="0" y="0"/>
                </a:moveTo>
                <a:cubicBezTo>
                  <a:pt x="56091" y="19579"/>
                  <a:pt x="112183" y="39158"/>
                  <a:pt x="114300" y="57150"/>
                </a:cubicBezTo>
                <a:cubicBezTo>
                  <a:pt x="116417" y="75142"/>
                  <a:pt x="12700" y="107950"/>
                  <a:pt x="12700" y="107950"/>
                </a:cubicBezTo>
                <a:lnTo>
                  <a:pt x="12700" y="10795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0C073FF-0377-B444-53C0-38CA1AFBD88A}"/>
              </a:ext>
            </a:extLst>
          </p:cNvPr>
          <p:cNvSpPr/>
          <p:nvPr/>
        </p:nvSpPr>
        <p:spPr>
          <a:xfrm>
            <a:off x="8191529" y="894893"/>
            <a:ext cx="831850" cy="19050"/>
          </a:xfrm>
          <a:custGeom>
            <a:avLst/>
            <a:gdLst>
              <a:gd name="connsiteX0" fmla="*/ 0 w 831850"/>
              <a:gd name="connsiteY0" fmla="*/ 0 h 19050"/>
              <a:gd name="connsiteX1" fmla="*/ 349250 w 831850"/>
              <a:gd name="connsiteY1" fmla="*/ 19050 h 19050"/>
              <a:gd name="connsiteX2" fmla="*/ 571500 w 831850"/>
              <a:gd name="connsiteY2" fmla="*/ 12700 h 19050"/>
              <a:gd name="connsiteX3" fmla="*/ 755650 w 831850"/>
              <a:gd name="connsiteY3" fmla="*/ 12700 h 19050"/>
              <a:gd name="connsiteX4" fmla="*/ 831850 w 831850"/>
              <a:gd name="connsiteY4" fmla="*/ 1270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850" h="19050">
                <a:moveTo>
                  <a:pt x="0" y="0"/>
                </a:moveTo>
                <a:cubicBezTo>
                  <a:pt x="127000" y="8466"/>
                  <a:pt x="254000" y="16933"/>
                  <a:pt x="349250" y="19050"/>
                </a:cubicBezTo>
                <a:lnTo>
                  <a:pt x="571500" y="12700"/>
                </a:lnTo>
                <a:cubicBezTo>
                  <a:pt x="639233" y="11642"/>
                  <a:pt x="755650" y="12700"/>
                  <a:pt x="755650" y="12700"/>
                </a:cubicBezTo>
                <a:lnTo>
                  <a:pt x="831850" y="1270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F79A275-2939-C141-1D8E-20D26E4D8FDA}"/>
              </a:ext>
            </a:extLst>
          </p:cNvPr>
          <p:cNvSpPr/>
          <p:nvPr/>
        </p:nvSpPr>
        <p:spPr>
          <a:xfrm>
            <a:off x="8966229" y="850900"/>
            <a:ext cx="114331" cy="107950"/>
          </a:xfrm>
          <a:custGeom>
            <a:avLst/>
            <a:gdLst>
              <a:gd name="connsiteX0" fmla="*/ 0 w 114331"/>
              <a:gd name="connsiteY0" fmla="*/ 0 h 107950"/>
              <a:gd name="connsiteX1" fmla="*/ 114300 w 114331"/>
              <a:gd name="connsiteY1" fmla="*/ 57150 h 107950"/>
              <a:gd name="connsiteX2" fmla="*/ 12700 w 114331"/>
              <a:gd name="connsiteY2" fmla="*/ 107950 h 107950"/>
              <a:gd name="connsiteX3" fmla="*/ 12700 w 114331"/>
              <a:gd name="connsiteY3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31" h="107950">
                <a:moveTo>
                  <a:pt x="0" y="0"/>
                </a:moveTo>
                <a:cubicBezTo>
                  <a:pt x="56091" y="19579"/>
                  <a:pt x="112183" y="39158"/>
                  <a:pt x="114300" y="57150"/>
                </a:cubicBezTo>
                <a:cubicBezTo>
                  <a:pt x="116417" y="75142"/>
                  <a:pt x="12700" y="107950"/>
                  <a:pt x="12700" y="107950"/>
                </a:cubicBezTo>
                <a:lnTo>
                  <a:pt x="12700" y="10795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498300F7-54F5-065A-B416-FE0DDAFB572E}"/>
              </a:ext>
            </a:extLst>
          </p:cNvPr>
          <p:cNvSpPr/>
          <p:nvPr/>
        </p:nvSpPr>
        <p:spPr>
          <a:xfrm>
            <a:off x="6995918" y="3621211"/>
            <a:ext cx="1741812" cy="3058083"/>
          </a:xfrm>
          <a:prstGeom prst="round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09F5253-3AE5-F5F4-4232-6C3575A175DC}"/>
              </a:ext>
            </a:extLst>
          </p:cNvPr>
          <p:cNvSpPr txBox="1"/>
          <p:nvPr/>
        </p:nvSpPr>
        <p:spPr>
          <a:xfrm>
            <a:off x="9777118" y="5979612"/>
            <a:ext cx="2143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3"/>
                </a:solidFill>
                <a:latin typeface="Arial Rounded MT Bold" panose="020F0704030504030204" pitchFamily="34" charset="77"/>
              </a:rPr>
              <a:t>#2 Work together, not separate 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7E7C905-44B1-6440-EA62-093DAC908F9E}"/>
              </a:ext>
            </a:extLst>
          </p:cNvPr>
          <p:cNvSpPr/>
          <p:nvPr/>
        </p:nvSpPr>
        <p:spPr>
          <a:xfrm>
            <a:off x="5749944" y="2826919"/>
            <a:ext cx="2566219" cy="331889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Bilde 21">
            <a:extLst>
              <a:ext uri="{FF2B5EF4-FFF2-40B4-BE49-F238E27FC236}">
                <a16:creationId xmlns:a16="http://schemas.microsoft.com/office/drawing/2014/main" id="{E4FE0F5A-205D-02D4-1420-6BF991852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906" y="1390999"/>
            <a:ext cx="4654187" cy="4910631"/>
          </a:xfrm>
          <a:prstGeom prst="rect">
            <a:avLst/>
          </a:prstGeom>
        </p:spPr>
      </p:pic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626C1DAC-793D-F7F4-D282-42D33EF0F8C6}"/>
              </a:ext>
            </a:extLst>
          </p:cNvPr>
          <p:cNvSpPr/>
          <p:nvPr/>
        </p:nvSpPr>
        <p:spPr>
          <a:xfrm>
            <a:off x="5671127" y="2571718"/>
            <a:ext cx="3052109" cy="3931114"/>
          </a:xfrm>
          <a:prstGeom prst="round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Bilde 22">
            <a:extLst>
              <a:ext uri="{FF2B5EF4-FFF2-40B4-BE49-F238E27FC236}">
                <a16:creationId xmlns:a16="http://schemas.microsoft.com/office/drawing/2014/main" id="{BCE70380-C50F-C5FD-6CCD-61032D59B6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5911" r="60710" b="20100"/>
          <a:stretch>
            <a:fillRect/>
          </a:stretch>
        </p:blipFill>
        <p:spPr>
          <a:xfrm>
            <a:off x="3768906" y="2837742"/>
            <a:ext cx="1828638" cy="1178030"/>
          </a:xfrm>
          <a:prstGeom prst="rect">
            <a:avLst/>
          </a:prstGeom>
        </p:spPr>
      </p:pic>
      <p:sp>
        <p:nvSpPr>
          <p:cNvPr id="25" name="Rektangel 24">
            <a:extLst>
              <a:ext uri="{FF2B5EF4-FFF2-40B4-BE49-F238E27FC236}">
                <a16:creationId xmlns:a16="http://schemas.microsoft.com/office/drawing/2014/main" id="{9C3E85A2-4B04-90C5-3AC0-CC666C26CDD1}"/>
              </a:ext>
            </a:extLst>
          </p:cNvPr>
          <p:cNvSpPr/>
          <p:nvPr/>
        </p:nvSpPr>
        <p:spPr>
          <a:xfrm>
            <a:off x="3651250" y="4006524"/>
            <a:ext cx="1871667" cy="277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836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F22AD2-2315-606A-5971-A2EE5EDBF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8">
            <a:extLst>
              <a:ext uri="{FF2B5EF4-FFF2-40B4-BE49-F238E27FC236}">
                <a16:creationId xmlns:a16="http://schemas.microsoft.com/office/drawing/2014/main" id="{C7F0E663-88A2-C4D6-9D3C-4E91974505D7}"/>
              </a:ext>
            </a:extLst>
          </p:cNvPr>
          <p:cNvSpPr/>
          <p:nvPr/>
        </p:nvSpPr>
        <p:spPr>
          <a:xfrm>
            <a:off x="1077715" y="0"/>
            <a:ext cx="1968124" cy="17516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>
                <a:solidFill>
                  <a:srgbClr val="DDD2FF"/>
                </a:solidFill>
                <a:latin typeface="Arial Rounded MT Bold" panose="020F0704030504030204" pitchFamily="34" charset="77"/>
              </a:rPr>
              <a:t>Setting goals</a:t>
            </a:r>
          </a:p>
        </p:txBody>
      </p:sp>
      <p:sp>
        <p:nvSpPr>
          <p:cNvPr id="9" name="Oval 37">
            <a:extLst>
              <a:ext uri="{FF2B5EF4-FFF2-40B4-BE49-F238E27FC236}">
                <a16:creationId xmlns:a16="http://schemas.microsoft.com/office/drawing/2014/main" id="{880BBD84-DC4B-7ABC-36D3-D072C93ABF5E}"/>
              </a:ext>
            </a:extLst>
          </p:cNvPr>
          <p:cNvSpPr/>
          <p:nvPr/>
        </p:nvSpPr>
        <p:spPr>
          <a:xfrm>
            <a:off x="3857707" y="0"/>
            <a:ext cx="1780267" cy="17516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>
                <a:solidFill>
                  <a:srgbClr val="DDD2FF"/>
                </a:solidFill>
                <a:latin typeface="Arial Rounded MT Bold" panose="020F0704030504030204" pitchFamily="34" charset="77"/>
              </a:rPr>
              <a:t>Planning</a:t>
            </a:r>
          </a:p>
        </p:txBody>
      </p:sp>
      <p:sp>
        <p:nvSpPr>
          <p:cNvPr id="15" name="Oval 38">
            <a:extLst>
              <a:ext uri="{FF2B5EF4-FFF2-40B4-BE49-F238E27FC236}">
                <a16:creationId xmlns:a16="http://schemas.microsoft.com/office/drawing/2014/main" id="{D2D79610-52EC-C88F-C0BA-2C270E70F38E}"/>
              </a:ext>
            </a:extLst>
          </p:cNvPr>
          <p:cNvSpPr/>
          <p:nvPr/>
        </p:nvSpPr>
        <p:spPr>
          <a:xfrm>
            <a:off x="6201363" y="9525"/>
            <a:ext cx="2201476" cy="17516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>
                <a:solidFill>
                  <a:schemeClr val="accent2"/>
                </a:solidFill>
                <a:latin typeface="Arial Rounded MT Bold" panose="020F0704030504030204" pitchFamily="34" charset="77"/>
              </a:rPr>
              <a:t>Implementing</a:t>
            </a:r>
          </a:p>
        </p:txBody>
      </p:sp>
      <p:sp>
        <p:nvSpPr>
          <p:cNvPr id="16" name="Oval 39">
            <a:extLst>
              <a:ext uri="{FF2B5EF4-FFF2-40B4-BE49-F238E27FC236}">
                <a16:creationId xmlns:a16="http://schemas.microsoft.com/office/drawing/2014/main" id="{F31D1281-404F-11BD-531D-8F7E4C19EE65}"/>
              </a:ext>
            </a:extLst>
          </p:cNvPr>
          <p:cNvSpPr/>
          <p:nvPr/>
        </p:nvSpPr>
        <p:spPr>
          <a:xfrm>
            <a:off x="9023379" y="9525"/>
            <a:ext cx="1780267" cy="17516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>
                <a:solidFill>
                  <a:srgbClr val="DDD2FF"/>
                </a:solidFill>
                <a:latin typeface="Arial Rounded MT Bold" panose="020F0704030504030204" pitchFamily="34" charset="77"/>
              </a:rPr>
              <a:t>Adjusting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B0C9C16F-D62D-D43D-552E-BA210B121AC3}"/>
              </a:ext>
            </a:extLst>
          </p:cNvPr>
          <p:cNvSpPr/>
          <p:nvPr/>
        </p:nvSpPr>
        <p:spPr>
          <a:xfrm>
            <a:off x="2819400" y="875843"/>
            <a:ext cx="831850" cy="19050"/>
          </a:xfrm>
          <a:custGeom>
            <a:avLst/>
            <a:gdLst>
              <a:gd name="connsiteX0" fmla="*/ 0 w 831850"/>
              <a:gd name="connsiteY0" fmla="*/ 0 h 19050"/>
              <a:gd name="connsiteX1" fmla="*/ 349250 w 831850"/>
              <a:gd name="connsiteY1" fmla="*/ 19050 h 19050"/>
              <a:gd name="connsiteX2" fmla="*/ 571500 w 831850"/>
              <a:gd name="connsiteY2" fmla="*/ 12700 h 19050"/>
              <a:gd name="connsiteX3" fmla="*/ 755650 w 831850"/>
              <a:gd name="connsiteY3" fmla="*/ 12700 h 19050"/>
              <a:gd name="connsiteX4" fmla="*/ 831850 w 831850"/>
              <a:gd name="connsiteY4" fmla="*/ 1270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850" h="19050">
                <a:moveTo>
                  <a:pt x="0" y="0"/>
                </a:moveTo>
                <a:cubicBezTo>
                  <a:pt x="127000" y="8466"/>
                  <a:pt x="254000" y="16933"/>
                  <a:pt x="349250" y="19050"/>
                </a:cubicBezTo>
                <a:lnTo>
                  <a:pt x="571500" y="12700"/>
                </a:lnTo>
                <a:cubicBezTo>
                  <a:pt x="639233" y="11642"/>
                  <a:pt x="755650" y="12700"/>
                  <a:pt x="755650" y="12700"/>
                </a:cubicBezTo>
                <a:lnTo>
                  <a:pt x="831850" y="1270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1D00172-4341-B9FC-EB86-544CEC896AFA}"/>
              </a:ext>
            </a:extLst>
          </p:cNvPr>
          <p:cNvSpPr/>
          <p:nvPr/>
        </p:nvSpPr>
        <p:spPr>
          <a:xfrm>
            <a:off x="3594100" y="831850"/>
            <a:ext cx="114331" cy="107950"/>
          </a:xfrm>
          <a:custGeom>
            <a:avLst/>
            <a:gdLst>
              <a:gd name="connsiteX0" fmla="*/ 0 w 114331"/>
              <a:gd name="connsiteY0" fmla="*/ 0 h 107950"/>
              <a:gd name="connsiteX1" fmla="*/ 114300 w 114331"/>
              <a:gd name="connsiteY1" fmla="*/ 57150 h 107950"/>
              <a:gd name="connsiteX2" fmla="*/ 12700 w 114331"/>
              <a:gd name="connsiteY2" fmla="*/ 107950 h 107950"/>
              <a:gd name="connsiteX3" fmla="*/ 12700 w 114331"/>
              <a:gd name="connsiteY3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31" h="107950">
                <a:moveTo>
                  <a:pt x="0" y="0"/>
                </a:moveTo>
                <a:cubicBezTo>
                  <a:pt x="56091" y="19579"/>
                  <a:pt x="112183" y="39158"/>
                  <a:pt x="114300" y="57150"/>
                </a:cubicBezTo>
                <a:cubicBezTo>
                  <a:pt x="116417" y="75142"/>
                  <a:pt x="12700" y="107950"/>
                  <a:pt x="12700" y="107950"/>
                </a:cubicBezTo>
                <a:lnTo>
                  <a:pt x="12700" y="10795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9AD0C12-065F-9C49-C29F-A1114452FFD9}"/>
              </a:ext>
            </a:extLst>
          </p:cNvPr>
          <p:cNvSpPr/>
          <p:nvPr/>
        </p:nvSpPr>
        <p:spPr>
          <a:xfrm>
            <a:off x="5560812" y="875843"/>
            <a:ext cx="831850" cy="19050"/>
          </a:xfrm>
          <a:custGeom>
            <a:avLst/>
            <a:gdLst>
              <a:gd name="connsiteX0" fmla="*/ 0 w 831850"/>
              <a:gd name="connsiteY0" fmla="*/ 0 h 19050"/>
              <a:gd name="connsiteX1" fmla="*/ 349250 w 831850"/>
              <a:gd name="connsiteY1" fmla="*/ 19050 h 19050"/>
              <a:gd name="connsiteX2" fmla="*/ 571500 w 831850"/>
              <a:gd name="connsiteY2" fmla="*/ 12700 h 19050"/>
              <a:gd name="connsiteX3" fmla="*/ 755650 w 831850"/>
              <a:gd name="connsiteY3" fmla="*/ 12700 h 19050"/>
              <a:gd name="connsiteX4" fmla="*/ 831850 w 831850"/>
              <a:gd name="connsiteY4" fmla="*/ 1270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850" h="19050">
                <a:moveTo>
                  <a:pt x="0" y="0"/>
                </a:moveTo>
                <a:cubicBezTo>
                  <a:pt x="127000" y="8466"/>
                  <a:pt x="254000" y="16933"/>
                  <a:pt x="349250" y="19050"/>
                </a:cubicBezTo>
                <a:lnTo>
                  <a:pt x="571500" y="12700"/>
                </a:lnTo>
                <a:cubicBezTo>
                  <a:pt x="639233" y="11642"/>
                  <a:pt x="755650" y="12700"/>
                  <a:pt x="755650" y="12700"/>
                </a:cubicBezTo>
                <a:lnTo>
                  <a:pt x="831850" y="1270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9A35FFC-8185-8FFB-1912-EAEB412831FE}"/>
              </a:ext>
            </a:extLst>
          </p:cNvPr>
          <p:cNvSpPr/>
          <p:nvPr/>
        </p:nvSpPr>
        <p:spPr>
          <a:xfrm>
            <a:off x="6335512" y="831850"/>
            <a:ext cx="114331" cy="107950"/>
          </a:xfrm>
          <a:custGeom>
            <a:avLst/>
            <a:gdLst>
              <a:gd name="connsiteX0" fmla="*/ 0 w 114331"/>
              <a:gd name="connsiteY0" fmla="*/ 0 h 107950"/>
              <a:gd name="connsiteX1" fmla="*/ 114300 w 114331"/>
              <a:gd name="connsiteY1" fmla="*/ 57150 h 107950"/>
              <a:gd name="connsiteX2" fmla="*/ 12700 w 114331"/>
              <a:gd name="connsiteY2" fmla="*/ 107950 h 107950"/>
              <a:gd name="connsiteX3" fmla="*/ 12700 w 114331"/>
              <a:gd name="connsiteY3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31" h="107950">
                <a:moveTo>
                  <a:pt x="0" y="0"/>
                </a:moveTo>
                <a:cubicBezTo>
                  <a:pt x="56091" y="19579"/>
                  <a:pt x="112183" y="39158"/>
                  <a:pt x="114300" y="57150"/>
                </a:cubicBezTo>
                <a:cubicBezTo>
                  <a:pt x="116417" y="75142"/>
                  <a:pt x="12700" y="107950"/>
                  <a:pt x="12700" y="107950"/>
                </a:cubicBezTo>
                <a:lnTo>
                  <a:pt x="12700" y="10795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A365629-D04F-04E9-20B5-63DD78538948}"/>
              </a:ext>
            </a:extLst>
          </p:cNvPr>
          <p:cNvSpPr/>
          <p:nvPr/>
        </p:nvSpPr>
        <p:spPr>
          <a:xfrm>
            <a:off x="8191529" y="894893"/>
            <a:ext cx="831850" cy="19050"/>
          </a:xfrm>
          <a:custGeom>
            <a:avLst/>
            <a:gdLst>
              <a:gd name="connsiteX0" fmla="*/ 0 w 831850"/>
              <a:gd name="connsiteY0" fmla="*/ 0 h 19050"/>
              <a:gd name="connsiteX1" fmla="*/ 349250 w 831850"/>
              <a:gd name="connsiteY1" fmla="*/ 19050 h 19050"/>
              <a:gd name="connsiteX2" fmla="*/ 571500 w 831850"/>
              <a:gd name="connsiteY2" fmla="*/ 12700 h 19050"/>
              <a:gd name="connsiteX3" fmla="*/ 755650 w 831850"/>
              <a:gd name="connsiteY3" fmla="*/ 12700 h 19050"/>
              <a:gd name="connsiteX4" fmla="*/ 831850 w 831850"/>
              <a:gd name="connsiteY4" fmla="*/ 1270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850" h="19050">
                <a:moveTo>
                  <a:pt x="0" y="0"/>
                </a:moveTo>
                <a:cubicBezTo>
                  <a:pt x="127000" y="8466"/>
                  <a:pt x="254000" y="16933"/>
                  <a:pt x="349250" y="19050"/>
                </a:cubicBezTo>
                <a:lnTo>
                  <a:pt x="571500" y="12700"/>
                </a:lnTo>
                <a:cubicBezTo>
                  <a:pt x="639233" y="11642"/>
                  <a:pt x="755650" y="12700"/>
                  <a:pt x="755650" y="12700"/>
                </a:cubicBezTo>
                <a:lnTo>
                  <a:pt x="831850" y="1270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FCD3256-1965-14D8-F20B-391854C97C79}"/>
              </a:ext>
            </a:extLst>
          </p:cNvPr>
          <p:cNvSpPr/>
          <p:nvPr/>
        </p:nvSpPr>
        <p:spPr>
          <a:xfrm>
            <a:off x="8966229" y="850900"/>
            <a:ext cx="114331" cy="107950"/>
          </a:xfrm>
          <a:custGeom>
            <a:avLst/>
            <a:gdLst>
              <a:gd name="connsiteX0" fmla="*/ 0 w 114331"/>
              <a:gd name="connsiteY0" fmla="*/ 0 h 107950"/>
              <a:gd name="connsiteX1" fmla="*/ 114300 w 114331"/>
              <a:gd name="connsiteY1" fmla="*/ 57150 h 107950"/>
              <a:gd name="connsiteX2" fmla="*/ 12700 w 114331"/>
              <a:gd name="connsiteY2" fmla="*/ 107950 h 107950"/>
              <a:gd name="connsiteX3" fmla="*/ 12700 w 114331"/>
              <a:gd name="connsiteY3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31" h="107950">
                <a:moveTo>
                  <a:pt x="0" y="0"/>
                </a:moveTo>
                <a:cubicBezTo>
                  <a:pt x="56091" y="19579"/>
                  <a:pt x="112183" y="39158"/>
                  <a:pt x="114300" y="57150"/>
                </a:cubicBezTo>
                <a:cubicBezTo>
                  <a:pt x="116417" y="75142"/>
                  <a:pt x="12700" y="107950"/>
                  <a:pt x="12700" y="107950"/>
                </a:cubicBezTo>
                <a:lnTo>
                  <a:pt x="12700" y="10795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621DE5B-B6A1-9B8E-E5EB-66A07E15A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9" y="2586315"/>
            <a:ext cx="1709167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C77CE9AC-6D28-9A99-049B-573B734BF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59" y="3590855"/>
            <a:ext cx="230591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9002F55A-50C2-0983-AC2E-3C0C81CF8107}"/>
              </a:ext>
            </a:extLst>
          </p:cNvPr>
          <p:cNvSpPr txBox="1"/>
          <p:nvPr/>
        </p:nvSpPr>
        <p:spPr>
          <a:xfrm>
            <a:off x="9777118" y="5979612"/>
            <a:ext cx="2143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3"/>
                </a:solidFill>
                <a:latin typeface="Arial Rounded MT Bold" panose="020F0704030504030204" pitchFamily="34" charset="77"/>
              </a:rPr>
              <a:t>#2 Work together, not separate 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FDBD8A66-FCA6-C0D6-3352-BEF5B97B6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8906" y="1390999"/>
            <a:ext cx="4654187" cy="4910631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261AF32-B7CD-7E16-46B4-3051A9146AE3}"/>
              </a:ext>
            </a:extLst>
          </p:cNvPr>
          <p:cNvSpPr/>
          <p:nvPr/>
        </p:nvSpPr>
        <p:spPr>
          <a:xfrm>
            <a:off x="5791680" y="2660186"/>
            <a:ext cx="3613249" cy="420295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485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1DFC4-AB27-1266-CD35-F3F203BD4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EFD7921-EBE2-DAE2-2D02-5816181FD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18910" y="412250"/>
            <a:ext cx="1156943" cy="126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E0E40E-FBB2-047B-1B84-A1B241859C9D}"/>
              </a:ext>
            </a:extLst>
          </p:cNvPr>
          <p:cNvSpPr txBox="1"/>
          <p:nvPr/>
        </p:nvSpPr>
        <p:spPr>
          <a:xfrm>
            <a:off x="2510278" y="557103"/>
            <a:ext cx="6020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chemeClr val="accent2"/>
                </a:solidFill>
                <a:latin typeface="Arial Rounded MT Bold" panose="020F0704030504030204" pitchFamily="34" charset="77"/>
              </a:rPr>
              <a:t>Tip #2: Work in a continuous flow </a:t>
            </a:r>
            <a:r>
              <a:rPr lang="en-GB" sz="2800" b="1" i="1">
                <a:solidFill>
                  <a:schemeClr val="accent2"/>
                </a:solidFill>
                <a:latin typeface="Arial Rounded MT Bold" panose="020F0704030504030204" pitchFamily="34" charset="77"/>
              </a:rPr>
              <a:t>together</a:t>
            </a:r>
            <a:r>
              <a:rPr lang="en-GB" sz="2800" b="1">
                <a:solidFill>
                  <a:schemeClr val="accent2"/>
                </a:solidFill>
                <a:latin typeface="Arial Rounded MT Bold" panose="020F0704030504030204" pitchFamily="34" charset="77"/>
              </a:rPr>
              <a:t>, not in separate phases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64E896C4-B623-70AE-BC0C-1A67AA9C3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439" y="414140"/>
            <a:ext cx="860702" cy="126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A9C495F-4B3D-5E4E-D8FB-F2C3C7AE1540}"/>
              </a:ext>
            </a:extLst>
          </p:cNvPr>
          <p:cNvGrpSpPr/>
          <p:nvPr/>
        </p:nvGrpSpPr>
        <p:grpSpPr>
          <a:xfrm>
            <a:off x="701040" y="1883418"/>
            <a:ext cx="5394960" cy="1306686"/>
            <a:chOff x="388053" y="2026381"/>
            <a:chExt cx="5394960" cy="130668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CC31308-2863-F4D0-FC7D-7F72B4EE0361}"/>
                </a:ext>
              </a:extLst>
            </p:cNvPr>
            <p:cNvSpPr/>
            <p:nvPr/>
          </p:nvSpPr>
          <p:spPr>
            <a:xfrm>
              <a:off x="388053" y="2026381"/>
              <a:ext cx="5394960" cy="1306686"/>
            </a:xfrm>
            <a:prstGeom prst="roundRect">
              <a:avLst>
                <a:gd name="adj" fmla="val 8000"/>
              </a:avLst>
            </a:prstGeom>
            <a:solidFill>
              <a:srgbClr val="EAF3DE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B303AC-35C9-C189-ED9A-4174DF0F71D6}"/>
                </a:ext>
              </a:extLst>
            </p:cNvPr>
            <p:cNvSpPr txBox="1"/>
            <p:nvPr/>
          </p:nvSpPr>
          <p:spPr>
            <a:xfrm>
              <a:off x="865627" y="2497890"/>
              <a:ext cx="3949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NO" sz="2400">
                  <a:effectLst/>
                  <a:latin typeface="Apple Color Emoji" pitchFamily="2" charset="0"/>
                </a:rPr>
                <a:t>☺️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D1F246-D203-70C8-53F7-BC6D46C5F1CD}"/>
                </a:ext>
              </a:extLst>
            </p:cNvPr>
            <p:cNvSpPr txBox="1"/>
            <p:nvPr/>
          </p:nvSpPr>
          <p:spPr>
            <a:xfrm>
              <a:off x="1273799" y="2489350"/>
              <a:ext cx="42469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nb-NO" b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BENEFITS</a:t>
              </a:r>
              <a:endParaRPr b="1">
                <a:solidFill>
                  <a:srgbClr val="32652B"/>
                </a:solidFill>
                <a:latin typeface="Arial Rounded MT Bold" panose="020F0704030504030204" pitchFamily="34" charset="77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F4BCB9A-4D64-CD4E-AEFE-1144B3586AA8}"/>
              </a:ext>
            </a:extLst>
          </p:cNvPr>
          <p:cNvGrpSpPr/>
          <p:nvPr/>
        </p:nvGrpSpPr>
        <p:grpSpPr>
          <a:xfrm>
            <a:off x="6196082" y="1907212"/>
            <a:ext cx="5394960" cy="1274868"/>
            <a:chOff x="5883095" y="2050175"/>
            <a:chExt cx="5394960" cy="1274868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27DEAA1B-DE77-7348-0E66-7A559EDA0BA9}"/>
                </a:ext>
              </a:extLst>
            </p:cNvPr>
            <p:cNvSpPr/>
            <p:nvPr/>
          </p:nvSpPr>
          <p:spPr>
            <a:xfrm>
              <a:off x="5883095" y="2050175"/>
              <a:ext cx="5394960" cy="1274868"/>
            </a:xfrm>
            <a:prstGeom prst="roundRect">
              <a:avLst>
                <a:gd name="adj" fmla="val 8000"/>
              </a:avLst>
            </a:prstGeom>
            <a:solidFill>
              <a:srgbClr val="FAECE7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E56247-14AF-BB9F-9C91-D39EFC303761}"/>
                </a:ext>
              </a:extLst>
            </p:cNvPr>
            <p:cNvSpPr txBox="1"/>
            <p:nvPr/>
          </p:nvSpPr>
          <p:spPr>
            <a:xfrm>
              <a:off x="6420735" y="2497890"/>
              <a:ext cx="3949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NO" sz="2400">
                  <a:effectLst/>
                  <a:latin typeface="Apple Color Emoji" pitchFamily="2" charset="0"/>
                </a:rPr>
                <a:t>🤔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6F1C07A-8BFB-EC45-0E18-7CB4504FA149}"/>
                </a:ext>
              </a:extLst>
            </p:cNvPr>
            <p:cNvSpPr txBox="1"/>
            <p:nvPr/>
          </p:nvSpPr>
          <p:spPr>
            <a:xfrm>
              <a:off x="6828907" y="2489350"/>
              <a:ext cx="42469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nb-NO" b="1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CHALLENGES</a:t>
              </a:r>
              <a:endParaRPr b="1">
                <a:solidFill>
                  <a:srgbClr val="830705"/>
                </a:solidFill>
                <a:latin typeface="Arial Rounded MT Bold" panose="020F070403050403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37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E0823-7D06-2B9C-13D2-ED44DD592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39540A6-DE2D-B98A-91B6-670783BB3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18910" y="412250"/>
            <a:ext cx="1156943" cy="126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C4004B-FBAE-5B9A-C951-0963B8E00422}"/>
              </a:ext>
            </a:extLst>
          </p:cNvPr>
          <p:cNvSpPr txBox="1"/>
          <p:nvPr/>
        </p:nvSpPr>
        <p:spPr>
          <a:xfrm>
            <a:off x="2510278" y="557103"/>
            <a:ext cx="6020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chemeClr val="accent2"/>
                </a:solidFill>
                <a:latin typeface="Arial Rounded MT Bold" panose="020F0704030504030204" pitchFamily="34" charset="77"/>
              </a:rPr>
              <a:t>Tip #2: Work in a continuous flow </a:t>
            </a:r>
            <a:r>
              <a:rPr lang="en-GB" sz="2800" b="1" i="1">
                <a:solidFill>
                  <a:schemeClr val="accent2"/>
                </a:solidFill>
                <a:latin typeface="Arial Rounded MT Bold" panose="020F0704030504030204" pitchFamily="34" charset="77"/>
              </a:rPr>
              <a:t>together</a:t>
            </a:r>
            <a:r>
              <a:rPr lang="en-GB" sz="2800" b="1">
                <a:solidFill>
                  <a:schemeClr val="accent2"/>
                </a:solidFill>
                <a:latin typeface="Arial Rounded MT Bold" panose="020F0704030504030204" pitchFamily="34" charset="77"/>
              </a:rPr>
              <a:t>, not in separate phases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422CACB5-3913-88A2-F236-A7C553E69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439" y="414140"/>
            <a:ext cx="860702" cy="126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F5DA685-D9AE-6934-F1D5-90F5E341138B}"/>
              </a:ext>
            </a:extLst>
          </p:cNvPr>
          <p:cNvGrpSpPr/>
          <p:nvPr/>
        </p:nvGrpSpPr>
        <p:grpSpPr>
          <a:xfrm>
            <a:off x="701040" y="1883418"/>
            <a:ext cx="5394960" cy="2117995"/>
            <a:chOff x="388053" y="2026381"/>
            <a:chExt cx="5394960" cy="211799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02ED135-9701-EB15-460F-549FB4D0AC08}"/>
                </a:ext>
              </a:extLst>
            </p:cNvPr>
            <p:cNvSpPr/>
            <p:nvPr/>
          </p:nvSpPr>
          <p:spPr>
            <a:xfrm>
              <a:off x="388053" y="2026381"/>
              <a:ext cx="5394960" cy="2117995"/>
            </a:xfrm>
            <a:prstGeom prst="roundRect">
              <a:avLst>
                <a:gd name="adj" fmla="val 8000"/>
              </a:avLst>
            </a:prstGeom>
            <a:solidFill>
              <a:srgbClr val="EAF3DE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48763B-3A4C-8F36-59E8-F6DB2BB566B7}"/>
                </a:ext>
              </a:extLst>
            </p:cNvPr>
            <p:cNvSpPr txBox="1"/>
            <p:nvPr/>
          </p:nvSpPr>
          <p:spPr>
            <a:xfrm>
              <a:off x="865627" y="3026536"/>
              <a:ext cx="424694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buSzPct val="120000"/>
              </a:pP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Everyone</a:t>
              </a:r>
              <a:r>
                <a:rPr lang="nb-NO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 </a:t>
              </a: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gains</a:t>
              </a:r>
              <a:r>
                <a:rPr lang="nb-NO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 </a:t>
              </a: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ownership</a:t>
              </a:r>
              <a:r>
                <a:rPr lang="nb-NO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 </a:t>
              </a: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of</a:t>
              </a:r>
              <a:r>
                <a:rPr lang="nb-NO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 </a:t>
              </a: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what</a:t>
              </a:r>
              <a:r>
                <a:rPr lang="nb-NO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 is </a:t>
              </a: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created</a:t>
              </a:r>
              <a:endParaRPr>
                <a:solidFill>
                  <a:srgbClr val="32652B"/>
                </a:solidFill>
                <a:latin typeface="Arial Rounded MT Bold" panose="020F0704030504030204" pitchFamily="34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2DE75B-B5F9-1F30-8674-C334C93381E9}"/>
                </a:ext>
              </a:extLst>
            </p:cNvPr>
            <p:cNvSpPr txBox="1"/>
            <p:nvPr/>
          </p:nvSpPr>
          <p:spPr>
            <a:xfrm>
              <a:off x="865627" y="2497890"/>
              <a:ext cx="3949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NO" sz="2400">
                  <a:effectLst/>
                  <a:latin typeface="Apple Color Emoji" pitchFamily="2" charset="0"/>
                </a:rPr>
                <a:t>☺️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4ACE14-EA91-F379-3594-C24421DC57FB}"/>
                </a:ext>
              </a:extLst>
            </p:cNvPr>
            <p:cNvSpPr txBox="1"/>
            <p:nvPr/>
          </p:nvSpPr>
          <p:spPr>
            <a:xfrm>
              <a:off x="1273799" y="2489350"/>
              <a:ext cx="42469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nb-NO" b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BENEFITS</a:t>
              </a:r>
              <a:endParaRPr b="1">
                <a:solidFill>
                  <a:srgbClr val="32652B"/>
                </a:solidFill>
                <a:latin typeface="Arial Rounded MT Bold" panose="020F0704030504030204" pitchFamily="34" charset="77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9C267C0-8265-D000-2FA2-FAA433321D7D}"/>
              </a:ext>
            </a:extLst>
          </p:cNvPr>
          <p:cNvGrpSpPr/>
          <p:nvPr/>
        </p:nvGrpSpPr>
        <p:grpSpPr>
          <a:xfrm>
            <a:off x="6196082" y="1907212"/>
            <a:ext cx="5394960" cy="1274868"/>
            <a:chOff x="5883095" y="2050175"/>
            <a:chExt cx="5394960" cy="1274868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2E952015-EC59-C0C0-B125-090BD17512C1}"/>
                </a:ext>
              </a:extLst>
            </p:cNvPr>
            <p:cNvSpPr/>
            <p:nvPr/>
          </p:nvSpPr>
          <p:spPr>
            <a:xfrm>
              <a:off x="5883095" y="2050175"/>
              <a:ext cx="5394960" cy="1274868"/>
            </a:xfrm>
            <a:prstGeom prst="roundRect">
              <a:avLst>
                <a:gd name="adj" fmla="val 8000"/>
              </a:avLst>
            </a:prstGeom>
            <a:solidFill>
              <a:srgbClr val="FAECE7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0725F9-0E85-2293-1277-B9FDAA120C85}"/>
                </a:ext>
              </a:extLst>
            </p:cNvPr>
            <p:cNvSpPr txBox="1"/>
            <p:nvPr/>
          </p:nvSpPr>
          <p:spPr>
            <a:xfrm>
              <a:off x="6420735" y="2497890"/>
              <a:ext cx="3949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NO" sz="2400">
                  <a:effectLst/>
                  <a:latin typeface="Apple Color Emoji" pitchFamily="2" charset="0"/>
                </a:rPr>
                <a:t>🤔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B27CA8-0074-3392-06CF-06D3904C2CFA}"/>
                </a:ext>
              </a:extLst>
            </p:cNvPr>
            <p:cNvSpPr txBox="1"/>
            <p:nvPr/>
          </p:nvSpPr>
          <p:spPr>
            <a:xfrm>
              <a:off x="6828907" y="2489350"/>
              <a:ext cx="42469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nb-NO" b="1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CHALLENGES</a:t>
              </a:r>
              <a:endParaRPr b="1">
                <a:solidFill>
                  <a:srgbClr val="830705"/>
                </a:solidFill>
                <a:latin typeface="Arial Rounded MT Bold" panose="020F070403050403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179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D109F-8026-17D4-57B7-A4C6939D9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04E4BB66-508B-6528-DEB2-C1BBF0CC8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18910" y="412250"/>
            <a:ext cx="1156943" cy="126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CD7951-5370-1988-9605-D90CA66D4FC7}"/>
              </a:ext>
            </a:extLst>
          </p:cNvPr>
          <p:cNvSpPr txBox="1"/>
          <p:nvPr/>
        </p:nvSpPr>
        <p:spPr>
          <a:xfrm>
            <a:off x="2510278" y="557103"/>
            <a:ext cx="6020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chemeClr val="accent2"/>
                </a:solidFill>
                <a:latin typeface="Arial Rounded MT Bold" panose="020F0704030504030204" pitchFamily="34" charset="77"/>
              </a:rPr>
              <a:t>Tip #2: Work in a continuous flow </a:t>
            </a:r>
            <a:r>
              <a:rPr lang="en-GB" sz="2800" b="1" i="1">
                <a:solidFill>
                  <a:schemeClr val="accent2"/>
                </a:solidFill>
                <a:latin typeface="Arial Rounded MT Bold" panose="020F0704030504030204" pitchFamily="34" charset="77"/>
              </a:rPr>
              <a:t>together</a:t>
            </a:r>
            <a:r>
              <a:rPr lang="en-GB" sz="2800" b="1">
                <a:solidFill>
                  <a:schemeClr val="accent2"/>
                </a:solidFill>
                <a:latin typeface="Arial Rounded MT Bold" panose="020F0704030504030204" pitchFamily="34" charset="77"/>
              </a:rPr>
              <a:t>, not in separate phases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FB510551-94EF-1689-0991-2DBF993A3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439" y="414140"/>
            <a:ext cx="860702" cy="126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CE9EC2C-8435-880A-F478-C0C220A80371}"/>
              </a:ext>
            </a:extLst>
          </p:cNvPr>
          <p:cNvGrpSpPr/>
          <p:nvPr/>
        </p:nvGrpSpPr>
        <p:grpSpPr>
          <a:xfrm>
            <a:off x="701040" y="1883418"/>
            <a:ext cx="5394960" cy="2476709"/>
            <a:chOff x="388053" y="2026381"/>
            <a:chExt cx="5394960" cy="247670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500728A-4003-576F-FB1B-5DCD0FF24A14}"/>
                </a:ext>
              </a:extLst>
            </p:cNvPr>
            <p:cNvSpPr/>
            <p:nvPr/>
          </p:nvSpPr>
          <p:spPr>
            <a:xfrm>
              <a:off x="388053" y="2026381"/>
              <a:ext cx="5394960" cy="2476709"/>
            </a:xfrm>
            <a:prstGeom prst="roundRect">
              <a:avLst>
                <a:gd name="adj" fmla="val 8000"/>
              </a:avLst>
            </a:prstGeom>
            <a:solidFill>
              <a:srgbClr val="EAF3DE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3BEA3E5-8952-E450-81FB-4C0484D6BCA7}"/>
                </a:ext>
              </a:extLst>
            </p:cNvPr>
            <p:cNvSpPr txBox="1"/>
            <p:nvPr/>
          </p:nvSpPr>
          <p:spPr>
            <a:xfrm>
              <a:off x="865627" y="3026536"/>
              <a:ext cx="424694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buSzPct val="120000"/>
              </a:pP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Everyone</a:t>
              </a:r>
              <a:r>
                <a:rPr lang="nb-NO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 </a:t>
              </a: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gains</a:t>
              </a:r>
              <a:r>
                <a:rPr lang="nb-NO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 </a:t>
              </a: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ownership</a:t>
              </a:r>
              <a:r>
                <a:rPr lang="nb-NO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 </a:t>
              </a: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of</a:t>
              </a:r>
              <a:r>
                <a:rPr lang="nb-NO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 </a:t>
              </a: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what</a:t>
              </a:r>
              <a:r>
                <a:rPr lang="nb-NO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 is </a:t>
              </a: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created</a:t>
              </a:r>
              <a:endParaRPr>
                <a:solidFill>
                  <a:srgbClr val="32652B"/>
                </a:solidFill>
                <a:latin typeface="Arial Rounded MT Bold" panose="020F0704030504030204" pitchFamily="34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93A950-9991-9DDF-9A22-42481EA7DD16}"/>
                </a:ext>
              </a:extLst>
            </p:cNvPr>
            <p:cNvSpPr txBox="1"/>
            <p:nvPr/>
          </p:nvSpPr>
          <p:spPr>
            <a:xfrm>
              <a:off x="865627" y="2497890"/>
              <a:ext cx="3949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NO" sz="2400">
                  <a:effectLst/>
                  <a:latin typeface="Apple Color Emoji" pitchFamily="2" charset="0"/>
                </a:rPr>
                <a:t>☺️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EAF7E6-03E3-989C-2275-F2C875C8F2B9}"/>
                </a:ext>
              </a:extLst>
            </p:cNvPr>
            <p:cNvSpPr txBox="1"/>
            <p:nvPr/>
          </p:nvSpPr>
          <p:spPr>
            <a:xfrm>
              <a:off x="1273799" y="2489350"/>
              <a:ext cx="42469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nb-NO" b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BENEFITS</a:t>
              </a:r>
              <a:endParaRPr b="1">
                <a:solidFill>
                  <a:srgbClr val="32652B"/>
                </a:solidFill>
                <a:latin typeface="Arial Rounded MT Bold" panose="020F0704030504030204" pitchFamily="34" charset="77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61076D-1251-46A6-5F25-2437D7AB201E}"/>
                </a:ext>
              </a:extLst>
            </p:cNvPr>
            <p:cNvSpPr txBox="1"/>
            <p:nvPr/>
          </p:nvSpPr>
          <p:spPr>
            <a:xfrm>
              <a:off x="865627" y="3741590"/>
              <a:ext cx="42469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buSzPct val="120000"/>
              </a:pPr>
              <a:r>
                <a:rPr lang="nb-NO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No </a:t>
              </a: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big</a:t>
              </a:r>
              <a:r>
                <a:rPr lang="nb-NO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 </a:t>
              </a: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handoff</a:t>
              </a:r>
              <a:endParaRPr>
                <a:solidFill>
                  <a:srgbClr val="32652B"/>
                </a:solidFill>
                <a:latin typeface="Arial Rounded MT Bold" panose="020F0704030504030204" pitchFamily="34" charset="77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BB589A9-97CC-6C0F-B4D3-C994513794D4}"/>
              </a:ext>
            </a:extLst>
          </p:cNvPr>
          <p:cNvGrpSpPr/>
          <p:nvPr/>
        </p:nvGrpSpPr>
        <p:grpSpPr>
          <a:xfrm>
            <a:off x="6196082" y="1907212"/>
            <a:ext cx="5394960" cy="1274868"/>
            <a:chOff x="5883095" y="2050175"/>
            <a:chExt cx="5394960" cy="1274868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26B64310-8ED3-3DC8-772D-B7449F57CF97}"/>
                </a:ext>
              </a:extLst>
            </p:cNvPr>
            <p:cNvSpPr/>
            <p:nvPr/>
          </p:nvSpPr>
          <p:spPr>
            <a:xfrm>
              <a:off x="5883095" y="2050175"/>
              <a:ext cx="5394960" cy="1274868"/>
            </a:xfrm>
            <a:prstGeom prst="roundRect">
              <a:avLst>
                <a:gd name="adj" fmla="val 8000"/>
              </a:avLst>
            </a:prstGeom>
            <a:solidFill>
              <a:srgbClr val="FAECE7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DC3EFAE-FB5A-1A4B-0668-7A72F38190A5}"/>
                </a:ext>
              </a:extLst>
            </p:cNvPr>
            <p:cNvSpPr txBox="1"/>
            <p:nvPr/>
          </p:nvSpPr>
          <p:spPr>
            <a:xfrm>
              <a:off x="6420735" y="2497890"/>
              <a:ext cx="3949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NO" sz="2400">
                  <a:effectLst/>
                  <a:latin typeface="Apple Color Emoji" pitchFamily="2" charset="0"/>
                </a:rPr>
                <a:t>🤔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A483D18-856C-3E46-DC46-5E50CB5B87BD}"/>
                </a:ext>
              </a:extLst>
            </p:cNvPr>
            <p:cNvSpPr txBox="1"/>
            <p:nvPr/>
          </p:nvSpPr>
          <p:spPr>
            <a:xfrm>
              <a:off x="6828907" y="2489350"/>
              <a:ext cx="42469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nb-NO" b="1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CHALLENGES</a:t>
              </a:r>
              <a:endParaRPr b="1">
                <a:solidFill>
                  <a:srgbClr val="830705"/>
                </a:solidFill>
                <a:latin typeface="Arial Rounded MT Bold" panose="020F070403050403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93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71B37-C687-F58B-C9BC-FEB3D8736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C4660834-65F7-D8E1-D0D3-0D50ED09C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18910" y="412250"/>
            <a:ext cx="1156943" cy="126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78F87C-5BC6-14A3-4EA7-CD21C12E8FD5}"/>
              </a:ext>
            </a:extLst>
          </p:cNvPr>
          <p:cNvSpPr txBox="1"/>
          <p:nvPr/>
        </p:nvSpPr>
        <p:spPr>
          <a:xfrm>
            <a:off x="2510278" y="557103"/>
            <a:ext cx="6020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chemeClr val="accent2"/>
                </a:solidFill>
                <a:latin typeface="Arial Rounded MT Bold" panose="020F0704030504030204" pitchFamily="34" charset="77"/>
              </a:rPr>
              <a:t>Tip #2: Work in a continuous flow </a:t>
            </a:r>
            <a:r>
              <a:rPr lang="en-GB" sz="2800" b="1" i="1">
                <a:solidFill>
                  <a:schemeClr val="accent2"/>
                </a:solidFill>
                <a:latin typeface="Arial Rounded MT Bold" panose="020F0704030504030204" pitchFamily="34" charset="77"/>
              </a:rPr>
              <a:t>together</a:t>
            </a:r>
            <a:r>
              <a:rPr lang="en-GB" sz="2800" b="1">
                <a:solidFill>
                  <a:schemeClr val="accent2"/>
                </a:solidFill>
                <a:latin typeface="Arial Rounded MT Bold" panose="020F0704030504030204" pitchFamily="34" charset="77"/>
              </a:rPr>
              <a:t>, not in separate phases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1E122C00-DFF0-0C27-DF4D-1CEC932D8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439" y="414140"/>
            <a:ext cx="860702" cy="126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55303DC-07F4-7634-34F3-7200D5E30381}"/>
              </a:ext>
            </a:extLst>
          </p:cNvPr>
          <p:cNvGrpSpPr/>
          <p:nvPr/>
        </p:nvGrpSpPr>
        <p:grpSpPr>
          <a:xfrm>
            <a:off x="6196082" y="1907212"/>
            <a:ext cx="5394960" cy="1274868"/>
            <a:chOff x="5883095" y="2050175"/>
            <a:chExt cx="5394960" cy="1274868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A442133B-080E-D559-2E2F-E328C51D300D}"/>
                </a:ext>
              </a:extLst>
            </p:cNvPr>
            <p:cNvSpPr/>
            <p:nvPr/>
          </p:nvSpPr>
          <p:spPr>
            <a:xfrm>
              <a:off x="5883095" y="2050175"/>
              <a:ext cx="5394960" cy="1274868"/>
            </a:xfrm>
            <a:prstGeom prst="roundRect">
              <a:avLst>
                <a:gd name="adj" fmla="val 8000"/>
              </a:avLst>
            </a:prstGeom>
            <a:solidFill>
              <a:srgbClr val="FAECE7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F39465C-571A-592E-5000-A32EE941A165}"/>
                </a:ext>
              </a:extLst>
            </p:cNvPr>
            <p:cNvSpPr txBox="1"/>
            <p:nvPr/>
          </p:nvSpPr>
          <p:spPr>
            <a:xfrm>
              <a:off x="6420735" y="2497890"/>
              <a:ext cx="3949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NO" sz="2400">
                  <a:effectLst/>
                  <a:latin typeface="Apple Color Emoji" pitchFamily="2" charset="0"/>
                </a:rPr>
                <a:t>🤔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3F282C4-4BFF-9D94-CEFE-76459ABAEFC9}"/>
                </a:ext>
              </a:extLst>
            </p:cNvPr>
            <p:cNvSpPr txBox="1"/>
            <p:nvPr/>
          </p:nvSpPr>
          <p:spPr>
            <a:xfrm>
              <a:off x="6828907" y="2489350"/>
              <a:ext cx="42469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nb-NO" b="1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CHALLENGES</a:t>
              </a:r>
              <a:endParaRPr b="1">
                <a:solidFill>
                  <a:srgbClr val="830705"/>
                </a:solidFill>
                <a:latin typeface="Arial Rounded MT Bold" panose="020F0704030504030204" pitchFamily="34" charset="77"/>
              </a:endParaRPr>
            </a:p>
          </p:txBody>
        </p:sp>
      </p:grpSp>
      <p:grpSp>
        <p:nvGrpSpPr>
          <p:cNvPr id="6" name="Group 27">
            <a:extLst>
              <a:ext uri="{FF2B5EF4-FFF2-40B4-BE49-F238E27FC236}">
                <a16:creationId xmlns:a16="http://schemas.microsoft.com/office/drawing/2014/main" id="{14DD8F4F-62CF-80F9-0B70-742F8F9AD5BC}"/>
              </a:ext>
            </a:extLst>
          </p:cNvPr>
          <p:cNvGrpSpPr/>
          <p:nvPr/>
        </p:nvGrpSpPr>
        <p:grpSpPr>
          <a:xfrm>
            <a:off x="701040" y="1883418"/>
            <a:ext cx="5394960" cy="2476709"/>
            <a:chOff x="388053" y="2026381"/>
            <a:chExt cx="5394960" cy="2476709"/>
          </a:xfrm>
        </p:grpSpPr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A179BFED-D33C-2285-B658-87C24B8B34D5}"/>
                </a:ext>
              </a:extLst>
            </p:cNvPr>
            <p:cNvSpPr/>
            <p:nvPr/>
          </p:nvSpPr>
          <p:spPr>
            <a:xfrm>
              <a:off x="388053" y="2026381"/>
              <a:ext cx="5394960" cy="2476709"/>
            </a:xfrm>
            <a:prstGeom prst="roundRect">
              <a:avLst>
                <a:gd name="adj" fmla="val 8000"/>
              </a:avLst>
            </a:prstGeom>
            <a:solidFill>
              <a:srgbClr val="EAF3DE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552D9A35-9A5F-E427-C3B4-7AD5CE5C4B45}"/>
                </a:ext>
              </a:extLst>
            </p:cNvPr>
            <p:cNvSpPr txBox="1"/>
            <p:nvPr/>
          </p:nvSpPr>
          <p:spPr>
            <a:xfrm>
              <a:off x="865627" y="3026536"/>
              <a:ext cx="424694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buSzPct val="120000"/>
              </a:pP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Everyone</a:t>
              </a:r>
              <a:r>
                <a:rPr lang="nb-NO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 </a:t>
              </a: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gains</a:t>
              </a:r>
              <a:r>
                <a:rPr lang="nb-NO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 </a:t>
              </a: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ownership</a:t>
              </a:r>
              <a:r>
                <a:rPr lang="nb-NO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 </a:t>
              </a: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of</a:t>
              </a:r>
              <a:r>
                <a:rPr lang="nb-NO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 </a:t>
              </a: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what</a:t>
              </a:r>
              <a:r>
                <a:rPr lang="nb-NO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 is </a:t>
              </a: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created</a:t>
              </a:r>
              <a:endParaRPr>
                <a:solidFill>
                  <a:srgbClr val="32652B"/>
                </a:solidFill>
                <a:latin typeface="Arial Rounded MT Bold" panose="020F0704030504030204" pitchFamily="34" charset="77"/>
              </a:endParaRP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8EA27075-DF44-311F-AD90-5C9E98EA3683}"/>
                </a:ext>
              </a:extLst>
            </p:cNvPr>
            <p:cNvSpPr txBox="1"/>
            <p:nvPr/>
          </p:nvSpPr>
          <p:spPr>
            <a:xfrm>
              <a:off x="865627" y="2497890"/>
              <a:ext cx="3949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NO" sz="2400">
                  <a:effectLst/>
                  <a:latin typeface="Apple Color Emoji" pitchFamily="2" charset="0"/>
                </a:rPr>
                <a:t>☺️</a:t>
              </a:r>
            </a:p>
          </p:txBody>
        </p:sp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72119B64-E18C-2649-86AB-644C177FCEC1}"/>
                </a:ext>
              </a:extLst>
            </p:cNvPr>
            <p:cNvSpPr txBox="1"/>
            <p:nvPr/>
          </p:nvSpPr>
          <p:spPr>
            <a:xfrm>
              <a:off x="1273799" y="2489350"/>
              <a:ext cx="42469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nb-NO" b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BENEFITS</a:t>
              </a:r>
              <a:endParaRPr b="1">
                <a:solidFill>
                  <a:srgbClr val="32652B"/>
                </a:solidFill>
                <a:latin typeface="Arial Rounded MT Bold" panose="020F0704030504030204" pitchFamily="34" charset="77"/>
              </a:endParaRPr>
            </a:p>
          </p:txBody>
        </p:sp>
        <p:sp>
          <p:nvSpPr>
            <p:cNvPr id="14" name="TextBox 22">
              <a:extLst>
                <a:ext uri="{FF2B5EF4-FFF2-40B4-BE49-F238E27FC236}">
                  <a16:creationId xmlns:a16="http://schemas.microsoft.com/office/drawing/2014/main" id="{4DE6CFA9-2C4E-825A-1313-1ADDBDE8CC25}"/>
                </a:ext>
              </a:extLst>
            </p:cNvPr>
            <p:cNvSpPr txBox="1"/>
            <p:nvPr/>
          </p:nvSpPr>
          <p:spPr>
            <a:xfrm>
              <a:off x="865627" y="3741590"/>
              <a:ext cx="42469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buSzPct val="120000"/>
              </a:pPr>
              <a:r>
                <a:rPr lang="nb-NO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No </a:t>
              </a: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big</a:t>
              </a:r>
              <a:r>
                <a:rPr lang="nb-NO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 </a:t>
              </a: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handoff</a:t>
              </a:r>
              <a:endParaRPr>
                <a:solidFill>
                  <a:srgbClr val="32652B"/>
                </a:solidFill>
                <a:latin typeface="Arial Rounded MT Bold" panose="020F070403050403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327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55AD9-E01F-EEF0-1DC8-E22260DCF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0683E129-8402-A8E8-40CD-33372D063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18910" y="412250"/>
            <a:ext cx="1156943" cy="126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5F9129-899C-C282-7D0B-F464E0891926}"/>
              </a:ext>
            </a:extLst>
          </p:cNvPr>
          <p:cNvSpPr txBox="1"/>
          <p:nvPr/>
        </p:nvSpPr>
        <p:spPr>
          <a:xfrm>
            <a:off x="2510278" y="557103"/>
            <a:ext cx="6020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chemeClr val="accent2"/>
                </a:solidFill>
                <a:latin typeface="Arial Rounded MT Bold" panose="020F0704030504030204" pitchFamily="34" charset="77"/>
              </a:rPr>
              <a:t>Tip #2: Work in a continuous flow </a:t>
            </a:r>
            <a:r>
              <a:rPr lang="en-GB" sz="2800" b="1" i="1">
                <a:solidFill>
                  <a:schemeClr val="accent2"/>
                </a:solidFill>
                <a:latin typeface="Arial Rounded MT Bold" panose="020F0704030504030204" pitchFamily="34" charset="77"/>
              </a:rPr>
              <a:t>together</a:t>
            </a:r>
            <a:r>
              <a:rPr lang="en-GB" sz="2800" b="1">
                <a:solidFill>
                  <a:schemeClr val="accent2"/>
                </a:solidFill>
                <a:latin typeface="Arial Rounded MT Bold" panose="020F0704030504030204" pitchFamily="34" charset="77"/>
              </a:rPr>
              <a:t>, not in separate phases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FF02D9B6-B985-8852-6ACB-1965486E8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439" y="414140"/>
            <a:ext cx="860702" cy="126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88D6C38-9E3C-417B-40EF-7780F9CA2E00}"/>
              </a:ext>
            </a:extLst>
          </p:cNvPr>
          <p:cNvGrpSpPr/>
          <p:nvPr/>
        </p:nvGrpSpPr>
        <p:grpSpPr>
          <a:xfrm>
            <a:off x="6196082" y="1907211"/>
            <a:ext cx="5394960" cy="2044637"/>
            <a:chOff x="5883095" y="2050174"/>
            <a:chExt cx="5394960" cy="2044637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8215E3CA-25C0-83E9-1F82-A9A9DAA66438}"/>
                </a:ext>
              </a:extLst>
            </p:cNvPr>
            <p:cNvSpPr/>
            <p:nvPr/>
          </p:nvSpPr>
          <p:spPr>
            <a:xfrm>
              <a:off x="5883095" y="2050174"/>
              <a:ext cx="5394960" cy="2044637"/>
            </a:xfrm>
            <a:prstGeom prst="roundRect">
              <a:avLst>
                <a:gd name="adj" fmla="val 8000"/>
              </a:avLst>
            </a:prstGeom>
            <a:solidFill>
              <a:srgbClr val="FAECE7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6976DE8-DDBB-2C5B-01D4-C6EADABAB2A4}"/>
                </a:ext>
              </a:extLst>
            </p:cNvPr>
            <p:cNvSpPr txBox="1"/>
            <p:nvPr/>
          </p:nvSpPr>
          <p:spPr>
            <a:xfrm>
              <a:off x="6420735" y="3026536"/>
              <a:ext cx="424694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nb-NO" b="0" err="1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Can</a:t>
              </a:r>
              <a:r>
                <a:rPr lang="nb-NO" b="0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 be </a:t>
              </a:r>
              <a:r>
                <a:rPr lang="nb-NO" b="0" err="1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difficult</a:t>
              </a:r>
              <a:r>
                <a:rPr lang="nb-NO" b="0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 to </a:t>
              </a:r>
              <a:r>
                <a:rPr lang="nb-NO" b="0" err="1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see</a:t>
              </a:r>
              <a:r>
                <a:rPr lang="nb-NO" b="0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 </a:t>
              </a:r>
              <a:r>
                <a:rPr lang="nb-NO" b="0" err="1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the</a:t>
              </a:r>
              <a:r>
                <a:rPr lang="nb-NO" b="0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 </a:t>
              </a:r>
              <a:r>
                <a:rPr lang="nb-NO" b="0" err="1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bigger</a:t>
              </a:r>
              <a:r>
                <a:rPr lang="nb-NO" b="0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 </a:t>
              </a:r>
              <a:r>
                <a:rPr lang="nb-NO" b="0" err="1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picture</a:t>
              </a:r>
              <a:endParaRPr b="0">
                <a:solidFill>
                  <a:srgbClr val="830705"/>
                </a:solidFill>
                <a:latin typeface="Arial Rounded MT Bold" panose="020F0704030504030204" pitchFamily="34" charset="77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9B0280B-B983-BE7F-19EA-345CE4585EC3}"/>
                </a:ext>
              </a:extLst>
            </p:cNvPr>
            <p:cNvSpPr txBox="1"/>
            <p:nvPr/>
          </p:nvSpPr>
          <p:spPr>
            <a:xfrm>
              <a:off x="6420735" y="2497890"/>
              <a:ext cx="3949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NO" sz="2400">
                  <a:effectLst/>
                  <a:latin typeface="Apple Color Emoji" pitchFamily="2" charset="0"/>
                </a:rPr>
                <a:t>🤔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ACBFDA-1D6B-590F-EB26-C1244143059F}"/>
                </a:ext>
              </a:extLst>
            </p:cNvPr>
            <p:cNvSpPr txBox="1"/>
            <p:nvPr/>
          </p:nvSpPr>
          <p:spPr>
            <a:xfrm>
              <a:off x="6828907" y="2489350"/>
              <a:ext cx="42469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nb-NO" b="1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CHALLENGES</a:t>
              </a:r>
              <a:endParaRPr b="1">
                <a:solidFill>
                  <a:srgbClr val="830705"/>
                </a:solidFill>
                <a:latin typeface="Arial Rounded MT Bold" panose="020F0704030504030204" pitchFamily="34" charset="77"/>
              </a:endParaRPr>
            </a:p>
          </p:txBody>
        </p:sp>
      </p:grpSp>
      <p:grpSp>
        <p:nvGrpSpPr>
          <p:cNvPr id="9" name="Group 27">
            <a:extLst>
              <a:ext uri="{FF2B5EF4-FFF2-40B4-BE49-F238E27FC236}">
                <a16:creationId xmlns:a16="http://schemas.microsoft.com/office/drawing/2014/main" id="{9339AF3A-B98B-68C2-3628-134FA4FEF799}"/>
              </a:ext>
            </a:extLst>
          </p:cNvPr>
          <p:cNvGrpSpPr/>
          <p:nvPr/>
        </p:nvGrpSpPr>
        <p:grpSpPr>
          <a:xfrm>
            <a:off x="701040" y="1883418"/>
            <a:ext cx="5394960" cy="2476709"/>
            <a:chOff x="388053" y="2026381"/>
            <a:chExt cx="5394960" cy="2476709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9C5A7D2B-FE0E-72AF-B7DD-F2DB963C6020}"/>
                </a:ext>
              </a:extLst>
            </p:cNvPr>
            <p:cNvSpPr/>
            <p:nvPr/>
          </p:nvSpPr>
          <p:spPr>
            <a:xfrm>
              <a:off x="388053" y="2026381"/>
              <a:ext cx="5394960" cy="2476709"/>
            </a:xfrm>
            <a:prstGeom prst="roundRect">
              <a:avLst>
                <a:gd name="adj" fmla="val 8000"/>
              </a:avLst>
            </a:prstGeom>
            <a:solidFill>
              <a:srgbClr val="EAF3DE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30890EF5-0656-136A-4341-3C876E136FA9}"/>
                </a:ext>
              </a:extLst>
            </p:cNvPr>
            <p:cNvSpPr txBox="1"/>
            <p:nvPr/>
          </p:nvSpPr>
          <p:spPr>
            <a:xfrm>
              <a:off x="865627" y="3026536"/>
              <a:ext cx="424694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buSzPct val="120000"/>
              </a:pP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Everyone</a:t>
              </a:r>
              <a:r>
                <a:rPr lang="nb-NO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 </a:t>
              </a: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gains</a:t>
              </a:r>
              <a:r>
                <a:rPr lang="nb-NO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 </a:t>
              </a: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ownership</a:t>
              </a:r>
              <a:r>
                <a:rPr lang="nb-NO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 </a:t>
              </a: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of</a:t>
              </a:r>
              <a:r>
                <a:rPr lang="nb-NO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 </a:t>
              </a: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what</a:t>
              </a:r>
              <a:r>
                <a:rPr lang="nb-NO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 is </a:t>
              </a: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created</a:t>
              </a:r>
              <a:endParaRPr>
                <a:solidFill>
                  <a:srgbClr val="32652B"/>
                </a:solidFill>
                <a:latin typeface="Arial Rounded MT Bold" panose="020F0704030504030204" pitchFamily="34" charset="77"/>
              </a:endParaRPr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B99AFCE4-B53A-899A-9BAC-7952627E6DDD}"/>
                </a:ext>
              </a:extLst>
            </p:cNvPr>
            <p:cNvSpPr txBox="1"/>
            <p:nvPr/>
          </p:nvSpPr>
          <p:spPr>
            <a:xfrm>
              <a:off x="865627" y="2497890"/>
              <a:ext cx="3949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NO" sz="2400">
                  <a:effectLst/>
                  <a:latin typeface="Apple Color Emoji" pitchFamily="2" charset="0"/>
                </a:rPr>
                <a:t>☺️</a:t>
              </a:r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6A32E8AA-9211-A8DD-EEE9-F2EB24F3391B}"/>
                </a:ext>
              </a:extLst>
            </p:cNvPr>
            <p:cNvSpPr txBox="1"/>
            <p:nvPr/>
          </p:nvSpPr>
          <p:spPr>
            <a:xfrm>
              <a:off x="1273799" y="2489350"/>
              <a:ext cx="42469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nb-NO" b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BENEFITS</a:t>
              </a:r>
              <a:endParaRPr b="1">
                <a:solidFill>
                  <a:srgbClr val="32652B"/>
                </a:solidFill>
                <a:latin typeface="Arial Rounded MT Bold" panose="020F0704030504030204" pitchFamily="34" charset="77"/>
              </a:endParaRPr>
            </a:p>
          </p:txBody>
        </p:sp>
        <p:sp>
          <p:nvSpPr>
            <p:cNvPr id="16" name="TextBox 22">
              <a:extLst>
                <a:ext uri="{FF2B5EF4-FFF2-40B4-BE49-F238E27FC236}">
                  <a16:creationId xmlns:a16="http://schemas.microsoft.com/office/drawing/2014/main" id="{428503E0-8A15-BC6D-0529-DA6C9D1E76A3}"/>
                </a:ext>
              </a:extLst>
            </p:cNvPr>
            <p:cNvSpPr txBox="1"/>
            <p:nvPr/>
          </p:nvSpPr>
          <p:spPr>
            <a:xfrm>
              <a:off x="865627" y="3741590"/>
              <a:ext cx="42469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buSzPct val="120000"/>
              </a:pPr>
              <a:r>
                <a:rPr lang="nb-NO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No </a:t>
              </a: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big</a:t>
              </a:r>
              <a:r>
                <a:rPr lang="nb-NO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 </a:t>
              </a: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handoff</a:t>
              </a:r>
              <a:endParaRPr>
                <a:solidFill>
                  <a:srgbClr val="32652B"/>
                </a:solidFill>
                <a:latin typeface="Arial Rounded MT Bold" panose="020F070403050403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282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10E70F-059C-CE96-CA89-83033A419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7A6658-30DA-51DD-A932-B3DF5C43263E}"/>
              </a:ext>
            </a:extLst>
          </p:cNvPr>
          <p:cNvSpPr txBox="1"/>
          <p:nvPr/>
        </p:nvSpPr>
        <p:spPr>
          <a:xfrm>
            <a:off x="1689652" y="2767280"/>
            <a:ext cx="88126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en-GB" sz="4000" b="1">
                <a:solidFill>
                  <a:schemeClr val="bg1"/>
                </a:solidFill>
                <a:latin typeface="Arial Rounded MT Bold" panose="020F0704030504030204" pitchFamily="34" charset="77"/>
              </a:rPr>
              <a:t>Tip #3</a:t>
            </a:r>
          </a:p>
          <a:p>
            <a:pPr>
              <a:buClr>
                <a:schemeClr val="bg1"/>
              </a:buClr>
            </a:pPr>
            <a:r>
              <a:rPr lang="en-GB" sz="4000" b="1">
                <a:solidFill>
                  <a:schemeClr val="bg1"/>
                </a:solidFill>
                <a:latin typeface="Arial Rounded MT Bold" panose="020F0704030504030204" pitchFamily="34" charset="77"/>
              </a:rPr>
              <a:t>Make cost vs. value visible early</a:t>
            </a:r>
          </a:p>
        </p:txBody>
      </p:sp>
    </p:spTree>
    <p:extLst>
      <p:ext uri="{BB962C8B-B14F-4D97-AF65-F5344CB8AC3E}">
        <p14:creationId xmlns:p14="http://schemas.microsoft.com/office/powerpoint/2010/main" val="2455350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5D5163-7FBC-E6F7-EF29-DD4B57BEF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28">
            <a:extLst>
              <a:ext uri="{FF2B5EF4-FFF2-40B4-BE49-F238E27FC236}">
                <a16:creationId xmlns:a16="http://schemas.microsoft.com/office/drawing/2014/main" id="{50A72372-3C58-51FE-D628-D25EED346BD0}"/>
              </a:ext>
            </a:extLst>
          </p:cNvPr>
          <p:cNvSpPr/>
          <p:nvPr/>
        </p:nvSpPr>
        <p:spPr>
          <a:xfrm>
            <a:off x="1096315" y="0"/>
            <a:ext cx="1949524" cy="1751686"/>
          </a:xfrm>
          <a:prstGeom prst="ellipse">
            <a:avLst/>
          </a:prstGeom>
          <a:solidFill>
            <a:srgbClr val="DDD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1"/>
                </a:solidFill>
                <a:latin typeface="Arial Rounded MT Bold" panose="020F0704030504030204" pitchFamily="34" charset="77"/>
              </a:rPr>
              <a:t>Setting goals</a:t>
            </a:r>
            <a:endParaRPr lang="en-GB" sz="1400" noProof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6" name="Oval 37">
            <a:extLst>
              <a:ext uri="{FF2B5EF4-FFF2-40B4-BE49-F238E27FC236}">
                <a16:creationId xmlns:a16="http://schemas.microsoft.com/office/drawing/2014/main" id="{E9787CB8-92EA-ABA3-4664-40A7F6578801}"/>
              </a:ext>
            </a:extLst>
          </p:cNvPr>
          <p:cNvSpPr/>
          <p:nvPr/>
        </p:nvSpPr>
        <p:spPr>
          <a:xfrm>
            <a:off x="3857707" y="0"/>
            <a:ext cx="1780267" cy="1751686"/>
          </a:xfrm>
          <a:prstGeom prst="ellipse">
            <a:avLst/>
          </a:prstGeom>
          <a:solidFill>
            <a:srgbClr val="DDD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>
                <a:solidFill>
                  <a:schemeClr val="accent2"/>
                </a:solidFill>
                <a:latin typeface="Arial Rounded MT Bold" panose="020F0704030504030204" pitchFamily="34" charset="77"/>
              </a:rPr>
              <a:t>Planning</a:t>
            </a:r>
          </a:p>
        </p:txBody>
      </p:sp>
      <p:sp>
        <p:nvSpPr>
          <p:cNvPr id="7" name="Oval 38">
            <a:extLst>
              <a:ext uri="{FF2B5EF4-FFF2-40B4-BE49-F238E27FC236}">
                <a16:creationId xmlns:a16="http://schemas.microsoft.com/office/drawing/2014/main" id="{E2D85AF1-C108-8050-1D14-FC38746F23BF}"/>
              </a:ext>
            </a:extLst>
          </p:cNvPr>
          <p:cNvSpPr/>
          <p:nvPr/>
        </p:nvSpPr>
        <p:spPr>
          <a:xfrm>
            <a:off x="6201363" y="9525"/>
            <a:ext cx="2201476" cy="1751686"/>
          </a:xfrm>
          <a:prstGeom prst="ellipse">
            <a:avLst/>
          </a:prstGeom>
          <a:solidFill>
            <a:srgbClr val="DDD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>
                <a:solidFill>
                  <a:schemeClr val="accent2"/>
                </a:solidFill>
                <a:latin typeface="Arial Rounded MT Bold" panose="020F0704030504030204" pitchFamily="34" charset="77"/>
              </a:rPr>
              <a:t>Implementing</a:t>
            </a:r>
          </a:p>
        </p:txBody>
      </p:sp>
      <p:sp>
        <p:nvSpPr>
          <p:cNvPr id="9" name="Oval 39">
            <a:extLst>
              <a:ext uri="{FF2B5EF4-FFF2-40B4-BE49-F238E27FC236}">
                <a16:creationId xmlns:a16="http://schemas.microsoft.com/office/drawing/2014/main" id="{2F98A93C-2B84-6BB2-0A15-AAC8DFD8E467}"/>
              </a:ext>
            </a:extLst>
          </p:cNvPr>
          <p:cNvSpPr/>
          <p:nvPr/>
        </p:nvSpPr>
        <p:spPr>
          <a:xfrm>
            <a:off x="9023379" y="9525"/>
            <a:ext cx="1780267" cy="1751686"/>
          </a:xfrm>
          <a:prstGeom prst="ellipse">
            <a:avLst/>
          </a:prstGeom>
          <a:solidFill>
            <a:srgbClr val="DDD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>
                <a:solidFill>
                  <a:schemeClr val="bg1"/>
                </a:solidFill>
                <a:latin typeface="Arial Rounded MT Bold" panose="020F0704030504030204" pitchFamily="34" charset="77"/>
              </a:rPr>
              <a:t>Adjusting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67E23BA-5ED0-8929-43E7-F2EE6BE9DEB5}"/>
              </a:ext>
            </a:extLst>
          </p:cNvPr>
          <p:cNvSpPr/>
          <p:nvPr/>
        </p:nvSpPr>
        <p:spPr>
          <a:xfrm>
            <a:off x="2819400" y="875843"/>
            <a:ext cx="831850" cy="19050"/>
          </a:xfrm>
          <a:custGeom>
            <a:avLst/>
            <a:gdLst>
              <a:gd name="connsiteX0" fmla="*/ 0 w 831850"/>
              <a:gd name="connsiteY0" fmla="*/ 0 h 19050"/>
              <a:gd name="connsiteX1" fmla="*/ 349250 w 831850"/>
              <a:gd name="connsiteY1" fmla="*/ 19050 h 19050"/>
              <a:gd name="connsiteX2" fmla="*/ 571500 w 831850"/>
              <a:gd name="connsiteY2" fmla="*/ 12700 h 19050"/>
              <a:gd name="connsiteX3" fmla="*/ 755650 w 831850"/>
              <a:gd name="connsiteY3" fmla="*/ 12700 h 19050"/>
              <a:gd name="connsiteX4" fmla="*/ 831850 w 831850"/>
              <a:gd name="connsiteY4" fmla="*/ 1270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850" h="19050">
                <a:moveTo>
                  <a:pt x="0" y="0"/>
                </a:moveTo>
                <a:cubicBezTo>
                  <a:pt x="127000" y="8466"/>
                  <a:pt x="254000" y="16933"/>
                  <a:pt x="349250" y="19050"/>
                </a:cubicBezTo>
                <a:lnTo>
                  <a:pt x="571500" y="12700"/>
                </a:lnTo>
                <a:cubicBezTo>
                  <a:pt x="639233" y="11642"/>
                  <a:pt x="755650" y="12700"/>
                  <a:pt x="755650" y="12700"/>
                </a:cubicBezTo>
                <a:lnTo>
                  <a:pt x="831850" y="1270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4180D5E-47B9-9FFF-F52F-866ED87318E0}"/>
              </a:ext>
            </a:extLst>
          </p:cNvPr>
          <p:cNvSpPr/>
          <p:nvPr/>
        </p:nvSpPr>
        <p:spPr>
          <a:xfrm>
            <a:off x="3594100" y="831850"/>
            <a:ext cx="114331" cy="107950"/>
          </a:xfrm>
          <a:custGeom>
            <a:avLst/>
            <a:gdLst>
              <a:gd name="connsiteX0" fmla="*/ 0 w 114331"/>
              <a:gd name="connsiteY0" fmla="*/ 0 h 107950"/>
              <a:gd name="connsiteX1" fmla="*/ 114300 w 114331"/>
              <a:gd name="connsiteY1" fmla="*/ 57150 h 107950"/>
              <a:gd name="connsiteX2" fmla="*/ 12700 w 114331"/>
              <a:gd name="connsiteY2" fmla="*/ 107950 h 107950"/>
              <a:gd name="connsiteX3" fmla="*/ 12700 w 114331"/>
              <a:gd name="connsiteY3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31" h="107950">
                <a:moveTo>
                  <a:pt x="0" y="0"/>
                </a:moveTo>
                <a:cubicBezTo>
                  <a:pt x="56091" y="19579"/>
                  <a:pt x="112183" y="39158"/>
                  <a:pt x="114300" y="57150"/>
                </a:cubicBezTo>
                <a:cubicBezTo>
                  <a:pt x="116417" y="75142"/>
                  <a:pt x="12700" y="107950"/>
                  <a:pt x="12700" y="107950"/>
                </a:cubicBezTo>
                <a:lnTo>
                  <a:pt x="12700" y="10795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6686959D-A073-6980-C99E-208A284ED6E6}"/>
              </a:ext>
            </a:extLst>
          </p:cNvPr>
          <p:cNvSpPr/>
          <p:nvPr/>
        </p:nvSpPr>
        <p:spPr>
          <a:xfrm>
            <a:off x="5560812" y="875843"/>
            <a:ext cx="831850" cy="19050"/>
          </a:xfrm>
          <a:custGeom>
            <a:avLst/>
            <a:gdLst>
              <a:gd name="connsiteX0" fmla="*/ 0 w 831850"/>
              <a:gd name="connsiteY0" fmla="*/ 0 h 19050"/>
              <a:gd name="connsiteX1" fmla="*/ 349250 w 831850"/>
              <a:gd name="connsiteY1" fmla="*/ 19050 h 19050"/>
              <a:gd name="connsiteX2" fmla="*/ 571500 w 831850"/>
              <a:gd name="connsiteY2" fmla="*/ 12700 h 19050"/>
              <a:gd name="connsiteX3" fmla="*/ 755650 w 831850"/>
              <a:gd name="connsiteY3" fmla="*/ 12700 h 19050"/>
              <a:gd name="connsiteX4" fmla="*/ 831850 w 831850"/>
              <a:gd name="connsiteY4" fmla="*/ 1270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850" h="19050">
                <a:moveTo>
                  <a:pt x="0" y="0"/>
                </a:moveTo>
                <a:cubicBezTo>
                  <a:pt x="127000" y="8466"/>
                  <a:pt x="254000" y="16933"/>
                  <a:pt x="349250" y="19050"/>
                </a:cubicBezTo>
                <a:lnTo>
                  <a:pt x="571500" y="12700"/>
                </a:lnTo>
                <a:cubicBezTo>
                  <a:pt x="639233" y="11642"/>
                  <a:pt x="755650" y="12700"/>
                  <a:pt x="755650" y="12700"/>
                </a:cubicBezTo>
                <a:lnTo>
                  <a:pt x="831850" y="1270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9F49E25-836A-D8FB-09E7-E1EDE57E4942}"/>
              </a:ext>
            </a:extLst>
          </p:cNvPr>
          <p:cNvSpPr/>
          <p:nvPr/>
        </p:nvSpPr>
        <p:spPr>
          <a:xfrm>
            <a:off x="6335512" y="831850"/>
            <a:ext cx="114331" cy="107950"/>
          </a:xfrm>
          <a:custGeom>
            <a:avLst/>
            <a:gdLst>
              <a:gd name="connsiteX0" fmla="*/ 0 w 114331"/>
              <a:gd name="connsiteY0" fmla="*/ 0 h 107950"/>
              <a:gd name="connsiteX1" fmla="*/ 114300 w 114331"/>
              <a:gd name="connsiteY1" fmla="*/ 57150 h 107950"/>
              <a:gd name="connsiteX2" fmla="*/ 12700 w 114331"/>
              <a:gd name="connsiteY2" fmla="*/ 107950 h 107950"/>
              <a:gd name="connsiteX3" fmla="*/ 12700 w 114331"/>
              <a:gd name="connsiteY3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31" h="107950">
                <a:moveTo>
                  <a:pt x="0" y="0"/>
                </a:moveTo>
                <a:cubicBezTo>
                  <a:pt x="56091" y="19579"/>
                  <a:pt x="112183" y="39158"/>
                  <a:pt x="114300" y="57150"/>
                </a:cubicBezTo>
                <a:cubicBezTo>
                  <a:pt x="116417" y="75142"/>
                  <a:pt x="12700" y="107950"/>
                  <a:pt x="12700" y="107950"/>
                </a:cubicBezTo>
                <a:lnTo>
                  <a:pt x="12700" y="10795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9B82548-CABA-9303-C8A7-43D395F47F20}"/>
              </a:ext>
            </a:extLst>
          </p:cNvPr>
          <p:cNvSpPr/>
          <p:nvPr/>
        </p:nvSpPr>
        <p:spPr>
          <a:xfrm>
            <a:off x="8191529" y="894893"/>
            <a:ext cx="831850" cy="19050"/>
          </a:xfrm>
          <a:custGeom>
            <a:avLst/>
            <a:gdLst>
              <a:gd name="connsiteX0" fmla="*/ 0 w 831850"/>
              <a:gd name="connsiteY0" fmla="*/ 0 h 19050"/>
              <a:gd name="connsiteX1" fmla="*/ 349250 w 831850"/>
              <a:gd name="connsiteY1" fmla="*/ 19050 h 19050"/>
              <a:gd name="connsiteX2" fmla="*/ 571500 w 831850"/>
              <a:gd name="connsiteY2" fmla="*/ 12700 h 19050"/>
              <a:gd name="connsiteX3" fmla="*/ 755650 w 831850"/>
              <a:gd name="connsiteY3" fmla="*/ 12700 h 19050"/>
              <a:gd name="connsiteX4" fmla="*/ 831850 w 831850"/>
              <a:gd name="connsiteY4" fmla="*/ 1270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850" h="19050">
                <a:moveTo>
                  <a:pt x="0" y="0"/>
                </a:moveTo>
                <a:cubicBezTo>
                  <a:pt x="127000" y="8466"/>
                  <a:pt x="254000" y="16933"/>
                  <a:pt x="349250" y="19050"/>
                </a:cubicBezTo>
                <a:lnTo>
                  <a:pt x="571500" y="12700"/>
                </a:lnTo>
                <a:cubicBezTo>
                  <a:pt x="639233" y="11642"/>
                  <a:pt x="755650" y="12700"/>
                  <a:pt x="755650" y="12700"/>
                </a:cubicBezTo>
                <a:lnTo>
                  <a:pt x="831850" y="1270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801D039-339A-8270-CC6B-DDE1E208AD9E}"/>
              </a:ext>
            </a:extLst>
          </p:cNvPr>
          <p:cNvSpPr/>
          <p:nvPr/>
        </p:nvSpPr>
        <p:spPr>
          <a:xfrm>
            <a:off x="8966229" y="850900"/>
            <a:ext cx="114331" cy="107950"/>
          </a:xfrm>
          <a:custGeom>
            <a:avLst/>
            <a:gdLst>
              <a:gd name="connsiteX0" fmla="*/ 0 w 114331"/>
              <a:gd name="connsiteY0" fmla="*/ 0 h 107950"/>
              <a:gd name="connsiteX1" fmla="*/ 114300 w 114331"/>
              <a:gd name="connsiteY1" fmla="*/ 57150 h 107950"/>
              <a:gd name="connsiteX2" fmla="*/ 12700 w 114331"/>
              <a:gd name="connsiteY2" fmla="*/ 107950 h 107950"/>
              <a:gd name="connsiteX3" fmla="*/ 12700 w 114331"/>
              <a:gd name="connsiteY3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31" h="107950">
                <a:moveTo>
                  <a:pt x="0" y="0"/>
                </a:moveTo>
                <a:cubicBezTo>
                  <a:pt x="56091" y="19579"/>
                  <a:pt x="112183" y="39158"/>
                  <a:pt x="114300" y="57150"/>
                </a:cubicBezTo>
                <a:cubicBezTo>
                  <a:pt x="116417" y="75142"/>
                  <a:pt x="12700" y="107950"/>
                  <a:pt x="12700" y="107950"/>
                </a:cubicBezTo>
                <a:lnTo>
                  <a:pt x="12700" y="10795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ACEDF4-9A5C-675A-E43B-385795C8C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050" y="2171700"/>
            <a:ext cx="6311900" cy="2514600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1064602D-D690-B37E-A744-1F6A40073D7E}"/>
              </a:ext>
            </a:extLst>
          </p:cNvPr>
          <p:cNvSpPr txBox="1"/>
          <p:nvPr/>
        </p:nvSpPr>
        <p:spPr>
          <a:xfrm>
            <a:off x="9688284" y="6021614"/>
            <a:ext cx="2322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GB" sz="1400">
                <a:solidFill>
                  <a:schemeClr val="accent3"/>
                </a:solidFill>
                <a:latin typeface="Arial Rounded MT Bold" panose="020F0704030504030204" pitchFamily="34" charset="77"/>
              </a:rPr>
              <a:t>#3 Make cost vs. value visible early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796F7852-6837-B663-ADDF-1D5862139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68" y="2223393"/>
            <a:ext cx="2857970" cy="312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0EDD7D4A-1337-2132-C7B1-E36DBCEDF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20595" y="2223393"/>
            <a:ext cx="2116186" cy="31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ildeforklaring formet som en ellipse 3">
            <a:extLst>
              <a:ext uri="{FF2B5EF4-FFF2-40B4-BE49-F238E27FC236}">
                <a16:creationId xmlns:a16="http://schemas.microsoft.com/office/drawing/2014/main" id="{2EB2BAC5-7B81-B236-0A9A-8B3C8B596866}"/>
              </a:ext>
            </a:extLst>
          </p:cNvPr>
          <p:cNvSpPr/>
          <p:nvPr/>
        </p:nvSpPr>
        <p:spPr>
          <a:xfrm>
            <a:off x="2024743" y="1328057"/>
            <a:ext cx="1683688" cy="1023257"/>
          </a:xfrm>
          <a:prstGeom prst="wedgeEllipseCallout">
            <a:avLst>
              <a:gd name="adj1" fmla="val -32040"/>
              <a:gd name="adj2" fmla="val 6108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559407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2AF14B-540F-4486-825A-7747F4F63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8">
            <a:extLst>
              <a:ext uri="{FF2B5EF4-FFF2-40B4-BE49-F238E27FC236}">
                <a16:creationId xmlns:a16="http://schemas.microsoft.com/office/drawing/2014/main" id="{6BA95F90-EB1C-A2F5-AE45-7E26C4D360F2}"/>
              </a:ext>
            </a:extLst>
          </p:cNvPr>
          <p:cNvSpPr/>
          <p:nvPr/>
        </p:nvSpPr>
        <p:spPr>
          <a:xfrm>
            <a:off x="1096315" y="0"/>
            <a:ext cx="1949524" cy="1751686"/>
          </a:xfrm>
          <a:prstGeom prst="ellipse">
            <a:avLst/>
          </a:prstGeom>
          <a:solidFill>
            <a:srgbClr val="DDD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1"/>
                </a:solidFill>
                <a:latin typeface="Arial Rounded MT Bold" panose="020F0704030504030204" pitchFamily="34" charset="77"/>
              </a:rPr>
              <a:t>Setting goals</a:t>
            </a:r>
            <a:endParaRPr lang="en-GB" sz="1400" noProof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7" name="Oval 37">
            <a:extLst>
              <a:ext uri="{FF2B5EF4-FFF2-40B4-BE49-F238E27FC236}">
                <a16:creationId xmlns:a16="http://schemas.microsoft.com/office/drawing/2014/main" id="{01776830-1819-DECD-421A-CE353F834ABA}"/>
              </a:ext>
            </a:extLst>
          </p:cNvPr>
          <p:cNvSpPr/>
          <p:nvPr/>
        </p:nvSpPr>
        <p:spPr>
          <a:xfrm>
            <a:off x="3857707" y="0"/>
            <a:ext cx="1780267" cy="1751686"/>
          </a:xfrm>
          <a:prstGeom prst="ellipse">
            <a:avLst/>
          </a:prstGeom>
          <a:solidFill>
            <a:srgbClr val="DDD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>
                <a:solidFill>
                  <a:schemeClr val="accent2"/>
                </a:solidFill>
                <a:latin typeface="Arial Rounded MT Bold" panose="020F0704030504030204" pitchFamily="34" charset="77"/>
              </a:rPr>
              <a:t>Planning</a:t>
            </a:r>
          </a:p>
        </p:txBody>
      </p:sp>
      <p:sp>
        <p:nvSpPr>
          <p:cNvPr id="19" name="Oval 38">
            <a:extLst>
              <a:ext uri="{FF2B5EF4-FFF2-40B4-BE49-F238E27FC236}">
                <a16:creationId xmlns:a16="http://schemas.microsoft.com/office/drawing/2014/main" id="{6682D8BA-B674-5D59-68C8-62A40314E32D}"/>
              </a:ext>
            </a:extLst>
          </p:cNvPr>
          <p:cNvSpPr/>
          <p:nvPr/>
        </p:nvSpPr>
        <p:spPr>
          <a:xfrm>
            <a:off x="6201363" y="9525"/>
            <a:ext cx="2201476" cy="1751686"/>
          </a:xfrm>
          <a:prstGeom prst="ellipse">
            <a:avLst/>
          </a:prstGeom>
          <a:solidFill>
            <a:srgbClr val="DDD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>
                <a:solidFill>
                  <a:schemeClr val="accent2"/>
                </a:solidFill>
                <a:latin typeface="Arial Rounded MT Bold" panose="020F0704030504030204" pitchFamily="34" charset="77"/>
              </a:rPr>
              <a:t>Implementing</a:t>
            </a:r>
          </a:p>
        </p:txBody>
      </p:sp>
      <p:sp>
        <p:nvSpPr>
          <p:cNvPr id="20" name="Oval 39">
            <a:extLst>
              <a:ext uri="{FF2B5EF4-FFF2-40B4-BE49-F238E27FC236}">
                <a16:creationId xmlns:a16="http://schemas.microsoft.com/office/drawing/2014/main" id="{17488C3F-17B5-69A7-DC98-13580198F1EA}"/>
              </a:ext>
            </a:extLst>
          </p:cNvPr>
          <p:cNvSpPr/>
          <p:nvPr/>
        </p:nvSpPr>
        <p:spPr>
          <a:xfrm>
            <a:off x="9023379" y="9525"/>
            <a:ext cx="1780267" cy="1751686"/>
          </a:xfrm>
          <a:prstGeom prst="ellipse">
            <a:avLst/>
          </a:prstGeom>
          <a:solidFill>
            <a:srgbClr val="DDD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>
                <a:solidFill>
                  <a:schemeClr val="bg1"/>
                </a:solidFill>
                <a:latin typeface="Arial Rounded MT Bold" panose="020F0704030504030204" pitchFamily="34" charset="77"/>
              </a:rPr>
              <a:t>Adjusting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FD2C9D6-974A-46B4-1E3F-DC1130E67421}"/>
              </a:ext>
            </a:extLst>
          </p:cNvPr>
          <p:cNvSpPr/>
          <p:nvPr/>
        </p:nvSpPr>
        <p:spPr>
          <a:xfrm>
            <a:off x="2819400" y="875843"/>
            <a:ext cx="831850" cy="19050"/>
          </a:xfrm>
          <a:custGeom>
            <a:avLst/>
            <a:gdLst>
              <a:gd name="connsiteX0" fmla="*/ 0 w 831850"/>
              <a:gd name="connsiteY0" fmla="*/ 0 h 19050"/>
              <a:gd name="connsiteX1" fmla="*/ 349250 w 831850"/>
              <a:gd name="connsiteY1" fmla="*/ 19050 h 19050"/>
              <a:gd name="connsiteX2" fmla="*/ 571500 w 831850"/>
              <a:gd name="connsiteY2" fmla="*/ 12700 h 19050"/>
              <a:gd name="connsiteX3" fmla="*/ 755650 w 831850"/>
              <a:gd name="connsiteY3" fmla="*/ 12700 h 19050"/>
              <a:gd name="connsiteX4" fmla="*/ 831850 w 831850"/>
              <a:gd name="connsiteY4" fmla="*/ 1270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850" h="19050">
                <a:moveTo>
                  <a:pt x="0" y="0"/>
                </a:moveTo>
                <a:cubicBezTo>
                  <a:pt x="127000" y="8466"/>
                  <a:pt x="254000" y="16933"/>
                  <a:pt x="349250" y="19050"/>
                </a:cubicBezTo>
                <a:lnTo>
                  <a:pt x="571500" y="12700"/>
                </a:lnTo>
                <a:cubicBezTo>
                  <a:pt x="639233" y="11642"/>
                  <a:pt x="755650" y="12700"/>
                  <a:pt x="755650" y="12700"/>
                </a:cubicBezTo>
                <a:lnTo>
                  <a:pt x="831850" y="1270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40E3A9E-347B-8CE6-1E9F-BE3622660055}"/>
              </a:ext>
            </a:extLst>
          </p:cNvPr>
          <p:cNvSpPr/>
          <p:nvPr/>
        </p:nvSpPr>
        <p:spPr>
          <a:xfrm>
            <a:off x="3594100" y="831850"/>
            <a:ext cx="114331" cy="107950"/>
          </a:xfrm>
          <a:custGeom>
            <a:avLst/>
            <a:gdLst>
              <a:gd name="connsiteX0" fmla="*/ 0 w 114331"/>
              <a:gd name="connsiteY0" fmla="*/ 0 h 107950"/>
              <a:gd name="connsiteX1" fmla="*/ 114300 w 114331"/>
              <a:gd name="connsiteY1" fmla="*/ 57150 h 107950"/>
              <a:gd name="connsiteX2" fmla="*/ 12700 w 114331"/>
              <a:gd name="connsiteY2" fmla="*/ 107950 h 107950"/>
              <a:gd name="connsiteX3" fmla="*/ 12700 w 114331"/>
              <a:gd name="connsiteY3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31" h="107950">
                <a:moveTo>
                  <a:pt x="0" y="0"/>
                </a:moveTo>
                <a:cubicBezTo>
                  <a:pt x="56091" y="19579"/>
                  <a:pt x="112183" y="39158"/>
                  <a:pt x="114300" y="57150"/>
                </a:cubicBezTo>
                <a:cubicBezTo>
                  <a:pt x="116417" y="75142"/>
                  <a:pt x="12700" y="107950"/>
                  <a:pt x="12700" y="107950"/>
                </a:cubicBezTo>
                <a:lnTo>
                  <a:pt x="12700" y="10795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B56DBC4-E548-D167-A96A-10F9F1EAE49E}"/>
              </a:ext>
            </a:extLst>
          </p:cNvPr>
          <p:cNvSpPr/>
          <p:nvPr/>
        </p:nvSpPr>
        <p:spPr>
          <a:xfrm>
            <a:off x="5560812" y="875843"/>
            <a:ext cx="831850" cy="19050"/>
          </a:xfrm>
          <a:custGeom>
            <a:avLst/>
            <a:gdLst>
              <a:gd name="connsiteX0" fmla="*/ 0 w 831850"/>
              <a:gd name="connsiteY0" fmla="*/ 0 h 19050"/>
              <a:gd name="connsiteX1" fmla="*/ 349250 w 831850"/>
              <a:gd name="connsiteY1" fmla="*/ 19050 h 19050"/>
              <a:gd name="connsiteX2" fmla="*/ 571500 w 831850"/>
              <a:gd name="connsiteY2" fmla="*/ 12700 h 19050"/>
              <a:gd name="connsiteX3" fmla="*/ 755650 w 831850"/>
              <a:gd name="connsiteY3" fmla="*/ 12700 h 19050"/>
              <a:gd name="connsiteX4" fmla="*/ 831850 w 831850"/>
              <a:gd name="connsiteY4" fmla="*/ 1270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850" h="19050">
                <a:moveTo>
                  <a:pt x="0" y="0"/>
                </a:moveTo>
                <a:cubicBezTo>
                  <a:pt x="127000" y="8466"/>
                  <a:pt x="254000" y="16933"/>
                  <a:pt x="349250" y="19050"/>
                </a:cubicBezTo>
                <a:lnTo>
                  <a:pt x="571500" y="12700"/>
                </a:lnTo>
                <a:cubicBezTo>
                  <a:pt x="639233" y="11642"/>
                  <a:pt x="755650" y="12700"/>
                  <a:pt x="755650" y="12700"/>
                </a:cubicBezTo>
                <a:lnTo>
                  <a:pt x="831850" y="1270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EE700AE1-4091-3209-7279-F127644C3DA0}"/>
              </a:ext>
            </a:extLst>
          </p:cNvPr>
          <p:cNvSpPr/>
          <p:nvPr/>
        </p:nvSpPr>
        <p:spPr>
          <a:xfrm>
            <a:off x="6335512" y="831850"/>
            <a:ext cx="114331" cy="107950"/>
          </a:xfrm>
          <a:custGeom>
            <a:avLst/>
            <a:gdLst>
              <a:gd name="connsiteX0" fmla="*/ 0 w 114331"/>
              <a:gd name="connsiteY0" fmla="*/ 0 h 107950"/>
              <a:gd name="connsiteX1" fmla="*/ 114300 w 114331"/>
              <a:gd name="connsiteY1" fmla="*/ 57150 h 107950"/>
              <a:gd name="connsiteX2" fmla="*/ 12700 w 114331"/>
              <a:gd name="connsiteY2" fmla="*/ 107950 h 107950"/>
              <a:gd name="connsiteX3" fmla="*/ 12700 w 114331"/>
              <a:gd name="connsiteY3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31" h="107950">
                <a:moveTo>
                  <a:pt x="0" y="0"/>
                </a:moveTo>
                <a:cubicBezTo>
                  <a:pt x="56091" y="19579"/>
                  <a:pt x="112183" y="39158"/>
                  <a:pt x="114300" y="57150"/>
                </a:cubicBezTo>
                <a:cubicBezTo>
                  <a:pt x="116417" y="75142"/>
                  <a:pt x="12700" y="107950"/>
                  <a:pt x="12700" y="107950"/>
                </a:cubicBezTo>
                <a:lnTo>
                  <a:pt x="12700" y="10795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559104A5-7E9E-9786-3B23-999A68686648}"/>
              </a:ext>
            </a:extLst>
          </p:cNvPr>
          <p:cNvSpPr/>
          <p:nvPr/>
        </p:nvSpPr>
        <p:spPr>
          <a:xfrm>
            <a:off x="8191529" y="894893"/>
            <a:ext cx="831850" cy="19050"/>
          </a:xfrm>
          <a:custGeom>
            <a:avLst/>
            <a:gdLst>
              <a:gd name="connsiteX0" fmla="*/ 0 w 831850"/>
              <a:gd name="connsiteY0" fmla="*/ 0 h 19050"/>
              <a:gd name="connsiteX1" fmla="*/ 349250 w 831850"/>
              <a:gd name="connsiteY1" fmla="*/ 19050 h 19050"/>
              <a:gd name="connsiteX2" fmla="*/ 571500 w 831850"/>
              <a:gd name="connsiteY2" fmla="*/ 12700 h 19050"/>
              <a:gd name="connsiteX3" fmla="*/ 755650 w 831850"/>
              <a:gd name="connsiteY3" fmla="*/ 12700 h 19050"/>
              <a:gd name="connsiteX4" fmla="*/ 831850 w 831850"/>
              <a:gd name="connsiteY4" fmla="*/ 1270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850" h="19050">
                <a:moveTo>
                  <a:pt x="0" y="0"/>
                </a:moveTo>
                <a:cubicBezTo>
                  <a:pt x="127000" y="8466"/>
                  <a:pt x="254000" y="16933"/>
                  <a:pt x="349250" y="19050"/>
                </a:cubicBezTo>
                <a:lnTo>
                  <a:pt x="571500" y="12700"/>
                </a:lnTo>
                <a:cubicBezTo>
                  <a:pt x="639233" y="11642"/>
                  <a:pt x="755650" y="12700"/>
                  <a:pt x="755650" y="12700"/>
                </a:cubicBezTo>
                <a:lnTo>
                  <a:pt x="831850" y="1270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EC1ECAF-0104-245F-1A5A-78DBDE5F28F9}"/>
              </a:ext>
            </a:extLst>
          </p:cNvPr>
          <p:cNvSpPr/>
          <p:nvPr/>
        </p:nvSpPr>
        <p:spPr>
          <a:xfrm>
            <a:off x="8966229" y="850900"/>
            <a:ext cx="114331" cy="107950"/>
          </a:xfrm>
          <a:custGeom>
            <a:avLst/>
            <a:gdLst>
              <a:gd name="connsiteX0" fmla="*/ 0 w 114331"/>
              <a:gd name="connsiteY0" fmla="*/ 0 h 107950"/>
              <a:gd name="connsiteX1" fmla="*/ 114300 w 114331"/>
              <a:gd name="connsiteY1" fmla="*/ 57150 h 107950"/>
              <a:gd name="connsiteX2" fmla="*/ 12700 w 114331"/>
              <a:gd name="connsiteY2" fmla="*/ 107950 h 107950"/>
              <a:gd name="connsiteX3" fmla="*/ 12700 w 114331"/>
              <a:gd name="connsiteY3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31" h="107950">
                <a:moveTo>
                  <a:pt x="0" y="0"/>
                </a:moveTo>
                <a:cubicBezTo>
                  <a:pt x="56091" y="19579"/>
                  <a:pt x="112183" y="39158"/>
                  <a:pt x="114300" y="57150"/>
                </a:cubicBezTo>
                <a:cubicBezTo>
                  <a:pt x="116417" y="75142"/>
                  <a:pt x="12700" y="107950"/>
                  <a:pt x="12700" y="107950"/>
                </a:cubicBezTo>
                <a:lnTo>
                  <a:pt x="12700" y="10795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91FF7703-0470-AC57-B7F4-E4BECCE694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824" r="76559"/>
          <a:stretch>
            <a:fillRect/>
          </a:stretch>
        </p:blipFill>
        <p:spPr>
          <a:xfrm>
            <a:off x="4661424" y="1770736"/>
            <a:ext cx="2800350" cy="41490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B7EBA3-FDBE-4D15-85E0-8CF051989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68" y="2223393"/>
            <a:ext cx="2857970" cy="312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8047B3-0D73-D89B-003E-B9F6546A4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20595" y="2223393"/>
            <a:ext cx="2116186" cy="31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ildeforklaring formet som en ellipse 5">
            <a:extLst>
              <a:ext uri="{FF2B5EF4-FFF2-40B4-BE49-F238E27FC236}">
                <a16:creationId xmlns:a16="http://schemas.microsoft.com/office/drawing/2014/main" id="{451D1D81-9B8B-855C-BBCB-3E4F0E88F262}"/>
              </a:ext>
            </a:extLst>
          </p:cNvPr>
          <p:cNvSpPr/>
          <p:nvPr/>
        </p:nvSpPr>
        <p:spPr>
          <a:xfrm>
            <a:off x="2024743" y="1328057"/>
            <a:ext cx="1683688" cy="1023257"/>
          </a:xfrm>
          <a:prstGeom prst="wedgeEllipseCallout">
            <a:avLst>
              <a:gd name="adj1" fmla="val -32040"/>
              <a:gd name="adj2" fmla="val 6108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/>
              <a:t>No</a:t>
            </a:r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9A06FBB3-509D-3801-7F01-D66A657353E9}"/>
              </a:ext>
            </a:extLst>
          </p:cNvPr>
          <p:cNvSpPr txBox="1"/>
          <p:nvPr/>
        </p:nvSpPr>
        <p:spPr>
          <a:xfrm>
            <a:off x="9688284" y="6021614"/>
            <a:ext cx="2322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GB" sz="1400">
                <a:solidFill>
                  <a:schemeClr val="accent3"/>
                </a:solidFill>
                <a:latin typeface="Arial Rounded MT Bold" panose="020F0704030504030204" pitchFamily="34" charset="77"/>
              </a:rPr>
              <a:t>#3 Make cost vs. value visible early</a:t>
            </a:r>
          </a:p>
        </p:txBody>
      </p:sp>
    </p:spTree>
    <p:extLst>
      <p:ext uri="{BB962C8B-B14F-4D97-AF65-F5344CB8AC3E}">
        <p14:creationId xmlns:p14="http://schemas.microsoft.com/office/powerpoint/2010/main" val="4201318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46162-8666-EA33-13F4-7A269AF07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in a pink dress&#10;&#10;AI-generated content may be incorrect.">
            <a:extLst>
              <a:ext uri="{FF2B5EF4-FFF2-40B4-BE49-F238E27FC236}">
                <a16:creationId xmlns:a16="http://schemas.microsoft.com/office/drawing/2014/main" id="{512612E0-27E0-81DC-98FB-2DCD1B88B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165" y="4557016"/>
            <a:ext cx="984298" cy="984298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A person with blonde hair&#10;&#10;AI-generated content may be incorrect.">
            <a:extLst>
              <a:ext uri="{FF2B5EF4-FFF2-40B4-BE49-F238E27FC236}">
                <a16:creationId xmlns:a16="http://schemas.microsoft.com/office/drawing/2014/main" id="{9717B460-C3DB-76E7-B9D2-C40076A3C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201" y="4554363"/>
            <a:ext cx="984298" cy="984298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D5AA4FA1-792B-EA26-DD0C-983BCCC43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8747" y="921886"/>
            <a:ext cx="984298" cy="983994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A person wearing glasses&#10;&#10;AI-generated content may be incorrect.">
            <a:extLst>
              <a:ext uri="{FF2B5EF4-FFF2-40B4-BE49-F238E27FC236}">
                <a16:creationId xmlns:a16="http://schemas.microsoft.com/office/drawing/2014/main" id="{DC4E8A09-2E1A-BAEB-1C43-E88D2682A2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5973" y="927759"/>
            <a:ext cx="989901" cy="984298"/>
          </a:xfrm>
          <a:prstGeom prst="rect">
            <a:avLst/>
          </a:prstGeom>
          <a:ln>
            <a:noFill/>
          </a:ln>
        </p:spPr>
      </p:pic>
      <p:pic>
        <p:nvPicPr>
          <p:cNvPr id="4" name="Picture 3" descr="A person with a beard and glasses&#10;&#10;AI-generated content may be incorrect.">
            <a:extLst>
              <a:ext uri="{FF2B5EF4-FFF2-40B4-BE49-F238E27FC236}">
                <a16:creationId xmlns:a16="http://schemas.microsoft.com/office/drawing/2014/main" id="{F5979921-1B6D-DF3E-923D-170EAA4C76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5034" y="2762161"/>
            <a:ext cx="984298" cy="984298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A person wearing glasses smiling&#10;&#10;AI-generated content may be incorrect.">
            <a:extLst>
              <a:ext uri="{FF2B5EF4-FFF2-40B4-BE49-F238E27FC236}">
                <a16:creationId xmlns:a16="http://schemas.microsoft.com/office/drawing/2014/main" id="{F999938C-878B-9681-9ABA-55A96CCD2B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6021" y="2753525"/>
            <a:ext cx="984298" cy="984298"/>
          </a:xfrm>
          <a:prstGeom prst="rect">
            <a:avLst/>
          </a:prstGeom>
          <a:ln>
            <a:noFill/>
          </a:ln>
        </p:spPr>
      </p:pic>
      <p:pic>
        <p:nvPicPr>
          <p:cNvPr id="13" name="Picture 12" descr="A person wearing glasses and smiling&#10;&#10;AI-generated content may be incorrect.">
            <a:extLst>
              <a:ext uri="{FF2B5EF4-FFF2-40B4-BE49-F238E27FC236}">
                <a16:creationId xmlns:a16="http://schemas.microsoft.com/office/drawing/2014/main" id="{D783A36C-FA70-F7C3-F4F8-54D067FEE6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6165" y="2764608"/>
            <a:ext cx="984298" cy="984298"/>
          </a:xfrm>
          <a:prstGeom prst="rect">
            <a:avLst/>
          </a:prstGeom>
          <a:ln>
            <a:noFill/>
          </a:ln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5B2C191-E25E-51CF-01A7-5ED1AE899C83}"/>
              </a:ext>
            </a:extLst>
          </p:cNvPr>
          <p:cNvSpPr/>
          <p:nvPr/>
        </p:nvSpPr>
        <p:spPr>
          <a:xfrm>
            <a:off x="914306" y="787400"/>
            <a:ext cx="2819400" cy="1116074"/>
          </a:xfrm>
          <a:prstGeom prst="roundRect">
            <a:avLst/>
          </a:prstGeom>
          <a:solidFill>
            <a:srgbClr val="DDD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accent2"/>
                </a:solidFill>
                <a:latin typeface="Arial Rounded MT Bold" panose="020F0704030504030204" pitchFamily="34" charset="77"/>
              </a:rPr>
              <a:t>Managers and product owners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44DD2D4-B299-BDC0-C688-5245784A6B5D}"/>
              </a:ext>
            </a:extLst>
          </p:cNvPr>
          <p:cNvSpPr/>
          <p:nvPr/>
        </p:nvSpPr>
        <p:spPr>
          <a:xfrm>
            <a:off x="924724" y="2637302"/>
            <a:ext cx="2819400" cy="1116074"/>
          </a:xfrm>
          <a:prstGeom prst="roundRect">
            <a:avLst/>
          </a:prstGeom>
          <a:solidFill>
            <a:srgbClr val="ECF9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accent2"/>
                </a:solidFill>
                <a:latin typeface="Arial Rounded MT Bold" panose="020F0704030504030204" pitchFamily="34" charset="77"/>
              </a:rPr>
              <a:t>Backend and frontend developers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761939C-3DB1-F317-860D-375927ECC36E}"/>
              </a:ext>
            </a:extLst>
          </p:cNvPr>
          <p:cNvSpPr/>
          <p:nvPr/>
        </p:nvSpPr>
        <p:spPr>
          <a:xfrm>
            <a:off x="996281" y="4422587"/>
            <a:ext cx="2819400" cy="1116074"/>
          </a:xfrm>
          <a:prstGeom prst="roundRect">
            <a:avLst/>
          </a:prstGeom>
          <a:solidFill>
            <a:srgbClr val="FFF1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accent2"/>
                </a:solidFill>
                <a:latin typeface="Arial Rounded MT Bold" panose="020F0704030504030204" pitchFamily="34" charset="77"/>
              </a:rPr>
              <a:t>UX and design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A964A73-07B3-8956-1A5C-EBBA4B89C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877" y="2753525"/>
            <a:ext cx="985209" cy="984298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536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4CE690-B9C3-FF23-C368-B06A181C9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8">
            <a:extLst>
              <a:ext uri="{FF2B5EF4-FFF2-40B4-BE49-F238E27FC236}">
                <a16:creationId xmlns:a16="http://schemas.microsoft.com/office/drawing/2014/main" id="{9B9EB04E-9D9F-B526-F190-A3E5645E5D59}"/>
              </a:ext>
            </a:extLst>
          </p:cNvPr>
          <p:cNvSpPr/>
          <p:nvPr/>
        </p:nvSpPr>
        <p:spPr>
          <a:xfrm>
            <a:off x="1096315" y="0"/>
            <a:ext cx="1949524" cy="1751686"/>
          </a:xfrm>
          <a:prstGeom prst="ellipse">
            <a:avLst/>
          </a:prstGeom>
          <a:solidFill>
            <a:srgbClr val="DDD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1"/>
                </a:solidFill>
                <a:latin typeface="Arial Rounded MT Bold" panose="020F0704030504030204" pitchFamily="34" charset="77"/>
              </a:rPr>
              <a:t>Setting goals</a:t>
            </a:r>
            <a:endParaRPr lang="en-GB" sz="1400" noProof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4" name="Oval 37">
            <a:extLst>
              <a:ext uri="{FF2B5EF4-FFF2-40B4-BE49-F238E27FC236}">
                <a16:creationId xmlns:a16="http://schemas.microsoft.com/office/drawing/2014/main" id="{1FD86F00-8EF6-6ABA-35B1-8B7D554DBF94}"/>
              </a:ext>
            </a:extLst>
          </p:cNvPr>
          <p:cNvSpPr/>
          <p:nvPr/>
        </p:nvSpPr>
        <p:spPr>
          <a:xfrm>
            <a:off x="3857707" y="0"/>
            <a:ext cx="1780267" cy="1751686"/>
          </a:xfrm>
          <a:prstGeom prst="ellipse">
            <a:avLst/>
          </a:prstGeom>
          <a:solidFill>
            <a:srgbClr val="DDD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>
                <a:solidFill>
                  <a:schemeClr val="accent2"/>
                </a:solidFill>
                <a:latin typeface="Arial Rounded MT Bold" panose="020F0704030504030204" pitchFamily="34" charset="77"/>
              </a:rPr>
              <a:t>Planning</a:t>
            </a:r>
          </a:p>
        </p:txBody>
      </p:sp>
      <p:sp>
        <p:nvSpPr>
          <p:cNvPr id="25" name="Oval 38">
            <a:extLst>
              <a:ext uri="{FF2B5EF4-FFF2-40B4-BE49-F238E27FC236}">
                <a16:creationId xmlns:a16="http://schemas.microsoft.com/office/drawing/2014/main" id="{B70FF4CB-8F5B-C98A-A0D8-4C8B0427D82B}"/>
              </a:ext>
            </a:extLst>
          </p:cNvPr>
          <p:cNvSpPr/>
          <p:nvPr/>
        </p:nvSpPr>
        <p:spPr>
          <a:xfrm>
            <a:off x="6201363" y="9525"/>
            <a:ext cx="2201476" cy="1751686"/>
          </a:xfrm>
          <a:prstGeom prst="ellipse">
            <a:avLst/>
          </a:prstGeom>
          <a:solidFill>
            <a:srgbClr val="DDD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>
                <a:solidFill>
                  <a:schemeClr val="accent2"/>
                </a:solidFill>
                <a:latin typeface="Arial Rounded MT Bold" panose="020F0704030504030204" pitchFamily="34" charset="77"/>
              </a:rPr>
              <a:t>Implementing</a:t>
            </a:r>
          </a:p>
        </p:txBody>
      </p:sp>
      <p:sp>
        <p:nvSpPr>
          <p:cNvPr id="26" name="Oval 39">
            <a:extLst>
              <a:ext uri="{FF2B5EF4-FFF2-40B4-BE49-F238E27FC236}">
                <a16:creationId xmlns:a16="http://schemas.microsoft.com/office/drawing/2014/main" id="{4EABB433-32FD-0993-A7C6-7229503E09B4}"/>
              </a:ext>
            </a:extLst>
          </p:cNvPr>
          <p:cNvSpPr/>
          <p:nvPr/>
        </p:nvSpPr>
        <p:spPr>
          <a:xfrm>
            <a:off x="9023379" y="9525"/>
            <a:ext cx="1780267" cy="1751686"/>
          </a:xfrm>
          <a:prstGeom prst="ellipse">
            <a:avLst/>
          </a:prstGeom>
          <a:solidFill>
            <a:srgbClr val="DDD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>
                <a:solidFill>
                  <a:schemeClr val="bg1"/>
                </a:solidFill>
                <a:latin typeface="Arial Rounded MT Bold" panose="020F0704030504030204" pitchFamily="34" charset="77"/>
              </a:rPr>
              <a:t>Adjusting</a:t>
            </a:r>
          </a:p>
        </p:txBody>
      </p:sp>
      <p:sp>
        <p:nvSpPr>
          <p:cNvPr id="27" name="TextBox 5">
            <a:extLst>
              <a:ext uri="{FF2B5EF4-FFF2-40B4-BE49-F238E27FC236}">
                <a16:creationId xmlns:a16="http://schemas.microsoft.com/office/drawing/2014/main" id="{9E39E799-5138-636C-4BEA-6AE32514F9A4}"/>
              </a:ext>
            </a:extLst>
          </p:cNvPr>
          <p:cNvSpPr txBox="1"/>
          <p:nvPr/>
        </p:nvSpPr>
        <p:spPr>
          <a:xfrm>
            <a:off x="9688284" y="6021614"/>
            <a:ext cx="2322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GB" sz="1400">
                <a:solidFill>
                  <a:schemeClr val="accent3"/>
                </a:solidFill>
                <a:latin typeface="Arial Rounded MT Bold" panose="020F0704030504030204" pitchFamily="34" charset="77"/>
              </a:rPr>
              <a:t>#3 Make cost vs. value visible early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E74C5D7-E203-8F47-2BE8-3AE178B6393F}"/>
              </a:ext>
            </a:extLst>
          </p:cNvPr>
          <p:cNvSpPr/>
          <p:nvPr/>
        </p:nvSpPr>
        <p:spPr>
          <a:xfrm>
            <a:off x="2819400" y="875843"/>
            <a:ext cx="831850" cy="19050"/>
          </a:xfrm>
          <a:custGeom>
            <a:avLst/>
            <a:gdLst>
              <a:gd name="connsiteX0" fmla="*/ 0 w 831850"/>
              <a:gd name="connsiteY0" fmla="*/ 0 h 19050"/>
              <a:gd name="connsiteX1" fmla="*/ 349250 w 831850"/>
              <a:gd name="connsiteY1" fmla="*/ 19050 h 19050"/>
              <a:gd name="connsiteX2" fmla="*/ 571500 w 831850"/>
              <a:gd name="connsiteY2" fmla="*/ 12700 h 19050"/>
              <a:gd name="connsiteX3" fmla="*/ 755650 w 831850"/>
              <a:gd name="connsiteY3" fmla="*/ 12700 h 19050"/>
              <a:gd name="connsiteX4" fmla="*/ 831850 w 831850"/>
              <a:gd name="connsiteY4" fmla="*/ 1270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850" h="19050">
                <a:moveTo>
                  <a:pt x="0" y="0"/>
                </a:moveTo>
                <a:cubicBezTo>
                  <a:pt x="127000" y="8466"/>
                  <a:pt x="254000" y="16933"/>
                  <a:pt x="349250" y="19050"/>
                </a:cubicBezTo>
                <a:lnTo>
                  <a:pt x="571500" y="12700"/>
                </a:lnTo>
                <a:cubicBezTo>
                  <a:pt x="639233" y="11642"/>
                  <a:pt x="755650" y="12700"/>
                  <a:pt x="755650" y="12700"/>
                </a:cubicBezTo>
                <a:lnTo>
                  <a:pt x="831850" y="1270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AADD4E6-EFAA-E9EA-753B-162916BC7513}"/>
              </a:ext>
            </a:extLst>
          </p:cNvPr>
          <p:cNvSpPr/>
          <p:nvPr/>
        </p:nvSpPr>
        <p:spPr>
          <a:xfrm>
            <a:off x="3594100" y="831850"/>
            <a:ext cx="114331" cy="107950"/>
          </a:xfrm>
          <a:custGeom>
            <a:avLst/>
            <a:gdLst>
              <a:gd name="connsiteX0" fmla="*/ 0 w 114331"/>
              <a:gd name="connsiteY0" fmla="*/ 0 h 107950"/>
              <a:gd name="connsiteX1" fmla="*/ 114300 w 114331"/>
              <a:gd name="connsiteY1" fmla="*/ 57150 h 107950"/>
              <a:gd name="connsiteX2" fmla="*/ 12700 w 114331"/>
              <a:gd name="connsiteY2" fmla="*/ 107950 h 107950"/>
              <a:gd name="connsiteX3" fmla="*/ 12700 w 114331"/>
              <a:gd name="connsiteY3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31" h="107950">
                <a:moveTo>
                  <a:pt x="0" y="0"/>
                </a:moveTo>
                <a:cubicBezTo>
                  <a:pt x="56091" y="19579"/>
                  <a:pt x="112183" y="39158"/>
                  <a:pt x="114300" y="57150"/>
                </a:cubicBezTo>
                <a:cubicBezTo>
                  <a:pt x="116417" y="75142"/>
                  <a:pt x="12700" y="107950"/>
                  <a:pt x="12700" y="107950"/>
                </a:cubicBezTo>
                <a:lnTo>
                  <a:pt x="12700" y="10795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EB2F8EA-CCF4-DFDB-B90E-0BBCC50DBDE9}"/>
              </a:ext>
            </a:extLst>
          </p:cNvPr>
          <p:cNvSpPr/>
          <p:nvPr/>
        </p:nvSpPr>
        <p:spPr>
          <a:xfrm>
            <a:off x="5560812" y="875843"/>
            <a:ext cx="831850" cy="19050"/>
          </a:xfrm>
          <a:custGeom>
            <a:avLst/>
            <a:gdLst>
              <a:gd name="connsiteX0" fmla="*/ 0 w 831850"/>
              <a:gd name="connsiteY0" fmla="*/ 0 h 19050"/>
              <a:gd name="connsiteX1" fmla="*/ 349250 w 831850"/>
              <a:gd name="connsiteY1" fmla="*/ 19050 h 19050"/>
              <a:gd name="connsiteX2" fmla="*/ 571500 w 831850"/>
              <a:gd name="connsiteY2" fmla="*/ 12700 h 19050"/>
              <a:gd name="connsiteX3" fmla="*/ 755650 w 831850"/>
              <a:gd name="connsiteY3" fmla="*/ 12700 h 19050"/>
              <a:gd name="connsiteX4" fmla="*/ 831850 w 831850"/>
              <a:gd name="connsiteY4" fmla="*/ 1270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850" h="19050">
                <a:moveTo>
                  <a:pt x="0" y="0"/>
                </a:moveTo>
                <a:cubicBezTo>
                  <a:pt x="127000" y="8466"/>
                  <a:pt x="254000" y="16933"/>
                  <a:pt x="349250" y="19050"/>
                </a:cubicBezTo>
                <a:lnTo>
                  <a:pt x="571500" y="12700"/>
                </a:lnTo>
                <a:cubicBezTo>
                  <a:pt x="639233" y="11642"/>
                  <a:pt x="755650" y="12700"/>
                  <a:pt x="755650" y="12700"/>
                </a:cubicBezTo>
                <a:lnTo>
                  <a:pt x="831850" y="1270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3594FE7-58F5-E1F2-3AB1-7EEA1E116C93}"/>
              </a:ext>
            </a:extLst>
          </p:cNvPr>
          <p:cNvSpPr/>
          <p:nvPr/>
        </p:nvSpPr>
        <p:spPr>
          <a:xfrm>
            <a:off x="6335512" y="831850"/>
            <a:ext cx="114331" cy="107950"/>
          </a:xfrm>
          <a:custGeom>
            <a:avLst/>
            <a:gdLst>
              <a:gd name="connsiteX0" fmla="*/ 0 w 114331"/>
              <a:gd name="connsiteY0" fmla="*/ 0 h 107950"/>
              <a:gd name="connsiteX1" fmla="*/ 114300 w 114331"/>
              <a:gd name="connsiteY1" fmla="*/ 57150 h 107950"/>
              <a:gd name="connsiteX2" fmla="*/ 12700 w 114331"/>
              <a:gd name="connsiteY2" fmla="*/ 107950 h 107950"/>
              <a:gd name="connsiteX3" fmla="*/ 12700 w 114331"/>
              <a:gd name="connsiteY3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31" h="107950">
                <a:moveTo>
                  <a:pt x="0" y="0"/>
                </a:moveTo>
                <a:cubicBezTo>
                  <a:pt x="56091" y="19579"/>
                  <a:pt x="112183" y="39158"/>
                  <a:pt x="114300" y="57150"/>
                </a:cubicBezTo>
                <a:cubicBezTo>
                  <a:pt x="116417" y="75142"/>
                  <a:pt x="12700" y="107950"/>
                  <a:pt x="12700" y="107950"/>
                </a:cubicBezTo>
                <a:lnTo>
                  <a:pt x="12700" y="10795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DEB9271E-562E-72C9-6E03-B35ACFF8733E}"/>
              </a:ext>
            </a:extLst>
          </p:cNvPr>
          <p:cNvSpPr/>
          <p:nvPr/>
        </p:nvSpPr>
        <p:spPr>
          <a:xfrm>
            <a:off x="8191529" y="894893"/>
            <a:ext cx="831850" cy="19050"/>
          </a:xfrm>
          <a:custGeom>
            <a:avLst/>
            <a:gdLst>
              <a:gd name="connsiteX0" fmla="*/ 0 w 831850"/>
              <a:gd name="connsiteY0" fmla="*/ 0 h 19050"/>
              <a:gd name="connsiteX1" fmla="*/ 349250 w 831850"/>
              <a:gd name="connsiteY1" fmla="*/ 19050 h 19050"/>
              <a:gd name="connsiteX2" fmla="*/ 571500 w 831850"/>
              <a:gd name="connsiteY2" fmla="*/ 12700 h 19050"/>
              <a:gd name="connsiteX3" fmla="*/ 755650 w 831850"/>
              <a:gd name="connsiteY3" fmla="*/ 12700 h 19050"/>
              <a:gd name="connsiteX4" fmla="*/ 831850 w 831850"/>
              <a:gd name="connsiteY4" fmla="*/ 1270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850" h="19050">
                <a:moveTo>
                  <a:pt x="0" y="0"/>
                </a:moveTo>
                <a:cubicBezTo>
                  <a:pt x="127000" y="8466"/>
                  <a:pt x="254000" y="16933"/>
                  <a:pt x="349250" y="19050"/>
                </a:cubicBezTo>
                <a:lnTo>
                  <a:pt x="571500" y="12700"/>
                </a:lnTo>
                <a:cubicBezTo>
                  <a:pt x="639233" y="11642"/>
                  <a:pt x="755650" y="12700"/>
                  <a:pt x="755650" y="12700"/>
                </a:cubicBezTo>
                <a:lnTo>
                  <a:pt x="831850" y="1270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2F610AD-3D67-8EB1-7FDB-1650715B9076}"/>
              </a:ext>
            </a:extLst>
          </p:cNvPr>
          <p:cNvSpPr/>
          <p:nvPr/>
        </p:nvSpPr>
        <p:spPr>
          <a:xfrm>
            <a:off x="8966229" y="850900"/>
            <a:ext cx="114331" cy="107950"/>
          </a:xfrm>
          <a:custGeom>
            <a:avLst/>
            <a:gdLst>
              <a:gd name="connsiteX0" fmla="*/ 0 w 114331"/>
              <a:gd name="connsiteY0" fmla="*/ 0 h 107950"/>
              <a:gd name="connsiteX1" fmla="*/ 114300 w 114331"/>
              <a:gd name="connsiteY1" fmla="*/ 57150 h 107950"/>
              <a:gd name="connsiteX2" fmla="*/ 12700 w 114331"/>
              <a:gd name="connsiteY2" fmla="*/ 107950 h 107950"/>
              <a:gd name="connsiteX3" fmla="*/ 12700 w 114331"/>
              <a:gd name="connsiteY3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31" h="107950">
                <a:moveTo>
                  <a:pt x="0" y="0"/>
                </a:moveTo>
                <a:cubicBezTo>
                  <a:pt x="56091" y="19579"/>
                  <a:pt x="112183" y="39158"/>
                  <a:pt x="114300" y="57150"/>
                </a:cubicBezTo>
                <a:cubicBezTo>
                  <a:pt x="116417" y="75142"/>
                  <a:pt x="12700" y="107950"/>
                  <a:pt x="12700" y="107950"/>
                </a:cubicBezTo>
                <a:lnTo>
                  <a:pt x="12700" y="10795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76F7EC0-713B-D4A8-0138-E643F4159D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824" r="76559"/>
          <a:stretch>
            <a:fillRect/>
          </a:stretch>
        </p:blipFill>
        <p:spPr>
          <a:xfrm>
            <a:off x="4661424" y="1770736"/>
            <a:ext cx="2800350" cy="41490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675C75-1DB5-BA29-7582-F09C3D04A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68" y="2223393"/>
            <a:ext cx="2857970" cy="312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888C04-EBA0-7944-3B48-B49F73E98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20595" y="2223393"/>
            <a:ext cx="2116186" cy="31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ildeforklaring formet som en ellipse 5">
            <a:extLst>
              <a:ext uri="{FF2B5EF4-FFF2-40B4-BE49-F238E27FC236}">
                <a16:creationId xmlns:a16="http://schemas.microsoft.com/office/drawing/2014/main" id="{555CD671-267E-EF5B-3CEF-CB69B5E6D3A7}"/>
              </a:ext>
            </a:extLst>
          </p:cNvPr>
          <p:cNvSpPr/>
          <p:nvPr/>
        </p:nvSpPr>
        <p:spPr>
          <a:xfrm>
            <a:off x="2024743" y="1328057"/>
            <a:ext cx="1683688" cy="1023257"/>
          </a:xfrm>
          <a:prstGeom prst="wedgeEllipseCallout">
            <a:avLst>
              <a:gd name="adj1" fmla="val -32040"/>
              <a:gd name="adj2" fmla="val 6108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/>
              <a:t>No</a:t>
            </a:r>
          </a:p>
        </p:txBody>
      </p:sp>
      <p:sp>
        <p:nvSpPr>
          <p:cNvPr id="7" name="Bildeforklaring formet som en ellipse 6">
            <a:extLst>
              <a:ext uri="{FF2B5EF4-FFF2-40B4-BE49-F238E27FC236}">
                <a16:creationId xmlns:a16="http://schemas.microsoft.com/office/drawing/2014/main" id="{40CED13B-8B1B-3C3E-910A-92A550C1E6BA}"/>
              </a:ext>
            </a:extLst>
          </p:cNvPr>
          <p:cNvSpPr/>
          <p:nvPr/>
        </p:nvSpPr>
        <p:spPr>
          <a:xfrm>
            <a:off x="8607454" y="1328057"/>
            <a:ext cx="1683688" cy="1023257"/>
          </a:xfrm>
          <a:prstGeom prst="wedgeEllipseCallout">
            <a:avLst>
              <a:gd name="adj1" fmla="val 30459"/>
              <a:gd name="adj2" fmla="val 5824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/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286977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313168-3B20-BBA6-8B6D-555998B82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47DD2AD1-35E5-C99B-13C0-4C8E0A2A6C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42" t="6128"/>
          <a:stretch>
            <a:fillRect/>
          </a:stretch>
        </p:blipFill>
        <p:spPr>
          <a:xfrm>
            <a:off x="2405743" y="2323193"/>
            <a:ext cx="7380514" cy="2366094"/>
          </a:xfrm>
          <a:prstGeom prst="rect">
            <a:avLst/>
          </a:prstGeom>
        </p:spPr>
      </p:pic>
      <p:sp>
        <p:nvSpPr>
          <p:cNvPr id="2" name="Oval 28">
            <a:extLst>
              <a:ext uri="{FF2B5EF4-FFF2-40B4-BE49-F238E27FC236}">
                <a16:creationId xmlns:a16="http://schemas.microsoft.com/office/drawing/2014/main" id="{CA6CF0B0-E231-5428-D6A5-08C841C890ED}"/>
              </a:ext>
            </a:extLst>
          </p:cNvPr>
          <p:cNvSpPr/>
          <p:nvPr/>
        </p:nvSpPr>
        <p:spPr>
          <a:xfrm>
            <a:off x="1096315" y="0"/>
            <a:ext cx="1949524" cy="1751686"/>
          </a:xfrm>
          <a:prstGeom prst="ellipse">
            <a:avLst/>
          </a:prstGeom>
          <a:solidFill>
            <a:srgbClr val="DDD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1"/>
                </a:solidFill>
                <a:latin typeface="Arial Rounded MT Bold" panose="020F0704030504030204" pitchFamily="34" charset="77"/>
              </a:rPr>
              <a:t>Setting goals</a:t>
            </a:r>
            <a:endParaRPr lang="en-GB" sz="1400" noProof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6" name="Oval 37">
            <a:extLst>
              <a:ext uri="{FF2B5EF4-FFF2-40B4-BE49-F238E27FC236}">
                <a16:creationId xmlns:a16="http://schemas.microsoft.com/office/drawing/2014/main" id="{DCE47E78-7C1B-73F3-F9F6-DC9D99DDDE5A}"/>
              </a:ext>
            </a:extLst>
          </p:cNvPr>
          <p:cNvSpPr/>
          <p:nvPr/>
        </p:nvSpPr>
        <p:spPr>
          <a:xfrm>
            <a:off x="3857707" y="0"/>
            <a:ext cx="1780267" cy="1751686"/>
          </a:xfrm>
          <a:prstGeom prst="ellipse">
            <a:avLst/>
          </a:prstGeom>
          <a:solidFill>
            <a:srgbClr val="DDD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>
                <a:solidFill>
                  <a:schemeClr val="accent2"/>
                </a:solidFill>
                <a:latin typeface="Arial Rounded MT Bold" panose="020F0704030504030204" pitchFamily="34" charset="77"/>
              </a:rPr>
              <a:t>Planning</a:t>
            </a:r>
          </a:p>
        </p:txBody>
      </p:sp>
      <p:sp>
        <p:nvSpPr>
          <p:cNvPr id="17" name="Oval 38">
            <a:extLst>
              <a:ext uri="{FF2B5EF4-FFF2-40B4-BE49-F238E27FC236}">
                <a16:creationId xmlns:a16="http://schemas.microsoft.com/office/drawing/2014/main" id="{C5BC5406-94DC-5931-B230-3946C25D425F}"/>
              </a:ext>
            </a:extLst>
          </p:cNvPr>
          <p:cNvSpPr/>
          <p:nvPr/>
        </p:nvSpPr>
        <p:spPr>
          <a:xfrm>
            <a:off x="6201363" y="9525"/>
            <a:ext cx="2201476" cy="1751686"/>
          </a:xfrm>
          <a:prstGeom prst="ellipse">
            <a:avLst/>
          </a:prstGeom>
          <a:solidFill>
            <a:srgbClr val="DDD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>
                <a:solidFill>
                  <a:schemeClr val="accent2"/>
                </a:solidFill>
                <a:latin typeface="Arial Rounded MT Bold" panose="020F0704030504030204" pitchFamily="34" charset="77"/>
              </a:rPr>
              <a:t>Implementing</a:t>
            </a:r>
          </a:p>
        </p:txBody>
      </p:sp>
      <p:sp>
        <p:nvSpPr>
          <p:cNvPr id="18" name="Oval 39">
            <a:extLst>
              <a:ext uri="{FF2B5EF4-FFF2-40B4-BE49-F238E27FC236}">
                <a16:creationId xmlns:a16="http://schemas.microsoft.com/office/drawing/2014/main" id="{292E70C2-7DD0-78F5-409C-42139F32895B}"/>
              </a:ext>
            </a:extLst>
          </p:cNvPr>
          <p:cNvSpPr/>
          <p:nvPr/>
        </p:nvSpPr>
        <p:spPr>
          <a:xfrm>
            <a:off x="9023379" y="9525"/>
            <a:ext cx="1780267" cy="1751686"/>
          </a:xfrm>
          <a:prstGeom prst="ellipse">
            <a:avLst/>
          </a:prstGeom>
          <a:solidFill>
            <a:srgbClr val="DDD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>
                <a:solidFill>
                  <a:schemeClr val="bg1"/>
                </a:solidFill>
                <a:latin typeface="Arial Rounded MT Bold" panose="020F0704030504030204" pitchFamily="34" charset="77"/>
              </a:rPr>
              <a:t>Adjusting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D2E52A17-5B1D-6888-9D2B-0857826E809B}"/>
              </a:ext>
            </a:extLst>
          </p:cNvPr>
          <p:cNvSpPr txBox="1"/>
          <p:nvPr/>
        </p:nvSpPr>
        <p:spPr>
          <a:xfrm>
            <a:off x="9688284" y="6021614"/>
            <a:ext cx="2322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GB" sz="1400">
                <a:solidFill>
                  <a:schemeClr val="accent3"/>
                </a:solidFill>
                <a:latin typeface="Arial Rounded MT Bold" panose="020F0704030504030204" pitchFamily="34" charset="77"/>
              </a:rPr>
              <a:t>#3 Make cost vs. value visible early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5C865B1-4EF7-30C9-F6E3-F0FC5C95698F}"/>
              </a:ext>
            </a:extLst>
          </p:cNvPr>
          <p:cNvSpPr/>
          <p:nvPr/>
        </p:nvSpPr>
        <p:spPr>
          <a:xfrm>
            <a:off x="2819400" y="875843"/>
            <a:ext cx="831850" cy="19050"/>
          </a:xfrm>
          <a:custGeom>
            <a:avLst/>
            <a:gdLst>
              <a:gd name="connsiteX0" fmla="*/ 0 w 831850"/>
              <a:gd name="connsiteY0" fmla="*/ 0 h 19050"/>
              <a:gd name="connsiteX1" fmla="*/ 349250 w 831850"/>
              <a:gd name="connsiteY1" fmla="*/ 19050 h 19050"/>
              <a:gd name="connsiteX2" fmla="*/ 571500 w 831850"/>
              <a:gd name="connsiteY2" fmla="*/ 12700 h 19050"/>
              <a:gd name="connsiteX3" fmla="*/ 755650 w 831850"/>
              <a:gd name="connsiteY3" fmla="*/ 12700 h 19050"/>
              <a:gd name="connsiteX4" fmla="*/ 831850 w 831850"/>
              <a:gd name="connsiteY4" fmla="*/ 1270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850" h="19050">
                <a:moveTo>
                  <a:pt x="0" y="0"/>
                </a:moveTo>
                <a:cubicBezTo>
                  <a:pt x="127000" y="8466"/>
                  <a:pt x="254000" y="16933"/>
                  <a:pt x="349250" y="19050"/>
                </a:cubicBezTo>
                <a:lnTo>
                  <a:pt x="571500" y="12700"/>
                </a:lnTo>
                <a:cubicBezTo>
                  <a:pt x="639233" y="11642"/>
                  <a:pt x="755650" y="12700"/>
                  <a:pt x="755650" y="12700"/>
                </a:cubicBezTo>
                <a:lnTo>
                  <a:pt x="831850" y="1270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B518229-AAF3-0D1C-8747-9A2CCF26C589}"/>
              </a:ext>
            </a:extLst>
          </p:cNvPr>
          <p:cNvSpPr/>
          <p:nvPr/>
        </p:nvSpPr>
        <p:spPr>
          <a:xfrm>
            <a:off x="3594100" y="831850"/>
            <a:ext cx="114331" cy="107950"/>
          </a:xfrm>
          <a:custGeom>
            <a:avLst/>
            <a:gdLst>
              <a:gd name="connsiteX0" fmla="*/ 0 w 114331"/>
              <a:gd name="connsiteY0" fmla="*/ 0 h 107950"/>
              <a:gd name="connsiteX1" fmla="*/ 114300 w 114331"/>
              <a:gd name="connsiteY1" fmla="*/ 57150 h 107950"/>
              <a:gd name="connsiteX2" fmla="*/ 12700 w 114331"/>
              <a:gd name="connsiteY2" fmla="*/ 107950 h 107950"/>
              <a:gd name="connsiteX3" fmla="*/ 12700 w 114331"/>
              <a:gd name="connsiteY3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31" h="107950">
                <a:moveTo>
                  <a:pt x="0" y="0"/>
                </a:moveTo>
                <a:cubicBezTo>
                  <a:pt x="56091" y="19579"/>
                  <a:pt x="112183" y="39158"/>
                  <a:pt x="114300" y="57150"/>
                </a:cubicBezTo>
                <a:cubicBezTo>
                  <a:pt x="116417" y="75142"/>
                  <a:pt x="12700" y="107950"/>
                  <a:pt x="12700" y="107950"/>
                </a:cubicBezTo>
                <a:lnTo>
                  <a:pt x="12700" y="10795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0D1FD45-8AF5-A4CB-EBF4-5A95CFE8B5D5}"/>
              </a:ext>
            </a:extLst>
          </p:cNvPr>
          <p:cNvSpPr/>
          <p:nvPr/>
        </p:nvSpPr>
        <p:spPr>
          <a:xfrm>
            <a:off x="5560812" y="875843"/>
            <a:ext cx="831850" cy="19050"/>
          </a:xfrm>
          <a:custGeom>
            <a:avLst/>
            <a:gdLst>
              <a:gd name="connsiteX0" fmla="*/ 0 w 831850"/>
              <a:gd name="connsiteY0" fmla="*/ 0 h 19050"/>
              <a:gd name="connsiteX1" fmla="*/ 349250 w 831850"/>
              <a:gd name="connsiteY1" fmla="*/ 19050 h 19050"/>
              <a:gd name="connsiteX2" fmla="*/ 571500 w 831850"/>
              <a:gd name="connsiteY2" fmla="*/ 12700 h 19050"/>
              <a:gd name="connsiteX3" fmla="*/ 755650 w 831850"/>
              <a:gd name="connsiteY3" fmla="*/ 12700 h 19050"/>
              <a:gd name="connsiteX4" fmla="*/ 831850 w 831850"/>
              <a:gd name="connsiteY4" fmla="*/ 1270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850" h="19050">
                <a:moveTo>
                  <a:pt x="0" y="0"/>
                </a:moveTo>
                <a:cubicBezTo>
                  <a:pt x="127000" y="8466"/>
                  <a:pt x="254000" y="16933"/>
                  <a:pt x="349250" y="19050"/>
                </a:cubicBezTo>
                <a:lnTo>
                  <a:pt x="571500" y="12700"/>
                </a:lnTo>
                <a:cubicBezTo>
                  <a:pt x="639233" y="11642"/>
                  <a:pt x="755650" y="12700"/>
                  <a:pt x="755650" y="12700"/>
                </a:cubicBezTo>
                <a:lnTo>
                  <a:pt x="831850" y="1270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C19BCBF-2ADE-C7E2-A4A9-E60FE87C5659}"/>
              </a:ext>
            </a:extLst>
          </p:cNvPr>
          <p:cNvSpPr/>
          <p:nvPr/>
        </p:nvSpPr>
        <p:spPr>
          <a:xfrm>
            <a:off x="6335512" y="831850"/>
            <a:ext cx="114331" cy="107950"/>
          </a:xfrm>
          <a:custGeom>
            <a:avLst/>
            <a:gdLst>
              <a:gd name="connsiteX0" fmla="*/ 0 w 114331"/>
              <a:gd name="connsiteY0" fmla="*/ 0 h 107950"/>
              <a:gd name="connsiteX1" fmla="*/ 114300 w 114331"/>
              <a:gd name="connsiteY1" fmla="*/ 57150 h 107950"/>
              <a:gd name="connsiteX2" fmla="*/ 12700 w 114331"/>
              <a:gd name="connsiteY2" fmla="*/ 107950 h 107950"/>
              <a:gd name="connsiteX3" fmla="*/ 12700 w 114331"/>
              <a:gd name="connsiteY3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31" h="107950">
                <a:moveTo>
                  <a:pt x="0" y="0"/>
                </a:moveTo>
                <a:cubicBezTo>
                  <a:pt x="56091" y="19579"/>
                  <a:pt x="112183" y="39158"/>
                  <a:pt x="114300" y="57150"/>
                </a:cubicBezTo>
                <a:cubicBezTo>
                  <a:pt x="116417" y="75142"/>
                  <a:pt x="12700" y="107950"/>
                  <a:pt x="12700" y="107950"/>
                </a:cubicBezTo>
                <a:lnTo>
                  <a:pt x="12700" y="10795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D438943-BB8F-33F3-9D54-79ABAF001BFB}"/>
              </a:ext>
            </a:extLst>
          </p:cNvPr>
          <p:cNvSpPr/>
          <p:nvPr/>
        </p:nvSpPr>
        <p:spPr>
          <a:xfrm>
            <a:off x="8191529" y="894893"/>
            <a:ext cx="831850" cy="19050"/>
          </a:xfrm>
          <a:custGeom>
            <a:avLst/>
            <a:gdLst>
              <a:gd name="connsiteX0" fmla="*/ 0 w 831850"/>
              <a:gd name="connsiteY0" fmla="*/ 0 h 19050"/>
              <a:gd name="connsiteX1" fmla="*/ 349250 w 831850"/>
              <a:gd name="connsiteY1" fmla="*/ 19050 h 19050"/>
              <a:gd name="connsiteX2" fmla="*/ 571500 w 831850"/>
              <a:gd name="connsiteY2" fmla="*/ 12700 h 19050"/>
              <a:gd name="connsiteX3" fmla="*/ 755650 w 831850"/>
              <a:gd name="connsiteY3" fmla="*/ 12700 h 19050"/>
              <a:gd name="connsiteX4" fmla="*/ 831850 w 831850"/>
              <a:gd name="connsiteY4" fmla="*/ 1270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850" h="19050">
                <a:moveTo>
                  <a:pt x="0" y="0"/>
                </a:moveTo>
                <a:cubicBezTo>
                  <a:pt x="127000" y="8466"/>
                  <a:pt x="254000" y="16933"/>
                  <a:pt x="349250" y="19050"/>
                </a:cubicBezTo>
                <a:lnTo>
                  <a:pt x="571500" y="12700"/>
                </a:lnTo>
                <a:cubicBezTo>
                  <a:pt x="639233" y="11642"/>
                  <a:pt x="755650" y="12700"/>
                  <a:pt x="755650" y="12700"/>
                </a:cubicBezTo>
                <a:lnTo>
                  <a:pt x="831850" y="1270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4C4A6233-C762-DBCC-6BA5-805C314998A1}"/>
              </a:ext>
            </a:extLst>
          </p:cNvPr>
          <p:cNvSpPr/>
          <p:nvPr/>
        </p:nvSpPr>
        <p:spPr>
          <a:xfrm>
            <a:off x="8966229" y="850900"/>
            <a:ext cx="114331" cy="107950"/>
          </a:xfrm>
          <a:custGeom>
            <a:avLst/>
            <a:gdLst>
              <a:gd name="connsiteX0" fmla="*/ 0 w 114331"/>
              <a:gd name="connsiteY0" fmla="*/ 0 h 107950"/>
              <a:gd name="connsiteX1" fmla="*/ 114300 w 114331"/>
              <a:gd name="connsiteY1" fmla="*/ 57150 h 107950"/>
              <a:gd name="connsiteX2" fmla="*/ 12700 w 114331"/>
              <a:gd name="connsiteY2" fmla="*/ 107950 h 107950"/>
              <a:gd name="connsiteX3" fmla="*/ 12700 w 114331"/>
              <a:gd name="connsiteY3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31" h="107950">
                <a:moveTo>
                  <a:pt x="0" y="0"/>
                </a:moveTo>
                <a:cubicBezTo>
                  <a:pt x="56091" y="19579"/>
                  <a:pt x="112183" y="39158"/>
                  <a:pt x="114300" y="57150"/>
                </a:cubicBezTo>
                <a:cubicBezTo>
                  <a:pt x="116417" y="75142"/>
                  <a:pt x="12700" y="107950"/>
                  <a:pt x="12700" y="107950"/>
                </a:cubicBezTo>
                <a:lnTo>
                  <a:pt x="12700" y="10795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15368" name="Picture 8">
            <a:extLst>
              <a:ext uri="{FF2B5EF4-FFF2-40B4-BE49-F238E27FC236}">
                <a16:creationId xmlns:a16="http://schemas.microsoft.com/office/drawing/2014/main" id="{9BEFE021-2E92-DB4E-87FA-F0AA3379F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59" y="2177129"/>
            <a:ext cx="2178253" cy="321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>
            <a:extLst>
              <a:ext uri="{FF2B5EF4-FFF2-40B4-BE49-F238E27FC236}">
                <a16:creationId xmlns:a16="http://schemas.microsoft.com/office/drawing/2014/main" id="{46408B9C-391B-1EF8-20D1-BA273924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80560" y="2220986"/>
            <a:ext cx="2857974" cy="312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ildeforklaring formet som en ellipse 3">
            <a:extLst>
              <a:ext uri="{FF2B5EF4-FFF2-40B4-BE49-F238E27FC236}">
                <a16:creationId xmlns:a16="http://schemas.microsoft.com/office/drawing/2014/main" id="{F1EA53F9-6704-8BAC-0D6C-0DAB8FB83490}"/>
              </a:ext>
            </a:extLst>
          </p:cNvPr>
          <p:cNvSpPr/>
          <p:nvPr/>
        </p:nvSpPr>
        <p:spPr>
          <a:xfrm>
            <a:off x="1676400" y="1364343"/>
            <a:ext cx="1683688" cy="1023257"/>
          </a:xfrm>
          <a:prstGeom prst="wedgeEllipseCallout">
            <a:avLst>
              <a:gd name="adj1" fmla="val -32040"/>
              <a:gd name="adj2" fmla="val 6108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/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2211126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A65D07-18CE-AE72-1C89-BAA8C73C3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8">
            <a:extLst>
              <a:ext uri="{FF2B5EF4-FFF2-40B4-BE49-F238E27FC236}">
                <a16:creationId xmlns:a16="http://schemas.microsoft.com/office/drawing/2014/main" id="{4E6843E0-6366-44AE-501B-2D9D77BE67D8}"/>
              </a:ext>
            </a:extLst>
          </p:cNvPr>
          <p:cNvSpPr/>
          <p:nvPr/>
        </p:nvSpPr>
        <p:spPr>
          <a:xfrm>
            <a:off x="1096315" y="0"/>
            <a:ext cx="1949524" cy="1751686"/>
          </a:xfrm>
          <a:prstGeom prst="ellipse">
            <a:avLst/>
          </a:prstGeom>
          <a:solidFill>
            <a:srgbClr val="DDD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1"/>
                </a:solidFill>
                <a:latin typeface="Arial Rounded MT Bold" panose="020F0704030504030204" pitchFamily="34" charset="77"/>
              </a:rPr>
              <a:t>Setting goals</a:t>
            </a:r>
            <a:endParaRPr lang="en-GB" sz="1400" noProof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Oval 37">
            <a:extLst>
              <a:ext uri="{FF2B5EF4-FFF2-40B4-BE49-F238E27FC236}">
                <a16:creationId xmlns:a16="http://schemas.microsoft.com/office/drawing/2014/main" id="{891580AD-7E58-04BB-12C4-466B6DF33A9F}"/>
              </a:ext>
            </a:extLst>
          </p:cNvPr>
          <p:cNvSpPr/>
          <p:nvPr/>
        </p:nvSpPr>
        <p:spPr>
          <a:xfrm>
            <a:off x="3857707" y="0"/>
            <a:ext cx="1780267" cy="1751686"/>
          </a:xfrm>
          <a:prstGeom prst="ellipse">
            <a:avLst/>
          </a:prstGeom>
          <a:solidFill>
            <a:srgbClr val="DDD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>
                <a:solidFill>
                  <a:schemeClr val="accent2"/>
                </a:solidFill>
                <a:latin typeface="Arial Rounded MT Bold" panose="020F0704030504030204" pitchFamily="34" charset="77"/>
              </a:rPr>
              <a:t>Planning</a:t>
            </a:r>
          </a:p>
        </p:txBody>
      </p:sp>
      <p:sp>
        <p:nvSpPr>
          <p:cNvPr id="4" name="Oval 38">
            <a:extLst>
              <a:ext uri="{FF2B5EF4-FFF2-40B4-BE49-F238E27FC236}">
                <a16:creationId xmlns:a16="http://schemas.microsoft.com/office/drawing/2014/main" id="{28986663-C02E-2AE3-35AE-C1C02029A4B0}"/>
              </a:ext>
            </a:extLst>
          </p:cNvPr>
          <p:cNvSpPr/>
          <p:nvPr/>
        </p:nvSpPr>
        <p:spPr>
          <a:xfrm>
            <a:off x="6201363" y="9525"/>
            <a:ext cx="2201476" cy="1751686"/>
          </a:xfrm>
          <a:prstGeom prst="ellipse">
            <a:avLst/>
          </a:prstGeom>
          <a:solidFill>
            <a:srgbClr val="DDD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>
                <a:solidFill>
                  <a:schemeClr val="accent2"/>
                </a:solidFill>
                <a:latin typeface="Arial Rounded MT Bold" panose="020F0704030504030204" pitchFamily="34" charset="77"/>
              </a:rPr>
              <a:t>Implementing</a:t>
            </a:r>
          </a:p>
        </p:txBody>
      </p:sp>
      <p:sp>
        <p:nvSpPr>
          <p:cNvPr id="6" name="Oval 39">
            <a:extLst>
              <a:ext uri="{FF2B5EF4-FFF2-40B4-BE49-F238E27FC236}">
                <a16:creationId xmlns:a16="http://schemas.microsoft.com/office/drawing/2014/main" id="{B368007B-E2CC-9777-C999-3B1F4EC34852}"/>
              </a:ext>
            </a:extLst>
          </p:cNvPr>
          <p:cNvSpPr/>
          <p:nvPr/>
        </p:nvSpPr>
        <p:spPr>
          <a:xfrm>
            <a:off x="9023379" y="9525"/>
            <a:ext cx="1780267" cy="1751686"/>
          </a:xfrm>
          <a:prstGeom prst="ellipse">
            <a:avLst/>
          </a:prstGeom>
          <a:solidFill>
            <a:srgbClr val="DDD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>
                <a:solidFill>
                  <a:schemeClr val="bg1"/>
                </a:solidFill>
                <a:latin typeface="Arial Rounded MT Bold" panose="020F0704030504030204" pitchFamily="34" charset="77"/>
              </a:rPr>
              <a:t>Adjusting</a:t>
            </a:r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5984C69F-481A-8D3E-7DFF-2086375F5E25}"/>
              </a:ext>
            </a:extLst>
          </p:cNvPr>
          <p:cNvSpPr txBox="1"/>
          <p:nvPr/>
        </p:nvSpPr>
        <p:spPr>
          <a:xfrm>
            <a:off x="9688284" y="6021614"/>
            <a:ext cx="2322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GB" sz="1400">
                <a:solidFill>
                  <a:schemeClr val="accent3"/>
                </a:solidFill>
                <a:latin typeface="Arial Rounded MT Bold" panose="020F0704030504030204" pitchFamily="34" charset="77"/>
              </a:rPr>
              <a:t>#3 Make cost vs. value visible early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763F409-9434-6FC3-9D92-1E3C89761FC2}"/>
              </a:ext>
            </a:extLst>
          </p:cNvPr>
          <p:cNvSpPr/>
          <p:nvPr/>
        </p:nvSpPr>
        <p:spPr>
          <a:xfrm>
            <a:off x="2819400" y="875843"/>
            <a:ext cx="831850" cy="19050"/>
          </a:xfrm>
          <a:custGeom>
            <a:avLst/>
            <a:gdLst>
              <a:gd name="connsiteX0" fmla="*/ 0 w 831850"/>
              <a:gd name="connsiteY0" fmla="*/ 0 h 19050"/>
              <a:gd name="connsiteX1" fmla="*/ 349250 w 831850"/>
              <a:gd name="connsiteY1" fmla="*/ 19050 h 19050"/>
              <a:gd name="connsiteX2" fmla="*/ 571500 w 831850"/>
              <a:gd name="connsiteY2" fmla="*/ 12700 h 19050"/>
              <a:gd name="connsiteX3" fmla="*/ 755650 w 831850"/>
              <a:gd name="connsiteY3" fmla="*/ 12700 h 19050"/>
              <a:gd name="connsiteX4" fmla="*/ 831850 w 831850"/>
              <a:gd name="connsiteY4" fmla="*/ 1270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850" h="19050">
                <a:moveTo>
                  <a:pt x="0" y="0"/>
                </a:moveTo>
                <a:cubicBezTo>
                  <a:pt x="127000" y="8466"/>
                  <a:pt x="254000" y="16933"/>
                  <a:pt x="349250" y="19050"/>
                </a:cubicBezTo>
                <a:lnTo>
                  <a:pt x="571500" y="12700"/>
                </a:lnTo>
                <a:cubicBezTo>
                  <a:pt x="639233" y="11642"/>
                  <a:pt x="755650" y="12700"/>
                  <a:pt x="755650" y="12700"/>
                </a:cubicBezTo>
                <a:lnTo>
                  <a:pt x="831850" y="1270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68F314D-8480-E178-46BA-0064057DFB70}"/>
              </a:ext>
            </a:extLst>
          </p:cNvPr>
          <p:cNvSpPr/>
          <p:nvPr/>
        </p:nvSpPr>
        <p:spPr>
          <a:xfrm>
            <a:off x="3594100" y="831850"/>
            <a:ext cx="114331" cy="107950"/>
          </a:xfrm>
          <a:custGeom>
            <a:avLst/>
            <a:gdLst>
              <a:gd name="connsiteX0" fmla="*/ 0 w 114331"/>
              <a:gd name="connsiteY0" fmla="*/ 0 h 107950"/>
              <a:gd name="connsiteX1" fmla="*/ 114300 w 114331"/>
              <a:gd name="connsiteY1" fmla="*/ 57150 h 107950"/>
              <a:gd name="connsiteX2" fmla="*/ 12700 w 114331"/>
              <a:gd name="connsiteY2" fmla="*/ 107950 h 107950"/>
              <a:gd name="connsiteX3" fmla="*/ 12700 w 114331"/>
              <a:gd name="connsiteY3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31" h="107950">
                <a:moveTo>
                  <a:pt x="0" y="0"/>
                </a:moveTo>
                <a:cubicBezTo>
                  <a:pt x="56091" y="19579"/>
                  <a:pt x="112183" y="39158"/>
                  <a:pt x="114300" y="57150"/>
                </a:cubicBezTo>
                <a:cubicBezTo>
                  <a:pt x="116417" y="75142"/>
                  <a:pt x="12700" y="107950"/>
                  <a:pt x="12700" y="107950"/>
                </a:cubicBezTo>
                <a:lnTo>
                  <a:pt x="12700" y="10795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511615C-81A0-A23B-1347-84560D730177}"/>
              </a:ext>
            </a:extLst>
          </p:cNvPr>
          <p:cNvSpPr/>
          <p:nvPr/>
        </p:nvSpPr>
        <p:spPr>
          <a:xfrm>
            <a:off x="5560812" y="875843"/>
            <a:ext cx="831850" cy="19050"/>
          </a:xfrm>
          <a:custGeom>
            <a:avLst/>
            <a:gdLst>
              <a:gd name="connsiteX0" fmla="*/ 0 w 831850"/>
              <a:gd name="connsiteY0" fmla="*/ 0 h 19050"/>
              <a:gd name="connsiteX1" fmla="*/ 349250 w 831850"/>
              <a:gd name="connsiteY1" fmla="*/ 19050 h 19050"/>
              <a:gd name="connsiteX2" fmla="*/ 571500 w 831850"/>
              <a:gd name="connsiteY2" fmla="*/ 12700 h 19050"/>
              <a:gd name="connsiteX3" fmla="*/ 755650 w 831850"/>
              <a:gd name="connsiteY3" fmla="*/ 12700 h 19050"/>
              <a:gd name="connsiteX4" fmla="*/ 831850 w 831850"/>
              <a:gd name="connsiteY4" fmla="*/ 1270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850" h="19050">
                <a:moveTo>
                  <a:pt x="0" y="0"/>
                </a:moveTo>
                <a:cubicBezTo>
                  <a:pt x="127000" y="8466"/>
                  <a:pt x="254000" y="16933"/>
                  <a:pt x="349250" y="19050"/>
                </a:cubicBezTo>
                <a:lnTo>
                  <a:pt x="571500" y="12700"/>
                </a:lnTo>
                <a:cubicBezTo>
                  <a:pt x="639233" y="11642"/>
                  <a:pt x="755650" y="12700"/>
                  <a:pt x="755650" y="12700"/>
                </a:cubicBezTo>
                <a:lnTo>
                  <a:pt x="831850" y="1270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632FB32-4DD3-38B1-F010-2ED317F494BD}"/>
              </a:ext>
            </a:extLst>
          </p:cNvPr>
          <p:cNvSpPr/>
          <p:nvPr/>
        </p:nvSpPr>
        <p:spPr>
          <a:xfrm>
            <a:off x="6335512" y="831850"/>
            <a:ext cx="114331" cy="107950"/>
          </a:xfrm>
          <a:custGeom>
            <a:avLst/>
            <a:gdLst>
              <a:gd name="connsiteX0" fmla="*/ 0 w 114331"/>
              <a:gd name="connsiteY0" fmla="*/ 0 h 107950"/>
              <a:gd name="connsiteX1" fmla="*/ 114300 w 114331"/>
              <a:gd name="connsiteY1" fmla="*/ 57150 h 107950"/>
              <a:gd name="connsiteX2" fmla="*/ 12700 w 114331"/>
              <a:gd name="connsiteY2" fmla="*/ 107950 h 107950"/>
              <a:gd name="connsiteX3" fmla="*/ 12700 w 114331"/>
              <a:gd name="connsiteY3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31" h="107950">
                <a:moveTo>
                  <a:pt x="0" y="0"/>
                </a:moveTo>
                <a:cubicBezTo>
                  <a:pt x="56091" y="19579"/>
                  <a:pt x="112183" y="39158"/>
                  <a:pt x="114300" y="57150"/>
                </a:cubicBezTo>
                <a:cubicBezTo>
                  <a:pt x="116417" y="75142"/>
                  <a:pt x="12700" y="107950"/>
                  <a:pt x="12700" y="107950"/>
                </a:cubicBezTo>
                <a:lnTo>
                  <a:pt x="12700" y="10795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E337EA7-8205-130C-16A4-39657C1C8F78}"/>
              </a:ext>
            </a:extLst>
          </p:cNvPr>
          <p:cNvSpPr/>
          <p:nvPr/>
        </p:nvSpPr>
        <p:spPr>
          <a:xfrm>
            <a:off x="8191529" y="894893"/>
            <a:ext cx="831850" cy="19050"/>
          </a:xfrm>
          <a:custGeom>
            <a:avLst/>
            <a:gdLst>
              <a:gd name="connsiteX0" fmla="*/ 0 w 831850"/>
              <a:gd name="connsiteY0" fmla="*/ 0 h 19050"/>
              <a:gd name="connsiteX1" fmla="*/ 349250 w 831850"/>
              <a:gd name="connsiteY1" fmla="*/ 19050 h 19050"/>
              <a:gd name="connsiteX2" fmla="*/ 571500 w 831850"/>
              <a:gd name="connsiteY2" fmla="*/ 12700 h 19050"/>
              <a:gd name="connsiteX3" fmla="*/ 755650 w 831850"/>
              <a:gd name="connsiteY3" fmla="*/ 12700 h 19050"/>
              <a:gd name="connsiteX4" fmla="*/ 831850 w 831850"/>
              <a:gd name="connsiteY4" fmla="*/ 1270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850" h="19050">
                <a:moveTo>
                  <a:pt x="0" y="0"/>
                </a:moveTo>
                <a:cubicBezTo>
                  <a:pt x="127000" y="8466"/>
                  <a:pt x="254000" y="16933"/>
                  <a:pt x="349250" y="19050"/>
                </a:cubicBezTo>
                <a:lnTo>
                  <a:pt x="571500" y="12700"/>
                </a:lnTo>
                <a:cubicBezTo>
                  <a:pt x="639233" y="11642"/>
                  <a:pt x="755650" y="12700"/>
                  <a:pt x="755650" y="12700"/>
                </a:cubicBezTo>
                <a:lnTo>
                  <a:pt x="831850" y="1270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33B9885-239B-AA03-F111-B08DBD1632C3}"/>
              </a:ext>
            </a:extLst>
          </p:cNvPr>
          <p:cNvSpPr/>
          <p:nvPr/>
        </p:nvSpPr>
        <p:spPr>
          <a:xfrm>
            <a:off x="8966229" y="850900"/>
            <a:ext cx="114331" cy="107950"/>
          </a:xfrm>
          <a:custGeom>
            <a:avLst/>
            <a:gdLst>
              <a:gd name="connsiteX0" fmla="*/ 0 w 114331"/>
              <a:gd name="connsiteY0" fmla="*/ 0 h 107950"/>
              <a:gd name="connsiteX1" fmla="*/ 114300 w 114331"/>
              <a:gd name="connsiteY1" fmla="*/ 57150 h 107950"/>
              <a:gd name="connsiteX2" fmla="*/ 12700 w 114331"/>
              <a:gd name="connsiteY2" fmla="*/ 107950 h 107950"/>
              <a:gd name="connsiteX3" fmla="*/ 12700 w 114331"/>
              <a:gd name="connsiteY3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31" h="107950">
                <a:moveTo>
                  <a:pt x="0" y="0"/>
                </a:moveTo>
                <a:cubicBezTo>
                  <a:pt x="56091" y="19579"/>
                  <a:pt x="112183" y="39158"/>
                  <a:pt x="114300" y="57150"/>
                </a:cubicBezTo>
                <a:cubicBezTo>
                  <a:pt x="116417" y="75142"/>
                  <a:pt x="12700" y="107950"/>
                  <a:pt x="12700" y="107950"/>
                </a:cubicBezTo>
                <a:lnTo>
                  <a:pt x="12700" y="10795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5" name="Bildeforklaring formet som en ellipse 4">
            <a:extLst>
              <a:ext uri="{FF2B5EF4-FFF2-40B4-BE49-F238E27FC236}">
                <a16:creationId xmlns:a16="http://schemas.microsoft.com/office/drawing/2014/main" id="{CDBAD429-03C2-CC85-29F6-72347746E535}"/>
              </a:ext>
            </a:extLst>
          </p:cNvPr>
          <p:cNvSpPr/>
          <p:nvPr/>
        </p:nvSpPr>
        <p:spPr>
          <a:xfrm>
            <a:off x="1676400" y="1364343"/>
            <a:ext cx="1683688" cy="1023257"/>
          </a:xfrm>
          <a:prstGeom prst="wedgeEllipseCallout">
            <a:avLst>
              <a:gd name="adj1" fmla="val -32040"/>
              <a:gd name="adj2" fmla="val 6108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/>
              <a:t>Yes!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E3C4098A-1E81-FF06-2D6B-0992514E6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80560" y="2220986"/>
            <a:ext cx="2857974" cy="312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487B9783-27A0-9A25-3CF8-22A9FA51E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59" y="2177129"/>
            <a:ext cx="2178253" cy="321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25E916DF-7257-ED92-4B5F-275943D88EC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723" t="32771" r="17799" b="1"/>
          <a:stretch>
            <a:fillRect/>
          </a:stretch>
        </p:blipFill>
        <p:spPr>
          <a:xfrm>
            <a:off x="3501270" y="2815262"/>
            <a:ext cx="5189459" cy="193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55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A262E-2390-8C9C-F1D6-7942F3D9E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8">
            <a:extLst>
              <a:ext uri="{FF2B5EF4-FFF2-40B4-BE49-F238E27FC236}">
                <a16:creationId xmlns:a16="http://schemas.microsoft.com/office/drawing/2014/main" id="{898D7C71-0440-0C07-CFB8-1214BD89562F}"/>
              </a:ext>
            </a:extLst>
          </p:cNvPr>
          <p:cNvSpPr/>
          <p:nvPr/>
        </p:nvSpPr>
        <p:spPr>
          <a:xfrm>
            <a:off x="1096315" y="0"/>
            <a:ext cx="1949524" cy="1751686"/>
          </a:xfrm>
          <a:prstGeom prst="ellipse">
            <a:avLst/>
          </a:prstGeom>
          <a:solidFill>
            <a:srgbClr val="DDD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1"/>
                </a:solidFill>
                <a:latin typeface="Arial Rounded MT Bold" panose="020F0704030504030204" pitchFamily="34" charset="77"/>
              </a:rPr>
              <a:t>Setting goals</a:t>
            </a:r>
            <a:endParaRPr lang="en-GB" sz="1400" noProof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9" name="Oval 37">
            <a:extLst>
              <a:ext uri="{FF2B5EF4-FFF2-40B4-BE49-F238E27FC236}">
                <a16:creationId xmlns:a16="http://schemas.microsoft.com/office/drawing/2014/main" id="{36BA8505-020B-31EF-C69C-EB481680DB60}"/>
              </a:ext>
            </a:extLst>
          </p:cNvPr>
          <p:cNvSpPr/>
          <p:nvPr/>
        </p:nvSpPr>
        <p:spPr>
          <a:xfrm>
            <a:off x="3857707" y="0"/>
            <a:ext cx="1780267" cy="1751686"/>
          </a:xfrm>
          <a:prstGeom prst="ellipse">
            <a:avLst/>
          </a:prstGeom>
          <a:solidFill>
            <a:srgbClr val="DDD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>
                <a:solidFill>
                  <a:schemeClr val="accent2"/>
                </a:solidFill>
                <a:latin typeface="Arial Rounded MT Bold" panose="020F0704030504030204" pitchFamily="34" charset="77"/>
              </a:rPr>
              <a:t>Planning</a:t>
            </a:r>
          </a:p>
        </p:txBody>
      </p:sp>
      <p:sp>
        <p:nvSpPr>
          <p:cNvPr id="20" name="Oval 38">
            <a:extLst>
              <a:ext uri="{FF2B5EF4-FFF2-40B4-BE49-F238E27FC236}">
                <a16:creationId xmlns:a16="http://schemas.microsoft.com/office/drawing/2014/main" id="{7EEC7958-93F3-2A6C-EEF2-E22B4AC0244A}"/>
              </a:ext>
            </a:extLst>
          </p:cNvPr>
          <p:cNvSpPr/>
          <p:nvPr/>
        </p:nvSpPr>
        <p:spPr>
          <a:xfrm>
            <a:off x="6201363" y="9525"/>
            <a:ext cx="2201476" cy="1751686"/>
          </a:xfrm>
          <a:prstGeom prst="ellipse">
            <a:avLst/>
          </a:prstGeom>
          <a:solidFill>
            <a:srgbClr val="DDD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>
                <a:solidFill>
                  <a:schemeClr val="accent2"/>
                </a:solidFill>
                <a:latin typeface="Arial Rounded MT Bold" panose="020F0704030504030204" pitchFamily="34" charset="77"/>
              </a:rPr>
              <a:t>Implementing</a:t>
            </a:r>
          </a:p>
        </p:txBody>
      </p:sp>
      <p:sp>
        <p:nvSpPr>
          <p:cNvPr id="21" name="Oval 39">
            <a:extLst>
              <a:ext uri="{FF2B5EF4-FFF2-40B4-BE49-F238E27FC236}">
                <a16:creationId xmlns:a16="http://schemas.microsoft.com/office/drawing/2014/main" id="{2CA097C1-1200-783A-073A-C629F1DE6D8C}"/>
              </a:ext>
            </a:extLst>
          </p:cNvPr>
          <p:cNvSpPr/>
          <p:nvPr/>
        </p:nvSpPr>
        <p:spPr>
          <a:xfrm>
            <a:off x="9023379" y="9525"/>
            <a:ext cx="1780267" cy="1751686"/>
          </a:xfrm>
          <a:prstGeom prst="ellipse">
            <a:avLst/>
          </a:prstGeom>
          <a:solidFill>
            <a:srgbClr val="DDD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>
                <a:solidFill>
                  <a:schemeClr val="bg1"/>
                </a:solidFill>
                <a:latin typeface="Arial Rounded MT Bold" panose="020F0704030504030204" pitchFamily="34" charset="77"/>
              </a:rPr>
              <a:t>Adjusting</a:t>
            </a: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3650F216-CF5D-D30F-4146-98B88110C9C3}"/>
              </a:ext>
            </a:extLst>
          </p:cNvPr>
          <p:cNvSpPr txBox="1"/>
          <p:nvPr/>
        </p:nvSpPr>
        <p:spPr>
          <a:xfrm>
            <a:off x="9688284" y="6021614"/>
            <a:ext cx="2322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GB" sz="1400">
                <a:solidFill>
                  <a:schemeClr val="accent3"/>
                </a:solidFill>
                <a:latin typeface="Arial Rounded MT Bold" panose="020F0704030504030204" pitchFamily="34" charset="77"/>
              </a:rPr>
              <a:t>#3 Make cost vs. value visible early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0D7AA10-1C0B-1D97-75AD-8BB828A8D246}"/>
              </a:ext>
            </a:extLst>
          </p:cNvPr>
          <p:cNvSpPr/>
          <p:nvPr/>
        </p:nvSpPr>
        <p:spPr>
          <a:xfrm>
            <a:off x="2819400" y="875843"/>
            <a:ext cx="831850" cy="19050"/>
          </a:xfrm>
          <a:custGeom>
            <a:avLst/>
            <a:gdLst>
              <a:gd name="connsiteX0" fmla="*/ 0 w 831850"/>
              <a:gd name="connsiteY0" fmla="*/ 0 h 19050"/>
              <a:gd name="connsiteX1" fmla="*/ 349250 w 831850"/>
              <a:gd name="connsiteY1" fmla="*/ 19050 h 19050"/>
              <a:gd name="connsiteX2" fmla="*/ 571500 w 831850"/>
              <a:gd name="connsiteY2" fmla="*/ 12700 h 19050"/>
              <a:gd name="connsiteX3" fmla="*/ 755650 w 831850"/>
              <a:gd name="connsiteY3" fmla="*/ 12700 h 19050"/>
              <a:gd name="connsiteX4" fmla="*/ 831850 w 831850"/>
              <a:gd name="connsiteY4" fmla="*/ 1270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850" h="19050">
                <a:moveTo>
                  <a:pt x="0" y="0"/>
                </a:moveTo>
                <a:cubicBezTo>
                  <a:pt x="127000" y="8466"/>
                  <a:pt x="254000" y="16933"/>
                  <a:pt x="349250" y="19050"/>
                </a:cubicBezTo>
                <a:lnTo>
                  <a:pt x="571500" y="12700"/>
                </a:lnTo>
                <a:cubicBezTo>
                  <a:pt x="639233" y="11642"/>
                  <a:pt x="755650" y="12700"/>
                  <a:pt x="755650" y="12700"/>
                </a:cubicBezTo>
                <a:lnTo>
                  <a:pt x="831850" y="1270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F953AC4-5889-FD10-F70D-F32E147A6CB1}"/>
              </a:ext>
            </a:extLst>
          </p:cNvPr>
          <p:cNvSpPr/>
          <p:nvPr/>
        </p:nvSpPr>
        <p:spPr>
          <a:xfrm>
            <a:off x="3594100" y="831850"/>
            <a:ext cx="114331" cy="107950"/>
          </a:xfrm>
          <a:custGeom>
            <a:avLst/>
            <a:gdLst>
              <a:gd name="connsiteX0" fmla="*/ 0 w 114331"/>
              <a:gd name="connsiteY0" fmla="*/ 0 h 107950"/>
              <a:gd name="connsiteX1" fmla="*/ 114300 w 114331"/>
              <a:gd name="connsiteY1" fmla="*/ 57150 h 107950"/>
              <a:gd name="connsiteX2" fmla="*/ 12700 w 114331"/>
              <a:gd name="connsiteY2" fmla="*/ 107950 h 107950"/>
              <a:gd name="connsiteX3" fmla="*/ 12700 w 114331"/>
              <a:gd name="connsiteY3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31" h="107950">
                <a:moveTo>
                  <a:pt x="0" y="0"/>
                </a:moveTo>
                <a:cubicBezTo>
                  <a:pt x="56091" y="19579"/>
                  <a:pt x="112183" y="39158"/>
                  <a:pt x="114300" y="57150"/>
                </a:cubicBezTo>
                <a:cubicBezTo>
                  <a:pt x="116417" y="75142"/>
                  <a:pt x="12700" y="107950"/>
                  <a:pt x="12700" y="107950"/>
                </a:cubicBezTo>
                <a:lnTo>
                  <a:pt x="12700" y="10795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6D444C60-3733-A063-2F0A-65AAFECF04DF}"/>
              </a:ext>
            </a:extLst>
          </p:cNvPr>
          <p:cNvSpPr/>
          <p:nvPr/>
        </p:nvSpPr>
        <p:spPr>
          <a:xfrm>
            <a:off x="5560812" y="875843"/>
            <a:ext cx="831850" cy="19050"/>
          </a:xfrm>
          <a:custGeom>
            <a:avLst/>
            <a:gdLst>
              <a:gd name="connsiteX0" fmla="*/ 0 w 831850"/>
              <a:gd name="connsiteY0" fmla="*/ 0 h 19050"/>
              <a:gd name="connsiteX1" fmla="*/ 349250 w 831850"/>
              <a:gd name="connsiteY1" fmla="*/ 19050 h 19050"/>
              <a:gd name="connsiteX2" fmla="*/ 571500 w 831850"/>
              <a:gd name="connsiteY2" fmla="*/ 12700 h 19050"/>
              <a:gd name="connsiteX3" fmla="*/ 755650 w 831850"/>
              <a:gd name="connsiteY3" fmla="*/ 12700 h 19050"/>
              <a:gd name="connsiteX4" fmla="*/ 831850 w 831850"/>
              <a:gd name="connsiteY4" fmla="*/ 1270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850" h="19050">
                <a:moveTo>
                  <a:pt x="0" y="0"/>
                </a:moveTo>
                <a:cubicBezTo>
                  <a:pt x="127000" y="8466"/>
                  <a:pt x="254000" y="16933"/>
                  <a:pt x="349250" y="19050"/>
                </a:cubicBezTo>
                <a:lnTo>
                  <a:pt x="571500" y="12700"/>
                </a:lnTo>
                <a:cubicBezTo>
                  <a:pt x="639233" y="11642"/>
                  <a:pt x="755650" y="12700"/>
                  <a:pt x="755650" y="12700"/>
                </a:cubicBezTo>
                <a:lnTo>
                  <a:pt x="831850" y="1270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51696E1-9726-93B2-4520-58E20AEDD13B}"/>
              </a:ext>
            </a:extLst>
          </p:cNvPr>
          <p:cNvSpPr/>
          <p:nvPr/>
        </p:nvSpPr>
        <p:spPr>
          <a:xfrm>
            <a:off x="6335512" y="831850"/>
            <a:ext cx="114331" cy="107950"/>
          </a:xfrm>
          <a:custGeom>
            <a:avLst/>
            <a:gdLst>
              <a:gd name="connsiteX0" fmla="*/ 0 w 114331"/>
              <a:gd name="connsiteY0" fmla="*/ 0 h 107950"/>
              <a:gd name="connsiteX1" fmla="*/ 114300 w 114331"/>
              <a:gd name="connsiteY1" fmla="*/ 57150 h 107950"/>
              <a:gd name="connsiteX2" fmla="*/ 12700 w 114331"/>
              <a:gd name="connsiteY2" fmla="*/ 107950 h 107950"/>
              <a:gd name="connsiteX3" fmla="*/ 12700 w 114331"/>
              <a:gd name="connsiteY3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31" h="107950">
                <a:moveTo>
                  <a:pt x="0" y="0"/>
                </a:moveTo>
                <a:cubicBezTo>
                  <a:pt x="56091" y="19579"/>
                  <a:pt x="112183" y="39158"/>
                  <a:pt x="114300" y="57150"/>
                </a:cubicBezTo>
                <a:cubicBezTo>
                  <a:pt x="116417" y="75142"/>
                  <a:pt x="12700" y="107950"/>
                  <a:pt x="12700" y="107950"/>
                </a:cubicBezTo>
                <a:lnTo>
                  <a:pt x="12700" y="10795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41EC759-781C-3DFF-FAE5-5617DEF817CF}"/>
              </a:ext>
            </a:extLst>
          </p:cNvPr>
          <p:cNvSpPr/>
          <p:nvPr/>
        </p:nvSpPr>
        <p:spPr>
          <a:xfrm>
            <a:off x="8191529" y="894893"/>
            <a:ext cx="831850" cy="19050"/>
          </a:xfrm>
          <a:custGeom>
            <a:avLst/>
            <a:gdLst>
              <a:gd name="connsiteX0" fmla="*/ 0 w 831850"/>
              <a:gd name="connsiteY0" fmla="*/ 0 h 19050"/>
              <a:gd name="connsiteX1" fmla="*/ 349250 w 831850"/>
              <a:gd name="connsiteY1" fmla="*/ 19050 h 19050"/>
              <a:gd name="connsiteX2" fmla="*/ 571500 w 831850"/>
              <a:gd name="connsiteY2" fmla="*/ 12700 h 19050"/>
              <a:gd name="connsiteX3" fmla="*/ 755650 w 831850"/>
              <a:gd name="connsiteY3" fmla="*/ 12700 h 19050"/>
              <a:gd name="connsiteX4" fmla="*/ 831850 w 831850"/>
              <a:gd name="connsiteY4" fmla="*/ 1270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850" h="19050">
                <a:moveTo>
                  <a:pt x="0" y="0"/>
                </a:moveTo>
                <a:cubicBezTo>
                  <a:pt x="127000" y="8466"/>
                  <a:pt x="254000" y="16933"/>
                  <a:pt x="349250" y="19050"/>
                </a:cubicBezTo>
                <a:lnTo>
                  <a:pt x="571500" y="12700"/>
                </a:lnTo>
                <a:cubicBezTo>
                  <a:pt x="639233" y="11642"/>
                  <a:pt x="755650" y="12700"/>
                  <a:pt x="755650" y="12700"/>
                </a:cubicBezTo>
                <a:lnTo>
                  <a:pt x="831850" y="1270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23138BC6-EE0B-53E4-0818-81EC4CAB57E9}"/>
              </a:ext>
            </a:extLst>
          </p:cNvPr>
          <p:cNvSpPr/>
          <p:nvPr/>
        </p:nvSpPr>
        <p:spPr>
          <a:xfrm>
            <a:off x="8966229" y="850900"/>
            <a:ext cx="114331" cy="107950"/>
          </a:xfrm>
          <a:custGeom>
            <a:avLst/>
            <a:gdLst>
              <a:gd name="connsiteX0" fmla="*/ 0 w 114331"/>
              <a:gd name="connsiteY0" fmla="*/ 0 h 107950"/>
              <a:gd name="connsiteX1" fmla="*/ 114300 w 114331"/>
              <a:gd name="connsiteY1" fmla="*/ 57150 h 107950"/>
              <a:gd name="connsiteX2" fmla="*/ 12700 w 114331"/>
              <a:gd name="connsiteY2" fmla="*/ 107950 h 107950"/>
              <a:gd name="connsiteX3" fmla="*/ 12700 w 114331"/>
              <a:gd name="connsiteY3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31" h="107950">
                <a:moveTo>
                  <a:pt x="0" y="0"/>
                </a:moveTo>
                <a:cubicBezTo>
                  <a:pt x="56091" y="19579"/>
                  <a:pt x="112183" y="39158"/>
                  <a:pt x="114300" y="57150"/>
                </a:cubicBezTo>
                <a:cubicBezTo>
                  <a:pt x="116417" y="75142"/>
                  <a:pt x="12700" y="107950"/>
                  <a:pt x="12700" y="107950"/>
                </a:cubicBezTo>
                <a:lnTo>
                  <a:pt x="12700" y="10795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5" name="Bildeforklaring formet som en ellipse 4">
            <a:extLst>
              <a:ext uri="{FF2B5EF4-FFF2-40B4-BE49-F238E27FC236}">
                <a16:creationId xmlns:a16="http://schemas.microsoft.com/office/drawing/2014/main" id="{98AD294C-7DAF-25EA-A1F2-072F3AAAEC96}"/>
              </a:ext>
            </a:extLst>
          </p:cNvPr>
          <p:cNvSpPr/>
          <p:nvPr/>
        </p:nvSpPr>
        <p:spPr>
          <a:xfrm>
            <a:off x="1676400" y="1364343"/>
            <a:ext cx="1683688" cy="1023257"/>
          </a:xfrm>
          <a:prstGeom prst="wedgeEllipseCallout">
            <a:avLst>
              <a:gd name="adj1" fmla="val -32040"/>
              <a:gd name="adj2" fmla="val 6108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/>
              <a:t>Yes!</a:t>
            </a:r>
          </a:p>
        </p:txBody>
      </p:sp>
      <p:sp>
        <p:nvSpPr>
          <p:cNvPr id="6" name="Bildeforklaring formet som en ellipse 5">
            <a:extLst>
              <a:ext uri="{FF2B5EF4-FFF2-40B4-BE49-F238E27FC236}">
                <a16:creationId xmlns:a16="http://schemas.microsoft.com/office/drawing/2014/main" id="{301A574B-03B3-139F-5C66-F041FC861C5D}"/>
              </a:ext>
            </a:extLst>
          </p:cNvPr>
          <p:cNvSpPr/>
          <p:nvPr/>
        </p:nvSpPr>
        <p:spPr>
          <a:xfrm>
            <a:off x="8607454" y="1328057"/>
            <a:ext cx="1683688" cy="1023257"/>
          </a:xfrm>
          <a:prstGeom prst="wedgeEllipseCallout">
            <a:avLst>
              <a:gd name="adj1" fmla="val 30459"/>
              <a:gd name="adj2" fmla="val 5824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/>
              <a:t>Ok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1DD87EDA-1290-7345-4398-63DB3A542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80560" y="2220986"/>
            <a:ext cx="2857974" cy="312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E7AE8DAC-1A4A-587D-B483-C17CEFEED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59" y="2177129"/>
            <a:ext cx="2178253" cy="321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83BC9516-940B-BA20-14DE-6E60AE0DB5F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723" t="32771" r="17799" b="1"/>
          <a:stretch>
            <a:fillRect/>
          </a:stretch>
        </p:blipFill>
        <p:spPr>
          <a:xfrm>
            <a:off x="3501270" y="2815262"/>
            <a:ext cx="5189459" cy="193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726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87A40-445A-3713-7DAD-BED28B4E5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14FF540-A558-78AD-416B-1B935CE03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18910" y="412250"/>
            <a:ext cx="1156943" cy="126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6411E9-AAD8-899D-FC01-2E2AF5BE62E4}"/>
              </a:ext>
            </a:extLst>
          </p:cNvPr>
          <p:cNvSpPr txBox="1"/>
          <p:nvPr/>
        </p:nvSpPr>
        <p:spPr>
          <a:xfrm>
            <a:off x="2510278" y="557103"/>
            <a:ext cx="6020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chemeClr val="accent2"/>
                </a:solidFill>
                <a:latin typeface="Arial Rounded MT Bold" panose="020F0704030504030204" pitchFamily="34" charset="77"/>
              </a:rPr>
              <a:t>Tip #3: Make cost vs. value visible early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ADB4B5DB-C8A1-4776-38B3-F4BBE6041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439" y="414140"/>
            <a:ext cx="860702" cy="126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8F0AB580-9685-1939-66EE-CF4FE32C9881}"/>
              </a:ext>
            </a:extLst>
          </p:cNvPr>
          <p:cNvGrpSpPr/>
          <p:nvPr/>
        </p:nvGrpSpPr>
        <p:grpSpPr>
          <a:xfrm>
            <a:off x="701040" y="1883418"/>
            <a:ext cx="5394960" cy="1303810"/>
            <a:chOff x="388053" y="2026381"/>
            <a:chExt cx="5394960" cy="130381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407D247-05EF-5662-DBFB-969F98C53222}"/>
                </a:ext>
              </a:extLst>
            </p:cNvPr>
            <p:cNvSpPr/>
            <p:nvPr/>
          </p:nvSpPr>
          <p:spPr>
            <a:xfrm>
              <a:off x="388053" y="2026381"/>
              <a:ext cx="5394960" cy="1303810"/>
            </a:xfrm>
            <a:prstGeom prst="roundRect">
              <a:avLst>
                <a:gd name="adj" fmla="val 8000"/>
              </a:avLst>
            </a:prstGeom>
            <a:solidFill>
              <a:srgbClr val="EAF3DE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E2DB1D-1FBD-1AB3-C70D-D5D4AB18C25D}"/>
                </a:ext>
              </a:extLst>
            </p:cNvPr>
            <p:cNvSpPr txBox="1"/>
            <p:nvPr/>
          </p:nvSpPr>
          <p:spPr>
            <a:xfrm>
              <a:off x="865627" y="2497890"/>
              <a:ext cx="3949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NO" sz="2400">
                  <a:effectLst/>
                  <a:latin typeface="Apple Color Emoji" pitchFamily="2" charset="0"/>
                </a:rPr>
                <a:t>☺️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F3C9BB-5A8F-E630-CFF5-2383A11D892C}"/>
                </a:ext>
              </a:extLst>
            </p:cNvPr>
            <p:cNvSpPr txBox="1"/>
            <p:nvPr/>
          </p:nvSpPr>
          <p:spPr>
            <a:xfrm>
              <a:off x="1273799" y="2489350"/>
              <a:ext cx="42469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nb-NO" b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BENEFITS</a:t>
              </a:r>
              <a:endParaRPr b="1">
                <a:solidFill>
                  <a:srgbClr val="32652B"/>
                </a:solidFill>
                <a:latin typeface="Arial Rounded MT Bold" panose="020F070403050403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25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197E1-B87E-97C3-191F-0FF61626E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3DDFAFB7-83FE-A01B-7EAA-AD5F2D59F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18910" y="412250"/>
            <a:ext cx="1156943" cy="126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C72966-ED30-96BA-0CFF-194D524C5677}"/>
              </a:ext>
            </a:extLst>
          </p:cNvPr>
          <p:cNvSpPr txBox="1"/>
          <p:nvPr/>
        </p:nvSpPr>
        <p:spPr>
          <a:xfrm>
            <a:off x="2510278" y="557103"/>
            <a:ext cx="6020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chemeClr val="accent2"/>
                </a:solidFill>
                <a:latin typeface="Arial Rounded MT Bold" panose="020F0704030504030204" pitchFamily="34" charset="77"/>
              </a:rPr>
              <a:t>Tip #3: Make cost vs. value visible early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56E31D10-8B58-A380-2678-38937EE39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439" y="414140"/>
            <a:ext cx="860702" cy="126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6DACF2E-9FD1-1F2E-BACA-F3D872BA5931}"/>
              </a:ext>
            </a:extLst>
          </p:cNvPr>
          <p:cNvGrpSpPr/>
          <p:nvPr/>
        </p:nvGrpSpPr>
        <p:grpSpPr>
          <a:xfrm>
            <a:off x="701040" y="1883418"/>
            <a:ext cx="5394960" cy="1880651"/>
            <a:chOff x="388053" y="2026381"/>
            <a:chExt cx="5394960" cy="188065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2E07C85-AB61-C3FE-8FCA-1940337D7E3B}"/>
                </a:ext>
              </a:extLst>
            </p:cNvPr>
            <p:cNvSpPr/>
            <p:nvPr/>
          </p:nvSpPr>
          <p:spPr>
            <a:xfrm>
              <a:off x="388053" y="2026381"/>
              <a:ext cx="5394960" cy="1880651"/>
            </a:xfrm>
            <a:prstGeom prst="roundRect">
              <a:avLst>
                <a:gd name="adj" fmla="val 8000"/>
              </a:avLst>
            </a:prstGeom>
            <a:solidFill>
              <a:srgbClr val="EAF3DE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853E315-68F8-2BE1-609B-26D7C0058D42}"/>
                </a:ext>
              </a:extLst>
            </p:cNvPr>
            <p:cNvSpPr txBox="1"/>
            <p:nvPr/>
          </p:nvSpPr>
          <p:spPr>
            <a:xfrm>
              <a:off x="865627" y="3026536"/>
              <a:ext cx="42469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buSzPct val="120000"/>
              </a:pPr>
              <a:r>
                <a:rPr lang="nb-NO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Important to </a:t>
              </a: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raise</a:t>
              </a:r>
              <a:r>
                <a:rPr lang="nb-NO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 </a:t>
              </a: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costs</a:t>
              </a:r>
              <a:r>
                <a:rPr lang="nb-NO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 </a:t>
              </a: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early</a:t>
              </a:r>
              <a:endParaRPr>
                <a:solidFill>
                  <a:srgbClr val="32652B"/>
                </a:solidFill>
                <a:latin typeface="Arial Rounded MT Bold" panose="020F0704030504030204" pitchFamily="34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AC532A-3AB5-7D16-91E9-C7B74CD914D3}"/>
                </a:ext>
              </a:extLst>
            </p:cNvPr>
            <p:cNvSpPr txBox="1"/>
            <p:nvPr/>
          </p:nvSpPr>
          <p:spPr>
            <a:xfrm>
              <a:off x="865627" y="2497890"/>
              <a:ext cx="3949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NO" sz="2400">
                  <a:effectLst/>
                  <a:latin typeface="Apple Color Emoji" pitchFamily="2" charset="0"/>
                </a:rPr>
                <a:t>☺️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24990AE-95FF-17E4-C4DB-32B3DA95AFB2}"/>
                </a:ext>
              </a:extLst>
            </p:cNvPr>
            <p:cNvSpPr txBox="1"/>
            <p:nvPr/>
          </p:nvSpPr>
          <p:spPr>
            <a:xfrm>
              <a:off x="1273799" y="2489350"/>
              <a:ext cx="42469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nb-NO" b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BENEFITS</a:t>
              </a:r>
              <a:endParaRPr b="1">
                <a:solidFill>
                  <a:srgbClr val="32652B"/>
                </a:solidFill>
                <a:latin typeface="Arial Rounded MT Bold" panose="020F070403050403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98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66FB5-C285-C978-1FD2-671F8E76C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3C9B8F63-DE82-E337-709B-1167A6AB2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18910" y="412250"/>
            <a:ext cx="1156943" cy="126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998ED4-F25D-9B28-107F-863519A8F80F}"/>
              </a:ext>
            </a:extLst>
          </p:cNvPr>
          <p:cNvSpPr txBox="1"/>
          <p:nvPr/>
        </p:nvSpPr>
        <p:spPr>
          <a:xfrm>
            <a:off x="2510278" y="557103"/>
            <a:ext cx="6020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chemeClr val="accent2"/>
                </a:solidFill>
                <a:latin typeface="Arial Rounded MT Bold" panose="020F0704030504030204" pitchFamily="34" charset="77"/>
              </a:rPr>
              <a:t>Tip #3: Make cost vs. value visible early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191BB832-D40B-D5CA-6E1D-E1BD1EA06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439" y="414140"/>
            <a:ext cx="860702" cy="126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776EDC81-D3B9-EB3F-2B29-C58AD86E520A}"/>
              </a:ext>
            </a:extLst>
          </p:cNvPr>
          <p:cNvGrpSpPr/>
          <p:nvPr/>
        </p:nvGrpSpPr>
        <p:grpSpPr>
          <a:xfrm>
            <a:off x="701040" y="1883418"/>
            <a:ext cx="5394960" cy="2391816"/>
            <a:chOff x="388053" y="2026381"/>
            <a:chExt cx="5394960" cy="239181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DC8AF74-E6BB-3F85-754D-8F99E16E7A1F}"/>
                </a:ext>
              </a:extLst>
            </p:cNvPr>
            <p:cNvSpPr/>
            <p:nvPr/>
          </p:nvSpPr>
          <p:spPr>
            <a:xfrm>
              <a:off x="388053" y="2026381"/>
              <a:ext cx="5394960" cy="2391816"/>
            </a:xfrm>
            <a:prstGeom prst="roundRect">
              <a:avLst>
                <a:gd name="adj" fmla="val 8000"/>
              </a:avLst>
            </a:prstGeom>
            <a:solidFill>
              <a:srgbClr val="EAF3DE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D99A317-D331-02D6-C136-898349E1AC8F}"/>
                </a:ext>
              </a:extLst>
            </p:cNvPr>
            <p:cNvSpPr txBox="1"/>
            <p:nvPr/>
          </p:nvSpPr>
          <p:spPr>
            <a:xfrm>
              <a:off x="865627" y="3026536"/>
              <a:ext cx="42469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buSzPct val="120000"/>
              </a:pPr>
              <a:r>
                <a:rPr lang="nb-NO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Important to </a:t>
              </a: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raise</a:t>
              </a:r>
              <a:r>
                <a:rPr lang="nb-NO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 </a:t>
              </a: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costs</a:t>
              </a:r>
              <a:r>
                <a:rPr lang="nb-NO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 </a:t>
              </a:r>
              <a:r>
                <a:rPr lang="nb-NO" err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early</a:t>
              </a:r>
              <a:endParaRPr>
                <a:solidFill>
                  <a:srgbClr val="32652B"/>
                </a:solidFill>
                <a:latin typeface="Arial Rounded MT Bold" panose="020F0704030504030204" pitchFamily="34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E9B268-3D97-D2FB-73C5-435EA9095121}"/>
                </a:ext>
              </a:extLst>
            </p:cNvPr>
            <p:cNvSpPr txBox="1"/>
            <p:nvPr/>
          </p:nvSpPr>
          <p:spPr>
            <a:xfrm>
              <a:off x="865627" y="2497890"/>
              <a:ext cx="3949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NO" sz="2400">
                  <a:effectLst/>
                  <a:latin typeface="Apple Color Emoji" pitchFamily="2" charset="0"/>
                </a:rPr>
                <a:t>☺️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D4AE7D-64F7-0E75-C526-6BFA546F8129}"/>
                </a:ext>
              </a:extLst>
            </p:cNvPr>
            <p:cNvSpPr txBox="1"/>
            <p:nvPr/>
          </p:nvSpPr>
          <p:spPr>
            <a:xfrm>
              <a:off x="1273799" y="2489350"/>
              <a:ext cx="42469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nb-NO" b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BENEFITS</a:t>
              </a:r>
              <a:endParaRPr b="1">
                <a:solidFill>
                  <a:srgbClr val="32652B"/>
                </a:solidFill>
                <a:latin typeface="Arial Rounded MT Bold" panose="020F0704030504030204" pitchFamily="34" charset="77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FAB99C-A4DE-1254-37F1-7802F2E5C484}"/>
                </a:ext>
              </a:extLst>
            </p:cNvPr>
            <p:cNvSpPr txBox="1"/>
            <p:nvPr/>
          </p:nvSpPr>
          <p:spPr>
            <a:xfrm>
              <a:off x="865627" y="3570698"/>
              <a:ext cx="42469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buSzPct val="120000"/>
              </a:pPr>
              <a:r>
                <a:rPr lang="en-GB" noProof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Prioritise between needs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768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1D6754-3CFC-00F9-7AA3-2BE68E82C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AAFD36-41A5-BFC7-C627-1E71E1408E51}"/>
              </a:ext>
            </a:extLst>
          </p:cNvPr>
          <p:cNvSpPr txBox="1"/>
          <p:nvPr/>
        </p:nvSpPr>
        <p:spPr>
          <a:xfrm>
            <a:off x="3318012" y="2459504"/>
            <a:ext cx="61557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en-GB" sz="4000" b="1">
                <a:solidFill>
                  <a:schemeClr val="bg1"/>
                </a:solidFill>
                <a:latin typeface="Arial Rounded MT Bold" panose="020F0704030504030204" pitchFamily="34" charset="77"/>
              </a:rPr>
              <a:t>Tip #4 </a:t>
            </a:r>
          </a:p>
          <a:p>
            <a:pPr>
              <a:buClr>
                <a:schemeClr val="bg1"/>
              </a:buClr>
            </a:pPr>
            <a:r>
              <a:rPr lang="en-GB" sz="4000" b="1">
                <a:solidFill>
                  <a:schemeClr val="bg1"/>
                </a:solidFill>
                <a:latin typeface="Arial Rounded MT Bold" panose="020F0704030504030204" pitchFamily="34" charset="77"/>
              </a:rPr>
              <a:t>Pair programme across disciplines </a:t>
            </a:r>
          </a:p>
        </p:txBody>
      </p:sp>
    </p:spTree>
    <p:extLst>
      <p:ext uri="{BB962C8B-B14F-4D97-AF65-F5344CB8AC3E}">
        <p14:creationId xmlns:p14="http://schemas.microsoft.com/office/powerpoint/2010/main" val="24785281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D18C46-39B1-B2F8-BCC7-17DDDD533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37">
            <a:extLst>
              <a:ext uri="{FF2B5EF4-FFF2-40B4-BE49-F238E27FC236}">
                <a16:creationId xmlns:a16="http://schemas.microsoft.com/office/drawing/2014/main" id="{64948A8D-6726-4E9C-9FB7-07EFA513E75D}"/>
              </a:ext>
            </a:extLst>
          </p:cNvPr>
          <p:cNvSpPr/>
          <p:nvPr/>
        </p:nvSpPr>
        <p:spPr>
          <a:xfrm>
            <a:off x="3857707" y="0"/>
            <a:ext cx="1780267" cy="1751686"/>
          </a:xfrm>
          <a:prstGeom prst="ellipse">
            <a:avLst/>
          </a:prstGeom>
          <a:solidFill>
            <a:srgbClr val="DDD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>
                <a:solidFill>
                  <a:schemeClr val="bg1"/>
                </a:solidFill>
                <a:latin typeface="Arial Rounded MT Bold" panose="020F0704030504030204" pitchFamily="34" charset="77"/>
              </a:rPr>
              <a:t>Planning</a:t>
            </a:r>
          </a:p>
        </p:txBody>
      </p:sp>
      <p:sp>
        <p:nvSpPr>
          <p:cNvPr id="17" name="Oval 39">
            <a:extLst>
              <a:ext uri="{FF2B5EF4-FFF2-40B4-BE49-F238E27FC236}">
                <a16:creationId xmlns:a16="http://schemas.microsoft.com/office/drawing/2014/main" id="{735370A5-F946-3CA3-EDA7-1B07FDB5F171}"/>
              </a:ext>
            </a:extLst>
          </p:cNvPr>
          <p:cNvSpPr/>
          <p:nvPr/>
        </p:nvSpPr>
        <p:spPr>
          <a:xfrm>
            <a:off x="9023379" y="9525"/>
            <a:ext cx="1780267" cy="1751686"/>
          </a:xfrm>
          <a:prstGeom prst="ellipse">
            <a:avLst/>
          </a:prstGeom>
          <a:solidFill>
            <a:srgbClr val="DDD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>
                <a:solidFill>
                  <a:schemeClr val="bg1"/>
                </a:solidFill>
                <a:latin typeface="Arial Rounded MT Bold" panose="020F0704030504030204" pitchFamily="34" charset="77"/>
              </a:rPr>
              <a:t>Adjusting</a:t>
            </a:r>
          </a:p>
        </p:txBody>
      </p:sp>
      <p:sp>
        <p:nvSpPr>
          <p:cNvPr id="16" name="Oval 38">
            <a:extLst>
              <a:ext uri="{FF2B5EF4-FFF2-40B4-BE49-F238E27FC236}">
                <a16:creationId xmlns:a16="http://schemas.microsoft.com/office/drawing/2014/main" id="{79F8466F-5653-37B1-FB5B-B8DF07BB4F1D}"/>
              </a:ext>
            </a:extLst>
          </p:cNvPr>
          <p:cNvSpPr/>
          <p:nvPr/>
        </p:nvSpPr>
        <p:spPr>
          <a:xfrm>
            <a:off x="6201363" y="9525"/>
            <a:ext cx="2201476" cy="1751686"/>
          </a:xfrm>
          <a:prstGeom prst="ellipse">
            <a:avLst/>
          </a:prstGeom>
          <a:solidFill>
            <a:srgbClr val="DDD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>
                <a:solidFill>
                  <a:schemeClr val="accent2"/>
                </a:solidFill>
                <a:latin typeface="Arial Rounded MT Bold" panose="020F0704030504030204" pitchFamily="34" charset="77"/>
              </a:rPr>
              <a:t>Implementing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F873474-5B20-3E4C-4A93-2EFF7D373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531" y="1408001"/>
            <a:ext cx="6400081" cy="4041998"/>
          </a:xfrm>
          <a:prstGeom prst="rect">
            <a:avLst/>
          </a:prstGeom>
          <a:ln w="571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Oval 28">
            <a:extLst>
              <a:ext uri="{FF2B5EF4-FFF2-40B4-BE49-F238E27FC236}">
                <a16:creationId xmlns:a16="http://schemas.microsoft.com/office/drawing/2014/main" id="{593E4CFB-5E46-1FED-9827-324F32BFC9AE}"/>
              </a:ext>
            </a:extLst>
          </p:cNvPr>
          <p:cNvSpPr/>
          <p:nvPr/>
        </p:nvSpPr>
        <p:spPr>
          <a:xfrm>
            <a:off x="1096315" y="0"/>
            <a:ext cx="1949524" cy="1751686"/>
          </a:xfrm>
          <a:prstGeom prst="ellipse">
            <a:avLst/>
          </a:prstGeom>
          <a:solidFill>
            <a:srgbClr val="DDD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1"/>
                </a:solidFill>
                <a:latin typeface="Arial Rounded MT Bold" panose="020F0704030504030204" pitchFamily="34" charset="77"/>
              </a:rPr>
              <a:t>Setting goals</a:t>
            </a:r>
            <a:endParaRPr lang="en-GB" sz="1400" noProof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4633EF4-A046-1D12-9AA0-7046FFD4D50E}"/>
              </a:ext>
            </a:extLst>
          </p:cNvPr>
          <p:cNvSpPr/>
          <p:nvPr/>
        </p:nvSpPr>
        <p:spPr>
          <a:xfrm>
            <a:off x="2819400" y="875843"/>
            <a:ext cx="831850" cy="19050"/>
          </a:xfrm>
          <a:custGeom>
            <a:avLst/>
            <a:gdLst>
              <a:gd name="connsiteX0" fmla="*/ 0 w 831850"/>
              <a:gd name="connsiteY0" fmla="*/ 0 h 19050"/>
              <a:gd name="connsiteX1" fmla="*/ 349250 w 831850"/>
              <a:gd name="connsiteY1" fmla="*/ 19050 h 19050"/>
              <a:gd name="connsiteX2" fmla="*/ 571500 w 831850"/>
              <a:gd name="connsiteY2" fmla="*/ 12700 h 19050"/>
              <a:gd name="connsiteX3" fmla="*/ 755650 w 831850"/>
              <a:gd name="connsiteY3" fmla="*/ 12700 h 19050"/>
              <a:gd name="connsiteX4" fmla="*/ 831850 w 831850"/>
              <a:gd name="connsiteY4" fmla="*/ 1270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850" h="19050">
                <a:moveTo>
                  <a:pt x="0" y="0"/>
                </a:moveTo>
                <a:cubicBezTo>
                  <a:pt x="127000" y="8466"/>
                  <a:pt x="254000" y="16933"/>
                  <a:pt x="349250" y="19050"/>
                </a:cubicBezTo>
                <a:lnTo>
                  <a:pt x="571500" y="12700"/>
                </a:lnTo>
                <a:cubicBezTo>
                  <a:pt x="639233" y="11642"/>
                  <a:pt x="755650" y="12700"/>
                  <a:pt x="755650" y="12700"/>
                </a:cubicBezTo>
                <a:lnTo>
                  <a:pt x="831850" y="1270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8BA80EB-4E3A-7C65-2B36-5422FD20295E}"/>
              </a:ext>
            </a:extLst>
          </p:cNvPr>
          <p:cNvSpPr/>
          <p:nvPr/>
        </p:nvSpPr>
        <p:spPr>
          <a:xfrm>
            <a:off x="3594100" y="831850"/>
            <a:ext cx="114331" cy="107950"/>
          </a:xfrm>
          <a:custGeom>
            <a:avLst/>
            <a:gdLst>
              <a:gd name="connsiteX0" fmla="*/ 0 w 114331"/>
              <a:gd name="connsiteY0" fmla="*/ 0 h 107950"/>
              <a:gd name="connsiteX1" fmla="*/ 114300 w 114331"/>
              <a:gd name="connsiteY1" fmla="*/ 57150 h 107950"/>
              <a:gd name="connsiteX2" fmla="*/ 12700 w 114331"/>
              <a:gd name="connsiteY2" fmla="*/ 107950 h 107950"/>
              <a:gd name="connsiteX3" fmla="*/ 12700 w 114331"/>
              <a:gd name="connsiteY3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31" h="107950">
                <a:moveTo>
                  <a:pt x="0" y="0"/>
                </a:moveTo>
                <a:cubicBezTo>
                  <a:pt x="56091" y="19579"/>
                  <a:pt x="112183" y="39158"/>
                  <a:pt x="114300" y="57150"/>
                </a:cubicBezTo>
                <a:cubicBezTo>
                  <a:pt x="116417" y="75142"/>
                  <a:pt x="12700" y="107950"/>
                  <a:pt x="12700" y="107950"/>
                </a:cubicBezTo>
                <a:lnTo>
                  <a:pt x="12700" y="10795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A19FCE9-40A6-4D35-972E-BB774301C10C}"/>
              </a:ext>
            </a:extLst>
          </p:cNvPr>
          <p:cNvSpPr/>
          <p:nvPr/>
        </p:nvSpPr>
        <p:spPr>
          <a:xfrm>
            <a:off x="5560812" y="875843"/>
            <a:ext cx="831850" cy="19050"/>
          </a:xfrm>
          <a:custGeom>
            <a:avLst/>
            <a:gdLst>
              <a:gd name="connsiteX0" fmla="*/ 0 w 831850"/>
              <a:gd name="connsiteY0" fmla="*/ 0 h 19050"/>
              <a:gd name="connsiteX1" fmla="*/ 349250 w 831850"/>
              <a:gd name="connsiteY1" fmla="*/ 19050 h 19050"/>
              <a:gd name="connsiteX2" fmla="*/ 571500 w 831850"/>
              <a:gd name="connsiteY2" fmla="*/ 12700 h 19050"/>
              <a:gd name="connsiteX3" fmla="*/ 755650 w 831850"/>
              <a:gd name="connsiteY3" fmla="*/ 12700 h 19050"/>
              <a:gd name="connsiteX4" fmla="*/ 831850 w 831850"/>
              <a:gd name="connsiteY4" fmla="*/ 1270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850" h="19050">
                <a:moveTo>
                  <a:pt x="0" y="0"/>
                </a:moveTo>
                <a:cubicBezTo>
                  <a:pt x="127000" y="8466"/>
                  <a:pt x="254000" y="16933"/>
                  <a:pt x="349250" y="19050"/>
                </a:cubicBezTo>
                <a:lnTo>
                  <a:pt x="571500" y="12700"/>
                </a:lnTo>
                <a:cubicBezTo>
                  <a:pt x="639233" y="11642"/>
                  <a:pt x="755650" y="12700"/>
                  <a:pt x="755650" y="12700"/>
                </a:cubicBezTo>
                <a:lnTo>
                  <a:pt x="831850" y="1270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66B3A81-6F6F-FADC-CD1F-EC059A6E38FB}"/>
              </a:ext>
            </a:extLst>
          </p:cNvPr>
          <p:cNvSpPr/>
          <p:nvPr/>
        </p:nvSpPr>
        <p:spPr>
          <a:xfrm>
            <a:off x="6335512" y="831850"/>
            <a:ext cx="114331" cy="107950"/>
          </a:xfrm>
          <a:custGeom>
            <a:avLst/>
            <a:gdLst>
              <a:gd name="connsiteX0" fmla="*/ 0 w 114331"/>
              <a:gd name="connsiteY0" fmla="*/ 0 h 107950"/>
              <a:gd name="connsiteX1" fmla="*/ 114300 w 114331"/>
              <a:gd name="connsiteY1" fmla="*/ 57150 h 107950"/>
              <a:gd name="connsiteX2" fmla="*/ 12700 w 114331"/>
              <a:gd name="connsiteY2" fmla="*/ 107950 h 107950"/>
              <a:gd name="connsiteX3" fmla="*/ 12700 w 114331"/>
              <a:gd name="connsiteY3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31" h="107950">
                <a:moveTo>
                  <a:pt x="0" y="0"/>
                </a:moveTo>
                <a:cubicBezTo>
                  <a:pt x="56091" y="19579"/>
                  <a:pt x="112183" y="39158"/>
                  <a:pt x="114300" y="57150"/>
                </a:cubicBezTo>
                <a:cubicBezTo>
                  <a:pt x="116417" y="75142"/>
                  <a:pt x="12700" y="107950"/>
                  <a:pt x="12700" y="107950"/>
                </a:cubicBezTo>
                <a:lnTo>
                  <a:pt x="12700" y="10795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75246171-B0C5-7EE9-89F8-D111DDE7B9AC}"/>
              </a:ext>
            </a:extLst>
          </p:cNvPr>
          <p:cNvSpPr/>
          <p:nvPr/>
        </p:nvSpPr>
        <p:spPr>
          <a:xfrm>
            <a:off x="8191529" y="894893"/>
            <a:ext cx="831850" cy="19050"/>
          </a:xfrm>
          <a:custGeom>
            <a:avLst/>
            <a:gdLst>
              <a:gd name="connsiteX0" fmla="*/ 0 w 831850"/>
              <a:gd name="connsiteY0" fmla="*/ 0 h 19050"/>
              <a:gd name="connsiteX1" fmla="*/ 349250 w 831850"/>
              <a:gd name="connsiteY1" fmla="*/ 19050 h 19050"/>
              <a:gd name="connsiteX2" fmla="*/ 571500 w 831850"/>
              <a:gd name="connsiteY2" fmla="*/ 12700 h 19050"/>
              <a:gd name="connsiteX3" fmla="*/ 755650 w 831850"/>
              <a:gd name="connsiteY3" fmla="*/ 12700 h 19050"/>
              <a:gd name="connsiteX4" fmla="*/ 831850 w 831850"/>
              <a:gd name="connsiteY4" fmla="*/ 1270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850" h="19050">
                <a:moveTo>
                  <a:pt x="0" y="0"/>
                </a:moveTo>
                <a:cubicBezTo>
                  <a:pt x="127000" y="8466"/>
                  <a:pt x="254000" y="16933"/>
                  <a:pt x="349250" y="19050"/>
                </a:cubicBezTo>
                <a:lnTo>
                  <a:pt x="571500" y="12700"/>
                </a:lnTo>
                <a:cubicBezTo>
                  <a:pt x="639233" y="11642"/>
                  <a:pt x="755650" y="12700"/>
                  <a:pt x="755650" y="12700"/>
                </a:cubicBezTo>
                <a:lnTo>
                  <a:pt x="831850" y="1270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27EC25D8-BCD3-FE66-65B3-02AC95E7234B}"/>
              </a:ext>
            </a:extLst>
          </p:cNvPr>
          <p:cNvSpPr/>
          <p:nvPr/>
        </p:nvSpPr>
        <p:spPr>
          <a:xfrm>
            <a:off x="8966229" y="850900"/>
            <a:ext cx="114331" cy="107950"/>
          </a:xfrm>
          <a:custGeom>
            <a:avLst/>
            <a:gdLst>
              <a:gd name="connsiteX0" fmla="*/ 0 w 114331"/>
              <a:gd name="connsiteY0" fmla="*/ 0 h 107950"/>
              <a:gd name="connsiteX1" fmla="*/ 114300 w 114331"/>
              <a:gd name="connsiteY1" fmla="*/ 57150 h 107950"/>
              <a:gd name="connsiteX2" fmla="*/ 12700 w 114331"/>
              <a:gd name="connsiteY2" fmla="*/ 107950 h 107950"/>
              <a:gd name="connsiteX3" fmla="*/ 12700 w 114331"/>
              <a:gd name="connsiteY3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31" h="107950">
                <a:moveTo>
                  <a:pt x="0" y="0"/>
                </a:moveTo>
                <a:cubicBezTo>
                  <a:pt x="56091" y="19579"/>
                  <a:pt x="112183" y="39158"/>
                  <a:pt x="114300" y="57150"/>
                </a:cubicBezTo>
                <a:cubicBezTo>
                  <a:pt x="116417" y="75142"/>
                  <a:pt x="12700" y="107950"/>
                  <a:pt x="12700" y="107950"/>
                </a:cubicBezTo>
                <a:lnTo>
                  <a:pt x="12700" y="10795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4431D8-E3B3-7635-5E28-B6DBB366F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34" y="2914445"/>
            <a:ext cx="2677455" cy="292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38A417-2405-2DCD-C8A3-0E90564CA35D}"/>
              </a:ext>
            </a:extLst>
          </p:cNvPr>
          <p:cNvSpPr txBox="1"/>
          <p:nvPr/>
        </p:nvSpPr>
        <p:spPr>
          <a:xfrm>
            <a:off x="9769861" y="5979612"/>
            <a:ext cx="2262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3"/>
                </a:solidFill>
                <a:latin typeface="Arial Rounded MT Bold" panose="020F0704030504030204" pitchFamily="34" charset="77"/>
              </a:rPr>
              <a:t>#4 Pair programme across disciplines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ECBE31D-7705-E6E4-0F2A-EF8EEDAE42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400" y="2900438"/>
            <a:ext cx="1991876" cy="294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29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2EAD2B-E7B0-04AC-57B0-C74F2086A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28">
            <a:extLst>
              <a:ext uri="{FF2B5EF4-FFF2-40B4-BE49-F238E27FC236}">
                <a16:creationId xmlns:a16="http://schemas.microsoft.com/office/drawing/2014/main" id="{ECFCB845-8BAA-638E-E748-C4BC7E874150}"/>
              </a:ext>
            </a:extLst>
          </p:cNvPr>
          <p:cNvSpPr/>
          <p:nvPr/>
        </p:nvSpPr>
        <p:spPr>
          <a:xfrm>
            <a:off x="1096315" y="0"/>
            <a:ext cx="1949524" cy="1751686"/>
          </a:xfrm>
          <a:prstGeom prst="ellipse">
            <a:avLst/>
          </a:prstGeom>
          <a:solidFill>
            <a:srgbClr val="DDD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1"/>
                </a:solidFill>
                <a:latin typeface="Arial Rounded MT Bold" panose="020F0704030504030204" pitchFamily="34" charset="77"/>
              </a:rPr>
              <a:t>Setting goals</a:t>
            </a:r>
            <a:endParaRPr lang="en-GB" sz="1400" noProof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0" name="Oval 37">
            <a:extLst>
              <a:ext uri="{FF2B5EF4-FFF2-40B4-BE49-F238E27FC236}">
                <a16:creationId xmlns:a16="http://schemas.microsoft.com/office/drawing/2014/main" id="{F1EA3CA2-4BFE-C6FF-D9CD-2E38EE3D7FB1}"/>
              </a:ext>
            </a:extLst>
          </p:cNvPr>
          <p:cNvSpPr/>
          <p:nvPr/>
        </p:nvSpPr>
        <p:spPr>
          <a:xfrm>
            <a:off x="3857707" y="0"/>
            <a:ext cx="1780267" cy="1751686"/>
          </a:xfrm>
          <a:prstGeom prst="ellipse">
            <a:avLst/>
          </a:prstGeom>
          <a:solidFill>
            <a:srgbClr val="DDD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>
                <a:solidFill>
                  <a:schemeClr val="bg1"/>
                </a:solidFill>
                <a:latin typeface="Arial Rounded MT Bold" panose="020F0704030504030204" pitchFamily="34" charset="77"/>
              </a:rPr>
              <a:t>Planning</a:t>
            </a:r>
          </a:p>
        </p:txBody>
      </p:sp>
      <p:sp>
        <p:nvSpPr>
          <p:cNvPr id="21" name="Oval 38">
            <a:extLst>
              <a:ext uri="{FF2B5EF4-FFF2-40B4-BE49-F238E27FC236}">
                <a16:creationId xmlns:a16="http://schemas.microsoft.com/office/drawing/2014/main" id="{7A47494E-9CA8-3CE2-7FE6-2E52548E4CC0}"/>
              </a:ext>
            </a:extLst>
          </p:cNvPr>
          <p:cNvSpPr/>
          <p:nvPr/>
        </p:nvSpPr>
        <p:spPr>
          <a:xfrm>
            <a:off x="6201363" y="9525"/>
            <a:ext cx="2201476" cy="1751686"/>
          </a:xfrm>
          <a:prstGeom prst="ellipse">
            <a:avLst/>
          </a:prstGeom>
          <a:solidFill>
            <a:srgbClr val="DDD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>
                <a:solidFill>
                  <a:schemeClr val="accent2"/>
                </a:solidFill>
                <a:latin typeface="Arial Rounded MT Bold" panose="020F0704030504030204" pitchFamily="34" charset="77"/>
              </a:rPr>
              <a:t>Implementing</a:t>
            </a:r>
          </a:p>
        </p:txBody>
      </p:sp>
      <p:sp>
        <p:nvSpPr>
          <p:cNvPr id="22" name="Oval 39">
            <a:extLst>
              <a:ext uri="{FF2B5EF4-FFF2-40B4-BE49-F238E27FC236}">
                <a16:creationId xmlns:a16="http://schemas.microsoft.com/office/drawing/2014/main" id="{E52A363B-7376-0202-20D1-4FF4BB492AA8}"/>
              </a:ext>
            </a:extLst>
          </p:cNvPr>
          <p:cNvSpPr/>
          <p:nvPr/>
        </p:nvSpPr>
        <p:spPr>
          <a:xfrm>
            <a:off x="9023379" y="9525"/>
            <a:ext cx="1780267" cy="1751686"/>
          </a:xfrm>
          <a:prstGeom prst="ellipse">
            <a:avLst/>
          </a:prstGeom>
          <a:solidFill>
            <a:srgbClr val="DDD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>
                <a:solidFill>
                  <a:schemeClr val="bg1"/>
                </a:solidFill>
                <a:latin typeface="Arial Rounded MT Bold" panose="020F0704030504030204" pitchFamily="34" charset="77"/>
              </a:rPr>
              <a:t>Adjusting</a:t>
            </a: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0C8B41E7-B171-B429-5D4F-41F54C918DB3}"/>
              </a:ext>
            </a:extLst>
          </p:cNvPr>
          <p:cNvSpPr txBox="1"/>
          <p:nvPr/>
        </p:nvSpPr>
        <p:spPr>
          <a:xfrm>
            <a:off x="9769861" y="5979612"/>
            <a:ext cx="2262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3"/>
                </a:solidFill>
                <a:latin typeface="Arial Rounded MT Bold" panose="020F0704030504030204" pitchFamily="34" charset="77"/>
              </a:rPr>
              <a:t>#4 Pair programme across disciplines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5453A039-5451-D7F6-0DB5-1DB11F1E7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49139" y="2322297"/>
            <a:ext cx="2035495" cy="300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8C1798C5-EB66-4646-768F-33B73026DAB6}"/>
              </a:ext>
            </a:extLst>
          </p:cNvPr>
          <p:cNvSpPr/>
          <p:nvPr/>
        </p:nvSpPr>
        <p:spPr>
          <a:xfrm>
            <a:off x="2819400" y="875843"/>
            <a:ext cx="831850" cy="19050"/>
          </a:xfrm>
          <a:custGeom>
            <a:avLst/>
            <a:gdLst>
              <a:gd name="connsiteX0" fmla="*/ 0 w 831850"/>
              <a:gd name="connsiteY0" fmla="*/ 0 h 19050"/>
              <a:gd name="connsiteX1" fmla="*/ 349250 w 831850"/>
              <a:gd name="connsiteY1" fmla="*/ 19050 h 19050"/>
              <a:gd name="connsiteX2" fmla="*/ 571500 w 831850"/>
              <a:gd name="connsiteY2" fmla="*/ 12700 h 19050"/>
              <a:gd name="connsiteX3" fmla="*/ 755650 w 831850"/>
              <a:gd name="connsiteY3" fmla="*/ 12700 h 19050"/>
              <a:gd name="connsiteX4" fmla="*/ 831850 w 831850"/>
              <a:gd name="connsiteY4" fmla="*/ 1270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850" h="19050">
                <a:moveTo>
                  <a:pt x="0" y="0"/>
                </a:moveTo>
                <a:cubicBezTo>
                  <a:pt x="127000" y="8466"/>
                  <a:pt x="254000" y="16933"/>
                  <a:pt x="349250" y="19050"/>
                </a:cubicBezTo>
                <a:lnTo>
                  <a:pt x="571500" y="12700"/>
                </a:lnTo>
                <a:cubicBezTo>
                  <a:pt x="639233" y="11642"/>
                  <a:pt x="755650" y="12700"/>
                  <a:pt x="755650" y="12700"/>
                </a:cubicBezTo>
                <a:lnTo>
                  <a:pt x="831850" y="1270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CCAC29A-D7B7-DB1F-7324-7A0FC0C7270C}"/>
              </a:ext>
            </a:extLst>
          </p:cNvPr>
          <p:cNvSpPr/>
          <p:nvPr/>
        </p:nvSpPr>
        <p:spPr>
          <a:xfrm>
            <a:off x="3594100" y="831850"/>
            <a:ext cx="114331" cy="107950"/>
          </a:xfrm>
          <a:custGeom>
            <a:avLst/>
            <a:gdLst>
              <a:gd name="connsiteX0" fmla="*/ 0 w 114331"/>
              <a:gd name="connsiteY0" fmla="*/ 0 h 107950"/>
              <a:gd name="connsiteX1" fmla="*/ 114300 w 114331"/>
              <a:gd name="connsiteY1" fmla="*/ 57150 h 107950"/>
              <a:gd name="connsiteX2" fmla="*/ 12700 w 114331"/>
              <a:gd name="connsiteY2" fmla="*/ 107950 h 107950"/>
              <a:gd name="connsiteX3" fmla="*/ 12700 w 114331"/>
              <a:gd name="connsiteY3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31" h="107950">
                <a:moveTo>
                  <a:pt x="0" y="0"/>
                </a:moveTo>
                <a:cubicBezTo>
                  <a:pt x="56091" y="19579"/>
                  <a:pt x="112183" y="39158"/>
                  <a:pt x="114300" y="57150"/>
                </a:cubicBezTo>
                <a:cubicBezTo>
                  <a:pt x="116417" y="75142"/>
                  <a:pt x="12700" y="107950"/>
                  <a:pt x="12700" y="107950"/>
                </a:cubicBezTo>
                <a:lnTo>
                  <a:pt x="12700" y="10795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67A027B-B082-03EC-81D0-C83F0D6ED6EC}"/>
              </a:ext>
            </a:extLst>
          </p:cNvPr>
          <p:cNvSpPr/>
          <p:nvPr/>
        </p:nvSpPr>
        <p:spPr>
          <a:xfrm>
            <a:off x="5560812" y="875843"/>
            <a:ext cx="831850" cy="19050"/>
          </a:xfrm>
          <a:custGeom>
            <a:avLst/>
            <a:gdLst>
              <a:gd name="connsiteX0" fmla="*/ 0 w 831850"/>
              <a:gd name="connsiteY0" fmla="*/ 0 h 19050"/>
              <a:gd name="connsiteX1" fmla="*/ 349250 w 831850"/>
              <a:gd name="connsiteY1" fmla="*/ 19050 h 19050"/>
              <a:gd name="connsiteX2" fmla="*/ 571500 w 831850"/>
              <a:gd name="connsiteY2" fmla="*/ 12700 h 19050"/>
              <a:gd name="connsiteX3" fmla="*/ 755650 w 831850"/>
              <a:gd name="connsiteY3" fmla="*/ 12700 h 19050"/>
              <a:gd name="connsiteX4" fmla="*/ 831850 w 831850"/>
              <a:gd name="connsiteY4" fmla="*/ 1270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850" h="19050">
                <a:moveTo>
                  <a:pt x="0" y="0"/>
                </a:moveTo>
                <a:cubicBezTo>
                  <a:pt x="127000" y="8466"/>
                  <a:pt x="254000" y="16933"/>
                  <a:pt x="349250" y="19050"/>
                </a:cubicBezTo>
                <a:lnTo>
                  <a:pt x="571500" y="12700"/>
                </a:lnTo>
                <a:cubicBezTo>
                  <a:pt x="639233" y="11642"/>
                  <a:pt x="755650" y="12700"/>
                  <a:pt x="755650" y="12700"/>
                </a:cubicBezTo>
                <a:lnTo>
                  <a:pt x="831850" y="1270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0018C60-AE2F-E2EA-7E7F-105786EB7DAE}"/>
              </a:ext>
            </a:extLst>
          </p:cNvPr>
          <p:cNvSpPr/>
          <p:nvPr/>
        </p:nvSpPr>
        <p:spPr>
          <a:xfrm>
            <a:off x="6335512" y="831850"/>
            <a:ext cx="114331" cy="107950"/>
          </a:xfrm>
          <a:custGeom>
            <a:avLst/>
            <a:gdLst>
              <a:gd name="connsiteX0" fmla="*/ 0 w 114331"/>
              <a:gd name="connsiteY0" fmla="*/ 0 h 107950"/>
              <a:gd name="connsiteX1" fmla="*/ 114300 w 114331"/>
              <a:gd name="connsiteY1" fmla="*/ 57150 h 107950"/>
              <a:gd name="connsiteX2" fmla="*/ 12700 w 114331"/>
              <a:gd name="connsiteY2" fmla="*/ 107950 h 107950"/>
              <a:gd name="connsiteX3" fmla="*/ 12700 w 114331"/>
              <a:gd name="connsiteY3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31" h="107950">
                <a:moveTo>
                  <a:pt x="0" y="0"/>
                </a:moveTo>
                <a:cubicBezTo>
                  <a:pt x="56091" y="19579"/>
                  <a:pt x="112183" y="39158"/>
                  <a:pt x="114300" y="57150"/>
                </a:cubicBezTo>
                <a:cubicBezTo>
                  <a:pt x="116417" y="75142"/>
                  <a:pt x="12700" y="107950"/>
                  <a:pt x="12700" y="107950"/>
                </a:cubicBezTo>
                <a:lnTo>
                  <a:pt x="12700" y="10795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969F87C6-4605-3DFD-A32A-D9EBE6D2D0F0}"/>
              </a:ext>
            </a:extLst>
          </p:cNvPr>
          <p:cNvSpPr/>
          <p:nvPr/>
        </p:nvSpPr>
        <p:spPr>
          <a:xfrm>
            <a:off x="8191529" y="894893"/>
            <a:ext cx="831850" cy="19050"/>
          </a:xfrm>
          <a:custGeom>
            <a:avLst/>
            <a:gdLst>
              <a:gd name="connsiteX0" fmla="*/ 0 w 831850"/>
              <a:gd name="connsiteY0" fmla="*/ 0 h 19050"/>
              <a:gd name="connsiteX1" fmla="*/ 349250 w 831850"/>
              <a:gd name="connsiteY1" fmla="*/ 19050 h 19050"/>
              <a:gd name="connsiteX2" fmla="*/ 571500 w 831850"/>
              <a:gd name="connsiteY2" fmla="*/ 12700 h 19050"/>
              <a:gd name="connsiteX3" fmla="*/ 755650 w 831850"/>
              <a:gd name="connsiteY3" fmla="*/ 12700 h 19050"/>
              <a:gd name="connsiteX4" fmla="*/ 831850 w 831850"/>
              <a:gd name="connsiteY4" fmla="*/ 1270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850" h="19050">
                <a:moveTo>
                  <a:pt x="0" y="0"/>
                </a:moveTo>
                <a:cubicBezTo>
                  <a:pt x="127000" y="8466"/>
                  <a:pt x="254000" y="16933"/>
                  <a:pt x="349250" y="19050"/>
                </a:cubicBezTo>
                <a:lnTo>
                  <a:pt x="571500" y="12700"/>
                </a:lnTo>
                <a:cubicBezTo>
                  <a:pt x="639233" y="11642"/>
                  <a:pt x="755650" y="12700"/>
                  <a:pt x="755650" y="12700"/>
                </a:cubicBezTo>
                <a:lnTo>
                  <a:pt x="831850" y="1270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E369115-D566-84E1-909D-F9AA538A97B4}"/>
              </a:ext>
            </a:extLst>
          </p:cNvPr>
          <p:cNvSpPr/>
          <p:nvPr/>
        </p:nvSpPr>
        <p:spPr>
          <a:xfrm>
            <a:off x="8966229" y="850900"/>
            <a:ext cx="114331" cy="107950"/>
          </a:xfrm>
          <a:custGeom>
            <a:avLst/>
            <a:gdLst>
              <a:gd name="connsiteX0" fmla="*/ 0 w 114331"/>
              <a:gd name="connsiteY0" fmla="*/ 0 h 107950"/>
              <a:gd name="connsiteX1" fmla="*/ 114300 w 114331"/>
              <a:gd name="connsiteY1" fmla="*/ 57150 h 107950"/>
              <a:gd name="connsiteX2" fmla="*/ 12700 w 114331"/>
              <a:gd name="connsiteY2" fmla="*/ 107950 h 107950"/>
              <a:gd name="connsiteX3" fmla="*/ 12700 w 114331"/>
              <a:gd name="connsiteY3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31" h="107950">
                <a:moveTo>
                  <a:pt x="0" y="0"/>
                </a:moveTo>
                <a:cubicBezTo>
                  <a:pt x="56091" y="19579"/>
                  <a:pt x="112183" y="39158"/>
                  <a:pt x="114300" y="57150"/>
                </a:cubicBezTo>
                <a:cubicBezTo>
                  <a:pt x="116417" y="75142"/>
                  <a:pt x="12700" y="107950"/>
                  <a:pt x="12700" y="107950"/>
                </a:cubicBezTo>
                <a:lnTo>
                  <a:pt x="12700" y="10795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BF857208-31A8-BB8B-0F03-EAA985CBA32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14" t="1758" r="2439" b="3145"/>
          <a:stretch>
            <a:fillRect/>
          </a:stretch>
        </p:blipFill>
        <p:spPr>
          <a:xfrm>
            <a:off x="7113803" y="362077"/>
            <a:ext cx="3084007" cy="2857421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15868799-19B9-6BF8-B553-7C07A7647C2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38" t="1127" r="2523" b="1951"/>
          <a:stretch>
            <a:fillRect/>
          </a:stretch>
        </p:blipFill>
        <p:spPr>
          <a:xfrm>
            <a:off x="6392662" y="3373848"/>
            <a:ext cx="1933388" cy="3335161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7DE84F7E-1C8B-871E-6E12-738D0909442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463" t="1946" r="2971" b="2848"/>
          <a:stretch>
            <a:fillRect/>
          </a:stretch>
        </p:blipFill>
        <p:spPr>
          <a:xfrm>
            <a:off x="593029" y="672799"/>
            <a:ext cx="2608526" cy="2756201"/>
          </a:xfrm>
          <a:prstGeom prst="rect">
            <a:avLst/>
          </a:prstGeom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17055C65-6A33-F86D-AB22-640CD4DC0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691" y="2340069"/>
            <a:ext cx="2716473" cy="296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4F7C9AA3-C16A-A44F-F8C7-BF87C5F93D5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994" t="1036" r="1433" b="666"/>
          <a:stretch>
            <a:fillRect/>
          </a:stretch>
        </p:blipFill>
        <p:spPr>
          <a:xfrm>
            <a:off x="3830929" y="831850"/>
            <a:ext cx="2380193" cy="441714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34106F54-4D39-C7A8-6E0D-EDE42C2B04F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342" t="697" r="2136" b="2380"/>
          <a:stretch>
            <a:fillRect/>
          </a:stretch>
        </p:blipFill>
        <p:spPr>
          <a:xfrm>
            <a:off x="904272" y="3596395"/>
            <a:ext cx="2746978" cy="3069773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AFE5C335-8644-42E2-5A9A-5DD48F09EC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55807" y="3342904"/>
            <a:ext cx="2887154" cy="333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2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E482E4F7-B565-8ADE-AA81-CA9521D27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30116"/>
            <a:ext cx="7772400" cy="6397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28223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0368A-8BD9-2D4B-D93F-977E017F1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4840A338-2F5E-6228-AAB3-5C4E258DE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18910" y="412250"/>
            <a:ext cx="1156943" cy="126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72E80A-B00D-0743-16A2-48E82CE16051}"/>
              </a:ext>
            </a:extLst>
          </p:cNvPr>
          <p:cNvSpPr txBox="1"/>
          <p:nvPr/>
        </p:nvSpPr>
        <p:spPr>
          <a:xfrm>
            <a:off x="2510278" y="557103"/>
            <a:ext cx="6020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chemeClr val="accent2"/>
                </a:solidFill>
                <a:latin typeface="Arial Rounded MT Bold" panose="020F0704030504030204" pitchFamily="34" charset="77"/>
              </a:rPr>
              <a:t>Tip #4: Pair programme across disciplines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3692FF3C-72BA-E2AF-00B3-ED78AD1F2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439" y="414140"/>
            <a:ext cx="860702" cy="126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B2809B63-DCB7-AE4E-A328-EA01045283D4}"/>
              </a:ext>
            </a:extLst>
          </p:cNvPr>
          <p:cNvGrpSpPr/>
          <p:nvPr/>
        </p:nvGrpSpPr>
        <p:grpSpPr>
          <a:xfrm>
            <a:off x="701040" y="1883419"/>
            <a:ext cx="5394960" cy="1303809"/>
            <a:chOff x="388053" y="2026382"/>
            <a:chExt cx="5394960" cy="130380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C887541-0710-2F96-C0A9-CFD20A6E1CC4}"/>
                </a:ext>
              </a:extLst>
            </p:cNvPr>
            <p:cNvSpPr/>
            <p:nvPr/>
          </p:nvSpPr>
          <p:spPr>
            <a:xfrm>
              <a:off x="388053" y="2026382"/>
              <a:ext cx="5394960" cy="1303809"/>
            </a:xfrm>
            <a:prstGeom prst="roundRect">
              <a:avLst>
                <a:gd name="adj" fmla="val 8000"/>
              </a:avLst>
            </a:prstGeom>
            <a:solidFill>
              <a:srgbClr val="EAF3DE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CAFBED-6E54-6A40-AD14-5E68A0E6D424}"/>
                </a:ext>
              </a:extLst>
            </p:cNvPr>
            <p:cNvSpPr txBox="1"/>
            <p:nvPr/>
          </p:nvSpPr>
          <p:spPr>
            <a:xfrm>
              <a:off x="865627" y="2497890"/>
              <a:ext cx="3949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NO" sz="2400">
                  <a:effectLst/>
                  <a:latin typeface="Apple Color Emoji" pitchFamily="2" charset="0"/>
                </a:rPr>
                <a:t>☺️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34012A5-0ED0-F639-8492-F9BBAA1019FD}"/>
                </a:ext>
              </a:extLst>
            </p:cNvPr>
            <p:cNvSpPr txBox="1"/>
            <p:nvPr/>
          </p:nvSpPr>
          <p:spPr>
            <a:xfrm>
              <a:off x="1273799" y="2489350"/>
              <a:ext cx="42469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nb-NO" b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BENEFITS</a:t>
              </a:r>
              <a:endParaRPr b="1">
                <a:solidFill>
                  <a:srgbClr val="32652B"/>
                </a:solidFill>
                <a:latin typeface="Arial Rounded MT Bold" panose="020F0704030504030204" pitchFamily="34" charset="77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CE495A5-3916-2ED1-F4EE-7C7CCF8716E8}"/>
              </a:ext>
            </a:extLst>
          </p:cNvPr>
          <p:cNvGrpSpPr/>
          <p:nvPr/>
        </p:nvGrpSpPr>
        <p:grpSpPr>
          <a:xfrm>
            <a:off x="6196082" y="1907211"/>
            <a:ext cx="5394960" cy="1280017"/>
            <a:chOff x="5883095" y="2050174"/>
            <a:chExt cx="5394960" cy="1280017"/>
          </a:xfrm>
        </p:grpSpPr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D5999314-4B50-8845-1215-52C3C46A6278}"/>
                </a:ext>
              </a:extLst>
            </p:cNvPr>
            <p:cNvSpPr/>
            <p:nvPr/>
          </p:nvSpPr>
          <p:spPr>
            <a:xfrm>
              <a:off x="5883095" y="2050174"/>
              <a:ext cx="5394960" cy="1280017"/>
            </a:xfrm>
            <a:prstGeom prst="roundRect">
              <a:avLst>
                <a:gd name="adj" fmla="val 8000"/>
              </a:avLst>
            </a:prstGeom>
            <a:solidFill>
              <a:srgbClr val="FAECE7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0D23879-B313-04F8-F6A3-78FCF3450D95}"/>
                </a:ext>
              </a:extLst>
            </p:cNvPr>
            <p:cNvSpPr txBox="1"/>
            <p:nvPr/>
          </p:nvSpPr>
          <p:spPr>
            <a:xfrm>
              <a:off x="6420735" y="2497890"/>
              <a:ext cx="3949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NO" sz="2400">
                  <a:effectLst/>
                  <a:latin typeface="Apple Color Emoji" pitchFamily="2" charset="0"/>
                </a:rPr>
                <a:t>🤔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A8253DE-FCA5-3A44-0018-9C3CF58E961A}"/>
                </a:ext>
              </a:extLst>
            </p:cNvPr>
            <p:cNvSpPr txBox="1"/>
            <p:nvPr/>
          </p:nvSpPr>
          <p:spPr>
            <a:xfrm>
              <a:off x="6828907" y="2489350"/>
              <a:ext cx="42469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nb-NO" b="1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CHALLENGES</a:t>
              </a:r>
              <a:endParaRPr b="1">
                <a:solidFill>
                  <a:srgbClr val="830705"/>
                </a:solidFill>
                <a:latin typeface="Arial Rounded MT Bold" panose="020F070403050403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023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B9938-1697-B5A2-7C81-AA9C9B405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DAB8A74-C079-BA80-73A3-BD2310401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18910" y="412250"/>
            <a:ext cx="1156943" cy="126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CE1E25-17D1-D3C3-E35A-66D564CB196C}"/>
              </a:ext>
            </a:extLst>
          </p:cNvPr>
          <p:cNvSpPr txBox="1"/>
          <p:nvPr/>
        </p:nvSpPr>
        <p:spPr>
          <a:xfrm>
            <a:off x="2510278" y="557103"/>
            <a:ext cx="6020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chemeClr val="accent2"/>
                </a:solidFill>
                <a:latin typeface="Arial Rounded MT Bold" panose="020F0704030504030204" pitchFamily="34" charset="77"/>
              </a:rPr>
              <a:t>Tip #4: Pair programme across disciplines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2B07836B-0C50-E6CC-BBCC-254AFB68E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439" y="414140"/>
            <a:ext cx="860702" cy="126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7DB93244-2BCC-C4FA-7405-7C81C99B9169}"/>
              </a:ext>
            </a:extLst>
          </p:cNvPr>
          <p:cNvGrpSpPr/>
          <p:nvPr/>
        </p:nvGrpSpPr>
        <p:grpSpPr>
          <a:xfrm>
            <a:off x="701040" y="1883419"/>
            <a:ext cx="5394960" cy="1840995"/>
            <a:chOff x="388053" y="2026382"/>
            <a:chExt cx="5394960" cy="184099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2EE8173-A859-4586-1352-F457FD81B512}"/>
                </a:ext>
              </a:extLst>
            </p:cNvPr>
            <p:cNvSpPr/>
            <p:nvPr/>
          </p:nvSpPr>
          <p:spPr>
            <a:xfrm>
              <a:off x="388053" y="2026382"/>
              <a:ext cx="5394960" cy="1840995"/>
            </a:xfrm>
            <a:prstGeom prst="roundRect">
              <a:avLst>
                <a:gd name="adj" fmla="val 8000"/>
              </a:avLst>
            </a:prstGeom>
            <a:solidFill>
              <a:srgbClr val="EAF3DE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6F7119-40D2-5EAB-C8C4-3E4D2802FB8D}"/>
                </a:ext>
              </a:extLst>
            </p:cNvPr>
            <p:cNvSpPr txBox="1"/>
            <p:nvPr/>
          </p:nvSpPr>
          <p:spPr>
            <a:xfrm>
              <a:off x="865627" y="2497890"/>
              <a:ext cx="3949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NO" sz="2400">
                  <a:effectLst/>
                  <a:latin typeface="Apple Color Emoji" pitchFamily="2" charset="0"/>
                </a:rPr>
                <a:t>☺️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E48F048-DEC4-C33B-6896-0ED79F8E27FC}"/>
                </a:ext>
              </a:extLst>
            </p:cNvPr>
            <p:cNvSpPr txBox="1"/>
            <p:nvPr/>
          </p:nvSpPr>
          <p:spPr>
            <a:xfrm>
              <a:off x="1273799" y="2489350"/>
              <a:ext cx="42469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nb-NO" b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BENEFITS</a:t>
              </a:r>
              <a:endParaRPr b="1">
                <a:solidFill>
                  <a:srgbClr val="32652B"/>
                </a:solidFill>
                <a:latin typeface="Arial Rounded MT Bold" panose="020F0704030504030204" pitchFamily="34" charset="77"/>
              </a:endParaRPr>
            </a:p>
          </p:txBody>
        </p:sp>
      </p:grpSp>
      <p:sp>
        <p:nvSpPr>
          <p:cNvPr id="6" name="TextBox 22">
            <a:extLst>
              <a:ext uri="{FF2B5EF4-FFF2-40B4-BE49-F238E27FC236}">
                <a16:creationId xmlns:a16="http://schemas.microsoft.com/office/drawing/2014/main" id="{93E09105-0E5E-F176-270B-DA7139E4407B}"/>
              </a:ext>
            </a:extLst>
          </p:cNvPr>
          <p:cNvSpPr txBox="1"/>
          <p:nvPr/>
        </p:nvSpPr>
        <p:spPr>
          <a:xfrm>
            <a:off x="1178614" y="2817895"/>
            <a:ext cx="4246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SzPct val="120000"/>
            </a:pPr>
            <a:r>
              <a:rPr lang="nb-NO">
                <a:solidFill>
                  <a:srgbClr val="32652B"/>
                </a:solidFill>
                <a:latin typeface="Arial Rounded MT Bold" panose="020F0704030504030204" pitchFamily="34" charset="77"/>
              </a:rPr>
              <a:t>Saves time</a:t>
            </a:r>
            <a:endParaRPr>
              <a:solidFill>
                <a:srgbClr val="32652B"/>
              </a:solidFill>
              <a:latin typeface="Arial Rounded MT Bold" panose="020F0704030504030204" pitchFamily="34" charset="77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AF8548-2F85-3605-F6D8-C3A1B8EF8934}"/>
              </a:ext>
            </a:extLst>
          </p:cNvPr>
          <p:cNvGrpSpPr/>
          <p:nvPr/>
        </p:nvGrpSpPr>
        <p:grpSpPr>
          <a:xfrm>
            <a:off x="6196082" y="1907211"/>
            <a:ext cx="5394960" cy="1280017"/>
            <a:chOff x="5883095" y="2050174"/>
            <a:chExt cx="5394960" cy="1280017"/>
          </a:xfrm>
        </p:grpSpPr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CE06ED69-2CE2-06DB-0129-06043AF96CBC}"/>
                </a:ext>
              </a:extLst>
            </p:cNvPr>
            <p:cNvSpPr/>
            <p:nvPr/>
          </p:nvSpPr>
          <p:spPr>
            <a:xfrm>
              <a:off x="5883095" y="2050174"/>
              <a:ext cx="5394960" cy="1280017"/>
            </a:xfrm>
            <a:prstGeom prst="roundRect">
              <a:avLst>
                <a:gd name="adj" fmla="val 8000"/>
              </a:avLst>
            </a:prstGeom>
            <a:solidFill>
              <a:srgbClr val="FAECE7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150D10-D4BA-C3AE-2D7E-C0091F2A3F81}"/>
                </a:ext>
              </a:extLst>
            </p:cNvPr>
            <p:cNvSpPr txBox="1"/>
            <p:nvPr/>
          </p:nvSpPr>
          <p:spPr>
            <a:xfrm>
              <a:off x="6420735" y="2497890"/>
              <a:ext cx="3949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NO" sz="2400">
                  <a:effectLst/>
                  <a:latin typeface="Apple Color Emoji" pitchFamily="2" charset="0"/>
                </a:rPr>
                <a:t>🤔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EDF81FD-5606-1403-7486-12E1C786779B}"/>
                </a:ext>
              </a:extLst>
            </p:cNvPr>
            <p:cNvSpPr txBox="1"/>
            <p:nvPr/>
          </p:nvSpPr>
          <p:spPr>
            <a:xfrm>
              <a:off x="6828907" y="2489350"/>
              <a:ext cx="42469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nb-NO" b="1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CHALLENGES</a:t>
              </a:r>
              <a:endParaRPr b="1">
                <a:solidFill>
                  <a:srgbClr val="830705"/>
                </a:solidFill>
                <a:latin typeface="Arial Rounded MT Bold" panose="020F070403050403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688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97FCB-6D69-9046-CC9B-45B1484FF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0F57BD70-1DC6-74A7-CC28-7E952208F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18910" y="412250"/>
            <a:ext cx="1156943" cy="126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7568FC-CE06-3E38-3353-EA96CA28C860}"/>
              </a:ext>
            </a:extLst>
          </p:cNvPr>
          <p:cNvSpPr txBox="1"/>
          <p:nvPr/>
        </p:nvSpPr>
        <p:spPr>
          <a:xfrm>
            <a:off x="2510278" y="557103"/>
            <a:ext cx="6020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chemeClr val="accent2"/>
                </a:solidFill>
                <a:latin typeface="Arial Rounded MT Bold" panose="020F0704030504030204" pitchFamily="34" charset="77"/>
              </a:rPr>
              <a:t>Tip #4: Pair programme across disciplines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6AD36BD1-4E3D-22ED-D3FB-87264730D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439" y="414140"/>
            <a:ext cx="860702" cy="126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23C4139-A73A-076E-677E-06882B8AA1AE}"/>
              </a:ext>
            </a:extLst>
          </p:cNvPr>
          <p:cNvGrpSpPr/>
          <p:nvPr/>
        </p:nvGrpSpPr>
        <p:grpSpPr>
          <a:xfrm>
            <a:off x="701040" y="1883419"/>
            <a:ext cx="5394960" cy="2371164"/>
            <a:chOff x="388053" y="2026382"/>
            <a:chExt cx="5394960" cy="237116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1B654CA-9FC3-D662-AD18-B9AC523DB516}"/>
                </a:ext>
              </a:extLst>
            </p:cNvPr>
            <p:cNvSpPr/>
            <p:nvPr/>
          </p:nvSpPr>
          <p:spPr>
            <a:xfrm>
              <a:off x="388053" y="2026382"/>
              <a:ext cx="5394960" cy="2371164"/>
            </a:xfrm>
            <a:prstGeom prst="roundRect">
              <a:avLst>
                <a:gd name="adj" fmla="val 8000"/>
              </a:avLst>
            </a:prstGeom>
            <a:solidFill>
              <a:srgbClr val="EAF3DE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AE1F57F-3658-61C4-2E06-08EB92018332}"/>
                </a:ext>
              </a:extLst>
            </p:cNvPr>
            <p:cNvSpPr txBox="1"/>
            <p:nvPr/>
          </p:nvSpPr>
          <p:spPr>
            <a:xfrm>
              <a:off x="865627" y="2497890"/>
              <a:ext cx="3949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NO" sz="2400">
                  <a:effectLst/>
                  <a:latin typeface="Apple Color Emoji" pitchFamily="2" charset="0"/>
                </a:rPr>
                <a:t>☺️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E4054A-73BE-5D69-4348-FE1D45E1DD8C}"/>
                </a:ext>
              </a:extLst>
            </p:cNvPr>
            <p:cNvSpPr txBox="1"/>
            <p:nvPr/>
          </p:nvSpPr>
          <p:spPr>
            <a:xfrm>
              <a:off x="1273799" y="2489350"/>
              <a:ext cx="42469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nb-NO" b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BENEFITS</a:t>
              </a:r>
              <a:endParaRPr b="1">
                <a:solidFill>
                  <a:srgbClr val="32652B"/>
                </a:solidFill>
                <a:latin typeface="Arial Rounded MT Bold" panose="020F0704030504030204" pitchFamily="34" charset="77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DE06663-7A3A-17D0-11C5-CA7E263261AA}"/>
              </a:ext>
            </a:extLst>
          </p:cNvPr>
          <p:cNvGrpSpPr/>
          <p:nvPr/>
        </p:nvGrpSpPr>
        <p:grpSpPr>
          <a:xfrm>
            <a:off x="6196082" y="1907211"/>
            <a:ext cx="5394960" cy="1280017"/>
            <a:chOff x="5883095" y="2050174"/>
            <a:chExt cx="5394960" cy="1280017"/>
          </a:xfrm>
        </p:grpSpPr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90676161-6D94-59E9-941B-E501B50B59E8}"/>
                </a:ext>
              </a:extLst>
            </p:cNvPr>
            <p:cNvSpPr/>
            <p:nvPr/>
          </p:nvSpPr>
          <p:spPr>
            <a:xfrm>
              <a:off x="5883095" y="2050174"/>
              <a:ext cx="5394960" cy="1280017"/>
            </a:xfrm>
            <a:prstGeom prst="roundRect">
              <a:avLst>
                <a:gd name="adj" fmla="val 8000"/>
              </a:avLst>
            </a:prstGeom>
            <a:solidFill>
              <a:srgbClr val="FAECE7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DC7AD64-0F6F-3F37-F4EE-8B381ECE7C62}"/>
                </a:ext>
              </a:extLst>
            </p:cNvPr>
            <p:cNvSpPr txBox="1"/>
            <p:nvPr/>
          </p:nvSpPr>
          <p:spPr>
            <a:xfrm>
              <a:off x="6420735" y="2497890"/>
              <a:ext cx="3949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NO" sz="2400">
                  <a:effectLst/>
                  <a:latin typeface="Apple Color Emoji" pitchFamily="2" charset="0"/>
                </a:rPr>
                <a:t>🤔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FDEB5E4-99CF-CDD0-9129-B4FF84C21749}"/>
                </a:ext>
              </a:extLst>
            </p:cNvPr>
            <p:cNvSpPr txBox="1"/>
            <p:nvPr/>
          </p:nvSpPr>
          <p:spPr>
            <a:xfrm>
              <a:off x="6828907" y="2489350"/>
              <a:ext cx="42469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nb-NO" b="1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CHALLENGES</a:t>
              </a:r>
              <a:endParaRPr b="1">
                <a:solidFill>
                  <a:srgbClr val="830705"/>
                </a:solidFill>
                <a:latin typeface="Arial Rounded MT Bold" panose="020F0704030504030204" pitchFamily="34" charset="77"/>
              </a:endParaRPr>
            </a:p>
          </p:txBody>
        </p:sp>
      </p:grpSp>
      <p:sp>
        <p:nvSpPr>
          <p:cNvPr id="9" name="TextBox 22">
            <a:extLst>
              <a:ext uri="{FF2B5EF4-FFF2-40B4-BE49-F238E27FC236}">
                <a16:creationId xmlns:a16="http://schemas.microsoft.com/office/drawing/2014/main" id="{0FBD671F-F4FA-3FC9-7347-2BBD81DE6C5A}"/>
              </a:ext>
            </a:extLst>
          </p:cNvPr>
          <p:cNvSpPr txBox="1"/>
          <p:nvPr/>
        </p:nvSpPr>
        <p:spPr>
          <a:xfrm>
            <a:off x="1178614" y="2817895"/>
            <a:ext cx="4246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SzPct val="120000"/>
            </a:pPr>
            <a:r>
              <a:rPr lang="nb-NO">
                <a:solidFill>
                  <a:srgbClr val="32652B"/>
                </a:solidFill>
                <a:latin typeface="Arial Rounded MT Bold" panose="020F0704030504030204" pitchFamily="34" charset="77"/>
              </a:rPr>
              <a:t>Saves time</a:t>
            </a:r>
            <a:endParaRPr>
              <a:solidFill>
                <a:srgbClr val="32652B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2F14E578-5A7E-A57A-742A-6D63A18C1E76}"/>
              </a:ext>
            </a:extLst>
          </p:cNvPr>
          <p:cNvSpPr txBox="1"/>
          <p:nvPr/>
        </p:nvSpPr>
        <p:spPr>
          <a:xfrm>
            <a:off x="1178614" y="3429000"/>
            <a:ext cx="4246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120000"/>
            </a:pPr>
            <a:r>
              <a:rPr lang="nb-NO" err="1">
                <a:solidFill>
                  <a:srgbClr val="32652B"/>
                </a:solidFill>
                <a:latin typeface="Arial Rounded MT Bold" panose="020F0704030504030204" pitchFamily="34" charset="77"/>
              </a:rPr>
              <a:t>Avoids</a:t>
            </a:r>
            <a:r>
              <a:rPr lang="nb-NO">
                <a:solidFill>
                  <a:srgbClr val="32652B"/>
                </a:solidFill>
                <a:latin typeface="Arial Rounded MT Bold" panose="020F0704030504030204" pitchFamily="34" charset="77"/>
              </a:rPr>
              <a:t> </a:t>
            </a:r>
            <a:r>
              <a:rPr lang="nb-NO" err="1">
                <a:solidFill>
                  <a:srgbClr val="32652B"/>
                </a:solidFill>
                <a:latin typeface="Arial Rounded MT Bold" panose="020F0704030504030204" pitchFamily="34" charset="77"/>
              </a:rPr>
              <a:t>misunerstandings</a:t>
            </a:r>
            <a:endParaRPr lang="nb-NO">
              <a:solidFill>
                <a:srgbClr val="32652B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0646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90050-8A12-4E10-2AC4-DFEFCAB40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7">
            <a:extLst>
              <a:ext uri="{FF2B5EF4-FFF2-40B4-BE49-F238E27FC236}">
                <a16:creationId xmlns:a16="http://schemas.microsoft.com/office/drawing/2014/main" id="{A589ED0D-06B7-8F80-9879-F9EFE010A33B}"/>
              </a:ext>
            </a:extLst>
          </p:cNvPr>
          <p:cNvGrpSpPr/>
          <p:nvPr/>
        </p:nvGrpSpPr>
        <p:grpSpPr>
          <a:xfrm>
            <a:off x="701040" y="1883419"/>
            <a:ext cx="5394960" cy="2371164"/>
            <a:chOff x="388053" y="2026382"/>
            <a:chExt cx="5394960" cy="2371164"/>
          </a:xfrm>
        </p:grpSpPr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E910BD57-70D3-6851-B966-B196CE565254}"/>
                </a:ext>
              </a:extLst>
            </p:cNvPr>
            <p:cNvSpPr/>
            <p:nvPr/>
          </p:nvSpPr>
          <p:spPr>
            <a:xfrm>
              <a:off x="388053" y="2026382"/>
              <a:ext cx="5394960" cy="2371164"/>
            </a:xfrm>
            <a:prstGeom prst="roundRect">
              <a:avLst>
                <a:gd name="adj" fmla="val 8000"/>
              </a:avLst>
            </a:prstGeom>
            <a:solidFill>
              <a:srgbClr val="EAF3DE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E61985B2-1DE1-B13F-91E5-B0D2CC56420E}"/>
                </a:ext>
              </a:extLst>
            </p:cNvPr>
            <p:cNvSpPr txBox="1"/>
            <p:nvPr/>
          </p:nvSpPr>
          <p:spPr>
            <a:xfrm>
              <a:off x="865627" y="2497890"/>
              <a:ext cx="3949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NO" sz="2400">
                  <a:effectLst/>
                  <a:latin typeface="Apple Color Emoji" pitchFamily="2" charset="0"/>
                </a:rPr>
                <a:t>☺️</a:t>
              </a:r>
            </a:p>
          </p:txBody>
        </p:sp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E31705BA-6804-8895-EE5F-67DDB794A0F1}"/>
                </a:ext>
              </a:extLst>
            </p:cNvPr>
            <p:cNvSpPr txBox="1"/>
            <p:nvPr/>
          </p:nvSpPr>
          <p:spPr>
            <a:xfrm>
              <a:off x="1273799" y="2489350"/>
              <a:ext cx="42469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nb-NO" b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BENEFITS</a:t>
              </a:r>
              <a:endParaRPr b="1">
                <a:solidFill>
                  <a:srgbClr val="32652B"/>
                </a:solidFill>
                <a:latin typeface="Arial Rounded MT Bold" panose="020F0704030504030204" pitchFamily="34" charset="77"/>
              </a:endParaRPr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F729FD32-4A9E-80A4-CEAA-BC02C0B62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18910" y="412250"/>
            <a:ext cx="1156943" cy="126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73BB31-ADB5-6706-386E-D7B916BD6CA5}"/>
              </a:ext>
            </a:extLst>
          </p:cNvPr>
          <p:cNvSpPr txBox="1"/>
          <p:nvPr/>
        </p:nvSpPr>
        <p:spPr>
          <a:xfrm>
            <a:off x="2510278" y="557103"/>
            <a:ext cx="6020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chemeClr val="accent2"/>
                </a:solidFill>
                <a:latin typeface="Arial Rounded MT Bold" panose="020F0704030504030204" pitchFamily="34" charset="77"/>
              </a:rPr>
              <a:t>Tip #4: Pair programme across disciplines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D8338C8F-5D26-60E7-89A0-5676BC416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439" y="414140"/>
            <a:ext cx="860702" cy="126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6226AB2-F1D8-C213-E613-EA2E21BDA32C}"/>
              </a:ext>
            </a:extLst>
          </p:cNvPr>
          <p:cNvGrpSpPr/>
          <p:nvPr/>
        </p:nvGrpSpPr>
        <p:grpSpPr>
          <a:xfrm>
            <a:off x="6196082" y="1907211"/>
            <a:ext cx="5394960" cy="1280017"/>
            <a:chOff x="5883095" y="2050174"/>
            <a:chExt cx="5394960" cy="1280017"/>
          </a:xfrm>
        </p:grpSpPr>
        <p:sp>
          <p:nvSpPr>
            <p:cNvPr id="22" name="Rectangle 6">
              <a:extLst>
                <a:ext uri="{FF2B5EF4-FFF2-40B4-BE49-F238E27FC236}">
                  <a16:creationId xmlns:a16="http://schemas.microsoft.com/office/drawing/2014/main" id="{C1C1D7C5-D26F-9C2C-6FB0-ADFD0F65F8B4}"/>
                </a:ext>
              </a:extLst>
            </p:cNvPr>
            <p:cNvSpPr/>
            <p:nvPr/>
          </p:nvSpPr>
          <p:spPr>
            <a:xfrm>
              <a:off x="5883095" y="2050174"/>
              <a:ext cx="5394960" cy="1280017"/>
            </a:xfrm>
            <a:prstGeom prst="roundRect">
              <a:avLst>
                <a:gd name="adj" fmla="val 8000"/>
              </a:avLst>
            </a:prstGeom>
            <a:solidFill>
              <a:srgbClr val="FAECE7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84FE100-607A-D628-C013-D20356A4E120}"/>
                </a:ext>
              </a:extLst>
            </p:cNvPr>
            <p:cNvSpPr txBox="1"/>
            <p:nvPr/>
          </p:nvSpPr>
          <p:spPr>
            <a:xfrm>
              <a:off x="6420735" y="2497890"/>
              <a:ext cx="3949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NO" sz="2400">
                  <a:effectLst/>
                  <a:latin typeface="Apple Color Emoji" pitchFamily="2" charset="0"/>
                </a:rPr>
                <a:t>🤔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6BF8EFF-1222-DFE1-EBAC-688D6FE06A81}"/>
                </a:ext>
              </a:extLst>
            </p:cNvPr>
            <p:cNvSpPr txBox="1"/>
            <p:nvPr/>
          </p:nvSpPr>
          <p:spPr>
            <a:xfrm>
              <a:off x="6828907" y="2489350"/>
              <a:ext cx="42469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nb-NO" b="1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CHALLENGES</a:t>
              </a:r>
              <a:endParaRPr b="1">
                <a:solidFill>
                  <a:srgbClr val="830705"/>
                </a:solidFill>
                <a:latin typeface="Arial Rounded MT Bold" panose="020F0704030504030204" pitchFamily="34" charset="77"/>
              </a:endParaRPr>
            </a:p>
          </p:txBody>
        </p:sp>
      </p:grpSp>
      <p:sp>
        <p:nvSpPr>
          <p:cNvPr id="4" name="TextBox 22">
            <a:extLst>
              <a:ext uri="{FF2B5EF4-FFF2-40B4-BE49-F238E27FC236}">
                <a16:creationId xmlns:a16="http://schemas.microsoft.com/office/drawing/2014/main" id="{F5672F71-510A-6DD2-99F8-0E124DB8F644}"/>
              </a:ext>
            </a:extLst>
          </p:cNvPr>
          <p:cNvSpPr txBox="1"/>
          <p:nvPr/>
        </p:nvSpPr>
        <p:spPr>
          <a:xfrm>
            <a:off x="1178614" y="2817895"/>
            <a:ext cx="4246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SzPct val="120000"/>
            </a:pPr>
            <a:r>
              <a:rPr lang="nb-NO">
                <a:solidFill>
                  <a:srgbClr val="32652B"/>
                </a:solidFill>
                <a:latin typeface="Arial Rounded MT Bold" panose="020F0704030504030204" pitchFamily="34" charset="77"/>
              </a:rPr>
              <a:t>Saves time</a:t>
            </a:r>
            <a:endParaRPr>
              <a:solidFill>
                <a:srgbClr val="32652B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A0D60029-315F-0D4D-963B-6E94B9AD86F3}"/>
              </a:ext>
            </a:extLst>
          </p:cNvPr>
          <p:cNvSpPr txBox="1"/>
          <p:nvPr/>
        </p:nvSpPr>
        <p:spPr>
          <a:xfrm>
            <a:off x="1178614" y="3429000"/>
            <a:ext cx="4246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120000"/>
            </a:pPr>
            <a:r>
              <a:rPr lang="nb-NO" err="1">
                <a:solidFill>
                  <a:srgbClr val="32652B"/>
                </a:solidFill>
                <a:latin typeface="Arial Rounded MT Bold" panose="020F0704030504030204" pitchFamily="34" charset="77"/>
              </a:rPr>
              <a:t>Avoids</a:t>
            </a:r>
            <a:r>
              <a:rPr lang="nb-NO">
                <a:solidFill>
                  <a:srgbClr val="32652B"/>
                </a:solidFill>
                <a:latin typeface="Arial Rounded MT Bold" panose="020F0704030504030204" pitchFamily="34" charset="77"/>
              </a:rPr>
              <a:t> </a:t>
            </a:r>
            <a:r>
              <a:rPr lang="nb-NO" err="1">
                <a:solidFill>
                  <a:srgbClr val="32652B"/>
                </a:solidFill>
                <a:latin typeface="Arial Rounded MT Bold" panose="020F0704030504030204" pitchFamily="34" charset="77"/>
              </a:rPr>
              <a:t>misunerstandings</a:t>
            </a:r>
            <a:endParaRPr lang="nb-NO">
              <a:solidFill>
                <a:srgbClr val="32652B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7922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96308-E85E-D2DE-42D9-4313E5A2A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CB1BADC3-8973-0C10-145F-E34E3B1E3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18910" y="412250"/>
            <a:ext cx="1156943" cy="126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B611D4-1512-8BD0-AA19-714DDA24AD82}"/>
              </a:ext>
            </a:extLst>
          </p:cNvPr>
          <p:cNvSpPr txBox="1"/>
          <p:nvPr/>
        </p:nvSpPr>
        <p:spPr>
          <a:xfrm>
            <a:off x="2510278" y="557103"/>
            <a:ext cx="6020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chemeClr val="accent2"/>
                </a:solidFill>
                <a:latin typeface="Arial Rounded MT Bold" panose="020F0704030504030204" pitchFamily="34" charset="77"/>
              </a:rPr>
              <a:t>Tip #4: Pair programme across disciplines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4E607401-BEF5-456B-BC30-6820B1104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439" y="414140"/>
            <a:ext cx="860702" cy="126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95AB9F-730C-1DE4-C458-5CC301253697}"/>
              </a:ext>
            </a:extLst>
          </p:cNvPr>
          <p:cNvGrpSpPr/>
          <p:nvPr/>
        </p:nvGrpSpPr>
        <p:grpSpPr>
          <a:xfrm>
            <a:off x="6196082" y="1907211"/>
            <a:ext cx="5394960" cy="1784870"/>
            <a:chOff x="5883095" y="2050174"/>
            <a:chExt cx="5394960" cy="1784870"/>
          </a:xfrm>
        </p:grpSpPr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2C27A184-7446-3A7D-EE7E-44A6F8BAD83D}"/>
                </a:ext>
              </a:extLst>
            </p:cNvPr>
            <p:cNvSpPr/>
            <p:nvPr/>
          </p:nvSpPr>
          <p:spPr>
            <a:xfrm>
              <a:off x="5883095" y="2050174"/>
              <a:ext cx="5394960" cy="1784870"/>
            </a:xfrm>
            <a:prstGeom prst="roundRect">
              <a:avLst>
                <a:gd name="adj" fmla="val 8000"/>
              </a:avLst>
            </a:prstGeom>
            <a:solidFill>
              <a:srgbClr val="FAECE7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B29B38C-FAFF-84E3-5C50-F7A32FA9F1FA}"/>
                </a:ext>
              </a:extLst>
            </p:cNvPr>
            <p:cNvSpPr txBox="1"/>
            <p:nvPr/>
          </p:nvSpPr>
          <p:spPr>
            <a:xfrm>
              <a:off x="6420735" y="3026536"/>
              <a:ext cx="42469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nb-NO" b="0" err="1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Can</a:t>
              </a:r>
              <a:r>
                <a:rPr lang="nb-NO" b="0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 be a </a:t>
              </a:r>
              <a:r>
                <a:rPr lang="nb-NO" b="0" err="1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high</a:t>
              </a:r>
              <a:r>
                <a:rPr lang="nb-NO" b="0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 </a:t>
              </a:r>
              <a:r>
                <a:rPr lang="nb-NO" b="0" err="1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barrier</a:t>
              </a:r>
              <a:r>
                <a:rPr lang="nb-NO" b="0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 to </a:t>
              </a:r>
              <a:r>
                <a:rPr lang="nb-NO" b="0" err="1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get</a:t>
              </a:r>
              <a:r>
                <a:rPr lang="nb-NO" b="0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 </a:t>
              </a:r>
              <a:r>
                <a:rPr lang="nb-NO" b="0" err="1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started</a:t>
              </a:r>
              <a:endParaRPr b="0">
                <a:solidFill>
                  <a:srgbClr val="830705"/>
                </a:solidFill>
                <a:latin typeface="Arial Rounded MT Bold" panose="020F0704030504030204" pitchFamily="34" charset="7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4D04F4-2041-1F68-6392-506EA0264C02}"/>
                </a:ext>
              </a:extLst>
            </p:cNvPr>
            <p:cNvSpPr txBox="1"/>
            <p:nvPr/>
          </p:nvSpPr>
          <p:spPr>
            <a:xfrm>
              <a:off x="6420735" y="2497890"/>
              <a:ext cx="3949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NO" sz="2400">
                  <a:effectLst/>
                  <a:latin typeface="Apple Color Emoji" pitchFamily="2" charset="0"/>
                </a:rPr>
                <a:t>🤔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3D5A8B-B6BE-F166-F0BF-5686B6732473}"/>
                </a:ext>
              </a:extLst>
            </p:cNvPr>
            <p:cNvSpPr txBox="1"/>
            <p:nvPr/>
          </p:nvSpPr>
          <p:spPr>
            <a:xfrm>
              <a:off x="6828907" y="2489350"/>
              <a:ext cx="42469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nb-NO" b="1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CHALLENGES</a:t>
              </a:r>
              <a:endParaRPr b="1">
                <a:solidFill>
                  <a:srgbClr val="830705"/>
                </a:solidFill>
                <a:latin typeface="Arial Rounded MT Bold" panose="020F0704030504030204" pitchFamily="34" charset="77"/>
              </a:endParaRPr>
            </a:p>
          </p:txBody>
        </p:sp>
      </p:grpSp>
      <p:grpSp>
        <p:nvGrpSpPr>
          <p:cNvPr id="4" name="Group 27">
            <a:extLst>
              <a:ext uri="{FF2B5EF4-FFF2-40B4-BE49-F238E27FC236}">
                <a16:creationId xmlns:a16="http://schemas.microsoft.com/office/drawing/2014/main" id="{266E1CE4-A1EB-74B0-F861-8E2B910E0347}"/>
              </a:ext>
            </a:extLst>
          </p:cNvPr>
          <p:cNvGrpSpPr/>
          <p:nvPr/>
        </p:nvGrpSpPr>
        <p:grpSpPr>
          <a:xfrm>
            <a:off x="701040" y="1883419"/>
            <a:ext cx="5394960" cy="2371164"/>
            <a:chOff x="388053" y="2026382"/>
            <a:chExt cx="5394960" cy="2371164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723F7FBF-3D6F-670A-192B-33C1C897FB38}"/>
                </a:ext>
              </a:extLst>
            </p:cNvPr>
            <p:cNvSpPr/>
            <p:nvPr/>
          </p:nvSpPr>
          <p:spPr>
            <a:xfrm>
              <a:off x="388053" y="2026382"/>
              <a:ext cx="5394960" cy="2371164"/>
            </a:xfrm>
            <a:prstGeom prst="roundRect">
              <a:avLst>
                <a:gd name="adj" fmla="val 8000"/>
              </a:avLst>
            </a:prstGeom>
            <a:solidFill>
              <a:srgbClr val="EAF3DE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82C247B0-29F1-5D32-B2A9-3C1DDED810CB}"/>
                </a:ext>
              </a:extLst>
            </p:cNvPr>
            <p:cNvSpPr txBox="1"/>
            <p:nvPr/>
          </p:nvSpPr>
          <p:spPr>
            <a:xfrm>
              <a:off x="865627" y="2497890"/>
              <a:ext cx="3949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NO" sz="2400">
                  <a:effectLst/>
                  <a:latin typeface="Apple Color Emoji" pitchFamily="2" charset="0"/>
                </a:rPr>
                <a:t>☺️</a:t>
              </a:r>
            </a:p>
          </p:txBody>
        </p: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0726DD77-A2A8-BB3E-51F6-E5AFB1DBE240}"/>
                </a:ext>
              </a:extLst>
            </p:cNvPr>
            <p:cNvSpPr txBox="1"/>
            <p:nvPr/>
          </p:nvSpPr>
          <p:spPr>
            <a:xfrm>
              <a:off x="1273799" y="2489350"/>
              <a:ext cx="42469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nb-NO" b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BENEFITS</a:t>
              </a:r>
              <a:endParaRPr b="1">
                <a:solidFill>
                  <a:srgbClr val="32652B"/>
                </a:solidFill>
                <a:latin typeface="Arial Rounded MT Bold" panose="020F0704030504030204" pitchFamily="34" charset="77"/>
              </a:endParaRPr>
            </a:p>
          </p:txBody>
        </p:sp>
      </p:grpSp>
      <p:sp>
        <p:nvSpPr>
          <p:cNvPr id="18" name="TextBox 22">
            <a:extLst>
              <a:ext uri="{FF2B5EF4-FFF2-40B4-BE49-F238E27FC236}">
                <a16:creationId xmlns:a16="http://schemas.microsoft.com/office/drawing/2014/main" id="{4FF84E0F-2B65-456E-1404-4A2F81C04089}"/>
              </a:ext>
            </a:extLst>
          </p:cNvPr>
          <p:cNvSpPr txBox="1"/>
          <p:nvPr/>
        </p:nvSpPr>
        <p:spPr>
          <a:xfrm>
            <a:off x="1178614" y="2817895"/>
            <a:ext cx="4246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SzPct val="120000"/>
            </a:pPr>
            <a:r>
              <a:rPr lang="nb-NO">
                <a:solidFill>
                  <a:srgbClr val="32652B"/>
                </a:solidFill>
                <a:latin typeface="Arial Rounded MT Bold" panose="020F0704030504030204" pitchFamily="34" charset="77"/>
              </a:rPr>
              <a:t>Saves time</a:t>
            </a:r>
            <a:endParaRPr>
              <a:solidFill>
                <a:srgbClr val="32652B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9" name="TextBox 22">
            <a:extLst>
              <a:ext uri="{FF2B5EF4-FFF2-40B4-BE49-F238E27FC236}">
                <a16:creationId xmlns:a16="http://schemas.microsoft.com/office/drawing/2014/main" id="{16617938-E0C2-6BF5-88DC-50B40DA3339E}"/>
              </a:ext>
            </a:extLst>
          </p:cNvPr>
          <p:cNvSpPr txBox="1"/>
          <p:nvPr/>
        </p:nvSpPr>
        <p:spPr>
          <a:xfrm>
            <a:off x="1178614" y="3429000"/>
            <a:ext cx="4246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120000"/>
            </a:pPr>
            <a:r>
              <a:rPr lang="nb-NO" err="1">
                <a:solidFill>
                  <a:srgbClr val="32652B"/>
                </a:solidFill>
                <a:latin typeface="Arial Rounded MT Bold" panose="020F0704030504030204" pitchFamily="34" charset="77"/>
              </a:rPr>
              <a:t>Avoids</a:t>
            </a:r>
            <a:r>
              <a:rPr lang="nb-NO">
                <a:solidFill>
                  <a:srgbClr val="32652B"/>
                </a:solidFill>
                <a:latin typeface="Arial Rounded MT Bold" panose="020F0704030504030204" pitchFamily="34" charset="77"/>
              </a:rPr>
              <a:t> </a:t>
            </a:r>
            <a:r>
              <a:rPr lang="nb-NO" err="1">
                <a:solidFill>
                  <a:srgbClr val="32652B"/>
                </a:solidFill>
                <a:latin typeface="Arial Rounded MT Bold" panose="020F0704030504030204" pitchFamily="34" charset="77"/>
              </a:rPr>
              <a:t>misunerstandings</a:t>
            </a:r>
            <a:endParaRPr lang="nb-NO">
              <a:solidFill>
                <a:srgbClr val="32652B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9454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5B09E-21FC-4EC6-DCB2-EE44BFC6B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A5504281-C1DD-82B0-FF29-E4DF7BCDC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18910" y="412250"/>
            <a:ext cx="1156943" cy="126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062B51-8FBC-DE6C-06A7-2952C7970677}"/>
              </a:ext>
            </a:extLst>
          </p:cNvPr>
          <p:cNvSpPr txBox="1"/>
          <p:nvPr/>
        </p:nvSpPr>
        <p:spPr>
          <a:xfrm>
            <a:off x="2510278" y="557103"/>
            <a:ext cx="6020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chemeClr val="accent2"/>
                </a:solidFill>
                <a:latin typeface="Arial Rounded MT Bold" panose="020F0704030504030204" pitchFamily="34" charset="77"/>
              </a:rPr>
              <a:t>Tip #4: Pair programme across disciplines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18A7A317-49FF-7CE0-E151-2A2542FAC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439" y="414140"/>
            <a:ext cx="860702" cy="126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B101530-5D1C-D6BC-9040-3D1C8ADBC57C}"/>
              </a:ext>
            </a:extLst>
          </p:cNvPr>
          <p:cNvGrpSpPr/>
          <p:nvPr/>
        </p:nvGrpSpPr>
        <p:grpSpPr>
          <a:xfrm>
            <a:off x="6196082" y="1907211"/>
            <a:ext cx="5394960" cy="2347372"/>
            <a:chOff x="5883095" y="2050174"/>
            <a:chExt cx="5394960" cy="2347372"/>
          </a:xfrm>
        </p:grpSpPr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048125F0-2F49-329F-C9D0-7D5138B5DA9C}"/>
                </a:ext>
              </a:extLst>
            </p:cNvPr>
            <p:cNvSpPr/>
            <p:nvPr/>
          </p:nvSpPr>
          <p:spPr>
            <a:xfrm>
              <a:off x="5883095" y="2050174"/>
              <a:ext cx="5394960" cy="2347372"/>
            </a:xfrm>
            <a:prstGeom prst="roundRect">
              <a:avLst>
                <a:gd name="adj" fmla="val 8000"/>
              </a:avLst>
            </a:prstGeom>
            <a:solidFill>
              <a:srgbClr val="FAECE7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F312B2-D24B-F99F-FFCD-B42061F0BB18}"/>
                </a:ext>
              </a:extLst>
            </p:cNvPr>
            <p:cNvSpPr txBox="1"/>
            <p:nvPr/>
          </p:nvSpPr>
          <p:spPr>
            <a:xfrm>
              <a:off x="6420735" y="3026536"/>
              <a:ext cx="42469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nb-NO" b="0" err="1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Can</a:t>
              </a:r>
              <a:r>
                <a:rPr lang="nb-NO" b="0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 be a </a:t>
              </a:r>
              <a:r>
                <a:rPr lang="nb-NO" b="0" err="1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high</a:t>
              </a:r>
              <a:r>
                <a:rPr lang="nb-NO" b="0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 </a:t>
              </a:r>
              <a:r>
                <a:rPr lang="nb-NO" b="0" err="1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barrier</a:t>
              </a:r>
              <a:r>
                <a:rPr lang="nb-NO" b="0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 to </a:t>
              </a:r>
              <a:r>
                <a:rPr lang="nb-NO" b="0" err="1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get</a:t>
              </a:r>
              <a:r>
                <a:rPr lang="nb-NO" b="0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 </a:t>
              </a:r>
              <a:r>
                <a:rPr lang="nb-NO" b="0" err="1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started</a:t>
              </a:r>
              <a:endParaRPr b="0">
                <a:solidFill>
                  <a:srgbClr val="830705"/>
                </a:solidFill>
                <a:latin typeface="Arial Rounded MT Bold" panose="020F0704030504030204" pitchFamily="34" charset="7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723DF13-5575-BF92-7FDE-287DED8340AB}"/>
                </a:ext>
              </a:extLst>
            </p:cNvPr>
            <p:cNvSpPr txBox="1"/>
            <p:nvPr/>
          </p:nvSpPr>
          <p:spPr>
            <a:xfrm>
              <a:off x="6420735" y="2497890"/>
              <a:ext cx="3949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NO" sz="2400">
                  <a:effectLst/>
                  <a:latin typeface="Apple Color Emoji" pitchFamily="2" charset="0"/>
                </a:rPr>
                <a:t>🤔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A0AA1C-5D23-D848-9C0B-9F1B9B18F75F}"/>
                </a:ext>
              </a:extLst>
            </p:cNvPr>
            <p:cNvSpPr txBox="1"/>
            <p:nvPr/>
          </p:nvSpPr>
          <p:spPr>
            <a:xfrm>
              <a:off x="6828907" y="2489350"/>
              <a:ext cx="42469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nb-NO" b="1">
                  <a:solidFill>
                    <a:srgbClr val="830705"/>
                  </a:solidFill>
                  <a:latin typeface="Arial Rounded MT Bold" panose="020F0704030504030204" pitchFamily="34" charset="77"/>
                </a:rPr>
                <a:t>CHALLENGES</a:t>
              </a:r>
              <a:endParaRPr b="1">
                <a:solidFill>
                  <a:srgbClr val="830705"/>
                </a:solidFill>
                <a:latin typeface="Arial Rounded MT Bold" panose="020F0704030504030204" pitchFamily="34" charset="77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6DD5978-7A15-29C1-05B1-046F8FA03B6A}"/>
              </a:ext>
            </a:extLst>
          </p:cNvPr>
          <p:cNvSpPr txBox="1"/>
          <p:nvPr/>
        </p:nvSpPr>
        <p:spPr>
          <a:xfrm>
            <a:off x="6733722" y="3420759"/>
            <a:ext cx="4246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b="0">
                <a:solidFill>
                  <a:srgbClr val="830705"/>
                </a:solidFill>
                <a:latin typeface="Arial Rounded MT Bold" panose="020F0704030504030204" pitchFamily="34" charset="77"/>
              </a:rPr>
              <a:t>Not all </a:t>
            </a:r>
            <a:r>
              <a:rPr lang="nb-NO" b="0" err="1">
                <a:solidFill>
                  <a:srgbClr val="830705"/>
                </a:solidFill>
                <a:latin typeface="Arial Rounded MT Bold" panose="020F0704030504030204" pitchFamily="34" charset="77"/>
              </a:rPr>
              <a:t>tasks</a:t>
            </a:r>
            <a:r>
              <a:rPr lang="nb-NO" b="0">
                <a:solidFill>
                  <a:srgbClr val="830705"/>
                </a:solidFill>
                <a:latin typeface="Arial Rounded MT Bold" panose="020F0704030504030204" pitchFamily="34" charset="77"/>
              </a:rPr>
              <a:t> </a:t>
            </a:r>
            <a:r>
              <a:rPr lang="nb-NO" b="0" err="1">
                <a:solidFill>
                  <a:srgbClr val="830705"/>
                </a:solidFill>
                <a:latin typeface="Arial Rounded MT Bold" panose="020F0704030504030204" pitchFamily="34" charset="77"/>
              </a:rPr>
              <a:t>are</a:t>
            </a:r>
            <a:r>
              <a:rPr lang="nb-NO" b="0">
                <a:solidFill>
                  <a:srgbClr val="830705"/>
                </a:solidFill>
                <a:latin typeface="Arial Rounded MT Bold" panose="020F0704030504030204" pitchFamily="34" charset="77"/>
              </a:rPr>
              <a:t> </a:t>
            </a:r>
            <a:r>
              <a:rPr lang="nb-NO" b="0" err="1">
                <a:solidFill>
                  <a:srgbClr val="830705"/>
                </a:solidFill>
                <a:latin typeface="Arial Rounded MT Bold" panose="020F0704030504030204" pitchFamily="34" charset="77"/>
              </a:rPr>
              <a:t>suited</a:t>
            </a:r>
            <a:r>
              <a:rPr lang="nb-NO" b="0">
                <a:solidFill>
                  <a:srgbClr val="830705"/>
                </a:solidFill>
                <a:latin typeface="Arial Rounded MT Bold" panose="020F0704030504030204" pitchFamily="34" charset="77"/>
              </a:rPr>
              <a:t> for </a:t>
            </a:r>
            <a:r>
              <a:rPr lang="nb-NO" b="0" err="1">
                <a:solidFill>
                  <a:srgbClr val="830705"/>
                </a:solidFill>
                <a:latin typeface="Arial Rounded MT Bold" panose="020F0704030504030204" pitchFamily="34" charset="77"/>
              </a:rPr>
              <a:t>this</a:t>
            </a:r>
            <a:endParaRPr b="0">
              <a:solidFill>
                <a:srgbClr val="830705"/>
              </a:solidFill>
              <a:latin typeface="Arial Rounded MT Bold" panose="020F0704030504030204" pitchFamily="34" charset="77"/>
            </a:endParaRPr>
          </a:p>
        </p:txBody>
      </p:sp>
      <p:grpSp>
        <p:nvGrpSpPr>
          <p:cNvPr id="4" name="Group 27">
            <a:extLst>
              <a:ext uri="{FF2B5EF4-FFF2-40B4-BE49-F238E27FC236}">
                <a16:creationId xmlns:a16="http://schemas.microsoft.com/office/drawing/2014/main" id="{C0B918A4-1AEA-DD43-7BE8-6988D142A9D1}"/>
              </a:ext>
            </a:extLst>
          </p:cNvPr>
          <p:cNvGrpSpPr/>
          <p:nvPr/>
        </p:nvGrpSpPr>
        <p:grpSpPr>
          <a:xfrm>
            <a:off x="701040" y="1883419"/>
            <a:ext cx="5394960" cy="2371164"/>
            <a:chOff x="388053" y="2026382"/>
            <a:chExt cx="5394960" cy="2371164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84CE1375-9A5F-CACA-58A8-45E09B4D0C2D}"/>
                </a:ext>
              </a:extLst>
            </p:cNvPr>
            <p:cNvSpPr/>
            <p:nvPr/>
          </p:nvSpPr>
          <p:spPr>
            <a:xfrm>
              <a:off x="388053" y="2026382"/>
              <a:ext cx="5394960" cy="2371164"/>
            </a:xfrm>
            <a:prstGeom prst="roundRect">
              <a:avLst>
                <a:gd name="adj" fmla="val 8000"/>
              </a:avLst>
            </a:prstGeom>
            <a:solidFill>
              <a:srgbClr val="EAF3DE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BD07F41D-19D8-6FC8-1501-A0A476EB1438}"/>
                </a:ext>
              </a:extLst>
            </p:cNvPr>
            <p:cNvSpPr txBox="1"/>
            <p:nvPr/>
          </p:nvSpPr>
          <p:spPr>
            <a:xfrm>
              <a:off x="865627" y="2497890"/>
              <a:ext cx="3949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NO" sz="2400">
                  <a:effectLst/>
                  <a:latin typeface="Apple Color Emoji" pitchFamily="2" charset="0"/>
                </a:rPr>
                <a:t>☺️</a:t>
              </a:r>
            </a:p>
          </p:txBody>
        </p:sp>
        <p:sp>
          <p:nvSpPr>
            <p:cNvPr id="18" name="TextBox 9">
              <a:extLst>
                <a:ext uri="{FF2B5EF4-FFF2-40B4-BE49-F238E27FC236}">
                  <a16:creationId xmlns:a16="http://schemas.microsoft.com/office/drawing/2014/main" id="{96AF42F3-029B-2F64-3FB8-AE83CEE70D08}"/>
                </a:ext>
              </a:extLst>
            </p:cNvPr>
            <p:cNvSpPr txBox="1"/>
            <p:nvPr/>
          </p:nvSpPr>
          <p:spPr>
            <a:xfrm>
              <a:off x="1273799" y="2489350"/>
              <a:ext cx="42469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nb-NO" b="1">
                  <a:solidFill>
                    <a:srgbClr val="32652B"/>
                  </a:solidFill>
                  <a:latin typeface="Arial Rounded MT Bold" panose="020F0704030504030204" pitchFamily="34" charset="77"/>
                </a:rPr>
                <a:t>BENEFITS</a:t>
              </a:r>
              <a:endParaRPr b="1">
                <a:solidFill>
                  <a:srgbClr val="32652B"/>
                </a:solidFill>
                <a:latin typeface="Arial Rounded MT Bold" panose="020F0704030504030204" pitchFamily="34" charset="77"/>
              </a:endParaRPr>
            </a:p>
          </p:txBody>
        </p:sp>
      </p:grpSp>
      <p:sp>
        <p:nvSpPr>
          <p:cNvPr id="19" name="TextBox 22">
            <a:extLst>
              <a:ext uri="{FF2B5EF4-FFF2-40B4-BE49-F238E27FC236}">
                <a16:creationId xmlns:a16="http://schemas.microsoft.com/office/drawing/2014/main" id="{E5B94E44-0661-9926-4BB6-9FEA6F313730}"/>
              </a:ext>
            </a:extLst>
          </p:cNvPr>
          <p:cNvSpPr txBox="1"/>
          <p:nvPr/>
        </p:nvSpPr>
        <p:spPr>
          <a:xfrm>
            <a:off x="1178614" y="2817895"/>
            <a:ext cx="4246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SzPct val="120000"/>
            </a:pPr>
            <a:r>
              <a:rPr lang="nb-NO">
                <a:solidFill>
                  <a:srgbClr val="32652B"/>
                </a:solidFill>
                <a:latin typeface="Arial Rounded MT Bold" panose="020F0704030504030204" pitchFamily="34" charset="77"/>
              </a:rPr>
              <a:t>Saves time</a:t>
            </a:r>
            <a:endParaRPr>
              <a:solidFill>
                <a:srgbClr val="32652B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6FBDD1CC-D154-059E-1462-0869F20D7BE6}"/>
              </a:ext>
            </a:extLst>
          </p:cNvPr>
          <p:cNvSpPr txBox="1"/>
          <p:nvPr/>
        </p:nvSpPr>
        <p:spPr>
          <a:xfrm>
            <a:off x="1178614" y="3429000"/>
            <a:ext cx="4246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120000"/>
            </a:pPr>
            <a:r>
              <a:rPr lang="nb-NO" err="1">
                <a:solidFill>
                  <a:srgbClr val="32652B"/>
                </a:solidFill>
                <a:latin typeface="Arial Rounded MT Bold" panose="020F0704030504030204" pitchFamily="34" charset="77"/>
              </a:rPr>
              <a:t>Avoids</a:t>
            </a:r>
            <a:r>
              <a:rPr lang="nb-NO">
                <a:solidFill>
                  <a:srgbClr val="32652B"/>
                </a:solidFill>
                <a:latin typeface="Arial Rounded MT Bold" panose="020F0704030504030204" pitchFamily="34" charset="77"/>
              </a:rPr>
              <a:t> </a:t>
            </a:r>
            <a:r>
              <a:rPr lang="nb-NO" err="1">
                <a:solidFill>
                  <a:srgbClr val="32652B"/>
                </a:solidFill>
                <a:latin typeface="Arial Rounded MT Bold" panose="020F0704030504030204" pitchFamily="34" charset="77"/>
              </a:rPr>
              <a:t>misunerstandings</a:t>
            </a:r>
            <a:endParaRPr lang="nb-NO">
              <a:solidFill>
                <a:srgbClr val="32652B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8459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922C08-48FB-2584-0532-56C29209C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F71881-4C62-70A4-3235-EE3E0D162DE8}"/>
              </a:ext>
            </a:extLst>
          </p:cNvPr>
          <p:cNvSpPr txBox="1"/>
          <p:nvPr/>
        </p:nvSpPr>
        <p:spPr>
          <a:xfrm>
            <a:off x="2902226" y="1843950"/>
            <a:ext cx="638754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en-GB" sz="4000" b="1">
                <a:solidFill>
                  <a:schemeClr val="bg1"/>
                </a:solidFill>
                <a:latin typeface="Arial Rounded MT Bold" panose="020F0704030504030204" pitchFamily="34" charset="77"/>
              </a:rPr>
              <a:t>Secret tip #5</a:t>
            </a:r>
          </a:p>
          <a:p>
            <a:pPr>
              <a:buClr>
                <a:schemeClr val="bg1"/>
              </a:buClr>
            </a:pPr>
            <a:r>
              <a:rPr lang="en-GB" sz="4000" b="1">
                <a:solidFill>
                  <a:schemeClr val="bg1"/>
                </a:solidFill>
                <a:latin typeface="Arial Rounded MT Bold" panose="020F0704030504030204" pitchFamily="34" charset="77"/>
              </a:rPr>
              <a:t>Communication and trust is essential for collaboration to work</a:t>
            </a:r>
          </a:p>
        </p:txBody>
      </p:sp>
    </p:spTree>
    <p:extLst>
      <p:ext uri="{BB962C8B-B14F-4D97-AF65-F5344CB8AC3E}">
        <p14:creationId xmlns:p14="http://schemas.microsoft.com/office/powerpoint/2010/main" val="12107199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DAB1FB34-29F9-48CA-7598-4AC6FD893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540" y="1849179"/>
            <a:ext cx="6432358" cy="2685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C6CC1F1C-5DAB-2E7F-B121-2E3C3D412899}"/>
              </a:ext>
            </a:extLst>
          </p:cNvPr>
          <p:cNvSpPr txBox="1"/>
          <p:nvPr/>
        </p:nvSpPr>
        <p:spPr>
          <a:xfrm>
            <a:off x="9023379" y="6007100"/>
            <a:ext cx="311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3"/>
                </a:solidFill>
                <a:latin typeface="Arial Rounded MT Bold" panose="020F0704030504030204" pitchFamily="34" charset="77"/>
              </a:rPr>
              <a:t>#5 Communication and trust is essential</a:t>
            </a:r>
          </a:p>
        </p:txBody>
      </p:sp>
      <p:pic>
        <p:nvPicPr>
          <p:cNvPr id="9" name="Picture 8" descr="A group of people in a room&#10;&#10;AI-generated content may be incorrect.">
            <a:extLst>
              <a:ext uri="{FF2B5EF4-FFF2-40B4-BE49-F238E27FC236}">
                <a16:creationId xmlns:a16="http://schemas.microsoft.com/office/drawing/2014/main" id="{81ADC3D7-5BDE-A191-D495-E8214504F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5" y="564623"/>
            <a:ext cx="4207933" cy="5704087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7190DFBC-CCF5-24D0-366A-DE2E04B96435}"/>
              </a:ext>
            </a:extLst>
          </p:cNvPr>
          <p:cNvSpPr txBox="1"/>
          <p:nvPr/>
        </p:nvSpPr>
        <p:spPr>
          <a:xfrm>
            <a:off x="5715000" y="2231571"/>
            <a:ext cx="138248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/>
              <a:t>Help Solveig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6136009-D6DD-EB39-4D0B-A0BED509737F}"/>
              </a:ext>
            </a:extLst>
          </p:cNvPr>
          <p:cNvSpPr txBox="1"/>
          <p:nvPr/>
        </p:nvSpPr>
        <p:spPr>
          <a:xfrm>
            <a:off x="5715000" y="2761338"/>
            <a:ext cx="186145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/>
              <a:t>I </a:t>
            </a:r>
            <a:r>
              <a:rPr lang="nb-NO" err="1"/>
              <a:t>need</a:t>
            </a:r>
            <a:r>
              <a:rPr lang="nb-NO"/>
              <a:t> </a:t>
            </a:r>
            <a:r>
              <a:rPr lang="nb-NO" err="1"/>
              <a:t>your</a:t>
            </a:r>
            <a:r>
              <a:rPr lang="nb-NO"/>
              <a:t> </a:t>
            </a:r>
            <a:r>
              <a:rPr lang="nb-NO" err="1"/>
              <a:t>brain</a:t>
            </a:r>
            <a:r>
              <a:rPr lang="nb-NO"/>
              <a:t>!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3940D3E-35FA-27A8-2578-B65AB0F643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9566" y="3594615"/>
            <a:ext cx="895557" cy="82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983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792168-6CBE-C304-924B-E49ADDA25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D2968978-1DFE-28A4-79FC-5D170C459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296" y="529133"/>
            <a:ext cx="4239695" cy="6001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96E6B0D7-B7E6-BB21-F764-1231927F6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186486" y="3515510"/>
            <a:ext cx="2274394" cy="2485677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667CB300-91AC-9D08-2828-6F346DC40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118" y="3373355"/>
            <a:ext cx="1780357" cy="2627833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0D3597E8-52C9-58BC-0E3D-B6337284A896}"/>
              </a:ext>
            </a:extLst>
          </p:cNvPr>
          <p:cNvSpPr txBox="1"/>
          <p:nvPr/>
        </p:nvSpPr>
        <p:spPr>
          <a:xfrm>
            <a:off x="9023379" y="6007100"/>
            <a:ext cx="311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3"/>
                </a:solidFill>
                <a:latin typeface="Arial Rounded MT Bold" panose="020F0704030504030204" pitchFamily="34" charset="77"/>
              </a:rPr>
              <a:t>#5 Communication and trust is essential</a:t>
            </a:r>
          </a:p>
        </p:txBody>
      </p:sp>
      <p:sp>
        <p:nvSpPr>
          <p:cNvPr id="11" name="Bildeforklaring formet som en ellipse 10">
            <a:extLst>
              <a:ext uri="{FF2B5EF4-FFF2-40B4-BE49-F238E27FC236}">
                <a16:creationId xmlns:a16="http://schemas.microsoft.com/office/drawing/2014/main" id="{611BC5BF-257A-A2F5-C3CE-944ED3C3E546}"/>
              </a:ext>
            </a:extLst>
          </p:cNvPr>
          <p:cNvSpPr/>
          <p:nvPr/>
        </p:nvSpPr>
        <p:spPr>
          <a:xfrm>
            <a:off x="653144" y="1322813"/>
            <a:ext cx="2613454" cy="1870330"/>
          </a:xfrm>
          <a:prstGeom prst="wedgeEllipseCallout">
            <a:avLst>
              <a:gd name="adj1" fmla="val 34967"/>
              <a:gd name="adj2" fmla="val 68355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Arial Rounded MT Bold" panose="020F0704030504030204" pitchFamily="34" charset="77"/>
              </a:rPr>
              <a:t>On a good day I am …</a:t>
            </a:r>
          </a:p>
        </p:txBody>
      </p:sp>
      <p:sp>
        <p:nvSpPr>
          <p:cNvPr id="15" name="Bildeforklaring formet som en ellipse 14">
            <a:extLst>
              <a:ext uri="{FF2B5EF4-FFF2-40B4-BE49-F238E27FC236}">
                <a16:creationId xmlns:a16="http://schemas.microsoft.com/office/drawing/2014/main" id="{1A7D5A5C-5C2A-4CD6-91A4-0A742EB458AF}"/>
              </a:ext>
            </a:extLst>
          </p:cNvPr>
          <p:cNvSpPr/>
          <p:nvPr/>
        </p:nvSpPr>
        <p:spPr>
          <a:xfrm>
            <a:off x="8650515" y="1322813"/>
            <a:ext cx="2613454" cy="1840341"/>
          </a:xfrm>
          <a:prstGeom prst="wedgeEllipseCallout">
            <a:avLst>
              <a:gd name="adj1" fmla="val -33916"/>
              <a:gd name="adj2" fmla="val 70295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Arial Rounded MT Bold" panose="020F0704030504030204" pitchFamily="34" charset="77"/>
              </a:rPr>
              <a:t>On a bad day I am …</a:t>
            </a:r>
          </a:p>
        </p:txBody>
      </p:sp>
    </p:spTree>
    <p:extLst>
      <p:ext uri="{BB962C8B-B14F-4D97-AF65-F5344CB8AC3E}">
        <p14:creationId xmlns:p14="http://schemas.microsoft.com/office/powerpoint/2010/main" val="19186151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D3FDB-92B3-D850-309A-66E5F6202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">
            <a:extLst>
              <a:ext uri="{FF2B5EF4-FFF2-40B4-BE49-F238E27FC236}">
                <a16:creationId xmlns:a16="http://schemas.microsoft.com/office/drawing/2014/main" id="{B427BB9A-9C50-D690-5CD6-113BC7032290}"/>
              </a:ext>
            </a:extLst>
          </p:cNvPr>
          <p:cNvSpPr txBox="1"/>
          <p:nvPr/>
        </p:nvSpPr>
        <p:spPr>
          <a:xfrm>
            <a:off x="2022620" y="778862"/>
            <a:ext cx="8146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GB" sz="2800">
                <a:solidFill>
                  <a:schemeClr val="accent2"/>
                </a:solidFill>
                <a:latin typeface="Arial Rounded MT Bold" panose="020F0704030504030204" pitchFamily="34" charset="77"/>
              </a:rPr>
              <a:t>Tip #5 Communication and trust is essential for collaboration to work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90FA476-B52B-46EE-D120-CB21D8AB3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697" y="2391230"/>
            <a:ext cx="5614700" cy="4047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59149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436F23-04AC-1151-7FE4-5173CF8E8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E01D1F2C-298E-6FA1-DB98-0DE979A2D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642" y="483312"/>
            <a:ext cx="8438715" cy="5891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097610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12EF01-4937-C35A-1C9E-645345207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bg1"/>
                </a:solidFill>
                <a:latin typeface="Arial Rounded MT Bold" panose="020F0704030504030204" pitchFamily="34" charset="77"/>
              </a:rPr>
              <a:t>*5 tips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1FFDE4-C178-3F0D-3514-EBB0CD6E0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GB">
                <a:solidFill>
                  <a:schemeClr val="bg1"/>
                </a:solidFill>
                <a:latin typeface="Arial Rounded MT Bold" panose="020F0704030504030204" pitchFamily="34" charset="77"/>
              </a:rPr>
              <a:t>Involve multiple roles early in the development process 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GB">
                <a:solidFill>
                  <a:schemeClr val="bg1"/>
                </a:solidFill>
                <a:latin typeface="Arial Rounded MT Bold" panose="020F0704030504030204" pitchFamily="34" charset="77"/>
              </a:rPr>
              <a:t>Work in a continuous flow </a:t>
            </a:r>
            <a:r>
              <a:rPr lang="en-GB" i="1">
                <a:solidFill>
                  <a:schemeClr val="bg1"/>
                </a:solidFill>
                <a:latin typeface="Arial Rounded MT Bold" panose="020F0704030504030204" pitchFamily="34" charset="77"/>
              </a:rPr>
              <a:t>together</a:t>
            </a:r>
            <a:r>
              <a:rPr lang="en-GB">
                <a:solidFill>
                  <a:schemeClr val="bg1"/>
                </a:solidFill>
                <a:latin typeface="Arial Rounded MT Bold" panose="020F0704030504030204" pitchFamily="34" charset="77"/>
              </a:rPr>
              <a:t>, not in separate phases 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GB">
                <a:solidFill>
                  <a:schemeClr val="bg1"/>
                </a:solidFill>
                <a:latin typeface="Arial Rounded MT Bold" panose="020F0704030504030204" pitchFamily="34" charset="77"/>
              </a:rPr>
              <a:t>Make cost vs. value visible early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GB">
                <a:solidFill>
                  <a:schemeClr val="bg1"/>
                </a:solidFill>
                <a:latin typeface="Arial Rounded MT Bold" panose="020F0704030504030204" pitchFamily="34" charset="77"/>
              </a:rPr>
              <a:t>Pair programme across disciplines 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GB">
                <a:solidFill>
                  <a:schemeClr val="bg1"/>
                </a:solidFill>
                <a:latin typeface="Arial Rounded MT Bold" panose="020F0704030504030204" pitchFamily="34" charset="77"/>
              </a:rPr>
              <a:t>Communication and trust is essential for collaboration to work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endParaRPr lang="en-GB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140697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2AE2C1-6EC4-9DEF-CBDF-79466D3B3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659" y="1907545"/>
            <a:ext cx="7416714" cy="30429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>
                <a:latin typeface="Arial Rounded MT Bold" panose="020F0704030504030204" pitchFamily="34" charset="77"/>
              </a:rPr>
              <a:t>Thank you for listening!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A927A719-4173-DC9F-1FB8-937ECF3E5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03884" y="3951404"/>
            <a:ext cx="2561232" cy="279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A4745BA5-872B-0B3B-F31F-E5941510A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55651" y="3951404"/>
            <a:ext cx="1896466" cy="279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186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FA3C02-2F25-CC07-E3DF-C7F345C6F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041A7C-B976-B534-B0F5-E5C5FCF0B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  <a:latin typeface="Arial Rounded MT Bold" panose="020F0704030504030204" pitchFamily="34" charset="77"/>
              </a:rPr>
              <a:t>4 tips for how to work together in cross-functional teams</a:t>
            </a:r>
          </a:p>
        </p:txBody>
      </p:sp>
    </p:spTree>
    <p:extLst>
      <p:ext uri="{BB962C8B-B14F-4D97-AF65-F5344CB8AC3E}">
        <p14:creationId xmlns:p14="http://schemas.microsoft.com/office/powerpoint/2010/main" val="2641804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FF683D-15DA-1EDD-5C55-223E53B94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2428258-F901-4BBF-D178-C6BA4C9247D4}"/>
              </a:ext>
            </a:extLst>
          </p:cNvPr>
          <p:cNvSpPr txBox="1"/>
          <p:nvPr/>
        </p:nvSpPr>
        <p:spPr>
          <a:xfrm>
            <a:off x="3141974" y="2459504"/>
            <a:ext cx="618044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en-GB" sz="4000" b="1">
                <a:solidFill>
                  <a:schemeClr val="bg1"/>
                </a:solidFill>
                <a:latin typeface="Arial Rounded MT Bold" panose="020F0704030504030204" pitchFamily="34" charset="77"/>
              </a:rPr>
              <a:t>Tip #1</a:t>
            </a:r>
          </a:p>
          <a:p>
            <a:pPr>
              <a:buClr>
                <a:schemeClr val="bg1"/>
              </a:buClr>
            </a:pPr>
            <a:r>
              <a:rPr lang="en-GB" sz="4000" b="1">
                <a:solidFill>
                  <a:schemeClr val="bg1"/>
                </a:solidFill>
                <a:latin typeface="Arial Rounded MT Bold" panose="020F0704030504030204" pitchFamily="34" charset="77"/>
              </a:rPr>
              <a:t>Involve multiple roles early in the development process </a:t>
            </a:r>
          </a:p>
        </p:txBody>
      </p:sp>
    </p:spTree>
    <p:extLst>
      <p:ext uri="{BB962C8B-B14F-4D97-AF65-F5344CB8AC3E}">
        <p14:creationId xmlns:p14="http://schemas.microsoft.com/office/powerpoint/2010/main" val="229984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9AFA08-69A8-6B52-C569-58396A23E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54E0A78E-67C3-1CB9-7B30-C45F531D15A1}"/>
              </a:ext>
            </a:extLst>
          </p:cNvPr>
          <p:cNvSpPr/>
          <p:nvPr/>
        </p:nvSpPr>
        <p:spPr>
          <a:xfrm>
            <a:off x="1069289" y="2033701"/>
            <a:ext cx="2282053" cy="22454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noProof="0">
                <a:latin typeface="Arial Rounded MT Bold" panose="020F0704030504030204" pitchFamily="34" charset="77"/>
              </a:rPr>
              <a:t>Setting goals</a:t>
            </a: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409740F-8131-5CCE-3CCF-780D879A15A6}"/>
              </a:ext>
            </a:extLst>
          </p:cNvPr>
          <p:cNvSpPr/>
          <p:nvPr/>
        </p:nvSpPr>
        <p:spPr>
          <a:xfrm>
            <a:off x="3419475" y="1365250"/>
            <a:ext cx="952500" cy="1291685"/>
          </a:xfrm>
          <a:custGeom>
            <a:avLst/>
            <a:gdLst>
              <a:gd name="connsiteX0" fmla="*/ 0 w 952500"/>
              <a:gd name="connsiteY0" fmla="*/ 1028700 h 1291685"/>
              <a:gd name="connsiteX1" fmla="*/ 508000 w 952500"/>
              <a:gd name="connsiteY1" fmla="*/ 1244600 h 1291685"/>
              <a:gd name="connsiteX2" fmla="*/ 444500 w 952500"/>
              <a:gd name="connsiteY2" fmla="*/ 228600 h 1291685"/>
              <a:gd name="connsiteX3" fmla="*/ 952500 w 952500"/>
              <a:gd name="connsiteY3" fmla="*/ 0 h 129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0" h="1291685">
                <a:moveTo>
                  <a:pt x="0" y="1028700"/>
                </a:moveTo>
                <a:cubicBezTo>
                  <a:pt x="216958" y="1203325"/>
                  <a:pt x="433917" y="1377950"/>
                  <a:pt x="508000" y="1244600"/>
                </a:cubicBezTo>
                <a:cubicBezTo>
                  <a:pt x="582083" y="1111250"/>
                  <a:pt x="370417" y="436033"/>
                  <a:pt x="444500" y="228600"/>
                </a:cubicBezTo>
                <a:cubicBezTo>
                  <a:pt x="518583" y="21167"/>
                  <a:pt x="735541" y="10583"/>
                  <a:pt x="952500" y="0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46DBC5F4-F5BB-45D5-6A14-3AB2720E17BA}"/>
              </a:ext>
            </a:extLst>
          </p:cNvPr>
          <p:cNvSpPr/>
          <p:nvPr/>
        </p:nvSpPr>
        <p:spPr>
          <a:xfrm>
            <a:off x="4289425" y="1311275"/>
            <a:ext cx="152473" cy="139700"/>
          </a:xfrm>
          <a:custGeom>
            <a:avLst/>
            <a:gdLst>
              <a:gd name="connsiteX0" fmla="*/ 15875 w 152473"/>
              <a:gd name="connsiteY0" fmla="*/ 0 h 139700"/>
              <a:gd name="connsiteX1" fmla="*/ 152400 w 152473"/>
              <a:gd name="connsiteY1" fmla="*/ 53975 h 139700"/>
              <a:gd name="connsiteX2" fmla="*/ 0 w 152473"/>
              <a:gd name="connsiteY2" fmla="*/ 139700 h 139700"/>
              <a:gd name="connsiteX3" fmla="*/ 0 w 152473"/>
              <a:gd name="connsiteY3" fmla="*/ 13970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73" h="139700">
                <a:moveTo>
                  <a:pt x="15875" y="0"/>
                </a:moveTo>
                <a:cubicBezTo>
                  <a:pt x="85460" y="15346"/>
                  <a:pt x="155046" y="30692"/>
                  <a:pt x="152400" y="53975"/>
                </a:cubicBezTo>
                <a:cubicBezTo>
                  <a:pt x="149754" y="77258"/>
                  <a:pt x="0" y="139700"/>
                  <a:pt x="0" y="139700"/>
                </a:cubicBezTo>
                <a:lnTo>
                  <a:pt x="0" y="139700"/>
                </a:lnTo>
              </a:path>
            </a:pathLst>
          </a:cu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2A6B66F0-74B7-DA9C-0DE9-BA149B54CF6D}"/>
              </a:ext>
            </a:extLst>
          </p:cNvPr>
          <p:cNvSpPr/>
          <p:nvPr/>
        </p:nvSpPr>
        <p:spPr>
          <a:xfrm>
            <a:off x="7010400" y="1155438"/>
            <a:ext cx="1530927" cy="2411521"/>
          </a:xfrm>
          <a:custGeom>
            <a:avLst/>
            <a:gdLst>
              <a:gd name="connsiteX0" fmla="*/ 0 w 1530927"/>
              <a:gd name="connsiteY0" fmla="*/ 167671 h 2411521"/>
              <a:gd name="connsiteX1" fmla="*/ 1018309 w 1530927"/>
              <a:gd name="connsiteY1" fmla="*/ 202307 h 2411521"/>
              <a:gd name="connsiteX2" fmla="*/ 921327 w 1530927"/>
              <a:gd name="connsiteY2" fmla="*/ 2183507 h 2411521"/>
              <a:gd name="connsiteX3" fmla="*/ 1530927 w 1530927"/>
              <a:gd name="connsiteY3" fmla="*/ 2287417 h 241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0927" h="2411521">
                <a:moveTo>
                  <a:pt x="0" y="167671"/>
                </a:moveTo>
                <a:cubicBezTo>
                  <a:pt x="432377" y="17002"/>
                  <a:pt x="864755" y="-133666"/>
                  <a:pt x="1018309" y="202307"/>
                </a:cubicBezTo>
                <a:cubicBezTo>
                  <a:pt x="1171864" y="538280"/>
                  <a:pt x="835891" y="1835989"/>
                  <a:pt x="921327" y="2183507"/>
                </a:cubicBezTo>
                <a:cubicBezTo>
                  <a:pt x="1006763" y="2531025"/>
                  <a:pt x="1268845" y="2409221"/>
                  <a:pt x="1530927" y="2287417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542326E1-26D8-E0DF-9227-71CA83EA89C9}"/>
              </a:ext>
            </a:extLst>
          </p:cNvPr>
          <p:cNvSpPr/>
          <p:nvPr/>
        </p:nvSpPr>
        <p:spPr>
          <a:xfrm>
            <a:off x="8426302" y="3384919"/>
            <a:ext cx="208104" cy="155723"/>
          </a:xfrm>
          <a:custGeom>
            <a:avLst/>
            <a:gdLst>
              <a:gd name="connsiteX0" fmla="*/ 0 w 208104"/>
              <a:gd name="connsiteY0" fmla="*/ 17500 h 155723"/>
              <a:gd name="connsiteX1" fmla="*/ 202019 w 208104"/>
              <a:gd name="connsiteY1" fmla="*/ 12183 h 155723"/>
              <a:gd name="connsiteX2" fmla="*/ 159489 w 208104"/>
              <a:gd name="connsiteY2" fmla="*/ 155723 h 155723"/>
              <a:gd name="connsiteX3" fmla="*/ 159489 w 208104"/>
              <a:gd name="connsiteY3" fmla="*/ 155723 h 15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104" h="155723">
                <a:moveTo>
                  <a:pt x="0" y="17500"/>
                </a:moveTo>
                <a:cubicBezTo>
                  <a:pt x="87719" y="3323"/>
                  <a:pt x="175438" y="-10854"/>
                  <a:pt x="202019" y="12183"/>
                </a:cubicBezTo>
                <a:cubicBezTo>
                  <a:pt x="228600" y="35220"/>
                  <a:pt x="159489" y="155723"/>
                  <a:pt x="159489" y="155723"/>
                </a:cubicBezTo>
                <a:lnTo>
                  <a:pt x="159489" y="155723"/>
                </a:lnTo>
              </a:path>
            </a:pathLst>
          </a:cu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50AE567F-5240-6700-B894-E83AC25376B9}"/>
              </a:ext>
            </a:extLst>
          </p:cNvPr>
          <p:cNvSpPr/>
          <p:nvPr/>
        </p:nvSpPr>
        <p:spPr>
          <a:xfrm>
            <a:off x="7634177" y="4486940"/>
            <a:ext cx="2247014" cy="1136655"/>
          </a:xfrm>
          <a:custGeom>
            <a:avLst/>
            <a:gdLst>
              <a:gd name="connsiteX0" fmla="*/ 2247014 w 2247014"/>
              <a:gd name="connsiteY0" fmla="*/ 0 h 1136655"/>
              <a:gd name="connsiteX1" fmla="*/ 2034363 w 2247014"/>
              <a:gd name="connsiteY1" fmla="*/ 800986 h 1136655"/>
              <a:gd name="connsiteX2" fmla="*/ 1077432 w 2247014"/>
              <a:gd name="connsiteY2" fmla="*/ 453655 h 1136655"/>
              <a:gd name="connsiteX3" fmla="*/ 659218 w 2247014"/>
              <a:gd name="connsiteY3" fmla="*/ 1084520 h 1136655"/>
              <a:gd name="connsiteX4" fmla="*/ 0 w 2247014"/>
              <a:gd name="connsiteY4" fmla="*/ 1056167 h 113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7014" h="1136655">
                <a:moveTo>
                  <a:pt x="2247014" y="0"/>
                </a:moveTo>
                <a:cubicBezTo>
                  <a:pt x="2238153" y="362688"/>
                  <a:pt x="2229293" y="725377"/>
                  <a:pt x="2034363" y="800986"/>
                </a:cubicBezTo>
                <a:cubicBezTo>
                  <a:pt x="1839433" y="876595"/>
                  <a:pt x="1306623" y="406399"/>
                  <a:pt x="1077432" y="453655"/>
                </a:cubicBezTo>
                <a:cubicBezTo>
                  <a:pt x="848241" y="500911"/>
                  <a:pt x="838790" y="984101"/>
                  <a:pt x="659218" y="1084520"/>
                </a:cubicBezTo>
                <a:cubicBezTo>
                  <a:pt x="479646" y="1184939"/>
                  <a:pt x="239823" y="1120553"/>
                  <a:pt x="0" y="1056167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2CD6DBDD-19A5-CBFF-B3A1-B9B15E167E0E}"/>
              </a:ext>
            </a:extLst>
          </p:cNvPr>
          <p:cNvSpPr/>
          <p:nvPr/>
        </p:nvSpPr>
        <p:spPr>
          <a:xfrm>
            <a:off x="7570181" y="5465135"/>
            <a:ext cx="156145" cy="170121"/>
          </a:xfrm>
          <a:custGeom>
            <a:avLst/>
            <a:gdLst>
              <a:gd name="connsiteX0" fmla="*/ 156145 w 156145"/>
              <a:gd name="connsiteY0" fmla="*/ 0 h 170121"/>
              <a:gd name="connsiteX1" fmla="*/ 200 w 156145"/>
              <a:gd name="connsiteY1" fmla="*/ 49618 h 170121"/>
              <a:gd name="connsiteX2" fmla="*/ 120703 w 156145"/>
              <a:gd name="connsiteY2" fmla="*/ 170121 h 170121"/>
              <a:gd name="connsiteX3" fmla="*/ 120703 w 156145"/>
              <a:gd name="connsiteY3" fmla="*/ 170121 h 17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145" h="170121">
                <a:moveTo>
                  <a:pt x="156145" y="0"/>
                </a:moveTo>
                <a:cubicBezTo>
                  <a:pt x="81126" y="10632"/>
                  <a:pt x="6107" y="21265"/>
                  <a:pt x="200" y="49618"/>
                </a:cubicBezTo>
                <a:cubicBezTo>
                  <a:pt x="-5707" y="77971"/>
                  <a:pt x="120703" y="170121"/>
                  <a:pt x="120703" y="170121"/>
                </a:cubicBezTo>
                <a:lnTo>
                  <a:pt x="120703" y="170121"/>
                </a:lnTo>
              </a:path>
            </a:pathLst>
          </a:cu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EDF48D48-371F-74D3-020A-5B377240F5E0}"/>
              </a:ext>
            </a:extLst>
          </p:cNvPr>
          <p:cNvSpPr/>
          <p:nvPr/>
        </p:nvSpPr>
        <p:spPr>
          <a:xfrm>
            <a:off x="2537637" y="4458586"/>
            <a:ext cx="2303721" cy="1217468"/>
          </a:xfrm>
          <a:custGeom>
            <a:avLst/>
            <a:gdLst>
              <a:gd name="connsiteX0" fmla="*/ 2303721 w 2303721"/>
              <a:gd name="connsiteY0" fmla="*/ 1020726 h 1217468"/>
              <a:gd name="connsiteX1" fmla="*/ 1240465 w 2303721"/>
              <a:gd name="connsiteY1" fmla="*/ 1162493 h 1217468"/>
              <a:gd name="connsiteX2" fmla="*/ 1460205 w 2303721"/>
              <a:gd name="connsiteY2" fmla="*/ 212651 h 1217468"/>
              <a:gd name="connsiteX3" fmla="*/ 1913861 w 2303721"/>
              <a:gd name="connsiteY3" fmla="*/ 389861 h 1217468"/>
              <a:gd name="connsiteX4" fmla="*/ 878958 w 2303721"/>
              <a:gd name="connsiteY4" fmla="*/ 857693 h 1217468"/>
              <a:gd name="connsiteX5" fmla="*/ 0 w 2303721"/>
              <a:gd name="connsiteY5" fmla="*/ 0 h 1217468"/>
              <a:gd name="connsiteX6" fmla="*/ 0 w 2303721"/>
              <a:gd name="connsiteY6" fmla="*/ 0 h 121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3721" h="1217468">
                <a:moveTo>
                  <a:pt x="2303721" y="1020726"/>
                </a:moveTo>
                <a:cubicBezTo>
                  <a:pt x="1842386" y="1158949"/>
                  <a:pt x="1381051" y="1297172"/>
                  <a:pt x="1240465" y="1162493"/>
                </a:cubicBezTo>
                <a:cubicBezTo>
                  <a:pt x="1099879" y="1027814"/>
                  <a:pt x="1347972" y="341423"/>
                  <a:pt x="1460205" y="212651"/>
                </a:cubicBezTo>
                <a:cubicBezTo>
                  <a:pt x="1572438" y="83879"/>
                  <a:pt x="2010736" y="282354"/>
                  <a:pt x="1913861" y="389861"/>
                </a:cubicBezTo>
                <a:cubicBezTo>
                  <a:pt x="1816986" y="497368"/>
                  <a:pt x="1197935" y="922670"/>
                  <a:pt x="878958" y="857693"/>
                </a:cubicBezTo>
                <a:cubicBezTo>
                  <a:pt x="559981" y="792716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384E7A25-514A-3433-0362-1968D8B23720}"/>
              </a:ext>
            </a:extLst>
          </p:cNvPr>
          <p:cNvSpPr/>
          <p:nvPr/>
        </p:nvSpPr>
        <p:spPr>
          <a:xfrm>
            <a:off x="2476240" y="4407559"/>
            <a:ext cx="188988" cy="157353"/>
          </a:xfrm>
          <a:custGeom>
            <a:avLst/>
            <a:gdLst>
              <a:gd name="connsiteX0" fmla="*/ 11779 w 188988"/>
              <a:gd name="connsiteY0" fmla="*/ 157353 h 157353"/>
              <a:gd name="connsiteX1" fmla="*/ 18867 w 188988"/>
              <a:gd name="connsiteY1" fmla="*/ 1408 h 157353"/>
              <a:gd name="connsiteX2" fmla="*/ 188988 w 188988"/>
              <a:gd name="connsiteY2" fmla="*/ 93557 h 15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988" h="157353">
                <a:moveTo>
                  <a:pt x="11779" y="157353"/>
                </a:moveTo>
                <a:cubicBezTo>
                  <a:pt x="555" y="84697"/>
                  <a:pt x="-10668" y="12041"/>
                  <a:pt x="18867" y="1408"/>
                </a:cubicBezTo>
                <a:cubicBezTo>
                  <a:pt x="48402" y="-9225"/>
                  <a:pt x="118695" y="42166"/>
                  <a:pt x="188988" y="93557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1347071-E04B-2210-8E22-7772125537AB}"/>
              </a:ext>
            </a:extLst>
          </p:cNvPr>
          <p:cNvSpPr/>
          <p:nvPr/>
        </p:nvSpPr>
        <p:spPr>
          <a:xfrm>
            <a:off x="4603104" y="328267"/>
            <a:ext cx="2282053" cy="22454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noProof="0">
                <a:latin typeface="Arial Rounded MT Bold" panose="020F0704030504030204" pitchFamily="34" charset="77"/>
              </a:rPr>
              <a:t>Planning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575EB57-8BB6-7618-F34A-DF67BD9A6507}"/>
              </a:ext>
            </a:extLst>
          </p:cNvPr>
          <p:cNvSpPr/>
          <p:nvPr/>
        </p:nvSpPr>
        <p:spPr>
          <a:xfrm>
            <a:off x="8816202" y="1885507"/>
            <a:ext cx="2468655" cy="23936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noProof="0">
                <a:latin typeface="Arial Rounded MT Bold" panose="020F0704030504030204" pitchFamily="34" charset="77"/>
              </a:rPr>
              <a:t>Implementing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DE5CE0E-D046-FB26-AF18-8AF76AE3788A}"/>
              </a:ext>
            </a:extLst>
          </p:cNvPr>
          <p:cNvSpPr/>
          <p:nvPr/>
        </p:nvSpPr>
        <p:spPr>
          <a:xfrm>
            <a:off x="4902755" y="4284317"/>
            <a:ext cx="2282053" cy="22454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noProof="0">
                <a:latin typeface="Arial Rounded MT Bold" panose="020F0704030504030204" pitchFamily="34" charset="77"/>
              </a:rPr>
              <a:t>Adjusting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3526B6-567C-63A3-9C43-4E61C04F5023}"/>
              </a:ext>
            </a:extLst>
          </p:cNvPr>
          <p:cNvSpPr txBox="1"/>
          <p:nvPr/>
        </p:nvSpPr>
        <p:spPr>
          <a:xfrm>
            <a:off x="9777118" y="5979612"/>
            <a:ext cx="213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3"/>
                </a:solidFill>
                <a:latin typeface="Arial Rounded MT Bold" panose="020F0704030504030204" pitchFamily="34" charset="77"/>
              </a:rPr>
              <a:t>#1 Involve multiple roles early</a:t>
            </a:r>
          </a:p>
        </p:txBody>
      </p:sp>
    </p:spTree>
    <p:extLst>
      <p:ext uri="{BB962C8B-B14F-4D97-AF65-F5344CB8AC3E}">
        <p14:creationId xmlns:p14="http://schemas.microsoft.com/office/powerpoint/2010/main" val="203401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4C927E-FC60-A1DA-A71A-339232E46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28">
            <a:extLst>
              <a:ext uri="{FF2B5EF4-FFF2-40B4-BE49-F238E27FC236}">
                <a16:creationId xmlns:a16="http://schemas.microsoft.com/office/drawing/2014/main" id="{BF7B8C7E-4655-AA0C-427C-3816B4C48A5A}"/>
              </a:ext>
            </a:extLst>
          </p:cNvPr>
          <p:cNvSpPr/>
          <p:nvPr/>
        </p:nvSpPr>
        <p:spPr>
          <a:xfrm>
            <a:off x="1069289" y="2033701"/>
            <a:ext cx="2282053" cy="22454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Arial Rounded MT Bold" panose="020F0704030504030204" pitchFamily="34" charset="77"/>
              </a:rPr>
              <a:t>Setting goals</a:t>
            </a:r>
            <a:endParaRPr lang="en-GB" sz="1600" noProof="0">
              <a:latin typeface="Arial Rounded MT Bold" panose="020F0704030504030204" pitchFamily="34" charset="77"/>
            </a:endParaRPr>
          </a:p>
        </p:txBody>
      </p:sp>
      <p:sp>
        <p:nvSpPr>
          <p:cNvPr id="7" name="Oval 37">
            <a:extLst>
              <a:ext uri="{FF2B5EF4-FFF2-40B4-BE49-F238E27FC236}">
                <a16:creationId xmlns:a16="http://schemas.microsoft.com/office/drawing/2014/main" id="{3637FB0D-70ED-60AC-C2C9-4EE2A14AE6EF}"/>
              </a:ext>
            </a:extLst>
          </p:cNvPr>
          <p:cNvSpPr/>
          <p:nvPr/>
        </p:nvSpPr>
        <p:spPr>
          <a:xfrm>
            <a:off x="4603104" y="328267"/>
            <a:ext cx="2282053" cy="22454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noProof="0">
                <a:latin typeface="Arial Rounded MT Bold" panose="020F0704030504030204" pitchFamily="34" charset="77"/>
              </a:rPr>
              <a:t>Planning</a:t>
            </a:r>
          </a:p>
        </p:txBody>
      </p:sp>
      <p:sp>
        <p:nvSpPr>
          <p:cNvPr id="8" name="Oval 38">
            <a:extLst>
              <a:ext uri="{FF2B5EF4-FFF2-40B4-BE49-F238E27FC236}">
                <a16:creationId xmlns:a16="http://schemas.microsoft.com/office/drawing/2014/main" id="{0E3B0F6F-1895-A1A5-BC19-4C9303D99564}"/>
              </a:ext>
            </a:extLst>
          </p:cNvPr>
          <p:cNvSpPr/>
          <p:nvPr/>
        </p:nvSpPr>
        <p:spPr>
          <a:xfrm>
            <a:off x="8816202" y="1885507"/>
            <a:ext cx="2468655" cy="23936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noProof="0">
                <a:latin typeface="Arial Rounded MT Bold" panose="020F0704030504030204" pitchFamily="34" charset="77"/>
              </a:rPr>
              <a:t>Implementing</a:t>
            </a:r>
          </a:p>
        </p:txBody>
      </p:sp>
      <p:sp>
        <p:nvSpPr>
          <p:cNvPr id="9" name="Oval 39">
            <a:extLst>
              <a:ext uri="{FF2B5EF4-FFF2-40B4-BE49-F238E27FC236}">
                <a16:creationId xmlns:a16="http://schemas.microsoft.com/office/drawing/2014/main" id="{1783D4CE-E83F-23B4-5CCA-2F5EB9D54324}"/>
              </a:ext>
            </a:extLst>
          </p:cNvPr>
          <p:cNvSpPr/>
          <p:nvPr/>
        </p:nvSpPr>
        <p:spPr>
          <a:xfrm>
            <a:off x="4902755" y="4284317"/>
            <a:ext cx="2282053" cy="22454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noProof="0">
                <a:latin typeface="Arial Rounded MT Bold" panose="020F0704030504030204" pitchFamily="34" charset="77"/>
              </a:rPr>
              <a:t>Adjusting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BB0AAA48-7285-C3C3-9F12-BBBC08A44FCF}"/>
              </a:ext>
            </a:extLst>
          </p:cNvPr>
          <p:cNvSpPr txBox="1"/>
          <p:nvPr/>
        </p:nvSpPr>
        <p:spPr>
          <a:xfrm>
            <a:off x="9777118" y="5979612"/>
            <a:ext cx="213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3"/>
                </a:solidFill>
                <a:latin typeface="Arial Rounded MT Bold" panose="020F0704030504030204" pitchFamily="34" charset="77"/>
              </a:rPr>
              <a:t>#1 Involve multiple roles early</a:t>
            </a: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A3B8052C-41AE-E4E2-9622-33DB0BAF4729}"/>
              </a:ext>
            </a:extLst>
          </p:cNvPr>
          <p:cNvSpPr/>
          <p:nvPr/>
        </p:nvSpPr>
        <p:spPr>
          <a:xfrm>
            <a:off x="3419475" y="1365250"/>
            <a:ext cx="952500" cy="1291685"/>
          </a:xfrm>
          <a:custGeom>
            <a:avLst/>
            <a:gdLst>
              <a:gd name="connsiteX0" fmla="*/ 0 w 952500"/>
              <a:gd name="connsiteY0" fmla="*/ 1028700 h 1291685"/>
              <a:gd name="connsiteX1" fmla="*/ 508000 w 952500"/>
              <a:gd name="connsiteY1" fmla="*/ 1244600 h 1291685"/>
              <a:gd name="connsiteX2" fmla="*/ 444500 w 952500"/>
              <a:gd name="connsiteY2" fmla="*/ 228600 h 1291685"/>
              <a:gd name="connsiteX3" fmla="*/ 952500 w 952500"/>
              <a:gd name="connsiteY3" fmla="*/ 0 h 129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0" h="1291685">
                <a:moveTo>
                  <a:pt x="0" y="1028700"/>
                </a:moveTo>
                <a:cubicBezTo>
                  <a:pt x="216958" y="1203325"/>
                  <a:pt x="433917" y="1377950"/>
                  <a:pt x="508000" y="1244600"/>
                </a:cubicBezTo>
                <a:cubicBezTo>
                  <a:pt x="582083" y="1111250"/>
                  <a:pt x="370417" y="436033"/>
                  <a:pt x="444500" y="228600"/>
                </a:cubicBezTo>
                <a:cubicBezTo>
                  <a:pt x="518583" y="21167"/>
                  <a:pt x="735541" y="10583"/>
                  <a:pt x="952500" y="0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04D2CC90-B379-7DA6-6700-44639D34E0BD}"/>
              </a:ext>
            </a:extLst>
          </p:cNvPr>
          <p:cNvSpPr/>
          <p:nvPr/>
        </p:nvSpPr>
        <p:spPr>
          <a:xfrm>
            <a:off x="4289425" y="1311275"/>
            <a:ext cx="152473" cy="139700"/>
          </a:xfrm>
          <a:custGeom>
            <a:avLst/>
            <a:gdLst>
              <a:gd name="connsiteX0" fmla="*/ 15875 w 152473"/>
              <a:gd name="connsiteY0" fmla="*/ 0 h 139700"/>
              <a:gd name="connsiteX1" fmla="*/ 152400 w 152473"/>
              <a:gd name="connsiteY1" fmla="*/ 53975 h 139700"/>
              <a:gd name="connsiteX2" fmla="*/ 0 w 152473"/>
              <a:gd name="connsiteY2" fmla="*/ 139700 h 139700"/>
              <a:gd name="connsiteX3" fmla="*/ 0 w 152473"/>
              <a:gd name="connsiteY3" fmla="*/ 13970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73" h="139700">
                <a:moveTo>
                  <a:pt x="15875" y="0"/>
                </a:moveTo>
                <a:cubicBezTo>
                  <a:pt x="85460" y="15346"/>
                  <a:pt x="155046" y="30692"/>
                  <a:pt x="152400" y="53975"/>
                </a:cubicBezTo>
                <a:cubicBezTo>
                  <a:pt x="149754" y="77258"/>
                  <a:pt x="0" y="139700"/>
                  <a:pt x="0" y="139700"/>
                </a:cubicBezTo>
                <a:lnTo>
                  <a:pt x="0" y="139700"/>
                </a:lnTo>
              </a:path>
            </a:pathLst>
          </a:cu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4C3387FB-B2C2-950F-ED23-7721D5BA4B2B}"/>
              </a:ext>
            </a:extLst>
          </p:cNvPr>
          <p:cNvSpPr/>
          <p:nvPr/>
        </p:nvSpPr>
        <p:spPr>
          <a:xfrm>
            <a:off x="7010400" y="1155438"/>
            <a:ext cx="1530927" cy="2411521"/>
          </a:xfrm>
          <a:custGeom>
            <a:avLst/>
            <a:gdLst>
              <a:gd name="connsiteX0" fmla="*/ 0 w 1530927"/>
              <a:gd name="connsiteY0" fmla="*/ 167671 h 2411521"/>
              <a:gd name="connsiteX1" fmla="*/ 1018309 w 1530927"/>
              <a:gd name="connsiteY1" fmla="*/ 202307 h 2411521"/>
              <a:gd name="connsiteX2" fmla="*/ 921327 w 1530927"/>
              <a:gd name="connsiteY2" fmla="*/ 2183507 h 2411521"/>
              <a:gd name="connsiteX3" fmla="*/ 1530927 w 1530927"/>
              <a:gd name="connsiteY3" fmla="*/ 2287417 h 241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0927" h="2411521">
                <a:moveTo>
                  <a:pt x="0" y="167671"/>
                </a:moveTo>
                <a:cubicBezTo>
                  <a:pt x="432377" y="17002"/>
                  <a:pt x="864755" y="-133666"/>
                  <a:pt x="1018309" y="202307"/>
                </a:cubicBezTo>
                <a:cubicBezTo>
                  <a:pt x="1171864" y="538280"/>
                  <a:pt x="835891" y="1835989"/>
                  <a:pt x="921327" y="2183507"/>
                </a:cubicBezTo>
                <a:cubicBezTo>
                  <a:pt x="1006763" y="2531025"/>
                  <a:pt x="1268845" y="2409221"/>
                  <a:pt x="1530927" y="2287417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BBF27928-DA55-01FF-04FC-8713130C678F}"/>
              </a:ext>
            </a:extLst>
          </p:cNvPr>
          <p:cNvSpPr/>
          <p:nvPr/>
        </p:nvSpPr>
        <p:spPr>
          <a:xfrm>
            <a:off x="8426302" y="3384919"/>
            <a:ext cx="208104" cy="155723"/>
          </a:xfrm>
          <a:custGeom>
            <a:avLst/>
            <a:gdLst>
              <a:gd name="connsiteX0" fmla="*/ 0 w 208104"/>
              <a:gd name="connsiteY0" fmla="*/ 17500 h 155723"/>
              <a:gd name="connsiteX1" fmla="*/ 202019 w 208104"/>
              <a:gd name="connsiteY1" fmla="*/ 12183 h 155723"/>
              <a:gd name="connsiteX2" fmla="*/ 159489 w 208104"/>
              <a:gd name="connsiteY2" fmla="*/ 155723 h 155723"/>
              <a:gd name="connsiteX3" fmla="*/ 159489 w 208104"/>
              <a:gd name="connsiteY3" fmla="*/ 155723 h 15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104" h="155723">
                <a:moveTo>
                  <a:pt x="0" y="17500"/>
                </a:moveTo>
                <a:cubicBezTo>
                  <a:pt x="87719" y="3323"/>
                  <a:pt x="175438" y="-10854"/>
                  <a:pt x="202019" y="12183"/>
                </a:cubicBezTo>
                <a:cubicBezTo>
                  <a:pt x="228600" y="35220"/>
                  <a:pt x="159489" y="155723"/>
                  <a:pt x="159489" y="155723"/>
                </a:cubicBezTo>
                <a:lnTo>
                  <a:pt x="159489" y="155723"/>
                </a:lnTo>
              </a:path>
            </a:pathLst>
          </a:cu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62B86EB8-8E64-1612-BB8C-AA46E8FBF9C0}"/>
              </a:ext>
            </a:extLst>
          </p:cNvPr>
          <p:cNvSpPr/>
          <p:nvPr/>
        </p:nvSpPr>
        <p:spPr>
          <a:xfrm>
            <a:off x="7634177" y="4486940"/>
            <a:ext cx="2247014" cy="1136655"/>
          </a:xfrm>
          <a:custGeom>
            <a:avLst/>
            <a:gdLst>
              <a:gd name="connsiteX0" fmla="*/ 2247014 w 2247014"/>
              <a:gd name="connsiteY0" fmla="*/ 0 h 1136655"/>
              <a:gd name="connsiteX1" fmla="*/ 2034363 w 2247014"/>
              <a:gd name="connsiteY1" fmla="*/ 800986 h 1136655"/>
              <a:gd name="connsiteX2" fmla="*/ 1077432 w 2247014"/>
              <a:gd name="connsiteY2" fmla="*/ 453655 h 1136655"/>
              <a:gd name="connsiteX3" fmla="*/ 659218 w 2247014"/>
              <a:gd name="connsiteY3" fmla="*/ 1084520 h 1136655"/>
              <a:gd name="connsiteX4" fmla="*/ 0 w 2247014"/>
              <a:gd name="connsiteY4" fmla="*/ 1056167 h 113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7014" h="1136655">
                <a:moveTo>
                  <a:pt x="2247014" y="0"/>
                </a:moveTo>
                <a:cubicBezTo>
                  <a:pt x="2238153" y="362688"/>
                  <a:pt x="2229293" y="725377"/>
                  <a:pt x="2034363" y="800986"/>
                </a:cubicBezTo>
                <a:cubicBezTo>
                  <a:pt x="1839433" y="876595"/>
                  <a:pt x="1306623" y="406399"/>
                  <a:pt x="1077432" y="453655"/>
                </a:cubicBezTo>
                <a:cubicBezTo>
                  <a:pt x="848241" y="500911"/>
                  <a:pt x="838790" y="984101"/>
                  <a:pt x="659218" y="1084520"/>
                </a:cubicBezTo>
                <a:cubicBezTo>
                  <a:pt x="479646" y="1184939"/>
                  <a:pt x="239823" y="1120553"/>
                  <a:pt x="0" y="1056167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E3716894-8E87-F61E-FF4C-55CFB5FC959F}"/>
              </a:ext>
            </a:extLst>
          </p:cNvPr>
          <p:cNvSpPr/>
          <p:nvPr/>
        </p:nvSpPr>
        <p:spPr>
          <a:xfrm>
            <a:off x="7570181" y="5465135"/>
            <a:ext cx="156145" cy="170121"/>
          </a:xfrm>
          <a:custGeom>
            <a:avLst/>
            <a:gdLst>
              <a:gd name="connsiteX0" fmla="*/ 156145 w 156145"/>
              <a:gd name="connsiteY0" fmla="*/ 0 h 170121"/>
              <a:gd name="connsiteX1" fmla="*/ 200 w 156145"/>
              <a:gd name="connsiteY1" fmla="*/ 49618 h 170121"/>
              <a:gd name="connsiteX2" fmla="*/ 120703 w 156145"/>
              <a:gd name="connsiteY2" fmla="*/ 170121 h 170121"/>
              <a:gd name="connsiteX3" fmla="*/ 120703 w 156145"/>
              <a:gd name="connsiteY3" fmla="*/ 170121 h 17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145" h="170121">
                <a:moveTo>
                  <a:pt x="156145" y="0"/>
                </a:moveTo>
                <a:cubicBezTo>
                  <a:pt x="81126" y="10632"/>
                  <a:pt x="6107" y="21265"/>
                  <a:pt x="200" y="49618"/>
                </a:cubicBezTo>
                <a:cubicBezTo>
                  <a:pt x="-5707" y="77971"/>
                  <a:pt x="120703" y="170121"/>
                  <a:pt x="120703" y="170121"/>
                </a:cubicBezTo>
                <a:lnTo>
                  <a:pt x="120703" y="170121"/>
                </a:lnTo>
              </a:path>
            </a:pathLst>
          </a:cu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ED1FD4D5-EF2D-86C3-F1AF-8235B73A5B07}"/>
              </a:ext>
            </a:extLst>
          </p:cNvPr>
          <p:cNvSpPr/>
          <p:nvPr/>
        </p:nvSpPr>
        <p:spPr>
          <a:xfrm>
            <a:off x="2537637" y="4458586"/>
            <a:ext cx="2303721" cy="1217468"/>
          </a:xfrm>
          <a:custGeom>
            <a:avLst/>
            <a:gdLst>
              <a:gd name="connsiteX0" fmla="*/ 2303721 w 2303721"/>
              <a:gd name="connsiteY0" fmla="*/ 1020726 h 1217468"/>
              <a:gd name="connsiteX1" fmla="*/ 1240465 w 2303721"/>
              <a:gd name="connsiteY1" fmla="*/ 1162493 h 1217468"/>
              <a:gd name="connsiteX2" fmla="*/ 1460205 w 2303721"/>
              <a:gd name="connsiteY2" fmla="*/ 212651 h 1217468"/>
              <a:gd name="connsiteX3" fmla="*/ 1913861 w 2303721"/>
              <a:gd name="connsiteY3" fmla="*/ 389861 h 1217468"/>
              <a:gd name="connsiteX4" fmla="*/ 878958 w 2303721"/>
              <a:gd name="connsiteY4" fmla="*/ 857693 h 1217468"/>
              <a:gd name="connsiteX5" fmla="*/ 0 w 2303721"/>
              <a:gd name="connsiteY5" fmla="*/ 0 h 1217468"/>
              <a:gd name="connsiteX6" fmla="*/ 0 w 2303721"/>
              <a:gd name="connsiteY6" fmla="*/ 0 h 121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3721" h="1217468">
                <a:moveTo>
                  <a:pt x="2303721" y="1020726"/>
                </a:moveTo>
                <a:cubicBezTo>
                  <a:pt x="1842386" y="1158949"/>
                  <a:pt x="1381051" y="1297172"/>
                  <a:pt x="1240465" y="1162493"/>
                </a:cubicBezTo>
                <a:cubicBezTo>
                  <a:pt x="1099879" y="1027814"/>
                  <a:pt x="1347972" y="341423"/>
                  <a:pt x="1460205" y="212651"/>
                </a:cubicBezTo>
                <a:cubicBezTo>
                  <a:pt x="1572438" y="83879"/>
                  <a:pt x="2010736" y="282354"/>
                  <a:pt x="1913861" y="389861"/>
                </a:cubicBezTo>
                <a:cubicBezTo>
                  <a:pt x="1816986" y="497368"/>
                  <a:pt x="1197935" y="922670"/>
                  <a:pt x="878958" y="857693"/>
                </a:cubicBezTo>
                <a:cubicBezTo>
                  <a:pt x="559981" y="792716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62EC253D-BD73-495E-3D60-15D673143CF2}"/>
              </a:ext>
            </a:extLst>
          </p:cNvPr>
          <p:cNvSpPr/>
          <p:nvPr/>
        </p:nvSpPr>
        <p:spPr>
          <a:xfrm>
            <a:off x="2476240" y="4407559"/>
            <a:ext cx="188988" cy="157353"/>
          </a:xfrm>
          <a:custGeom>
            <a:avLst/>
            <a:gdLst>
              <a:gd name="connsiteX0" fmla="*/ 11779 w 188988"/>
              <a:gd name="connsiteY0" fmla="*/ 157353 h 157353"/>
              <a:gd name="connsiteX1" fmla="*/ 18867 w 188988"/>
              <a:gd name="connsiteY1" fmla="*/ 1408 h 157353"/>
              <a:gd name="connsiteX2" fmla="*/ 188988 w 188988"/>
              <a:gd name="connsiteY2" fmla="*/ 93557 h 15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988" h="157353">
                <a:moveTo>
                  <a:pt x="11779" y="157353"/>
                </a:moveTo>
                <a:cubicBezTo>
                  <a:pt x="555" y="84697"/>
                  <a:pt x="-10668" y="12041"/>
                  <a:pt x="18867" y="1408"/>
                </a:cubicBezTo>
                <a:cubicBezTo>
                  <a:pt x="48402" y="-9225"/>
                  <a:pt x="118695" y="42166"/>
                  <a:pt x="188988" y="93557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7F9B6EF1-03A1-B072-3BCE-A50FB9D9B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373" y="1668657"/>
            <a:ext cx="939419" cy="138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BB64666-55F8-9B03-D930-BA50437E5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72664" y="3301599"/>
            <a:ext cx="1355209" cy="148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>
            <a:extLst>
              <a:ext uri="{FF2B5EF4-FFF2-40B4-BE49-F238E27FC236}">
                <a16:creationId xmlns:a16="http://schemas.microsoft.com/office/drawing/2014/main" id="{F3F296F7-EDCD-7739-C0DD-8F651CFC5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61" y="1155438"/>
            <a:ext cx="1149747" cy="138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ånd som vender ned 1">
            <a:extLst>
              <a:ext uri="{FF2B5EF4-FFF2-40B4-BE49-F238E27FC236}">
                <a16:creationId xmlns:a16="http://schemas.microsoft.com/office/drawing/2014/main" id="{A6E6EC3F-C951-157C-F322-7B8CDC0093AC}"/>
              </a:ext>
            </a:extLst>
          </p:cNvPr>
          <p:cNvSpPr/>
          <p:nvPr/>
        </p:nvSpPr>
        <p:spPr>
          <a:xfrm>
            <a:off x="915070" y="752648"/>
            <a:ext cx="2590489" cy="461858"/>
          </a:xfrm>
          <a:prstGeom prst="ribb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>
                <a:latin typeface="Arial Rounded MT Bold" panose="020F0704030504030204" pitchFamily="34" charset="77"/>
              </a:rPr>
              <a:t>Product owner</a:t>
            </a:r>
          </a:p>
        </p:txBody>
      </p:sp>
    </p:spTree>
    <p:extLst>
      <p:ext uri="{BB962C8B-B14F-4D97-AF65-F5344CB8AC3E}">
        <p14:creationId xmlns:p14="http://schemas.microsoft.com/office/powerpoint/2010/main" val="3514312893"/>
      </p:ext>
    </p:extLst>
  </p:cSld>
  <p:clrMapOvr>
    <a:masterClrMapping/>
  </p:clrMapOvr>
</p:sld>
</file>

<file path=ppt/theme/theme1.xml><?xml version="1.0" encoding="utf-8"?>
<a:theme xmlns:a="http://schemas.openxmlformats.org/drawingml/2006/main" name="Egendefinert utforming">
  <a:themeElements>
    <a:clrScheme name="Egendefiner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D0034"/>
      </a:accent1>
      <a:accent2>
        <a:srgbClr val="6D4BFA"/>
      </a:accent2>
      <a:accent3>
        <a:srgbClr val="B4B0FA"/>
      </a:accent3>
      <a:accent4>
        <a:srgbClr val="F2F1FC"/>
      </a:accent4>
      <a:accent5>
        <a:srgbClr val="0DBB82"/>
      </a:accent5>
      <a:accent6>
        <a:srgbClr val="A2E3BE"/>
      </a:accent6>
      <a:hlink>
        <a:srgbClr val="6D4BFA"/>
      </a:hlink>
      <a:folHlink>
        <a:srgbClr val="FF946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0D250453-3238-404D-AA5B-5B850B69B74F}" vid="{C86B2365-ACB3-5243-91A8-A77EB596447B}"/>
    </a:ext>
  </a:extLst>
</a:theme>
</file>

<file path=ppt/theme/theme2.xml><?xml version="1.0" encoding="utf-8"?>
<a:theme xmlns:a="http://schemas.openxmlformats.org/drawingml/2006/main" name="Office-tema">
  <a:themeElements>
    <a:clrScheme name="Egendefiner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D0034"/>
      </a:accent1>
      <a:accent2>
        <a:srgbClr val="6D4BFA"/>
      </a:accent2>
      <a:accent3>
        <a:srgbClr val="B4B0FA"/>
      </a:accent3>
      <a:accent4>
        <a:srgbClr val="F2F1FC"/>
      </a:accent4>
      <a:accent5>
        <a:srgbClr val="0DBB82"/>
      </a:accent5>
      <a:accent6>
        <a:srgbClr val="A2E3BE"/>
      </a:accent6>
      <a:hlink>
        <a:srgbClr val="6D4BFA"/>
      </a:hlink>
      <a:folHlink>
        <a:srgbClr val="FF946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0D250453-3238-404D-AA5B-5B850B69B74F}" vid="{65CB96B4-B6C7-AB4B-B65B-3AEE3F038D5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cb342146-7965-425e-83ab-88f8ecb99e0d}" enabled="0" method="" siteId="{cb342146-7965-425e-83ab-88f8ecb99e0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Sikt standardpresentasjon februar23</Template>
  <Application>Microsoft Office PowerPoint</Application>
  <PresentationFormat>Widescreen</PresentationFormat>
  <Slides>51</Slides>
  <Notes>51</Notes>
  <HiddenSlides>0</HiddenSlide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51</vt:i4>
      </vt:variant>
    </vt:vector>
  </HeadingPairs>
  <TitlesOfParts>
    <vt:vector size="53" baseType="lpstr">
      <vt:lpstr>Egendefinert utforming</vt:lpstr>
      <vt:lpstr>Office-tema</vt:lpstr>
      <vt:lpstr>How to Make Collaboration Work Seamlessly in Cross- Functional Teams</vt:lpstr>
      <vt:lpstr>PowerPoint-presentasjon</vt:lpstr>
      <vt:lpstr>PowerPoint-presentasjon</vt:lpstr>
      <vt:lpstr>PowerPoint-presentasjon</vt:lpstr>
      <vt:lpstr>PowerPoint-presentasjon</vt:lpstr>
      <vt:lpstr>4 tips for how to work together in cross-functional teams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*5 tips</vt:lpstr>
      <vt:lpstr>Thank you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</cp:revision>
  <dcterms:created xsi:type="dcterms:W3CDTF">2025-05-16T10:19:42Z</dcterms:created>
  <dcterms:modified xsi:type="dcterms:W3CDTF">2026-06-03T10:28:40Z</dcterms:modified>
</cp:coreProperties>
</file>