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2"/>
  </p:notesMasterIdLst>
  <p:sldIdLst>
    <p:sldId id="305" r:id="rId6"/>
    <p:sldId id="303" r:id="rId7"/>
    <p:sldId id="306" r:id="rId8"/>
    <p:sldId id="313" r:id="rId9"/>
    <p:sldId id="302" r:id="rId10"/>
    <p:sldId id="307" r:id="rId11"/>
    <p:sldId id="308" r:id="rId12"/>
    <p:sldId id="317" r:id="rId13"/>
    <p:sldId id="309" r:id="rId14"/>
    <p:sldId id="310" r:id="rId15"/>
    <p:sldId id="311" r:id="rId16"/>
    <p:sldId id="312" r:id="rId17"/>
    <p:sldId id="314" r:id="rId18"/>
    <p:sldId id="315" r:id="rId19"/>
    <p:sldId id="316" r:id="rId20"/>
    <p:sldId id="304" r:id="rId2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AF8E"/>
    <a:srgbClr val="20649A"/>
    <a:srgbClr val="1C305D"/>
    <a:srgbClr val="D1E3EF"/>
    <a:srgbClr val="037C3F"/>
    <a:srgbClr val="FA9E48"/>
    <a:srgbClr val="8DB8D9"/>
    <a:srgbClr val="9DCFF5"/>
    <a:srgbClr val="B7C6D2"/>
    <a:srgbClr val="F0E8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43D8EB-9660-A744-979F-4B992204858C}" v="1" dt="2026-06-04T01:32:23.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30" autoAdjust="0"/>
    <p:restoredTop sz="94660"/>
  </p:normalViewPr>
  <p:slideViewPr>
    <p:cSldViewPr snapToGrid="0">
      <p:cViewPr varScale="1">
        <p:scale>
          <a:sx n="170" d="100"/>
          <a:sy n="170" d="100"/>
        </p:scale>
        <p:origin x="624" y="176"/>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D8A83-A817-41E3-A602-3B517E18334E}" type="datetimeFigureOut">
              <a:rPr lang="en-GB" smtClean="0"/>
              <a:t>03/06/2026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CD915A-38F9-76AB-8D4A-B5098C4F7ADA}"/>
              </a:ext>
            </a:extLst>
          </p:cNvPr>
          <p:cNvSpPr/>
          <p:nvPr userDrawn="1"/>
        </p:nvSpPr>
        <p:spPr>
          <a:xfrm>
            <a:off x="0" y="0"/>
            <a:ext cx="9144000" cy="5143500"/>
          </a:xfrm>
          <a:prstGeom prst="rect">
            <a:avLst/>
          </a:prstGeom>
          <a:solidFill>
            <a:srgbClr val="D1E3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lorful pattern with different designs&#10;&#10;Description automatically generated with medium confidence">
            <a:extLst>
              <a:ext uri="{FF2B5EF4-FFF2-40B4-BE49-F238E27FC236}">
                <a16:creationId xmlns:a16="http://schemas.microsoft.com/office/drawing/2014/main" id="{54D45984-3213-35B0-C278-58BBA5EB60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3012" y="672802"/>
            <a:ext cx="5450987" cy="3507308"/>
          </a:xfrm>
          <a:prstGeom prst="rect">
            <a:avLst/>
          </a:prstGeom>
        </p:spPr>
      </p:pic>
      <p:sp>
        <p:nvSpPr>
          <p:cNvPr id="17" name="Text Placeholder 4"/>
          <p:cNvSpPr>
            <a:spLocks noGrp="1"/>
          </p:cNvSpPr>
          <p:nvPr>
            <p:ph type="body" sz="quarter" idx="11" hasCustomPrompt="1"/>
          </p:nvPr>
        </p:nvSpPr>
        <p:spPr>
          <a:xfrm>
            <a:off x="460601" y="2664196"/>
            <a:ext cx="3272155" cy="237388"/>
          </a:xfrm>
        </p:spPr>
        <p:txBody>
          <a:bodyPr>
            <a:noAutofit/>
          </a:bodyPr>
          <a:lstStyle>
            <a:lvl1pPr marL="0" indent="0">
              <a:buNone/>
              <a:defRPr sz="1600" b="1" baseline="0">
                <a:solidFill>
                  <a:srgbClr val="037C3F"/>
                </a:solidFill>
                <a:latin typeface="+mn-lt"/>
              </a:defRPr>
            </a:lvl1pPr>
          </a:lstStyle>
          <a:p>
            <a:pPr lvl="0"/>
            <a:r>
              <a:rPr lang="en-US" dirty="0"/>
              <a:t>Presenter</a:t>
            </a:r>
          </a:p>
        </p:txBody>
      </p:sp>
      <p:sp>
        <p:nvSpPr>
          <p:cNvPr id="19" name="Text Placeholder 10"/>
          <p:cNvSpPr>
            <a:spLocks noGrp="1"/>
          </p:cNvSpPr>
          <p:nvPr>
            <p:ph type="body" sz="quarter" idx="17" hasCustomPrompt="1"/>
          </p:nvPr>
        </p:nvSpPr>
        <p:spPr>
          <a:xfrm>
            <a:off x="460602" y="1696763"/>
            <a:ext cx="4336866" cy="381445"/>
          </a:xfrm>
        </p:spPr>
        <p:txBody>
          <a:bodyPr wrap="square" anchor="ctr">
            <a:noAutofit/>
          </a:bodyPr>
          <a:lstStyle>
            <a:lvl1pPr marL="0" indent="0">
              <a:lnSpc>
                <a:spcPct val="150000"/>
              </a:lnSpc>
              <a:buNone/>
              <a:defRPr sz="1800" b="0">
                <a:solidFill>
                  <a:srgbClr val="1C305D"/>
                </a:solidFill>
                <a:latin typeface="+mn-lt"/>
              </a:defRPr>
            </a:lvl1pPr>
          </a:lstStyle>
          <a:p>
            <a:pPr lvl="0"/>
            <a:r>
              <a:rPr lang="en-US" dirty="0"/>
              <a:t>Subtitle</a:t>
            </a:r>
          </a:p>
        </p:txBody>
      </p:sp>
      <p:sp>
        <p:nvSpPr>
          <p:cNvPr id="20" name="Text Placeholder 10"/>
          <p:cNvSpPr>
            <a:spLocks noGrp="1"/>
          </p:cNvSpPr>
          <p:nvPr>
            <p:ph type="body" sz="quarter" idx="14" hasCustomPrompt="1"/>
          </p:nvPr>
        </p:nvSpPr>
        <p:spPr>
          <a:xfrm>
            <a:off x="466907" y="591750"/>
            <a:ext cx="4330561" cy="1006505"/>
          </a:xfrm>
        </p:spPr>
        <p:txBody>
          <a:bodyPr wrap="square">
            <a:noAutofit/>
          </a:bodyPr>
          <a:lstStyle>
            <a:lvl1pPr marL="0" indent="0">
              <a:lnSpc>
                <a:spcPts val="3700"/>
              </a:lnSpc>
              <a:spcBef>
                <a:spcPts val="0"/>
              </a:spcBef>
              <a:buNone/>
              <a:defRPr sz="3600" b="1">
                <a:solidFill>
                  <a:srgbClr val="1C305D"/>
                </a:solidFill>
                <a:latin typeface="+mn-lt"/>
              </a:defRPr>
            </a:lvl1pPr>
          </a:lstStyle>
          <a:p>
            <a:pPr lvl="0"/>
            <a:r>
              <a:rPr lang="en-US" dirty="0"/>
              <a:t>Title</a:t>
            </a:r>
          </a:p>
        </p:txBody>
      </p:sp>
      <p:sp>
        <p:nvSpPr>
          <p:cNvPr id="25" name="Text Placeholder 6"/>
          <p:cNvSpPr>
            <a:spLocks noGrp="1"/>
          </p:cNvSpPr>
          <p:nvPr>
            <p:ph type="body" sz="quarter" idx="12" hasCustomPrompt="1"/>
          </p:nvPr>
        </p:nvSpPr>
        <p:spPr>
          <a:xfrm>
            <a:off x="460601" y="2967104"/>
            <a:ext cx="3272155" cy="229228"/>
          </a:xfrm>
        </p:spPr>
        <p:txBody>
          <a:bodyPr>
            <a:noAutofit/>
          </a:bodyPr>
          <a:lstStyle>
            <a:lvl1pPr marL="0" indent="0">
              <a:lnSpc>
                <a:spcPts val="1200"/>
              </a:lnSpc>
              <a:spcBef>
                <a:spcPts val="0"/>
              </a:spcBef>
              <a:buNone/>
              <a:defRPr sz="1400" b="1">
                <a:solidFill>
                  <a:srgbClr val="1C305D"/>
                </a:solidFill>
                <a:latin typeface="+mn-lt"/>
              </a:defRPr>
            </a:lvl1pPr>
          </a:lstStyle>
          <a:p>
            <a:pPr lvl="0"/>
            <a:r>
              <a:rPr lang="en-US" dirty="0"/>
              <a:t>Location</a:t>
            </a:r>
            <a:endParaRPr lang="en-GB" dirty="0"/>
          </a:p>
        </p:txBody>
      </p:sp>
      <p:sp>
        <p:nvSpPr>
          <p:cNvPr id="26" name="Text Placeholder 6"/>
          <p:cNvSpPr>
            <a:spLocks noGrp="1"/>
          </p:cNvSpPr>
          <p:nvPr>
            <p:ph type="body" sz="quarter" idx="18" hasCustomPrompt="1"/>
          </p:nvPr>
        </p:nvSpPr>
        <p:spPr>
          <a:xfrm>
            <a:off x="460601" y="3180171"/>
            <a:ext cx="3272155" cy="237387"/>
          </a:xfrm>
        </p:spPr>
        <p:txBody>
          <a:bodyPr>
            <a:noAutofit/>
          </a:bodyPr>
          <a:lstStyle>
            <a:lvl1pPr marL="0" indent="0">
              <a:lnSpc>
                <a:spcPts val="1200"/>
              </a:lnSpc>
              <a:spcBef>
                <a:spcPts val="0"/>
              </a:spcBef>
              <a:buNone/>
              <a:defRPr sz="1400">
                <a:solidFill>
                  <a:srgbClr val="1C305D"/>
                </a:solidFill>
                <a:latin typeface="+mn-lt"/>
              </a:defRPr>
            </a:lvl1pPr>
          </a:lstStyle>
          <a:p>
            <a:pPr lvl="0"/>
            <a:r>
              <a:rPr lang="en-US" dirty="0"/>
              <a:t>Date</a:t>
            </a:r>
            <a:endParaRPr lang="en-GB" dirty="0"/>
          </a:p>
        </p:txBody>
      </p:sp>
      <p:sp>
        <p:nvSpPr>
          <p:cNvPr id="27" name="Rectangle 26">
            <a:extLst>
              <a:ext uri="{FF2B5EF4-FFF2-40B4-BE49-F238E27FC236}">
                <a16:creationId xmlns:a16="http://schemas.microsoft.com/office/drawing/2014/main" id="{EED89356-A99C-0128-C97C-A9C0DE1A1246}"/>
              </a:ext>
            </a:extLst>
          </p:cNvPr>
          <p:cNvSpPr/>
          <p:nvPr userDrawn="1"/>
        </p:nvSpPr>
        <p:spPr>
          <a:xfrm>
            <a:off x="0" y="4176990"/>
            <a:ext cx="9143999" cy="966510"/>
          </a:xfrm>
          <a:prstGeom prst="rect">
            <a:avLst/>
          </a:prstGeom>
          <a:solidFill>
            <a:srgbClr val="206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descr="A black background with white text&#10;&#10;Description automatically generated">
            <a:extLst>
              <a:ext uri="{FF2B5EF4-FFF2-40B4-BE49-F238E27FC236}">
                <a16:creationId xmlns:a16="http://schemas.microsoft.com/office/drawing/2014/main" id="{AA81CC32-1404-B236-829C-9767BE5F7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5053" y="4556393"/>
            <a:ext cx="969200" cy="206456"/>
          </a:xfrm>
          <a:prstGeom prst="rect">
            <a:avLst/>
          </a:prstGeom>
        </p:spPr>
      </p:pic>
      <p:pic>
        <p:nvPicPr>
          <p:cNvPr id="36" name="Picture 35" descr="A black and white logo&#10;&#10;Description automatically generated">
            <a:extLst>
              <a:ext uri="{FF2B5EF4-FFF2-40B4-BE49-F238E27FC236}">
                <a16:creationId xmlns:a16="http://schemas.microsoft.com/office/drawing/2014/main" id="{8F569FCD-16F8-FB2A-B150-0AD701006D72}"/>
              </a:ext>
            </a:extLst>
          </p:cNvPr>
          <p:cNvPicPr>
            <a:picLocks noChangeAspect="1"/>
          </p:cNvPicPr>
          <p:nvPr userDrawn="1"/>
        </p:nvPicPr>
        <p:blipFill>
          <a:blip r:embed="rId4">
            <a:extLst>
              <a:ext uri="{28A0092B-C50C-407E-A947-70E740481C1C}">
                <a14:useLocalDpi xmlns:a14="http://schemas.microsoft.com/office/drawing/2010/main" val="0"/>
              </a:ext>
            </a:extLst>
          </a:blip>
          <a:srcRect b="47445"/>
          <a:stretch/>
        </p:blipFill>
        <p:spPr>
          <a:xfrm>
            <a:off x="460601" y="4471738"/>
            <a:ext cx="1082250" cy="343022"/>
          </a:xfrm>
          <a:prstGeom prst="rect">
            <a:avLst/>
          </a:prstGeom>
        </p:spPr>
      </p:pic>
    </p:spTree>
    <p:extLst>
      <p:ext uri="{BB962C8B-B14F-4D97-AF65-F5344CB8AC3E}">
        <p14:creationId xmlns:p14="http://schemas.microsoft.com/office/powerpoint/2010/main" val="41644224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4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01" y="964417"/>
            <a:ext cx="8439238" cy="3357062"/>
          </a:xfrm>
        </p:spPr>
        <p:txBody>
          <a:bodyPr/>
          <a:lstStyle>
            <a:lvl1pPr>
              <a:defRPr sz="1800">
                <a:solidFill>
                  <a:srgbClr val="1C2C4F"/>
                </a:solidFill>
                <a:latin typeface="+mn-lt"/>
                <a:cs typeface="Arial" panose="020B0604020202020204" pitchFamily="34" charset="0"/>
              </a:defRPr>
            </a:lvl1pPr>
            <a:lvl2pPr>
              <a:defRPr sz="1600">
                <a:solidFill>
                  <a:srgbClr val="1C2C4F"/>
                </a:solidFill>
                <a:latin typeface="+mn-lt"/>
                <a:cs typeface="Arial" panose="020B0604020202020204" pitchFamily="34" charset="0"/>
              </a:defRPr>
            </a:lvl2pPr>
            <a:lvl3pPr>
              <a:defRPr sz="1400">
                <a:solidFill>
                  <a:srgbClr val="1C2C4F"/>
                </a:solidFill>
                <a:latin typeface="+mn-lt"/>
                <a:cs typeface="Arial" panose="020B0604020202020204" pitchFamily="34" charset="0"/>
              </a:defRPr>
            </a:lvl3pPr>
            <a:lvl4pPr>
              <a:defRPr>
                <a:solidFill>
                  <a:srgbClr val="1C2C4F"/>
                </a:solidFill>
                <a:latin typeface="+mn-lt"/>
                <a:cs typeface="Arial" panose="020B0604020202020204" pitchFamily="34" charset="0"/>
              </a:defRPr>
            </a:lvl4pPr>
            <a:lvl5pPr>
              <a:defRPr>
                <a:solidFill>
                  <a:srgbClr val="1C2C4F"/>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6732039" y="4730188"/>
            <a:ext cx="2057400" cy="274637"/>
          </a:xfrm>
          <a:prstGeom prst="rect">
            <a:avLst/>
          </a:prstGeom>
        </p:spPr>
        <p:txBody>
          <a:bodyPr vert="horz" lIns="91440" tIns="45720" rIns="91440" bIns="45720" rtlCol="0" anchor="ctr"/>
          <a:lstStyle>
            <a:lvl1pPr algn="r">
              <a:defRPr sz="1000" i="0">
                <a:solidFill>
                  <a:srgbClr val="B4E9E2"/>
                </a:solidFill>
              </a:defRPr>
            </a:lvl1pPr>
          </a:lstStyle>
          <a:p>
            <a:fld id="{9E7CA0F2-EE66-4F60-8C00-E0BE38E7AEC5}" type="slidenum">
              <a:rPr lang="en-GB" smtClean="0"/>
              <a:pPr/>
              <a:t>‹#›</a:t>
            </a:fld>
            <a:endParaRPr lang="en-GB" dirty="0"/>
          </a:p>
        </p:txBody>
      </p:sp>
      <p:sp>
        <p:nvSpPr>
          <p:cNvPr id="2" name="Title 1">
            <a:extLst>
              <a:ext uri="{FF2B5EF4-FFF2-40B4-BE49-F238E27FC236}">
                <a16:creationId xmlns:a16="http://schemas.microsoft.com/office/drawing/2014/main" id="{9CD09B77-3BA4-BCF3-6CA1-68C8CEC66BE6}"/>
              </a:ext>
            </a:extLst>
          </p:cNvPr>
          <p:cNvSpPr>
            <a:spLocks noGrp="1"/>
          </p:cNvSpPr>
          <p:nvPr>
            <p:ph type="title"/>
          </p:nvPr>
        </p:nvSpPr>
        <p:spPr/>
        <p:txBody>
          <a:bodyPr/>
          <a:lstStyle>
            <a:lvl1pPr>
              <a:defRPr>
                <a:latin typeface="+mn-lt"/>
              </a:defRPr>
            </a:lvl1pPr>
          </a:lstStyle>
          <a:p>
            <a:r>
              <a:rPr lang="en-GB" dirty="0"/>
              <a:t>Click to edit Master title style</a:t>
            </a:r>
            <a:endParaRPr lang="en-US" dirty="0"/>
          </a:p>
        </p:txBody>
      </p:sp>
    </p:spTree>
    <p:extLst>
      <p:ext uri="{BB962C8B-B14F-4D97-AF65-F5344CB8AC3E}">
        <p14:creationId xmlns:p14="http://schemas.microsoft.com/office/powerpoint/2010/main" val="263139938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6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78242A-115F-FAAB-3C19-C8B609AB6C4B}"/>
              </a:ext>
            </a:extLst>
          </p:cNvPr>
          <p:cNvSpPr/>
          <p:nvPr userDrawn="1"/>
        </p:nvSpPr>
        <p:spPr>
          <a:xfrm>
            <a:off x="0" y="4468536"/>
            <a:ext cx="9144000" cy="695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A0407AF-12A6-62EC-ABC1-4EA3D4D52CB5}"/>
              </a:ext>
            </a:extLst>
          </p:cNvPr>
          <p:cNvSpPr/>
          <p:nvPr userDrawn="1"/>
        </p:nvSpPr>
        <p:spPr>
          <a:xfrm>
            <a:off x="0" y="4752968"/>
            <a:ext cx="9144000" cy="415027"/>
          </a:xfrm>
          <a:prstGeom prst="rect">
            <a:avLst/>
          </a:prstGeom>
          <a:solidFill>
            <a:srgbClr val="206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0201" y="964417"/>
            <a:ext cx="8439238" cy="3601320"/>
          </a:xfrm>
        </p:spPr>
        <p:txBody>
          <a:bodyPr/>
          <a:lstStyle>
            <a:lvl1pPr>
              <a:defRPr sz="1800">
                <a:solidFill>
                  <a:srgbClr val="1C305D"/>
                </a:solidFill>
                <a:latin typeface="+mn-lt"/>
                <a:cs typeface="Arial" panose="020B0604020202020204" pitchFamily="34" charset="0"/>
              </a:defRPr>
            </a:lvl1pPr>
            <a:lvl2pPr>
              <a:defRPr sz="1600">
                <a:solidFill>
                  <a:srgbClr val="1C305D"/>
                </a:solidFill>
                <a:latin typeface="+mn-lt"/>
                <a:cs typeface="Arial" panose="020B0604020202020204" pitchFamily="34" charset="0"/>
              </a:defRPr>
            </a:lvl2pPr>
            <a:lvl3pPr>
              <a:defRPr sz="1400">
                <a:solidFill>
                  <a:srgbClr val="1C305D"/>
                </a:solidFill>
                <a:latin typeface="+mn-lt"/>
                <a:cs typeface="Arial" panose="020B0604020202020204" pitchFamily="34" charset="0"/>
              </a:defRPr>
            </a:lvl3pPr>
            <a:lvl4pPr>
              <a:defRPr sz="1200">
                <a:solidFill>
                  <a:srgbClr val="1C305D"/>
                </a:solidFill>
                <a:latin typeface="+mn-lt"/>
                <a:cs typeface="Arial" panose="020B0604020202020204" pitchFamily="34" charset="0"/>
              </a:defRPr>
            </a:lvl4pPr>
            <a:lvl5pPr>
              <a:defRPr>
                <a:solidFill>
                  <a:srgbClr val="1C305D"/>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9CD09B77-3BA4-BCF3-6CA1-68C8CEC66BE6}"/>
              </a:ext>
            </a:extLst>
          </p:cNvPr>
          <p:cNvSpPr>
            <a:spLocks noGrp="1"/>
          </p:cNvSpPr>
          <p:nvPr>
            <p:ph type="title"/>
          </p:nvPr>
        </p:nvSpPr>
        <p:spPr/>
        <p:txBody>
          <a:bodyPr/>
          <a:lstStyle>
            <a:lvl1pPr>
              <a:defRPr>
                <a:solidFill>
                  <a:srgbClr val="037C3F"/>
                </a:solidFill>
                <a:latin typeface="+mn-lt"/>
              </a:defRPr>
            </a:lvl1pPr>
          </a:lstStyle>
          <a:p>
            <a:r>
              <a:rPr lang="en-GB" dirty="0"/>
              <a:t>Click to edit Master title style</a:t>
            </a:r>
            <a:endParaRPr lang="en-US" dirty="0"/>
          </a:p>
        </p:txBody>
      </p:sp>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6732039" y="4825515"/>
            <a:ext cx="2057400" cy="274637"/>
          </a:xfrm>
          <a:prstGeom prst="rect">
            <a:avLst/>
          </a:prstGeom>
        </p:spPr>
        <p:txBody>
          <a:bodyPr vert="horz" lIns="91440" tIns="45720" rIns="91440" bIns="45720" rtlCol="0" anchor="ctr"/>
          <a:lstStyle>
            <a:lvl1pPr algn="r">
              <a:defRPr sz="1000" i="0">
                <a:solidFill>
                  <a:srgbClr val="B4E9E2"/>
                </a:solidFill>
              </a:defRPr>
            </a:lvl1pPr>
          </a:lstStyle>
          <a:p>
            <a:fld id="{9E7CA0F2-EE66-4F60-8C00-E0BE38E7AEC5}" type="slidenum">
              <a:rPr lang="en-GB" smtClean="0"/>
              <a:pPr/>
              <a:t>‹#›</a:t>
            </a:fld>
            <a:endParaRPr lang="en-GB" dirty="0"/>
          </a:p>
        </p:txBody>
      </p:sp>
      <p:pic>
        <p:nvPicPr>
          <p:cNvPr id="10" name="Picture 9" descr="A black and white logo&#10;&#10;Description automatically generated">
            <a:extLst>
              <a:ext uri="{FF2B5EF4-FFF2-40B4-BE49-F238E27FC236}">
                <a16:creationId xmlns:a16="http://schemas.microsoft.com/office/drawing/2014/main" id="{6A479726-8A81-FDC6-43A3-60187EA6B485}"/>
              </a:ext>
            </a:extLst>
          </p:cNvPr>
          <p:cNvPicPr>
            <a:picLocks noChangeAspect="1"/>
          </p:cNvPicPr>
          <p:nvPr userDrawn="1"/>
        </p:nvPicPr>
        <p:blipFill>
          <a:blip r:embed="rId2">
            <a:extLst>
              <a:ext uri="{28A0092B-C50C-407E-A947-70E740481C1C}">
                <a14:useLocalDpi xmlns:a14="http://schemas.microsoft.com/office/drawing/2010/main" val="0"/>
              </a:ext>
            </a:extLst>
          </a:blip>
          <a:srcRect b="47445"/>
          <a:stretch/>
        </p:blipFill>
        <p:spPr>
          <a:xfrm>
            <a:off x="350201" y="4824412"/>
            <a:ext cx="819086" cy="259611"/>
          </a:xfrm>
          <a:prstGeom prst="rect">
            <a:avLst/>
          </a:prstGeom>
        </p:spPr>
      </p:pic>
    </p:spTree>
    <p:extLst>
      <p:ext uri="{BB962C8B-B14F-4D97-AF65-F5344CB8AC3E}">
        <p14:creationId xmlns:p14="http://schemas.microsoft.com/office/powerpoint/2010/main" val="410512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5B780C-839C-6572-D60E-630924414E0D}"/>
              </a:ext>
            </a:extLst>
          </p:cNvPr>
          <p:cNvSpPr/>
          <p:nvPr userDrawn="1"/>
        </p:nvSpPr>
        <p:spPr>
          <a:xfrm>
            <a:off x="0" y="0"/>
            <a:ext cx="9143999" cy="5149763"/>
          </a:xfrm>
          <a:prstGeom prst="rect">
            <a:avLst/>
          </a:prstGeom>
          <a:solidFill>
            <a:srgbClr val="D1E3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olorful pattern with different designs&#10;&#10;Description automatically generated with medium confidence">
            <a:extLst>
              <a:ext uri="{FF2B5EF4-FFF2-40B4-BE49-F238E27FC236}">
                <a16:creationId xmlns:a16="http://schemas.microsoft.com/office/drawing/2014/main" id="{BCAE078B-2440-A479-DCE2-4BA7FC0B1B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3012" y="672802"/>
            <a:ext cx="5450987" cy="3507308"/>
          </a:xfrm>
          <a:prstGeom prst="rect">
            <a:avLst/>
          </a:prstGeom>
        </p:spPr>
      </p:pic>
      <p:sp>
        <p:nvSpPr>
          <p:cNvPr id="5" name="Rectangle 4">
            <a:extLst>
              <a:ext uri="{FF2B5EF4-FFF2-40B4-BE49-F238E27FC236}">
                <a16:creationId xmlns:a16="http://schemas.microsoft.com/office/drawing/2014/main" id="{4D3FC31D-BADF-ABB1-084A-FE92AB0256BB}"/>
              </a:ext>
            </a:extLst>
          </p:cNvPr>
          <p:cNvSpPr/>
          <p:nvPr userDrawn="1"/>
        </p:nvSpPr>
        <p:spPr>
          <a:xfrm>
            <a:off x="-2" y="4176990"/>
            <a:ext cx="9144001" cy="966510"/>
          </a:xfrm>
          <a:prstGeom prst="rect">
            <a:avLst/>
          </a:prstGeom>
          <a:solidFill>
            <a:srgbClr val="206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lack background with white text&#10;&#10;Description automatically generated">
            <a:extLst>
              <a:ext uri="{FF2B5EF4-FFF2-40B4-BE49-F238E27FC236}">
                <a16:creationId xmlns:a16="http://schemas.microsoft.com/office/drawing/2014/main" id="{BE680B11-5812-E3B8-498E-280E46B41C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15053" y="4556393"/>
            <a:ext cx="969200" cy="206456"/>
          </a:xfrm>
          <a:prstGeom prst="rect">
            <a:avLst/>
          </a:prstGeom>
        </p:spPr>
      </p:pic>
      <p:pic>
        <p:nvPicPr>
          <p:cNvPr id="4" name="Picture 3" descr="A black and white logo&#10;&#10;Description automatically generated">
            <a:extLst>
              <a:ext uri="{FF2B5EF4-FFF2-40B4-BE49-F238E27FC236}">
                <a16:creationId xmlns:a16="http://schemas.microsoft.com/office/drawing/2014/main" id="{763B2D0C-1F91-68C4-470B-3224F2896173}"/>
              </a:ext>
            </a:extLst>
          </p:cNvPr>
          <p:cNvPicPr>
            <a:picLocks noChangeAspect="1"/>
          </p:cNvPicPr>
          <p:nvPr userDrawn="1"/>
        </p:nvPicPr>
        <p:blipFill>
          <a:blip r:embed="rId4">
            <a:extLst>
              <a:ext uri="{28A0092B-C50C-407E-A947-70E740481C1C}">
                <a14:useLocalDpi xmlns:a14="http://schemas.microsoft.com/office/drawing/2010/main" val="0"/>
              </a:ext>
            </a:extLst>
          </a:blip>
          <a:srcRect b="47445"/>
          <a:stretch/>
        </p:blipFill>
        <p:spPr>
          <a:xfrm>
            <a:off x="460601" y="4471738"/>
            <a:ext cx="1082250" cy="343022"/>
          </a:xfrm>
          <a:prstGeom prst="rect">
            <a:avLst/>
          </a:prstGeom>
        </p:spPr>
      </p:pic>
    </p:spTree>
    <p:extLst>
      <p:ext uri="{BB962C8B-B14F-4D97-AF65-F5344CB8AC3E}">
        <p14:creationId xmlns:p14="http://schemas.microsoft.com/office/powerpoint/2010/main" val="211851604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476"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CE6C16-BE54-BB91-34B0-F8CE4FB37063}"/>
              </a:ext>
            </a:extLst>
          </p:cNvPr>
          <p:cNvSpPr/>
          <p:nvPr userDrawn="1"/>
        </p:nvSpPr>
        <p:spPr>
          <a:xfrm>
            <a:off x="0" y="4503107"/>
            <a:ext cx="9144000" cy="646112"/>
          </a:xfrm>
          <a:prstGeom prst="rect">
            <a:avLst/>
          </a:prstGeom>
          <a:solidFill>
            <a:srgbClr val="206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50201" y="131562"/>
            <a:ext cx="8439238" cy="695826"/>
          </a:xfrm>
          <a:prstGeom prst="rect">
            <a:avLst/>
          </a:prstGeom>
        </p:spPr>
        <p:txBody>
          <a:bodyPr vert="horz" lIns="91440" tIns="45720" rIns="91440" bIns="45720" rtlCol="0" anchor="ctr">
            <a:normAutofit/>
          </a:bodyPr>
          <a:lstStyle/>
          <a:p>
            <a:r>
              <a:rPr lang="en-US" dirty="0"/>
              <a:t>Slide Title</a:t>
            </a:r>
            <a:endParaRPr lang="en-GB" dirty="0"/>
          </a:p>
        </p:txBody>
      </p:sp>
      <p:sp>
        <p:nvSpPr>
          <p:cNvPr id="3" name="Text Placeholder 2"/>
          <p:cNvSpPr>
            <a:spLocks noGrp="1"/>
          </p:cNvSpPr>
          <p:nvPr>
            <p:ph type="body" idx="1"/>
          </p:nvPr>
        </p:nvSpPr>
        <p:spPr>
          <a:xfrm>
            <a:off x="350201" y="964414"/>
            <a:ext cx="8439238" cy="3306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Number Placeholder 4">
            <a:extLst>
              <a:ext uri="{FF2B5EF4-FFF2-40B4-BE49-F238E27FC236}">
                <a16:creationId xmlns:a16="http://schemas.microsoft.com/office/drawing/2014/main" id="{271CF10B-5905-E541-B922-641440E09CC2}"/>
              </a:ext>
            </a:extLst>
          </p:cNvPr>
          <p:cNvSpPr>
            <a:spLocks noGrp="1"/>
          </p:cNvSpPr>
          <p:nvPr>
            <p:ph type="sldNum" sz="quarter" idx="4"/>
          </p:nvPr>
        </p:nvSpPr>
        <p:spPr>
          <a:xfrm>
            <a:off x="7896385" y="4725555"/>
            <a:ext cx="893053" cy="274637"/>
          </a:xfrm>
          <a:prstGeom prst="rect">
            <a:avLst/>
          </a:prstGeom>
        </p:spPr>
        <p:txBody>
          <a:bodyPr vert="horz" lIns="91440" tIns="45720" rIns="91440" bIns="45720" rtlCol="0" anchor="ctr"/>
          <a:lstStyle>
            <a:lvl1pPr algn="r">
              <a:defRPr sz="1000" b="0" i="0">
                <a:solidFill>
                  <a:srgbClr val="B4E9E2"/>
                </a:solidFill>
              </a:defRPr>
            </a:lvl1pPr>
          </a:lstStyle>
          <a:p>
            <a:fld id="{9E7CA0F2-EE66-4F60-8C00-E0BE38E7AEC5}" type="slidenum">
              <a:rPr lang="en-GB" smtClean="0"/>
              <a:pPr/>
              <a:t>‹#›</a:t>
            </a:fld>
            <a:endParaRPr lang="en-GB" dirty="0"/>
          </a:p>
        </p:txBody>
      </p:sp>
      <p:pic>
        <p:nvPicPr>
          <p:cNvPr id="10" name="Picture 9" descr="A black and white logo&#10;&#10;Description automatically generated">
            <a:extLst>
              <a:ext uri="{FF2B5EF4-FFF2-40B4-BE49-F238E27FC236}">
                <a16:creationId xmlns:a16="http://schemas.microsoft.com/office/drawing/2014/main" id="{220E559A-74EA-36CC-6436-1E829EF2DD35}"/>
              </a:ext>
            </a:extLst>
          </p:cNvPr>
          <p:cNvPicPr>
            <a:picLocks noChangeAspect="1"/>
          </p:cNvPicPr>
          <p:nvPr userDrawn="1"/>
        </p:nvPicPr>
        <p:blipFill>
          <a:blip r:embed="rId6">
            <a:extLst>
              <a:ext uri="{28A0092B-C50C-407E-A947-70E740481C1C}">
                <a14:useLocalDpi xmlns:a14="http://schemas.microsoft.com/office/drawing/2010/main" val="0"/>
              </a:ext>
            </a:extLst>
          </a:blip>
          <a:srcRect b="47445"/>
          <a:stretch/>
        </p:blipFill>
        <p:spPr>
          <a:xfrm>
            <a:off x="350201" y="4696357"/>
            <a:ext cx="819086" cy="259611"/>
          </a:xfrm>
          <a:prstGeom prst="rect">
            <a:avLst/>
          </a:prstGeom>
        </p:spPr>
      </p:pic>
      <p:pic>
        <p:nvPicPr>
          <p:cNvPr id="12" name="Picture 11" descr="A colorful bird and a bird&#10;&#10;Description automatically generated with medium confidence">
            <a:extLst>
              <a:ext uri="{FF2B5EF4-FFF2-40B4-BE49-F238E27FC236}">
                <a16:creationId xmlns:a16="http://schemas.microsoft.com/office/drawing/2014/main" id="{2A339A96-933A-D718-9ECF-63B0F63F2AB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37145" y="4554915"/>
            <a:ext cx="3670126" cy="594848"/>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63" r:id="rId3"/>
    <p:sldLayoutId id="2147483661" r:id="rId4"/>
  </p:sldLayoutIdLst>
  <p:hf hdr="0" ftr="0" dt="0"/>
  <p:txStyles>
    <p:titleStyle>
      <a:lvl1pPr algn="l" defTabSz="685800" rtl="0" eaLnBrk="1" latinLnBrk="0" hangingPunct="1">
        <a:lnSpc>
          <a:spcPct val="90000"/>
        </a:lnSpc>
        <a:spcBef>
          <a:spcPct val="0"/>
        </a:spcBef>
        <a:buNone/>
        <a:defRPr sz="2000" b="1" kern="1200">
          <a:solidFill>
            <a:srgbClr val="037C3F"/>
          </a:solidFill>
          <a:latin typeface="Arial" panose="020B0604020202020204" pitchFamily="34" charset="0"/>
          <a:ea typeface="Verdana" panose="020B0604030504040204"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1C305D"/>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1C305D"/>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C305D"/>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305D"/>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305D"/>
          </a:solidFill>
          <a:latin typeface="+mn-lt"/>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5627B2D-CE81-EFFA-B2CA-8A60AD1F5502}"/>
              </a:ext>
            </a:extLst>
          </p:cNvPr>
          <p:cNvSpPr>
            <a:spLocks noGrp="1"/>
          </p:cNvSpPr>
          <p:nvPr>
            <p:ph type="body" sz="quarter" idx="11"/>
          </p:nvPr>
        </p:nvSpPr>
        <p:spPr/>
        <p:txBody>
          <a:bodyPr/>
          <a:lstStyle/>
          <a:p>
            <a:r>
              <a:rPr lang="en-US" dirty="0"/>
              <a:t>Bob Flynn and Sean O’Brien</a:t>
            </a:r>
          </a:p>
        </p:txBody>
      </p:sp>
      <p:sp>
        <p:nvSpPr>
          <p:cNvPr id="8" name="Text Placeholder 7">
            <a:extLst>
              <a:ext uri="{FF2B5EF4-FFF2-40B4-BE49-F238E27FC236}">
                <a16:creationId xmlns:a16="http://schemas.microsoft.com/office/drawing/2014/main" id="{3FB4E49B-95DE-4134-2E99-8FC079023B26}"/>
              </a:ext>
            </a:extLst>
          </p:cNvPr>
          <p:cNvSpPr>
            <a:spLocks noGrp="1"/>
          </p:cNvSpPr>
          <p:nvPr>
            <p:ph type="body" sz="quarter" idx="17"/>
          </p:nvPr>
        </p:nvSpPr>
        <p:spPr/>
        <p:txBody>
          <a:bodyPr/>
          <a:lstStyle/>
          <a:p>
            <a:pPr>
              <a:lnSpc>
                <a:spcPct val="100000"/>
              </a:lnSpc>
            </a:pPr>
            <a:r>
              <a:rPr lang="en-US" dirty="0"/>
              <a:t>How Internet2 Amplifies Cloud Capabilities</a:t>
            </a:r>
          </a:p>
          <a:p>
            <a:pPr>
              <a:lnSpc>
                <a:spcPct val="100000"/>
              </a:lnSpc>
            </a:pPr>
            <a:r>
              <a:rPr lang="en-US" dirty="0"/>
              <a:t>Through Community</a:t>
            </a:r>
          </a:p>
        </p:txBody>
      </p:sp>
      <p:sp>
        <p:nvSpPr>
          <p:cNvPr id="7" name="Text Placeholder 6">
            <a:extLst>
              <a:ext uri="{FF2B5EF4-FFF2-40B4-BE49-F238E27FC236}">
                <a16:creationId xmlns:a16="http://schemas.microsoft.com/office/drawing/2014/main" id="{EEEF0C68-50D4-7D79-8F6D-909A326903CB}"/>
              </a:ext>
            </a:extLst>
          </p:cNvPr>
          <p:cNvSpPr>
            <a:spLocks noGrp="1"/>
          </p:cNvSpPr>
          <p:nvPr>
            <p:ph type="body" sz="quarter" idx="14"/>
          </p:nvPr>
        </p:nvSpPr>
        <p:spPr/>
        <p:txBody>
          <a:bodyPr/>
          <a:lstStyle/>
          <a:p>
            <a:r>
              <a:rPr lang="en-US" dirty="0"/>
              <a:t>Creating Network Effects</a:t>
            </a:r>
          </a:p>
        </p:txBody>
      </p:sp>
      <p:sp>
        <p:nvSpPr>
          <p:cNvPr id="6" name="Text Placeholder 5">
            <a:extLst>
              <a:ext uri="{FF2B5EF4-FFF2-40B4-BE49-F238E27FC236}">
                <a16:creationId xmlns:a16="http://schemas.microsoft.com/office/drawing/2014/main" id="{13BC0655-5C96-7997-0418-B8F0E616D539}"/>
              </a:ext>
            </a:extLst>
          </p:cNvPr>
          <p:cNvSpPr>
            <a:spLocks noGrp="1"/>
          </p:cNvSpPr>
          <p:nvPr>
            <p:ph type="body" sz="quarter" idx="12"/>
          </p:nvPr>
        </p:nvSpPr>
        <p:spPr/>
        <p:txBody>
          <a:bodyPr/>
          <a:lstStyle/>
          <a:p>
            <a:r>
              <a:rPr lang="en-US" dirty="0"/>
              <a:t>Helsinki, Finland</a:t>
            </a:r>
          </a:p>
        </p:txBody>
      </p:sp>
      <p:sp>
        <p:nvSpPr>
          <p:cNvPr id="9" name="Text Placeholder 8">
            <a:extLst>
              <a:ext uri="{FF2B5EF4-FFF2-40B4-BE49-F238E27FC236}">
                <a16:creationId xmlns:a16="http://schemas.microsoft.com/office/drawing/2014/main" id="{A1917DB0-4ADF-F23A-6EBE-AEA40E0031C9}"/>
              </a:ext>
            </a:extLst>
          </p:cNvPr>
          <p:cNvSpPr>
            <a:spLocks noGrp="1"/>
          </p:cNvSpPr>
          <p:nvPr>
            <p:ph type="body" sz="quarter" idx="18"/>
          </p:nvPr>
        </p:nvSpPr>
        <p:spPr/>
        <p:txBody>
          <a:bodyPr/>
          <a:lstStyle/>
          <a:p>
            <a:r>
              <a:rPr lang="en-US" dirty="0"/>
              <a:t>9 June 2026</a:t>
            </a:r>
          </a:p>
        </p:txBody>
      </p:sp>
    </p:spTree>
    <p:extLst>
      <p:ext uri="{BB962C8B-B14F-4D97-AF65-F5344CB8AC3E}">
        <p14:creationId xmlns:p14="http://schemas.microsoft.com/office/powerpoint/2010/main" val="1753329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38C9AD-C7A5-4D25-330D-10FC76E36000}"/>
              </a:ext>
            </a:extLst>
          </p:cNvPr>
          <p:cNvSpPr>
            <a:spLocks noGrp="1"/>
          </p:cNvSpPr>
          <p:nvPr>
            <p:ph type="sldNum" sz="quarter" idx="4"/>
          </p:nvPr>
        </p:nvSpPr>
        <p:spPr/>
        <p:txBody>
          <a:bodyPr/>
          <a:lstStyle/>
          <a:p>
            <a:fld id="{9E7CA0F2-EE66-4F60-8C00-E0BE38E7AEC5}" type="slidenum">
              <a:rPr lang="en-GB" smtClean="0"/>
              <a:pPr/>
              <a:t>10</a:t>
            </a:fld>
            <a:endParaRPr lang="en-GB" dirty="0"/>
          </a:p>
        </p:txBody>
      </p:sp>
      <p:sp>
        <p:nvSpPr>
          <p:cNvPr id="4" name="Title 3">
            <a:extLst>
              <a:ext uri="{FF2B5EF4-FFF2-40B4-BE49-F238E27FC236}">
                <a16:creationId xmlns:a16="http://schemas.microsoft.com/office/drawing/2014/main" id="{A76C53CE-4D00-8A53-BF02-B9DFCE5558A2}"/>
              </a:ext>
            </a:extLst>
          </p:cNvPr>
          <p:cNvSpPr>
            <a:spLocks noGrp="1"/>
          </p:cNvSpPr>
          <p:nvPr>
            <p:ph type="title"/>
          </p:nvPr>
        </p:nvSpPr>
        <p:spPr/>
        <p:txBody>
          <a:bodyPr>
            <a:normAutofit/>
          </a:bodyPr>
          <a:lstStyle/>
          <a:p>
            <a:r>
              <a:rPr lang="en-US" dirty="0"/>
              <a:t>Barn Raisings &amp; Tech Jams</a:t>
            </a:r>
          </a:p>
        </p:txBody>
      </p:sp>
      <p:sp>
        <p:nvSpPr>
          <p:cNvPr id="25" name="Google Shape;372;p24">
            <a:extLst>
              <a:ext uri="{FF2B5EF4-FFF2-40B4-BE49-F238E27FC236}">
                <a16:creationId xmlns:a16="http://schemas.microsoft.com/office/drawing/2014/main" id="{6E40A9D2-7032-BDCA-C789-5B88776C3B6A}"/>
              </a:ext>
            </a:extLst>
          </p:cNvPr>
          <p:cNvSpPr txBox="1"/>
          <p:nvPr/>
        </p:nvSpPr>
        <p:spPr>
          <a:xfrm>
            <a:off x="418781" y="907054"/>
            <a:ext cx="8435340" cy="461635"/>
          </a:xfrm>
          <a:prstGeom prst="rect">
            <a:avLst/>
          </a:prstGeom>
          <a:noFill/>
          <a:ln>
            <a:noFill/>
          </a:ln>
        </p:spPr>
        <p:txBody>
          <a:bodyPr spcFirstLastPara="1" wrap="square" lIns="68569" tIns="34275" rIns="68569" bIns="34275" anchor="t" anchorCtr="0">
            <a:spAutoFit/>
          </a:bodyPr>
          <a:lstStyle/>
          <a:p>
            <a:r>
              <a:rPr lang="en-US" sz="1275">
                <a:solidFill>
                  <a:srgbClr val="333333"/>
                </a:solidFill>
                <a:latin typeface="Calibri"/>
                <a:ea typeface="Calibri"/>
                <a:cs typeface="Calibri"/>
                <a:sym typeface="Calibri"/>
              </a:rPr>
              <a:t>A Barn Raising is a hands-on build event where one institution shares a proven solution and the community deploys it together. Tech Jams explore emerging tools in rapid collaborative sessions.</a:t>
            </a:r>
            <a:endParaRPr sz="1013"/>
          </a:p>
        </p:txBody>
      </p:sp>
      <p:sp>
        <p:nvSpPr>
          <p:cNvPr id="26" name="Google Shape;373;p24">
            <a:extLst>
              <a:ext uri="{FF2B5EF4-FFF2-40B4-BE49-F238E27FC236}">
                <a16:creationId xmlns:a16="http://schemas.microsoft.com/office/drawing/2014/main" id="{2B606EF2-3194-BC39-8614-CFC1E3FCF715}"/>
              </a:ext>
            </a:extLst>
          </p:cNvPr>
          <p:cNvSpPr/>
          <p:nvPr/>
        </p:nvSpPr>
        <p:spPr>
          <a:xfrm>
            <a:off x="350201" y="1524274"/>
            <a:ext cx="377190" cy="315468"/>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r>
              <a:rPr lang="en-US" sz="1125" b="1">
                <a:solidFill>
                  <a:srgbClr val="FFFFFF"/>
                </a:solidFill>
                <a:latin typeface="Calibri"/>
                <a:ea typeface="Calibri"/>
                <a:cs typeface="Calibri"/>
                <a:sym typeface="Calibri"/>
              </a:rPr>
              <a:t>#1</a:t>
            </a:r>
            <a:endParaRPr sz="1013"/>
          </a:p>
        </p:txBody>
      </p:sp>
      <p:sp>
        <p:nvSpPr>
          <p:cNvPr id="27" name="Google Shape;374;p24">
            <a:extLst>
              <a:ext uri="{FF2B5EF4-FFF2-40B4-BE49-F238E27FC236}">
                <a16:creationId xmlns:a16="http://schemas.microsoft.com/office/drawing/2014/main" id="{7D6ED735-7371-28AC-A657-070F526F21E2}"/>
              </a:ext>
            </a:extLst>
          </p:cNvPr>
          <p:cNvSpPr txBox="1"/>
          <p:nvPr/>
        </p:nvSpPr>
        <p:spPr>
          <a:xfrm>
            <a:off x="830261" y="1483126"/>
            <a:ext cx="3703320" cy="265427"/>
          </a:xfrm>
          <a:prstGeom prst="rect">
            <a:avLst/>
          </a:prstGeom>
          <a:noFill/>
          <a:ln>
            <a:noFill/>
          </a:ln>
        </p:spPr>
        <p:txBody>
          <a:bodyPr spcFirstLastPara="1" wrap="square" lIns="68569" tIns="34275" rIns="68569" bIns="34275" anchor="t" anchorCtr="0">
            <a:spAutoFit/>
          </a:bodyPr>
          <a:lstStyle/>
          <a:p>
            <a:r>
              <a:rPr lang="en-US" sz="1275" b="1">
                <a:solidFill>
                  <a:srgbClr val="1A2B4A"/>
                </a:solidFill>
                <a:latin typeface="Calibri"/>
                <a:ea typeface="Calibri"/>
                <a:cs typeface="Calibri"/>
                <a:sym typeface="Calibri"/>
              </a:rPr>
              <a:t>Amplify GenAI</a:t>
            </a:r>
            <a:endParaRPr sz="1013"/>
          </a:p>
        </p:txBody>
      </p:sp>
      <p:sp>
        <p:nvSpPr>
          <p:cNvPr id="28" name="Google Shape;375;p24">
            <a:extLst>
              <a:ext uri="{FF2B5EF4-FFF2-40B4-BE49-F238E27FC236}">
                <a16:creationId xmlns:a16="http://schemas.microsoft.com/office/drawing/2014/main" id="{397CB37D-87A0-6248-CFB6-2B80A2BD8052}"/>
              </a:ext>
            </a:extLst>
          </p:cNvPr>
          <p:cNvSpPr txBox="1"/>
          <p:nvPr/>
        </p:nvSpPr>
        <p:spPr>
          <a:xfrm>
            <a:off x="830261" y="1743730"/>
            <a:ext cx="3703320" cy="219261"/>
          </a:xfrm>
          <a:prstGeom prst="rect">
            <a:avLst/>
          </a:prstGeom>
          <a:noFill/>
          <a:ln>
            <a:noFill/>
          </a:ln>
        </p:spPr>
        <p:txBody>
          <a:bodyPr spcFirstLastPara="1" wrap="square" lIns="68569" tIns="34275" rIns="68569" bIns="34275" anchor="t" anchorCtr="0">
            <a:spAutoFit/>
          </a:bodyPr>
          <a:lstStyle/>
          <a:p>
            <a:r>
              <a:rPr lang="en-US" sz="975" i="1" dirty="0">
                <a:solidFill>
                  <a:srgbClr val="20649A"/>
                </a:solidFill>
                <a:latin typeface="Calibri"/>
                <a:ea typeface="Calibri"/>
                <a:cs typeface="Calibri"/>
                <a:sym typeface="Calibri"/>
              </a:rPr>
              <a:t>Vanderbilt + AWS</a:t>
            </a:r>
            <a:endParaRPr sz="1013" dirty="0">
              <a:solidFill>
                <a:srgbClr val="20649A"/>
              </a:solidFill>
            </a:endParaRPr>
          </a:p>
        </p:txBody>
      </p:sp>
      <p:sp>
        <p:nvSpPr>
          <p:cNvPr id="29" name="Google Shape;376;p24">
            <a:extLst>
              <a:ext uri="{FF2B5EF4-FFF2-40B4-BE49-F238E27FC236}">
                <a16:creationId xmlns:a16="http://schemas.microsoft.com/office/drawing/2014/main" id="{F5BE07EE-97F9-3999-2838-E4779CD138DC}"/>
              </a:ext>
            </a:extLst>
          </p:cNvPr>
          <p:cNvSpPr txBox="1"/>
          <p:nvPr/>
        </p:nvSpPr>
        <p:spPr>
          <a:xfrm>
            <a:off x="4807901" y="1524274"/>
            <a:ext cx="4114800" cy="415468"/>
          </a:xfrm>
          <a:prstGeom prst="rect">
            <a:avLst/>
          </a:prstGeom>
          <a:noFill/>
          <a:ln>
            <a:noFill/>
          </a:ln>
        </p:spPr>
        <p:txBody>
          <a:bodyPr spcFirstLastPara="1" wrap="square" lIns="68569" tIns="34275" rIns="68569" bIns="34275" anchor="t" anchorCtr="0">
            <a:spAutoFit/>
          </a:bodyPr>
          <a:lstStyle/>
          <a:p>
            <a:r>
              <a:rPr lang="en-US" sz="1125">
                <a:solidFill>
                  <a:srgbClr val="666666"/>
                </a:solidFill>
                <a:latin typeface="Calibri"/>
                <a:ea typeface="Calibri"/>
                <a:cs typeface="Calibri"/>
                <a:sym typeface="Calibri"/>
              </a:rPr>
              <a:t>Open-source enterprise GenAI platform — cost-effective LLM access for any institution</a:t>
            </a:r>
            <a:endParaRPr sz="1013"/>
          </a:p>
        </p:txBody>
      </p:sp>
      <p:sp>
        <p:nvSpPr>
          <p:cNvPr id="30" name="Google Shape;377;p24">
            <a:extLst>
              <a:ext uri="{FF2B5EF4-FFF2-40B4-BE49-F238E27FC236}">
                <a16:creationId xmlns:a16="http://schemas.microsoft.com/office/drawing/2014/main" id="{9417074D-A580-2442-AFF9-6A56653E012C}"/>
              </a:ext>
            </a:extLst>
          </p:cNvPr>
          <p:cNvSpPr/>
          <p:nvPr/>
        </p:nvSpPr>
        <p:spPr>
          <a:xfrm>
            <a:off x="350201" y="2086630"/>
            <a:ext cx="8572500" cy="6858"/>
          </a:xfrm>
          <a:prstGeom prst="rect">
            <a:avLst/>
          </a:prstGeom>
          <a:solidFill>
            <a:srgbClr val="DDDDDD"/>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31" name="Google Shape;378;p24">
            <a:extLst>
              <a:ext uri="{FF2B5EF4-FFF2-40B4-BE49-F238E27FC236}">
                <a16:creationId xmlns:a16="http://schemas.microsoft.com/office/drawing/2014/main" id="{8632B6E3-3C25-4FD9-F17B-B026A33CE102}"/>
              </a:ext>
            </a:extLst>
          </p:cNvPr>
          <p:cNvSpPr/>
          <p:nvPr/>
        </p:nvSpPr>
        <p:spPr>
          <a:xfrm>
            <a:off x="350201" y="2230648"/>
            <a:ext cx="377190" cy="315468"/>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r>
              <a:rPr lang="en-US" sz="1125" b="1">
                <a:solidFill>
                  <a:srgbClr val="FFFFFF"/>
                </a:solidFill>
                <a:latin typeface="Calibri"/>
                <a:ea typeface="Calibri"/>
                <a:cs typeface="Calibri"/>
                <a:sym typeface="Calibri"/>
              </a:rPr>
              <a:t>#2</a:t>
            </a:r>
            <a:endParaRPr sz="1013"/>
          </a:p>
        </p:txBody>
      </p:sp>
      <p:sp>
        <p:nvSpPr>
          <p:cNvPr id="32" name="Google Shape;379;p24">
            <a:extLst>
              <a:ext uri="{FF2B5EF4-FFF2-40B4-BE49-F238E27FC236}">
                <a16:creationId xmlns:a16="http://schemas.microsoft.com/office/drawing/2014/main" id="{6D0E9014-D8EA-B40E-8520-75756A7A8DA9}"/>
              </a:ext>
            </a:extLst>
          </p:cNvPr>
          <p:cNvSpPr txBox="1"/>
          <p:nvPr/>
        </p:nvSpPr>
        <p:spPr>
          <a:xfrm>
            <a:off x="830261" y="2189500"/>
            <a:ext cx="3703320" cy="265427"/>
          </a:xfrm>
          <a:prstGeom prst="rect">
            <a:avLst/>
          </a:prstGeom>
          <a:noFill/>
          <a:ln>
            <a:noFill/>
          </a:ln>
        </p:spPr>
        <p:txBody>
          <a:bodyPr spcFirstLastPara="1" wrap="square" lIns="68569" tIns="34275" rIns="68569" bIns="34275" anchor="t" anchorCtr="0">
            <a:spAutoFit/>
          </a:bodyPr>
          <a:lstStyle/>
          <a:p>
            <a:r>
              <a:rPr lang="en-US" sz="1275" b="1">
                <a:solidFill>
                  <a:srgbClr val="1A2B4A"/>
                </a:solidFill>
                <a:latin typeface="Calibri"/>
                <a:ea typeface="Calibri"/>
                <a:cs typeface="Calibri"/>
                <a:sym typeface="Calibri"/>
              </a:rPr>
              <a:t>Automated Transcription Service</a:t>
            </a:r>
            <a:endParaRPr sz="1013"/>
          </a:p>
        </p:txBody>
      </p:sp>
      <p:sp>
        <p:nvSpPr>
          <p:cNvPr id="33" name="Google Shape;380;p24">
            <a:extLst>
              <a:ext uri="{FF2B5EF4-FFF2-40B4-BE49-F238E27FC236}">
                <a16:creationId xmlns:a16="http://schemas.microsoft.com/office/drawing/2014/main" id="{770CD32D-2373-8E80-48AD-CF4049365091}"/>
              </a:ext>
            </a:extLst>
          </p:cNvPr>
          <p:cNvSpPr txBox="1"/>
          <p:nvPr/>
        </p:nvSpPr>
        <p:spPr>
          <a:xfrm>
            <a:off x="830261" y="2450104"/>
            <a:ext cx="3703320" cy="219261"/>
          </a:xfrm>
          <a:prstGeom prst="rect">
            <a:avLst/>
          </a:prstGeom>
          <a:noFill/>
          <a:ln>
            <a:noFill/>
          </a:ln>
        </p:spPr>
        <p:txBody>
          <a:bodyPr spcFirstLastPara="1" wrap="square" lIns="68569" tIns="34275" rIns="68569" bIns="34275" anchor="t" anchorCtr="0">
            <a:spAutoFit/>
          </a:bodyPr>
          <a:lstStyle/>
          <a:p>
            <a:r>
              <a:rPr lang="en-US" sz="975" i="1" dirty="0">
                <a:solidFill>
                  <a:srgbClr val="20649A"/>
                </a:solidFill>
                <a:latin typeface="Calibri"/>
                <a:ea typeface="Calibri"/>
                <a:cs typeface="Calibri"/>
                <a:sym typeface="Calibri"/>
              </a:rPr>
              <a:t>Indiana University + AWS</a:t>
            </a:r>
            <a:endParaRPr sz="1013" dirty="0">
              <a:solidFill>
                <a:srgbClr val="20649A"/>
              </a:solidFill>
            </a:endParaRPr>
          </a:p>
        </p:txBody>
      </p:sp>
      <p:sp>
        <p:nvSpPr>
          <p:cNvPr id="34" name="Google Shape;381;p24">
            <a:extLst>
              <a:ext uri="{FF2B5EF4-FFF2-40B4-BE49-F238E27FC236}">
                <a16:creationId xmlns:a16="http://schemas.microsoft.com/office/drawing/2014/main" id="{7ADCF238-E01F-757A-CDCB-F36A68467465}"/>
              </a:ext>
            </a:extLst>
          </p:cNvPr>
          <p:cNvSpPr txBox="1"/>
          <p:nvPr/>
        </p:nvSpPr>
        <p:spPr>
          <a:xfrm>
            <a:off x="4807901" y="2230648"/>
            <a:ext cx="4114800" cy="415468"/>
          </a:xfrm>
          <a:prstGeom prst="rect">
            <a:avLst/>
          </a:prstGeom>
          <a:noFill/>
          <a:ln>
            <a:noFill/>
          </a:ln>
        </p:spPr>
        <p:txBody>
          <a:bodyPr spcFirstLastPara="1" wrap="square" lIns="68569" tIns="34275" rIns="68569" bIns="34275" anchor="t" anchorCtr="0">
            <a:spAutoFit/>
          </a:bodyPr>
          <a:lstStyle/>
          <a:p>
            <a:r>
              <a:rPr lang="en-US" sz="1125">
                <a:solidFill>
                  <a:srgbClr val="666666"/>
                </a:solidFill>
                <a:latin typeface="Calibri"/>
                <a:ea typeface="Calibri"/>
                <a:cs typeface="Calibri"/>
                <a:sym typeface="Calibri"/>
              </a:rPr>
              <a:t>Research-grade transcription using Amazon Transcribe + Google Speech-to-Text</a:t>
            </a:r>
            <a:endParaRPr sz="1013"/>
          </a:p>
        </p:txBody>
      </p:sp>
      <p:sp>
        <p:nvSpPr>
          <p:cNvPr id="35" name="Google Shape;382;p24">
            <a:extLst>
              <a:ext uri="{FF2B5EF4-FFF2-40B4-BE49-F238E27FC236}">
                <a16:creationId xmlns:a16="http://schemas.microsoft.com/office/drawing/2014/main" id="{66596517-2CF8-4582-7D2B-811CAB2800AD}"/>
              </a:ext>
            </a:extLst>
          </p:cNvPr>
          <p:cNvSpPr/>
          <p:nvPr/>
        </p:nvSpPr>
        <p:spPr>
          <a:xfrm>
            <a:off x="350201" y="2793004"/>
            <a:ext cx="8572500" cy="6858"/>
          </a:xfrm>
          <a:prstGeom prst="rect">
            <a:avLst/>
          </a:prstGeom>
          <a:solidFill>
            <a:srgbClr val="DDDDDD"/>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36" name="Google Shape;383;p24">
            <a:extLst>
              <a:ext uri="{FF2B5EF4-FFF2-40B4-BE49-F238E27FC236}">
                <a16:creationId xmlns:a16="http://schemas.microsoft.com/office/drawing/2014/main" id="{2F9DA005-E314-2ED9-95C0-8F444FD484A5}"/>
              </a:ext>
            </a:extLst>
          </p:cNvPr>
          <p:cNvSpPr/>
          <p:nvPr/>
        </p:nvSpPr>
        <p:spPr>
          <a:xfrm>
            <a:off x="350201" y="2937022"/>
            <a:ext cx="377190" cy="315468"/>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r>
              <a:rPr lang="en-US" sz="1125" b="1">
                <a:solidFill>
                  <a:srgbClr val="FFFFFF"/>
                </a:solidFill>
                <a:latin typeface="Calibri"/>
                <a:ea typeface="Calibri"/>
                <a:cs typeface="Calibri"/>
                <a:sym typeface="Calibri"/>
              </a:rPr>
              <a:t>#3</a:t>
            </a:r>
            <a:endParaRPr sz="1013"/>
          </a:p>
        </p:txBody>
      </p:sp>
      <p:sp>
        <p:nvSpPr>
          <p:cNvPr id="37" name="Google Shape;384;p24">
            <a:extLst>
              <a:ext uri="{FF2B5EF4-FFF2-40B4-BE49-F238E27FC236}">
                <a16:creationId xmlns:a16="http://schemas.microsoft.com/office/drawing/2014/main" id="{C74A0897-F9EC-452F-39BA-5E44338833F5}"/>
              </a:ext>
            </a:extLst>
          </p:cNvPr>
          <p:cNvSpPr txBox="1"/>
          <p:nvPr/>
        </p:nvSpPr>
        <p:spPr>
          <a:xfrm>
            <a:off x="830261" y="2895874"/>
            <a:ext cx="3703320" cy="265427"/>
          </a:xfrm>
          <a:prstGeom prst="rect">
            <a:avLst/>
          </a:prstGeom>
          <a:noFill/>
          <a:ln>
            <a:noFill/>
          </a:ln>
        </p:spPr>
        <p:txBody>
          <a:bodyPr spcFirstLastPara="1" wrap="square" lIns="68569" tIns="34275" rIns="68569" bIns="34275" anchor="t" anchorCtr="0">
            <a:spAutoFit/>
          </a:bodyPr>
          <a:lstStyle/>
          <a:p>
            <a:r>
              <a:rPr lang="en-US" sz="1275" b="1">
                <a:solidFill>
                  <a:srgbClr val="1A2B4A"/>
                </a:solidFill>
                <a:latin typeface="Calibri"/>
                <a:ea typeface="Calibri"/>
                <a:cs typeface="Calibri"/>
                <a:sym typeface="Calibri"/>
              </a:rPr>
              <a:t>Campus Engagement Coach</a:t>
            </a:r>
            <a:endParaRPr sz="1013"/>
          </a:p>
        </p:txBody>
      </p:sp>
      <p:sp>
        <p:nvSpPr>
          <p:cNvPr id="38" name="Google Shape;385;p24">
            <a:extLst>
              <a:ext uri="{FF2B5EF4-FFF2-40B4-BE49-F238E27FC236}">
                <a16:creationId xmlns:a16="http://schemas.microsoft.com/office/drawing/2014/main" id="{0879285B-26B9-8D21-77F1-5FF1EB0F3EA5}"/>
              </a:ext>
            </a:extLst>
          </p:cNvPr>
          <p:cNvSpPr txBox="1"/>
          <p:nvPr/>
        </p:nvSpPr>
        <p:spPr>
          <a:xfrm>
            <a:off x="830261" y="3156478"/>
            <a:ext cx="3703320" cy="219261"/>
          </a:xfrm>
          <a:prstGeom prst="rect">
            <a:avLst/>
          </a:prstGeom>
          <a:noFill/>
          <a:ln>
            <a:noFill/>
          </a:ln>
        </p:spPr>
        <p:txBody>
          <a:bodyPr spcFirstLastPara="1" wrap="square" lIns="68569" tIns="34275" rIns="68569" bIns="34275" anchor="t" anchorCtr="0">
            <a:spAutoFit/>
          </a:bodyPr>
          <a:lstStyle/>
          <a:p>
            <a:r>
              <a:rPr lang="en-US" sz="975" i="1" dirty="0">
                <a:solidFill>
                  <a:srgbClr val="20649A"/>
                </a:solidFill>
                <a:latin typeface="Calibri"/>
                <a:ea typeface="Calibri"/>
                <a:cs typeface="Calibri"/>
                <a:sym typeface="Calibri"/>
              </a:rPr>
              <a:t>Wash. Univ. in St. Louis + Google</a:t>
            </a:r>
            <a:endParaRPr sz="1013" dirty="0">
              <a:solidFill>
                <a:srgbClr val="20649A"/>
              </a:solidFill>
            </a:endParaRPr>
          </a:p>
        </p:txBody>
      </p:sp>
      <p:sp>
        <p:nvSpPr>
          <p:cNvPr id="39" name="Google Shape;386;p24">
            <a:extLst>
              <a:ext uri="{FF2B5EF4-FFF2-40B4-BE49-F238E27FC236}">
                <a16:creationId xmlns:a16="http://schemas.microsoft.com/office/drawing/2014/main" id="{09D66F5B-2C81-B5E3-A489-8CC67FDCF999}"/>
              </a:ext>
            </a:extLst>
          </p:cNvPr>
          <p:cNvSpPr txBox="1"/>
          <p:nvPr/>
        </p:nvSpPr>
        <p:spPr>
          <a:xfrm>
            <a:off x="4807901" y="2937022"/>
            <a:ext cx="4114800" cy="242344"/>
          </a:xfrm>
          <a:prstGeom prst="rect">
            <a:avLst/>
          </a:prstGeom>
          <a:noFill/>
          <a:ln>
            <a:noFill/>
          </a:ln>
        </p:spPr>
        <p:txBody>
          <a:bodyPr spcFirstLastPara="1" wrap="square" lIns="68569" tIns="34275" rIns="68569" bIns="34275" anchor="t" anchorCtr="0">
            <a:spAutoFit/>
          </a:bodyPr>
          <a:lstStyle/>
          <a:p>
            <a:r>
              <a:rPr lang="en-US" sz="1125">
                <a:solidFill>
                  <a:srgbClr val="666666"/>
                </a:solidFill>
                <a:latin typeface="Calibri"/>
                <a:ea typeface="Calibri"/>
                <a:cs typeface="Calibri"/>
                <a:sym typeface="Calibri"/>
              </a:rPr>
              <a:t>AI-powered campus event aggregator and personalized connector</a:t>
            </a:r>
            <a:endParaRPr sz="1013"/>
          </a:p>
        </p:txBody>
      </p:sp>
      <p:sp>
        <p:nvSpPr>
          <p:cNvPr id="40" name="Google Shape;387;p24">
            <a:extLst>
              <a:ext uri="{FF2B5EF4-FFF2-40B4-BE49-F238E27FC236}">
                <a16:creationId xmlns:a16="http://schemas.microsoft.com/office/drawing/2014/main" id="{FD44ECA8-26B5-B607-8E09-CCB4634BF2F6}"/>
              </a:ext>
            </a:extLst>
          </p:cNvPr>
          <p:cNvSpPr/>
          <p:nvPr/>
        </p:nvSpPr>
        <p:spPr>
          <a:xfrm>
            <a:off x="350201" y="3499378"/>
            <a:ext cx="8572500" cy="6858"/>
          </a:xfrm>
          <a:prstGeom prst="rect">
            <a:avLst/>
          </a:prstGeom>
          <a:solidFill>
            <a:srgbClr val="DDDDDD"/>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41" name="Google Shape;388;p24">
            <a:extLst>
              <a:ext uri="{FF2B5EF4-FFF2-40B4-BE49-F238E27FC236}">
                <a16:creationId xmlns:a16="http://schemas.microsoft.com/office/drawing/2014/main" id="{A543D4AF-0A44-EDF4-9F6D-ADBE15B16C21}"/>
              </a:ext>
            </a:extLst>
          </p:cNvPr>
          <p:cNvSpPr/>
          <p:nvPr/>
        </p:nvSpPr>
        <p:spPr>
          <a:xfrm>
            <a:off x="350201" y="3643396"/>
            <a:ext cx="377190" cy="315468"/>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r>
              <a:rPr lang="en-US" sz="1125" b="1">
                <a:solidFill>
                  <a:srgbClr val="FFFFFF"/>
                </a:solidFill>
                <a:latin typeface="Calibri"/>
                <a:ea typeface="Calibri"/>
                <a:cs typeface="Calibri"/>
                <a:sym typeface="Calibri"/>
              </a:rPr>
              <a:t>#4</a:t>
            </a:r>
            <a:endParaRPr sz="1013"/>
          </a:p>
        </p:txBody>
      </p:sp>
      <p:sp>
        <p:nvSpPr>
          <p:cNvPr id="42" name="Google Shape;389;p24">
            <a:extLst>
              <a:ext uri="{FF2B5EF4-FFF2-40B4-BE49-F238E27FC236}">
                <a16:creationId xmlns:a16="http://schemas.microsoft.com/office/drawing/2014/main" id="{AF161AB1-70C3-F0AD-B849-EBF64FB68ED1}"/>
              </a:ext>
            </a:extLst>
          </p:cNvPr>
          <p:cNvSpPr txBox="1"/>
          <p:nvPr/>
        </p:nvSpPr>
        <p:spPr>
          <a:xfrm>
            <a:off x="830261" y="3602248"/>
            <a:ext cx="3703320" cy="265427"/>
          </a:xfrm>
          <a:prstGeom prst="rect">
            <a:avLst/>
          </a:prstGeom>
          <a:noFill/>
          <a:ln>
            <a:noFill/>
          </a:ln>
        </p:spPr>
        <p:txBody>
          <a:bodyPr spcFirstLastPara="1" wrap="square" lIns="68569" tIns="34275" rIns="68569" bIns="34275" anchor="t" anchorCtr="0">
            <a:spAutoFit/>
          </a:bodyPr>
          <a:lstStyle/>
          <a:p>
            <a:r>
              <a:rPr lang="en-US" sz="1275" b="1">
                <a:solidFill>
                  <a:srgbClr val="1A2B4A"/>
                </a:solidFill>
                <a:latin typeface="Calibri"/>
                <a:ea typeface="Calibri"/>
                <a:cs typeface="Calibri"/>
                <a:sym typeface="Calibri"/>
              </a:rPr>
              <a:t>PDF Accessibility Remediation</a:t>
            </a:r>
            <a:endParaRPr sz="1013"/>
          </a:p>
        </p:txBody>
      </p:sp>
      <p:sp>
        <p:nvSpPr>
          <p:cNvPr id="43" name="Google Shape;390;p24">
            <a:extLst>
              <a:ext uri="{FF2B5EF4-FFF2-40B4-BE49-F238E27FC236}">
                <a16:creationId xmlns:a16="http://schemas.microsoft.com/office/drawing/2014/main" id="{D3F0DB64-A37D-FB41-03D8-EB1A41DB4371}"/>
              </a:ext>
            </a:extLst>
          </p:cNvPr>
          <p:cNvSpPr txBox="1"/>
          <p:nvPr/>
        </p:nvSpPr>
        <p:spPr>
          <a:xfrm>
            <a:off x="830261" y="3862852"/>
            <a:ext cx="3703320" cy="219261"/>
          </a:xfrm>
          <a:prstGeom prst="rect">
            <a:avLst/>
          </a:prstGeom>
          <a:noFill/>
          <a:ln>
            <a:noFill/>
          </a:ln>
        </p:spPr>
        <p:txBody>
          <a:bodyPr spcFirstLastPara="1" wrap="square" lIns="68569" tIns="34275" rIns="68569" bIns="34275" anchor="t" anchorCtr="0">
            <a:spAutoFit/>
          </a:bodyPr>
          <a:lstStyle/>
          <a:p>
            <a:r>
              <a:rPr lang="en-US" sz="975" i="1" dirty="0">
                <a:solidFill>
                  <a:srgbClr val="20649A"/>
                </a:solidFill>
                <a:latin typeface="Calibri"/>
                <a:ea typeface="Calibri"/>
                <a:cs typeface="Calibri"/>
                <a:sym typeface="Calibri"/>
              </a:rPr>
              <a:t>Arizona State CIC + AWS</a:t>
            </a:r>
            <a:endParaRPr sz="1013" dirty="0">
              <a:solidFill>
                <a:srgbClr val="20649A"/>
              </a:solidFill>
            </a:endParaRPr>
          </a:p>
        </p:txBody>
      </p:sp>
      <p:sp>
        <p:nvSpPr>
          <p:cNvPr id="44" name="Google Shape;391;p24">
            <a:extLst>
              <a:ext uri="{FF2B5EF4-FFF2-40B4-BE49-F238E27FC236}">
                <a16:creationId xmlns:a16="http://schemas.microsoft.com/office/drawing/2014/main" id="{01761780-4161-C089-5D03-E42D85C40BD2}"/>
              </a:ext>
            </a:extLst>
          </p:cNvPr>
          <p:cNvSpPr txBox="1"/>
          <p:nvPr/>
        </p:nvSpPr>
        <p:spPr>
          <a:xfrm>
            <a:off x="4807901" y="3643396"/>
            <a:ext cx="4114800" cy="415468"/>
          </a:xfrm>
          <a:prstGeom prst="rect">
            <a:avLst/>
          </a:prstGeom>
          <a:noFill/>
          <a:ln>
            <a:noFill/>
          </a:ln>
        </p:spPr>
        <p:txBody>
          <a:bodyPr spcFirstLastPara="1" wrap="square" lIns="68569" tIns="34275" rIns="68569" bIns="34275" anchor="t" anchorCtr="0">
            <a:spAutoFit/>
          </a:bodyPr>
          <a:lstStyle/>
          <a:p>
            <a:r>
              <a:rPr lang="en-US" sz="1125">
                <a:solidFill>
                  <a:srgbClr val="666666"/>
                </a:solidFill>
                <a:latin typeface="Calibri"/>
                <a:ea typeface="Calibri"/>
                <a:cs typeface="Calibri"/>
                <a:sym typeface="Calibri"/>
              </a:rPr>
              <a:t>Automated WCAG 2.1 AA remediation — reduces remediation effort from weeks to hours</a:t>
            </a:r>
            <a:endParaRPr sz="1013"/>
          </a:p>
        </p:txBody>
      </p:sp>
    </p:spTree>
    <p:extLst>
      <p:ext uri="{BB962C8B-B14F-4D97-AF65-F5344CB8AC3E}">
        <p14:creationId xmlns:p14="http://schemas.microsoft.com/office/powerpoint/2010/main" val="361937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BDB4EC-16FB-720E-9109-D2293FF1ADA8}"/>
              </a:ext>
            </a:extLst>
          </p:cNvPr>
          <p:cNvSpPr>
            <a:spLocks noGrp="1"/>
          </p:cNvSpPr>
          <p:nvPr>
            <p:ph type="sldNum" sz="quarter" idx="4"/>
          </p:nvPr>
        </p:nvSpPr>
        <p:spPr/>
        <p:txBody>
          <a:bodyPr/>
          <a:lstStyle/>
          <a:p>
            <a:fld id="{9E7CA0F2-EE66-4F60-8C00-E0BE38E7AEC5}" type="slidenum">
              <a:rPr lang="en-GB" smtClean="0"/>
              <a:pPr/>
              <a:t>11</a:t>
            </a:fld>
            <a:endParaRPr lang="en-GB" dirty="0"/>
          </a:p>
        </p:txBody>
      </p:sp>
      <p:sp>
        <p:nvSpPr>
          <p:cNvPr id="4" name="Title 3">
            <a:extLst>
              <a:ext uri="{FF2B5EF4-FFF2-40B4-BE49-F238E27FC236}">
                <a16:creationId xmlns:a16="http://schemas.microsoft.com/office/drawing/2014/main" id="{A7354391-833B-285F-E7F0-AA9531A3B67A}"/>
              </a:ext>
            </a:extLst>
          </p:cNvPr>
          <p:cNvSpPr>
            <a:spLocks noGrp="1"/>
          </p:cNvSpPr>
          <p:nvPr>
            <p:ph type="title"/>
          </p:nvPr>
        </p:nvSpPr>
        <p:spPr>
          <a:xfrm>
            <a:off x="350201" y="138675"/>
            <a:ext cx="8439238" cy="695826"/>
          </a:xfrm>
        </p:spPr>
        <p:txBody>
          <a:bodyPr>
            <a:normAutofit/>
          </a:bodyPr>
          <a:lstStyle/>
          <a:p>
            <a:r>
              <a:rPr lang="en-US" dirty="0"/>
              <a:t>CLASS: Cloud Learning &amp; Skills Sessions</a:t>
            </a:r>
          </a:p>
        </p:txBody>
      </p:sp>
      <p:sp>
        <p:nvSpPr>
          <p:cNvPr id="7" name="Google Shape;404;p25">
            <a:extLst>
              <a:ext uri="{FF2B5EF4-FFF2-40B4-BE49-F238E27FC236}">
                <a16:creationId xmlns:a16="http://schemas.microsoft.com/office/drawing/2014/main" id="{85DC4F01-B276-6648-E44C-51C67ECFE0EB}"/>
              </a:ext>
            </a:extLst>
          </p:cNvPr>
          <p:cNvSpPr txBox="1"/>
          <p:nvPr/>
        </p:nvSpPr>
        <p:spPr>
          <a:xfrm>
            <a:off x="350201" y="645476"/>
            <a:ext cx="8572500" cy="300052"/>
          </a:xfrm>
          <a:prstGeom prst="rect">
            <a:avLst/>
          </a:prstGeom>
          <a:noFill/>
          <a:ln>
            <a:noFill/>
          </a:ln>
        </p:spPr>
        <p:txBody>
          <a:bodyPr spcFirstLastPara="1" wrap="square" lIns="68569" tIns="34275" rIns="68569" bIns="34275" anchor="t" anchorCtr="0">
            <a:spAutoFit/>
          </a:bodyPr>
          <a:lstStyle/>
          <a:p>
            <a:r>
              <a:rPr lang="en-US" sz="1500" b="1" dirty="0">
                <a:solidFill>
                  <a:srgbClr val="20649A"/>
                </a:solidFill>
                <a:latin typeface="Calibri"/>
                <a:ea typeface="Calibri"/>
                <a:cs typeface="Calibri"/>
                <a:sym typeface="Calibri"/>
              </a:rPr>
              <a:t>Cloud training designed specifically for the research &amp; education community</a:t>
            </a:r>
            <a:endParaRPr sz="1013" dirty="0">
              <a:solidFill>
                <a:srgbClr val="20649A"/>
              </a:solidFill>
            </a:endParaRPr>
          </a:p>
        </p:txBody>
      </p:sp>
      <p:sp>
        <p:nvSpPr>
          <p:cNvPr id="8" name="Google Shape;405;p25">
            <a:extLst>
              <a:ext uri="{FF2B5EF4-FFF2-40B4-BE49-F238E27FC236}">
                <a16:creationId xmlns:a16="http://schemas.microsoft.com/office/drawing/2014/main" id="{E1685469-1276-C56B-8F4C-57C5B44D85EF}"/>
              </a:ext>
            </a:extLst>
          </p:cNvPr>
          <p:cNvSpPr txBox="1"/>
          <p:nvPr/>
        </p:nvSpPr>
        <p:spPr>
          <a:xfrm>
            <a:off x="350201" y="1056956"/>
            <a:ext cx="4114800" cy="265427"/>
          </a:xfrm>
          <a:prstGeom prst="rect">
            <a:avLst/>
          </a:prstGeom>
          <a:noFill/>
          <a:ln>
            <a:noFill/>
          </a:ln>
        </p:spPr>
        <p:txBody>
          <a:bodyPr spcFirstLastPara="1" wrap="square" lIns="68569" tIns="34275" rIns="68569" bIns="34275" anchor="t" anchorCtr="0">
            <a:spAutoFit/>
          </a:bodyPr>
          <a:lstStyle/>
          <a:p>
            <a:r>
              <a:rPr lang="en-US" sz="1275" b="1">
                <a:solidFill>
                  <a:srgbClr val="1A2B4A"/>
                </a:solidFill>
                <a:latin typeface="Calibri"/>
                <a:ea typeface="Calibri"/>
                <a:cs typeface="Calibri"/>
                <a:sym typeface="Calibri"/>
              </a:rPr>
              <a:t>Annual Registration Vouchers</a:t>
            </a:r>
            <a:endParaRPr sz="1013"/>
          </a:p>
        </p:txBody>
      </p:sp>
      <p:sp>
        <p:nvSpPr>
          <p:cNvPr id="9" name="Google Shape;406;p25">
            <a:extLst>
              <a:ext uri="{FF2B5EF4-FFF2-40B4-BE49-F238E27FC236}">
                <a16:creationId xmlns:a16="http://schemas.microsoft.com/office/drawing/2014/main" id="{57E32DA6-54FC-BACC-0118-D76CA1043EFA}"/>
              </a:ext>
            </a:extLst>
          </p:cNvPr>
          <p:cNvSpPr txBox="1"/>
          <p:nvPr/>
        </p:nvSpPr>
        <p:spPr>
          <a:xfrm>
            <a:off x="350201" y="1331276"/>
            <a:ext cx="4114800" cy="415468"/>
          </a:xfrm>
          <a:prstGeom prst="rect">
            <a:avLst/>
          </a:prstGeom>
          <a:noFill/>
          <a:ln>
            <a:noFill/>
          </a:ln>
        </p:spPr>
        <p:txBody>
          <a:bodyPr spcFirstLastPara="1" wrap="square" lIns="68569" tIns="34275" rIns="68569" bIns="34275" anchor="t" anchorCtr="0">
            <a:spAutoFit/>
          </a:bodyPr>
          <a:lstStyle/>
          <a:p>
            <a:r>
              <a:rPr lang="en-US" sz="1125">
                <a:solidFill>
                  <a:srgbClr val="666666"/>
                </a:solidFill>
                <a:latin typeface="Calibri"/>
                <a:ea typeface="Calibri"/>
                <a:cs typeface="Calibri"/>
                <a:sym typeface="Calibri"/>
              </a:rPr>
              <a:t>CICP subscribers receive annual vouchers to cover and streamline CLASS registration</a:t>
            </a:r>
            <a:endParaRPr sz="1013"/>
          </a:p>
        </p:txBody>
      </p:sp>
      <p:sp>
        <p:nvSpPr>
          <p:cNvPr id="10" name="Google Shape;407;p25">
            <a:extLst>
              <a:ext uri="{FF2B5EF4-FFF2-40B4-BE49-F238E27FC236}">
                <a16:creationId xmlns:a16="http://schemas.microsoft.com/office/drawing/2014/main" id="{9ABEAC96-947A-47E6-DE29-79D8A12A4C2E}"/>
              </a:ext>
            </a:extLst>
          </p:cNvPr>
          <p:cNvSpPr txBox="1"/>
          <p:nvPr/>
        </p:nvSpPr>
        <p:spPr>
          <a:xfrm>
            <a:off x="350201" y="1866200"/>
            <a:ext cx="4114800" cy="265427"/>
          </a:xfrm>
          <a:prstGeom prst="rect">
            <a:avLst/>
          </a:prstGeom>
          <a:noFill/>
          <a:ln>
            <a:noFill/>
          </a:ln>
        </p:spPr>
        <p:txBody>
          <a:bodyPr spcFirstLastPara="1" wrap="square" lIns="68569" tIns="34275" rIns="68569" bIns="34275" anchor="t" anchorCtr="0">
            <a:spAutoFit/>
          </a:bodyPr>
          <a:lstStyle/>
          <a:p>
            <a:r>
              <a:rPr lang="en-US" sz="1275" b="1">
                <a:solidFill>
                  <a:srgbClr val="1A2B4A"/>
                </a:solidFill>
                <a:latin typeface="Calibri"/>
                <a:ea typeface="Calibri"/>
                <a:cs typeface="Calibri"/>
                <a:sym typeface="Calibri"/>
              </a:rPr>
              <a:t>Institutional Discounts</a:t>
            </a:r>
            <a:endParaRPr sz="1013"/>
          </a:p>
        </p:txBody>
      </p:sp>
      <p:sp>
        <p:nvSpPr>
          <p:cNvPr id="11" name="Google Shape;408;p25">
            <a:extLst>
              <a:ext uri="{FF2B5EF4-FFF2-40B4-BE49-F238E27FC236}">
                <a16:creationId xmlns:a16="http://schemas.microsoft.com/office/drawing/2014/main" id="{BBB6F384-6D47-C305-1C6D-3E18FA33FEAF}"/>
              </a:ext>
            </a:extLst>
          </p:cNvPr>
          <p:cNvSpPr txBox="1"/>
          <p:nvPr/>
        </p:nvSpPr>
        <p:spPr>
          <a:xfrm>
            <a:off x="350201" y="2140520"/>
            <a:ext cx="4114800" cy="415468"/>
          </a:xfrm>
          <a:prstGeom prst="rect">
            <a:avLst/>
          </a:prstGeom>
          <a:noFill/>
          <a:ln>
            <a:noFill/>
          </a:ln>
        </p:spPr>
        <p:txBody>
          <a:bodyPr spcFirstLastPara="1" wrap="square" lIns="68569" tIns="34275" rIns="68569" bIns="34275" anchor="t" anchorCtr="0">
            <a:spAutoFit/>
          </a:bodyPr>
          <a:lstStyle/>
          <a:p>
            <a:r>
              <a:rPr lang="en-US" sz="1125">
                <a:solidFill>
                  <a:srgbClr val="666666"/>
                </a:solidFill>
                <a:latin typeface="Calibri"/>
                <a:ea typeface="Calibri"/>
                <a:cs typeface="Calibri"/>
                <a:sym typeface="Calibri"/>
              </a:rPr>
              <a:t>Any participant from a subscribing institution receives discounted access</a:t>
            </a:r>
            <a:endParaRPr sz="1013"/>
          </a:p>
        </p:txBody>
      </p:sp>
      <p:sp>
        <p:nvSpPr>
          <p:cNvPr id="12" name="Google Shape;409;p25">
            <a:extLst>
              <a:ext uri="{FF2B5EF4-FFF2-40B4-BE49-F238E27FC236}">
                <a16:creationId xmlns:a16="http://schemas.microsoft.com/office/drawing/2014/main" id="{AFF3F807-3F9D-755D-C63A-DCD425481B40}"/>
              </a:ext>
            </a:extLst>
          </p:cNvPr>
          <p:cNvSpPr txBox="1"/>
          <p:nvPr/>
        </p:nvSpPr>
        <p:spPr>
          <a:xfrm>
            <a:off x="350201" y="2675444"/>
            <a:ext cx="4114800" cy="265427"/>
          </a:xfrm>
          <a:prstGeom prst="rect">
            <a:avLst/>
          </a:prstGeom>
          <a:noFill/>
          <a:ln>
            <a:noFill/>
          </a:ln>
        </p:spPr>
        <p:txBody>
          <a:bodyPr spcFirstLastPara="1" wrap="square" lIns="68569" tIns="34275" rIns="68569" bIns="34275" anchor="t" anchorCtr="0">
            <a:spAutoFit/>
          </a:bodyPr>
          <a:lstStyle/>
          <a:p>
            <a:r>
              <a:rPr lang="en-US" sz="1275" b="1">
                <a:solidFill>
                  <a:srgbClr val="1A2B4A"/>
                </a:solidFill>
                <a:latin typeface="Calibri"/>
                <a:ea typeface="Calibri"/>
                <a:cs typeface="Calibri"/>
                <a:sym typeface="Calibri"/>
              </a:rPr>
              <a:t>Cohort-Based Learning</a:t>
            </a:r>
            <a:endParaRPr sz="1013"/>
          </a:p>
        </p:txBody>
      </p:sp>
      <p:sp>
        <p:nvSpPr>
          <p:cNvPr id="13" name="Google Shape;410;p25">
            <a:extLst>
              <a:ext uri="{FF2B5EF4-FFF2-40B4-BE49-F238E27FC236}">
                <a16:creationId xmlns:a16="http://schemas.microsoft.com/office/drawing/2014/main" id="{2D27D6EB-8982-9AD3-14B6-8A33F77AA8E7}"/>
              </a:ext>
            </a:extLst>
          </p:cNvPr>
          <p:cNvSpPr txBox="1"/>
          <p:nvPr/>
        </p:nvSpPr>
        <p:spPr>
          <a:xfrm>
            <a:off x="350201" y="2949764"/>
            <a:ext cx="4114800" cy="415468"/>
          </a:xfrm>
          <a:prstGeom prst="rect">
            <a:avLst/>
          </a:prstGeom>
          <a:noFill/>
          <a:ln>
            <a:noFill/>
          </a:ln>
        </p:spPr>
        <p:txBody>
          <a:bodyPr spcFirstLastPara="1" wrap="square" lIns="68569" tIns="34275" rIns="68569" bIns="34275" anchor="t" anchorCtr="0">
            <a:spAutoFit/>
          </a:bodyPr>
          <a:lstStyle/>
          <a:p>
            <a:r>
              <a:rPr lang="en-US" sz="1125">
                <a:solidFill>
                  <a:srgbClr val="666666"/>
                </a:solidFill>
                <a:latin typeface="Calibri"/>
                <a:ea typeface="Calibri"/>
                <a:cs typeface="Calibri"/>
                <a:sym typeface="Calibri"/>
              </a:rPr>
              <a:t>Structured cohorts drive accountability, peer connection, and completion rates</a:t>
            </a:r>
            <a:endParaRPr sz="1013"/>
          </a:p>
        </p:txBody>
      </p:sp>
      <p:sp>
        <p:nvSpPr>
          <p:cNvPr id="14" name="Google Shape;411;p25">
            <a:extLst>
              <a:ext uri="{FF2B5EF4-FFF2-40B4-BE49-F238E27FC236}">
                <a16:creationId xmlns:a16="http://schemas.microsoft.com/office/drawing/2014/main" id="{E8F3D35D-C1BE-6DC8-2551-1462A850C106}"/>
              </a:ext>
            </a:extLst>
          </p:cNvPr>
          <p:cNvSpPr txBox="1"/>
          <p:nvPr/>
        </p:nvSpPr>
        <p:spPr>
          <a:xfrm>
            <a:off x="350201" y="3484688"/>
            <a:ext cx="4114800" cy="265427"/>
          </a:xfrm>
          <a:prstGeom prst="rect">
            <a:avLst/>
          </a:prstGeom>
          <a:noFill/>
          <a:ln>
            <a:noFill/>
          </a:ln>
        </p:spPr>
        <p:txBody>
          <a:bodyPr spcFirstLastPara="1" wrap="square" lIns="68569" tIns="34275" rIns="68569" bIns="34275" anchor="t" anchorCtr="0">
            <a:spAutoFit/>
          </a:bodyPr>
          <a:lstStyle/>
          <a:p>
            <a:r>
              <a:rPr lang="en-US" sz="1275" b="1">
                <a:solidFill>
                  <a:srgbClr val="1A2B4A"/>
                </a:solidFill>
                <a:latin typeface="Calibri"/>
                <a:ea typeface="Calibri"/>
                <a:cs typeface="Calibri"/>
                <a:sym typeface="Calibri"/>
              </a:rPr>
              <a:t>R&amp;E-Specific Curriculum</a:t>
            </a:r>
            <a:endParaRPr sz="1013"/>
          </a:p>
        </p:txBody>
      </p:sp>
      <p:sp>
        <p:nvSpPr>
          <p:cNvPr id="15" name="Google Shape;412;p25">
            <a:extLst>
              <a:ext uri="{FF2B5EF4-FFF2-40B4-BE49-F238E27FC236}">
                <a16:creationId xmlns:a16="http://schemas.microsoft.com/office/drawing/2014/main" id="{7A6956B3-6E33-6854-62E2-3B02E00D837A}"/>
              </a:ext>
            </a:extLst>
          </p:cNvPr>
          <p:cNvSpPr txBox="1"/>
          <p:nvPr/>
        </p:nvSpPr>
        <p:spPr>
          <a:xfrm>
            <a:off x="350201" y="3759008"/>
            <a:ext cx="4114800" cy="415468"/>
          </a:xfrm>
          <a:prstGeom prst="rect">
            <a:avLst/>
          </a:prstGeom>
          <a:noFill/>
          <a:ln>
            <a:noFill/>
          </a:ln>
        </p:spPr>
        <p:txBody>
          <a:bodyPr spcFirstLastPara="1" wrap="square" lIns="68569" tIns="34275" rIns="68569" bIns="34275" anchor="t" anchorCtr="0">
            <a:spAutoFit/>
          </a:bodyPr>
          <a:lstStyle/>
          <a:p>
            <a:r>
              <a:rPr lang="en-US" sz="1125">
                <a:solidFill>
                  <a:srgbClr val="666666"/>
                </a:solidFill>
                <a:latin typeface="Calibri"/>
                <a:ea typeface="Calibri"/>
                <a:cs typeface="Calibri"/>
                <a:sym typeface="Calibri"/>
              </a:rPr>
              <a:t>Courses address the unique compliance, research, and infrastructure needs of higher ed</a:t>
            </a:r>
            <a:endParaRPr sz="1013"/>
          </a:p>
        </p:txBody>
      </p:sp>
      <p:sp>
        <p:nvSpPr>
          <p:cNvPr id="16" name="Google Shape;413;p25">
            <a:extLst>
              <a:ext uri="{FF2B5EF4-FFF2-40B4-BE49-F238E27FC236}">
                <a16:creationId xmlns:a16="http://schemas.microsoft.com/office/drawing/2014/main" id="{80B8640D-077E-6377-018A-F3E13A72C11F}"/>
              </a:ext>
            </a:extLst>
          </p:cNvPr>
          <p:cNvSpPr txBox="1"/>
          <p:nvPr/>
        </p:nvSpPr>
        <p:spPr>
          <a:xfrm>
            <a:off x="4807901" y="1056956"/>
            <a:ext cx="3977640" cy="265427"/>
          </a:xfrm>
          <a:prstGeom prst="rect">
            <a:avLst/>
          </a:prstGeom>
          <a:noFill/>
          <a:ln>
            <a:noFill/>
          </a:ln>
        </p:spPr>
        <p:txBody>
          <a:bodyPr spcFirstLastPara="1" wrap="square" lIns="68569" tIns="34275" rIns="68569" bIns="34275" anchor="t" anchorCtr="0">
            <a:spAutoFit/>
          </a:bodyPr>
          <a:lstStyle/>
          <a:p>
            <a:r>
              <a:rPr lang="en-US" sz="1275" b="1" dirty="0">
                <a:solidFill>
                  <a:srgbClr val="1A2B4A"/>
                </a:solidFill>
                <a:latin typeface="Calibri"/>
                <a:ea typeface="Calibri"/>
                <a:cs typeface="Calibri"/>
                <a:sym typeface="Calibri"/>
              </a:rPr>
              <a:t>Sample Course Topics</a:t>
            </a:r>
            <a:endParaRPr sz="1013" dirty="0"/>
          </a:p>
        </p:txBody>
      </p:sp>
      <p:sp>
        <p:nvSpPr>
          <p:cNvPr id="17" name="Google Shape;414;p25">
            <a:extLst>
              <a:ext uri="{FF2B5EF4-FFF2-40B4-BE49-F238E27FC236}">
                <a16:creationId xmlns:a16="http://schemas.microsoft.com/office/drawing/2014/main" id="{9BBBD590-99D4-079A-7E64-7BFEB2E1B268}"/>
              </a:ext>
            </a:extLst>
          </p:cNvPr>
          <p:cNvSpPr/>
          <p:nvPr/>
        </p:nvSpPr>
        <p:spPr>
          <a:xfrm>
            <a:off x="4807901" y="1358708"/>
            <a:ext cx="4114800" cy="3086100"/>
          </a:xfrm>
          <a:prstGeom prst="rect">
            <a:avLst/>
          </a:prstGeom>
          <a:solidFill>
            <a:srgbClr val="F2F4F8"/>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18" name="Google Shape;415;p25">
            <a:extLst>
              <a:ext uri="{FF2B5EF4-FFF2-40B4-BE49-F238E27FC236}">
                <a16:creationId xmlns:a16="http://schemas.microsoft.com/office/drawing/2014/main" id="{5AE0EE6F-212F-A6EC-F235-5FC96A0BAA22}"/>
              </a:ext>
            </a:extLst>
          </p:cNvPr>
          <p:cNvSpPr/>
          <p:nvPr/>
        </p:nvSpPr>
        <p:spPr>
          <a:xfrm>
            <a:off x="4807901" y="1358708"/>
            <a:ext cx="54864" cy="3086100"/>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19" name="Google Shape;416;p25">
            <a:extLst>
              <a:ext uri="{FF2B5EF4-FFF2-40B4-BE49-F238E27FC236}">
                <a16:creationId xmlns:a16="http://schemas.microsoft.com/office/drawing/2014/main" id="{84635458-F744-E214-6741-EC13477D1250}"/>
              </a:ext>
            </a:extLst>
          </p:cNvPr>
          <p:cNvSpPr txBox="1"/>
          <p:nvPr/>
        </p:nvSpPr>
        <p:spPr>
          <a:xfrm>
            <a:off x="4945061" y="1495869"/>
            <a:ext cx="3771900" cy="253885"/>
          </a:xfrm>
          <a:prstGeom prst="rect">
            <a:avLst/>
          </a:prstGeom>
          <a:noFill/>
          <a:ln>
            <a:noFill/>
          </a:ln>
        </p:spPr>
        <p:txBody>
          <a:bodyPr spcFirstLastPara="1" wrap="square" lIns="68569" tIns="34275" rIns="68569" bIns="34275" anchor="t" anchorCtr="0">
            <a:spAutoFit/>
          </a:bodyPr>
          <a:lstStyle/>
          <a:p>
            <a:r>
              <a:rPr lang="en-US" sz="1200">
                <a:solidFill>
                  <a:srgbClr val="333333"/>
                </a:solidFill>
                <a:latin typeface="Calibri"/>
                <a:ea typeface="Calibri"/>
                <a:cs typeface="Calibri"/>
                <a:sym typeface="Calibri"/>
              </a:rPr>
              <a:t>• Multi-Cloud Networking</a:t>
            </a:r>
            <a:endParaRPr sz="1013"/>
          </a:p>
        </p:txBody>
      </p:sp>
      <p:sp>
        <p:nvSpPr>
          <p:cNvPr id="20" name="Google Shape;417;p25">
            <a:extLst>
              <a:ext uri="{FF2B5EF4-FFF2-40B4-BE49-F238E27FC236}">
                <a16:creationId xmlns:a16="http://schemas.microsoft.com/office/drawing/2014/main" id="{99055A37-F8F6-D4E4-36FB-5976C86ACE8A}"/>
              </a:ext>
            </a:extLst>
          </p:cNvPr>
          <p:cNvSpPr txBox="1"/>
          <p:nvPr/>
        </p:nvSpPr>
        <p:spPr>
          <a:xfrm>
            <a:off x="4945061" y="1852485"/>
            <a:ext cx="3771900" cy="253885"/>
          </a:xfrm>
          <a:prstGeom prst="rect">
            <a:avLst/>
          </a:prstGeom>
          <a:noFill/>
          <a:ln>
            <a:noFill/>
          </a:ln>
        </p:spPr>
        <p:txBody>
          <a:bodyPr spcFirstLastPara="1" wrap="square" lIns="68569" tIns="34275" rIns="68569" bIns="34275" anchor="t" anchorCtr="0">
            <a:spAutoFit/>
          </a:bodyPr>
          <a:lstStyle/>
          <a:p>
            <a:r>
              <a:rPr lang="en-US" sz="1200">
                <a:solidFill>
                  <a:srgbClr val="333333"/>
                </a:solidFill>
                <a:latin typeface="Calibri"/>
                <a:ea typeface="Calibri"/>
                <a:cs typeface="Calibri"/>
                <a:sym typeface="Calibri"/>
              </a:rPr>
              <a:t>• Security on the Cloud</a:t>
            </a:r>
            <a:endParaRPr sz="1013"/>
          </a:p>
        </p:txBody>
      </p:sp>
      <p:sp>
        <p:nvSpPr>
          <p:cNvPr id="21" name="Google Shape;418;p25">
            <a:extLst>
              <a:ext uri="{FF2B5EF4-FFF2-40B4-BE49-F238E27FC236}">
                <a16:creationId xmlns:a16="http://schemas.microsoft.com/office/drawing/2014/main" id="{F09FF8D7-03E7-AF89-DDD1-21FE97AB6D8B}"/>
              </a:ext>
            </a:extLst>
          </p:cNvPr>
          <p:cNvSpPr txBox="1"/>
          <p:nvPr/>
        </p:nvSpPr>
        <p:spPr>
          <a:xfrm>
            <a:off x="4945061" y="2209101"/>
            <a:ext cx="3771900" cy="253885"/>
          </a:xfrm>
          <a:prstGeom prst="rect">
            <a:avLst/>
          </a:prstGeom>
          <a:noFill/>
          <a:ln>
            <a:noFill/>
          </a:ln>
        </p:spPr>
        <p:txBody>
          <a:bodyPr spcFirstLastPara="1" wrap="square" lIns="68569" tIns="34275" rIns="68569" bIns="34275" anchor="t" anchorCtr="0">
            <a:spAutoFit/>
          </a:bodyPr>
          <a:lstStyle/>
          <a:p>
            <a:r>
              <a:rPr lang="en-US" sz="1200">
                <a:solidFill>
                  <a:srgbClr val="333333"/>
                </a:solidFill>
                <a:latin typeface="Calibri"/>
                <a:ea typeface="Calibri"/>
                <a:cs typeface="Calibri"/>
                <a:sym typeface="Calibri"/>
              </a:rPr>
              <a:t>• Container Orchestration for Research</a:t>
            </a:r>
            <a:endParaRPr sz="1013"/>
          </a:p>
        </p:txBody>
      </p:sp>
      <p:sp>
        <p:nvSpPr>
          <p:cNvPr id="22" name="Google Shape;419;p25">
            <a:extLst>
              <a:ext uri="{FF2B5EF4-FFF2-40B4-BE49-F238E27FC236}">
                <a16:creationId xmlns:a16="http://schemas.microsoft.com/office/drawing/2014/main" id="{B6641F35-ABD8-838D-8774-C18A5C17C26A}"/>
              </a:ext>
            </a:extLst>
          </p:cNvPr>
          <p:cNvSpPr txBox="1"/>
          <p:nvPr/>
        </p:nvSpPr>
        <p:spPr>
          <a:xfrm>
            <a:off x="4945061" y="2565717"/>
            <a:ext cx="3771900" cy="253885"/>
          </a:xfrm>
          <a:prstGeom prst="rect">
            <a:avLst/>
          </a:prstGeom>
          <a:noFill/>
          <a:ln>
            <a:noFill/>
          </a:ln>
        </p:spPr>
        <p:txBody>
          <a:bodyPr spcFirstLastPara="1" wrap="square" lIns="68569" tIns="34275" rIns="68569" bIns="34275" anchor="t" anchorCtr="0">
            <a:spAutoFit/>
          </a:bodyPr>
          <a:lstStyle/>
          <a:p>
            <a:r>
              <a:rPr lang="en-US" sz="1200">
                <a:solidFill>
                  <a:srgbClr val="333333"/>
                </a:solidFill>
                <a:latin typeface="Calibri"/>
                <a:ea typeface="Calibri"/>
                <a:cs typeface="Calibri"/>
                <a:sym typeface="Calibri"/>
              </a:rPr>
              <a:t>• GitHub Copilot for Research</a:t>
            </a:r>
            <a:endParaRPr sz="1013"/>
          </a:p>
        </p:txBody>
      </p:sp>
      <p:sp>
        <p:nvSpPr>
          <p:cNvPr id="23" name="Google Shape;420;p25">
            <a:extLst>
              <a:ext uri="{FF2B5EF4-FFF2-40B4-BE49-F238E27FC236}">
                <a16:creationId xmlns:a16="http://schemas.microsoft.com/office/drawing/2014/main" id="{5A7A87AD-A316-88CB-135D-4248A426D9C8}"/>
              </a:ext>
            </a:extLst>
          </p:cNvPr>
          <p:cNvSpPr txBox="1"/>
          <p:nvPr/>
        </p:nvSpPr>
        <p:spPr>
          <a:xfrm>
            <a:off x="4945061" y="2922333"/>
            <a:ext cx="3771900" cy="253885"/>
          </a:xfrm>
          <a:prstGeom prst="rect">
            <a:avLst/>
          </a:prstGeom>
          <a:noFill/>
          <a:ln>
            <a:noFill/>
          </a:ln>
        </p:spPr>
        <p:txBody>
          <a:bodyPr spcFirstLastPara="1" wrap="square" lIns="68569" tIns="34275" rIns="68569" bIns="34275" anchor="t" anchorCtr="0">
            <a:spAutoFit/>
          </a:bodyPr>
          <a:lstStyle/>
          <a:p>
            <a:r>
              <a:rPr lang="en-US" sz="1200">
                <a:solidFill>
                  <a:srgbClr val="333333"/>
                </a:solidFill>
                <a:latin typeface="Calibri"/>
                <a:ea typeface="Calibri"/>
                <a:cs typeface="Calibri"/>
                <a:sym typeface="Calibri"/>
              </a:rPr>
              <a:t>• GCP Administrator Basic Training</a:t>
            </a:r>
            <a:endParaRPr sz="1013"/>
          </a:p>
        </p:txBody>
      </p:sp>
      <p:sp>
        <p:nvSpPr>
          <p:cNvPr id="24" name="Google Shape;421;p25">
            <a:extLst>
              <a:ext uri="{FF2B5EF4-FFF2-40B4-BE49-F238E27FC236}">
                <a16:creationId xmlns:a16="http://schemas.microsoft.com/office/drawing/2014/main" id="{2C37A9D0-AD9B-9837-502A-3DEDA0C16534}"/>
              </a:ext>
            </a:extLst>
          </p:cNvPr>
          <p:cNvSpPr txBox="1"/>
          <p:nvPr/>
        </p:nvSpPr>
        <p:spPr>
          <a:xfrm>
            <a:off x="4945061" y="3278949"/>
            <a:ext cx="3771900" cy="253885"/>
          </a:xfrm>
          <a:prstGeom prst="rect">
            <a:avLst/>
          </a:prstGeom>
          <a:noFill/>
          <a:ln>
            <a:noFill/>
          </a:ln>
        </p:spPr>
        <p:txBody>
          <a:bodyPr spcFirstLastPara="1" wrap="square" lIns="68569" tIns="34275" rIns="68569" bIns="34275" anchor="t" anchorCtr="0">
            <a:spAutoFit/>
          </a:bodyPr>
          <a:lstStyle/>
          <a:p>
            <a:r>
              <a:rPr lang="en-US" sz="1200">
                <a:solidFill>
                  <a:srgbClr val="333333"/>
                </a:solidFill>
                <a:latin typeface="Calibri"/>
                <a:ea typeface="Calibri"/>
                <a:cs typeface="Calibri"/>
                <a:sym typeface="Calibri"/>
              </a:rPr>
              <a:t>• Research Data Security &amp; Compliance</a:t>
            </a:r>
            <a:endParaRPr sz="1013"/>
          </a:p>
        </p:txBody>
      </p:sp>
      <p:sp>
        <p:nvSpPr>
          <p:cNvPr id="25" name="Google Shape;422;p25">
            <a:extLst>
              <a:ext uri="{FF2B5EF4-FFF2-40B4-BE49-F238E27FC236}">
                <a16:creationId xmlns:a16="http://schemas.microsoft.com/office/drawing/2014/main" id="{E103E46B-7EB2-FE66-D744-C0CD86003A8A}"/>
              </a:ext>
            </a:extLst>
          </p:cNvPr>
          <p:cNvSpPr txBox="1"/>
          <p:nvPr/>
        </p:nvSpPr>
        <p:spPr>
          <a:xfrm>
            <a:off x="4945061" y="3635565"/>
            <a:ext cx="3771900" cy="253885"/>
          </a:xfrm>
          <a:prstGeom prst="rect">
            <a:avLst/>
          </a:prstGeom>
          <a:noFill/>
          <a:ln>
            <a:noFill/>
          </a:ln>
        </p:spPr>
        <p:txBody>
          <a:bodyPr spcFirstLastPara="1" wrap="square" lIns="68569" tIns="34275" rIns="68569" bIns="34275" anchor="t" anchorCtr="0">
            <a:spAutoFit/>
          </a:bodyPr>
          <a:lstStyle/>
          <a:p>
            <a:r>
              <a:rPr lang="en-US" sz="1200">
                <a:solidFill>
                  <a:srgbClr val="333333"/>
                </a:solidFill>
                <a:latin typeface="Calibri"/>
                <a:ea typeface="Calibri"/>
                <a:cs typeface="Calibri"/>
                <a:sym typeface="Calibri"/>
              </a:rPr>
              <a:t>• Secure Research Environments</a:t>
            </a:r>
            <a:endParaRPr sz="1013"/>
          </a:p>
        </p:txBody>
      </p:sp>
      <p:sp>
        <p:nvSpPr>
          <p:cNvPr id="26" name="Google Shape;423;p25">
            <a:extLst>
              <a:ext uri="{FF2B5EF4-FFF2-40B4-BE49-F238E27FC236}">
                <a16:creationId xmlns:a16="http://schemas.microsoft.com/office/drawing/2014/main" id="{FD806B5D-0094-C2A6-D757-06A021EA64BE}"/>
              </a:ext>
            </a:extLst>
          </p:cNvPr>
          <p:cNvSpPr txBox="1"/>
          <p:nvPr/>
        </p:nvSpPr>
        <p:spPr>
          <a:xfrm>
            <a:off x="4945061" y="3992181"/>
            <a:ext cx="3771900" cy="253885"/>
          </a:xfrm>
          <a:prstGeom prst="rect">
            <a:avLst/>
          </a:prstGeom>
          <a:noFill/>
          <a:ln>
            <a:noFill/>
          </a:ln>
        </p:spPr>
        <p:txBody>
          <a:bodyPr spcFirstLastPara="1" wrap="square" lIns="68569" tIns="34275" rIns="68569" bIns="34275" anchor="t" anchorCtr="0">
            <a:spAutoFit/>
          </a:bodyPr>
          <a:lstStyle/>
          <a:p>
            <a:r>
              <a:rPr lang="en-US" sz="1200">
                <a:solidFill>
                  <a:srgbClr val="333333"/>
                </a:solidFill>
                <a:latin typeface="Calibri"/>
                <a:ea typeface="Calibri"/>
                <a:cs typeface="Calibri"/>
                <a:sym typeface="Calibri"/>
              </a:rPr>
              <a:t>• Advanced AI &amp; ML Workloads</a:t>
            </a:r>
            <a:endParaRPr sz="1013"/>
          </a:p>
        </p:txBody>
      </p:sp>
    </p:spTree>
    <p:extLst>
      <p:ext uri="{BB962C8B-B14F-4D97-AF65-F5344CB8AC3E}">
        <p14:creationId xmlns:p14="http://schemas.microsoft.com/office/powerpoint/2010/main" val="4267474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1655F6-DA86-C51D-B2A8-B84213ECAC0E}"/>
              </a:ext>
            </a:extLst>
          </p:cNvPr>
          <p:cNvSpPr>
            <a:spLocks noGrp="1"/>
          </p:cNvSpPr>
          <p:nvPr>
            <p:ph type="sldNum" sz="quarter" idx="4"/>
          </p:nvPr>
        </p:nvSpPr>
        <p:spPr/>
        <p:txBody>
          <a:bodyPr/>
          <a:lstStyle/>
          <a:p>
            <a:fld id="{9E7CA0F2-EE66-4F60-8C00-E0BE38E7AEC5}" type="slidenum">
              <a:rPr lang="en-GB" smtClean="0"/>
              <a:pPr/>
              <a:t>12</a:t>
            </a:fld>
            <a:endParaRPr lang="en-GB" dirty="0"/>
          </a:p>
        </p:txBody>
      </p:sp>
      <p:sp>
        <p:nvSpPr>
          <p:cNvPr id="4" name="Title 3">
            <a:extLst>
              <a:ext uri="{FF2B5EF4-FFF2-40B4-BE49-F238E27FC236}">
                <a16:creationId xmlns:a16="http://schemas.microsoft.com/office/drawing/2014/main" id="{A6BE1834-2A3B-0259-64DB-F1F9560CE762}"/>
              </a:ext>
            </a:extLst>
          </p:cNvPr>
          <p:cNvSpPr>
            <a:spLocks noGrp="1"/>
          </p:cNvSpPr>
          <p:nvPr>
            <p:ph type="title"/>
          </p:nvPr>
        </p:nvSpPr>
        <p:spPr/>
        <p:txBody>
          <a:bodyPr>
            <a:normAutofit/>
          </a:bodyPr>
          <a:lstStyle/>
          <a:p>
            <a:r>
              <a:rPr lang="en-US" dirty="0"/>
              <a:t>Answers by Experts Chatbot</a:t>
            </a:r>
          </a:p>
        </p:txBody>
      </p:sp>
      <p:sp>
        <p:nvSpPr>
          <p:cNvPr id="5" name="Google Shape;436;p26">
            <a:extLst>
              <a:ext uri="{FF2B5EF4-FFF2-40B4-BE49-F238E27FC236}">
                <a16:creationId xmlns:a16="http://schemas.microsoft.com/office/drawing/2014/main" id="{2EC00323-684D-C6A6-3470-E7D7016279ED}"/>
              </a:ext>
            </a:extLst>
          </p:cNvPr>
          <p:cNvSpPr txBox="1"/>
          <p:nvPr/>
        </p:nvSpPr>
        <p:spPr>
          <a:xfrm>
            <a:off x="354561" y="743214"/>
            <a:ext cx="8572500" cy="300052"/>
          </a:xfrm>
          <a:prstGeom prst="rect">
            <a:avLst/>
          </a:prstGeom>
          <a:noFill/>
          <a:ln>
            <a:noFill/>
          </a:ln>
        </p:spPr>
        <p:txBody>
          <a:bodyPr spcFirstLastPara="1" wrap="square" lIns="68569" tIns="34275" rIns="68569" bIns="34275" anchor="t" anchorCtr="0">
            <a:spAutoFit/>
          </a:bodyPr>
          <a:lstStyle/>
          <a:p>
            <a:r>
              <a:rPr lang="en-US" sz="1500" b="1" dirty="0">
                <a:solidFill>
                  <a:srgbClr val="20649A"/>
                </a:solidFill>
                <a:latin typeface="Calibri"/>
                <a:ea typeface="Calibri"/>
                <a:cs typeface="Calibri"/>
                <a:sym typeface="Calibri"/>
              </a:rPr>
              <a:t>Unlocking community knowledge at the speed of a question — abe.internet2.edu</a:t>
            </a:r>
            <a:endParaRPr sz="1013" dirty="0">
              <a:solidFill>
                <a:srgbClr val="20649A"/>
              </a:solidFill>
            </a:endParaRPr>
          </a:p>
        </p:txBody>
      </p:sp>
      <p:sp>
        <p:nvSpPr>
          <p:cNvPr id="6" name="Google Shape;437;p26">
            <a:extLst>
              <a:ext uri="{FF2B5EF4-FFF2-40B4-BE49-F238E27FC236}">
                <a16:creationId xmlns:a16="http://schemas.microsoft.com/office/drawing/2014/main" id="{0A59E8A4-91E4-EBC8-BD31-E29B88569C59}"/>
              </a:ext>
            </a:extLst>
          </p:cNvPr>
          <p:cNvSpPr txBox="1"/>
          <p:nvPr/>
        </p:nvSpPr>
        <p:spPr>
          <a:xfrm>
            <a:off x="344091" y="1289304"/>
            <a:ext cx="4114800" cy="265427"/>
          </a:xfrm>
          <a:prstGeom prst="rect">
            <a:avLst/>
          </a:prstGeom>
          <a:noFill/>
          <a:ln>
            <a:noFill/>
          </a:ln>
        </p:spPr>
        <p:txBody>
          <a:bodyPr spcFirstLastPara="1" wrap="square" lIns="68569" tIns="34275" rIns="68569" bIns="34275" anchor="t" anchorCtr="0">
            <a:spAutoFit/>
          </a:bodyPr>
          <a:lstStyle/>
          <a:p>
            <a:r>
              <a:rPr lang="en-US" sz="1275" b="1">
                <a:solidFill>
                  <a:srgbClr val="1A2B4A"/>
                </a:solidFill>
                <a:latin typeface="Calibri"/>
                <a:ea typeface="Calibri"/>
                <a:cs typeface="Calibri"/>
                <a:sym typeface="Calibri"/>
              </a:rPr>
              <a:t>What Is It?</a:t>
            </a:r>
            <a:endParaRPr sz="1013"/>
          </a:p>
        </p:txBody>
      </p:sp>
      <p:sp>
        <p:nvSpPr>
          <p:cNvPr id="7" name="Google Shape;438;p26">
            <a:extLst>
              <a:ext uri="{FF2B5EF4-FFF2-40B4-BE49-F238E27FC236}">
                <a16:creationId xmlns:a16="http://schemas.microsoft.com/office/drawing/2014/main" id="{A57115CA-5832-08B7-207C-ED4970C2BD54}"/>
              </a:ext>
            </a:extLst>
          </p:cNvPr>
          <p:cNvSpPr txBox="1"/>
          <p:nvPr/>
        </p:nvSpPr>
        <p:spPr>
          <a:xfrm>
            <a:off x="344091" y="1563624"/>
            <a:ext cx="4114800" cy="588592"/>
          </a:xfrm>
          <a:prstGeom prst="rect">
            <a:avLst/>
          </a:prstGeom>
          <a:noFill/>
          <a:ln>
            <a:noFill/>
          </a:ln>
        </p:spPr>
        <p:txBody>
          <a:bodyPr spcFirstLastPara="1" wrap="square" lIns="68569" tIns="34275" rIns="68569" bIns="34275" anchor="t" anchorCtr="0">
            <a:spAutoFit/>
          </a:bodyPr>
          <a:lstStyle/>
          <a:p>
            <a:r>
              <a:rPr lang="en-US" sz="1125">
                <a:solidFill>
                  <a:srgbClr val="666666"/>
                </a:solidFill>
                <a:latin typeface="Calibri"/>
                <a:ea typeface="Calibri"/>
                <a:cs typeface="Calibri"/>
                <a:sym typeface="Calibri"/>
              </a:rPr>
              <a:t>An AI-powered chatbot that surfaces peer-generated insights from CICP community sessions, NET+ town halls, and webinars — pointing you directly to the source</a:t>
            </a:r>
            <a:endParaRPr sz="1013"/>
          </a:p>
        </p:txBody>
      </p:sp>
      <p:sp>
        <p:nvSpPr>
          <p:cNvPr id="8" name="Google Shape;439;p26">
            <a:extLst>
              <a:ext uri="{FF2B5EF4-FFF2-40B4-BE49-F238E27FC236}">
                <a16:creationId xmlns:a16="http://schemas.microsoft.com/office/drawing/2014/main" id="{49BA1DFA-5B9B-527F-EAFC-3FFCE35E121E}"/>
              </a:ext>
            </a:extLst>
          </p:cNvPr>
          <p:cNvSpPr txBox="1"/>
          <p:nvPr/>
        </p:nvSpPr>
        <p:spPr>
          <a:xfrm>
            <a:off x="344091" y="2304288"/>
            <a:ext cx="4114800" cy="265427"/>
          </a:xfrm>
          <a:prstGeom prst="rect">
            <a:avLst/>
          </a:prstGeom>
          <a:noFill/>
          <a:ln>
            <a:noFill/>
          </a:ln>
        </p:spPr>
        <p:txBody>
          <a:bodyPr spcFirstLastPara="1" wrap="square" lIns="68569" tIns="34275" rIns="68569" bIns="34275" anchor="t" anchorCtr="0">
            <a:spAutoFit/>
          </a:bodyPr>
          <a:lstStyle/>
          <a:p>
            <a:r>
              <a:rPr lang="en-US" sz="1275" b="1">
                <a:solidFill>
                  <a:srgbClr val="1A2B4A"/>
                </a:solidFill>
                <a:latin typeface="Calibri"/>
                <a:ea typeface="Calibri"/>
                <a:cs typeface="Calibri"/>
                <a:sym typeface="Calibri"/>
              </a:rPr>
              <a:t>Built With the Community</a:t>
            </a:r>
            <a:endParaRPr sz="1013"/>
          </a:p>
        </p:txBody>
      </p:sp>
      <p:sp>
        <p:nvSpPr>
          <p:cNvPr id="9" name="Google Shape;440;p26">
            <a:extLst>
              <a:ext uri="{FF2B5EF4-FFF2-40B4-BE49-F238E27FC236}">
                <a16:creationId xmlns:a16="http://schemas.microsoft.com/office/drawing/2014/main" id="{DAE20C59-1111-0EEF-4A08-880B0B226CBD}"/>
              </a:ext>
            </a:extLst>
          </p:cNvPr>
          <p:cNvSpPr txBox="1"/>
          <p:nvPr/>
        </p:nvSpPr>
        <p:spPr>
          <a:xfrm>
            <a:off x="344091" y="2578608"/>
            <a:ext cx="4114800" cy="761717"/>
          </a:xfrm>
          <a:prstGeom prst="rect">
            <a:avLst/>
          </a:prstGeom>
          <a:noFill/>
          <a:ln>
            <a:noFill/>
          </a:ln>
        </p:spPr>
        <p:txBody>
          <a:bodyPr spcFirstLastPara="1" wrap="square" lIns="68569" tIns="34275" rIns="68569" bIns="34275" anchor="t" anchorCtr="0">
            <a:spAutoFit/>
          </a:bodyPr>
          <a:lstStyle/>
          <a:p>
            <a:r>
              <a:rPr lang="en-US" sz="1125">
                <a:solidFill>
                  <a:srgbClr val="666666"/>
                </a:solidFill>
                <a:latin typeface="Calibri"/>
                <a:ea typeface="Calibri"/>
                <a:cs typeface="Calibri"/>
                <a:sym typeface="Calibri"/>
              </a:rPr>
              <a:t>Co-developed with the California Polytechnic State University's (Cal Poly) Cloud Innovation Center (AWS CIC program); launched at the 2026 Higher Ed Cloud Forum; codebase open source at github.com/Internet2/i2ccc</a:t>
            </a:r>
            <a:endParaRPr sz="1013"/>
          </a:p>
        </p:txBody>
      </p:sp>
      <p:sp>
        <p:nvSpPr>
          <p:cNvPr id="10" name="Google Shape;441;p26">
            <a:extLst>
              <a:ext uri="{FF2B5EF4-FFF2-40B4-BE49-F238E27FC236}">
                <a16:creationId xmlns:a16="http://schemas.microsoft.com/office/drawing/2014/main" id="{F585E615-33BE-65F4-A8BC-AB75F2C3F7AA}"/>
              </a:ext>
            </a:extLst>
          </p:cNvPr>
          <p:cNvSpPr txBox="1"/>
          <p:nvPr/>
        </p:nvSpPr>
        <p:spPr>
          <a:xfrm>
            <a:off x="344091" y="3319272"/>
            <a:ext cx="4114800" cy="265427"/>
          </a:xfrm>
          <a:prstGeom prst="rect">
            <a:avLst/>
          </a:prstGeom>
          <a:noFill/>
          <a:ln>
            <a:noFill/>
          </a:ln>
        </p:spPr>
        <p:txBody>
          <a:bodyPr spcFirstLastPara="1" wrap="square" lIns="68569" tIns="34275" rIns="68569" bIns="34275" anchor="t" anchorCtr="0">
            <a:spAutoFit/>
          </a:bodyPr>
          <a:lstStyle/>
          <a:p>
            <a:r>
              <a:rPr lang="en-US" sz="1275" b="1">
                <a:solidFill>
                  <a:srgbClr val="1A2B4A"/>
                </a:solidFill>
                <a:latin typeface="Calibri"/>
                <a:ea typeface="Calibri"/>
                <a:cs typeface="Calibri"/>
                <a:sym typeface="Calibri"/>
              </a:rPr>
              <a:t>Accessible to All</a:t>
            </a:r>
            <a:endParaRPr sz="1013"/>
          </a:p>
        </p:txBody>
      </p:sp>
      <p:sp>
        <p:nvSpPr>
          <p:cNvPr id="11" name="Google Shape;442;p26">
            <a:extLst>
              <a:ext uri="{FF2B5EF4-FFF2-40B4-BE49-F238E27FC236}">
                <a16:creationId xmlns:a16="http://schemas.microsoft.com/office/drawing/2014/main" id="{67E2747E-C434-6B20-3223-8447AC39E5F8}"/>
              </a:ext>
            </a:extLst>
          </p:cNvPr>
          <p:cNvSpPr txBox="1"/>
          <p:nvPr/>
        </p:nvSpPr>
        <p:spPr>
          <a:xfrm>
            <a:off x="344091" y="3593592"/>
            <a:ext cx="4114800" cy="588592"/>
          </a:xfrm>
          <a:prstGeom prst="rect">
            <a:avLst/>
          </a:prstGeom>
          <a:noFill/>
          <a:ln>
            <a:noFill/>
          </a:ln>
        </p:spPr>
        <p:txBody>
          <a:bodyPr spcFirstLastPara="1" wrap="square" lIns="68569" tIns="34275" rIns="68569" bIns="34275" anchor="t" anchorCtr="0">
            <a:spAutoFit/>
          </a:bodyPr>
          <a:lstStyle/>
          <a:p>
            <a:r>
              <a:rPr lang="en-US" sz="1125">
                <a:solidFill>
                  <a:srgbClr val="666666"/>
                </a:solidFill>
                <a:latin typeface="Calibri"/>
                <a:ea typeface="Calibri"/>
                <a:cs typeface="Calibri"/>
                <a:sym typeface="Calibri"/>
              </a:rPr>
              <a:t>Log in with your InCommon credentials or an Internet2 guest account. Subscriber-only materials are gated; everything else is open to the broader community</a:t>
            </a:r>
            <a:endParaRPr sz="1013"/>
          </a:p>
        </p:txBody>
      </p:sp>
      <p:pic>
        <p:nvPicPr>
          <p:cNvPr id="12" name="Google Shape;443;p26" descr="abe-chatbot.png">
            <a:extLst>
              <a:ext uri="{FF2B5EF4-FFF2-40B4-BE49-F238E27FC236}">
                <a16:creationId xmlns:a16="http://schemas.microsoft.com/office/drawing/2014/main" id="{1CBAA5CE-27BF-2FD7-333E-84927D69CC97}"/>
              </a:ext>
            </a:extLst>
          </p:cNvPr>
          <p:cNvPicPr preferRelativeResize="0"/>
          <p:nvPr/>
        </p:nvPicPr>
        <p:blipFill rotWithShape="1">
          <a:blip r:embed="rId2">
            <a:alphaModFix/>
          </a:blip>
          <a:srcRect/>
          <a:stretch/>
        </p:blipFill>
        <p:spPr>
          <a:xfrm>
            <a:off x="4664631" y="1289304"/>
            <a:ext cx="4320540" cy="2948940"/>
          </a:xfrm>
          <a:prstGeom prst="rect">
            <a:avLst/>
          </a:prstGeom>
          <a:noFill/>
          <a:ln>
            <a:noFill/>
          </a:ln>
        </p:spPr>
      </p:pic>
    </p:spTree>
    <p:extLst>
      <p:ext uri="{BB962C8B-B14F-4D97-AF65-F5344CB8AC3E}">
        <p14:creationId xmlns:p14="http://schemas.microsoft.com/office/powerpoint/2010/main" val="3430626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97C633-D56B-CEF7-BCF6-489D46825AAF}"/>
              </a:ext>
            </a:extLst>
          </p:cNvPr>
          <p:cNvSpPr>
            <a:spLocks noGrp="1"/>
          </p:cNvSpPr>
          <p:nvPr>
            <p:ph type="sldNum" sz="quarter" idx="4"/>
          </p:nvPr>
        </p:nvSpPr>
        <p:spPr/>
        <p:txBody>
          <a:bodyPr/>
          <a:lstStyle/>
          <a:p>
            <a:fld id="{9E7CA0F2-EE66-4F60-8C00-E0BE38E7AEC5}" type="slidenum">
              <a:rPr lang="en-GB" smtClean="0"/>
              <a:pPr/>
              <a:t>13</a:t>
            </a:fld>
            <a:endParaRPr lang="en-GB" dirty="0"/>
          </a:p>
        </p:txBody>
      </p:sp>
      <p:sp>
        <p:nvSpPr>
          <p:cNvPr id="4" name="Title 3">
            <a:extLst>
              <a:ext uri="{FF2B5EF4-FFF2-40B4-BE49-F238E27FC236}">
                <a16:creationId xmlns:a16="http://schemas.microsoft.com/office/drawing/2014/main" id="{1D39BE6B-F9D8-085F-1959-1E63A7BCB69D}"/>
              </a:ext>
            </a:extLst>
          </p:cNvPr>
          <p:cNvSpPr>
            <a:spLocks noGrp="1"/>
          </p:cNvSpPr>
          <p:nvPr>
            <p:ph type="title"/>
          </p:nvPr>
        </p:nvSpPr>
        <p:spPr/>
        <p:txBody>
          <a:bodyPr>
            <a:normAutofit/>
          </a:bodyPr>
          <a:lstStyle/>
          <a:p>
            <a:r>
              <a:rPr lang="en-US" dirty="0"/>
              <a:t>CICP in Action: Success Stories</a:t>
            </a:r>
          </a:p>
        </p:txBody>
      </p:sp>
      <p:sp>
        <p:nvSpPr>
          <p:cNvPr id="5" name="Google Shape;455;p27">
            <a:extLst>
              <a:ext uri="{FF2B5EF4-FFF2-40B4-BE49-F238E27FC236}">
                <a16:creationId xmlns:a16="http://schemas.microsoft.com/office/drawing/2014/main" id="{BE3F4185-1061-9310-FF09-C410CEE2007E}"/>
              </a:ext>
            </a:extLst>
          </p:cNvPr>
          <p:cNvSpPr txBox="1"/>
          <p:nvPr/>
        </p:nvSpPr>
        <p:spPr>
          <a:xfrm>
            <a:off x="350201" y="646800"/>
            <a:ext cx="8572500" cy="300052"/>
          </a:xfrm>
          <a:prstGeom prst="rect">
            <a:avLst/>
          </a:prstGeom>
          <a:noFill/>
          <a:ln>
            <a:noFill/>
          </a:ln>
        </p:spPr>
        <p:txBody>
          <a:bodyPr spcFirstLastPara="1" wrap="square" lIns="68569" tIns="34275" rIns="68569" bIns="34275" anchor="t" anchorCtr="0">
            <a:spAutoFit/>
          </a:bodyPr>
          <a:lstStyle/>
          <a:p>
            <a:r>
              <a:rPr lang="en-US" sz="1500" b="1" dirty="0">
                <a:solidFill>
                  <a:srgbClr val="20649A"/>
                </a:solidFill>
                <a:latin typeface="Calibri"/>
                <a:ea typeface="Calibri"/>
                <a:cs typeface="Calibri"/>
                <a:sym typeface="Calibri"/>
              </a:rPr>
              <a:t>Network effects in practice — where community investment pays institutional dividends</a:t>
            </a:r>
            <a:endParaRPr sz="1013" dirty="0">
              <a:solidFill>
                <a:srgbClr val="20649A"/>
              </a:solidFill>
            </a:endParaRPr>
          </a:p>
        </p:txBody>
      </p:sp>
      <p:sp>
        <p:nvSpPr>
          <p:cNvPr id="6" name="Google Shape;456;p27">
            <a:extLst>
              <a:ext uri="{FF2B5EF4-FFF2-40B4-BE49-F238E27FC236}">
                <a16:creationId xmlns:a16="http://schemas.microsoft.com/office/drawing/2014/main" id="{B810DA07-6773-05A0-9449-559EC2CC3C54}"/>
              </a:ext>
            </a:extLst>
          </p:cNvPr>
          <p:cNvSpPr/>
          <p:nvPr/>
        </p:nvSpPr>
        <p:spPr>
          <a:xfrm>
            <a:off x="281621" y="1058280"/>
            <a:ext cx="45719" cy="967118"/>
          </a:xfrm>
          <a:prstGeom prst="rect">
            <a:avLst/>
          </a:prstGeom>
          <a:solidFill>
            <a:srgbClr val="20649A"/>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7" name="Google Shape;457;p27">
            <a:extLst>
              <a:ext uri="{FF2B5EF4-FFF2-40B4-BE49-F238E27FC236}">
                <a16:creationId xmlns:a16="http://schemas.microsoft.com/office/drawing/2014/main" id="{AAA1B749-D1BB-2ADA-19E5-008F4936CC1C}"/>
              </a:ext>
            </a:extLst>
          </p:cNvPr>
          <p:cNvSpPr txBox="1"/>
          <p:nvPr/>
        </p:nvSpPr>
        <p:spPr>
          <a:xfrm>
            <a:off x="453071" y="1058280"/>
            <a:ext cx="8366760" cy="276969"/>
          </a:xfrm>
          <a:prstGeom prst="rect">
            <a:avLst/>
          </a:prstGeom>
          <a:noFill/>
          <a:ln>
            <a:noFill/>
          </a:ln>
        </p:spPr>
        <p:txBody>
          <a:bodyPr spcFirstLastPara="1" wrap="square" lIns="68569" tIns="34275" rIns="68569" bIns="34275" anchor="t" anchorCtr="0">
            <a:spAutoFit/>
          </a:bodyPr>
          <a:lstStyle/>
          <a:p>
            <a:r>
              <a:rPr lang="en-US" b="1">
                <a:solidFill>
                  <a:srgbClr val="1A2B4A"/>
                </a:solidFill>
                <a:latin typeface="Calibri"/>
                <a:ea typeface="Calibri"/>
                <a:cs typeface="Calibri"/>
                <a:sym typeface="Calibri"/>
              </a:rPr>
              <a:t>Community-Built Solutions Adopted Broadly</a:t>
            </a:r>
            <a:endParaRPr sz="1013"/>
          </a:p>
        </p:txBody>
      </p:sp>
      <p:sp>
        <p:nvSpPr>
          <p:cNvPr id="8" name="Google Shape;458;p27">
            <a:extLst>
              <a:ext uri="{FF2B5EF4-FFF2-40B4-BE49-F238E27FC236}">
                <a16:creationId xmlns:a16="http://schemas.microsoft.com/office/drawing/2014/main" id="{26A7B84D-AFEE-370E-2F1A-8B5C503430AD}"/>
              </a:ext>
            </a:extLst>
          </p:cNvPr>
          <p:cNvSpPr txBox="1"/>
          <p:nvPr/>
        </p:nvSpPr>
        <p:spPr>
          <a:xfrm>
            <a:off x="453071" y="1401181"/>
            <a:ext cx="8366850" cy="253885"/>
          </a:xfrm>
          <a:prstGeom prst="rect">
            <a:avLst/>
          </a:prstGeom>
          <a:noFill/>
          <a:ln>
            <a:noFill/>
          </a:ln>
        </p:spPr>
        <p:txBody>
          <a:bodyPr spcFirstLastPara="1" wrap="square" lIns="68569" tIns="34275" rIns="68569" bIns="34275" anchor="t" anchorCtr="0">
            <a:spAutoFit/>
          </a:bodyPr>
          <a:lstStyle/>
          <a:p>
            <a:r>
              <a:rPr lang="en-US" sz="1200">
                <a:solidFill>
                  <a:srgbClr val="333333"/>
                </a:solidFill>
                <a:latin typeface="Calibri"/>
                <a:ea typeface="Calibri"/>
                <a:cs typeface="Calibri"/>
                <a:sym typeface="Calibri"/>
              </a:rPr>
              <a:t>• Amplify GenAI deployed at multiple institutions after a single barn raising event</a:t>
            </a:r>
            <a:endParaRPr sz="1013"/>
          </a:p>
        </p:txBody>
      </p:sp>
      <p:sp>
        <p:nvSpPr>
          <p:cNvPr id="9" name="Google Shape;459;p27">
            <a:extLst>
              <a:ext uri="{FF2B5EF4-FFF2-40B4-BE49-F238E27FC236}">
                <a16:creationId xmlns:a16="http://schemas.microsoft.com/office/drawing/2014/main" id="{544AE898-184A-6630-E657-E509798355E3}"/>
              </a:ext>
            </a:extLst>
          </p:cNvPr>
          <p:cNvSpPr txBox="1"/>
          <p:nvPr/>
        </p:nvSpPr>
        <p:spPr>
          <a:xfrm>
            <a:off x="453071" y="1771513"/>
            <a:ext cx="8366760" cy="253885"/>
          </a:xfrm>
          <a:prstGeom prst="rect">
            <a:avLst/>
          </a:prstGeom>
          <a:noFill/>
          <a:ln>
            <a:noFill/>
          </a:ln>
        </p:spPr>
        <p:txBody>
          <a:bodyPr spcFirstLastPara="1" wrap="square" lIns="68569" tIns="34275" rIns="68569" bIns="34275" anchor="t" anchorCtr="0">
            <a:spAutoFit/>
          </a:bodyPr>
          <a:lstStyle/>
          <a:p>
            <a:r>
              <a:rPr lang="en-US" sz="1200">
                <a:solidFill>
                  <a:srgbClr val="333333"/>
                </a:solidFill>
                <a:latin typeface="Calibri"/>
                <a:ea typeface="Calibri"/>
                <a:cs typeface="Calibri"/>
                <a:sym typeface="Calibri"/>
              </a:rPr>
              <a:t>• PDF accessibility tooling cut remediation time from weeks to hours at adopting schools</a:t>
            </a:r>
            <a:endParaRPr sz="1013"/>
          </a:p>
        </p:txBody>
      </p:sp>
      <p:sp>
        <p:nvSpPr>
          <p:cNvPr id="10" name="Google Shape;460;p27">
            <a:extLst>
              <a:ext uri="{FF2B5EF4-FFF2-40B4-BE49-F238E27FC236}">
                <a16:creationId xmlns:a16="http://schemas.microsoft.com/office/drawing/2014/main" id="{B35D186B-1F88-CA6C-E2F6-09E6C089296C}"/>
              </a:ext>
            </a:extLst>
          </p:cNvPr>
          <p:cNvSpPr/>
          <p:nvPr/>
        </p:nvSpPr>
        <p:spPr>
          <a:xfrm>
            <a:off x="281621" y="2279004"/>
            <a:ext cx="45719" cy="967118"/>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11" name="Google Shape;461;p27">
            <a:extLst>
              <a:ext uri="{FF2B5EF4-FFF2-40B4-BE49-F238E27FC236}">
                <a16:creationId xmlns:a16="http://schemas.microsoft.com/office/drawing/2014/main" id="{E63CE056-7F18-5E95-8101-BC670705778A}"/>
              </a:ext>
            </a:extLst>
          </p:cNvPr>
          <p:cNvSpPr txBox="1"/>
          <p:nvPr/>
        </p:nvSpPr>
        <p:spPr>
          <a:xfrm>
            <a:off x="453071" y="2279004"/>
            <a:ext cx="8366760" cy="276969"/>
          </a:xfrm>
          <a:prstGeom prst="rect">
            <a:avLst/>
          </a:prstGeom>
          <a:noFill/>
          <a:ln>
            <a:noFill/>
          </a:ln>
        </p:spPr>
        <p:txBody>
          <a:bodyPr spcFirstLastPara="1" wrap="square" lIns="68569" tIns="34275" rIns="68569" bIns="34275" anchor="t" anchorCtr="0">
            <a:spAutoFit/>
          </a:bodyPr>
          <a:lstStyle/>
          <a:p>
            <a:r>
              <a:rPr lang="en-US" b="1">
                <a:solidFill>
                  <a:srgbClr val="1A2B4A"/>
                </a:solidFill>
                <a:latin typeface="Calibri"/>
                <a:ea typeface="Calibri"/>
                <a:cs typeface="Calibri"/>
                <a:sym typeface="Calibri"/>
              </a:rPr>
              <a:t>Peer Knowledge Accelerating Cloud Journeys</a:t>
            </a:r>
            <a:endParaRPr sz="1013"/>
          </a:p>
        </p:txBody>
      </p:sp>
      <p:sp>
        <p:nvSpPr>
          <p:cNvPr id="12" name="Google Shape;462;p27">
            <a:extLst>
              <a:ext uri="{FF2B5EF4-FFF2-40B4-BE49-F238E27FC236}">
                <a16:creationId xmlns:a16="http://schemas.microsoft.com/office/drawing/2014/main" id="{A3E81CFE-50C7-54E7-FC74-7897038F5682}"/>
              </a:ext>
            </a:extLst>
          </p:cNvPr>
          <p:cNvSpPr txBox="1"/>
          <p:nvPr/>
        </p:nvSpPr>
        <p:spPr>
          <a:xfrm>
            <a:off x="453071" y="2621905"/>
            <a:ext cx="8366760" cy="253885"/>
          </a:xfrm>
          <a:prstGeom prst="rect">
            <a:avLst/>
          </a:prstGeom>
          <a:noFill/>
          <a:ln>
            <a:noFill/>
          </a:ln>
        </p:spPr>
        <p:txBody>
          <a:bodyPr spcFirstLastPara="1" wrap="square" lIns="68569" tIns="34275" rIns="68569" bIns="34275" anchor="t" anchorCtr="0">
            <a:spAutoFit/>
          </a:bodyPr>
          <a:lstStyle/>
          <a:p>
            <a:r>
              <a:rPr lang="en-US" sz="1200">
                <a:solidFill>
                  <a:srgbClr val="333333"/>
                </a:solidFill>
                <a:latin typeface="Calibri"/>
                <a:ea typeface="Calibri"/>
                <a:cs typeface="Calibri"/>
                <a:sym typeface="Calibri"/>
              </a:rPr>
              <a:t>• Institutions new to cloud reach production faster by leveraging community architectures</a:t>
            </a:r>
            <a:endParaRPr sz="1013"/>
          </a:p>
        </p:txBody>
      </p:sp>
      <p:sp>
        <p:nvSpPr>
          <p:cNvPr id="13" name="Google Shape;463;p27">
            <a:extLst>
              <a:ext uri="{FF2B5EF4-FFF2-40B4-BE49-F238E27FC236}">
                <a16:creationId xmlns:a16="http://schemas.microsoft.com/office/drawing/2014/main" id="{16457CE5-B2AE-0824-52C3-0465FB45E31C}"/>
              </a:ext>
            </a:extLst>
          </p:cNvPr>
          <p:cNvSpPr txBox="1"/>
          <p:nvPr/>
        </p:nvSpPr>
        <p:spPr>
          <a:xfrm>
            <a:off x="453071" y="2992237"/>
            <a:ext cx="8366760" cy="253885"/>
          </a:xfrm>
          <a:prstGeom prst="rect">
            <a:avLst/>
          </a:prstGeom>
          <a:noFill/>
          <a:ln>
            <a:noFill/>
          </a:ln>
        </p:spPr>
        <p:txBody>
          <a:bodyPr spcFirstLastPara="1" wrap="square" lIns="68569" tIns="34275" rIns="68569" bIns="34275" anchor="t" anchorCtr="0">
            <a:spAutoFit/>
          </a:bodyPr>
          <a:lstStyle/>
          <a:p>
            <a:r>
              <a:rPr lang="en-US" sz="1200">
                <a:solidFill>
                  <a:srgbClr val="333333"/>
                </a:solidFill>
                <a:latin typeface="Calibri"/>
                <a:ea typeface="Calibri"/>
                <a:cs typeface="Calibri"/>
                <a:sym typeface="Calibri"/>
              </a:rPr>
              <a:t>• 87 subscribing institutions benefit from shared expertise spanning AWS, Azure, and GCP</a:t>
            </a:r>
            <a:endParaRPr sz="1013"/>
          </a:p>
        </p:txBody>
      </p:sp>
      <p:sp>
        <p:nvSpPr>
          <p:cNvPr id="14" name="Google Shape;464;p27">
            <a:extLst>
              <a:ext uri="{FF2B5EF4-FFF2-40B4-BE49-F238E27FC236}">
                <a16:creationId xmlns:a16="http://schemas.microsoft.com/office/drawing/2014/main" id="{D83A0CED-CFF3-0F5F-04D6-FD45078AA243}"/>
              </a:ext>
            </a:extLst>
          </p:cNvPr>
          <p:cNvSpPr/>
          <p:nvPr/>
        </p:nvSpPr>
        <p:spPr>
          <a:xfrm>
            <a:off x="281621" y="3499728"/>
            <a:ext cx="45719" cy="967118"/>
          </a:xfrm>
          <a:prstGeom prst="rect">
            <a:avLst/>
          </a:prstGeom>
          <a:solidFill>
            <a:srgbClr val="FA9E48"/>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15" name="Google Shape;465;p27">
            <a:extLst>
              <a:ext uri="{FF2B5EF4-FFF2-40B4-BE49-F238E27FC236}">
                <a16:creationId xmlns:a16="http://schemas.microsoft.com/office/drawing/2014/main" id="{73E0FB5A-AAE4-5179-D3E4-5EFB4A849AE3}"/>
              </a:ext>
            </a:extLst>
          </p:cNvPr>
          <p:cNvSpPr txBox="1"/>
          <p:nvPr/>
        </p:nvSpPr>
        <p:spPr>
          <a:xfrm>
            <a:off x="453071" y="3499728"/>
            <a:ext cx="8366760" cy="276969"/>
          </a:xfrm>
          <a:prstGeom prst="rect">
            <a:avLst/>
          </a:prstGeom>
          <a:noFill/>
          <a:ln>
            <a:noFill/>
          </a:ln>
        </p:spPr>
        <p:txBody>
          <a:bodyPr spcFirstLastPara="1" wrap="square" lIns="68569" tIns="34275" rIns="68569" bIns="34275" anchor="t" anchorCtr="0">
            <a:spAutoFit/>
          </a:bodyPr>
          <a:lstStyle/>
          <a:p>
            <a:r>
              <a:rPr lang="en-US" b="1">
                <a:solidFill>
                  <a:srgbClr val="1A2B4A"/>
                </a:solidFill>
                <a:latin typeface="Calibri"/>
                <a:ea typeface="Calibri"/>
                <a:cs typeface="Calibri"/>
                <a:sym typeface="Calibri"/>
              </a:rPr>
              <a:t>Data Driving Smarter Decisions</a:t>
            </a:r>
            <a:endParaRPr sz="1013"/>
          </a:p>
        </p:txBody>
      </p:sp>
      <p:sp>
        <p:nvSpPr>
          <p:cNvPr id="16" name="Google Shape;466;p27">
            <a:extLst>
              <a:ext uri="{FF2B5EF4-FFF2-40B4-BE49-F238E27FC236}">
                <a16:creationId xmlns:a16="http://schemas.microsoft.com/office/drawing/2014/main" id="{C573B431-DEBB-2239-07DF-B759F014AFF5}"/>
              </a:ext>
            </a:extLst>
          </p:cNvPr>
          <p:cNvSpPr txBox="1"/>
          <p:nvPr/>
        </p:nvSpPr>
        <p:spPr>
          <a:xfrm>
            <a:off x="453071" y="3842629"/>
            <a:ext cx="8366760" cy="253885"/>
          </a:xfrm>
          <a:prstGeom prst="rect">
            <a:avLst/>
          </a:prstGeom>
          <a:noFill/>
          <a:ln>
            <a:noFill/>
          </a:ln>
        </p:spPr>
        <p:txBody>
          <a:bodyPr spcFirstLastPara="1" wrap="square" lIns="68569" tIns="34275" rIns="68569" bIns="34275" anchor="t" anchorCtr="0">
            <a:spAutoFit/>
          </a:bodyPr>
          <a:lstStyle/>
          <a:p>
            <a:r>
              <a:rPr lang="en-US" sz="1200">
                <a:solidFill>
                  <a:srgbClr val="333333"/>
                </a:solidFill>
                <a:latin typeface="Calibri"/>
                <a:ea typeface="Calibri"/>
                <a:cs typeface="Calibri"/>
                <a:sym typeface="Calibri"/>
              </a:rPr>
              <a:t>• CEI scores help identify efficiency opportunities — community averages surface best practices</a:t>
            </a:r>
            <a:endParaRPr sz="1013"/>
          </a:p>
        </p:txBody>
      </p:sp>
      <p:sp>
        <p:nvSpPr>
          <p:cNvPr id="17" name="Google Shape;467;p27">
            <a:extLst>
              <a:ext uri="{FF2B5EF4-FFF2-40B4-BE49-F238E27FC236}">
                <a16:creationId xmlns:a16="http://schemas.microsoft.com/office/drawing/2014/main" id="{94180B52-0547-431B-C099-31BB19F860B2}"/>
              </a:ext>
            </a:extLst>
          </p:cNvPr>
          <p:cNvSpPr txBox="1"/>
          <p:nvPr/>
        </p:nvSpPr>
        <p:spPr>
          <a:xfrm>
            <a:off x="453071" y="4212961"/>
            <a:ext cx="8366850" cy="253885"/>
          </a:xfrm>
          <a:prstGeom prst="rect">
            <a:avLst/>
          </a:prstGeom>
          <a:noFill/>
          <a:ln>
            <a:noFill/>
          </a:ln>
        </p:spPr>
        <p:txBody>
          <a:bodyPr spcFirstLastPara="1" wrap="square" lIns="68569" tIns="34275" rIns="68569" bIns="34275" anchor="t" anchorCtr="0">
            <a:spAutoFit/>
          </a:bodyPr>
          <a:lstStyle/>
          <a:p>
            <a:r>
              <a:rPr lang="en-US" sz="1200">
                <a:solidFill>
                  <a:srgbClr val="333333"/>
                </a:solidFill>
                <a:latin typeface="Calibri"/>
                <a:ea typeface="Calibri"/>
                <a:cs typeface="Calibri"/>
                <a:sym typeface="Calibri"/>
              </a:rPr>
              <a:t>• Benchmarking data builds the internal business case for strategic cloud investments and helps matchmake with peer experts</a:t>
            </a:r>
            <a:endParaRPr sz="1013"/>
          </a:p>
        </p:txBody>
      </p:sp>
    </p:spTree>
    <p:extLst>
      <p:ext uri="{BB962C8B-B14F-4D97-AF65-F5344CB8AC3E}">
        <p14:creationId xmlns:p14="http://schemas.microsoft.com/office/powerpoint/2010/main" val="2261454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A714ED-D366-D41A-26FE-AE7B70E7E05A}"/>
              </a:ext>
            </a:extLst>
          </p:cNvPr>
          <p:cNvSpPr>
            <a:spLocks noGrp="1"/>
          </p:cNvSpPr>
          <p:nvPr>
            <p:ph type="sldNum" sz="quarter" idx="4"/>
          </p:nvPr>
        </p:nvSpPr>
        <p:spPr/>
        <p:txBody>
          <a:bodyPr/>
          <a:lstStyle/>
          <a:p>
            <a:fld id="{9E7CA0F2-EE66-4F60-8C00-E0BE38E7AEC5}" type="slidenum">
              <a:rPr lang="en-GB" smtClean="0"/>
              <a:pPr/>
              <a:t>14</a:t>
            </a:fld>
            <a:endParaRPr lang="en-GB" dirty="0"/>
          </a:p>
        </p:txBody>
      </p:sp>
      <p:sp>
        <p:nvSpPr>
          <p:cNvPr id="4" name="Title 3">
            <a:extLst>
              <a:ext uri="{FF2B5EF4-FFF2-40B4-BE49-F238E27FC236}">
                <a16:creationId xmlns:a16="http://schemas.microsoft.com/office/drawing/2014/main" id="{9E02E2E2-7152-EA21-3035-2CEFE25F0EFD}"/>
              </a:ext>
            </a:extLst>
          </p:cNvPr>
          <p:cNvSpPr>
            <a:spLocks noGrp="1"/>
          </p:cNvSpPr>
          <p:nvPr>
            <p:ph type="title"/>
          </p:nvPr>
        </p:nvSpPr>
        <p:spPr/>
        <p:txBody>
          <a:bodyPr>
            <a:normAutofit/>
          </a:bodyPr>
          <a:lstStyle/>
          <a:p>
            <a:r>
              <a:rPr lang="en-US" dirty="0"/>
              <a:t>Looking Ahead</a:t>
            </a:r>
          </a:p>
        </p:txBody>
      </p:sp>
      <p:sp>
        <p:nvSpPr>
          <p:cNvPr id="5" name="Google Shape;478;p28">
            <a:extLst>
              <a:ext uri="{FF2B5EF4-FFF2-40B4-BE49-F238E27FC236}">
                <a16:creationId xmlns:a16="http://schemas.microsoft.com/office/drawing/2014/main" id="{24B9A6C0-CEC6-F072-3888-686B92ADE9BF}"/>
              </a:ext>
            </a:extLst>
          </p:cNvPr>
          <p:cNvSpPr txBox="1"/>
          <p:nvPr/>
        </p:nvSpPr>
        <p:spPr>
          <a:xfrm>
            <a:off x="350201" y="593011"/>
            <a:ext cx="8435340" cy="300052"/>
          </a:xfrm>
          <a:prstGeom prst="rect">
            <a:avLst/>
          </a:prstGeom>
          <a:noFill/>
          <a:ln>
            <a:noFill/>
          </a:ln>
        </p:spPr>
        <p:txBody>
          <a:bodyPr spcFirstLastPara="1" wrap="square" lIns="68569" tIns="34275" rIns="68569" bIns="34275" anchor="t" anchorCtr="0">
            <a:spAutoFit/>
          </a:bodyPr>
          <a:lstStyle/>
          <a:p>
            <a:r>
              <a:rPr lang="en-US" sz="1500" dirty="0">
                <a:solidFill>
                  <a:srgbClr val="20649A"/>
                </a:solidFill>
                <a:latin typeface="Calibri"/>
                <a:ea typeface="Calibri"/>
                <a:cs typeface="Calibri"/>
                <a:sym typeface="Calibri"/>
              </a:rPr>
              <a:t>What's next for CICP and the community</a:t>
            </a:r>
            <a:endParaRPr sz="1013" dirty="0">
              <a:solidFill>
                <a:srgbClr val="20649A"/>
              </a:solidFill>
            </a:endParaRPr>
          </a:p>
        </p:txBody>
      </p:sp>
      <p:sp>
        <p:nvSpPr>
          <p:cNvPr id="6" name="Google Shape;479;p28">
            <a:extLst>
              <a:ext uri="{FF2B5EF4-FFF2-40B4-BE49-F238E27FC236}">
                <a16:creationId xmlns:a16="http://schemas.microsoft.com/office/drawing/2014/main" id="{9CD9108A-5D63-A883-FA73-81337F08CD26}"/>
              </a:ext>
            </a:extLst>
          </p:cNvPr>
          <p:cNvSpPr/>
          <p:nvPr/>
        </p:nvSpPr>
        <p:spPr>
          <a:xfrm>
            <a:off x="350201" y="1004491"/>
            <a:ext cx="8435340" cy="768096"/>
          </a:xfrm>
          <a:prstGeom prst="rect">
            <a:avLst/>
          </a:prstGeom>
          <a:solidFill>
            <a:srgbClr val="D1E3EF"/>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7" name="Google Shape;480;p28">
            <a:extLst>
              <a:ext uri="{FF2B5EF4-FFF2-40B4-BE49-F238E27FC236}">
                <a16:creationId xmlns:a16="http://schemas.microsoft.com/office/drawing/2014/main" id="{D14CF751-F5EF-CC4A-36F6-79DCB5B27C0A}"/>
              </a:ext>
            </a:extLst>
          </p:cNvPr>
          <p:cNvSpPr/>
          <p:nvPr/>
        </p:nvSpPr>
        <p:spPr>
          <a:xfrm>
            <a:off x="350201" y="1004491"/>
            <a:ext cx="54864" cy="768096"/>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8" name="Google Shape;481;p28">
            <a:extLst>
              <a:ext uri="{FF2B5EF4-FFF2-40B4-BE49-F238E27FC236}">
                <a16:creationId xmlns:a16="http://schemas.microsoft.com/office/drawing/2014/main" id="{1D4A398D-F419-361E-0AC7-EF28EC2F080C}"/>
              </a:ext>
            </a:extLst>
          </p:cNvPr>
          <p:cNvSpPr txBox="1"/>
          <p:nvPr/>
        </p:nvSpPr>
        <p:spPr>
          <a:xfrm>
            <a:off x="521651" y="1073071"/>
            <a:ext cx="8229600" cy="276969"/>
          </a:xfrm>
          <a:prstGeom prst="rect">
            <a:avLst/>
          </a:prstGeom>
          <a:noFill/>
          <a:ln>
            <a:noFill/>
          </a:ln>
        </p:spPr>
        <p:txBody>
          <a:bodyPr spcFirstLastPara="1" wrap="square" lIns="68569" tIns="34275" rIns="68569" bIns="34275" anchor="t" anchorCtr="0">
            <a:spAutoFit/>
          </a:bodyPr>
          <a:lstStyle/>
          <a:p>
            <a:r>
              <a:rPr lang="en-US" b="1" dirty="0">
                <a:solidFill>
                  <a:srgbClr val="1C305D"/>
                </a:solidFill>
                <a:latin typeface="Calibri"/>
                <a:ea typeface="Calibri"/>
                <a:cs typeface="Calibri"/>
                <a:sym typeface="Calibri"/>
              </a:rPr>
              <a:t>Cloud Incubator Program</a:t>
            </a:r>
            <a:endParaRPr sz="1013" dirty="0">
              <a:solidFill>
                <a:srgbClr val="1C305D"/>
              </a:solidFill>
            </a:endParaRPr>
          </a:p>
        </p:txBody>
      </p:sp>
      <p:sp>
        <p:nvSpPr>
          <p:cNvPr id="9" name="Google Shape;482;p28">
            <a:extLst>
              <a:ext uri="{FF2B5EF4-FFF2-40B4-BE49-F238E27FC236}">
                <a16:creationId xmlns:a16="http://schemas.microsoft.com/office/drawing/2014/main" id="{B7EA5BBF-9395-4F43-F672-EBEF98BF1211}"/>
              </a:ext>
            </a:extLst>
          </p:cNvPr>
          <p:cNvSpPr txBox="1"/>
          <p:nvPr/>
        </p:nvSpPr>
        <p:spPr>
          <a:xfrm>
            <a:off x="521651" y="1374823"/>
            <a:ext cx="8229600" cy="415468"/>
          </a:xfrm>
          <a:prstGeom prst="rect">
            <a:avLst/>
          </a:prstGeom>
          <a:noFill/>
          <a:ln>
            <a:noFill/>
          </a:ln>
        </p:spPr>
        <p:txBody>
          <a:bodyPr spcFirstLastPara="1" wrap="square" lIns="68569" tIns="34275" rIns="68569" bIns="34275" anchor="t" anchorCtr="0">
            <a:spAutoFit/>
          </a:bodyPr>
          <a:lstStyle/>
          <a:p>
            <a:r>
              <a:rPr lang="en-US" sz="1125" dirty="0">
                <a:solidFill>
                  <a:srgbClr val="20649A"/>
                </a:solidFill>
                <a:latin typeface="Calibri"/>
                <a:ea typeface="Calibri"/>
                <a:cs typeface="Calibri"/>
                <a:sym typeface="Calibri"/>
              </a:rPr>
              <a:t>A structured pathway to help institutions design, build, and operationalize a secure cloud environment based on peer experience and recommendations</a:t>
            </a:r>
            <a:endParaRPr sz="1013" dirty="0">
              <a:solidFill>
                <a:srgbClr val="20649A"/>
              </a:solidFill>
            </a:endParaRPr>
          </a:p>
        </p:txBody>
      </p:sp>
      <p:sp>
        <p:nvSpPr>
          <p:cNvPr id="10" name="Google Shape;483;p28">
            <a:extLst>
              <a:ext uri="{FF2B5EF4-FFF2-40B4-BE49-F238E27FC236}">
                <a16:creationId xmlns:a16="http://schemas.microsoft.com/office/drawing/2014/main" id="{BEDE49D0-7818-1545-716F-156B0E9DD03B}"/>
              </a:ext>
            </a:extLst>
          </p:cNvPr>
          <p:cNvSpPr/>
          <p:nvPr/>
        </p:nvSpPr>
        <p:spPr>
          <a:xfrm>
            <a:off x="350201" y="1868599"/>
            <a:ext cx="8435340" cy="768096"/>
          </a:xfrm>
          <a:prstGeom prst="rect">
            <a:avLst/>
          </a:prstGeom>
          <a:solidFill>
            <a:srgbClr val="D1E3EF"/>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11" name="Google Shape;484;p28">
            <a:extLst>
              <a:ext uri="{FF2B5EF4-FFF2-40B4-BE49-F238E27FC236}">
                <a16:creationId xmlns:a16="http://schemas.microsoft.com/office/drawing/2014/main" id="{91D61C51-8530-170F-D7FE-FAC45E18DF8E}"/>
              </a:ext>
            </a:extLst>
          </p:cNvPr>
          <p:cNvSpPr/>
          <p:nvPr/>
        </p:nvSpPr>
        <p:spPr>
          <a:xfrm>
            <a:off x="350201" y="1868599"/>
            <a:ext cx="54864" cy="768096"/>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12" name="Google Shape;485;p28">
            <a:extLst>
              <a:ext uri="{FF2B5EF4-FFF2-40B4-BE49-F238E27FC236}">
                <a16:creationId xmlns:a16="http://schemas.microsoft.com/office/drawing/2014/main" id="{FDAEFE77-3367-8D06-1952-D649F5E17270}"/>
              </a:ext>
            </a:extLst>
          </p:cNvPr>
          <p:cNvSpPr txBox="1"/>
          <p:nvPr/>
        </p:nvSpPr>
        <p:spPr>
          <a:xfrm>
            <a:off x="521651" y="1937179"/>
            <a:ext cx="8229600" cy="276969"/>
          </a:xfrm>
          <a:prstGeom prst="rect">
            <a:avLst/>
          </a:prstGeom>
          <a:noFill/>
          <a:ln>
            <a:noFill/>
          </a:ln>
        </p:spPr>
        <p:txBody>
          <a:bodyPr spcFirstLastPara="1" wrap="square" lIns="68569" tIns="34275" rIns="68569" bIns="34275" anchor="t" anchorCtr="0">
            <a:spAutoFit/>
          </a:bodyPr>
          <a:lstStyle/>
          <a:p>
            <a:r>
              <a:rPr lang="en-US" b="1" dirty="0">
                <a:solidFill>
                  <a:srgbClr val="1C305D"/>
                </a:solidFill>
                <a:latin typeface="Calibri"/>
                <a:ea typeface="Calibri"/>
                <a:cs typeface="Calibri"/>
                <a:sym typeface="Calibri"/>
              </a:rPr>
              <a:t>CLASS Curriculum Expansion</a:t>
            </a:r>
            <a:endParaRPr sz="1013" dirty="0">
              <a:solidFill>
                <a:srgbClr val="1C305D"/>
              </a:solidFill>
            </a:endParaRPr>
          </a:p>
        </p:txBody>
      </p:sp>
      <p:sp>
        <p:nvSpPr>
          <p:cNvPr id="13" name="Google Shape;486;p28">
            <a:extLst>
              <a:ext uri="{FF2B5EF4-FFF2-40B4-BE49-F238E27FC236}">
                <a16:creationId xmlns:a16="http://schemas.microsoft.com/office/drawing/2014/main" id="{98199094-0540-BAEE-8C74-9D04B949090A}"/>
              </a:ext>
            </a:extLst>
          </p:cNvPr>
          <p:cNvSpPr txBox="1"/>
          <p:nvPr/>
        </p:nvSpPr>
        <p:spPr>
          <a:xfrm>
            <a:off x="521651" y="2238931"/>
            <a:ext cx="8229600" cy="242344"/>
          </a:xfrm>
          <a:prstGeom prst="rect">
            <a:avLst/>
          </a:prstGeom>
          <a:noFill/>
          <a:ln>
            <a:noFill/>
          </a:ln>
        </p:spPr>
        <p:txBody>
          <a:bodyPr spcFirstLastPara="1" wrap="square" lIns="68569" tIns="34275" rIns="68569" bIns="34275" anchor="t" anchorCtr="0">
            <a:spAutoFit/>
          </a:bodyPr>
          <a:lstStyle/>
          <a:p>
            <a:r>
              <a:rPr lang="en-US" sz="1125" dirty="0">
                <a:solidFill>
                  <a:srgbClr val="20649A"/>
                </a:solidFill>
                <a:latin typeface="Calibri"/>
                <a:ea typeface="Calibri"/>
                <a:cs typeface="Calibri"/>
                <a:sym typeface="Calibri"/>
              </a:rPr>
              <a:t>Deeper tracks in AI/ML, FinOps, secure research environments, and platform engineering</a:t>
            </a:r>
            <a:endParaRPr sz="1013" dirty="0">
              <a:solidFill>
                <a:srgbClr val="20649A"/>
              </a:solidFill>
            </a:endParaRPr>
          </a:p>
        </p:txBody>
      </p:sp>
      <p:sp>
        <p:nvSpPr>
          <p:cNvPr id="14" name="Google Shape;487;p28">
            <a:extLst>
              <a:ext uri="{FF2B5EF4-FFF2-40B4-BE49-F238E27FC236}">
                <a16:creationId xmlns:a16="http://schemas.microsoft.com/office/drawing/2014/main" id="{056B1474-2B4B-0975-4E6C-EEC41DDF6EF6}"/>
              </a:ext>
            </a:extLst>
          </p:cNvPr>
          <p:cNvSpPr/>
          <p:nvPr/>
        </p:nvSpPr>
        <p:spPr>
          <a:xfrm>
            <a:off x="350201" y="2732707"/>
            <a:ext cx="8435340" cy="768096"/>
          </a:xfrm>
          <a:prstGeom prst="rect">
            <a:avLst/>
          </a:prstGeom>
          <a:solidFill>
            <a:srgbClr val="D1E3EF"/>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15" name="Google Shape;488;p28">
            <a:extLst>
              <a:ext uri="{FF2B5EF4-FFF2-40B4-BE49-F238E27FC236}">
                <a16:creationId xmlns:a16="http://schemas.microsoft.com/office/drawing/2014/main" id="{50784852-834D-6C1A-CAB4-7C66D7CFBBB9}"/>
              </a:ext>
            </a:extLst>
          </p:cNvPr>
          <p:cNvSpPr/>
          <p:nvPr/>
        </p:nvSpPr>
        <p:spPr>
          <a:xfrm>
            <a:off x="350201" y="2732707"/>
            <a:ext cx="54864" cy="768096"/>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16" name="Google Shape;489;p28">
            <a:extLst>
              <a:ext uri="{FF2B5EF4-FFF2-40B4-BE49-F238E27FC236}">
                <a16:creationId xmlns:a16="http://schemas.microsoft.com/office/drawing/2014/main" id="{AF9D41C8-3F95-3C42-F690-506C40C28317}"/>
              </a:ext>
            </a:extLst>
          </p:cNvPr>
          <p:cNvSpPr txBox="1"/>
          <p:nvPr/>
        </p:nvSpPr>
        <p:spPr>
          <a:xfrm>
            <a:off x="521651" y="2801287"/>
            <a:ext cx="8229600" cy="276969"/>
          </a:xfrm>
          <a:prstGeom prst="rect">
            <a:avLst/>
          </a:prstGeom>
          <a:noFill/>
          <a:ln>
            <a:noFill/>
          </a:ln>
        </p:spPr>
        <p:txBody>
          <a:bodyPr spcFirstLastPara="1" wrap="square" lIns="68569" tIns="34275" rIns="68569" bIns="34275" anchor="t" anchorCtr="0">
            <a:spAutoFit/>
          </a:bodyPr>
          <a:lstStyle/>
          <a:p>
            <a:r>
              <a:rPr lang="en-US" b="1" dirty="0">
                <a:solidFill>
                  <a:srgbClr val="1C305D"/>
                </a:solidFill>
                <a:latin typeface="Calibri"/>
                <a:ea typeface="Calibri"/>
                <a:cs typeface="Calibri"/>
                <a:sym typeface="Calibri"/>
              </a:rPr>
              <a:t>Adding More Cloud Platforms</a:t>
            </a:r>
            <a:endParaRPr sz="1013" dirty="0">
              <a:solidFill>
                <a:srgbClr val="1C305D"/>
              </a:solidFill>
            </a:endParaRPr>
          </a:p>
        </p:txBody>
      </p:sp>
      <p:sp>
        <p:nvSpPr>
          <p:cNvPr id="17" name="Google Shape;490;p28">
            <a:extLst>
              <a:ext uri="{FF2B5EF4-FFF2-40B4-BE49-F238E27FC236}">
                <a16:creationId xmlns:a16="http://schemas.microsoft.com/office/drawing/2014/main" id="{F186CF98-5267-7255-08B0-9D3578419A8C}"/>
              </a:ext>
            </a:extLst>
          </p:cNvPr>
          <p:cNvSpPr txBox="1"/>
          <p:nvPr/>
        </p:nvSpPr>
        <p:spPr>
          <a:xfrm>
            <a:off x="521651" y="3103039"/>
            <a:ext cx="8229600" cy="242344"/>
          </a:xfrm>
          <a:prstGeom prst="rect">
            <a:avLst/>
          </a:prstGeom>
          <a:noFill/>
          <a:ln>
            <a:noFill/>
          </a:ln>
        </p:spPr>
        <p:txBody>
          <a:bodyPr spcFirstLastPara="1" wrap="square" lIns="68569" tIns="34275" rIns="68569" bIns="34275" anchor="t" anchorCtr="0">
            <a:spAutoFit/>
          </a:bodyPr>
          <a:lstStyle/>
          <a:p>
            <a:r>
              <a:rPr lang="en-US" sz="1125" dirty="0">
                <a:solidFill>
                  <a:srgbClr val="20649A"/>
                </a:solidFill>
                <a:latin typeface="Calibri"/>
                <a:ea typeface="Calibri"/>
                <a:cs typeface="Calibri"/>
                <a:sym typeface="Calibri"/>
              </a:rPr>
              <a:t>Expanding CICP to address the full multi-cloud landscape used by R&amp;E institutions</a:t>
            </a:r>
            <a:endParaRPr sz="1013" dirty="0">
              <a:solidFill>
                <a:srgbClr val="20649A"/>
              </a:solidFill>
            </a:endParaRPr>
          </a:p>
        </p:txBody>
      </p:sp>
      <p:sp>
        <p:nvSpPr>
          <p:cNvPr id="18" name="Google Shape;491;p28">
            <a:extLst>
              <a:ext uri="{FF2B5EF4-FFF2-40B4-BE49-F238E27FC236}">
                <a16:creationId xmlns:a16="http://schemas.microsoft.com/office/drawing/2014/main" id="{6CDF0274-FD45-1301-E684-DB4DB944453D}"/>
              </a:ext>
            </a:extLst>
          </p:cNvPr>
          <p:cNvSpPr/>
          <p:nvPr/>
        </p:nvSpPr>
        <p:spPr>
          <a:xfrm>
            <a:off x="350201" y="3596815"/>
            <a:ext cx="8435340" cy="768096"/>
          </a:xfrm>
          <a:prstGeom prst="rect">
            <a:avLst/>
          </a:prstGeom>
          <a:solidFill>
            <a:srgbClr val="D1E3EF"/>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19" name="Google Shape;492;p28">
            <a:extLst>
              <a:ext uri="{FF2B5EF4-FFF2-40B4-BE49-F238E27FC236}">
                <a16:creationId xmlns:a16="http://schemas.microsoft.com/office/drawing/2014/main" id="{5A0C4E4A-5A85-54C5-AB22-CCFDACE31EC1}"/>
              </a:ext>
            </a:extLst>
          </p:cNvPr>
          <p:cNvSpPr/>
          <p:nvPr/>
        </p:nvSpPr>
        <p:spPr>
          <a:xfrm>
            <a:off x="350201" y="3596815"/>
            <a:ext cx="54864" cy="768096"/>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20" name="Google Shape;493;p28">
            <a:extLst>
              <a:ext uri="{FF2B5EF4-FFF2-40B4-BE49-F238E27FC236}">
                <a16:creationId xmlns:a16="http://schemas.microsoft.com/office/drawing/2014/main" id="{8E21113F-66F5-A87F-2175-5F1E2A251807}"/>
              </a:ext>
            </a:extLst>
          </p:cNvPr>
          <p:cNvSpPr txBox="1"/>
          <p:nvPr/>
        </p:nvSpPr>
        <p:spPr>
          <a:xfrm>
            <a:off x="521651" y="3665395"/>
            <a:ext cx="8229600" cy="276969"/>
          </a:xfrm>
          <a:prstGeom prst="rect">
            <a:avLst/>
          </a:prstGeom>
          <a:noFill/>
          <a:ln>
            <a:noFill/>
          </a:ln>
        </p:spPr>
        <p:txBody>
          <a:bodyPr spcFirstLastPara="1" wrap="square" lIns="68569" tIns="34275" rIns="68569" bIns="34275" anchor="t" anchorCtr="0">
            <a:spAutoFit/>
          </a:bodyPr>
          <a:lstStyle/>
          <a:p>
            <a:r>
              <a:rPr lang="en-US" b="1" dirty="0">
                <a:solidFill>
                  <a:srgbClr val="1C305D"/>
                </a:solidFill>
                <a:latin typeface="Calibri"/>
                <a:ea typeface="Calibri"/>
                <a:cs typeface="Calibri"/>
                <a:sym typeface="Calibri"/>
              </a:rPr>
              <a:t>Community-Driven Roadmap</a:t>
            </a:r>
            <a:endParaRPr sz="1013" dirty="0">
              <a:solidFill>
                <a:srgbClr val="1C305D"/>
              </a:solidFill>
            </a:endParaRPr>
          </a:p>
        </p:txBody>
      </p:sp>
      <p:sp>
        <p:nvSpPr>
          <p:cNvPr id="21" name="Google Shape;494;p28">
            <a:extLst>
              <a:ext uri="{FF2B5EF4-FFF2-40B4-BE49-F238E27FC236}">
                <a16:creationId xmlns:a16="http://schemas.microsoft.com/office/drawing/2014/main" id="{4D0310CF-7324-7F64-2539-E71D65B8F411}"/>
              </a:ext>
            </a:extLst>
          </p:cNvPr>
          <p:cNvSpPr txBox="1"/>
          <p:nvPr/>
        </p:nvSpPr>
        <p:spPr>
          <a:xfrm>
            <a:off x="521651" y="3967147"/>
            <a:ext cx="8229600" cy="242344"/>
          </a:xfrm>
          <a:prstGeom prst="rect">
            <a:avLst/>
          </a:prstGeom>
          <a:noFill/>
          <a:ln>
            <a:noFill/>
          </a:ln>
        </p:spPr>
        <p:txBody>
          <a:bodyPr spcFirstLastPara="1" wrap="square" lIns="68569" tIns="34275" rIns="68569" bIns="34275" anchor="t" anchorCtr="0">
            <a:spAutoFit/>
          </a:bodyPr>
          <a:lstStyle/>
          <a:p>
            <a:r>
              <a:rPr lang="en-US" sz="1125" dirty="0">
                <a:solidFill>
                  <a:srgbClr val="20649A"/>
                </a:solidFill>
                <a:latin typeface="Calibri"/>
                <a:ea typeface="Calibri"/>
                <a:cs typeface="Calibri"/>
                <a:sym typeface="Calibri"/>
              </a:rPr>
              <a:t>Advisory groups and community feedback directly shape what CICP builds next — the community owns the direction</a:t>
            </a:r>
            <a:endParaRPr sz="1013" dirty="0">
              <a:solidFill>
                <a:srgbClr val="20649A"/>
              </a:solidFill>
            </a:endParaRPr>
          </a:p>
        </p:txBody>
      </p:sp>
    </p:spTree>
    <p:extLst>
      <p:ext uri="{BB962C8B-B14F-4D97-AF65-F5344CB8AC3E}">
        <p14:creationId xmlns:p14="http://schemas.microsoft.com/office/powerpoint/2010/main" val="1799567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7F18ED-1846-94B9-7C1E-C22C1311D7D4}"/>
              </a:ext>
            </a:extLst>
          </p:cNvPr>
          <p:cNvSpPr>
            <a:spLocks noGrp="1"/>
          </p:cNvSpPr>
          <p:nvPr>
            <p:ph type="sldNum" sz="quarter" idx="4"/>
          </p:nvPr>
        </p:nvSpPr>
        <p:spPr/>
        <p:txBody>
          <a:bodyPr/>
          <a:lstStyle/>
          <a:p>
            <a:fld id="{9E7CA0F2-EE66-4F60-8C00-E0BE38E7AEC5}" type="slidenum">
              <a:rPr lang="en-GB" smtClean="0"/>
              <a:pPr/>
              <a:t>15</a:t>
            </a:fld>
            <a:endParaRPr lang="en-GB" dirty="0"/>
          </a:p>
        </p:txBody>
      </p:sp>
      <p:sp>
        <p:nvSpPr>
          <p:cNvPr id="4" name="Title 3">
            <a:extLst>
              <a:ext uri="{FF2B5EF4-FFF2-40B4-BE49-F238E27FC236}">
                <a16:creationId xmlns:a16="http://schemas.microsoft.com/office/drawing/2014/main" id="{289421CD-4701-381A-C686-CA44CBF163F4}"/>
              </a:ext>
            </a:extLst>
          </p:cNvPr>
          <p:cNvSpPr>
            <a:spLocks noGrp="1"/>
          </p:cNvSpPr>
          <p:nvPr>
            <p:ph type="title"/>
          </p:nvPr>
        </p:nvSpPr>
        <p:spPr/>
        <p:txBody>
          <a:bodyPr>
            <a:normAutofit/>
          </a:bodyPr>
          <a:lstStyle/>
          <a:p>
            <a:r>
              <a:rPr lang="en-US" dirty="0"/>
              <a:t>DIY Cloud Community</a:t>
            </a:r>
          </a:p>
        </p:txBody>
      </p:sp>
      <p:sp>
        <p:nvSpPr>
          <p:cNvPr id="22" name="Google Shape;505;p29">
            <a:extLst>
              <a:ext uri="{FF2B5EF4-FFF2-40B4-BE49-F238E27FC236}">
                <a16:creationId xmlns:a16="http://schemas.microsoft.com/office/drawing/2014/main" id="{30F53FE3-63F6-E58D-8440-769A36B139D4}"/>
              </a:ext>
            </a:extLst>
          </p:cNvPr>
          <p:cNvSpPr txBox="1"/>
          <p:nvPr/>
        </p:nvSpPr>
        <p:spPr>
          <a:xfrm>
            <a:off x="350201" y="583934"/>
            <a:ext cx="8435250" cy="300052"/>
          </a:xfrm>
          <a:prstGeom prst="rect">
            <a:avLst/>
          </a:prstGeom>
          <a:noFill/>
          <a:ln>
            <a:noFill/>
          </a:ln>
        </p:spPr>
        <p:txBody>
          <a:bodyPr spcFirstLastPara="1" wrap="square" lIns="68569" tIns="34275" rIns="68569" bIns="34275" anchor="t" anchorCtr="0">
            <a:spAutoFit/>
          </a:bodyPr>
          <a:lstStyle/>
          <a:p>
            <a:r>
              <a:rPr lang="en-US" sz="1500" dirty="0">
                <a:solidFill>
                  <a:srgbClr val="20649A"/>
                </a:solidFill>
                <a:latin typeface="Calibri"/>
                <a:ea typeface="Calibri"/>
                <a:cs typeface="Calibri"/>
                <a:sym typeface="Calibri"/>
              </a:rPr>
              <a:t>What does it take to get your own community going?</a:t>
            </a:r>
            <a:endParaRPr sz="1013" dirty="0">
              <a:solidFill>
                <a:srgbClr val="20649A"/>
              </a:solidFill>
            </a:endParaRPr>
          </a:p>
        </p:txBody>
      </p:sp>
      <p:sp>
        <p:nvSpPr>
          <p:cNvPr id="23" name="Google Shape;506;p29">
            <a:extLst>
              <a:ext uri="{FF2B5EF4-FFF2-40B4-BE49-F238E27FC236}">
                <a16:creationId xmlns:a16="http://schemas.microsoft.com/office/drawing/2014/main" id="{7E898284-5FFD-5A43-C9DE-63A6A48DDDB9}"/>
              </a:ext>
            </a:extLst>
          </p:cNvPr>
          <p:cNvSpPr/>
          <p:nvPr/>
        </p:nvSpPr>
        <p:spPr>
          <a:xfrm>
            <a:off x="350201" y="995414"/>
            <a:ext cx="8435250" cy="768150"/>
          </a:xfrm>
          <a:prstGeom prst="rect">
            <a:avLst/>
          </a:prstGeom>
          <a:solidFill>
            <a:srgbClr val="D1E3EF"/>
          </a:solidFill>
          <a:ln>
            <a:noFill/>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24" name="Google Shape;507;p29">
            <a:extLst>
              <a:ext uri="{FF2B5EF4-FFF2-40B4-BE49-F238E27FC236}">
                <a16:creationId xmlns:a16="http://schemas.microsoft.com/office/drawing/2014/main" id="{8686396E-F4C9-AA6E-57B7-6B73040D62A4}"/>
              </a:ext>
            </a:extLst>
          </p:cNvPr>
          <p:cNvSpPr/>
          <p:nvPr/>
        </p:nvSpPr>
        <p:spPr>
          <a:xfrm>
            <a:off x="350201" y="995414"/>
            <a:ext cx="54900" cy="768150"/>
          </a:xfrm>
          <a:prstGeom prst="rect">
            <a:avLst/>
          </a:prstGeom>
          <a:solidFill>
            <a:srgbClr val="42AF8E"/>
          </a:solidFill>
          <a:ln>
            <a:noFill/>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25" name="Google Shape;508;p29">
            <a:extLst>
              <a:ext uri="{FF2B5EF4-FFF2-40B4-BE49-F238E27FC236}">
                <a16:creationId xmlns:a16="http://schemas.microsoft.com/office/drawing/2014/main" id="{2A485A8E-FD79-FF6F-8D28-F69AEB58919C}"/>
              </a:ext>
            </a:extLst>
          </p:cNvPr>
          <p:cNvSpPr txBox="1"/>
          <p:nvPr/>
        </p:nvSpPr>
        <p:spPr>
          <a:xfrm>
            <a:off x="521651" y="1063994"/>
            <a:ext cx="8229600" cy="276969"/>
          </a:xfrm>
          <a:prstGeom prst="rect">
            <a:avLst/>
          </a:prstGeom>
          <a:noFill/>
          <a:ln>
            <a:noFill/>
          </a:ln>
        </p:spPr>
        <p:txBody>
          <a:bodyPr spcFirstLastPara="1" wrap="square" lIns="68569" tIns="34275" rIns="68569" bIns="34275" anchor="t" anchorCtr="0">
            <a:spAutoFit/>
          </a:bodyPr>
          <a:lstStyle/>
          <a:p>
            <a:r>
              <a:rPr lang="en-US" b="1" dirty="0">
                <a:solidFill>
                  <a:srgbClr val="1C305D"/>
                </a:solidFill>
                <a:latin typeface="Calibri"/>
                <a:ea typeface="Calibri"/>
                <a:cs typeface="Calibri"/>
                <a:sym typeface="Calibri"/>
              </a:rPr>
              <a:t>Dedicated and Engaging Staff</a:t>
            </a:r>
            <a:endParaRPr sz="1013" dirty="0">
              <a:solidFill>
                <a:srgbClr val="1C305D"/>
              </a:solidFill>
            </a:endParaRPr>
          </a:p>
        </p:txBody>
      </p:sp>
      <p:sp>
        <p:nvSpPr>
          <p:cNvPr id="26" name="Google Shape;509;p29">
            <a:extLst>
              <a:ext uri="{FF2B5EF4-FFF2-40B4-BE49-F238E27FC236}">
                <a16:creationId xmlns:a16="http://schemas.microsoft.com/office/drawing/2014/main" id="{EEBD5F6B-96FA-66CA-D1E4-1CEEFA8ACC6E}"/>
              </a:ext>
            </a:extLst>
          </p:cNvPr>
          <p:cNvSpPr/>
          <p:nvPr/>
        </p:nvSpPr>
        <p:spPr>
          <a:xfrm>
            <a:off x="350201" y="1859522"/>
            <a:ext cx="8435250" cy="768150"/>
          </a:xfrm>
          <a:prstGeom prst="rect">
            <a:avLst/>
          </a:prstGeom>
          <a:solidFill>
            <a:srgbClr val="D1E3EF"/>
          </a:solidFill>
          <a:ln>
            <a:noFill/>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27" name="Google Shape;510;p29">
            <a:extLst>
              <a:ext uri="{FF2B5EF4-FFF2-40B4-BE49-F238E27FC236}">
                <a16:creationId xmlns:a16="http://schemas.microsoft.com/office/drawing/2014/main" id="{58C37384-BAB5-E839-2495-05C81987AF6B}"/>
              </a:ext>
            </a:extLst>
          </p:cNvPr>
          <p:cNvSpPr/>
          <p:nvPr/>
        </p:nvSpPr>
        <p:spPr>
          <a:xfrm>
            <a:off x="350201" y="1859522"/>
            <a:ext cx="54900" cy="768150"/>
          </a:xfrm>
          <a:prstGeom prst="rect">
            <a:avLst/>
          </a:prstGeom>
          <a:solidFill>
            <a:srgbClr val="42AF8E"/>
          </a:solidFill>
          <a:ln>
            <a:noFill/>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28" name="Google Shape;511;p29">
            <a:extLst>
              <a:ext uri="{FF2B5EF4-FFF2-40B4-BE49-F238E27FC236}">
                <a16:creationId xmlns:a16="http://schemas.microsoft.com/office/drawing/2014/main" id="{D44974FF-33FF-6E73-3697-5EE27F6ED8B7}"/>
              </a:ext>
            </a:extLst>
          </p:cNvPr>
          <p:cNvSpPr txBox="1"/>
          <p:nvPr/>
        </p:nvSpPr>
        <p:spPr>
          <a:xfrm>
            <a:off x="521651" y="1928102"/>
            <a:ext cx="8229600" cy="276969"/>
          </a:xfrm>
          <a:prstGeom prst="rect">
            <a:avLst/>
          </a:prstGeom>
          <a:noFill/>
          <a:ln>
            <a:noFill/>
          </a:ln>
        </p:spPr>
        <p:txBody>
          <a:bodyPr spcFirstLastPara="1" wrap="square" lIns="68569" tIns="34275" rIns="68569" bIns="34275" anchor="t" anchorCtr="0">
            <a:spAutoFit/>
          </a:bodyPr>
          <a:lstStyle/>
          <a:p>
            <a:r>
              <a:rPr lang="en-US" b="1" dirty="0">
                <a:solidFill>
                  <a:srgbClr val="1C305D"/>
                </a:solidFill>
                <a:latin typeface="Calibri"/>
                <a:ea typeface="Calibri"/>
                <a:cs typeface="Calibri"/>
                <a:sym typeface="Calibri"/>
              </a:rPr>
              <a:t>We Stand on the Shoulders of Giants</a:t>
            </a:r>
            <a:endParaRPr sz="1013" dirty="0">
              <a:solidFill>
                <a:srgbClr val="1C305D"/>
              </a:solidFill>
            </a:endParaRPr>
          </a:p>
        </p:txBody>
      </p:sp>
      <p:sp>
        <p:nvSpPr>
          <p:cNvPr id="29" name="Google Shape;512;p29">
            <a:extLst>
              <a:ext uri="{FF2B5EF4-FFF2-40B4-BE49-F238E27FC236}">
                <a16:creationId xmlns:a16="http://schemas.microsoft.com/office/drawing/2014/main" id="{8158C9E7-E3B8-6FF6-8515-9B9A80B8B28C}"/>
              </a:ext>
            </a:extLst>
          </p:cNvPr>
          <p:cNvSpPr txBox="1"/>
          <p:nvPr/>
        </p:nvSpPr>
        <p:spPr>
          <a:xfrm>
            <a:off x="521651" y="2222359"/>
            <a:ext cx="8229600" cy="415468"/>
          </a:xfrm>
          <a:prstGeom prst="rect">
            <a:avLst/>
          </a:prstGeom>
          <a:noFill/>
          <a:ln>
            <a:noFill/>
          </a:ln>
        </p:spPr>
        <p:txBody>
          <a:bodyPr spcFirstLastPara="1" wrap="square" lIns="68569" tIns="34275" rIns="68569" bIns="34275" anchor="t" anchorCtr="0">
            <a:spAutoFit/>
          </a:bodyPr>
          <a:lstStyle/>
          <a:p>
            <a:r>
              <a:rPr lang="en-US" sz="1125" dirty="0">
                <a:solidFill>
                  <a:srgbClr val="20649A"/>
                </a:solidFill>
                <a:latin typeface="Calibri"/>
                <a:ea typeface="Calibri"/>
                <a:cs typeface="Calibri"/>
                <a:sym typeface="Calibri"/>
              </a:rPr>
              <a:t>We grow by learning from each other. Few feel their own contribution amounts to much, nor do the realize how much their work can inspire others to new ideas. People like to be asked. Shine a light on every story.</a:t>
            </a:r>
            <a:endParaRPr sz="1013" dirty="0">
              <a:solidFill>
                <a:srgbClr val="20649A"/>
              </a:solidFill>
            </a:endParaRPr>
          </a:p>
        </p:txBody>
      </p:sp>
      <p:sp>
        <p:nvSpPr>
          <p:cNvPr id="30" name="Google Shape;513;p29">
            <a:extLst>
              <a:ext uri="{FF2B5EF4-FFF2-40B4-BE49-F238E27FC236}">
                <a16:creationId xmlns:a16="http://schemas.microsoft.com/office/drawing/2014/main" id="{EAEF477B-0E4C-77BD-695E-64402D2C0970}"/>
              </a:ext>
            </a:extLst>
          </p:cNvPr>
          <p:cNvSpPr/>
          <p:nvPr/>
        </p:nvSpPr>
        <p:spPr>
          <a:xfrm>
            <a:off x="350201" y="2723630"/>
            <a:ext cx="8435250" cy="768150"/>
          </a:xfrm>
          <a:prstGeom prst="rect">
            <a:avLst/>
          </a:prstGeom>
          <a:solidFill>
            <a:srgbClr val="D1E3EF"/>
          </a:solidFill>
          <a:ln>
            <a:noFill/>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31" name="Google Shape;514;p29">
            <a:extLst>
              <a:ext uri="{FF2B5EF4-FFF2-40B4-BE49-F238E27FC236}">
                <a16:creationId xmlns:a16="http://schemas.microsoft.com/office/drawing/2014/main" id="{8F44F934-2CF6-0E42-B00E-5AC11573CB21}"/>
              </a:ext>
            </a:extLst>
          </p:cNvPr>
          <p:cNvSpPr/>
          <p:nvPr/>
        </p:nvSpPr>
        <p:spPr>
          <a:xfrm>
            <a:off x="350201" y="2723630"/>
            <a:ext cx="54900" cy="768150"/>
          </a:xfrm>
          <a:prstGeom prst="rect">
            <a:avLst/>
          </a:prstGeom>
          <a:solidFill>
            <a:srgbClr val="42AF8E"/>
          </a:solidFill>
          <a:ln>
            <a:noFill/>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32" name="Google Shape;515;p29">
            <a:extLst>
              <a:ext uri="{FF2B5EF4-FFF2-40B4-BE49-F238E27FC236}">
                <a16:creationId xmlns:a16="http://schemas.microsoft.com/office/drawing/2014/main" id="{98ACD380-FB13-DA26-1B8F-C65C28C6A116}"/>
              </a:ext>
            </a:extLst>
          </p:cNvPr>
          <p:cNvSpPr txBox="1"/>
          <p:nvPr/>
        </p:nvSpPr>
        <p:spPr>
          <a:xfrm>
            <a:off x="521651" y="2792210"/>
            <a:ext cx="8229600" cy="276969"/>
          </a:xfrm>
          <a:prstGeom prst="rect">
            <a:avLst/>
          </a:prstGeom>
          <a:noFill/>
          <a:ln>
            <a:noFill/>
          </a:ln>
        </p:spPr>
        <p:txBody>
          <a:bodyPr spcFirstLastPara="1" wrap="square" lIns="68569" tIns="34275" rIns="68569" bIns="34275" anchor="t" anchorCtr="0">
            <a:spAutoFit/>
          </a:bodyPr>
          <a:lstStyle/>
          <a:p>
            <a:r>
              <a:rPr lang="en-US" b="1" dirty="0">
                <a:solidFill>
                  <a:srgbClr val="1C305D"/>
                </a:solidFill>
                <a:latin typeface="Calibri"/>
                <a:ea typeface="Calibri"/>
                <a:cs typeface="Calibri"/>
                <a:sym typeface="Calibri"/>
              </a:rPr>
              <a:t>(The Right) Partner with the Cloud Providers</a:t>
            </a:r>
            <a:endParaRPr sz="1013" dirty="0">
              <a:solidFill>
                <a:srgbClr val="1C305D"/>
              </a:solidFill>
            </a:endParaRPr>
          </a:p>
        </p:txBody>
      </p:sp>
      <p:sp>
        <p:nvSpPr>
          <p:cNvPr id="33" name="Google Shape;516;p29">
            <a:extLst>
              <a:ext uri="{FF2B5EF4-FFF2-40B4-BE49-F238E27FC236}">
                <a16:creationId xmlns:a16="http://schemas.microsoft.com/office/drawing/2014/main" id="{81DD5040-4516-DC11-72EA-EC3DC0A8E8BA}"/>
              </a:ext>
            </a:extLst>
          </p:cNvPr>
          <p:cNvSpPr txBox="1"/>
          <p:nvPr/>
        </p:nvSpPr>
        <p:spPr>
          <a:xfrm>
            <a:off x="521651" y="3086467"/>
            <a:ext cx="8229600" cy="415468"/>
          </a:xfrm>
          <a:prstGeom prst="rect">
            <a:avLst/>
          </a:prstGeom>
          <a:noFill/>
          <a:ln>
            <a:noFill/>
          </a:ln>
        </p:spPr>
        <p:txBody>
          <a:bodyPr spcFirstLastPara="1" wrap="square" lIns="68569" tIns="34275" rIns="68569" bIns="34275" anchor="t" anchorCtr="0">
            <a:spAutoFit/>
          </a:bodyPr>
          <a:lstStyle/>
          <a:p>
            <a:r>
              <a:rPr lang="en-US" sz="1125" dirty="0">
                <a:solidFill>
                  <a:srgbClr val="20649A"/>
                </a:solidFill>
                <a:latin typeface="Calibri"/>
                <a:ea typeface="Calibri"/>
                <a:cs typeface="Calibri"/>
                <a:sym typeface="Calibri"/>
              </a:rPr>
              <a:t>The most valuable partners at the CSPs are Customer Success and Product Managers. The goals are education and removing barriers to adoption.</a:t>
            </a:r>
            <a:endParaRPr sz="1013" dirty="0">
              <a:solidFill>
                <a:srgbClr val="20649A"/>
              </a:solidFill>
            </a:endParaRPr>
          </a:p>
        </p:txBody>
      </p:sp>
      <p:sp>
        <p:nvSpPr>
          <p:cNvPr id="34" name="Google Shape;517;p29">
            <a:extLst>
              <a:ext uri="{FF2B5EF4-FFF2-40B4-BE49-F238E27FC236}">
                <a16:creationId xmlns:a16="http://schemas.microsoft.com/office/drawing/2014/main" id="{B7E8BF39-8BCC-AC18-912B-1DD3787C6865}"/>
              </a:ext>
            </a:extLst>
          </p:cNvPr>
          <p:cNvSpPr/>
          <p:nvPr/>
        </p:nvSpPr>
        <p:spPr>
          <a:xfrm>
            <a:off x="350201" y="3587738"/>
            <a:ext cx="8435250" cy="768150"/>
          </a:xfrm>
          <a:prstGeom prst="rect">
            <a:avLst/>
          </a:prstGeom>
          <a:solidFill>
            <a:srgbClr val="D1E3EF"/>
          </a:solidFill>
          <a:ln>
            <a:noFill/>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35" name="Google Shape;518;p29">
            <a:extLst>
              <a:ext uri="{FF2B5EF4-FFF2-40B4-BE49-F238E27FC236}">
                <a16:creationId xmlns:a16="http://schemas.microsoft.com/office/drawing/2014/main" id="{594A6BEE-C245-FDDF-723F-EFE65F753631}"/>
              </a:ext>
            </a:extLst>
          </p:cNvPr>
          <p:cNvSpPr/>
          <p:nvPr/>
        </p:nvSpPr>
        <p:spPr>
          <a:xfrm>
            <a:off x="350201" y="3587738"/>
            <a:ext cx="54900" cy="768150"/>
          </a:xfrm>
          <a:prstGeom prst="rect">
            <a:avLst/>
          </a:prstGeom>
          <a:solidFill>
            <a:srgbClr val="42AF8E"/>
          </a:solidFill>
          <a:ln>
            <a:noFill/>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36" name="Google Shape;519;p29">
            <a:extLst>
              <a:ext uri="{FF2B5EF4-FFF2-40B4-BE49-F238E27FC236}">
                <a16:creationId xmlns:a16="http://schemas.microsoft.com/office/drawing/2014/main" id="{2A3EF4F4-AA01-C1CC-2458-4BCBE7286B22}"/>
              </a:ext>
            </a:extLst>
          </p:cNvPr>
          <p:cNvSpPr txBox="1"/>
          <p:nvPr/>
        </p:nvSpPr>
        <p:spPr>
          <a:xfrm>
            <a:off x="521651" y="3656318"/>
            <a:ext cx="8229600" cy="276969"/>
          </a:xfrm>
          <a:prstGeom prst="rect">
            <a:avLst/>
          </a:prstGeom>
          <a:noFill/>
          <a:ln>
            <a:noFill/>
          </a:ln>
        </p:spPr>
        <p:txBody>
          <a:bodyPr spcFirstLastPara="1" wrap="square" lIns="68569" tIns="34275" rIns="68569" bIns="34275" anchor="t" anchorCtr="0">
            <a:spAutoFit/>
          </a:bodyPr>
          <a:lstStyle/>
          <a:p>
            <a:r>
              <a:rPr lang="en-US" b="1" dirty="0">
                <a:solidFill>
                  <a:srgbClr val="1C305D"/>
                </a:solidFill>
                <a:latin typeface="Calibri"/>
                <a:ea typeface="Calibri"/>
                <a:cs typeface="Calibri"/>
                <a:sym typeface="Calibri"/>
              </a:rPr>
              <a:t>The Mutual Value Proposition</a:t>
            </a:r>
            <a:endParaRPr sz="1013" dirty="0">
              <a:solidFill>
                <a:srgbClr val="1C305D"/>
              </a:solidFill>
            </a:endParaRPr>
          </a:p>
        </p:txBody>
      </p:sp>
      <p:sp>
        <p:nvSpPr>
          <p:cNvPr id="37" name="Google Shape;520;p29">
            <a:extLst>
              <a:ext uri="{FF2B5EF4-FFF2-40B4-BE49-F238E27FC236}">
                <a16:creationId xmlns:a16="http://schemas.microsoft.com/office/drawing/2014/main" id="{607C6D1B-A99E-2297-49A7-8AB1BD522C8A}"/>
              </a:ext>
            </a:extLst>
          </p:cNvPr>
          <p:cNvSpPr txBox="1"/>
          <p:nvPr/>
        </p:nvSpPr>
        <p:spPr>
          <a:xfrm>
            <a:off x="521651" y="3950575"/>
            <a:ext cx="8229600" cy="415468"/>
          </a:xfrm>
          <a:prstGeom prst="rect">
            <a:avLst/>
          </a:prstGeom>
          <a:noFill/>
          <a:ln>
            <a:noFill/>
          </a:ln>
        </p:spPr>
        <p:txBody>
          <a:bodyPr spcFirstLastPara="1" wrap="square" lIns="68569" tIns="34275" rIns="68569" bIns="34275" anchor="t" anchorCtr="0">
            <a:spAutoFit/>
          </a:bodyPr>
          <a:lstStyle/>
          <a:p>
            <a:r>
              <a:rPr lang="en-US" sz="1125" dirty="0">
                <a:solidFill>
                  <a:srgbClr val="20649A"/>
                </a:solidFill>
                <a:latin typeface="Calibri"/>
                <a:ea typeface="Calibri"/>
                <a:cs typeface="Calibri"/>
                <a:sym typeface="Calibri"/>
              </a:rPr>
              <a:t>Everyone loves a good press release. The stories you uncover make great case studies. The Service Advisory Groups can focus the community voice with position papers that can lead to product improvements. Educating them about your industry will pay off for them.</a:t>
            </a:r>
            <a:endParaRPr sz="1013" dirty="0">
              <a:solidFill>
                <a:srgbClr val="20649A"/>
              </a:solidFill>
            </a:endParaRPr>
          </a:p>
        </p:txBody>
      </p:sp>
      <p:sp>
        <p:nvSpPr>
          <p:cNvPr id="38" name="Google Shape;524;p29">
            <a:extLst>
              <a:ext uri="{FF2B5EF4-FFF2-40B4-BE49-F238E27FC236}">
                <a16:creationId xmlns:a16="http://schemas.microsoft.com/office/drawing/2014/main" id="{FD61A1ED-D787-0553-067C-E7437A791009}"/>
              </a:ext>
            </a:extLst>
          </p:cNvPr>
          <p:cNvSpPr txBox="1"/>
          <p:nvPr/>
        </p:nvSpPr>
        <p:spPr>
          <a:xfrm>
            <a:off x="521651" y="1358251"/>
            <a:ext cx="8229600" cy="415468"/>
          </a:xfrm>
          <a:prstGeom prst="rect">
            <a:avLst/>
          </a:prstGeom>
          <a:noFill/>
          <a:ln>
            <a:noFill/>
          </a:ln>
        </p:spPr>
        <p:txBody>
          <a:bodyPr spcFirstLastPara="1" wrap="square" lIns="68569" tIns="34275" rIns="68569" bIns="34275" anchor="t" anchorCtr="0">
            <a:spAutoFit/>
          </a:bodyPr>
          <a:lstStyle/>
          <a:p>
            <a:r>
              <a:rPr lang="en-US" sz="1125" dirty="0">
                <a:solidFill>
                  <a:srgbClr val="20649A"/>
                </a:solidFill>
                <a:latin typeface="Calibri"/>
                <a:ea typeface="Calibri"/>
                <a:cs typeface="Calibri"/>
                <a:sym typeface="Calibri"/>
              </a:rPr>
              <a:t>Volunteers have day jobs. They need someone whose job it is to organize, recruit, persist, and lead. It should be someone who loves to make connections and help others tell their stories.</a:t>
            </a:r>
            <a:endParaRPr sz="1013" dirty="0">
              <a:solidFill>
                <a:srgbClr val="20649A"/>
              </a:solidFill>
            </a:endParaRPr>
          </a:p>
        </p:txBody>
      </p:sp>
    </p:spTree>
    <p:extLst>
      <p:ext uri="{BB962C8B-B14F-4D97-AF65-F5344CB8AC3E}">
        <p14:creationId xmlns:p14="http://schemas.microsoft.com/office/powerpoint/2010/main" val="2126198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43B8BB45-E3F1-32ED-85AB-7EE6933C41C3}"/>
              </a:ext>
            </a:extLst>
          </p:cNvPr>
          <p:cNvSpPr txBox="1">
            <a:spLocks/>
          </p:cNvSpPr>
          <p:nvPr/>
        </p:nvSpPr>
        <p:spPr>
          <a:xfrm>
            <a:off x="448092" y="1405656"/>
            <a:ext cx="5793498" cy="426330"/>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1600" kern="1200">
                <a:solidFill>
                  <a:srgbClr val="41414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414140"/>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solidFill>
                  <a:srgbClr val="037C3F"/>
                </a:solidFill>
                <a:latin typeface="+mn-lt"/>
              </a:rPr>
              <a:t>Any questions?</a:t>
            </a:r>
          </a:p>
        </p:txBody>
      </p:sp>
      <p:sp>
        <p:nvSpPr>
          <p:cNvPr id="6" name="Text Placeholder 6">
            <a:extLst>
              <a:ext uri="{FF2B5EF4-FFF2-40B4-BE49-F238E27FC236}">
                <a16:creationId xmlns:a16="http://schemas.microsoft.com/office/drawing/2014/main" id="{45F73542-302F-E941-8625-6F10E4188B6E}"/>
              </a:ext>
            </a:extLst>
          </p:cNvPr>
          <p:cNvSpPr txBox="1">
            <a:spLocks/>
          </p:cNvSpPr>
          <p:nvPr/>
        </p:nvSpPr>
        <p:spPr>
          <a:xfrm>
            <a:off x="392390" y="793291"/>
            <a:ext cx="5981102" cy="76552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600" kern="1200">
                <a:solidFill>
                  <a:srgbClr val="41414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414140"/>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4000" b="1" dirty="0">
                <a:solidFill>
                  <a:srgbClr val="1C305D"/>
                </a:solidFill>
                <a:latin typeface="+mn-lt"/>
              </a:rPr>
              <a:t>Thank you</a:t>
            </a:r>
          </a:p>
        </p:txBody>
      </p:sp>
      <p:sp>
        <p:nvSpPr>
          <p:cNvPr id="7" name="Text Placeholder 4">
            <a:extLst>
              <a:ext uri="{FF2B5EF4-FFF2-40B4-BE49-F238E27FC236}">
                <a16:creationId xmlns:a16="http://schemas.microsoft.com/office/drawing/2014/main" id="{DF5BAE8E-0358-9233-9689-1375818E8E29}"/>
              </a:ext>
            </a:extLst>
          </p:cNvPr>
          <p:cNvSpPr txBox="1">
            <a:spLocks/>
          </p:cNvSpPr>
          <p:nvPr/>
        </p:nvSpPr>
        <p:spPr>
          <a:xfrm>
            <a:off x="448092" y="2016878"/>
            <a:ext cx="3795964" cy="263127"/>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400" b="0" kern="1200" baseline="0">
                <a:solidFill>
                  <a:srgbClr val="E3B40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18355E"/>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18355E"/>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8355E"/>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8355E"/>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00" dirty="0">
                <a:solidFill>
                  <a:srgbClr val="1C305D"/>
                </a:solidFill>
                <a:latin typeface="+mn-lt"/>
              </a:rPr>
              <a:t>netplus@internet2.edu</a:t>
            </a:r>
          </a:p>
          <a:p>
            <a:r>
              <a:rPr lang="en-GB" sz="1800" dirty="0">
                <a:solidFill>
                  <a:srgbClr val="1C305D"/>
                </a:solidFill>
                <a:latin typeface="+mn-lt"/>
              </a:rPr>
              <a:t>Internet2.edu</a:t>
            </a:r>
          </a:p>
        </p:txBody>
      </p:sp>
    </p:spTree>
    <p:extLst>
      <p:ext uri="{BB962C8B-B14F-4D97-AF65-F5344CB8AC3E}">
        <p14:creationId xmlns:p14="http://schemas.microsoft.com/office/powerpoint/2010/main" val="1659775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7AEC4B-5D81-E559-1300-078721AEB87B}"/>
              </a:ext>
            </a:extLst>
          </p:cNvPr>
          <p:cNvSpPr>
            <a:spLocks noGrp="1"/>
          </p:cNvSpPr>
          <p:nvPr>
            <p:ph type="sldNum" sz="quarter" idx="4"/>
          </p:nvPr>
        </p:nvSpPr>
        <p:spPr/>
        <p:txBody>
          <a:bodyPr/>
          <a:lstStyle/>
          <a:p>
            <a:fld id="{9E7CA0F2-EE66-4F60-8C00-E0BE38E7AEC5}" type="slidenum">
              <a:rPr lang="en-GB" smtClean="0"/>
              <a:pPr/>
              <a:t>2</a:t>
            </a:fld>
            <a:endParaRPr lang="en-GB" dirty="0"/>
          </a:p>
        </p:txBody>
      </p:sp>
      <p:sp>
        <p:nvSpPr>
          <p:cNvPr id="5" name="Title 4">
            <a:extLst>
              <a:ext uri="{FF2B5EF4-FFF2-40B4-BE49-F238E27FC236}">
                <a16:creationId xmlns:a16="http://schemas.microsoft.com/office/drawing/2014/main" id="{48E9FEAB-52C2-294E-9837-BB5ADC8BADAC}"/>
              </a:ext>
            </a:extLst>
          </p:cNvPr>
          <p:cNvSpPr>
            <a:spLocks noGrp="1"/>
          </p:cNvSpPr>
          <p:nvPr>
            <p:ph type="title"/>
          </p:nvPr>
        </p:nvSpPr>
        <p:spPr/>
        <p:txBody>
          <a:bodyPr/>
          <a:lstStyle/>
          <a:p>
            <a:r>
              <a:rPr lang="en-US" dirty="0"/>
              <a:t>Agenda</a:t>
            </a:r>
          </a:p>
        </p:txBody>
      </p:sp>
      <p:sp>
        <p:nvSpPr>
          <p:cNvPr id="19" name="Rectangle 18">
            <a:extLst>
              <a:ext uri="{FF2B5EF4-FFF2-40B4-BE49-F238E27FC236}">
                <a16:creationId xmlns:a16="http://schemas.microsoft.com/office/drawing/2014/main" id="{A100B0FC-437B-88F3-A8B3-8B7340BC13F6}"/>
              </a:ext>
            </a:extLst>
          </p:cNvPr>
          <p:cNvSpPr/>
          <p:nvPr/>
        </p:nvSpPr>
        <p:spPr>
          <a:xfrm>
            <a:off x="350201" y="1066101"/>
            <a:ext cx="384048" cy="320040"/>
          </a:xfrm>
          <a:prstGeom prst="rect">
            <a:avLst/>
          </a:prstGeom>
          <a:solidFill>
            <a:srgbClr val="42AF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200" b="1">
                <a:solidFill>
                  <a:srgbClr val="FFFFFF"/>
                </a:solidFill>
                <a:latin typeface="Calibri"/>
              </a:rPr>
              <a:t>01</a:t>
            </a:r>
          </a:p>
        </p:txBody>
      </p:sp>
      <p:sp>
        <p:nvSpPr>
          <p:cNvPr id="20" name="TextBox 19">
            <a:extLst>
              <a:ext uri="{FF2B5EF4-FFF2-40B4-BE49-F238E27FC236}">
                <a16:creationId xmlns:a16="http://schemas.microsoft.com/office/drawing/2014/main" id="{4685FA31-B707-C535-0AF8-2494E027D1FE}"/>
              </a:ext>
            </a:extLst>
          </p:cNvPr>
          <p:cNvSpPr txBox="1"/>
          <p:nvPr/>
        </p:nvSpPr>
        <p:spPr>
          <a:xfrm>
            <a:off x="825689" y="1084389"/>
            <a:ext cx="7909560" cy="301752"/>
          </a:xfrm>
          <a:prstGeom prst="rect">
            <a:avLst/>
          </a:prstGeom>
          <a:noFill/>
        </p:spPr>
        <p:txBody>
          <a:bodyPr wrap="square">
            <a:spAutoFit/>
          </a:bodyPr>
          <a:lstStyle/>
          <a:p>
            <a:pPr algn="l"/>
            <a:r>
              <a:rPr sz="1500" b="0" i="0">
                <a:solidFill>
                  <a:srgbClr val="333333"/>
                </a:solidFill>
                <a:latin typeface="Calibri"/>
              </a:rPr>
              <a:t>About Internet2 &amp; NET+</a:t>
            </a:r>
          </a:p>
        </p:txBody>
      </p:sp>
      <p:sp>
        <p:nvSpPr>
          <p:cNvPr id="21" name="Rectangle 20">
            <a:extLst>
              <a:ext uri="{FF2B5EF4-FFF2-40B4-BE49-F238E27FC236}">
                <a16:creationId xmlns:a16="http://schemas.microsoft.com/office/drawing/2014/main" id="{F6A6B17F-BBC0-6D30-EC28-99BD5188C2FB}"/>
              </a:ext>
            </a:extLst>
          </p:cNvPr>
          <p:cNvSpPr/>
          <p:nvPr/>
        </p:nvSpPr>
        <p:spPr>
          <a:xfrm>
            <a:off x="350201" y="1514157"/>
            <a:ext cx="384048" cy="320040"/>
          </a:xfrm>
          <a:prstGeom prst="rect">
            <a:avLst/>
          </a:prstGeom>
          <a:solidFill>
            <a:srgbClr val="42AF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200" b="1">
                <a:solidFill>
                  <a:srgbClr val="FFFFFF"/>
                </a:solidFill>
                <a:latin typeface="Calibri"/>
              </a:rPr>
              <a:t>02</a:t>
            </a:r>
          </a:p>
        </p:txBody>
      </p:sp>
      <p:sp>
        <p:nvSpPr>
          <p:cNvPr id="22" name="TextBox 21">
            <a:extLst>
              <a:ext uri="{FF2B5EF4-FFF2-40B4-BE49-F238E27FC236}">
                <a16:creationId xmlns:a16="http://schemas.microsoft.com/office/drawing/2014/main" id="{9A450BB8-78B7-6F65-D4E2-9E8889249CDE}"/>
              </a:ext>
            </a:extLst>
          </p:cNvPr>
          <p:cNvSpPr txBox="1"/>
          <p:nvPr/>
        </p:nvSpPr>
        <p:spPr>
          <a:xfrm>
            <a:off x="825689" y="1532445"/>
            <a:ext cx="7909560" cy="301752"/>
          </a:xfrm>
          <a:prstGeom prst="rect">
            <a:avLst/>
          </a:prstGeom>
          <a:noFill/>
        </p:spPr>
        <p:txBody>
          <a:bodyPr wrap="square">
            <a:spAutoFit/>
          </a:bodyPr>
          <a:lstStyle/>
          <a:p>
            <a:pPr algn="l"/>
            <a:r>
              <a:rPr sz="1500" b="0" i="0">
                <a:solidFill>
                  <a:srgbClr val="333333"/>
                </a:solidFill>
                <a:latin typeface="Calibri"/>
              </a:rPr>
              <a:t>Introducing the Cloud Infrastructure Community Program (CICP)</a:t>
            </a:r>
          </a:p>
        </p:txBody>
      </p:sp>
      <p:sp>
        <p:nvSpPr>
          <p:cNvPr id="23" name="Rectangle 22">
            <a:extLst>
              <a:ext uri="{FF2B5EF4-FFF2-40B4-BE49-F238E27FC236}">
                <a16:creationId xmlns:a16="http://schemas.microsoft.com/office/drawing/2014/main" id="{A9000325-500C-DACA-8434-C4DC5C447E8A}"/>
              </a:ext>
            </a:extLst>
          </p:cNvPr>
          <p:cNvSpPr/>
          <p:nvPr/>
        </p:nvSpPr>
        <p:spPr>
          <a:xfrm>
            <a:off x="350201" y="1962213"/>
            <a:ext cx="384048" cy="320040"/>
          </a:xfrm>
          <a:prstGeom prst="rect">
            <a:avLst/>
          </a:prstGeom>
          <a:solidFill>
            <a:srgbClr val="42AF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200" b="1">
                <a:solidFill>
                  <a:srgbClr val="FFFFFF"/>
                </a:solidFill>
                <a:latin typeface="Calibri"/>
              </a:rPr>
              <a:t>03</a:t>
            </a:r>
          </a:p>
        </p:txBody>
      </p:sp>
      <p:sp>
        <p:nvSpPr>
          <p:cNvPr id="24" name="TextBox 23">
            <a:extLst>
              <a:ext uri="{FF2B5EF4-FFF2-40B4-BE49-F238E27FC236}">
                <a16:creationId xmlns:a16="http://schemas.microsoft.com/office/drawing/2014/main" id="{B7D4259B-8F22-A48B-DB15-E3690C415B62}"/>
              </a:ext>
            </a:extLst>
          </p:cNvPr>
          <p:cNvSpPr txBox="1"/>
          <p:nvPr/>
        </p:nvSpPr>
        <p:spPr>
          <a:xfrm>
            <a:off x="825689" y="1980501"/>
            <a:ext cx="7909560" cy="301752"/>
          </a:xfrm>
          <a:prstGeom prst="rect">
            <a:avLst/>
          </a:prstGeom>
          <a:noFill/>
        </p:spPr>
        <p:txBody>
          <a:bodyPr wrap="square">
            <a:spAutoFit/>
          </a:bodyPr>
          <a:lstStyle/>
          <a:p>
            <a:pPr algn="l"/>
            <a:r>
              <a:rPr sz="1500" b="0" i="0">
                <a:solidFill>
                  <a:srgbClr val="333333"/>
                </a:solidFill>
                <a:latin typeface="Calibri"/>
              </a:rPr>
              <a:t>Data Benchmarking</a:t>
            </a:r>
          </a:p>
        </p:txBody>
      </p:sp>
      <p:sp>
        <p:nvSpPr>
          <p:cNvPr id="25" name="Rectangle 24">
            <a:extLst>
              <a:ext uri="{FF2B5EF4-FFF2-40B4-BE49-F238E27FC236}">
                <a16:creationId xmlns:a16="http://schemas.microsoft.com/office/drawing/2014/main" id="{C0D2733E-6343-FD64-A536-474CC3C58E17}"/>
              </a:ext>
            </a:extLst>
          </p:cNvPr>
          <p:cNvSpPr/>
          <p:nvPr/>
        </p:nvSpPr>
        <p:spPr>
          <a:xfrm>
            <a:off x="350201" y="2410269"/>
            <a:ext cx="384048" cy="320040"/>
          </a:xfrm>
          <a:prstGeom prst="rect">
            <a:avLst/>
          </a:prstGeom>
          <a:solidFill>
            <a:srgbClr val="42AF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200" b="1">
                <a:solidFill>
                  <a:srgbClr val="FFFFFF"/>
                </a:solidFill>
                <a:latin typeface="Calibri"/>
              </a:rPr>
              <a:t>04</a:t>
            </a:r>
          </a:p>
        </p:txBody>
      </p:sp>
      <p:sp>
        <p:nvSpPr>
          <p:cNvPr id="26" name="TextBox 25">
            <a:extLst>
              <a:ext uri="{FF2B5EF4-FFF2-40B4-BE49-F238E27FC236}">
                <a16:creationId xmlns:a16="http://schemas.microsoft.com/office/drawing/2014/main" id="{02871261-D0B7-7B5C-D305-CD9F7A50D5D7}"/>
              </a:ext>
            </a:extLst>
          </p:cNvPr>
          <p:cNvSpPr txBox="1"/>
          <p:nvPr/>
        </p:nvSpPr>
        <p:spPr>
          <a:xfrm>
            <a:off x="825689" y="2428557"/>
            <a:ext cx="7909560" cy="301752"/>
          </a:xfrm>
          <a:prstGeom prst="rect">
            <a:avLst/>
          </a:prstGeom>
          <a:noFill/>
        </p:spPr>
        <p:txBody>
          <a:bodyPr wrap="square">
            <a:spAutoFit/>
          </a:bodyPr>
          <a:lstStyle/>
          <a:p>
            <a:pPr algn="l"/>
            <a:r>
              <a:rPr sz="1500" b="0" i="0">
                <a:solidFill>
                  <a:srgbClr val="333333"/>
                </a:solidFill>
                <a:latin typeface="Calibri"/>
              </a:rPr>
              <a:t>Barn Raisings &amp; Tech Jams</a:t>
            </a:r>
          </a:p>
        </p:txBody>
      </p:sp>
      <p:sp>
        <p:nvSpPr>
          <p:cNvPr id="27" name="Rectangle 26">
            <a:extLst>
              <a:ext uri="{FF2B5EF4-FFF2-40B4-BE49-F238E27FC236}">
                <a16:creationId xmlns:a16="http://schemas.microsoft.com/office/drawing/2014/main" id="{4D16019E-CB43-4971-B2E8-6CAA2071D3FD}"/>
              </a:ext>
            </a:extLst>
          </p:cNvPr>
          <p:cNvSpPr/>
          <p:nvPr/>
        </p:nvSpPr>
        <p:spPr>
          <a:xfrm>
            <a:off x="350201" y="2858325"/>
            <a:ext cx="384048" cy="320040"/>
          </a:xfrm>
          <a:prstGeom prst="rect">
            <a:avLst/>
          </a:prstGeom>
          <a:solidFill>
            <a:srgbClr val="42AF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200" b="1">
                <a:solidFill>
                  <a:srgbClr val="FFFFFF"/>
                </a:solidFill>
                <a:latin typeface="Calibri"/>
              </a:rPr>
              <a:t>05</a:t>
            </a:r>
          </a:p>
        </p:txBody>
      </p:sp>
      <p:sp>
        <p:nvSpPr>
          <p:cNvPr id="28" name="TextBox 27">
            <a:extLst>
              <a:ext uri="{FF2B5EF4-FFF2-40B4-BE49-F238E27FC236}">
                <a16:creationId xmlns:a16="http://schemas.microsoft.com/office/drawing/2014/main" id="{15219C59-9AFF-2209-A942-977D2765A9AE}"/>
              </a:ext>
            </a:extLst>
          </p:cNvPr>
          <p:cNvSpPr txBox="1"/>
          <p:nvPr/>
        </p:nvSpPr>
        <p:spPr>
          <a:xfrm>
            <a:off x="825689" y="2876613"/>
            <a:ext cx="7909560" cy="301752"/>
          </a:xfrm>
          <a:prstGeom prst="rect">
            <a:avLst/>
          </a:prstGeom>
          <a:noFill/>
        </p:spPr>
        <p:txBody>
          <a:bodyPr wrap="square">
            <a:spAutoFit/>
          </a:bodyPr>
          <a:lstStyle/>
          <a:p>
            <a:pPr algn="l"/>
            <a:r>
              <a:rPr sz="1500" b="0" i="0">
                <a:solidFill>
                  <a:srgbClr val="333333"/>
                </a:solidFill>
                <a:latin typeface="Calibri"/>
              </a:rPr>
              <a:t>CLASS: Cloud Learning &amp; Skills Sessions</a:t>
            </a:r>
          </a:p>
        </p:txBody>
      </p:sp>
      <p:sp>
        <p:nvSpPr>
          <p:cNvPr id="29" name="Rectangle 28">
            <a:extLst>
              <a:ext uri="{FF2B5EF4-FFF2-40B4-BE49-F238E27FC236}">
                <a16:creationId xmlns:a16="http://schemas.microsoft.com/office/drawing/2014/main" id="{15134800-E686-48C7-4428-18FCE881C441}"/>
              </a:ext>
            </a:extLst>
          </p:cNvPr>
          <p:cNvSpPr/>
          <p:nvPr/>
        </p:nvSpPr>
        <p:spPr>
          <a:xfrm>
            <a:off x="350201" y="3306381"/>
            <a:ext cx="384048" cy="320040"/>
          </a:xfrm>
          <a:prstGeom prst="rect">
            <a:avLst/>
          </a:prstGeom>
          <a:solidFill>
            <a:srgbClr val="42AF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200" b="1">
                <a:solidFill>
                  <a:srgbClr val="FFFFFF"/>
                </a:solidFill>
                <a:latin typeface="Calibri"/>
              </a:rPr>
              <a:t>06</a:t>
            </a:r>
          </a:p>
        </p:txBody>
      </p:sp>
      <p:sp>
        <p:nvSpPr>
          <p:cNvPr id="30" name="TextBox 29">
            <a:extLst>
              <a:ext uri="{FF2B5EF4-FFF2-40B4-BE49-F238E27FC236}">
                <a16:creationId xmlns:a16="http://schemas.microsoft.com/office/drawing/2014/main" id="{1D8F5E6C-2065-8534-B760-F4A6B407E83A}"/>
              </a:ext>
            </a:extLst>
          </p:cNvPr>
          <p:cNvSpPr txBox="1"/>
          <p:nvPr/>
        </p:nvSpPr>
        <p:spPr>
          <a:xfrm>
            <a:off x="825689" y="3324669"/>
            <a:ext cx="7909560" cy="301752"/>
          </a:xfrm>
          <a:prstGeom prst="rect">
            <a:avLst/>
          </a:prstGeom>
          <a:noFill/>
        </p:spPr>
        <p:txBody>
          <a:bodyPr wrap="square">
            <a:spAutoFit/>
          </a:bodyPr>
          <a:lstStyle/>
          <a:p>
            <a:pPr algn="l"/>
            <a:r>
              <a:rPr sz="1500" b="0" i="0">
                <a:solidFill>
                  <a:srgbClr val="333333"/>
                </a:solidFill>
                <a:latin typeface="Calibri"/>
              </a:rPr>
              <a:t>Answers by Experts Chatbot</a:t>
            </a:r>
          </a:p>
        </p:txBody>
      </p:sp>
      <p:sp>
        <p:nvSpPr>
          <p:cNvPr id="31" name="Rectangle 30">
            <a:extLst>
              <a:ext uri="{FF2B5EF4-FFF2-40B4-BE49-F238E27FC236}">
                <a16:creationId xmlns:a16="http://schemas.microsoft.com/office/drawing/2014/main" id="{3423AA32-2B16-2235-B8AB-040479CEF019}"/>
              </a:ext>
            </a:extLst>
          </p:cNvPr>
          <p:cNvSpPr/>
          <p:nvPr/>
        </p:nvSpPr>
        <p:spPr>
          <a:xfrm>
            <a:off x="350201" y="3754437"/>
            <a:ext cx="384048" cy="320040"/>
          </a:xfrm>
          <a:prstGeom prst="rect">
            <a:avLst/>
          </a:prstGeom>
          <a:solidFill>
            <a:srgbClr val="42AF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200" b="1">
                <a:solidFill>
                  <a:srgbClr val="FFFFFF"/>
                </a:solidFill>
                <a:latin typeface="Calibri"/>
              </a:rPr>
              <a:t>07</a:t>
            </a:r>
          </a:p>
        </p:txBody>
      </p:sp>
      <p:sp>
        <p:nvSpPr>
          <p:cNvPr id="32" name="TextBox 31">
            <a:extLst>
              <a:ext uri="{FF2B5EF4-FFF2-40B4-BE49-F238E27FC236}">
                <a16:creationId xmlns:a16="http://schemas.microsoft.com/office/drawing/2014/main" id="{555B4D04-A09D-A995-82D2-1507D2F243ED}"/>
              </a:ext>
            </a:extLst>
          </p:cNvPr>
          <p:cNvSpPr txBox="1"/>
          <p:nvPr/>
        </p:nvSpPr>
        <p:spPr>
          <a:xfrm>
            <a:off x="825689" y="3772725"/>
            <a:ext cx="7909560" cy="301752"/>
          </a:xfrm>
          <a:prstGeom prst="rect">
            <a:avLst/>
          </a:prstGeom>
          <a:noFill/>
        </p:spPr>
        <p:txBody>
          <a:bodyPr wrap="square">
            <a:spAutoFit/>
          </a:bodyPr>
          <a:lstStyle/>
          <a:p>
            <a:pPr algn="l"/>
            <a:r>
              <a:rPr sz="1500" b="0" i="0">
                <a:solidFill>
                  <a:srgbClr val="333333"/>
                </a:solidFill>
                <a:latin typeface="Calibri"/>
              </a:rPr>
              <a:t>CICP Success Stories &amp; Looking Ahead</a:t>
            </a:r>
          </a:p>
        </p:txBody>
      </p:sp>
    </p:spTree>
    <p:extLst>
      <p:ext uri="{BB962C8B-B14F-4D97-AF65-F5344CB8AC3E}">
        <p14:creationId xmlns:p14="http://schemas.microsoft.com/office/powerpoint/2010/main" val="3859676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64FAEC-1889-673B-908D-A4904D971BF2}"/>
              </a:ext>
            </a:extLst>
          </p:cNvPr>
          <p:cNvSpPr>
            <a:spLocks noGrp="1"/>
          </p:cNvSpPr>
          <p:nvPr>
            <p:ph type="sldNum" sz="quarter" idx="4"/>
          </p:nvPr>
        </p:nvSpPr>
        <p:spPr/>
        <p:txBody>
          <a:bodyPr/>
          <a:lstStyle/>
          <a:p>
            <a:fld id="{9E7CA0F2-EE66-4F60-8C00-E0BE38E7AEC5}" type="slidenum">
              <a:rPr lang="en-GB" smtClean="0"/>
              <a:pPr/>
              <a:t>3</a:t>
            </a:fld>
            <a:endParaRPr lang="en-GB" dirty="0"/>
          </a:p>
        </p:txBody>
      </p:sp>
      <p:sp>
        <p:nvSpPr>
          <p:cNvPr id="4" name="Title 3">
            <a:extLst>
              <a:ext uri="{FF2B5EF4-FFF2-40B4-BE49-F238E27FC236}">
                <a16:creationId xmlns:a16="http://schemas.microsoft.com/office/drawing/2014/main" id="{96377683-B3C7-E7C4-348C-3FEBE3C8C452}"/>
              </a:ext>
            </a:extLst>
          </p:cNvPr>
          <p:cNvSpPr>
            <a:spLocks noGrp="1"/>
          </p:cNvSpPr>
          <p:nvPr>
            <p:ph type="title"/>
          </p:nvPr>
        </p:nvSpPr>
        <p:spPr/>
        <p:txBody>
          <a:bodyPr>
            <a:normAutofit/>
          </a:bodyPr>
          <a:lstStyle/>
          <a:p>
            <a:r>
              <a:rPr lang="en-US" dirty="0"/>
              <a:t>Meet Your Speakers</a:t>
            </a:r>
          </a:p>
        </p:txBody>
      </p:sp>
      <p:sp>
        <p:nvSpPr>
          <p:cNvPr id="21" name="Google Shape;128;p16">
            <a:extLst>
              <a:ext uri="{FF2B5EF4-FFF2-40B4-BE49-F238E27FC236}">
                <a16:creationId xmlns:a16="http://schemas.microsoft.com/office/drawing/2014/main" id="{13F27D47-802E-DDF8-923B-C6B86660483E}"/>
              </a:ext>
            </a:extLst>
          </p:cNvPr>
          <p:cNvSpPr/>
          <p:nvPr/>
        </p:nvSpPr>
        <p:spPr>
          <a:xfrm>
            <a:off x="344091" y="891540"/>
            <a:ext cx="3977640" cy="3429000"/>
          </a:xfrm>
          <a:prstGeom prst="rect">
            <a:avLst/>
          </a:prstGeom>
          <a:solidFill>
            <a:srgbClr val="F2F4F8"/>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22" name="Google Shape;129;p16">
            <a:extLst>
              <a:ext uri="{FF2B5EF4-FFF2-40B4-BE49-F238E27FC236}">
                <a16:creationId xmlns:a16="http://schemas.microsoft.com/office/drawing/2014/main" id="{9AF8C2C6-C701-E2A7-3015-95DB25FA061F}"/>
              </a:ext>
            </a:extLst>
          </p:cNvPr>
          <p:cNvSpPr/>
          <p:nvPr/>
        </p:nvSpPr>
        <p:spPr>
          <a:xfrm>
            <a:off x="344091" y="891540"/>
            <a:ext cx="3977640" cy="54864"/>
          </a:xfrm>
          <a:prstGeom prst="rect">
            <a:avLst/>
          </a:prstGeom>
          <a:solidFill>
            <a:srgbClr val="20649A"/>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24" name="Google Shape;131;p16">
            <a:extLst>
              <a:ext uri="{FF2B5EF4-FFF2-40B4-BE49-F238E27FC236}">
                <a16:creationId xmlns:a16="http://schemas.microsoft.com/office/drawing/2014/main" id="{BDAB1A59-E9EC-7776-1D7C-0A3B2CE3721E}"/>
              </a:ext>
            </a:extLst>
          </p:cNvPr>
          <p:cNvSpPr txBox="1"/>
          <p:nvPr/>
        </p:nvSpPr>
        <p:spPr>
          <a:xfrm>
            <a:off x="481251" y="2091690"/>
            <a:ext cx="3703320" cy="323135"/>
          </a:xfrm>
          <a:prstGeom prst="rect">
            <a:avLst/>
          </a:prstGeom>
          <a:noFill/>
          <a:ln>
            <a:noFill/>
          </a:ln>
        </p:spPr>
        <p:txBody>
          <a:bodyPr spcFirstLastPara="1" wrap="square" lIns="68569" tIns="34275" rIns="68569" bIns="34275" anchor="t" anchorCtr="0">
            <a:spAutoFit/>
          </a:bodyPr>
          <a:lstStyle/>
          <a:p>
            <a:r>
              <a:rPr lang="en-US" sz="1650" b="1">
                <a:solidFill>
                  <a:srgbClr val="1A2B4A"/>
                </a:solidFill>
                <a:latin typeface="Calibri"/>
                <a:ea typeface="Calibri"/>
                <a:cs typeface="Calibri"/>
                <a:sym typeface="Calibri"/>
              </a:rPr>
              <a:t>Sean O'Brien</a:t>
            </a:r>
            <a:endParaRPr sz="1013"/>
          </a:p>
        </p:txBody>
      </p:sp>
      <p:sp>
        <p:nvSpPr>
          <p:cNvPr id="25" name="Google Shape;132;p16">
            <a:extLst>
              <a:ext uri="{FF2B5EF4-FFF2-40B4-BE49-F238E27FC236}">
                <a16:creationId xmlns:a16="http://schemas.microsoft.com/office/drawing/2014/main" id="{6D6C95A0-D1F3-4CEA-6058-6C5559495FCC}"/>
              </a:ext>
            </a:extLst>
          </p:cNvPr>
          <p:cNvSpPr txBox="1"/>
          <p:nvPr/>
        </p:nvSpPr>
        <p:spPr>
          <a:xfrm>
            <a:off x="481251" y="2434591"/>
            <a:ext cx="3703320" cy="253885"/>
          </a:xfrm>
          <a:prstGeom prst="rect">
            <a:avLst/>
          </a:prstGeom>
          <a:noFill/>
          <a:ln>
            <a:noFill/>
          </a:ln>
        </p:spPr>
        <p:txBody>
          <a:bodyPr spcFirstLastPara="1" wrap="square" lIns="68569" tIns="34275" rIns="68569" bIns="34275" anchor="t" anchorCtr="0">
            <a:spAutoFit/>
          </a:bodyPr>
          <a:lstStyle/>
          <a:p>
            <a:r>
              <a:rPr lang="en-US" sz="1200" dirty="0">
                <a:solidFill>
                  <a:srgbClr val="20649A"/>
                </a:solidFill>
                <a:latin typeface="Calibri"/>
                <a:ea typeface="Calibri"/>
                <a:cs typeface="Calibri"/>
                <a:sym typeface="Calibri"/>
              </a:rPr>
              <a:t>Associate Vice President, NET+</a:t>
            </a:r>
            <a:endParaRPr sz="1013" dirty="0">
              <a:solidFill>
                <a:srgbClr val="20649A"/>
              </a:solidFill>
            </a:endParaRPr>
          </a:p>
        </p:txBody>
      </p:sp>
      <p:sp>
        <p:nvSpPr>
          <p:cNvPr id="26" name="Google Shape;133;p16">
            <a:extLst>
              <a:ext uri="{FF2B5EF4-FFF2-40B4-BE49-F238E27FC236}">
                <a16:creationId xmlns:a16="http://schemas.microsoft.com/office/drawing/2014/main" id="{EEBFFC91-6DEC-5942-9BD2-25C3D4723B9B}"/>
              </a:ext>
            </a:extLst>
          </p:cNvPr>
          <p:cNvSpPr txBox="1"/>
          <p:nvPr/>
        </p:nvSpPr>
        <p:spPr>
          <a:xfrm>
            <a:off x="481251" y="2914651"/>
            <a:ext cx="3703320" cy="230802"/>
          </a:xfrm>
          <a:prstGeom prst="rect">
            <a:avLst/>
          </a:prstGeom>
          <a:noFill/>
          <a:ln>
            <a:noFill/>
          </a:ln>
        </p:spPr>
        <p:txBody>
          <a:bodyPr spcFirstLastPara="1" wrap="square" lIns="68569" tIns="34275" rIns="68569" bIns="34275" anchor="t" anchorCtr="0">
            <a:spAutoFit/>
          </a:bodyPr>
          <a:lstStyle/>
          <a:p>
            <a:r>
              <a:rPr lang="en-US" sz="1050" i="1">
                <a:solidFill>
                  <a:srgbClr val="333333"/>
                </a:solidFill>
                <a:latin typeface="Calibri"/>
                <a:ea typeface="Calibri"/>
                <a:cs typeface="Calibri"/>
                <a:sym typeface="Calibri"/>
              </a:rPr>
              <a:t>Internet2</a:t>
            </a:r>
            <a:endParaRPr sz="1013"/>
          </a:p>
        </p:txBody>
      </p:sp>
      <p:sp>
        <p:nvSpPr>
          <p:cNvPr id="27" name="Google Shape;134;p16">
            <a:extLst>
              <a:ext uri="{FF2B5EF4-FFF2-40B4-BE49-F238E27FC236}">
                <a16:creationId xmlns:a16="http://schemas.microsoft.com/office/drawing/2014/main" id="{9CF75CD1-2843-66D6-A6F8-4FC56067D08E}"/>
              </a:ext>
            </a:extLst>
          </p:cNvPr>
          <p:cNvSpPr txBox="1"/>
          <p:nvPr/>
        </p:nvSpPr>
        <p:spPr>
          <a:xfrm>
            <a:off x="481251" y="3188970"/>
            <a:ext cx="3703320" cy="453940"/>
          </a:xfrm>
          <a:prstGeom prst="rect">
            <a:avLst/>
          </a:prstGeom>
          <a:noFill/>
          <a:ln>
            <a:noFill/>
          </a:ln>
        </p:spPr>
        <p:txBody>
          <a:bodyPr spcFirstLastPara="1" wrap="square" lIns="68569" tIns="34275" rIns="68569" bIns="34275" anchor="t" anchorCtr="0">
            <a:spAutoFit/>
          </a:bodyPr>
          <a:lstStyle/>
          <a:p>
            <a:r>
              <a:rPr lang="en-US" sz="1125" dirty="0">
                <a:solidFill>
                  <a:srgbClr val="333333"/>
                </a:solidFill>
                <a:latin typeface="Calibri"/>
                <a:ea typeface="Calibri"/>
                <a:cs typeface="Calibri"/>
                <a:sym typeface="Calibri"/>
              </a:rPr>
              <a:t>Leads Internet2's NET+ program portfolio</a:t>
            </a:r>
            <a:endParaRPr sz="1013" dirty="0"/>
          </a:p>
          <a:p>
            <a:pPr>
              <a:spcBef>
                <a:spcPts val="300"/>
              </a:spcBef>
            </a:pPr>
            <a:r>
              <a:rPr lang="en-US" sz="1125" dirty="0">
                <a:solidFill>
                  <a:srgbClr val="333333"/>
                </a:solidFill>
                <a:latin typeface="Calibri"/>
                <a:ea typeface="Calibri"/>
                <a:cs typeface="Calibri"/>
                <a:sym typeface="Calibri"/>
              </a:rPr>
              <a:t>Focused on cloud services strategy and community programs</a:t>
            </a:r>
            <a:endParaRPr sz="1013" dirty="0"/>
          </a:p>
        </p:txBody>
      </p:sp>
      <p:sp>
        <p:nvSpPr>
          <p:cNvPr id="28" name="Google Shape;135;p16">
            <a:extLst>
              <a:ext uri="{FF2B5EF4-FFF2-40B4-BE49-F238E27FC236}">
                <a16:creationId xmlns:a16="http://schemas.microsoft.com/office/drawing/2014/main" id="{02F94A76-A03F-A389-F2D5-C3E28F2D28FA}"/>
              </a:ext>
            </a:extLst>
          </p:cNvPr>
          <p:cNvSpPr/>
          <p:nvPr/>
        </p:nvSpPr>
        <p:spPr>
          <a:xfrm>
            <a:off x="4733211" y="891540"/>
            <a:ext cx="3977640" cy="3429000"/>
          </a:xfrm>
          <a:prstGeom prst="rect">
            <a:avLst/>
          </a:prstGeom>
          <a:solidFill>
            <a:srgbClr val="F2F4F8"/>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29" name="Google Shape;136;p16">
            <a:extLst>
              <a:ext uri="{FF2B5EF4-FFF2-40B4-BE49-F238E27FC236}">
                <a16:creationId xmlns:a16="http://schemas.microsoft.com/office/drawing/2014/main" id="{9CF418B8-2E49-5977-4183-40E2538B6DFC}"/>
              </a:ext>
            </a:extLst>
          </p:cNvPr>
          <p:cNvSpPr/>
          <p:nvPr/>
        </p:nvSpPr>
        <p:spPr>
          <a:xfrm>
            <a:off x="4733211" y="891540"/>
            <a:ext cx="3977640" cy="54864"/>
          </a:xfrm>
          <a:prstGeom prst="rect">
            <a:avLst/>
          </a:prstGeom>
          <a:solidFill>
            <a:srgbClr val="20649A"/>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30" name="Google Shape;137;p16">
            <a:extLst>
              <a:ext uri="{FF2B5EF4-FFF2-40B4-BE49-F238E27FC236}">
                <a16:creationId xmlns:a16="http://schemas.microsoft.com/office/drawing/2014/main" id="{77D59CB1-A968-5BAC-7705-0FCB772ED292}"/>
              </a:ext>
            </a:extLst>
          </p:cNvPr>
          <p:cNvSpPr/>
          <p:nvPr/>
        </p:nvSpPr>
        <p:spPr>
          <a:xfrm>
            <a:off x="4870371" y="1062990"/>
            <a:ext cx="960120" cy="960120"/>
          </a:xfrm>
          <a:prstGeom prst="rect">
            <a:avLst/>
          </a:prstGeom>
          <a:solidFill>
            <a:srgbClr val="CCDDE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r>
              <a:rPr lang="en-US" sz="900">
                <a:solidFill>
                  <a:srgbClr val="1A2B4A"/>
                </a:solidFill>
                <a:latin typeface="Calibri"/>
                <a:ea typeface="Calibri"/>
                <a:cs typeface="Calibri"/>
                <a:sym typeface="Calibri"/>
              </a:rPr>
              <a:t>Photo</a:t>
            </a:r>
            <a:endParaRPr sz="1013"/>
          </a:p>
        </p:txBody>
      </p:sp>
      <p:sp>
        <p:nvSpPr>
          <p:cNvPr id="31" name="Google Shape;138;p16">
            <a:extLst>
              <a:ext uri="{FF2B5EF4-FFF2-40B4-BE49-F238E27FC236}">
                <a16:creationId xmlns:a16="http://schemas.microsoft.com/office/drawing/2014/main" id="{1A0ADDE6-7AAD-2B2D-4BEE-F630EBC95552}"/>
              </a:ext>
            </a:extLst>
          </p:cNvPr>
          <p:cNvSpPr txBox="1"/>
          <p:nvPr/>
        </p:nvSpPr>
        <p:spPr>
          <a:xfrm>
            <a:off x="4870371" y="2091690"/>
            <a:ext cx="3703320" cy="323135"/>
          </a:xfrm>
          <a:prstGeom prst="rect">
            <a:avLst/>
          </a:prstGeom>
          <a:noFill/>
          <a:ln>
            <a:noFill/>
          </a:ln>
        </p:spPr>
        <p:txBody>
          <a:bodyPr spcFirstLastPara="1" wrap="square" lIns="68569" tIns="34275" rIns="68569" bIns="34275" anchor="t" anchorCtr="0">
            <a:spAutoFit/>
          </a:bodyPr>
          <a:lstStyle/>
          <a:p>
            <a:r>
              <a:rPr lang="en-US" sz="1650" b="1">
                <a:solidFill>
                  <a:srgbClr val="1A2B4A"/>
                </a:solidFill>
                <a:latin typeface="Calibri"/>
                <a:ea typeface="Calibri"/>
                <a:cs typeface="Calibri"/>
                <a:sym typeface="Calibri"/>
              </a:rPr>
              <a:t>Bob Flynn</a:t>
            </a:r>
            <a:endParaRPr sz="1013"/>
          </a:p>
        </p:txBody>
      </p:sp>
      <p:sp>
        <p:nvSpPr>
          <p:cNvPr id="32" name="Google Shape;139;p16">
            <a:extLst>
              <a:ext uri="{FF2B5EF4-FFF2-40B4-BE49-F238E27FC236}">
                <a16:creationId xmlns:a16="http://schemas.microsoft.com/office/drawing/2014/main" id="{5FEB7AA7-8E11-7572-4B6A-C47F09B0A56A}"/>
              </a:ext>
            </a:extLst>
          </p:cNvPr>
          <p:cNvSpPr txBox="1"/>
          <p:nvPr/>
        </p:nvSpPr>
        <p:spPr>
          <a:xfrm>
            <a:off x="4870371" y="2434590"/>
            <a:ext cx="3703320" cy="438551"/>
          </a:xfrm>
          <a:prstGeom prst="rect">
            <a:avLst/>
          </a:prstGeom>
          <a:noFill/>
          <a:ln>
            <a:noFill/>
          </a:ln>
        </p:spPr>
        <p:txBody>
          <a:bodyPr spcFirstLastPara="1" wrap="square" lIns="68569" tIns="34275" rIns="68569" bIns="34275" anchor="t" anchorCtr="0">
            <a:spAutoFit/>
          </a:bodyPr>
          <a:lstStyle/>
          <a:p>
            <a:r>
              <a:rPr lang="en-US" sz="1200" dirty="0">
                <a:solidFill>
                  <a:srgbClr val="20649A"/>
                </a:solidFill>
                <a:latin typeface="Calibri"/>
                <a:ea typeface="Calibri"/>
                <a:cs typeface="Calibri"/>
                <a:sym typeface="Calibri"/>
              </a:rPr>
              <a:t>Sr. Manager, Cloud Infrastructure</a:t>
            </a:r>
            <a:br>
              <a:rPr lang="en-US" sz="1200" dirty="0">
                <a:solidFill>
                  <a:srgbClr val="20649A"/>
                </a:solidFill>
                <a:latin typeface="Calibri"/>
                <a:ea typeface="Calibri"/>
                <a:cs typeface="Calibri"/>
                <a:sym typeface="Calibri"/>
              </a:rPr>
            </a:br>
            <a:r>
              <a:rPr lang="en-US" sz="1200" dirty="0">
                <a:solidFill>
                  <a:srgbClr val="20649A"/>
                </a:solidFill>
                <a:latin typeface="Calibri"/>
                <a:ea typeface="Calibri"/>
                <a:cs typeface="Calibri"/>
                <a:sym typeface="Calibri"/>
              </a:rPr>
              <a:t>&amp; Platform Services</a:t>
            </a:r>
            <a:endParaRPr sz="1013" dirty="0">
              <a:solidFill>
                <a:srgbClr val="20649A"/>
              </a:solidFill>
            </a:endParaRPr>
          </a:p>
        </p:txBody>
      </p:sp>
      <p:sp>
        <p:nvSpPr>
          <p:cNvPr id="33" name="Google Shape;140;p16">
            <a:extLst>
              <a:ext uri="{FF2B5EF4-FFF2-40B4-BE49-F238E27FC236}">
                <a16:creationId xmlns:a16="http://schemas.microsoft.com/office/drawing/2014/main" id="{160B0871-DE19-8EE7-7B59-55733F02C0F0}"/>
              </a:ext>
            </a:extLst>
          </p:cNvPr>
          <p:cNvSpPr txBox="1"/>
          <p:nvPr/>
        </p:nvSpPr>
        <p:spPr>
          <a:xfrm>
            <a:off x="4870371" y="2914651"/>
            <a:ext cx="3703320" cy="230802"/>
          </a:xfrm>
          <a:prstGeom prst="rect">
            <a:avLst/>
          </a:prstGeom>
          <a:noFill/>
          <a:ln>
            <a:noFill/>
          </a:ln>
        </p:spPr>
        <p:txBody>
          <a:bodyPr spcFirstLastPara="1" wrap="square" lIns="68569" tIns="34275" rIns="68569" bIns="34275" anchor="t" anchorCtr="0">
            <a:spAutoFit/>
          </a:bodyPr>
          <a:lstStyle/>
          <a:p>
            <a:r>
              <a:rPr lang="en-US" sz="1050" i="1">
                <a:solidFill>
                  <a:srgbClr val="333333"/>
                </a:solidFill>
                <a:latin typeface="Calibri"/>
                <a:ea typeface="Calibri"/>
                <a:cs typeface="Calibri"/>
                <a:sym typeface="Calibri"/>
              </a:rPr>
              <a:t>Internet2</a:t>
            </a:r>
            <a:endParaRPr sz="1013"/>
          </a:p>
        </p:txBody>
      </p:sp>
      <p:sp>
        <p:nvSpPr>
          <p:cNvPr id="34" name="Google Shape;141;p16">
            <a:extLst>
              <a:ext uri="{FF2B5EF4-FFF2-40B4-BE49-F238E27FC236}">
                <a16:creationId xmlns:a16="http://schemas.microsoft.com/office/drawing/2014/main" id="{93FB9036-610E-E1A0-BC7B-EEF5E2CCA77F}"/>
              </a:ext>
            </a:extLst>
          </p:cNvPr>
          <p:cNvSpPr txBox="1"/>
          <p:nvPr/>
        </p:nvSpPr>
        <p:spPr>
          <a:xfrm>
            <a:off x="4870371" y="3188970"/>
            <a:ext cx="3703320" cy="665537"/>
          </a:xfrm>
          <a:prstGeom prst="rect">
            <a:avLst/>
          </a:prstGeom>
          <a:noFill/>
          <a:ln>
            <a:noFill/>
          </a:ln>
        </p:spPr>
        <p:txBody>
          <a:bodyPr spcFirstLastPara="1" wrap="square" lIns="68569" tIns="34275" rIns="68569" bIns="34275" anchor="t" anchorCtr="0">
            <a:spAutoFit/>
          </a:bodyPr>
          <a:lstStyle/>
          <a:p>
            <a:r>
              <a:rPr lang="en-US" sz="1125">
                <a:solidFill>
                  <a:srgbClr val="333333"/>
                </a:solidFill>
                <a:latin typeface="Calibri"/>
                <a:ea typeface="Calibri"/>
                <a:cs typeface="Calibri"/>
                <a:sym typeface="Calibri"/>
              </a:rPr>
              <a:t>Senior program lead for CICP since its founding</a:t>
            </a:r>
            <a:endParaRPr sz="1013"/>
          </a:p>
          <a:p>
            <a:pPr>
              <a:spcBef>
                <a:spcPts val="300"/>
              </a:spcBef>
            </a:pPr>
            <a:r>
              <a:rPr lang="en-US" sz="1125">
                <a:solidFill>
                  <a:srgbClr val="333333"/>
                </a:solidFill>
                <a:latin typeface="Calibri"/>
                <a:ea typeface="Calibri"/>
                <a:cs typeface="Calibri"/>
                <a:sym typeface="Calibri"/>
              </a:rPr>
              <a:t>20+ years building R&amp;E community programs</a:t>
            </a:r>
            <a:endParaRPr sz="1013"/>
          </a:p>
          <a:p>
            <a:pPr>
              <a:spcBef>
                <a:spcPts val="300"/>
              </a:spcBef>
            </a:pPr>
            <a:r>
              <a:rPr lang="en-US" sz="1125">
                <a:solidFill>
                  <a:srgbClr val="333333"/>
                </a:solidFill>
                <a:latin typeface="Calibri"/>
                <a:ea typeface="Calibri"/>
                <a:cs typeface="Calibri"/>
                <a:sym typeface="Calibri"/>
              </a:rPr>
              <a:t>Architect of CICP's community engagement model</a:t>
            </a:r>
            <a:endParaRPr sz="1013"/>
          </a:p>
        </p:txBody>
      </p:sp>
      <p:pic>
        <p:nvPicPr>
          <p:cNvPr id="35" name="Google Shape;145;p16" title="Bob Flynn square headshot NEXT25_452x452.png">
            <a:extLst>
              <a:ext uri="{FF2B5EF4-FFF2-40B4-BE49-F238E27FC236}">
                <a16:creationId xmlns:a16="http://schemas.microsoft.com/office/drawing/2014/main" id="{D99BB0FC-39B2-C6DC-79EA-72CD77EBCCB8}"/>
              </a:ext>
            </a:extLst>
          </p:cNvPr>
          <p:cNvPicPr preferRelativeResize="0"/>
          <p:nvPr/>
        </p:nvPicPr>
        <p:blipFill>
          <a:blip r:embed="rId2">
            <a:alphaModFix/>
          </a:blip>
          <a:stretch>
            <a:fillRect/>
          </a:stretch>
        </p:blipFill>
        <p:spPr>
          <a:xfrm>
            <a:off x="4870379" y="1062994"/>
            <a:ext cx="960120" cy="960120"/>
          </a:xfrm>
          <a:prstGeom prst="rect">
            <a:avLst/>
          </a:prstGeom>
          <a:solidFill>
            <a:srgbClr val="CCDDEE"/>
          </a:solidFill>
          <a:ln>
            <a:noFill/>
          </a:ln>
          <a:effectLst>
            <a:outerShdw blurRad="40000" dist="23000" dir="5400000" rotWithShape="0">
              <a:srgbClr val="000000">
                <a:alpha val="34900"/>
              </a:srgbClr>
            </a:outerShdw>
          </a:effectLst>
        </p:spPr>
      </p:pic>
      <p:pic>
        <p:nvPicPr>
          <p:cNvPr id="38" name="Picture 37">
            <a:extLst>
              <a:ext uri="{FF2B5EF4-FFF2-40B4-BE49-F238E27FC236}">
                <a16:creationId xmlns:a16="http://schemas.microsoft.com/office/drawing/2014/main" id="{BB0F543C-3600-4D08-729E-AE836B3A52FC}"/>
              </a:ext>
            </a:extLst>
          </p:cNvPr>
          <p:cNvPicPr>
            <a:picLocks noChangeAspect="1"/>
          </p:cNvPicPr>
          <p:nvPr/>
        </p:nvPicPr>
        <p:blipFill>
          <a:blip r:embed="rId3">
            <a:extLst>
              <a:ext uri="{28A0092B-C50C-407E-A947-70E740481C1C}">
                <a14:useLocalDpi xmlns:a14="http://schemas.microsoft.com/office/drawing/2010/main" val="0"/>
              </a:ext>
            </a:extLst>
          </a:blip>
          <a:srcRect l="13497" t="23607" r="16120" b="25061"/>
          <a:stretch>
            <a:fillRect/>
          </a:stretch>
        </p:blipFill>
        <p:spPr>
          <a:xfrm>
            <a:off x="481251" y="1017305"/>
            <a:ext cx="960120" cy="1050381"/>
          </a:xfrm>
          <a:prstGeom prst="rect">
            <a:avLst/>
          </a:prstGeom>
        </p:spPr>
      </p:pic>
    </p:spTree>
    <p:extLst>
      <p:ext uri="{BB962C8B-B14F-4D97-AF65-F5344CB8AC3E}">
        <p14:creationId xmlns:p14="http://schemas.microsoft.com/office/powerpoint/2010/main" val="1551509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F22CCC-A346-867D-1414-9C8BF8D2BECD}"/>
              </a:ext>
            </a:extLst>
          </p:cNvPr>
          <p:cNvSpPr>
            <a:spLocks noGrp="1"/>
          </p:cNvSpPr>
          <p:nvPr>
            <p:ph type="sldNum" sz="quarter" idx="4"/>
          </p:nvPr>
        </p:nvSpPr>
        <p:spPr/>
        <p:txBody>
          <a:bodyPr/>
          <a:lstStyle/>
          <a:p>
            <a:fld id="{9E7CA0F2-EE66-4F60-8C00-E0BE38E7AEC5}" type="slidenum">
              <a:rPr lang="en-GB" smtClean="0"/>
              <a:pPr/>
              <a:t>4</a:t>
            </a:fld>
            <a:endParaRPr lang="en-GB" dirty="0"/>
          </a:p>
        </p:txBody>
      </p:sp>
      <p:sp>
        <p:nvSpPr>
          <p:cNvPr id="4" name="Title 3">
            <a:extLst>
              <a:ext uri="{FF2B5EF4-FFF2-40B4-BE49-F238E27FC236}">
                <a16:creationId xmlns:a16="http://schemas.microsoft.com/office/drawing/2014/main" id="{98ACBEAF-CB03-C04D-7E95-88E850C2650B}"/>
              </a:ext>
            </a:extLst>
          </p:cNvPr>
          <p:cNvSpPr>
            <a:spLocks noGrp="1"/>
          </p:cNvSpPr>
          <p:nvPr>
            <p:ph type="title"/>
          </p:nvPr>
        </p:nvSpPr>
        <p:spPr/>
        <p:txBody>
          <a:bodyPr/>
          <a:lstStyle/>
          <a:p>
            <a:r>
              <a:rPr lang="en-US" dirty="0"/>
              <a:t>About Internet2</a:t>
            </a:r>
          </a:p>
        </p:txBody>
      </p:sp>
      <p:sp>
        <p:nvSpPr>
          <p:cNvPr id="42" name="Text 3">
            <a:extLst>
              <a:ext uri="{FF2B5EF4-FFF2-40B4-BE49-F238E27FC236}">
                <a16:creationId xmlns:a16="http://schemas.microsoft.com/office/drawing/2014/main" id="{C191382E-9BFA-29C0-B6FB-902708B12DE5}"/>
              </a:ext>
            </a:extLst>
          </p:cNvPr>
          <p:cNvSpPr/>
          <p:nvPr/>
        </p:nvSpPr>
        <p:spPr>
          <a:xfrm>
            <a:off x="2029968" y="475488"/>
            <a:ext cx="411480" cy="530352"/>
          </a:xfrm>
          <a:prstGeom prst="rect">
            <a:avLst/>
          </a:prstGeom>
          <a:noFill/>
          <a:ln/>
        </p:spPr>
        <p:txBody>
          <a:bodyPr wrap="square" lIns="0" tIns="0" rIns="0" bIns="0" rtlCol="0" anchor="ctr"/>
          <a:lstStyle/>
          <a:p>
            <a:pPr marL="0" indent="0" algn="l">
              <a:buNone/>
            </a:pPr>
            <a:endParaRPr lang="en-US" sz="3000" dirty="0"/>
          </a:p>
        </p:txBody>
      </p:sp>
      <p:sp>
        <p:nvSpPr>
          <p:cNvPr id="43" name="Text 5">
            <a:extLst>
              <a:ext uri="{FF2B5EF4-FFF2-40B4-BE49-F238E27FC236}">
                <a16:creationId xmlns:a16="http://schemas.microsoft.com/office/drawing/2014/main" id="{42376A07-51A9-8B23-18E7-A83E16DE03B0}"/>
              </a:ext>
            </a:extLst>
          </p:cNvPr>
          <p:cNvSpPr/>
          <p:nvPr/>
        </p:nvSpPr>
        <p:spPr>
          <a:xfrm>
            <a:off x="312545" y="609405"/>
            <a:ext cx="7527311" cy="960120"/>
          </a:xfrm>
          <a:prstGeom prst="rect">
            <a:avLst/>
          </a:prstGeom>
          <a:noFill/>
          <a:ln/>
        </p:spPr>
        <p:txBody>
          <a:bodyPr wrap="square" lIns="0" tIns="0" rIns="0" bIns="0" rtlCol="0" anchor="ctr"/>
          <a:lstStyle/>
          <a:p>
            <a:pPr marL="0" indent="0" algn="l">
              <a:buNone/>
            </a:pPr>
            <a:r>
              <a:rPr lang="en-US" sz="1100" dirty="0">
                <a:solidFill>
                  <a:srgbClr val="01000B"/>
                </a:solidFill>
                <a:latin typeface="Arial" panose="020B0604020202020204" pitchFamily="34" charset="0"/>
                <a:ea typeface="Calibri" pitchFamily="34" charset="-122"/>
                <a:cs typeface="Arial" panose="020B0604020202020204" pitchFamily="34" charset="0"/>
              </a:rPr>
              <a:t>Internet2 is a non-profit, member-driven advanced technology community founded in 1996 by the nation's leading higher education institutions. We deliver a diverse portfolio of technology solutions that leverage, integrate, and amplify our members and stakeholders' strengths to advance their educational, research, and community service missions.</a:t>
            </a:r>
            <a:endParaRPr lang="en-US" sz="1100" dirty="0">
              <a:latin typeface="Arial" panose="020B0604020202020204" pitchFamily="34" charset="0"/>
              <a:cs typeface="Arial" panose="020B0604020202020204" pitchFamily="34" charset="0"/>
            </a:endParaRPr>
          </a:p>
        </p:txBody>
      </p:sp>
      <p:sp>
        <p:nvSpPr>
          <p:cNvPr id="44" name="Shape 7">
            <a:extLst>
              <a:ext uri="{FF2B5EF4-FFF2-40B4-BE49-F238E27FC236}">
                <a16:creationId xmlns:a16="http://schemas.microsoft.com/office/drawing/2014/main" id="{76EFBA38-DCB7-68EB-C4C7-AD8334185D69}"/>
              </a:ext>
            </a:extLst>
          </p:cNvPr>
          <p:cNvSpPr/>
          <p:nvPr/>
        </p:nvSpPr>
        <p:spPr>
          <a:xfrm>
            <a:off x="1089660" y="1766845"/>
            <a:ext cx="594360" cy="594360"/>
          </a:xfrm>
          <a:prstGeom prst="ellipse">
            <a:avLst/>
          </a:prstGeom>
          <a:solidFill>
            <a:srgbClr val="5EBCC5"/>
          </a:solidFill>
          <a:ln w="12700">
            <a:solidFill>
              <a:srgbClr val="5EBCC5"/>
            </a:solidFill>
            <a:prstDash val="solid"/>
          </a:ln>
        </p:spPr>
        <p:txBody>
          <a:bodyPr/>
          <a:lstStyle/>
          <a:p>
            <a:endParaRPr lang="en-US"/>
          </a:p>
        </p:txBody>
      </p:sp>
      <p:sp>
        <p:nvSpPr>
          <p:cNvPr id="45" name="Text 8">
            <a:extLst>
              <a:ext uri="{FF2B5EF4-FFF2-40B4-BE49-F238E27FC236}">
                <a16:creationId xmlns:a16="http://schemas.microsoft.com/office/drawing/2014/main" id="{46385D76-FDDA-BC6C-342F-5819ADC79A25}"/>
              </a:ext>
            </a:extLst>
          </p:cNvPr>
          <p:cNvSpPr/>
          <p:nvPr/>
        </p:nvSpPr>
        <p:spPr>
          <a:xfrm>
            <a:off x="1089660" y="1866667"/>
            <a:ext cx="594360" cy="314706"/>
          </a:xfrm>
          <a:prstGeom prst="rect">
            <a:avLst/>
          </a:prstGeom>
          <a:noFill/>
          <a:ln/>
        </p:spPr>
        <p:txBody>
          <a:bodyPr wrap="square" lIns="0" tIns="0" rIns="0" bIns="0" rtlCol="0" anchor="ctr"/>
          <a:lstStyle/>
          <a:p>
            <a:pPr marL="0" indent="0" algn="ctr">
              <a:buNone/>
            </a:pPr>
            <a:r>
              <a:rPr lang="en-US" sz="1000" b="1" dirty="0">
                <a:solidFill>
                  <a:srgbClr val="FFFFFF"/>
                </a:solidFill>
                <a:latin typeface="Calibri" pitchFamily="34" charset="0"/>
                <a:ea typeface="Calibri" pitchFamily="34" charset="-122"/>
                <a:cs typeface="Calibri" pitchFamily="34" charset="-120"/>
              </a:rPr>
              <a:t>Network</a:t>
            </a:r>
            <a:endParaRPr lang="en-US" sz="1000" dirty="0"/>
          </a:p>
        </p:txBody>
      </p:sp>
      <p:sp>
        <p:nvSpPr>
          <p:cNvPr id="46" name="Text 9">
            <a:extLst>
              <a:ext uri="{FF2B5EF4-FFF2-40B4-BE49-F238E27FC236}">
                <a16:creationId xmlns:a16="http://schemas.microsoft.com/office/drawing/2014/main" id="{FB3627E6-5160-B62A-37B2-0FB3357051D6}"/>
              </a:ext>
            </a:extLst>
          </p:cNvPr>
          <p:cNvSpPr/>
          <p:nvPr/>
        </p:nvSpPr>
        <p:spPr>
          <a:xfrm>
            <a:off x="347472" y="2263669"/>
            <a:ext cx="2011680" cy="694944"/>
          </a:xfrm>
          <a:prstGeom prst="rect">
            <a:avLst/>
          </a:prstGeom>
          <a:noFill/>
          <a:ln/>
        </p:spPr>
        <p:txBody>
          <a:bodyPr wrap="square" lIns="0" tIns="0" rIns="0" bIns="0" rtlCol="0" anchor="ctr"/>
          <a:lstStyle/>
          <a:p>
            <a:pPr marL="0" indent="0" algn="ctr">
              <a:buNone/>
            </a:pPr>
            <a:r>
              <a:rPr lang="en-US" sz="900" dirty="0">
                <a:solidFill>
                  <a:srgbClr val="01000B"/>
                </a:solidFill>
                <a:latin typeface="Arial" panose="020B0604020202020204" pitchFamily="34" charset="0"/>
                <a:ea typeface="Calibri" pitchFamily="34" charset="-122"/>
                <a:cs typeface="Arial" panose="020B0604020202020204" pitchFamily="34" charset="0"/>
              </a:rPr>
              <a:t>Accelerate science and research with exclusive access to the national high-performance network infrastructure.</a:t>
            </a:r>
            <a:endParaRPr lang="en-US" sz="900" dirty="0">
              <a:latin typeface="Arial" panose="020B0604020202020204" pitchFamily="34" charset="0"/>
              <a:cs typeface="Arial" panose="020B0604020202020204" pitchFamily="34" charset="0"/>
            </a:endParaRPr>
          </a:p>
        </p:txBody>
      </p:sp>
      <p:sp>
        <p:nvSpPr>
          <p:cNvPr id="47" name="Shape 10">
            <a:extLst>
              <a:ext uri="{FF2B5EF4-FFF2-40B4-BE49-F238E27FC236}">
                <a16:creationId xmlns:a16="http://schemas.microsoft.com/office/drawing/2014/main" id="{71B48B9F-9C0F-332D-22BB-89220DDE15D1}"/>
              </a:ext>
            </a:extLst>
          </p:cNvPr>
          <p:cNvSpPr/>
          <p:nvPr/>
        </p:nvSpPr>
        <p:spPr>
          <a:xfrm>
            <a:off x="3236595" y="1728745"/>
            <a:ext cx="594360" cy="594360"/>
          </a:xfrm>
          <a:prstGeom prst="ellipse">
            <a:avLst/>
          </a:prstGeom>
          <a:solidFill>
            <a:srgbClr val="5AAB3F"/>
          </a:solidFill>
          <a:ln w="12700">
            <a:solidFill>
              <a:srgbClr val="5AAB3F"/>
            </a:solidFill>
            <a:prstDash val="solid"/>
          </a:ln>
        </p:spPr>
        <p:txBody>
          <a:bodyPr/>
          <a:lstStyle/>
          <a:p>
            <a:endParaRPr lang="en-US"/>
          </a:p>
        </p:txBody>
      </p:sp>
      <p:sp>
        <p:nvSpPr>
          <p:cNvPr id="48" name="Text 11">
            <a:extLst>
              <a:ext uri="{FF2B5EF4-FFF2-40B4-BE49-F238E27FC236}">
                <a16:creationId xmlns:a16="http://schemas.microsoft.com/office/drawing/2014/main" id="{A4E448C5-C28A-4360-A196-99FF8D7A8A82}"/>
              </a:ext>
            </a:extLst>
          </p:cNvPr>
          <p:cNvSpPr/>
          <p:nvPr/>
        </p:nvSpPr>
        <p:spPr>
          <a:xfrm>
            <a:off x="3230880" y="1847617"/>
            <a:ext cx="647700" cy="333756"/>
          </a:xfrm>
          <a:prstGeom prst="rect">
            <a:avLst/>
          </a:prstGeom>
          <a:noFill/>
          <a:ln/>
        </p:spPr>
        <p:txBody>
          <a:bodyPr wrap="square" lIns="0" tIns="0" rIns="0" bIns="0" rtlCol="0" anchor="ctr"/>
          <a:lstStyle/>
          <a:p>
            <a:pPr marL="0" indent="0" algn="ctr">
              <a:buNone/>
            </a:pPr>
            <a:r>
              <a:rPr lang="en-US" sz="1000" b="1" dirty="0">
                <a:solidFill>
                  <a:srgbClr val="FFFFFF"/>
                </a:solidFill>
                <a:latin typeface="Calibri" pitchFamily="34" charset="0"/>
                <a:ea typeface="Calibri" pitchFamily="34" charset="-122"/>
                <a:cs typeface="Calibri" pitchFamily="34" charset="-120"/>
              </a:rPr>
              <a:t>Cloud</a:t>
            </a:r>
            <a:endParaRPr lang="en-US" sz="1000" dirty="0"/>
          </a:p>
        </p:txBody>
      </p:sp>
      <p:sp>
        <p:nvSpPr>
          <p:cNvPr id="49" name="Text 12">
            <a:extLst>
              <a:ext uri="{FF2B5EF4-FFF2-40B4-BE49-F238E27FC236}">
                <a16:creationId xmlns:a16="http://schemas.microsoft.com/office/drawing/2014/main" id="{B4D2AC8C-AF65-A8B2-6D13-7EA4847CF24E}"/>
              </a:ext>
            </a:extLst>
          </p:cNvPr>
          <p:cNvSpPr/>
          <p:nvPr/>
        </p:nvSpPr>
        <p:spPr>
          <a:xfrm>
            <a:off x="2542032" y="2194708"/>
            <a:ext cx="2011680" cy="868680"/>
          </a:xfrm>
          <a:prstGeom prst="rect">
            <a:avLst/>
          </a:prstGeom>
          <a:noFill/>
          <a:ln/>
        </p:spPr>
        <p:txBody>
          <a:bodyPr wrap="square" lIns="0" tIns="0" rIns="0" bIns="0" rtlCol="0" anchor="ctr"/>
          <a:lstStyle/>
          <a:p>
            <a:pPr marL="0" indent="0" algn="ctr">
              <a:buNone/>
            </a:pPr>
            <a:r>
              <a:rPr lang="en-US" sz="900" dirty="0">
                <a:solidFill>
                  <a:srgbClr val="01000B"/>
                </a:solidFill>
                <a:latin typeface="Arial" panose="020B0604020202020204" pitchFamily="34" charset="0"/>
                <a:ea typeface="Calibri" pitchFamily="34" charset="-122"/>
                <a:cs typeface="Arial" panose="020B0604020202020204" pitchFamily="34" charset="0"/>
              </a:rPr>
              <a:t>Implement leading cloud services customized for colleges, universities, and R&amp;E organizations.</a:t>
            </a:r>
            <a:endParaRPr lang="en-US" sz="900" dirty="0">
              <a:latin typeface="Arial" panose="020B0604020202020204" pitchFamily="34" charset="0"/>
              <a:cs typeface="Arial" panose="020B0604020202020204" pitchFamily="34" charset="0"/>
            </a:endParaRPr>
          </a:p>
        </p:txBody>
      </p:sp>
      <p:sp>
        <p:nvSpPr>
          <p:cNvPr id="50" name="Shape 13">
            <a:extLst>
              <a:ext uri="{FF2B5EF4-FFF2-40B4-BE49-F238E27FC236}">
                <a16:creationId xmlns:a16="http://schemas.microsoft.com/office/drawing/2014/main" id="{A1482C01-684C-221D-87C8-1097A529435B}"/>
              </a:ext>
            </a:extLst>
          </p:cNvPr>
          <p:cNvSpPr/>
          <p:nvPr/>
        </p:nvSpPr>
        <p:spPr>
          <a:xfrm>
            <a:off x="5478780" y="1709695"/>
            <a:ext cx="594360" cy="594360"/>
          </a:xfrm>
          <a:prstGeom prst="ellipse">
            <a:avLst/>
          </a:prstGeom>
          <a:solidFill>
            <a:srgbClr val="DA3E27"/>
          </a:solidFill>
          <a:ln w="12700">
            <a:solidFill>
              <a:srgbClr val="DA3E27"/>
            </a:solidFill>
            <a:prstDash val="solid"/>
          </a:ln>
        </p:spPr>
        <p:txBody>
          <a:bodyPr/>
          <a:lstStyle/>
          <a:p>
            <a:endParaRPr lang="en-US"/>
          </a:p>
        </p:txBody>
      </p:sp>
      <p:sp>
        <p:nvSpPr>
          <p:cNvPr id="51" name="Text 14">
            <a:extLst>
              <a:ext uri="{FF2B5EF4-FFF2-40B4-BE49-F238E27FC236}">
                <a16:creationId xmlns:a16="http://schemas.microsoft.com/office/drawing/2014/main" id="{A3DEC66A-C0A5-B5F0-821A-C7809790B0C6}"/>
              </a:ext>
            </a:extLst>
          </p:cNvPr>
          <p:cNvSpPr/>
          <p:nvPr/>
        </p:nvSpPr>
        <p:spPr>
          <a:xfrm>
            <a:off x="5478780" y="1847617"/>
            <a:ext cx="594360" cy="333756"/>
          </a:xfrm>
          <a:prstGeom prst="rect">
            <a:avLst/>
          </a:prstGeom>
          <a:noFill/>
          <a:ln/>
        </p:spPr>
        <p:txBody>
          <a:bodyPr wrap="square" lIns="0" tIns="0" rIns="0" bIns="0" rtlCol="0" anchor="ctr"/>
          <a:lstStyle/>
          <a:p>
            <a:pPr marL="0" indent="0" algn="ctr">
              <a:buNone/>
            </a:pPr>
            <a:r>
              <a:rPr lang="en-US" sz="1000" b="1" dirty="0">
                <a:solidFill>
                  <a:srgbClr val="FFFFFF"/>
                </a:solidFill>
                <a:latin typeface="Calibri" pitchFamily="34" charset="0"/>
                <a:ea typeface="Calibri" pitchFamily="34" charset="-122"/>
                <a:cs typeface="Calibri" pitchFamily="34" charset="-120"/>
              </a:rPr>
              <a:t>Security</a:t>
            </a:r>
            <a:endParaRPr lang="en-US" sz="1000" dirty="0"/>
          </a:p>
        </p:txBody>
      </p:sp>
      <p:sp>
        <p:nvSpPr>
          <p:cNvPr id="52" name="Text 15">
            <a:extLst>
              <a:ext uri="{FF2B5EF4-FFF2-40B4-BE49-F238E27FC236}">
                <a16:creationId xmlns:a16="http://schemas.microsoft.com/office/drawing/2014/main" id="{B9187032-1CB2-EFDC-60D5-85C3EC790652}"/>
              </a:ext>
            </a:extLst>
          </p:cNvPr>
          <p:cNvSpPr/>
          <p:nvPr/>
        </p:nvSpPr>
        <p:spPr>
          <a:xfrm>
            <a:off x="4736592" y="2194708"/>
            <a:ext cx="2011680" cy="868680"/>
          </a:xfrm>
          <a:prstGeom prst="rect">
            <a:avLst/>
          </a:prstGeom>
          <a:noFill/>
          <a:ln/>
        </p:spPr>
        <p:txBody>
          <a:bodyPr wrap="square" lIns="0" tIns="0" rIns="0" bIns="0" rtlCol="0" anchor="ctr"/>
          <a:lstStyle/>
          <a:p>
            <a:pPr marL="0" indent="0" algn="ctr">
              <a:buNone/>
            </a:pPr>
            <a:r>
              <a:rPr lang="en-US" sz="900" dirty="0">
                <a:solidFill>
                  <a:srgbClr val="01000B"/>
                </a:solidFill>
                <a:latin typeface="Arial" panose="020B0604020202020204" pitchFamily="34" charset="0"/>
                <a:ea typeface="Calibri" pitchFamily="34" charset="-122"/>
                <a:cs typeface="Arial" panose="020B0604020202020204" pitchFamily="34" charset="0"/>
              </a:rPr>
              <a:t>Maintain a secure infrastructure and enable frictionless, cross-institutional collaboration among students, faculty, staff, and researchers worldwide.</a:t>
            </a:r>
            <a:endParaRPr lang="en-US" sz="900" dirty="0">
              <a:latin typeface="Arial" panose="020B0604020202020204" pitchFamily="34" charset="0"/>
              <a:cs typeface="Arial" panose="020B0604020202020204" pitchFamily="34" charset="0"/>
            </a:endParaRPr>
          </a:p>
        </p:txBody>
      </p:sp>
      <p:sp>
        <p:nvSpPr>
          <p:cNvPr id="53" name="Shape 16">
            <a:extLst>
              <a:ext uri="{FF2B5EF4-FFF2-40B4-BE49-F238E27FC236}">
                <a16:creationId xmlns:a16="http://schemas.microsoft.com/office/drawing/2014/main" id="{CA476426-796B-5902-9867-934D15FF0B45}"/>
              </a:ext>
            </a:extLst>
          </p:cNvPr>
          <p:cNvSpPr/>
          <p:nvPr/>
        </p:nvSpPr>
        <p:spPr>
          <a:xfrm>
            <a:off x="7673340" y="1700170"/>
            <a:ext cx="594360" cy="594360"/>
          </a:xfrm>
          <a:prstGeom prst="ellipse">
            <a:avLst/>
          </a:prstGeom>
          <a:solidFill>
            <a:srgbClr val="E4BE1A"/>
          </a:solidFill>
          <a:ln w="12700">
            <a:solidFill>
              <a:srgbClr val="E4BE1A"/>
            </a:solidFill>
            <a:prstDash val="solid"/>
          </a:ln>
        </p:spPr>
        <p:txBody>
          <a:bodyPr/>
          <a:lstStyle/>
          <a:p>
            <a:endParaRPr lang="en-US"/>
          </a:p>
        </p:txBody>
      </p:sp>
      <p:sp>
        <p:nvSpPr>
          <p:cNvPr id="54" name="Text 17">
            <a:extLst>
              <a:ext uri="{FF2B5EF4-FFF2-40B4-BE49-F238E27FC236}">
                <a16:creationId xmlns:a16="http://schemas.microsoft.com/office/drawing/2014/main" id="{5A2DB8B1-ECAD-25B0-85B0-32130EF0D075}"/>
              </a:ext>
            </a:extLst>
          </p:cNvPr>
          <p:cNvSpPr/>
          <p:nvPr/>
        </p:nvSpPr>
        <p:spPr>
          <a:xfrm>
            <a:off x="7673340" y="1766845"/>
            <a:ext cx="594360" cy="414528"/>
          </a:xfrm>
          <a:prstGeom prst="rect">
            <a:avLst/>
          </a:prstGeom>
          <a:noFill/>
          <a:ln/>
        </p:spPr>
        <p:txBody>
          <a:bodyPr wrap="square" lIns="0" tIns="0" rIns="0" bIns="0" rtlCol="0" anchor="ctr"/>
          <a:lstStyle/>
          <a:p>
            <a:pPr marL="0" indent="0" algn="ctr">
              <a:buNone/>
            </a:pPr>
            <a:r>
              <a:rPr lang="en-US" sz="900" b="1" dirty="0">
                <a:solidFill>
                  <a:srgbClr val="FFFFFF"/>
                </a:solidFill>
                <a:latin typeface="Calibri" pitchFamily="34" charset="0"/>
                <a:ea typeface="Calibri" pitchFamily="34" charset="-122"/>
                <a:cs typeface="Calibri" pitchFamily="34" charset="-120"/>
              </a:rPr>
              <a:t>Community</a:t>
            </a:r>
            <a:endParaRPr lang="en-US" sz="900" dirty="0"/>
          </a:p>
        </p:txBody>
      </p:sp>
      <p:sp>
        <p:nvSpPr>
          <p:cNvPr id="55" name="Text 18">
            <a:extLst>
              <a:ext uri="{FF2B5EF4-FFF2-40B4-BE49-F238E27FC236}">
                <a16:creationId xmlns:a16="http://schemas.microsoft.com/office/drawing/2014/main" id="{C3CF4FEF-624B-1034-F862-5D8ABCE42E14}"/>
              </a:ext>
            </a:extLst>
          </p:cNvPr>
          <p:cNvSpPr/>
          <p:nvPr/>
        </p:nvSpPr>
        <p:spPr>
          <a:xfrm>
            <a:off x="6931152" y="2194708"/>
            <a:ext cx="2011680" cy="868680"/>
          </a:xfrm>
          <a:prstGeom prst="rect">
            <a:avLst/>
          </a:prstGeom>
          <a:noFill/>
          <a:ln/>
        </p:spPr>
        <p:txBody>
          <a:bodyPr wrap="square" lIns="0" tIns="0" rIns="0" bIns="0" rtlCol="0" anchor="ctr"/>
          <a:lstStyle/>
          <a:p>
            <a:pPr marL="0" indent="0" algn="ctr">
              <a:buNone/>
            </a:pPr>
            <a:r>
              <a:rPr lang="en-US" sz="900" dirty="0">
                <a:solidFill>
                  <a:srgbClr val="01000B"/>
                </a:solidFill>
                <a:latin typeface="Arial" panose="020B0604020202020204" pitchFamily="34" charset="0"/>
                <a:ea typeface="Calibri" pitchFamily="34" charset="-122"/>
                <a:cs typeface="Arial" panose="020B0604020202020204" pitchFamily="34" charset="0"/>
              </a:rPr>
              <a:t>Enhance an institution's influence, efficiency, and technical capabilities.</a:t>
            </a:r>
            <a:endParaRPr lang="en-US" sz="900" dirty="0">
              <a:latin typeface="Arial" panose="020B0604020202020204" pitchFamily="34" charset="0"/>
              <a:cs typeface="Arial" panose="020B0604020202020204" pitchFamily="34" charset="0"/>
            </a:endParaRPr>
          </a:p>
        </p:txBody>
      </p:sp>
      <p:sp>
        <p:nvSpPr>
          <p:cNvPr id="56" name="Shape 19">
            <a:extLst>
              <a:ext uri="{FF2B5EF4-FFF2-40B4-BE49-F238E27FC236}">
                <a16:creationId xmlns:a16="http://schemas.microsoft.com/office/drawing/2014/main" id="{BC60928A-D487-8F81-6FE1-36C268FA3028}"/>
              </a:ext>
            </a:extLst>
          </p:cNvPr>
          <p:cNvSpPr/>
          <p:nvPr/>
        </p:nvSpPr>
        <p:spPr>
          <a:xfrm>
            <a:off x="320040" y="3059197"/>
            <a:ext cx="8503920" cy="292608"/>
          </a:xfrm>
          <a:prstGeom prst="rect">
            <a:avLst/>
          </a:prstGeom>
          <a:solidFill>
            <a:srgbClr val="E8E8E4"/>
          </a:solidFill>
          <a:ln w="12700">
            <a:solidFill>
              <a:srgbClr val="CCCCCC"/>
            </a:solidFill>
            <a:prstDash val="solid"/>
          </a:ln>
        </p:spPr>
        <p:txBody>
          <a:bodyPr/>
          <a:lstStyle/>
          <a:p>
            <a:endParaRPr lang="en-US"/>
          </a:p>
        </p:txBody>
      </p:sp>
      <p:sp>
        <p:nvSpPr>
          <p:cNvPr id="57" name="Text 20">
            <a:extLst>
              <a:ext uri="{FF2B5EF4-FFF2-40B4-BE49-F238E27FC236}">
                <a16:creationId xmlns:a16="http://schemas.microsoft.com/office/drawing/2014/main" id="{5F8FF986-2C46-46FB-E56A-5CAA1F4DEB7B}"/>
              </a:ext>
            </a:extLst>
          </p:cNvPr>
          <p:cNvSpPr/>
          <p:nvPr/>
        </p:nvSpPr>
        <p:spPr>
          <a:xfrm>
            <a:off x="320040" y="3095773"/>
            <a:ext cx="8503920" cy="219456"/>
          </a:xfrm>
          <a:prstGeom prst="rect">
            <a:avLst/>
          </a:prstGeom>
          <a:noFill/>
          <a:ln/>
        </p:spPr>
        <p:txBody>
          <a:bodyPr wrap="square" lIns="0" tIns="0" rIns="0" bIns="0" rtlCol="0" anchor="ctr"/>
          <a:lstStyle/>
          <a:p>
            <a:pPr marL="0" indent="0" algn="ctr">
              <a:buNone/>
            </a:pPr>
            <a:r>
              <a:rPr lang="en-US" sz="1000" b="1" kern="0" spc="200" dirty="0">
                <a:solidFill>
                  <a:srgbClr val="01000B"/>
                </a:solidFill>
                <a:latin typeface="Arial" panose="020B0604020202020204" pitchFamily="34" charset="0"/>
                <a:ea typeface="Calibri" pitchFamily="34" charset="-122"/>
                <a:cs typeface="Arial" panose="020B0604020202020204" pitchFamily="34" charset="0"/>
              </a:rPr>
              <a:t>INTERNET2 SERVES:</a:t>
            </a:r>
            <a:endParaRPr lang="en-US" sz="1000" b="1" dirty="0">
              <a:latin typeface="Arial" panose="020B0604020202020204" pitchFamily="34" charset="0"/>
              <a:cs typeface="Arial" panose="020B0604020202020204" pitchFamily="34" charset="0"/>
            </a:endParaRPr>
          </a:p>
        </p:txBody>
      </p:sp>
      <p:sp>
        <p:nvSpPr>
          <p:cNvPr id="58" name="Text 21">
            <a:extLst>
              <a:ext uri="{FF2B5EF4-FFF2-40B4-BE49-F238E27FC236}">
                <a16:creationId xmlns:a16="http://schemas.microsoft.com/office/drawing/2014/main" id="{74F70F6C-39E0-9767-7DB6-7CD7D33245F9}"/>
              </a:ext>
            </a:extLst>
          </p:cNvPr>
          <p:cNvSpPr/>
          <p:nvPr/>
        </p:nvSpPr>
        <p:spPr>
          <a:xfrm>
            <a:off x="256032" y="3370093"/>
            <a:ext cx="1655064" cy="274320"/>
          </a:xfrm>
          <a:prstGeom prst="rect">
            <a:avLst/>
          </a:prstGeom>
          <a:noFill/>
          <a:ln/>
        </p:spPr>
        <p:txBody>
          <a:bodyPr wrap="square" lIns="0" tIns="0" rIns="0" bIns="0" rtlCol="0" anchor="ctr"/>
          <a:lstStyle/>
          <a:p>
            <a:pPr marL="0" indent="0" algn="ctr">
              <a:buNone/>
            </a:pPr>
            <a:r>
              <a:rPr lang="en-US" sz="1400" b="1" dirty="0">
                <a:solidFill>
                  <a:srgbClr val="5EBCC5"/>
                </a:solidFill>
                <a:latin typeface="Calibri" pitchFamily="34" charset="0"/>
                <a:ea typeface="Calibri" pitchFamily="34" charset="-122"/>
                <a:cs typeface="Calibri" pitchFamily="34" charset="-120"/>
              </a:rPr>
              <a:t>345+</a:t>
            </a:r>
            <a:endParaRPr lang="en-US" sz="1400" dirty="0"/>
          </a:p>
        </p:txBody>
      </p:sp>
      <p:sp>
        <p:nvSpPr>
          <p:cNvPr id="59" name="Text 22">
            <a:extLst>
              <a:ext uri="{FF2B5EF4-FFF2-40B4-BE49-F238E27FC236}">
                <a16:creationId xmlns:a16="http://schemas.microsoft.com/office/drawing/2014/main" id="{F123A428-E3FA-4F78-2B0E-01AC7B098E63}"/>
              </a:ext>
            </a:extLst>
          </p:cNvPr>
          <p:cNvSpPr/>
          <p:nvPr/>
        </p:nvSpPr>
        <p:spPr>
          <a:xfrm>
            <a:off x="256032" y="3626125"/>
            <a:ext cx="1655064" cy="256032"/>
          </a:xfrm>
          <a:prstGeom prst="rect">
            <a:avLst/>
          </a:prstGeom>
          <a:noFill/>
          <a:ln/>
        </p:spPr>
        <p:txBody>
          <a:bodyPr wrap="square" lIns="0" tIns="0" rIns="0" bIns="0" rtlCol="0" anchor="ctr"/>
          <a:lstStyle/>
          <a:p>
            <a:pPr marL="0" indent="0" algn="ctr">
              <a:buNone/>
            </a:pPr>
            <a:r>
              <a:rPr lang="en-US" sz="750" dirty="0">
                <a:solidFill>
                  <a:srgbClr val="555555"/>
                </a:solidFill>
                <a:latin typeface="Calibri" pitchFamily="34" charset="0"/>
                <a:ea typeface="Calibri" pitchFamily="34" charset="-122"/>
                <a:cs typeface="Calibri" pitchFamily="34" charset="-120"/>
              </a:rPr>
              <a:t>U.S. Universities</a:t>
            </a:r>
            <a:endParaRPr lang="en-US" sz="750" dirty="0"/>
          </a:p>
        </p:txBody>
      </p:sp>
      <p:sp>
        <p:nvSpPr>
          <p:cNvPr id="60" name="Text 23">
            <a:extLst>
              <a:ext uri="{FF2B5EF4-FFF2-40B4-BE49-F238E27FC236}">
                <a16:creationId xmlns:a16="http://schemas.microsoft.com/office/drawing/2014/main" id="{08E05F1E-9A48-327B-FA89-B2EFE5808F8F}"/>
              </a:ext>
            </a:extLst>
          </p:cNvPr>
          <p:cNvSpPr/>
          <p:nvPr/>
        </p:nvSpPr>
        <p:spPr>
          <a:xfrm>
            <a:off x="1956816" y="3370093"/>
            <a:ext cx="1655064" cy="274320"/>
          </a:xfrm>
          <a:prstGeom prst="rect">
            <a:avLst/>
          </a:prstGeom>
          <a:noFill/>
          <a:ln/>
        </p:spPr>
        <p:txBody>
          <a:bodyPr wrap="square" lIns="0" tIns="0" rIns="0" bIns="0" rtlCol="0" anchor="ctr"/>
          <a:lstStyle/>
          <a:p>
            <a:pPr marL="0" indent="0" algn="ctr">
              <a:buNone/>
            </a:pPr>
            <a:r>
              <a:rPr lang="en-US" sz="1400" b="1" dirty="0">
                <a:solidFill>
                  <a:srgbClr val="5EBCC5"/>
                </a:solidFill>
                <a:latin typeface="Calibri" pitchFamily="34" charset="0"/>
                <a:ea typeface="Calibri" pitchFamily="34" charset="-122"/>
                <a:cs typeface="Calibri" pitchFamily="34" charset="-120"/>
              </a:rPr>
              <a:t>600+</a:t>
            </a:r>
            <a:endParaRPr lang="en-US" sz="1400" dirty="0"/>
          </a:p>
        </p:txBody>
      </p:sp>
      <p:sp>
        <p:nvSpPr>
          <p:cNvPr id="61" name="Text 24">
            <a:extLst>
              <a:ext uri="{FF2B5EF4-FFF2-40B4-BE49-F238E27FC236}">
                <a16:creationId xmlns:a16="http://schemas.microsoft.com/office/drawing/2014/main" id="{4101AEB8-AC08-604C-10F9-6FF7518A7CA8}"/>
              </a:ext>
            </a:extLst>
          </p:cNvPr>
          <p:cNvSpPr/>
          <p:nvPr/>
        </p:nvSpPr>
        <p:spPr>
          <a:xfrm>
            <a:off x="1956816" y="3626125"/>
            <a:ext cx="1655064" cy="256032"/>
          </a:xfrm>
          <a:prstGeom prst="rect">
            <a:avLst/>
          </a:prstGeom>
          <a:noFill/>
          <a:ln/>
        </p:spPr>
        <p:txBody>
          <a:bodyPr wrap="square" lIns="0" tIns="0" rIns="0" bIns="0" rtlCol="0" anchor="ctr"/>
          <a:lstStyle/>
          <a:p>
            <a:pPr marL="0" indent="0" algn="ctr">
              <a:buNone/>
            </a:pPr>
            <a:r>
              <a:rPr lang="en-US" sz="750" dirty="0">
                <a:solidFill>
                  <a:srgbClr val="555555"/>
                </a:solidFill>
                <a:latin typeface="Calibri" pitchFamily="34" charset="0"/>
                <a:ea typeface="Calibri" pitchFamily="34" charset="-122"/>
                <a:cs typeface="Calibri" pitchFamily="34" charset="-120"/>
              </a:rPr>
              <a:t>Universities via 1,300+ Active NET+ Contracts</a:t>
            </a:r>
            <a:endParaRPr lang="en-US" sz="750" dirty="0"/>
          </a:p>
        </p:txBody>
      </p:sp>
      <p:sp>
        <p:nvSpPr>
          <p:cNvPr id="62" name="Text 25">
            <a:extLst>
              <a:ext uri="{FF2B5EF4-FFF2-40B4-BE49-F238E27FC236}">
                <a16:creationId xmlns:a16="http://schemas.microsoft.com/office/drawing/2014/main" id="{729F6789-97D0-015D-48AD-FBFAEF13B6B0}"/>
              </a:ext>
            </a:extLst>
          </p:cNvPr>
          <p:cNvSpPr/>
          <p:nvPr/>
        </p:nvSpPr>
        <p:spPr>
          <a:xfrm>
            <a:off x="3657600" y="3370093"/>
            <a:ext cx="1655064" cy="274320"/>
          </a:xfrm>
          <a:prstGeom prst="rect">
            <a:avLst/>
          </a:prstGeom>
          <a:noFill/>
          <a:ln/>
        </p:spPr>
        <p:txBody>
          <a:bodyPr wrap="square" lIns="0" tIns="0" rIns="0" bIns="0" rtlCol="0" anchor="ctr"/>
          <a:lstStyle/>
          <a:p>
            <a:pPr marL="0" indent="0" algn="ctr">
              <a:buNone/>
            </a:pPr>
            <a:r>
              <a:rPr lang="en-US" sz="1400" b="1" dirty="0">
                <a:solidFill>
                  <a:srgbClr val="5EBCC5"/>
                </a:solidFill>
                <a:latin typeface="Calibri" pitchFamily="34" charset="0"/>
                <a:ea typeface="Calibri" pitchFamily="34" charset="-122"/>
                <a:cs typeface="Calibri" pitchFamily="34" charset="-120"/>
              </a:rPr>
              <a:t>23</a:t>
            </a:r>
            <a:endParaRPr lang="en-US" sz="1400" dirty="0"/>
          </a:p>
        </p:txBody>
      </p:sp>
      <p:sp>
        <p:nvSpPr>
          <p:cNvPr id="63" name="Text 26">
            <a:extLst>
              <a:ext uri="{FF2B5EF4-FFF2-40B4-BE49-F238E27FC236}">
                <a16:creationId xmlns:a16="http://schemas.microsoft.com/office/drawing/2014/main" id="{40BDA258-24CB-AFFE-E13E-F7477AB3491B}"/>
              </a:ext>
            </a:extLst>
          </p:cNvPr>
          <p:cNvSpPr/>
          <p:nvPr/>
        </p:nvSpPr>
        <p:spPr>
          <a:xfrm>
            <a:off x="3657600" y="3626125"/>
            <a:ext cx="1655064" cy="256032"/>
          </a:xfrm>
          <a:prstGeom prst="rect">
            <a:avLst/>
          </a:prstGeom>
          <a:noFill/>
          <a:ln/>
        </p:spPr>
        <p:txBody>
          <a:bodyPr wrap="square" lIns="0" tIns="0" rIns="0" bIns="0" rtlCol="0" anchor="ctr"/>
          <a:lstStyle/>
          <a:p>
            <a:pPr marL="0" indent="0" algn="ctr">
              <a:buNone/>
            </a:pPr>
            <a:r>
              <a:rPr lang="en-US" sz="750" dirty="0">
                <a:solidFill>
                  <a:srgbClr val="555555"/>
                </a:solidFill>
                <a:latin typeface="Calibri" pitchFamily="34" charset="0"/>
                <a:ea typeface="Calibri" pitchFamily="34" charset="-122"/>
                <a:cs typeface="Calibri" pitchFamily="34" charset="-120"/>
              </a:rPr>
              <a:t>Non-Profit Institutions</a:t>
            </a:r>
            <a:endParaRPr lang="en-US" sz="750" dirty="0"/>
          </a:p>
        </p:txBody>
      </p:sp>
      <p:sp>
        <p:nvSpPr>
          <p:cNvPr id="64" name="Text 27">
            <a:extLst>
              <a:ext uri="{FF2B5EF4-FFF2-40B4-BE49-F238E27FC236}">
                <a16:creationId xmlns:a16="http://schemas.microsoft.com/office/drawing/2014/main" id="{193C3E79-37D9-5C38-DDDB-10BA43803643}"/>
              </a:ext>
            </a:extLst>
          </p:cNvPr>
          <p:cNvSpPr/>
          <p:nvPr/>
        </p:nvSpPr>
        <p:spPr>
          <a:xfrm>
            <a:off x="5358384" y="3370093"/>
            <a:ext cx="1655064" cy="274320"/>
          </a:xfrm>
          <a:prstGeom prst="rect">
            <a:avLst/>
          </a:prstGeom>
          <a:noFill/>
          <a:ln/>
        </p:spPr>
        <p:txBody>
          <a:bodyPr wrap="square" lIns="0" tIns="0" rIns="0" bIns="0" rtlCol="0" anchor="ctr"/>
          <a:lstStyle/>
          <a:p>
            <a:pPr marL="0" indent="0" algn="ctr">
              <a:buNone/>
            </a:pPr>
            <a:r>
              <a:rPr lang="en-US" sz="1400" b="1" dirty="0">
                <a:solidFill>
                  <a:srgbClr val="5EBCC5"/>
                </a:solidFill>
                <a:latin typeface="Calibri" pitchFamily="34" charset="0"/>
                <a:ea typeface="Calibri" pitchFamily="34" charset="-122"/>
                <a:cs typeface="Calibri" pitchFamily="34" charset="-120"/>
              </a:rPr>
              <a:t>46</a:t>
            </a:r>
            <a:endParaRPr lang="en-US" sz="1400" dirty="0"/>
          </a:p>
        </p:txBody>
      </p:sp>
      <p:sp>
        <p:nvSpPr>
          <p:cNvPr id="65" name="Text 28">
            <a:extLst>
              <a:ext uri="{FF2B5EF4-FFF2-40B4-BE49-F238E27FC236}">
                <a16:creationId xmlns:a16="http://schemas.microsoft.com/office/drawing/2014/main" id="{7B66B4FD-B62E-1005-DDB5-63055004DC1F}"/>
              </a:ext>
            </a:extLst>
          </p:cNvPr>
          <p:cNvSpPr/>
          <p:nvPr/>
        </p:nvSpPr>
        <p:spPr>
          <a:xfrm>
            <a:off x="5358384" y="3626125"/>
            <a:ext cx="1655064" cy="256032"/>
          </a:xfrm>
          <a:prstGeom prst="rect">
            <a:avLst/>
          </a:prstGeom>
          <a:noFill/>
          <a:ln/>
        </p:spPr>
        <p:txBody>
          <a:bodyPr wrap="square" lIns="0" tIns="0" rIns="0" bIns="0" rtlCol="0" anchor="ctr"/>
          <a:lstStyle/>
          <a:p>
            <a:pPr marL="0" indent="0" algn="ctr">
              <a:buNone/>
            </a:pPr>
            <a:r>
              <a:rPr lang="en-US" sz="750" dirty="0">
                <a:solidFill>
                  <a:srgbClr val="555555"/>
                </a:solidFill>
                <a:latin typeface="Calibri" pitchFamily="34" charset="0"/>
                <a:ea typeface="Calibri" pitchFamily="34" charset="-122"/>
                <a:cs typeface="Calibri" pitchFamily="34" charset="-120"/>
              </a:rPr>
              <a:t>Regional &amp; State Education Networks</a:t>
            </a:r>
            <a:endParaRPr lang="en-US" sz="750" dirty="0"/>
          </a:p>
        </p:txBody>
      </p:sp>
      <p:sp>
        <p:nvSpPr>
          <p:cNvPr id="66" name="Text 29">
            <a:extLst>
              <a:ext uri="{FF2B5EF4-FFF2-40B4-BE49-F238E27FC236}">
                <a16:creationId xmlns:a16="http://schemas.microsoft.com/office/drawing/2014/main" id="{1298BD48-1C92-0DE8-675D-8261719A268B}"/>
              </a:ext>
            </a:extLst>
          </p:cNvPr>
          <p:cNvSpPr/>
          <p:nvPr/>
        </p:nvSpPr>
        <p:spPr>
          <a:xfrm>
            <a:off x="7059168" y="3370093"/>
            <a:ext cx="1655064" cy="274320"/>
          </a:xfrm>
          <a:prstGeom prst="rect">
            <a:avLst/>
          </a:prstGeom>
          <a:noFill/>
          <a:ln/>
        </p:spPr>
        <p:txBody>
          <a:bodyPr wrap="square" lIns="0" tIns="0" rIns="0" bIns="0" rtlCol="0" anchor="ctr"/>
          <a:lstStyle/>
          <a:p>
            <a:pPr marL="0" indent="0" algn="ctr">
              <a:buNone/>
            </a:pPr>
            <a:r>
              <a:rPr lang="en-US" sz="1400" b="1" dirty="0">
                <a:solidFill>
                  <a:srgbClr val="5EBCC5"/>
                </a:solidFill>
                <a:latin typeface="Calibri" pitchFamily="34" charset="0"/>
                <a:ea typeface="Calibri" pitchFamily="34" charset="-122"/>
                <a:cs typeface="Calibri" pitchFamily="34" charset="-120"/>
              </a:rPr>
              <a:t>1,000+</a:t>
            </a:r>
            <a:endParaRPr lang="en-US" sz="1400" dirty="0"/>
          </a:p>
        </p:txBody>
      </p:sp>
      <p:sp>
        <p:nvSpPr>
          <p:cNvPr id="67" name="Text 30">
            <a:extLst>
              <a:ext uri="{FF2B5EF4-FFF2-40B4-BE49-F238E27FC236}">
                <a16:creationId xmlns:a16="http://schemas.microsoft.com/office/drawing/2014/main" id="{9E45DC15-6A1D-2241-29B6-8E336474D7F9}"/>
              </a:ext>
            </a:extLst>
          </p:cNvPr>
          <p:cNvSpPr/>
          <p:nvPr/>
        </p:nvSpPr>
        <p:spPr>
          <a:xfrm>
            <a:off x="7059168" y="3626125"/>
            <a:ext cx="1655064" cy="256032"/>
          </a:xfrm>
          <a:prstGeom prst="rect">
            <a:avLst/>
          </a:prstGeom>
          <a:noFill/>
          <a:ln/>
        </p:spPr>
        <p:txBody>
          <a:bodyPr wrap="square" lIns="0" tIns="0" rIns="0" bIns="0" rtlCol="0" anchor="ctr"/>
          <a:lstStyle/>
          <a:p>
            <a:pPr marL="0" indent="0" algn="ctr">
              <a:buNone/>
            </a:pPr>
            <a:r>
              <a:rPr lang="en-US" sz="750" dirty="0">
                <a:solidFill>
                  <a:srgbClr val="555555"/>
                </a:solidFill>
                <a:latin typeface="Calibri" pitchFamily="34" charset="0"/>
                <a:ea typeface="Calibri" pitchFamily="34" charset="-122"/>
                <a:cs typeface="Calibri" pitchFamily="34" charset="-120"/>
              </a:rPr>
              <a:t>InCommon Participants</a:t>
            </a:r>
            <a:endParaRPr lang="en-US" sz="750" dirty="0"/>
          </a:p>
        </p:txBody>
      </p:sp>
      <p:sp>
        <p:nvSpPr>
          <p:cNvPr id="68" name="Text 31">
            <a:extLst>
              <a:ext uri="{FF2B5EF4-FFF2-40B4-BE49-F238E27FC236}">
                <a16:creationId xmlns:a16="http://schemas.microsoft.com/office/drawing/2014/main" id="{32FB48FD-3837-90FF-D114-3657A70E7026}"/>
              </a:ext>
            </a:extLst>
          </p:cNvPr>
          <p:cNvSpPr/>
          <p:nvPr/>
        </p:nvSpPr>
        <p:spPr>
          <a:xfrm>
            <a:off x="256032" y="3927877"/>
            <a:ext cx="1655064" cy="274320"/>
          </a:xfrm>
          <a:prstGeom prst="rect">
            <a:avLst/>
          </a:prstGeom>
          <a:noFill/>
          <a:ln/>
        </p:spPr>
        <p:txBody>
          <a:bodyPr wrap="square" lIns="0" tIns="0" rIns="0" bIns="0" rtlCol="0" anchor="ctr"/>
          <a:lstStyle/>
          <a:p>
            <a:pPr marL="0" indent="0" algn="ctr">
              <a:buNone/>
            </a:pPr>
            <a:r>
              <a:rPr lang="en-US" sz="1400" b="1" dirty="0">
                <a:solidFill>
                  <a:srgbClr val="5EBCC5"/>
                </a:solidFill>
                <a:latin typeface="Calibri" pitchFamily="34" charset="0"/>
                <a:ea typeface="Calibri" pitchFamily="34" charset="-122"/>
                <a:cs typeface="Calibri" pitchFamily="34" charset="-120"/>
              </a:rPr>
              <a:t>1,000+</a:t>
            </a:r>
            <a:endParaRPr lang="en-US" sz="1400" dirty="0"/>
          </a:p>
        </p:txBody>
      </p:sp>
      <p:sp>
        <p:nvSpPr>
          <p:cNvPr id="69" name="Text 32">
            <a:extLst>
              <a:ext uri="{FF2B5EF4-FFF2-40B4-BE49-F238E27FC236}">
                <a16:creationId xmlns:a16="http://schemas.microsoft.com/office/drawing/2014/main" id="{9913D909-34B7-70FA-F0AB-8C2D4C7221D0}"/>
              </a:ext>
            </a:extLst>
          </p:cNvPr>
          <p:cNvSpPr/>
          <p:nvPr/>
        </p:nvSpPr>
        <p:spPr>
          <a:xfrm>
            <a:off x="256032" y="4183909"/>
            <a:ext cx="1655064" cy="256032"/>
          </a:xfrm>
          <a:prstGeom prst="rect">
            <a:avLst/>
          </a:prstGeom>
          <a:noFill/>
          <a:ln/>
        </p:spPr>
        <p:txBody>
          <a:bodyPr wrap="square" lIns="0" tIns="0" rIns="0" bIns="0" rtlCol="0" anchor="ctr"/>
          <a:lstStyle/>
          <a:p>
            <a:pPr marL="0" indent="0" algn="ctr">
              <a:buNone/>
            </a:pPr>
            <a:r>
              <a:rPr lang="en-US" sz="750" dirty="0" err="1">
                <a:solidFill>
                  <a:srgbClr val="555555"/>
                </a:solidFill>
                <a:latin typeface="Calibri" pitchFamily="34" charset="0"/>
                <a:ea typeface="Calibri" pitchFamily="34" charset="-122"/>
                <a:cs typeface="Calibri" pitchFamily="34" charset="-120"/>
              </a:rPr>
              <a:t>eduroam</a:t>
            </a:r>
            <a:r>
              <a:rPr lang="en-US" sz="750" dirty="0">
                <a:solidFill>
                  <a:srgbClr val="555555"/>
                </a:solidFill>
                <a:latin typeface="Calibri" pitchFamily="34" charset="0"/>
                <a:ea typeface="Calibri" pitchFamily="34" charset="-122"/>
                <a:cs typeface="Calibri" pitchFamily="34" charset="-120"/>
              </a:rPr>
              <a:t> Subscribers at more than 40K Hotspots Worldwide</a:t>
            </a:r>
            <a:endParaRPr lang="en-US" sz="750" dirty="0"/>
          </a:p>
        </p:txBody>
      </p:sp>
      <p:sp>
        <p:nvSpPr>
          <p:cNvPr id="70" name="Text 33">
            <a:extLst>
              <a:ext uri="{FF2B5EF4-FFF2-40B4-BE49-F238E27FC236}">
                <a16:creationId xmlns:a16="http://schemas.microsoft.com/office/drawing/2014/main" id="{51A0A666-15A6-AB77-8879-F0358221F9BD}"/>
              </a:ext>
            </a:extLst>
          </p:cNvPr>
          <p:cNvSpPr/>
          <p:nvPr/>
        </p:nvSpPr>
        <p:spPr>
          <a:xfrm>
            <a:off x="1956816" y="3927877"/>
            <a:ext cx="1655064" cy="274320"/>
          </a:xfrm>
          <a:prstGeom prst="rect">
            <a:avLst/>
          </a:prstGeom>
          <a:noFill/>
          <a:ln/>
        </p:spPr>
        <p:txBody>
          <a:bodyPr wrap="square" lIns="0" tIns="0" rIns="0" bIns="0" rtlCol="0" anchor="ctr"/>
          <a:lstStyle/>
          <a:p>
            <a:pPr marL="0" indent="0" algn="ctr">
              <a:buNone/>
            </a:pPr>
            <a:r>
              <a:rPr lang="en-US" sz="1400" b="1" dirty="0">
                <a:solidFill>
                  <a:srgbClr val="5EBCC5"/>
                </a:solidFill>
                <a:latin typeface="Calibri" pitchFamily="34" charset="0"/>
                <a:ea typeface="Calibri" pitchFamily="34" charset="-122"/>
                <a:cs typeface="Calibri" pitchFamily="34" charset="-120"/>
              </a:rPr>
              <a:t>61</a:t>
            </a:r>
            <a:endParaRPr lang="en-US" sz="1400" dirty="0"/>
          </a:p>
        </p:txBody>
      </p:sp>
      <p:sp>
        <p:nvSpPr>
          <p:cNvPr id="71" name="Text 34">
            <a:extLst>
              <a:ext uri="{FF2B5EF4-FFF2-40B4-BE49-F238E27FC236}">
                <a16:creationId xmlns:a16="http://schemas.microsoft.com/office/drawing/2014/main" id="{64517D96-E560-FA43-31DB-DDD61A8210B1}"/>
              </a:ext>
            </a:extLst>
          </p:cNvPr>
          <p:cNvSpPr/>
          <p:nvPr/>
        </p:nvSpPr>
        <p:spPr>
          <a:xfrm>
            <a:off x="1956816" y="4183909"/>
            <a:ext cx="1655064" cy="256032"/>
          </a:xfrm>
          <a:prstGeom prst="rect">
            <a:avLst/>
          </a:prstGeom>
          <a:noFill/>
          <a:ln/>
        </p:spPr>
        <p:txBody>
          <a:bodyPr wrap="square" lIns="0" tIns="0" rIns="0" bIns="0" rtlCol="0" anchor="ctr"/>
          <a:lstStyle/>
          <a:p>
            <a:pPr marL="0" indent="0" algn="ctr">
              <a:buNone/>
            </a:pPr>
            <a:r>
              <a:rPr lang="en-US" sz="750" dirty="0">
                <a:solidFill>
                  <a:srgbClr val="555555"/>
                </a:solidFill>
                <a:latin typeface="Calibri" pitchFamily="34" charset="0"/>
                <a:ea typeface="Calibri" pitchFamily="34" charset="-122"/>
                <a:cs typeface="Calibri" pitchFamily="34" charset="-120"/>
              </a:rPr>
              <a:t>Industry Members</a:t>
            </a:r>
            <a:endParaRPr lang="en-US" sz="750" dirty="0"/>
          </a:p>
        </p:txBody>
      </p:sp>
      <p:sp>
        <p:nvSpPr>
          <p:cNvPr id="72" name="Text 35">
            <a:extLst>
              <a:ext uri="{FF2B5EF4-FFF2-40B4-BE49-F238E27FC236}">
                <a16:creationId xmlns:a16="http://schemas.microsoft.com/office/drawing/2014/main" id="{A18C8E8E-F44C-FACF-CBCB-49577115553D}"/>
              </a:ext>
            </a:extLst>
          </p:cNvPr>
          <p:cNvSpPr/>
          <p:nvPr/>
        </p:nvSpPr>
        <p:spPr>
          <a:xfrm>
            <a:off x="3657600" y="3927877"/>
            <a:ext cx="1655064" cy="274320"/>
          </a:xfrm>
          <a:prstGeom prst="rect">
            <a:avLst/>
          </a:prstGeom>
          <a:noFill/>
          <a:ln/>
        </p:spPr>
        <p:txBody>
          <a:bodyPr wrap="square" lIns="0" tIns="0" rIns="0" bIns="0" rtlCol="0" anchor="ctr"/>
          <a:lstStyle/>
          <a:p>
            <a:pPr marL="0" indent="0" algn="ctr">
              <a:buNone/>
            </a:pPr>
            <a:r>
              <a:rPr lang="en-US" sz="1400" b="1" dirty="0">
                <a:solidFill>
                  <a:srgbClr val="5EBCC5"/>
                </a:solidFill>
                <a:latin typeface="Calibri" pitchFamily="34" charset="0"/>
                <a:ea typeface="Calibri" pitchFamily="34" charset="-122"/>
                <a:cs typeface="Calibri" pitchFamily="34" charset="-120"/>
              </a:rPr>
              <a:t>70</a:t>
            </a:r>
            <a:endParaRPr lang="en-US" sz="1400" dirty="0"/>
          </a:p>
        </p:txBody>
      </p:sp>
      <p:sp>
        <p:nvSpPr>
          <p:cNvPr id="73" name="Text 36">
            <a:extLst>
              <a:ext uri="{FF2B5EF4-FFF2-40B4-BE49-F238E27FC236}">
                <a16:creationId xmlns:a16="http://schemas.microsoft.com/office/drawing/2014/main" id="{FF27227A-3E8A-A74A-DB86-7083BF7807B8}"/>
              </a:ext>
            </a:extLst>
          </p:cNvPr>
          <p:cNvSpPr/>
          <p:nvPr/>
        </p:nvSpPr>
        <p:spPr>
          <a:xfrm>
            <a:off x="3657600" y="4183909"/>
            <a:ext cx="1655064" cy="256032"/>
          </a:xfrm>
          <a:prstGeom prst="rect">
            <a:avLst/>
          </a:prstGeom>
          <a:noFill/>
          <a:ln/>
        </p:spPr>
        <p:txBody>
          <a:bodyPr wrap="square" lIns="0" tIns="0" rIns="0" bIns="0" rtlCol="0" anchor="ctr"/>
          <a:lstStyle/>
          <a:p>
            <a:pPr marL="0" indent="0" algn="ctr">
              <a:buNone/>
            </a:pPr>
            <a:r>
              <a:rPr lang="en-US" sz="750" dirty="0">
                <a:solidFill>
                  <a:srgbClr val="555555"/>
                </a:solidFill>
                <a:latin typeface="Calibri" pitchFamily="34" charset="0"/>
                <a:ea typeface="Calibri" pitchFamily="34" charset="-122"/>
                <a:cs typeface="Calibri" pitchFamily="34" charset="-120"/>
              </a:rPr>
              <a:t>National R&amp;E Network Operators representing more than 100 Countries</a:t>
            </a:r>
            <a:endParaRPr lang="en-US" sz="750" dirty="0"/>
          </a:p>
        </p:txBody>
      </p:sp>
      <p:sp>
        <p:nvSpPr>
          <p:cNvPr id="74" name="Text 37">
            <a:extLst>
              <a:ext uri="{FF2B5EF4-FFF2-40B4-BE49-F238E27FC236}">
                <a16:creationId xmlns:a16="http://schemas.microsoft.com/office/drawing/2014/main" id="{B027ABD4-B339-3C3F-37E2-0DD8D9B184F5}"/>
              </a:ext>
            </a:extLst>
          </p:cNvPr>
          <p:cNvSpPr/>
          <p:nvPr/>
        </p:nvSpPr>
        <p:spPr>
          <a:xfrm>
            <a:off x="5358384" y="3927877"/>
            <a:ext cx="1655064" cy="274320"/>
          </a:xfrm>
          <a:prstGeom prst="rect">
            <a:avLst/>
          </a:prstGeom>
          <a:noFill/>
          <a:ln/>
        </p:spPr>
        <p:txBody>
          <a:bodyPr wrap="square" lIns="0" tIns="0" rIns="0" bIns="0" rtlCol="0" anchor="ctr"/>
          <a:lstStyle/>
          <a:p>
            <a:pPr marL="0" indent="0" algn="ctr">
              <a:buNone/>
            </a:pPr>
            <a:r>
              <a:rPr lang="en-US" sz="1400" b="1" dirty="0">
                <a:solidFill>
                  <a:srgbClr val="5EBCC5"/>
                </a:solidFill>
                <a:latin typeface="Calibri" pitchFamily="34" charset="0"/>
                <a:ea typeface="Calibri" pitchFamily="34" charset="-122"/>
                <a:cs typeface="Calibri" pitchFamily="34" charset="-120"/>
              </a:rPr>
              <a:t>34</a:t>
            </a:r>
            <a:endParaRPr lang="en-US" sz="1400" dirty="0"/>
          </a:p>
        </p:txBody>
      </p:sp>
      <p:sp>
        <p:nvSpPr>
          <p:cNvPr id="75" name="Text 38">
            <a:extLst>
              <a:ext uri="{FF2B5EF4-FFF2-40B4-BE49-F238E27FC236}">
                <a16:creationId xmlns:a16="http://schemas.microsoft.com/office/drawing/2014/main" id="{26A3E2BB-0A9E-2CA3-5A9A-CDDDBA9A0B43}"/>
              </a:ext>
            </a:extLst>
          </p:cNvPr>
          <p:cNvSpPr/>
          <p:nvPr/>
        </p:nvSpPr>
        <p:spPr>
          <a:xfrm>
            <a:off x="5358384" y="4183909"/>
            <a:ext cx="1655064" cy="256032"/>
          </a:xfrm>
          <a:prstGeom prst="rect">
            <a:avLst/>
          </a:prstGeom>
          <a:noFill/>
          <a:ln/>
        </p:spPr>
        <p:txBody>
          <a:bodyPr wrap="square" lIns="0" tIns="0" rIns="0" bIns="0" rtlCol="0" anchor="ctr"/>
          <a:lstStyle/>
          <a:p>
            <a:pPr marL="0" indent="0" algn="ctr">
              <a:buNone/>
            </a:pPr>
            <a:r>
              <a:rPr lang="en-US" sz="750" dirty="0">
                <a:solidFill>
                  <a:srgbClr val="555555"/>
                </a:solidFill>
                <a:latin typeface="Calibri" pitchFamily="34" charset="0"/>
                <a:ea typeface="Calibri" pitchFamily="34" charset="-122"/>
                <a:cs typeface="Calibri" pitchFamily="34" charset="-120"/>
              </a:rPr>
              <a:t>Federal Agencies</a:t>
            </a:r>
            <a:endParaRPr lang="en-US" sz="750" dirty="0"/>
          </a:p>
        </p:txBody>
      </p:sp>
      <p:sp>
        <p:nvSpPr>
          <p:cNvPr id="76" name="Text 39">
            <a:extLst>
              <a:ext uri="{FF2B5EF4-FFF2-40B4-BE49-F238E27FC236}">
                <a16:creationId xmlns:a16="http://schemas.microsoft.com/office/drawing/2014/main" id="{4FD94A73-E75B-3EF6-9FEC-6D9B0BBE6056}"/>
              </a:ext>
            </a:extLst>
          </p:cNvPr>
          <p:cNvSpPr/>
          <p:nvPr/>
        </p:nvSpPr>
        <p:spPr>
          <a:xfrm>
            <a:off x="7059168" y="3927877"/>
            <a:ext cx="1655064" cy="274320"/>
          </a:xfrm>
          <a:prstGeom prst="rect">
            <a:avLst/>
          </a:prstGeom>
          <a:noFill/>
          <a:ln/>
        </p:spPr>
        <p:txBody>
          <a:bodyPr wrap="square" lIns="0" tIns="0" rIns="0" bIns="0" rtlCol="0" anchor="ctr"/>
          <a:lstStyle/>
          <a:p>
            <a:pPr marL="0" indent="0" algn="ctr">
              <a:buNone/>
            </a:pPr>
            <a:r>
              <a:rPr lang="en-US" sz="1400" b="1" dirty="0">
                <a:solidFill>
                  <a:srgbClr val="5EBCC5"/>
                </a:solidFill>
                <a:latin typeface="Calibri" pitchFamily="34" charset="0"/>
                <a:ea typeface="Calibri" pitchFamily="34" charset="-122"/>
                <a:cs typeface="Calibri" pitchFamily="34" charset="-120"/>
              </a:rPr>
              <a:t>80,000+</a:t>
            </a:r>
            <a:endParaRPr lang="en-US" sz="1400" dirty="0"/>
          </a:p>
        </p:txBody>
      </p:sp>
      <p:sp>
        <p:nvSpPr>
          <p:cNvPr id="77" name="Text 40">
            <a:extLst>
              <a:ext uri="{FF2B5EF4-FFF2-40B4-BE49-F238E27FC236}">
                <a16:creationId xmlns:a16="http://schemas.microsoft.com/office/drawing/2014/main" id="{B852C77B-4393-CBFB-B1B9-1F6E2E1440B1}"/>
              </a:ext>
            </a:extLst>
          </p:cNvPr>
          <p:cNvSpPr/>
          <p:nvPr/>
        </p:nvSpPr>
        <p:spPr>
          <a:xfrm>
            <a:off x="7059168" y="4183909"/>
            <a:ext cx="1655064" cy="256032"/>
          </a:xfrm>
          <a:prstGeom prst="rect">
            <a:avLst/>
          </a:prstGeom>
          <a:noFill/>
          <a:ln/>
        </p:spPr>
        <p:txBody>
          <a:bodyPr wrap="square" lIns="0" tIns="0" rIns="0" bIns="0" rtlCol="0" anchor="ctr"/>
          <a:lstStyle/>
          <a:p>
            <a:pPr marL="0" indent="0" algn="ctr">
              <a:buNone/>
            </a:pPr>
            <a:r>
              <a:rPr lang="en-US" sz="750" dirty="0">
                <a:solidFill>
                  <a:srgbClr val="555555"/>
                </a:solidFill>
                <a:latin typeface="Calibri" pitchFamily="34" charset="0"/>
                <a:ea typeface="Calibri" pitchFamily="34" charset="-122"/>
                <a:cs typeface="Calibri" pitchFamily="34" charset="-120"/>
              </a:rPr>
              <a:t>Community Anchor Institutions</a:t>
            </a:r>
            <a:endParaRPr lang="en-US" sz="750" dirty="0"/>
          </a:p>
        </p:txBody>
      </p:sp>
    </p:spTree>
    <p:extLst>
      <p:ext uri="{BB962C8B-B14F-4D97-AF65-F5344CB8AC3E}">
        <p14:creationId xmlns:p14="http://schemas.microsoft.com/office/powerpoint/2010/main" val="1348347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DDE867-D5D1-9AA4-506C-C9A07281F84F}"/>
              </a:ext>
            </a:extLst>
          </p:cNvPr>
          <p:cNvSpPr>
            <a:spLocks noGrp="1"/>
          </p:cNvSpPr>
          <p:nvPr>
            <p:ph type="title"/>
          </p:nvPr>
        </p:nvSpPr>
        <p:spPr/>
        <p:txBody>
          <a:bodyPr>
            <a:normAutofit/>
          </a:bodyPr>
          <a:lstStyle/>
          <a:p>
            <a:r>
              <a:rPr lang="en-US" dirty="0"/>
              <a:t>Four Pillars of the Internet2 NET+ Program</a:t>
            </a:r>
          </a:p>
        </p:txBody>
      </p:sp>
      <p:sp>
        <p:nvSpPr>
          <p:cNvPr id="4" name="Slide Number Placeholder 3">
            <a:extLst>
              <a:ext uri="{FF2B5EF4-FFF2-40B4-BE49-F238E27FC236}">
                <a16:creationId xmlns:a16="http://schemas.microsoft.com/office/drawing/2014/main" id="{B97F0ED6-F0FB-EA81-6405-4B3FE7DEFA87}"/>
              </a:ext>
            </a:extLst>
          </p:cNvPr>
          <p:cNvSpPr>
            <a:spLocks noGrp="1"/>
          </p:cNvSpPr>
          <p:nvPr>
            <p:ph type="sldNum" sz="quarter" idx="4"/>
          </p:nvPr>
        </p:nvSpPr>
        <p:spPr/>
        <p:txBody>
          <a:bodyPr/>
          <a:lstStyle/>
          <a:p>
            <a:fld id="{9E7CA0F2-EE66-4F60-8C00-E0BE38E7AEC5}" type="slidenum">
              <a:rPr lang="en-GB" smtClean="0"/>
              <a:pPr/>
              <a:t>5</a:t>
            </a:fld>
            <a:endParaRPr lang="en-GB" dirty="0"/>
          </a:p>
        </p:txBody>
      </p:sp>
      <p:grpSp>
        <p:nvGrpSpPr>
          <p:cNvPr id="5" name="Google Shape;181;p18">
            <a:extLst>
              <a:ext uri="{FF2B5EF4-FFF2-40B4-BE49-F238E27FC236}">
                <a16:creationId xmlns:a16="http://schemas.microsoft.com/office/drawing/2014/main" id="{0B172E7C-40A1-9B0B-547F-E1A909AD43FC}"/>
              </a:ext>
            </a:extLst>
          </p:cNvPr>
          <p:cNvGrpSpPr/>
          <p:nvPr/>
        </p:nvGrpSpPr>
        <p:grpSpPr>
          <a:xfrm>
            <a:off x="3577253" y="1804723"/>
            <a:ext cx="710861" cy="2126224"/>
            <a:chOff x="4049594" y="2870930"/>
            <a:chExt cx="1049745" cy="3139148"/>
          </a:xfrm>
        </p:grpSpPr>
        <p:sp>
          <p:nvSpPr>
            <p:cNvPr id="6" name="Google Shape;182;p18">
              <a:extLst>
                <a:ext uri="{FF2B5EF4-FFF2-40B4-BE49-F238E27FC236}">
                  <a16:creationId xmlns:a16="http://schemas.microsoft.com/office/drawing/2014/main" id="{3C1C62ED-E1BC-510F-4A93-E1287DE06DEB}"/>
                </a:ext>
              </a:extLst>
            </p:cNvPr>
            <p:cNvSpPr/>
            <p:nvPr/>
          </p:nvSpPr>
          <p:spPr>
            <a:xfrm rot="-5400000">
              <a:off x="3299479" y="3984993"/>
              <a:ext cx="2550300" cy="643200"/>
            </a:xfrm>
            <a:prstGeom prst="rect">
              <a:avLst/>
            </a:prstGeom>
            <a:solidFill>
              <a:srgbClr val="E6E7DD"/>
            </a:solidFill>
            <a:ln w="38100" cap="flat" cmpd="sng">
              <a:solidFill>
                <a:srgbClr val="E6E7DD"/>
              </a:solidFill>
              <a:prstDash val="solid"/>
              <a:miter lim="8000"/>
              <a:headEnd type="none" w="sm" len="sm"/>
              <a:tailEnd type="none" w="sm" len="sm"/>
            </a:ln>
          </p:spPr>
          <p:txBody>
            <a:bodyPr spcFirstLastPara="1" wrap="square" lIns="68569" tIns="34275" rIns="68569" bIns="34275" anchor="ctr" anchorCtr="1">
              <a:noAutofit/>
            </a:bodyPr>
            <a:lstStyle/>
            <a:p>
              <a:pPr algn="ctr"/>
              <a:r>
                <a:rPr lang="en-US" sz="1125">
                  <a:solidFill>
                    <a:schemeClr val="dk1"/>
                  </a:solidFill>
                  <a:latin typeface="Montserrat"/>
                  <a:ea typeface="Montserrat"/>
                  <a:cs typeface="Montserrat"/>
                  <a:sym typeface="Montserrat"/>
                </a:rPr>
                <a:t>Training and Workforce Development</a:t>
              </a:r>
              <a:endParaRPr sz="1125">
                <a:solidFill>
                  <a:schemeClr val="dk1"/>
                </a:solidFill>
                <a:latin typeface="Montserrat"/>
                <a:ea typeface="Montserrat"/>
                <a:cs typeface="Montserrat"/>
                <a:sym typeface="Montserrat"/>
              </a:endParaRPr>
            </a:p>
          </p:txBody>
        </p:sp>
        <p:sp>
          <p:nvSpPr>
            <p:cNvPr id="7" name="Google Shape;183;p18">
              <a:extLst>
                <a:ext uri="{FF2B5EF4-FFF2-40B4-BE49-F238E27FC236}">
                  <a16:creationId xmlns:a16="http://schemas.microsoft.com/office/drawing/2014/main" id="{935C9A2E-6F3E-89B7-8C65-F50928E92F03}"/>
                </a:ext>
              </a:extLst>
            </p:cNvPr>
            <p:cNvSpPr/>
            <p:nvPr/>
          </p:nvSpPr>
          <p:spPr>
            <a:xfrm>
              <a:off x="4088456" y="5797078"/>
              <a:ext cx="972600" cy="213000"/>
            </a:xfrm>
            <a:prstGeom prst="rect">
              <a:avLst/>
            </a:prstGeom>
            <a:solidFill>
              <a:srgbClr val="E6E7DD"/>
            </a:solidFill>
            <a:ln>
              <a:noFill/>
            </a:ln>
          </p:spPr>
          <p:txBody>
            <a:bodyPr spcFirstLastPara="1" wrap="square" lIns="68569" tIns="34275" rIns="68569" bIns="34275" anchor="ctr" anchorCtr="1">
              <a:noAutofit/>
            </a:bodyPr>
            <a:lstStyle/>
            <a:p>
              <a:pPr algn="ctr">
                <a:buClr>
                  <a:srgbClr val="000000"/>
                </a:buClr>
                <a:buSzPts val="1600"/>
              </a:pPr>
              <a:endParaRPr sz="1125">
                <a:solidFill>
                  <a:srgbClr val="FFFFFF"/>
                </a:solidFill>
                <a:latin typeface="Montserrat"/>
                <a:ea typeface="Montserrat"/>
                <a:cs typeface="Montserrat"/>
                <a:sym typeface="Montserrat"/>
              </a:endParaRPr>
            </a:p>
          </p:txBody>
        </p:sp>
        <p:sp>
          <p:nvSpPr>
            <p:cNvPr id="8" name="Google Shape;184;p18">
              <a:extLst>
                <a:ext uri="{FF2B5EF4-FFF2-40B4-BE49-F238E27FC236}">
                  <a16:creationId xmlns:a16="http://schemas.microsoft.com/office/drawing/2014/main" id="{A63C1754-C0B6-C73A-588D-47463AA4ADE6}"/>
                </a:ext>
              </a:extLst>
            </p:cNvPr>
            <p:cNvSpPr/>
            <p:nvPr/>
          </p:nvSpPr>
          <p:spPr>
            <a:xfrm>
              <a:off x="4169494" y="5649179"/>
              <a:ext cx="810300" cy="111300"/>
            </a:xfrm>
            <a:prstGeom prst="rect">
              <a:avLst/>
            </a:prstGeom>
            <a:solidFill>
              <a:srgbClr val="E6E7DD"/>
            </a:solidFill>
            <a:ln>
              <a:noFill/>
            </a:ln>
          </p:spPr>
          <p:txBody>
            <a:bodyPr spcFirstLastPara="1" wrap="square" lIns="68569" tIns="34275" rIns="68569" bIns="34275" anchor="ctr" anchorCtr="1">
              <a:noAutofit/>
            </a:bodyPr>
            <a:lstStyle/>
            <a:p>
              <a:pPr algn="ctr">
                <a:buClr>
                  <a:srgbClr val="000000"/>
                </a:buClr>
                <a:buSzPts val="1600"/>
              </a:pPr>
              <a:endParaRPr sz="1125">
                <a:solidFill>
                  <a:srgbClr val="FFFFFF"/>
                </a:solidFill>
                <a:latin typeface="Montserrat"/>
                <a:ea typeface="Montserrat"/>
                <a:cs typeface="Montserrat"/>
                <a:sym typeface="Montserrat"/>
              </a:endParaRPr>
            </a:p>
          </p:txBody>
        </p:sp>
        <p:sp>
          <p:nvSpPr>
            <p:cNvPr id="9" name="Google Shape;185;p18">
              <a:extLst>
                <a:ext uri="{FF2B5EF4-FFF2-40B4-BE49-F238E27FC236}">
                  <a16:creationId xmlns:a16="http://schemas.microsoft.com/office/drawing/2014/main" id="{B5288470-EA9B-2A17-24C8-899FA70F447A}"/>
                </a:ext>
              </a:extLst>
            </p:cNvPr>
            <p:cNvSpPr/>
            <p:nvPr/>
          </p:nvSpPr>
          <p:spPr>
            <a:xfrm>
              <a:off x="4111672" y="2870930"/>
              <a:ext cx="926100" cy="100200"/>
            </a:xfrm>
            <a:prstGeom prst="rect">
              <a:avLst/>
            </a:prstGeom>
            <a:solidFill>
              <a:srgbClr val="E6E7DD"/>
            </a:solidFill>
            <a:ln>
              <a:noFill/>
            </a:ln>
          </p:spPr>
          <p:txBody>
            <a:bodyPr spcFirstLastPara="1" wrap="square" lIns="68569" tIns="34275" rIns="68569" bIns="34275" anchor="ctr" anchorCtr="1">
              <a:noAutofit/>
            </a:bodyPr>
            <a:lstStyle/>
            <a:p>
              <a:pPr algn="ctr">
                <a:buClr>
                  <a:srgbClr val="000000"/>
                </a:buClr>
                <a:buSzPts val="1600"/>
              </a:pPr>
              <a:endParaRPr sz="1125">
                <a:solidFill>
                  <a:srgbClr val="FFFFFF"/>
                </a:solidFill>
                <a:latin typeface="Montserrat"/>
                <a:ea typeface="Montserrat"/>
                <a:cs typeface="Montserrat"/>
                <a:sym typeface="Montserrat"/>
              </a:endParaRPr>
            </a:p>
          </p:txBody>
        </p:sp>
        <p:grpSp>
          <p:nvGrpSpPr>
            <p:cNvPr id="10" name="Google Shape;186;p18">
              <a:extLst>
                <a:ext uri="{FF2B5EF4-FFF2-40B4-BE49-F238E27FC236}">
                  <a16:creationId xmlns:a16="http://schemas.microsoft.com/office/drawing/2014/main" id="{D5E59162-54E2-3CDF-52C5-474CF209FEC5}"/>
                </a:ext>
              </a:extLst>
            </p:cNvPr>
            <p:cNvGrpSpPr/>
            <p:nvPr/>
          </p:nvGrpSpPr>
          <p:grpSpPr>
            <a:xfrm>
              <a:off x="4049594" y="3001625"/>
              <a:ext cx="1049745" cy="261067"/>
              <a:chOff x="3533559" y="3218070"/>
              <a:chExt cx="1314646" cy="326947"/>
            </a:xfrm>
          </p:grpSpPr>
          <p:sp>
            <p:nvSpPr>
              <p:cNvPr id="11" name="Google Shape;187;p18">
                <a:extLst>
                  <a:ext uri="{FF2B5EF4-FFF2-40B4-BE49-F238E27FC236}">
                    <a16:creationId xmlns:a16="http://schemas.microsoft.com/office/drawing/2014/main" id="{5CC23B78-030E-5619-FA7D-BDDFF3149137}"/>
                  </a:ext>
                </a:extLst>
              </p:cNvPr>
              <p:cNvSpPr/>
              <p:nvPr/>
            </p:nvSpPr>
            <p:spPr>
              <a:xfrm>
                <a:off x="4564105" y="3259717"/>
                <a:ext cx="284100" cy="285300"/>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noFill/>
              <a:ln w="76175" cap="flat" cmpd="sng">
                <a:solidFill>
                  <a:srgbClr val="E6E7DD"/>
                </a:solidFill>
                <a:prstDash val="solid"/>
                <a:miter lim="8000"/>
                <a:headEnd type="none" w="sm" len="sm"/>
                <a:tailEnd type="none" w="sm" len="sm"/>
              </a:ln>
            </p:spPr>
            <p:txBody>
              <a:bodyPr spcFirstLastPara="1" wrap="square" lIns="68569" tIns="34275" rIns="68569" bIns="34275" anchor="ctr" anchorCtr="1">
                <a:noAutofit/>
              </a:bodyPr>
              <a:lstStyle/>
              <a:p>
                <a:pPr algn="ctr">
                  <a:buClr>
                    <a:srgbClr val="000000"/>
                  </a:buClr>
                  <a:buSzPts val="1600"/>
                </a:pPr>
                <a:endParaRPr sz="1125">
                  <a:solidFill>
                    <a:srgbClr val="000000"/>
                  </a:solidFill>
                  <a:latin typeface="Montserrat"/>
                  <a:ea typeface="Montserrat"/>
                  <a:cs typeface="Montserrat"/>
                  <a:sym typeface="Montserrat"/>
                </a:endParaRPr>
              </a:p>
            </p:txBody>
          </p:sp>
          <p:sp>
            <p:nvSpPr>
              <p:cNvPr id="12" name="Google Shape;188;p18">
                <a:extLst>
                  <a:ext uri="{FF2B5EF4-FFF2-40B4-BE49-F238E27FC236}">
                    <a16:creationId xmlns:a16="http://schemas.microsoft.com/office/drawing/2014/main" id="{27DFF7FC-4158-F680-A52E-6124DE97146E}"/>
                  </a:ext>
                </a:extLst>
              </p:cNvPr>
              <p:cNvSpPr/>
              <p:nvPr/>
            </p:nvSpPr>
            <p:spPr>
              <a:xfrm>
                <a:off x="3533559" y="3259717"/>
                <a:ext cx="284100" cy="285300"/>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noFill/>
              <a:ln w="76175" cap="flat" cmpd="sng">
                <a:solidFill>
                  <a:srgbClr val="E6E7DD"/>
                </a:solidFill>
                <a:prstDash val="solid"/>
                <a:miter lim="8000"/>
                <a:headEnd type="none" w="sm" len="sm"/>
                <a:tailEnd type="none" w="sm" len="sm"/>
              </a:ln>
            </p:spPr>
            <p:txBody>
              <a:bodyPr spcFirstLastPara="1" wrap="square" lIns="68569" tIns="34275" rIns="68569" bIns="34275" anchor="ctr" anchorCtr="1">
                <a:noAutofit/>
              </a:bodyPr>
              <a:lstStyle/>
              <a:p>
                <a:pPr algn="ctr">
                  <a:buClr>
                    <a:srgbClr val="000000"/>
                  </a:buClr>
                  <a:buSzPts val="1600"/>
                </a:pPr>
                <a:endParaRPr sz="1125">
                  <a:solidFill>
                    <a:srgbClr val="000000"/>
                  </a:solidFill>
                  <a:latin typeface="Montserrat"/>
                  <a:ea typeface="Montserrat"/>
                  <a:cs typeface="Montserrat"/>
                  <a:sym typeface="Montserrat"/>
                </a:endParaRPr>
              </a:p>
            </p:txBody>
          </p:sp>
          <p:sp>
            <p:nvSpPr>
              <p:cNvPr id="13" name="Google Shape;189;p18">
                <a:extLst>
                  <a:ext uri="{FF2B5EF4-FFF2-40B4-BE49-F238E27FC236}">
                    <a16:creationId xmlns:a16="http://schemas.microsoft.com/office/drawing/2014/main" id="{5E0D35B5-9FAF-E6BB-A795-570C120D24EC}"/>
                  </a:ext>
                </a:extLst>
              </p:cNvPr>
              <p:cNvSpPr/>
              <p:nvPr/>
            </p:nvSpPr>
            <p:spPr>
              <a:xfrm>
                <a:off x="3683491" y="3218070"/>
                <a:ext cx="1024200" cy="80100"/>
              </a:xfrm>
              <a:prstGeom prst="rect">
                <a:avLst/>
              </a:prstGeom>
              <a:solidFill>
                <a:srgbClr val="E6E7DD"/>
              </a:solidFill>
              <a:ln>
                <a:noFill/>
              </a:ln>
            </p:spPr>
            <p:txBody>
              <a:bodyPr spcFirstLastPara="1" wrap="square" lIns="68569" tIns="34275" rIns="68569" bIns="34275" anchor="ctr" anchorCtr="1">
                <a:noAutofit/>
              </a:bodyPr>
              <a:lstStyle/>
              <a:p>
                <a:pPr algn="ctr">
                  <a:buClr>
                    <a:srgbClr val="000000"/>
                  </a:buClr>
                  <a:buSzPts val="1600"/>
                </a:pPr>
                <a:endParaRPr sz="1125">
                  <a:solidFill>
                    <a:srgbClr val="FFFFFF"/>
                  </a:solidFill>
                  <a:latin typeface="Montserrat"/>
                  <a:ea typeface="Montserrat"/>
                  <a:cs typeface="Montserrat"/>
                  <a:sym typeface="Montserrat"/>
                </a:endParaRPr>
              </a:p>
            </p:txBody>
          </p:sp>
        </p:grpSp>
      </p:grpSp>
      <p:sp>
        <p:nvSpPr>
          <p:cNvPr id="14" name="Google Shape;190;p18">
            <a:extLst>
              <a:ext uri="{FF2B5EF4-FFF2-40B4-BE49-F238E27FC236}">
                <a16:creationId xmlns:a16="http://schemas.microsoft.com/office/drawing/2014/main" id="{6D5C46A2-F472-7C12-7800-D5A90C64F217}"/>
              </a:ext>
            </a:extLst>
          </p:cNvPr>
          <p:cNvSpPr/>
          <p:nvPr/>
        </p:nvSpPr>
        <p:spPr>
          <a:xfrm>
            <a:off x="1729546" y="3926262"/>
            <a:ext cx="5685075" cy="334125"/>
          </a:xfrm>
          <a:prstGeom prst="rect">
            <a:avLst/>
          </a:prstGeom>
          <a:solidFill>
            <a:srgbClr val="343638"/>
          </a:solidFill>
          <a:ln>
            <a:noFill/>
          </a:ln>
        </p:spPr>
        <p:txBody>
          <a:bodyPr spcFirstLastPara="1" wrap="square" lIns="68569" tIns="34275" rIns="68569" bIns="34275" anchor="ctr" anchorCtr="0">
            <a:noAutofit/>
          </a:bodyPr>
          <a:lstStyle/>
          <a:p>
            <a:pPr algn="ctr">
              <a:buClr>
                <a:srgbClr val="000000"/>
              </a:buClr>
              <a:buSzPts val="1900"/>
            </a:pPr>
            <a:endParaRPr sz="1425">
              <a:solidFill>
                <a:schemeClr val="lt1"/>
              </a:solidFill>
              <a:latin typeface="Calibri"/>
              <a:ea typeface="Calibri"/>
              <a:cs typeface="Calibri"/>
              <a:sym typeface="Calibri"/>
            </a:endParaRPr>
          </a:p>
        </p:txBody>
      </p:sp>
      <p:sp>
        <p:nvSpPr>
          <p:cNvPr id="15" name="Google Shape;191;p18">
            <a:extLst>
              <a:ext uri="{FF2B5EF4-FFF2-40B4-BE49-F238E27FC236}">
                <a16:creationId xmlns:a16="http://schemas.microsoft.com/office/drawing/2014/main" id="{A3A4731C-3D46-9836-5CAD-D7A81026B69D}"/>
              </a:ext>
            </a:extLst>
          </p:cNvPr>
          <p:cNvSpPr txBox="1"/>
          <p:nvPr/>
        </p:nvSpPr>
        <p:spPr>
          <a:xfrm>
            <a:off x="3265068" y="3966367"/>
            <a:ext cx="2614050" cy="253885"/>
          </a:xfrm>
          <a:prstGeom prst="rect">
            <a:avLst/>
          </a:prstGeom>
          <a:noFill/>
          <a:ln>
            <a:noFill/>
          </a:ln>
        </p:spPr>
        <p:txBody>
          <a:bodyPr spcFirstLastPara="1" wrap="square" lIns="68569" tIns="34275" rIns="68569" bIns="34275" anchor="t" anchorCtr="0">
            <a:spAutoFit/>
          </a:bodyPr>
          <a:lstStyle/>
          <a:p>
            <a:pPr algn="ctr"/>
            <a:r>
              <a:rPr lang="en-US" sz="1200" b="1">
                <a:solidFill>
                  <a:schemeClr val="lt1"/>
                </a:solidFill>
                <a:latin typeface="Montserrat"/>
                <a:ea typeface="Montserrat"/>
                <a:cs typeface="Montserrat"/>
                <a:sym typeface="Montserrat"/>
              </a:rPr>
              <a:t>INTERNET2 NET+ TEAM</a:t>
            </a:r>
            <a:endParaRPr sz="1125"/>
          </a:p>
        </p:txBody>
      </p:sp>
      <p:grpSp>
        <p:nvGrpSpPr>
          <p:cNvPr id="16" name="Google Shape;192;p18">
            <a:extLst>
              <a:ext uri="{FF2B5EF4-FFF2-40B4-BE49-F238E27FC236}">
                <a16:creationId xmlns:a16="http://schemas.microsoft.com/office/drawing/2014/main" id="{F780C3D8-ECB7-EB77-6FE6-F4E249427578}"/>
              </a:ext>
            </a:extLst>
          </p:cNvPr>
          <p:cNvGrpSpPr/>
          <p:nvPr/>
        </p:nvGrpSpPr>
        <p:grpSpPr>
          <a:xfrm>
            <a:off x="2300146" y="1804804"/>
            <a:ext cx="709601" cy="2122457"/>
            <a:chOff x="2528376" y="2870930"/>
            <a:chExt cx="1049745" cy="3139148"/>
          </a:xfrm>
        </p:grpSpPr>
        <p:sp>
          <p:nvSpPr>
            <p:cNvPr id="17" name="Google Shape;193;p18">
              <a:extLst>
                <a:ext uri="{FF2B5EF4-FFF2-40B4-BE49-F238E27FC236}">
                  <a16:creationId xmlns:a16="http://schemas.microsoft.com/office/drawing/2014/main" id="{630E87AB-9A7A-D7AC-2C2A-1D5F8FF9D107}"/>
                </a:ext>
              </a:extLst>
            </p:cNvPr>
            <p:cNvSpPr/>
            <p:nvPr/>
          </p:nvSpPr>
          <p:spPr>
            <a:xfrm>
              <a:off x="2567145" y="5797078"/>
              <a:ext cx="972600" cy="213000"/>
            </a:xfrm>
            <a:prstGeom prst="rect">
              <a:avLst/>
            </a:prstGeom>
            <a:solidFill>
              <a:srgbClr val="5CBCC5"/>
            </a:solidFill>
            <a:ln>
              <a:noFill/>
            </a:ln>
          </p:spPr>
          <p:txBody>
            <a:bodyPr spcFirstLastPara="1" wrap="square" lIns="68569" tIns="34275" rIns="68569" bIns="34275" anchor="ctr" anchorCtr="1">
              <a:noAutofit/>
            </a:bodyPr>
            <a:lstStyle/>
            <a:p>
              <a:pPr algn="ctr">
                <a:buClr>
                  <a:srgbClr val="000000"/>
                </a:buClr>
                <a:buSzPts val="1600"/>
              </a:pPr>
              <a:endParaRPr sz="1125">
                <a:solidFill>
                  <a:srgbClr val="FFFFFF"/>
                </a:solidFill>
                <a:latin typeface="Montserrat"/>
                <a:ea typeface="Montserrat"/>
                <a:cs typeface="Montserrat"/>
                <a:sym typeface="Montserrat"/>
              </a:endParaRPr>
            </a:p>
          </p:txBody>
        </p:sp>
        <p:sp>
          <p:nvSpPr>
            <p:cNvPr id="18" name="Google Shape;194;p18">
              <a:extLst>
                <a:ext uri="{FF2B5EF4-FFF2-40B4-BE49-F238E27FC236}">
                  <a16:creationId xmlns:a16="http://schemas.microsoft.com/office/drawing/2014/main" id="{43B944DB-5BFE-008C-B82C-160D2D7025C8}"/>
                </a:ext>
              </a:extLst>
            </p:cNvPr>
            <p:cNvSpPr/>
            <p:nvPr/>
          </p:nvSpPr>
          <p:spPr>
            <a:xfrm>
              <a:off x="2648184" y="5649179"/>
              <a:ext cx="810300" cy="111300"/>
            </a:xfrm>
            <a:prstGeom prst="rect">
              <a:avLst/>
            </a:prstGeom>
            <a:solidFill>
              <a:srgbClr val="5CBCC5"/>
            </a:solidFill>
            <a:ln>
              <a:noFill/>
            </a:ln>
          </p:spPr>
          <p:txBody>
            <a:bodyPr spcFirstLastPara="1" wrap="square" lIns="68569" tIns="34275" rIns="68569" bIns="34275" anchor="ctr" anchorCtr="1">
              <a:noAutofit/>
            </a:bodyPr>
            <a:lstStyle/>
            <a:p>
              <a:pPr algn="ctr">
                <a:buClr>
                  <a:srgbClr val="000000"/>
                </a:buClr>
                <a:buSzPts val="1600"/>
              </a:pPr>
              <a:endParaRPr sz="1125">
                <a:solidFill>
                  <a:srgbClr val="FFFFFF"/>
                </a:solidFill>
                <a:latin typeface="Montserrat"/>
                <a:ea typeface="Montserrat"/>
                <a:cs typeface="Montserrat"/>
                <a:sym typeface="Montserrat"/>
              </a:endParaRPr>
            </a:p>
          </p:txBody>
        </p:sp>
        <p:sp>
          <p:nvSpPr>
            <p:cNvPr id="19" name="Google Shape;195;p18">
              <a:extLst>
                <a:ext uri="{FF2B5EF4-FFF2-40B4-BE49-F238E27FC236}">
                  <a16:creationId xmlns:a16="http://schemas.microsoft.com/office/drawing/2014/main" id="{FC174B43-721D-95D5-D168-CB7E7992E8CA}"/>
                </a:ext>
              </a:extLst>
            </p:cNvPr>
            <p:cNvSpPr/>
            <p:nvPr/>
          </p:nvSpPr>
          <p:spPr>
            <a:xfrm rot="-5400000">
              <a:off x="1778168" y="3984993"/>
              <a:ext cx="2550300" cy="643200"/>
            </a:xfrm>
            <a:prstGeom prst="rect">
              <a:avLst/>
            </a:prstGeom>
            <a:solidFill>
              <a:srgbClr val="5CBCC5"/>
            </a:solidFill>
            <a:ln w="38100" cap="flat" cmpd="sng">
              <a:solidFill>
                <a:srgbClr val="5CBCC5"/>
              </a:solidFill>
              <a:prstDash val="solid"/>
              <a:miter lim="8000"/>
              <a:headEnd type="none" w="sm" len="sm"/>
              <a:tailEnd type="none" w="sm" len="sm"/>
            </a:ln>
          </p:spPr>
          <p:txBody>
            <a:bodyPr spcFirstLastPara="1" wrap="square" lIns="68569" tIns="34275" rIns="68569" bIns="34275" anchor="ctr" anchorCtr="1">
              <a:noAutofit/>
            </a:bodyPr>
            <a:lstStyle/>
            <a:p>
              <a:pPr algn="ctr">
                <a:buClr>
                  <a:srgbClr val="FFFFFF"/>
                </a:buClr>
                <a:buSzPts val="1600"/>
              </a:pPr>
              <a:r>
                <a:rPr lang="en-US" sz="1125">
                  <a:solidFill>
                    <a:srgbClr val="FFFFFF"/>
                  </a:solidFill>
                  <a:latin typeface="Montserrat"/>
                  <a:ea typeface="Montserrat"/>
                  <a:cs typeface="Montserrat"/>
                  <a:sym typeface="Montserrat"/>
                </a:rPr>
                <a:t>Service </a:t>
              </a:r>
              <a:endParaRPr sz="1125">
                <a:solidFill>
                  <a:srgbClr val="000000"/>
                </a:solidFill>
                <a:latin typeface="Montserrat"/>
                <a:ea typeface="Montserrat"/>
                <a:cs typeface="Montserrat"/>
                <a:sym typeface="Montserrat"/>
              </a:endParaRPr>
            </a:p>
            <a:p>
              <a:pPr algn="ctr">
                <a:buClr>
                  <a:srgbClr val="FFFFFF"/>
                </a:buClr>
                <a:buSzPts val="1600"/>
              </a:pPr>
              <a:r>
                <a:rPr lang="en-US" sz="1125">
                  <a:solidFill>
                    <a:srgbClr val="FFFFFF"/>
                  </a:solidFill>
                  <a:latin typeface="Montserrat"/>
                  <a:ea typeface="Montserrat"/>
                  <a:cs typeface="Montserrat"/>
                  <a:sym typeface="Montserrat"/>
                </a:rPr>
                <a:t>Brokerage</a:t>
              </a:r>
              <a:endParaRPr sz="1125">
                <a:solidFill>
                  <a:srgbClr val="000000"/>
                </a:solidFill>
                <a:latin typeface="Montserrat"/>
                <a:ea typeface="Montserrat"/>
                <a:cs typeface="Montserrat"/>
                <a:sym typeface="Montserrat"/>
              </a:endParaRPr>
            </a:p>
          </p:txBody>
        </p:sp>
        <p:sp>
          <p:nvSpPr>
            <p:cNvPr id="20" name="Google Shape;196;p18">
              <a:extLst>
                <a:ext uri="{FF2B5EF4-FFF2-40B4-BE49-F238E27FC236}">
                  <a16:creationId xmlns:a16="http://schemas.microsoft.com/office/drawing/2014/main" id="{115037AB-4327-BF47-F867-4D888EA32D30}"/>
                </a:ext>
              </a:extLst>
            </p:cNvPr>
            <p:cNvSpPr/>
            <p:nvPr/>
          </p:nvSpPr>
          <p:spPr>
            <a:xfrm>
              <a:off x="2590362" y="2870930"/>
              <a:ext cx="926100" cy="100200"/>
            </a:xfrm>
            <a:prstGeom prst="rect">
              <a:avLst/>
            </a:prstGeom>
            <a:solidFill>
              <a:srgbClr val="5CBCC5"/>
            </a:solidFill>
            <a:ln>
              <a:noFill/>
            </a:ln>
          </p:spPr>
          <p:txBody>
            <a:bodyPr spcFirstLastPara="1" wrap="square" lIns="68569" tIns="34275" rIns="68569" bIns="34275" anchor="ctr" anchorCtr="1">
              <a:noAutofit/>
            </a:bodyPr>
            <a:lstStyle/>
            <a:p>
              <a:pPr algn="ctr">
                <a:buClr>
                  <a:srgbClr val="000000"/>
                </a:buClr>
                <a:buSzPts val="1600"/>
              </a:pPr>
              <a:endParaRPr sz="1125">
                <a:solidFill>
                  <a:srgbClr val="FFFFFF"/>
                </a:solidFill>
                <a:latin typeface="Montserrat"/>
                <a:ea typeface="Montserrat"/>
                <a:cs typeface="Montserrat"/>
                <a:sym typeface="Montserrat"/>
              </a:endParaRPr>
            </a:p>
          </p:txBody>
        </p:sp>
        <p:grpSp>
          <p:nvGrpSpPr>
            <p:cNvPr id="21" name="Google Shape;197;p18">
              <a:extLst>
                <a:ext uri="{FF2B5EF4-FFF2-40B4-BE49-F238E27FC236}">
                  <a16:creationId xmlns:a16="http://schemas.microsoft.com/office/drawing/2014/main" id="{79F6B857-AAC4-9119-14DB-E02E9A53E834}"/>
                </a:ext>
              </a:extLst>
            </p:cNvPr>
            <p:cNvGrpSpPr/>
            <p:nvPr/>
          </p:nvGrpSpPr>
          <p:grpSpPr>
            <a:xfrm>
              <a:off x="2528376" y="3000664"/>
              <a:ext cx="1049745" cy="262033"/>
              <a:chOff x="1628465" y="3216861"/>
              <a:chExt cx="1314646" cy="328156"/>
            </a:xfrm>
          </p:grpSpPr>
          <p:sp>
            <p:nvSpPr>
              <p:cNvPr id="22" name="Google Shape;198;p18">
                <a:extLst>
                  <a:ext uri="{FF2B5EF4-FFF2-40B4-BE49-F238E27FC236}">
                    <a16:creationId xmlns:a16="http://schemas.microsoft.com/office/drawing/2014/main" id="{FFD74670-9785-57A5-FB25-F26B0D934AFE}"/>
                  </a:ext>
                </a:extLst>
              </p:cNvPr>
              <p:cNvSpPr/>
              <p:nvPr/>
            </p:nvSpPr>
            <p:spPr>
              <a:xfrm>
                <a:off x="2659011" y="3259717"/>
                <a:ext cx="284100" cy="285300"/>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noFill/>
              <a:ln w="76175" cap="flat" cmpd="sng">
                <a:solidFill>
                  <a:srgbClr val="5CBCC5"/>
                </a:solidFill>
                <a:prstDash val="solid"/>
                <a:miter lim="8000"/>
                <a:headEnd type="none" w="sm" len="sm"/>
                <a:tailEnd type="none" w="sm" len="sm"/>
              </a:ln>
            </p:spPr>
            <p:txBody>
              <a:bodyPr spcFirstLastPara="1" wrap="square" lIns="68569" tIns="34275" rIns="68569" bIns="34275" anchor="ctr" anchorCtr="1">
                <a:noAutofit/>
              </a:bodyPr>
              <a:lstStyle/>
              <a:p>
                <a:pPr algn="ctr">
                  <a:buClr>
                    <a:srgbClr val="000000"/>
                  </a:buClr>
                  <a:buSzPts val="1600"/>
                </a:pPr>
                <a:endParaRPr sz="1125">
                  <a:solidFill>
                    <a:srgbClr val="000000"/>
                  </a:solidFill>
                  <a:latin typeface="Montserrat"/>
                  <a:ea typeface="Montserrat"/>
                  <a:cs typeface="Montserrat"/>
                  <a:sym typeface="Montserrat"/>
                </a:endParaRPr>
              </a:p>
            </p:txBody>
          </p:sp>
          <p:sp>
            <p:nvSpPr>
              <p:cNvPr id="23" name="Google Shape;199;p18">
                <a:extLst>
                  <a:ext uri="{FF2B5EF4-FFF2-40B4-BE49-F238E27FC236}">
                    <a16:creationId xmlns:a16="http://schemas.microsoft.com/office/drawing/2014/main" id="{758107F8-7D09-7717-7A13-25568648F2EC}"/>
                  </a:ext>
                </a:extLst>
              </p:cNvPr>
              <p:cNvSpPr/>
              <p:nvPr/>
            </p:nvSpPr>
            <p:spPr>
              <a:xfrm>
                <a:off x="1628465" y="3259717"/>
                <a:ext cx="284100" cy="285300"/>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noFill/>
              <a:ln w="76175" cap="flat" cmpd="sng">
                <a:solidFill>
                  <a:srgbClr val="5CBCC5"/>
                </a:solidFill>
                <a:prstDash val="solid"/>
                <a:miter lim="8000"/>
                <a:headEnd type="none" w="sm" len="sm"/>
                <a:tailEnd type="none" w="sm" len="sm"/>
              </a:ln>
            </p:spPr>
            <p:txBody>
              <a:bodyPr spcFirstLastPara="1" wrap="square" lIns="68569" tIns="34275" rIns="68569" bIns="34275" anchor="ctr" anchorCtr="1">
                <a:noAutofit/>
              </a:bodyPr>
              <a:lstStyle/>
              <a:p>
                <a:pPr algn="ctr">
                  <a:buClr>
                    <a:srgbClr val="000000"/>
                  </a:buClr>
                  <a:buSzPts val="1600"/>
                </a:pPr>
                <a:endParaRPr sz="1125">
                  <a:solidFill>
                    <a:srgbClr val="000000"/>
                  </a:solidFill>
                  <a:latin typeface="Montserrat"/>
                  <a:ea typeface="Montserrat"/>
                  <a:cs typeface="Montserrat"/>
                  <a:sym typeface="Montserrat"/>
                </a:endParaRPr>
              </a:p>
            </p:txBody>
          </p:sp>
          <p:sp>
            <p:nvSpPr>
              <p:cNvPr id="24" name="Google Shape;200;p18">
                <a:extLst>
                  <a:ext uri="{FF2B5EF4-FFF2-40B4-BE49-F238E27FC236}">
                    <a16:creationId xmlns:a16="http://schemas.microsoft.com/office/drawing/2014/main" id="{B34A69E6-1E21-DA26-ED53-13E3EB99F603}"/>
                  </a:ext>
                </a:extLst>
              </p:cNvPr>
              <p:cNvSpPr/>
              <p:nvPr/>
            </p:nvSpPr>
            <p:spPr>
              <a:xfrm>
                <a:off x="1769030" y="3216861"/>
                <a:ext cx="1033500" cy="81300"/>
              </a:xfrm>
              <a:prstGeom prst="rect">
                <a:avLst/>
              </a:prstGeom>
              <a:solidFill>
                <a:srgbClr val="5CBCC5"/>
              </a:solidFill>
              <a:ln>
                <a:noFill/>
              </a:ln>
            </p:spPr>
            <p:txBody>
              <a:bodyPr spcFirstLastPara="1" wrap="square" lIns="68569" tIns="34275" rIns="68569" bIns="34275" anchor="ctr" anchorCtr="1">
                <a:noAutofit/>
              </a:bodyPr>
              <a:lstStyle/>
              <a:p>
                <a:pPr algn="ctr">
                  <a:buClr>
                    <a:srgbClr val="000000"/>
                  </a:buClr>
                  <a:buSzPts val="1600"/>
                </a:pPr>
                <a:endParaRPr sz="1125">
                  <a:solidFill>
                    <a:srgbClr val="FFFFFF"/>
                  </a:solidFill>
                  <a:latin typeface="Montserrat"/>
                  <a:ea typeface="Montserrat"/>
                  <a:cs typeface="Montserrat"/>
                  <a:sym typeface="Montserrat"/>
                </a:endParaRPr>
              </a:p>
            </p:txBody>
          </p:sp>
        </p:grpSp>
      </p:grpSp>
      <p:sp>
        <p:nvSpPr>
          <p:cNvPr id="25" name="Google Shape;201;p18">
            <a:extLst>
              <a:ext uri="{FF2B5EF4-FFF2-40B4-BE49-F238E27FC236}">
                <a16:creationId xmlns:a16="http://schemas.microsoft.com/office/drawing/2014/main" id="{4F5837D7-55B7-58EF-B207-0F0A097F45AE}"/>
              </a:ext>
            </a:extLst>
          </p:cNvPr>
          <p:cNvSpPr/>
          <p:nvPr/>
        </p:nvSpPr>
        <p:spPr>
          <a:xfrm>
            <a:off x="1615274" y="4259994"/>
            <a:ext cx="5913450" cy="86625"/>
          </a:xfrm>
          <a:prstGeom prst="rect">
            <a:avLst/>
          </a:prstGeom>
          <a:solidFill>
            <a:srgbClr val="141516"/>
          </a:solidFill>
          <a:ln>
            <a:noFill/>
          </a:ln>
        </p:spPr>
        <p:txBody>
          <a:bodyPr spcFirstLastPara="1" wrap="square" lIns="68569" tIns="34275" rIns="68569" bIns="34275" anchor="ctr" anchorCtr="0">
            <a:noAutofit/>
          </a:bodyPr>
          <a:lstStyle/>
          <a:p>
            <a:pPr algn="ctr">
              <a:buClr>
                <a:srgbClr val="000000"/>
              </a:buClr>
              <a:buSzPts val="1900"/>
            </a:pPr>
            <a:endParaRPr sz="1425">
              <a:solidFill>
                <a:schemeClr val="lt1"/>
              </a:solidFill>
              <a:latin typeface="Calibri"/>
              <a:ea typeface="Calibri"/>
              <a:cs typeface="Calibri"/>
              <a:sym typeface="Calibri"/>
            </a:endParaRPr>
          </a:p>
        </p:txBody>
      </p:sp>
      <p:sp>
        <p:nvSpPr>
          <p:cNvPr id="26" name="Google Shape;202;p18">
            <a:extLst>
              <a:ext uri="{FF2B5EF4-FFF2-40B4-BE49-F238E27FC236}">
                <a16:creationId xmlns:a16="http://schemas.microsoft.com/office/drawing/2014/main" id="{91D18093-8382-B99F-29E0-09027FE4DDDA}"/>
              </a:ext>
            </a:extLst>
          </p:cNvPr>
          <p:cNvSpPr/>
          <p:nvPr/>
        </p:nvSpPr>
        <p:spPr>
          <a:xfrm>
            <a:off x="1515287" y="4346696"/>
            <a:ext cx="6113475" cy="119700"/>
          </a:xfrm>
          <a:prstGeom prst="rect">
            <a:avLst/>
          </a:prstGeom>
          <a:solidFill>
            <a:srgbClr val="141516"/>
          </a:solidFill>
          <a:ln>
            <a:noFill/>
          </a:ln>
        </p:spPr>
        <p:txBody>
          <a:bodyPr spcFirstLastPara="1" wrap="square" lIns="68569" tIns="34275" rIns="68569" bIns="34275" anchor="ctr" anchorCtr="0">
            <a:noAutofit/>
          </a:bodyPr>
          <a:lstStyle/>
          <a:p>
            <a:pPr algn="ctr">
              <a:buClr>
                <a:srgbClr val="000000"/>
              </a:buClr>
              <a:buSzPts val="1900"/>
            </a:pPr>
            <a:endParaRPr sz="1425">
              <a:solidFill>
                <a:schemeClr val="lt1"/>
              </a:solidFill>
              <a:latin typeface="Calibri"/>
              <a:ea typeface="Calibri"/>
              <a:cs typeface="Calibri"/>
              <a:sym typeface="Calibri"/>
            </a:endParaRPr>
          </a:p>
        </p:txBody>
      </p:sp>
      <p:grpSp>
        <p:nvGrpSpPr>
          <p:cNvPr id="27" name="Google Shape;203;p18">
            <a:extLst>
              <a:ext uri="{FF2B5EF4-FFF2-40B4-BE49-F238E27FC236}">
                <a16:creationId xmlns:a16="http://schemas.microsoft.com/office/drawing/2014/main" id="{2055036F-7748-EBEF-EAFC-48A5A8DD5D05}"/>
              </a:ext>
            </a:extLst>
          </p:cNvPr>
          <p:cNvGrpSpPr/>
          <p:nvPr/>
        </p:nvGrpSpPr>
        <p:grpSpPr>
          <a:xfrm>
            <a:off x="4857163" y="1804804"/>
            <a:ext cx="709601" cy="2122457"/>
            <a:chOff x="5570812" y="2870930"/>
            <a:chExt cx="1049745" cy="3139148"/>
          </a:xfrm>
        </p:grpSpPr>
        <p:sp>
          <p:nvSpPr>
            <p:cNvPr id="28" name="Google Shape;204;p18">
              <a:extLst>
                <a:ext uri="{FF2B5EF4-FFF2-40B4-BE49-F238E27FC236}">
                  <a16:creationId xmlns:a16="http://schemas.microsoft.com/office/drawing/2014/main" id="{3BB8A1BC-F4C4-4AA5-F676-638390AC088E}"/>
                </a:ext>
              </a:extLst>
            </p:cNvPr>
            <p:cNvSpPr/>
            <p:nvPr/>
          </p:nvSpPr>
          <p:spPr>
            <a:xfrm>
              <a:off x="5609767" y="5797078"/>
              <a:ext cx="972600" cy="213000"/>
            </a:xfrm>
            <a:prstGeom prst="rect">
              <a:avLst/>
            </a:prstGeom>
            <a:solidFill>
              <a:srgbClr val="E4BE1D"/>
            </a:solidFill>
            <a:ln>
              <a:noFill/>
            </a:ln>
          </p:spPr>
          <p:txBody>
            <a:bodyPr spcFirstLastPara="1" wrap="square" lIns="68569" tIns="34275" rIns="68569" bIns="34275" anchor="ctr" anchorCtr="1">
              <a:noAutofit/>
            </a:bodyPr>
            <a:lstStyle/>
            <a:p>
              <a:pPr algn="ctr">
                <a:buClr>
                  <a:srgbClr val="000000"/>
                </a:buClr>
                <a:buSzPts val="1600"/>
              </a:pPr>
              <a:endParaRPr sz="1125">
                <a:solidFill>
                  <a:srgbClr val="FFFFFF"/>
                </a:solidFill>
                <a:latin typeface="Montserrat"/>
                <a:ea typeface="Montserrat"/>
                <a:cs typeface="Montserrat"/>
                <a:sym typeface="Montserrat"/>
              </a:endParaRPr>
            </a:p>
          </p:txBody>
        </p:sp>
        <p:sp>
          <p:nvSpPr>
            <p:cNvPr id="29" name="Google Shape;205;p18">
              <a:extLst>
                <a:ext uri="{FF2B5EF4-FFF2-40B4-BE49-F238E27FC236}">
                  <a16:creationId xmlns:a16="http://schemas.microsoft.com/office/drawing/2014/main" id="{CAC3B5C9-81A8-3B6B-111E-F890B6FE04C1}"/>
                </a:ext>
              </a:extLst>
            </p:cNvPr>
            <p:cNvSpPr/>
            <p:nvPr/>
          </p:nvSpPr>
          <p:spPr>
            <a:xfrm>
              <a:off x="5690805" y="5649179"/>
              <a:ext cx="810300" cy="111300"/>
            </a:xfrm>
            <a:prstGeom prst="rect">
              <a:avLst/>
            </a:prstGeom>
            <a:solidFill>
              <a:srgbClr val="E4BE1D"/>
            </a:solidFill>
            <a:ln>
              <a:noFill/>
            </a:ln>
          </p:spPr>
          <p:txBody>
            <a:bodyPr spcFirstLastPara="1" wrap="square" lIns="68569" tIns="34275" rIns="68569" bIns="34275" anchor="ctr" anchorCtr="1">
              <a:noAutofit/>
            </a:bodyPr>
            <a:lstStyle/>
            <a:p>
              <a:pPr algn="ctr">
                <a:buClr>
                  <a:srgbClr val="000000"/>
                </a:buClr>
                <a:buSzPts val="1600"/>
              </a:pPr>
              <a:endParaRPr sz="1125">
                <a:solidFill>
                  <a:srgbClr val="FFFFFF"/>
                </a:solidFill>
                <a:latin typeface="Montserrat"/>
                <a:ea typeface="Montserrat"/>
                <a:cs typeface="Montserrat"/>
                <a:sym typeface="Montserrat"/>
              </a:endParaRPr>
            </a:p>
          </p:txBody>
        </p:sp>
        <p:sp>
          <p:nvSpPr>
            <p:cNvPr id="30" name="Google Shape;206;p18">
              <a:extLst>
                <a:ext uri="{FF2B5EF4-FFF2-40B4-BE49-F238E27FC236}">
                  <a16:creationId xmlns:a16="http://schemas.microsoft.com/office/drawing/2014/main" id="{37AC14C3-69C5-3C4F-4FCD-08D83C52EF6E}"/>
                </a:ext>
              </a:extLst>
            </p:cNvPr>
            <p:cNvSpPr/>
            <p:nvPr/>
          </p:nvSpPr>
          <p:spPr>
            <a:xfrm rot="-5400000">
              <a:off x="4820790" y="3984993"/>
              <a:ext cx="2550300" cy="643200"/>
            </a:xfrm>
            <a:prstGeom prst="rect">
              <a:avLst/>
            </a:prstGeom>
            <a:solidFill>
              <a:srgbClr val="E4BE1D"/>
            </a:solidFill>
            <a:ln w="38100" cap="flat" cmpd="sng">
              <a:solidFill>
                <a:srgbClr val="E4BE1D"/>
              </a:solidFill>
              <a:prstDash val="solid"/>
              <a:miter lim="8000"/>
              <a:headEnd type="none" w="sm" len="sm"/>
              <a:tailEnd type="none" w="sm" len="sm"/>
            </a:ln>
          </p:spPr>
          <p:txBody>
            <a:bodyPr spcFirstLastPara="1" wrap="square" lIns="68569" tIns="34275" rIns="68569" bIns="34275" anchor="ctr" anchorCtr="1">
              <a:noAutofit/>
            </a:bodyPr>
            <a:lstStyle/>
            <a:p>
              <a:pPr algn="ctr"/>
              <a:r>
                <a:rPr lang="en-US" sz="1125">
                  <a:solidFill>
                    <a:srgbClr val="FFFFFF"/>
                  </a:solidFill>
                  <a:latin typeface="Montserrat"/>
                  <a:ea typeface="Montserrat"/>
                  <a:cs typeface="Montserrat"/>
                  <a:sym typeface="Montserrat"/>
                </a:rPr>
                <a:t>Intelligent Cloud </a:t>
              </a:r>
              <a:endParaRPr sz="1125">
                <a:solidFill>
                  <a:srgbClr val="FFFFFF"/>
                </a:solidFill>
                <a:latin typeface="Montserrat"/>
                <a:ea typeface="Montserrat"/>
                <a:cs typeface="Montserrat"/>
                <a:sym typeface="Montserrat"/>
              </a:endParaRPr>
            </a:p>
            <a:p>
              <a:pPr algn="ctr"/>
              <a:r>
                <a:rPr lang="en-US" sz="1125">
                  <a:solidFill>
                    <a:srgbClr val="FFFFFF"/>
                  </a:solidFill>
                  <a:latin typeface="Montserrat"/>
                  <a:ea typeface="Montserrat"/>
                  <a:cs typeface="Montserrat"/>
                  <a:sym typeface="Montserrat"/>
                </a:rPr>
                <a:t>Usage</a:t>
              </a:r>
              <a:endParaRPr sz="1125">
                <a:solidFill>
                  <a:srgbClr val="FFFFFF"/>
                </a:solidFill>
                <a:latin typeface="Montserrat"/>
                <a:ea typeface="Montserrat"/>
                <a:cs typeface="Montserrat"/>
                <a:sym typeface="Montserrat"/>
              </a:endParaRPr>
            </a:p>
          </p:txBody>
        </p:sp>
        <p:sp>
          <p:nvSpPr>
            <p:cNvPr id="31" name="Google Shape;207;p18">
              <a:extLst>
                <a:ext uri="{FF2B5EF4-FFF2-40B4-BE49-F238E27FC236}">
                  <a16:creationId xmlns:a16="http://schemas.microsoft.com/office/drawing/2014/main" id="{0F34B2C1-0977-1D9E-AB80-E6E2BFD8C928}"/>
                </a:ext>
              </a:extLst>
            </p:cNvPr>
            <p:cNvSpPr/>
            <p:nvPr/>
          </p:nvSpPr>
          <p:spPr>
            <a:xfrm>
              <a:off x="5632983" y="2870930"/>
              <a:ext cx="926100" cy="100200"/>
            </a:xfrm>
            <a:prstGeom prst="rect">
              <a:avLst/>
            </a:prstGeom>
            <a:solidFill>
              <a:srgbClr val="E4BE1D"/>
            </a:solidFill>
            <a:ln>
              <a:noFill/>
            </a:ln>
          </p:spPr>
          <p:txBody>
            <a:bodyPr spcFirstLastPara="1" wrap="square" lIns="68569" tIns="34275" rIns="68569" bIns="34275" anchor="ctr" anchorCtr="1">
              <a:noAutofit/>
            </a:bodyPr>
            <a:lstStyle/>
            <a:p>
              <a:pPr algn="ctr">
                <a:buClr>
                  <a:srgbClr val="000000"/>
                </a:buClr>
                <a:buSzPts val="1600"/>
              </a:pPr>
              <a:endParaRPr sz="1125">
                <a:solidFill>
                  <a:srgbClr val="FFFFFF"/>
                </a:solidFill>
                <a:latin typeface="Montserrat"/>
                <a:ea typeface="Montserrat"/>
                <a:cs typeface="Montserrat"/>
                <a:sym typeface="Montserrat"/>
              </a:endParaRPr>
            </a:p>
          </p:txBody>
        </p:sp>
        <p:grpSp>
          <p:nvGrpSpPr>
            <p:cNvPr id="32" name="Google Shape;208;p18">
              <a:extLst>
                <a:ext uri="{FF2B5EF4-FFF2-40B4-BE49-F238E27FC236}">
                  <a16:creationId xmlns:a16="http://schemas.microsoft.com/office/drawing/2014/main" id="{533E1DD8-264F-E335-F8A8-1395D732B88B}"/>
                </a:ext>
              </a:extLst>
            </p:cNvPr>
            <p:cNvGrpSpPr/>
            <p:nvPr/>
          </p:nvGrpSpPr>
          <p:grpSpPr>
            <a:xfrm>
              <a:off x="5570812" y="3001625"/>
              <a:ext cx="1049745" cy="261067"/>
              <a:chOff x="5438653" y="3218070"/>
              <a:chExt cx="1314646" cy="326947"/>
            </a:xfrm>
          </p:grpSpPr>
          <p:sp>
            <p:nvSpPr>
              <p:cNvPr id="33" name="Google Shape;209;p18">
                <a:extLst>
                  <a:ext uri="{FF2B5EF4-FFF2-40B4-BE49-F238E27FC236}">
                    <a16:creationId xmlns:a16="http://schemas.microsoft.com/office/drawing/2014/main" id="{E401C1B9-D1D4-E7F1-2922-C706BA9E4610}"/>
                  </a:ext>
                </a:extLst>
              </p:cNvPr>
              <p:cNvSpPr/>
              <p:nvPr/>
            </p:nvSpPr>
            <p:spPr>
              <a:xfrm>
                <a:off x="6469199" y="3259717"/>
                <a:ext cx="284100" cy="285300"/>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noFill/>
              <a:ln w="76175" cap="flat" cmpd="sng">
                <a:solidFill>
                  <a:srgbClr val="E4BE1D"/>
                </a:solidFill>
                <a:prstDash val="solid"/>
                <a:miter lim="8000"/>
                <a:headEnd type="none" w="sm" len="sm"/>
                <a:tailEnd type="none" w="sm" len="sm"/>
              </a:ln>
            </p:spPr>
            <p:txBody>
              <a:bodyPr spcFirstLastPara="1" wrap="square" lIns="68569" tIns="34275" rIns="68569" bIns="34275" anchor="ctr" anchorCtr="1">
                <a:noAutofit/>
              </a:bodyPr>
              <a:lstStyle/>
              <a:p>
                <a:pPr algn="ctr">
                  <a:buClr>
                    <a:srgbClr val="000000"/>
                  </a:buClr>
                  <a:buSzPts val="1600"/>
                </a:pPr>
                <a:endParaRPr sz="1125">
                  <a:solidFill>
                    <a:srgbClr val="000000"/>
                  </a:solidFill>
                  <a:latin typeface="Montserrat"/>
                  <a:ea typeface="Montserrat"/>
                  <a:cs typeface="Montserrat"/>
                  <a:sym typeface="Montserrat"/>
                </a:endParaRPr>
              </a:p>
            </p:txBody>
          </p:sp>
          <p:sp>
            <p:nvSpPr>
              <p:cNvPr id="34" name="Google Shape;210;p18">
                <a:extLst>
                  <a:ext uri="{FF2B5EF4-FFF2-40B4-BE49-F238E27FC236}">
                    <a16:creationId xmlns:a16="http://schemas.microsoft.com/office/drawing/2014/main" id="{58BA6C1C-78C7-F473-7BF4-AB5091A7217E}"/>
                  </a:ext>
                </a:extLst>
              </p:cNvPr>
              <p:cNvSpPr/>
              <p:nvPr/>
            </p:nvSpPr>
            <p:spPr>
              <a:xfrm>
                <a:off x="5438653" y="3259717"/>
                <a:ext cx="284100" cy="285300"/>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noFill/>
              <a:ln w="76175" cap="flat" cmpd="sng">
                <a:solidFill>
                  <a:srgbClr val="E4BE1D"/>
                </a:solidFill>
                <a:prstDash val="solid"/>
                <a:miter lim="8000"/>
                <a:headEnd type="none" w="sm" len="sm"/>
                <a:tailEnd type="none" w="sm" len="sm"/>
              </a:ln>
            </p:spPr>
            <p:txBody>
              <a:bodyPr spcFirstLastPara="1" wrap="square" lIns="68569" tIns="34275" rIns="68569" bIns="34275" anchor="ctr" anchorCtr="1">
                <a:noAutofit/>
              </a:bodyPr>
              <a:lstStyle/>
              <a:p>
                <a:pPr algn="ctr">
                  <a:buClr>
                    <a:srgbClr val="000000"/>
                  </a:buClr>
                  <a:buSzPts val="1600"/>
                </a:pPr>
                <a:endParaRPr sz="1125">
                  <a:solidFill>
                    <a:srgbClr val="000000"/>
                  </a:solidFill>
                  <a:latin typeface="Montserrat"/>
                  <a:ea typeface="Montserrat"/>
                  <a:cs typeface="Montserrat"/>
                  <a:sym typeface="Montserrat"/>
                </a:endParaRPr>
              </a:p>
            </p:txBody>
          </p:sp>
          <p:sp>
            <p:nvSpPr>
              <p:cNvPr id="35" name="Google Shape;211;p18">
                <a:extLst>
                  <a:ext uri="{FF2B5EF4-FFF2-40B4-BE49-F238E27FC236}">
                    <a16:creationId xmlns:a16="http://schemas.microsoft.com/office/drawing/2014/main" id="{70DD379C-00B5-990E-BD3D-B0FD68137014}"/>
                  </a:ext>
                </a:extLst>
              </p:cNvPr>
              <p:cNvSpPr/>
              <p:nvPr/>
            </p:nvSpPr>
            <p:spPr>
              <a:xfrm>
                <a:off x="5588586" y="3218070"/>
                <a:ext cx="1024200" cy="89100"/>
              </a:xfrm>
              <a:prstGeom prst="rect">
                <a:avLst/>
              </a:prstGeom>
              <a:solidFill>
                <a:srgbClr val="E4BE1D"/>
              </a:solidFill>
              <a:ln>
                <a:noFill/>
              </a:ln>
            </p:spPr>
            <p:txBody>
              <a:bodyPr spcFirstLastPara="1" wrap="square" lIns="68569" tIns="34275" rIns="68569" bIns="34275" anchor="ctr" anchorCtr="1">
                <a:noAutofit/>
              </a:bodyPr>
              <a:lstStyle/>
              <a:p>
                <a:pPr algn="ctr">
                  <a:buClr>
                    <a:srgbClr val="000000"/>
                  </a:buClr>
                  <a:buSzPts val="1600"/>
                </a:pPr>
                <a:endParaRPr sz="1125">
                  <a:solidFill>
                    <a:srgbClr val="FFFFFF"/>
                  </a:solidFill>
                  <a:latin typeface="Montserrat"/>
                  <a:ea typeface="Montserrat"/>
                  <a:cs typeface="Montserrat"/>
                  <a:sym typeface="Montserrat"/>
                </a:endParaRPr>
              </a:p>
            </p:txBody>
          </p:sp>
        </p:grpSp>
      </p:grpSp>
      <p:grpSp>
        <p:nvGrpSpPr>
          <p:cNvPr id="36" name="Google Shape;212;p18">
            <a:extLst>
              <a:ext uri="{FF2B5EF4-FFF2-40B4-BE49-F238E27FC236}">
                <a16:creationId xmlns:a16="http://schemas.microsoft.com/office/drawing/2014/main" id="{49EA97D9-2723-809A-9980-B99AEAF5AD9C}"/>
              </a:ext>
            </a:extLst>
          </p:cNvPr>
          <p:cNvGrpSpPr/>
          <p:nvPr/>
        </p:nvGrpSpPr>
        <p:grpSpPr>
          <a:xfrm>
            <a:off x="6135667" y="1804804"/>
            <a:ext cx="709601" cy="2122457"/>
            <a:chOff x="8613249" y="2870930"/>
            <a:chExt cx="1049745" cy="3139148"/>
          </a:xfrm>
        </p:grpSpPr>
        <p:sp>
          <p:nvSpPr>
            <p:cNvPr id="37" name="Google Shape;213;p18">
              <a:extLst>
                <a:ext uri="{FF2B5EF4-FFF2-40B4-BE49-F238E27FC236}">
                  <a16:creationId xmlns:a16="http://schemas.microsoft.com/office/drawing/2014/main" id="{11005270-26A2-6F4E-8AA3-687D788A1BE1}"/>
                </a:ext>
              </a:extLst>
            </p:cNvPr>
            <p:cNvSpPr/>
            <p:nvPr/>
          </p:nvSpPr>
          <p:spPr>
            <a:xfrm>
              <a:off x="8652388" y="5797078"/>
              <a:ext cx="972600" cy="213000"/>
            </a:xfrm>
            <a:prstGeom prst="rect">
              <a:avLst/>
            </a:prstGeom>
            <a:solidFill>
              <a:srgbClr val="DA3E27"/>
            </a:solidFill>
            <a:ln>
              <a:noFill/>
            </a:ln>
          </p:spPr>
          <p:txBody>
            <a:bodyPr spcFirstLastPara="1" wrap="square" lIns="68569" tIns="34275" rIns="68569" bIns="34275" anchor="ctr" anchorCtr="1">
              <a:noAutofit/>
            </a:bodyPr>
            <a:lstStyle/>
            <a:p>
              <a:pPr algn="ctr">
                <a:buClr>
                  <a:srgbClr val="000000"/>
                </a:buClr>
                <a:buSzPts val="1600"/>
              </a:pPr>
              <a:endParaRPr sz="1125">
                <a:solidFill>
                  <a:srgbClr val="FFFFFF"/>
                </a:solidFill>
                <a:latin typeface="Montserrat"/>
                <a:ea typeface="Montserrat"/>
                <a:cs typeface="Montserrat"/>
                <a:sym typeface="Montserrat"/>
              </a:endParaRPr>
            </a:p>
          </p:txBody>
        </p:sp>
        <p:sp>
          <p:nvSpPr>
            <p:cNvPr id="38" name="Google Shape;214;p18">
              <a:extLst>
                <a:ext uri="{FF2B5EF4-FFF2-40B4-BE49-F238E27FC236}">
                  <a16:creationId xmlns:a16="http://schemas.microsoft.com/office/drawing/2014/main" id="{5D5BEBC7-FED0-8067-0F3D-80038123FBDD}"/>
                </a:ext>
              </a:extLst>
            </p:cNvPr>
            <p:cNvSpPr/>
            <p:nvPr/>
          </p:nvSpPr>
          <p:spPr>
            <a:xfrm>
              <a:off x="8733426" y="5649179"/>
              <a:ext cx="810300" cy="111300"/>
            </a:xfrm>
            <a:prstGeom prst="rect">
              <a:avLst/>
            </a:prstGeom>
            <a:solidFill>
              <a:srgbClr val="DA3E27"/>
            </a:solidFill>
            <a:ln>
              <a:noFill/>
            </a:ln>
          </p:spPr>
          <p:txBody>
            <a:bodyPr spcFirstLastPara="1" wrap="square" lIns="68569" tIns="34275" rIns="68569" bIns="34275" anchor="ctr" anchorCtr="1">
              <a:noAutofit/>
            </a:bodyPr>
            <a:lstStyle/>
            <a:p>
              <a:pPr algn="ctr">
                <a:buClr>
                  <a:srgbClr val="000000"/>
                </a:buClr>
                <a:buSzPts val="1600"/>
              </a:pPr>
              <a:endParaRPr sz="1125">
                <a:solidFill>
                  <a:srgbClr val="FFFFFF"/>
                </a:solidFill>
                <a:latin typeface="Montserrat"/>
                <a:ea typeface="Montserrat"/>
                <a:cs typeface="Montserrat"/>
                <a:sym typeface="Montserrat"/>
              </a:endParaRPr>
            </a:p>
          </p:txBody>
        </p:sp>
        <p:sp>
          <p:nvSpPr>
            <p:cNvPr id="39" name="Google Shape;215;p18">
              <a:extLst>
                <a:ext uri="{FF2B5EF4-FFF2-40B4-BE49-F238E27FC236}">
                  <a16:creationId xmlns:a16="http://schemas.microsoft.com/office/drawing/2014/main" id="{4A8766E2-85DA-EA9C-C880-436322E5555C}"/>
                </a:ext>
              </a:extLst>
            </p:cNvPr>
            <p:cNvSpPr/>
            <p:nvPr/>
          </p:nvSpPr>
          <p:spPr>
            <a:xfrm rot="-5400000">
              <a:off x="7863411" y="3984993"/>
              <a:ext cx="2550300" cy="643200"/>
            </a:xfrm>
            <a:prstGeom prst="rect">
              <a:avLst/>
            </a:prstGeom>
            <a:solidFill>
              <a:srgbClr val="DA3E27"/>
            </a:solidFill>
            <a:ln w="38100" cap="flat" cmpd="sng">
              <a:solidFill>
                <a:srgbClr val="DA3E27"/>
              </a:solidFill>
              <a:prstDash val="solid"/>
              <a:miter lim="8000"/>
              <a:headEnd type="none" w="sm" len="sm"/>
              <a:tailEnd type="none" w="sm" len="sm"/>
            </a:ln>
          </p:spPr>
          <p:txBody>
            <a:bodyPr spcFirstLastPara="1" wrap="square" lIns="68569" tIns="34275" rIns="68569" bIns="34275" anchor="ctr" anchorCtr="1">
              <a:noAutofit/>
            </a:bodyPr>
            <a:lstStyle/>
            <a:p>
              <a:pPr algn="ctr"/>
              <a:r>
                <a:rPr lang="en-US" sz="1125">
                  <a:solidFill>
                    <a:srgbClr val="FFFFFF"/>
                  </a:solidFill>
                  <a:latin typeface="Montserrat"/>
                  <a:ea typeface="Montserrat"/>
                  <a:cs typeface="Montserrat"/>
                  <a:sym typeface="Montserrat"/>
                </a:rPr>
                <a:t>Vendor Management </a:t>
              </a:r>
              <a:endParaRPr sz="1125">
                <a:solidFill>
                  <a:srgbClr val="FFFFFF"/>
                </a:solidFill>
                <a:latin typeface="Montserrat"/>
                <a:ea typeface="Montserrat"/>
                <a:cs typeface="Montserrat"/>
                <a:sym typeface="Montserrat"/>
              </a:endParaRPr>
            </a:p>
            <a:p>
              <a:pPr algn="ctr"/>
              <a:r>
                <a:rPr lang="en-US" sz="1125">
                  <a:solidFill>
                    <a:srgbClr val="FFFFFF"/>
                  </a:solidFill>
                  <a:latin typeface="Montserrat"/>
                  <a:ea typeface="Montserrat"/>
                  <a:cs typeface="Montserrat"/>
                  <a:sym typeface="Montserrat"/>
                </a:rPr>
                <a:t>at Scale</a:t>
              </a:r>
              <a:endParaRPr sz="1125">
                <a:solidFill>
                  <a:srgbClr val="FFFFFF"/>
                </a:solidFill>
                <a:latin typeface="Montserrat"/>
                <a:ea typeface="Montserrat"/>
                <a:cs typeface="Montserrat"/>
                <a:sym typeface="Montserrat"/>
              </a:endParaRPr>
            </a:p>
          </p:txBody>
        </p:sp>
        <p:sp>
          <p:nvSpPr>
            <p:cNvPr id="40" name="Google Shape;216;p18">
              <a:extLst>
                <a:ext uri="{FF2B5EF4-FFF2-40B4-BE49-F238E27FC236}">
                  <a16:creationId xmlns:a16="http://schemas.microsoft.com/office/drawing/2014/main" id="{A151132E-2A87-10FF-A59D-9A256999CB7A}"/>
                </a:ext>
              </a:extLst>
            </p:cNvPr>
            <p:cNvSpPr/>
            <p:nvPr/>
          </p:nvSpPr>
          <p:spPr>
            <a:xfrm>
              <a:off x="8675604" y="2870930"/>
              <a:ext cx="926100" cy="100200"/>
            </a:xfrm>
            <a:prstGeom prst="rect">
              <a:avLst/>
            </a:prstGeom>
            <a:solidFill>
              <a:srgbClr val="DA3E27"/>
            </a:solidFill>
            <a:ln>
              <a:noFill/>
            </a:ln>
          </p:spPr>
          <p:txBody>
            <a:bodyPr spcFirstLastPara="1" wrap="square" lIns="68569" tIns="34275" rIns="68569" bIns="34275" anchor="ctr" anchorCtr="1">
              <a:noAutofit/>
            </a:bodyPr>
            <a:lstStyle/>
            <a:p>
              <a:pPr algn="ctr">
                <a:buClr>
                  <a:srgbClr val="000000"/>
                </a:buClr>
                <a:buSzPts val="1600"/>
              </a:pPr>
              <a:endParaRPr sz="1125">
                <a:solidFill>
                  <a:srgbClr val="FFFFFF"/>
                </a:solidFill>
                <a:latin typeface="Montserrat"/>
                <a:ea typeface="Montserrat"/>
                <a:cs typeface="Montserrat"/>
                <a:sym typeface="Montserrat"/>
              </a:endParaRPr>
            </a:p>
          </p:txBody>
        </p:sp>
        <p:grpSp>
          <p:nvGrpSpPr>
            <p:cNvPr id="41" name="Google Shape;217;p18">
              <a:extLst>
                <a:ext uri="{FF2B5EF4-FFF2-40B4-BE49-F238E27FC236}">
                  <a16:creationId xmlns:a16="http://schemas.microsoft.com/office/drawing/2014/main" id="{4D74FEE4-9877-9B0B-91AE-159BD03B2B19}"/>
                </a:ext>
              </a:extLst>
            </p:cNvPr>
            <p:cNvGrpSpPr/>
            <p:nvPr/>
          </p:nvGrpSpPr>
          <p:grpSpPr>
            <a:xfrm>
              <a:off x="8613249" y="3001631"/>
              <a:ext cx="1049745" cy="261068"/>
              <a:chOff x="9248841" y="3218069"/>
              <a:chExt cx="1314646" cy="326948"/>
            </a:xfrm>
          </p:grpSpPr>
          <p:sp>
            <p:nvSpPr>
              <p:cNvPr id="42" name="Google Shape;218;p18">
                <a:extLst>
                  <a:ext uri="{FF2B5EF4-FFF2-40B4-BE49-F238E27FC236}">
                    <a16:creationId xmlns:a16="http://schemas.microsoft.com/office/drawing/2014/main" id="{B7D431FA-CD89-4B28-04F1-4331A0A13ECB}"/>
                  </a:ext>
                </a:extLst>
              </p:cNvPr>
              <p:cNvSpPr/>
              <p:nvPr/>
            </p:nvSpPr>
            <p:spPr>
              <a:xfrm>
                <a:off x="10279387" y="3259717"/>
                <a:ext cx="284100" cy="285300"/>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noFill/>
              <a:ln w="76175" cap="flat" cmpd="sng">
                <a:solidFill>
                  <a:srgbClr val="DA3E27"/>
                </a:solidFill>
                <a:prstDash val="solid"/>
                <a:miter lim="8000"/>
                <a:headEnd type="none" w="sm" len="sm"/>
                <a:tailEnd type="none" w="sm" len="sm"/>
              </a:ln>
            </p:spPr>
            <p:txBody>
              <a:bodyPr spcFirstLastPara="1" wrap="square" lIns="68569" tIns="34275" rIns="68569" bIns="34275" anchor="ctr" anchorCtr="1">
                <a:noAutofit/>
              </a:bodyPr>
              <a:lstStyle/>
              <a:p>
                <a:pPr algn="ctr">
                  <a:buClr>
                    <a:srgbClr val="000000"/>
                  </a:buClr>
                  <a:buSzPts val="1600"/>
                </a:pPr>
                <a:endParaRPr sz="1125">
                  <a:solidFill>
                    <a:srgbClr val="000000"/>
                  </a:solidFill>
                  <a:latin typeface="Montserrat"/>
                  <a:ea typeface="Montserrat"/>
                  <a:cs typeface="Montserrat"/>
                  <a:sym typeface="Montserrat"/>
                </a:endParaRPr>
              </a:p>
            </p:txBody>
          </p:sp>
          <p:sp>
            <p:nvSpPr>
              <p:cNvPr id="43" name="Google Shape;219;p18">
                <a:extLst>
                  <a:ext uri="{FF2B5EF4-FFF2-40B4-BE49-F238E27FC236}">
                    <a16:creationId xmlns:a16="http://schemas.microsoft.com/office/drawing/2014/main" id="{2633F7BC-A1EB-BF74-8E50-3D2A9C5271FD}"/>
                  </a:ext>
                </a:extLst>
              </p:cNvPr>
              <p:cNvSpPr/>
              <p:nvPr/>
            </p:nvSpPr>
            <p:spPr>
              <a:xfrm>
                <a:off x="9248841" y="3259717"/>
                <a:ext cx="284100" cy="285300"/>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noFill/>
              <a:ln w="76175" cap="flat" cmpd="sng">
                <a:solidFill>
                  <a:srgbClr val="DA3E27"/>
                </a:solidFill>
                <a:prstDash val="solid"/>
                <a:miter lim="8000"/>
                <a:headEnd type="none" w="sm" len="sm"/>
                <a:tailEnd type="none" w="sm" len="sm"/>
              </a:ln>
            </p:spPr>
            <p:txBody>
              <a:bodyPr spcFirstLastPara="1" wrap="square" lIns="68569" tIns="34275" rIns="68569" bIns="34275" anchor="ctr" anchorCtr="1">
                <a:noAutofit/>
              </a:bodyPr>
              <a:lstStyle/>
              <a:p>
                <a:pPr algn="ctr">
                  <a:buClr>
                    <a:srgbClr val="000000"/>
                  </a:buClr>
                  <a:buSzPts val="1600"/>
                </a:pPr>
                <a:endParaRPr sz="1125">
                  <a:solidFill>
                    <a:srgbClr val="000000"/>
                  </a:solidFill>
                  <a:latin typeface="Montserrat"/>
                  <a:ea typeface="Montserrat"/>
                  <a:cs typeface="Montserrat"/>
                  <a:sym typeface="Montserrat"/>
                </a:endParaRPr>
              </a:p>
            </p:txBody>
          </p:sp>
          <p:sp>
            <p:nvSpPr>
              <p:cNvPr id="44" name="Google Shape;220;p18">
                <a:extLst>
                  <a:ext uri="{FF2B5EF4-FFF2-40B4-BE49-F238E27FC236}">
                    <a16:creationId xmlns:a16="http://schemas.microsoft.com/office/drawing/2014/main" id="{883D3700-4899-46F2-93CE-700C4BBC5638}"/>
                  </a:ext>
                </a:extLst>
              </p:cNvPr>
              <p:cNvSpPr/>
              <p:nvPr/>
            </p:nvSpPr>
            <p:spPr>
              <a:xfrm>
                <a:off x="9398773" y="3218069"/>
                <a:ext cx="1014900" cy="84300"/>
              </a:xfrm>
              <a:prstGeom prst="rect">
                <a:avLst/>
              </a:prstGeom>
              <a:solidFill>
                <a:srgbClr val="DA3E27"/>
              </a:solidFill>
              <a:ln>
                <a:noFill/>
              </a:ln>
            </p:spPr>
            <p:txBody>
              <a:bodyPr spcFirstLastPara="1" wrap="square" lIns="68569" tIns="34275" rIns="68569" bIns="34275" anchor="ctr" anchorCtr="1">
                <a:noAutofit/>
              </a:bodyPr>
              <a:lstStyle/>
              <a:p>
                <a:pPr algn="ctr">
                  <a:buClr>
                    <a:srgbClr val="000000"/>
                  </a:buClr>
                  <a:buSzPts val="1600"/>
                </a:pPr>
                <a:endParaRPr sz="1125">
                  <a:solidFill>
                    <a:srgbClr val="FFFFFF"/>
                  </a:solidFill>
                  <a:latin typeface="Montserrat"/>
                  <a:ea typeface="Montserrat"/>
                  <a:cs typeface="Montserrat"/>
                  <a:sym typeface="Montserrat"/>
                </a:endParaRPr>
              </a:p>
            </p:txBody>
          </p:sp>
        </p:grpSp>
      </p:grpSp>
      <p:sp>
        <p:nvSpPr>
          <p:cNvPr id="45" name="Google Shape;221;p18">
            <a:extLst>
              <a:ext uri="{FF2B5EF4-FFF2-40B4-BE49-F238E27FC236}">
                <a16:creationId xmlns:a16="http://schemas.microsoft.com/office/drawing/2014/main" id="{A7C3F4E0-EF11-9119-F470-7F8BE99F1026}"/>
              </a:ext>
            </a:extLst>
          </p:cNvPr>
          <p:cNvSpPr/>
          <p:nvPr/>
        </p:nvSpPr>
        <p:spPr>
          <a:xfrm>
            <a:off x="1197470" y="1207070"/>
            <a:ext cx="6749100" cy="602775"/>
          </a:xfrm>
          <a:prstGeom prst="triangle">
            <a:avLst>
              <a:gd name="adj" fmla="val 50000"/>
            </a:avLst>
          </a:prstGeom>
          <a:solidFill>
            <a:srgbClr val="686D70"/>
          </a:solidFill>
          <a:ln>
            <a:noFill/>
          </a:ln>
        </p:spPr>
        <p:txBody>
          <a:bodyPr spcFirstLastPara="1" wrap="square" lIns="68569" tIns="34275" rIns="68569" bIns="34275" anchor="ctr" anchorCtr="0">
            <a:noAutofit/>
          </a:bodyPr>
          <a:lstStyle/>
          <a:p>
            <a:pPr algn="ctr"/>
            <a:endParaRPr sz="1425">
              <a:solidFill>
                <a:schemeClr val="lt1"/>
              </a:solidFill>
              <a:latin typeface="Montserrat"/>
              <a:ea typeface="Montserrat"/>
              <a:cs typeface="Montserrat"/>
              <a:sym typeface="Montserrat"/>
            </a:endParaRPr>
          </a:p>
        </p:txBody>
      </p:sp>
      <p:sp>
        <p:nvSpPr>
          <p:cNvPr id="46" name="Google Shape;222;p18">
            <a:extLst>
              <a:ext uri="{FF2B5EF4-FFF2-40B4-BE49-F238E27FC236}">
                <a16:creationId xmlns:a16="http://schemas.microsoft.com/office/drawing/2014/main" id="{01EE080D-DC14-7523-1E4A-A80300BE5C19}"/>
              </a:ext>
            </a:extLst>
          </p:cNvPr>
          <p:cNvSpPr txBox="1"/>
          <p:nvPr/>
        </p:nvSpPr>
        <p:spPr>
          <a:xfrm>
            <a:off x="3265068" y="1339439"/>
            <a:ext cx="2614050" cy="438551"/>
          </a:xfrm>
          <a:prstGeom prst="rect">
            <a:avLst/>
          </a:prstGeom>
          <a:noFill/>
          <a:ln>
            <a:noFill/>
          </a:ln>
        </p:spPr>
        <p:txBody>
          <a:bodyPr spcFirstLastPara="1" wrap="square" lIns="68569" tIns="34275" rIns="68569" bIns="34275" anchor="t" anchorCtr="0">
            <a:spAutoFit/>
          </a:bodyPr>
          <a:lstStyle/>
          <a:p>
            <a:pPr algn="ctr"/>
            <a:r>
              <a:rPr lang="en-US" sz="1200" b="1">
                <a:solidFill>
                  <a:schemeClr val="lt1"/>
                </a:solidFill>
                <a:latin typeface="Montserrat"/>
                <a:ea typeface="Montserrat"/>
                <a:cs typeface="Montserrat"/>
                <a:sym typeface="Montserrat"/>
              </a:rPr>
              <a:t>Research and </a:t>
            </a:r>
            <a:endParaRPr sz="1125"/>
          </a:p>
          <a:p>
            <a:pPr algn="ctr"/>
            <a:r>
              <a:rPr lang="en-US" sz="1200" b="1">
                <a:solidFill>
                  <a:schemeClr val="lt1"/>
                </a:solidFill>
                <a:latin typeface="Montserrat"/>
                <a:ea typeface="Montserrat"/>
                <a:cs typeface="Montserrat"/>
                <a:sym typeface="Montserrat"/>
              </a:rPr>
              <a:t>Education Cloud Community</a:t>
            </a:r>
            <a:endParaRPr sz="1125"/>
          </a:p>
        </p:txBody>
      </p:sp>
      <p:sp>
        <p:nvSpPr>
          <p:cNvPr id="47" name="Google Shape;225;p18">
            <a:extLst>
              <a:ext uri="{FF2B5EF4-FFF2-40B4-BE49-F238E27FC236}">
                <a16:creationId xmlns:a16="http://schemas.microsoft.com/office/drawing/2014/main" id="{C785C396-8A00-CD60-C3CA-F1FBD93A9082}"/>
              </a:ext>
            </a:extLst>
          </p:cNvPr>
          <p:cNvSpPr txBox="1"/>
          <p:nvPr/>
        </p:nvSpPr>
        <p:spPr>
          <a:xfrm>
            <a:off x="344091" y="754380"/>
            <a:ext cx="8435250" cy="300052"/>
          </a:xfrm>
          <a:prstGeom prst="rect">
            <a:avLst/>
          </a:prstGeom>
          <a:noFill/>
          <a:ln>
            <a:noFill/>
          </a:ln>
        </p:spPr>
        <p:txBody>
          <a:bodyPr spcFirstLastPara="1" wrap="square" lIns="68569" tIns="34275" rIns="68569" bIns="34275" anchor="t" anchorCtr="0">
            <a:spAutoFit/>
          </a:bodyPr>
          <a:lstStyle/>
          <a:p>
            <a:r>
              <a:rPr lang="en-US" sz="1500" b="1" dirty="0">
                <a:solidFill>
                  <a:srgbClr val="20649A"/>
                </a:solidFill>
                <a:latin typeface="Calibri"/>
                <a:ea typeface="Calibri"/>
                <a:cs typeface="Calibri"/>
                <a:sym typeface="Calibri"/>
              </a:rPr>
              <a:t>Engaging with the community across four interconnected areas</a:t>
            </a:r>
            <a:endParaRPr sz="1013" dirty="0">
              <a:solidFill>
                <a:srgbClr val="20649A"/>
              </a:solidFill>
            </a:endParaRPr>
          </a:p>
        </p:txBody>
      </p:sp>
    </p:spTree>
    <p:extLst>
      <p:ext uri="{BB962C8B-B14F-4D97-AF65-F5344CB8AC3E}">
        <p14:creationId xmlns:p14="http://schemas.microsoft.com/office/powerpoint/2010/main" val="3356155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564A50-F7C8-312F-5FF6-6B528CD4559A}"/>
              </a:ext>
            </a:extLst>
          </p:cNvPr>
          <p:cNvSpPr>
            <a:spLocks noGrp="1"/>
          </p:cNvSpPr>
          <p:nvPr>
            <p:ph type="sldNum" sz="quarter" idx="4"/>
          </p:nvPr>
        </p:nvSpPr>
        <p:spPr/>
        <p:txBody>
          <a:bodyPr/>
          <a:lstStyle/>
          <a:p>
            <a:fld id="{9E7CA0F2-EE66-4F60-8C00-E0BE38E7AEC5}" type="slidenum">
              <a:rPr lang="en-GB" smtClean="0"/>
              <a:pPr/>
              <a:t>6</a:t>
            </a:fld>
            <a:endParaRPr lang="en-GB" dirty="0"/>
          </a:p>
        </p:txBody>
      </p:sp>
      <p:sp>
        <p:nvSpPr>
          <p:cNvPr id="4" name="Title 3">
            <a:extLst>
              <a:ext uri="{FF2B5EF4-FFF2-40B4-BE49-F238E27FC236}">
                <a16:creationId xmlns:a16="http://schemas.microsoft.com/office/drawing/2014/main" id="{C7ACE2F2-CE55-2E30-2B1F-AD8C0C399C98}"/>
              </a:ext>
            </a:extLst>
          </p:cNvPr>
          <p:cNvSpPr>
            <a:spLocks noGrp="1"/>
          </p:cNvSpPr>
          <p:nvPr>
            <p:ph type="title"/>
          </p:nvPr>
        </p:nvSpPr>
        <p:spPr/>
        <p:txBody>
          <a:bodyPr>
            <a:normAutofit/>
          </a:bodyPr>
          <a:lstStyle/>
          <a:p>
            <a:r>
              <a:rPr lang="en-US" dirty="0"/>
              <a:t>What Is CICP?</a:t>
            </a:r>
          </a:p>
        </p:txBody>
      </p:sp>
      <p:sp>
        <p:nvSpPr>
          <p:cNvPr id="5" name="Google Shape;246;p20">
            <a:extLst>
              <a:ext uri="{FF2B5EF4-FFF2-40B4-BE49-F238E27FC236}">
                <a16:creationId xmlns:a16="http://schemas.microsoft.com/office/drawing/2014/main" id="{42313670-F93D-3F8D-F5A5-5AE5F5A22AED}"/>
              </a:ext>
            </a:extLst>
          </p:cNvPr>
          <p:cNvSpPr txBox="1"/>
          <p:nvPr/>
        </p:nvSpPr>
        <p:spPr>
          <a:xfrm>
            <a:off x="350201" y="630486"/>
            <a:ext cx="8572500" cy="300052"/>
          </a:xfrm>
          <a:prstGeom prst="rect">
            <a:avLst/>
          </a:prstGeom>
          <a:noFill/>
          <a:ln>
            <a:noFill/>
          </a:ln>
        </p:spPr>
        <p:txBody>
          <a:bodyPr spcFirstLastPara="1" wrap="square" lIns="68569" tIns="34275" rIns="68569" bIns="34275" anchor="t" anchorCtr="0">
            <a:spAutoFit/>
          </a:bodyPr>
          <a:lstStyle/>
          <a:p>
            <a:r>
              <a:rPr lang="en-US" sz="1500" b="1" dirty="0">
                <a:solidFill>
                  <a:srgbClr val="20649A"/>
                </a:solidFill>
                <a:latin typeface="Calibri"/>
                <a:ea typeface="Calibri"/>
                <a:cs typeface="Calibri"/>
                <a:sym typeface="Calibri"/>
              </a:rPr>
              <a:t>From contract add-on to open community program</a:t>
            </a:r>
            <a:endParaRPr sz="1013" dirty="0">
              <a:solidFill>
                <a:srgbClr val="20649A"/>
              </a:solidFill>
            </a:endParaRPr>
          </a:p>
        </p:txBody>
      </p:sp>
      <p:sp>
        <p:nvSpPr>
          <p:cNvPr id="6" name="Google Shape;247;p20">
            <a:extLst>
              <a:ext uri="{FF2B5EF4-FFF2-40B4-BE49-F238E27FC236}">
                <a16:creationId xmlns:a16="http://schemas.microsoft.com/office/drawing/2014/main" id="{2656B3C0-ECEB-11B3-E2A7-8119774B38F4}"/>
              </a:ext>
            </a:extLst>
          </p:cNvPr>
          <p:cNvSpPr/>
          <p:nvPr/>
        </p:nvSpPr>
        <p:spPr>
          <a:xfrm>
            <a:off x="350201" y="1308940"/>
            <a:ext cx="8435340" cy="54864"/>
          </a:xfrm>
          <a:prstGeom prst="rect">
            <a:avLst/>
          </a:prstGeom>
          <a:solidFill>
            <a:srgbClr val="20649A"/>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7" name="Google Shape;248;p20">
            <a:extLst>
              <a:ext uri="{FF2B5EF4-FFF2-40B4-BE49-F238E27FC236}">
                <a16:creationId xmlns:a16="http://schemas.microsoft.com/office/drawing/2014/main" id="{B177DE09-C499-1AB1-A430-E6CB7EDBF3C7}"/>
              </a:ext>
            </a:extLst>
          </p:cNvPr>
          <p:cNvSpPr/>
          <p:nvPr/>
        </p:nvSpPr>
        <p:spPr>
          <a:xfrm>
            <a:off x="1276031" y="1185496"/>
            <a:ext cx="219456" cy="219456"/>
          </a:xfrm>
          <a:prstGeom prst="ellipse">
            <a:avLst/>
          </a:prstGeom>
          <a:solidFill>
            <a:srgbClr val="FA9E48"/>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8" name="Google Shape;249;p20">
            <a:extLst>
              <a:ext uri="{FF2B5EF4-FFF2-40B4-BE49-F238E27FC236}">
                <a16:creationId xmlns:a16="http://schemas.microsoft.com/office/drawing/2014/main" id="{15EC4794-69A5-534A-EEFA-C7F092E697B5}"/>
              </a:ext>
            </a:extLst>
          </p:cNvPr>
          <p:cNvSpPr txBox="1"/>
          <p:nvPr/>
        </p:nvSpPr>
        <p:spPr>
          <a:xfrm>
            <a:off x="350201" y="897460"/>
            <a:ext cx="1920240" cy="242344"/>
          </a:xfrm>
          <a:prstGeom prst="rect">
            <a:avLst/>
          </a:prstGeom>
          <a:noFill/>
          <a:ln>
            <a:noFill/>
          </a:ln>
        </p:spPr>
        <p:txBody>
          <a:bodyPr spcFirstLastPara="1" wrap="square" lIns="68569" tIns="34275" rIns="68569" bIns="34275" anchor="t" anchorCtr="0">
            <a:spAutoFit/>
          </a:bodyPr>
          <a:lstStyle/>
          <a:p>
            <a:pPr algn="ctr"/>
            <a:r>
              <a:rPr lang="en-US" sz="1125" b="1" dirty="0">
                <a:solidFill>
                  <a:srgbClr val="20649A"/>
                </a:solidFill>
                <a:latin typeface="Calibri"/>
                <a:ea typeface="Calibri"/>
                <a:cs typeface="Calibri"/>
                <a:sym typeface="Calibri"/>
              </a:rPr>
              <a:t>2015</a:t>
            </a:r>
            <a:endParaRPr sz="1013" dirty="0">
              <a:solidFill>
                <a:srgbClr val="20649A"/>
              </a:solidFill>
            </a:endParaRPr>
          </a:p>
        </p:txBody>
      </p:sp>
      <p:sp>
        <p:nvSpPr>
          <p:cNvPr id="9" name="Google Shape;250;p20">
            <a:extLst>
              <a:ext uri="{FF2B5EF4-FFF2-40B4-BE49-F238E27FC236}">
                <a16:creationId xmlns:a16="http://schemas.microsoft.com/office/drawing/2014/main" id="{4822ADA4-DD11-E98A-99A0-6FF5D3EBBCE6}"/>
              </a:ext>
            </a:extLst>
          </p:cNvPr>
          <p:cNvSpPr txBox="1"/>
          <p:nvPr/>
        </p:nvSpPr>
        <p:spPr>
          <a:xfrm>
            <a:off x="350201" y="1446100"/>
            <a:ext cx="1920240" cy="392385"/>
          </a:xfrm>
          <a:prstGeom prst="rect">
            <a:avLst/>
          </a:prstGeom>
          <a:noFill/>
          <a:ln>
            <a:noFill/>
          </a:ln>
        </p:spPr>
        <p:txBody>
          <a:bodyPr spcFirstLastPara="1" wrap="square" lIns="68569" tIns="34275" rIns="68569" bIns="34275" anchor="t" anchorCtr="0">
            <a:spAutoFit/>
          </a:bodyPr>
          <a:lstStyle/>
          <a:p>
            <a:pPr algn="ctr"/>
            <a:r>
              <a:rPr lang="en-US" sz="1050">
                <a:solidFill>
                  <a:srgbClr val="666666"/>
                </a:solidFill>
                <a:latin typeface="Calibri"/>
                <a:ea typeface="Calibri"/>
                <a:cs typeface="Calibri"/>
                <a:sym typeface="Calibri"/>
              </a:rPr>
              <a:t>NET+ AWS &amp; Azure</a:t>
            </a:r>
            <a:br>
              <a:rPr lang="en-US" sz="1050">
                <a:solidFill>
                  <a:srgbClr val="666666"/>
                </a:solidFill>
                <a:latin typeface="Calibri"/>
                <a:ea typeface="Calibri"/>
                <a:cs typeface="Calibri"/>
                <a:sym typeface="Calibri"/>
              </a:rPr>
            </a:br>
            <a:r>
              <a:rPr lang="en-US" sz="1050">
                <a:solidFill>
                  <a:srgbClr val="666666"/>
                </a:solidFill>
                <a:latin typeface="Calibri"/>
                <a:ea typeface="Calibri"/>
                <a:cs typeface="Calibri"/>
                <a:sym typeface="Calibri"/>
              </a:rPr>
              <a:t>participation fee</a:t>
            </a:r>
            <a:endParaRPr sz="1013"/>
          </a:p>
        </p:txBody>
      </p:sp>
      <p:sp>
        <p:nvSpPr>
          <p:cNvPr id="10" name="Google Shape;251;p20">
            <a:extLst>
              <a:ext uri="{FF2B5EF4-FFF2-40B4-BE49-F238E27FC236}">
                <a16:creationId xmlns:a16="http://schemas.microsoft.com/office/drawing/2014/main" id="{57C6DBB6-A18D-C73A-57C1-DAE65219926B}"/>
              </a:ext>
            </a:extLst>
          </p:cNvPr>
          <p:cNvSpPr/>
          <p:nvPr/>
        </p:nvSpPr>
        <p:spPr>
          <a:xfrm>
            <a:off x="3402011" y="1185496"/>
            <a:ext cx="219456" cy="219456"/>
          </a:xfrm>
          <a:prstGeom prst="ellipse">
            <a:avLst/>
          </a:prstGeom>
          <a:solidFill>
            <a:srgbClr val="FA9E48"/>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11" name="Google Shape;252;p20">
            <a:extLst>
              <a:ext uri="{FF2B5EF4-FFF2-40B4-BE49-F238E27FC236}">
                <a16:creationId xmlns:a16="http://schemas.microsoft.com/office/drawing/2014/main" id="{39299043-6F6B-1A07-15EF-84710BA169CD}"/>
              </a:ext>
            </a:extLst>
          </p:cNvPr>
          <p:cNvSpPr txBox="1"/>
          <p:nvPr/>
        </p:nvSpPr>
        <p:spPr>
          <a:xfrm>
            <a:off x="2476181" y="897460"/>
            <a:ext cx="1920240" cy="242344"/>
          </a:xfrm>
          <a:prstGeom prst="rect">
            <a:avLst/>
          </a:prstGeom>
          <a:noFill/>
          <a:ln>
            <a:noFill/>
          </a:ln>
        </p:spPr>
        <p:txBody>
          <a:bodyPr spcFirstLastPara="1" wrap="square" lIns="68569" tIns="34275" rIns="68569" bIns="34275" anchor="t" anchorCtr="0">
            <a:spAutoFit/>
          </a:bodyPr>
          <a:lstStyle/>
          <a:p>
            <a:pPr algn="ctr"/>
            <a:r>
              <a:rPr lang="en-US" sz="1125" b="1" dirty="0">
                <a:solidFill>
                  <a:srgbClr val="20649A"/>
                </a:solidFill>
                <a:latin typeface="Calibri"/>
                <a:ea typeface="Calibri"/>
                <a:cs typeface="Calibri"/>
                <a:sym typeface="Calibri"/>
              </a:rPr>
              <a:t>2019</a:t>
            </a:r>
            <a:endParaRPr sz="1013" dirty="0">
              <a:solidFill>
                <a:srgbClr val="20649A"/>
              </a:solidFill>
            </a:endParaRPr>
          </a:p>
        </p:txBody>
      </p:sp>
      <p:sp>
        <p:nvSpPr>
          <p:cNvPr id="12" name="Google Shape;253;p20">
            <a:extLst>
              <a:ext uri="{FF2B5EF4-FFF2-40B4-BE49-F238E27FC236}">
                <a16:creationId xmlns:a16="http://schemas.microsoft.com/office/drawing/2014/main" id="{E0644FD7-00BE-6179-364E-846C7E1F9E4E}"/>
              </a:ext>
            </a:extLst>
          </p:cNvPr>
          <p:cNvSpPr txBox="1"/>
          <p:nvPr/>
        </p:nvSpPr>
        <p:spPr>
          <a:xfrm>
            <a:off x="2476181" y="1446100"/>
            <a:ext cx="1920240" cy="392385"/>
          </a:xfrm>
          <a:prstGeom prst="rect">
            <a:avLst/>
          </a:prstGeom>
          <a:noFill/>
          <a:ln>
            <a:noFill/>
          </a:ln>
        </p:spPr>
        <p:txBody>
          <a:bodyPr spcFirstLastPara="1" wrap="square" lIns="68569" tIns="34275" rIns="68569" bIns="34275" anchor="t" anchorCtr="0">
            <a:spAutoFit/>
          </a:bodyPr>
          <a:lstStyle/>
          <a:p>
            <a:pPr algn="ctr"/>
            <a:r>
              <a:rPr lang="en-US" sz="1050">
                <a:solidFill>
                  <a:srgbClr val="666666"/>
                </a:solidFill>
                <a:latin typeface="Calibri"/>
                <a:ea typeface="Calibri"/>
                <a:cs typeface="Calibri"/>
                <a:sym typeface="Calibri"/>
              </a:rPr>
              <a:t>NET+ GCP added</a:t>
            </a:r>
            <a:br>
              <a:rPr lang="en-US" sz="1050">
                <a:solidFill>
                  <a:srgbClr val="666666"/>
                </a:solidFill>
                <a:latin typeface="Calibri"/>
                <a:ea typeface="Calibri"/>
                <a:cs typeface="Calibri"/>
                <a:sym typeface="Calibri"/>
              </a:rPr>
            </a:br>
            <a:r>
              <a:rPr lang="en-US" sz="1050">
                <a:solidFill>
                  <a:srgbClr val="666666"/>
                </a:solidFill>
                <a:latin typeface="Calibri"/>
                <a:ea typeface="Calibri"/>
                <a:cs typeface="Calibri"/>
                <a:sym typeface="Calibri"/>
              </a:rPr>
              <a:t>to portfolio</a:t>
            </a:r>
            <a:endParaRPr sz="1013"/>
          </a:p>
        </p:txBody>
      </p:sp>
      <p:sp>
        <p:nvSpPr>
          <p:cNvPr id="13" name="Google Shape;254;p20">
            <a:extLst>
              <a:ext uri="{FF2B5EF4-FFF2-40B4-BE49-F238E27FC236}">
                <a16:creationId xmlns:a16="http://schemas.microsoft.com/office/drawing/2014/main" id="{9F73CDBC-3EEF-D599-2016-736F154B83C4}"/>
              </a:ext>
            </a:extLst>
          </p:cNvPr>
          <p:cNvSpPr/>
          <p:nvPr/>
        </p:nvSpPr>
        <p:spPr>
          <a:xfrm>
            <a:off x="5527991" y="1185496"/>
            <a:ext cx="219456" cy="219456"/>
          </a:xfrm>
          <a:prstGeom prst="ellipse">
            <a:avLst/>
          </a:prstGeom>
          <a:solidFill>
            <a:srgbClr val="FA9E48"/>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14" name="Google Shape;255;p20">
            <a:extLst>
              <a:ext uri="{FF2B5EF4-FFF2-40B4-BE49-F238E27FC236}">
                <a16:creationId xmlns:a16="http://schemas.microsoft.com/office/drawing/2014/main" id="{427BF498-328A-A840-DC34-D87A4CDF4DFB}"/>
              </a:ext>
            </a:extLst>
          </p:cNvPr>
          <p:cNvSpPr txBox="1"/>
          <p:nvPr/>
        </p:nvSpPr>
        <p:spPr>
          <a:xfrm>
            <a:off x="4602161" y="897460"/>
            <a:ext cx="1920240" cy="242344"/>
          </a:xfrm>
          <a:prstGeom prst="rect">
            <a:avLst/>
          </a:prstGeom>
          <a:noFill/>
          <a:ln>
            <a:noFill/>
          </a:ln>
        </p:spPr>
        <p:txBody>
          <a:bodyPr spcFirstLastPara="1" wrap="square" lIns="68569" tIns="34275" rIns="68569" bIns="34275" anchor="t" anchorCtr="0">
            <a:spAutoFit/>
          </a:bodyPr>
          <a:lstStyle/>
          <a:p>
            <a:pPr algn="ctr"/>
            <a:r>
              <a:rPr lang="en-US" sz="1125" b="1" dirty="0">
                <a:solidFill>
                  <a:srgbClr val="20649A"/>
                </a:solidFill>
                <a:latin typeface="Calibri"/>
                <a:ea typeface="Calibri"/>
                <a:cs typeface="Calibri"/>
                <a:sym typeface="Calibri"/>
              </a:rPr>
              <a:t>2022</a:t>
            </a:r>
            <a:endParaRPr sz="1013" dirty="0">
              <a:solidFill>
                <a:srgbClr val="20649A"/>
              </a:solidFill>
            </a:endParaRPr>
          </a:p>
        </p:txBody>
      </p:sp>
      <p:sp>
        <p:nvSpPr>
          <p:cNvPr id="15" name="Google Shape;256;p20">
            <a:extLst>
              <a:ext uri="{FF2B5EF4-FFF2-40B4-BE49-F238E27FC236}">
                <a16:creationId xmlns:a16="http://schemas.microsoft.com/office/drawing/2014/main" id="{768B0E99-FC09-FB39-58BE-5B4645A83A83}"/>
              </a:ext>
            </a:extLst>
          </p:cNvPr>
          <p:cNvSpPr txBox="1"/>
          <p:nvPr/>
        </p:nvSpPr>
        <p:spPr>
          <a:xfrm>
            <a:off x="4602161" y="1446100"/>
            <a:ext cx="1920240" cy="392385"/>
          </a:xfrm>
          <a:prstGeom prst="rect">
            <a:avLst/>
          </a:prstGeom>
          <a:noFill/>
          <a:ln>
            <a:noFill/>
          </a:ln>
        </p:spPr>
        <p:txBody>
          <a:bodyPr spcFirstLastPara="1" wrap="square" lIns="68569" tIns="34275" rIns="68569" bIns="34275" anchor="t" anchorCtr="0">
            <a:spAutoFit/>
          </a:bodyPr>
          <a:lstStyle/>
          <a:p>
            <a:pPr algn="ctr"/>
            <a:r>
              <a:rPr lang="en-US" sz="1050">
                <a:solidFill>
                  <a:srgbClr val="666666"/>
                </a:solidFill>
                <a:latin typeface="Calibri"/>
                <a:ea typeface="Calibri"/>
                <a:cs typeface="Calibri"/>
                <a:sym typeface="Calibri"/>
              </a:rPr>
              <a:t>Program activities</a:t>
            </a:r>
            <a:br>
              <a:rPr lang="en-US" sz="1050">
                <a:solidFill>
                  <a:srgbClr val="666666"/>
                </a:solidFill>
                <a:latin typeface="Calibri"/>
                <a:ea typeface="Calibri"/>
                <a:cs typeface="Calibri"/>
                <a:sym typeface="Calibri"/>
              </a:rPr>
            </a:br>
            <a:r>
              <a:rPr lang="en-US" sz="1050">
                <a:solidFill>
                  <a:srgbClr val="666666"/>
                </a:solidFill>
                <a:latin typeface="Calibri"/>
                <a:ea typeface="Calibri"/>
                <a:cs typeface="Calibri"/>
                <a:sym typeface="Calibri"/>
              </a:rPr>
              <a:t>expanded</a:t>
            </a:r>
            <a:endParaRPr sz="1013"/>
          </a:p>
        </p:txBody>
      </p:sp>
      <p:sp>
        <p:nvSpPr>
          <p:cNvPr id="16" name="Google Shape;257;p20">
            <a:extLst>
              <a:ext uri="{FF2B5EF4-FFF2-40B4-BE49-F238E27FC236}">
                <a16:creationId xmlns:a16="http://schemas.microsoft.com/office/drawing/2014/main" id="{3EEAFA6E-4D54-83BD-8CFA-5EC73BEC4273}"/>
              </a:ext>
            </a:extLst>
          </p:cNvPr>
          <p:cNvSpPr/>
          <p:nvPr/>
        </p:nvSpPr>
        <p:spPr>
          <a:xfrm>
            <a:off x="7653971" y="1185496"/>
            <a:ext cx="219456" cy="219456"/>
          </a:xfrm>
          <a:prstGeom prst="ellipse">
            <a:avLst/>
          </a:prstGeom>
          <a:solidFill>
            <a:srgbClr val="FA9E48"/>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17" name="Google Shape;258;p20">
            <a:extLst>
              <a:ext uri="{FF2B5EF4-FFF2-40B4-BE49-F238E27FC236}">
                <a16:creationId xmlns:a16="http://schemas.microsoft.com/office/drawing/2014/main" id="{86AFEEE4-3B9E-89BD-DC51-ECE5A243B565}"/>
              </a:ext>
            </a:extLst>
          </p:cNvPr>
          <p:cNvSpPr txBox="1"/>
          <p:nvPr/>
        </p:nvSpPr>
        <p:spPr>
          <a:xfrm>
            <a:off x="6728141" y="897460"/>
            <a:ext cx="1920240" cy="242344"/>
          </a:xfrm>
          <a:prstGeom prst="rect">
            <a:avLst/>
          </a:prstGeom>
          <a:noFill/>
          <a:ln>
            <a:noFill/>
          </a:ln>
        </p:spPr>
        <p:txBody>
          <a:bodyPr spcFirstLastPara="1" wrap="square" lIns="68569" tIns="34275" rIns="68569" bIns="34275" anchor="t" anchorCtr="0">
            <a:spAutoFit/>
          </a:bodyPr>
          <a:lstStyle/>
          <a:p>
            <a:pPr algn="ctr"/>
            <a:r>
              <a:rPr lang="en-US" sz="1125" b="1" dirty="0">
                <a:solidFill>
                  <a:srgbClr val="20649A"/>
                </a:solidFill>
                <a:latin typeface="Calibri"/>
                <a:ea typeface="Calibri"/>
                <a:cs typeface="Calibri"/>
                <a:sym typeface="Calibri"/>
              </a:rPr>
              <a:t>Oct 2024</a:t>
            </a:r>
            <a:endParaRPr sz="1013" dirty="0">
              <a:solidFill>
                <a:srgbClr val="20649A"/>
              </a:solidFill>
            </a:endParaRPr>
          </a:p>
        </p:txBody>
      </p:sp>
      <p:sp>
        <p:nvSpPr>
          <p:cNvPr id="18" name="Google Shape;259;p20">
            <a:extLst>
              <a:ext uri="{FF2B5EF4-FFF2-40B4-BE49-F238E27FC236}">
                <a16:creationId xmlns:a16="http://schemas.microsoft.com/office/drawing/2014/main" id="{0B94A9D2-F2C3-464F-C60B-3C11700C3961}"/>
              </a:ext>
            </a:extLst>
          </p:cNvPr>
          <p:cNvSpPr txBox="1"/>
          <p:nvPr/>
        </p:nvSpPr>
        <p:spPr>
          <a:xfrm>
            <a:off x="6728141" y="1446100"/>
            <a:ext cx="1920240" cy="392385"/>
          </a:xfrm>
          <a:prstGeom prst="rect">
            <a:avLst/>
          </a:prstGeom>
          <a:noFill/>
          <a:ln>
            <a:noFill/>
          </a:ln>
        </p:spPr>
        <p:txBody>
          <a:bodyPr spcFirstLastPara="1" wrap="square" lIns="68569" tIns="34275" rIns="68569" bIns="34275" anchor="t" anchorCtr="0">
            <a:spAutoFit/>
          </a:bodyPr>
          <a:lstStyle/>
          <a:p>
            <a:pPr algn="ctr"/>
            <a:r>
              <a:rPr lang="en-US" sz="1050">
                <a:solidFill>
                  <a:srgbClr val="666666"/>
                </a:solidFill>
                <a:latin typeface="Calibri"/>
                <a:ea typeface="Calibri"/>
                <a:cs typeface="Calibri"/>
                <a:sym typeface="Calibri"/>
              </a:rPr>
              <a:t>CICP launched —</a:t>
            </a:r>
            <a:br>
              <a:rPr lang="en-US" sz="1050">
                <a:solidFill>
                  <a:srgbClr val="666666"/>
                </a:solidFill>
                <a:latin typeface="Calibri"/>
                <a:ea typeface="Calibri"/>
                <a:cs typeface="Calibri"/>
                <a:sym typeface="Calibri"/>
              </a:rPr>
            </a:br>
            <a:r>
              <a:rPr lang="en-US" sz="1050">
                <a:solidFill>
                  <a:srgbClr val="666666"/>
                </a:solidFill>
                <a:latin typeface="Calibri"/>
                <a:ea typeface="Calibri"/>
                <a:cs typeface="Calibri"/>
                <a:sym typeface="Calibri"/>
              </a:rPr>
              <a:t>open to ALL</a:t>
            </a:r>
            <a:endParaRPr sz="1013"/>
          </a:p>
        </p:txBody>
      </p:sp>
      <p:sp>
        <p:nvSpPr>
          <p:cNvPr id="19" name="Google Shape;260;p20">
            <a:extLst>
              <a:ext uri="{FF2B5EF4-FFF2-40B4-BE49-F238E27FC236}">
                <a16:creationId xmlns:a16="http://schemas.microsoft.com/office/drawing/2014/main" id="{B3A58575-2AA6-E7CB-C37D-6EF0ACEF17D2}"/>
              </a:ext>
            </a:extLst>
          </p:cNvPr>
          <p:cNvSpPr txBox="1"/>
          <p:nvPr/>
        </p:nvSpPr>
        <p:spPr>
          <a:xfrm>
            <a:off x="350201" y="2104957"/>
            <a:ext cx="8435340" cy="484718"/>
          </a:xfrm>
          <a:prstGeom prst="rect">
            <a:avLst/>
          </a:prstGeom>
          <a:noFill/>
          <a:ln>
            <a:noFill/>
          </a:ln>
        </p:spPr>
        <p:txBody>
          <a:bodyPr spcFirstLastPara="1" wrap="square" lIns="68569" tIns="34275" rIns="68569" bIns="34275" anchor="t" anchorCtr="0">
            <a:spAutoFit/>
          </a:bodyPr>
          <a:lstStyle/>
          <a:p>
            <a:r>
              <a:rPr lang="en-US">
                <a:solidFill>
                  <a:srgbClr val="1A2B4A"/>
                </a:solidFill>
                <a:latin typeface="Calibri"/>
                <a:ea typeface="Calibri"/>
                <a:cs typeface="Calibri"/>
                <a:sym typeface="Calibri"/>
              </a:rPr>
              <a:t>CICP separates the community program from the contract — open to all U.S. higher ed institutions, Internet2 affiliates, and federal affiliates regardless of how or whether they procure cloud.</a:t>
            </a:r>
            <a:endParaRPr sz="1013"/>
          </a:p>
        </p:txBody>
      </p:sp>
      <p:sp>
        <p:nvSpPr>
          <p:cNvPr id="20" name="Google Shape;261;p20">
            <a:extLst>
              <a:ext uri="{FF2B5EF4-FFF2-40B4-BE49-F238E27FC236}">
                <a16:creationId xmlns:a16="http://schemas.microsoft.com/office/drawing/2014/main" id="{21A538F9-755E-7555-14DF-3466BBABFA73}"/>
              </a:ext>
            </a:extLst>
          </p:cNvPr>
          <p:cNvSpPr/>
          <p:nvPr/>
        </p:nvSpPr>
        <p:spPr>
          <a:xfrm>
            <a:off x="350201" y="2763324"/>
            <a:ext cx="315468" cy="288036"/>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r>
              <a:rPr lang="en-US" sz="1200" b="1">
                <a:solidFill>
                  <a:srgbClr val="FFFFFF"/>
                </a:solidFill>
                <a:latin typeface="Calibri"/>
                <a:ea typeface="Calibri"/>
                <a:cs typeface="Calibri"/>
                <a:sym typeface="Calibri"/>
              </a:rPr>
              <a:t>✓</a:t>
            </a:r>
            <a:endParaRPr sz="1013"/>
          </a:p>
        </p:txBody>
      </p:sp>
      <p:sp>
        <p:nvSpPr>
          <p:cNvPr id="21" name="Google Shape;262;p20">
            <a:extLst>
              <a:ext uri="{FF2B5EF4-FFF2-40B4-BE49-F238E27FC236}">
                <a16:creationId xmlns:a16="http://schemas.microsoft.com/office/drawing/2014/main" id="{3FB912CE-8AA5-04AE-96D5-B1F1EAF807F0}"/>
              </a:ext>
            </a:extLst>
          </p:cNvPr>
          <p:cNvSpPr txBox="1"/>
          <p:nvPr/>
        </p:nvSpPr>
        <p:spPr>
          <a:xfrm>
            <a:off x="775397" y="2735893"/>
            <a:ext cx="8092440" cy="288510"/>
          </a:xfrm>
          <a:prstGeom prst="rect">
            <a:avLst/>
          </a:prstGeom>
          <a:noFill/>
          <a:ln>
            <a:noFill/>
          </a:ln>
        </p:spPr>
        <p:txBody>
          <a:bodyPr spcFirstLastPara="1" wrap="square" lIns="68569" tIns="34275" rIns="68569" bIns="34275" anchor="t" anchorCtr="0">
            <a:spAutoFit/>
          </a:bodyPr>
          <a:lstStyle/>
          <a:p>
            <a:r>
              <a:rPr lang="en-US" sz="1425">
                <a:solidFill>
                  <a:srgbClr val="333333"/>
                </a:solidFill>
                <a:latin typeface="Calibri"/>
                <a:ea typeface="Calibri"/>
                <a:cs typeface="Calibri"/>
                <a:sym typeface="Calibri"/>
              </a:rPr>
              <a:t>A dedicated space for cloud conversations — across AWS, Azure, and GCP</a:t>
            </a:r>
            <a:endParaRPr sz="1013"/>
          </a:p>
        </p:txBody>
      </p:sp>
      <p:sp>
        <p:nvSpPr>
          <p:cNvPr id="22" name="Google Shape;263;p20">
            <a:extLst>
              <a:ext uri="{FF2B5EF4-FFF2-40B4-BE49-F238E27FC236}">
                <a16:creationId xmlns:a16="http://schemas.microsoft.com/office/drawing/2014/main" id="{4DD6F9A1-F478-ADCF-F90F-9928B5887790}"/>
              </a:ext>
            </a:extLst>
          </p:cNvPr>
          <p:cNvSpPr/>
          <p:nvPr/>
        </p:nvSpPr>
        <p:spPr>
          <a:xfrm>
            <a:off x="350201" y="3202236"/>
            <a:ext cx="315468" cy="288036"/>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r>
              <a:rPr lang="en-US" sz="1200" b="1">
                <a:solidFill>
                  <a:srgbClr val="FFFFFF"/>
                </a:solidFill>
                <a:latin typeface="Calibri"/>
                <a:ea typeface="Calibri"/>
                <a:cs typeface="Calibri"/>
                <a:sym typeface="Calibri"/>
              </a:rPr>
              <a:t>✓</a:t>
            </a:r>
            <a:endParaRPr sz="1013"/>
          </a:p>
        </p:txBody>
      </p:sp>
      <p:sp>
        <p:nvSpPr>
          <p:cNvPr id="23" name="Google Shape;264;p20">
            <a:extLst>
              <a:ext uri="{FF2B5EF4-FFF2-40B4-BE49-F238E27FC236}">
                <a16:creationId xmlns:a16="http://schemas.microsoft.com/office/drawing/2014/main" id="{F07F834A-99CC-150A-A9D6-96651BA189ED}"/>
              </a:ext>
            </a:extLst>
          </p:cNvPr>
          <p:cNvSpPr txBox="1"/>
          <p:nvPr/>
        </p:nvSpPr>
        <p:spPr>
          <a:xfrm>
            <a:off x="775397" y="3174805"/>
            <a:ext cx="8092440" cy="288510"/>
          </a:xfrm>
          <a:prstGeom prst="rect">
            <a:avLst/>
          </a:prstGeom>
          <a:noFill/>
          <a:ln>
            <a:noFill/>
          </a:ln>
        </p:spPr>
        <p:txBody>
          <a:bodyPr spcFirstLastPara="1" wrap="square" lIns="68569" tIns="34275" rIns="68569" bIns="34275" anchor="t" anchorCtr="0">
            <a:spAutoFit/>
          </a:bodyPr>
          <a:lstStyle/>
          <a:p>
            <a:r>
              <a:rPr lang="en-US" sz="1425">
                <a:solidFill>
                  <a:srgbClr val="333333"/>
                </a:solidFill>
                <a:latin typeface="Calibri"/>
                <a:ea typeface="Calibri"/>
                <a:cs typeface="Calibri"/>
                <a:sym typeface="Calibri"/>
              </a:rPr>
              <a:t>A place to learn and grow as a team and as a community</a:t>
            </a:r>
            <a:endParaRPr sz="1013"/>
          </a:p>
        </p:txBody>
      </p:sp>
      <p:sp>
        <p:nvSpPr>
          <p:cNvPr id="24" name="Google Shape;265;p20">
            <a:extLst>
              <a:ext uri="{FF2B5EF4-FFF2-40B4-BE49-F238E27FC236}">
                <a16:creationId xmlns:a16="http://schemas.microsoft.com/office/drawing/2014/main" id="{5A941D27-9DF1-B712-3291-D5750E99D773}"/>
              </a:ext>
            </a:extLst>
          </p:cNvPr>
          <p:cNvSpPr/>
          <p:nvPr/>
        </p:nvSpPr>
        <p:spPr>
          <a:xfrm>
            <a:off x="350201" y="3641148"/>
            <a:ext cx="315468" cy="288036"/>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r>
              <a:rPr lang="en-US" sz="1200" b="1">
                <a:solidFill>
                  <a:srgbClr val="FFFFFF"/>
                </a:solidFill>
                <a:latin typeface="Calibri"/>
                <a:ea typeface="Calibri"/>
                <a:cs typeface="Calibri"/>
                <a:sym typeface="Calibri"/>
              </a:rPr>
              <a:t>✓</a:t>
            </a:r>
            <a:endParaRPr sz="1013"/>
          </a:p>
        </p:txBody>
      </p:sp>
      <p:sp>
        <p:nvSpPr>
          <p:cNvPr id="25" name="Google Shape;266;p20">
            <a:extLst>
              <a:ext uri="{FF2B5EF4-FFF2-40B4-BE49-F238E27FC236}">
                <a16:creationId xmlns:a16="http://schemas.microsoft.com/office/drawing/2014/main" id="{BC61DA1A-E4D3-5937-2CDB-F15B9ADF91EB}"/>
              </a:ext>
            </a:extLst>
          </p:cNvPr>
          <p:cNvSpPr txBox="1"/>
          <p:nvPr/>
        </p:nvSpPr>
        <p:spPr>
          <a:xfrm>
            <a:off x="775397" y="3613717"/>
            <a:ext cx="8092350" cy="288510"/>
          </a:xfrm>
          <a:prstGeom prst="rect">
            <a:avLst/>
          </a:prstGeom>
          <a:noFill/>
          <a:ln>
            <a:noFill/>
          </a:ln>
        </p:spPr>
        <p:txBody>
          <a:bodyPr spcFirstLastPara="1" wrap="square" lIns="68569" tIns="34275" rIns="68569" bIns="34275" anchor="t" anchorCtr="0">
            <a:spAutoFit/>
          </a:bodyPr>
          <a:lstStyle/>
          <a:p>
            <a:r>
              <a:rPr lang="en-US" sz="1425">
                <a:solidFill>
                  <a:srgbClr val="333333"/>
                </a:solidFill>
                <a:latin typeface="Calibri"/>
                <a:ea typeface="Calibri"/>
                <a:cs typeface="Calibri"/>
                <a:sym typeface="Calibri"/>
              </a:rPr>
              <a:t>A cloudforce multiplier: your institution backed by 250 peers</a:t>
            </a:r>
            <a:endParaRPr sz="1013"/>
          </a:p>
        </p:txBody>
      </p:sp>
      <p:sp>
        <p:nvSpPr>
          <p:cNvPr id="26" name="Google Shape;267;p20">
            <a:extLst>
              <a:ext uri="{FF2B5EF4-FFF2-40B4-BE49-F238E27FC236}">
                <a16:creationId xmlns:a16="http://schemas.microsoft.com/office/drawing/2014/main" id="{E6ECC983-2054-34DC-5488-5406DF7A608E}"/>
              </a:ext>
            </a:extLst>
          </p:cNvPr>
          <p:cNvSpPr/>
          <p:nvPr/>
        </p:nvSpPr>
        <p:spPr>
          <a:xfrm>
            <a:off x="350201" y="4080060"/>
            <a:ext cx="315468" cy="288036"/>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r>
              <a:rPr lang="en-US" sz="1200" b="1">
                <a:solidFill>
                  <a:srgbClr val="FFFFFF"/>
                </a:solidFill>
                <a:latin typeface="Calibri"/>
                <a:ea typeface="Calibri"/>
                <a:cs typeface="Calibri"/>
                <a:sym typeface="Calibri"/>
              </a:rPr>
              <a:t>✓</a:t>
            </a:r>
            <a:endParaRPr sz="1013"/>
          </a:p>
        </p:txBody>
      </p:sp>
      <p:sp>
        <p:nvSpPr>
          <p:cNvPr id="27" name="Google Shape;268;p20">
            <a:extLst>
              <a:ext uri="{FF2B5EF4-FFF2-40B4-BE49-F238E27FC236}">
                <a16:creationId xmlns:a16="http://schemas.microsoft.com/office/drawing/2014/main" id="{46377371-5F3D-202E-0C84-BFFD771301FC}"/>
              </a:ext>
            </a:extLst>
          </p:cNvPr>
          <p:cNvSpPr txBox="1"/>
          <p:nvPr/>
        </p:nvSpPr>
        <p:spPr>
          <a:xfrm>
            <a:off x="775397" y="4052629"/>
            <a:ext cx="8092440" cy="288510"/>
          </a:xfrm>
          <a:prstGeom prst="rect">
            <a:avLst/>
          </a:prstGeom>
          <a:noFill/>
          <a:ln>
            <a:noFill/>
          </a:ln>
        </p:spPr>
        <p:txBody>
          <a:bodyPr spcFirstLastPara="1" wrap="square" lIns="68569" tIns="34275" rIns="68569" bIns="34275" anchor="t" anchorCtr="0">
            <a:spAutoFit/>
          </a:bodyPr>
          <a:lstStyle/>
          <a:p>
            <a:r>
              <a:rPr lang="en-US" sz="1425">
                <a:solidFill>
                  <a:srgbClr val="333333"/>
                </a:solidFill>
                <a:latin typeface="Calibri"/>
                <a:ea typeface="Calibri"/>
                <a:cs typeface="Calibri"/>
                <a:sym typeface="Calibri"/>
              </a:rPr>
              <a:t>Open to all — no cloud contract required</a:t>
            </a:r>
            <a:endParaRPr sz="1013"/>
          </a:p>
        </p:txBody>
      </p:sp>
    </p:spTree>
    <p:extLst>
      <p:ext uri="{BB962C8B-B14F-4D97-AF65-F5344CB8AC3E}">
        <p14:creationId xmlns:p14="http://schemas.microsoft.com/office/powerpoint/2010/main" val="2674377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62FB6A-B596-F6EB-C46B-D4C1C2806372}"/>
              </a:ext>
            </a:extLst>
          </p:cNvPr>
          <p:cNvSpPr>
            <a:spLocks noGrp="1"/>
          </p:cNvSpPr>
          <p:nvPr>
            <p:ph type="sldNum" sz="quarter" idx="4"/>
          </p:nvPr>
        </p:nvSpPr>
        <p:spPr/>
        <p:txBody>
          <a:bodyPr/>
          <a:lstStyle/>
          <a:p>
            <a:fld id="{9E7CA0F2-EE66-4F60-8C00-E0BE38E7AEC5}" type="slidenum">
              <a:rPr lang="en-GB" smtClean="0"/>
              <a:pPr/>
              <a:t>7</a:t>
            </a:fld>
            <a:endParaRPr lang="en-GB" dirty="0"/>
          </a:p>
        </p:txBody>
      </p:sp>
      <p:sp>
        <p:nvSpPr>
          <p:cNvPr id="4" name="Title 3">
            <a:extLst>
              <a:ext uri="{FF2B5EF4-FFF2-40B4-BE49-F238E27FC236}">
                <a16:creationId xmlns:a16="http://schemas.microsoft.com/office/drawing/2014/main" id="{3B74A0CF-C07C-DE7B-1BC5-B24639AB4D82}"/>
              </a:ext>
            </a:extLst>
          </p:cNvPr>
          <p:cNvSpPr>
            <a:spLocks noGrp="1"/>
          </p:cNvSpPr>
          <p:nvPr>
            <p:ph type="title"/>
          </p:nvPr>
        </p:nvSpPr>
        <p:spPr/>
        <p:txBody>
          <a:bodyPr>
            <a:normAutofit/>
          </a:bodyPr>
          <a:lstStyle/>
          <a:p>
            <a:r>
              <a:rPr lang="en-US" dirty="0"/>
              <a:t>How CICP Engages Institutions</a:t>
            </a:r>
          </a:p>
        </p:txBody>
      </p:sp>
      <p:sp>
        <p:nvSpPr>
          <p:cNvPr id="5" name="Google Shape;280;p21">
            <a:extLst>
              <a:ext uri="{FF2B5EF4-FFF2-40B4-BE49-F238E27FC236}">
                <a16:creationId xmlns:a16="http://schemas.microsoft.com/office/drawing/2014/main" id="{D17C434B-BC65-56E7-5580-0FE1E4748887}"/>
              </a:ext>
            </a:extLst>
          </p:cNvPr>
          <p:cNvSpPr txBox="1"/>
          <p:nvPr/>
        </p:nvSpPr>
        <p:spPr>
          <a:xfrm>
            <a:off x="344091" y="877824"/>
            <a:ext cx="8572500" cy="300052"/>
          </a:xfrm>
          <a:prstGeom prst="rect">
            <a:avLst/>
          </a:prstGeom>
          <a:noFill/>
          <a:ln>
            <a:noFill/>
          </a:ln>
        </p:spPr>
        <p:txBody>
          <a:bodyPr spcFirstLastPara="1" wrap="square" lIns="68569" tIns="34275" rIns="68569" bIns="34275" anchor="t" anchorCtr="0">
            <a:spAutoFit/>
          </a:bodyPr>
          <a:lstStyle/>
          <a:p>
            <a:r>
              <a:rPr lang="en-US" sz="1500" b="1" dirty="0">
                <a:solidFill>
                  <a:srgbClr val="20649A"/>
                </a:solidFill>
                <a:latin typeface="Calibri"/>
                <a:ea typeface="Calibri"/>
                <a:cs typeface="Calibri"/>
                <a:sym typeface="Calibri"/>
              </a:rPr>
              <a:t>Engagement opportunities for across institutions</a:t>
            </a:r>
            <a:endParaRPr sz="1013" dirty="0">
              <a:solidFill>
                <a:srgbClr val="20649A"/>
              </a:solidFill>
            </a:endParaRPr>
          </a:p>
        </p:txBody>
      </p:sp>
      <p:sp>
        <p:nvSpPr>
          <p:cNvPr id="6" name="Google Shape;281;p21">
            <a:extLst>
              <a:ext uri="{FF2B5EF4-FFF2-40B4-BE49-F238E27FC236}">
                <a16:creationId xmlns:a16="http://schemas.microsoft.com/office/drawing/2014/main" id="{1E9F9D6B-7943-462E-0C9E-C2EFB901E5E2}"/>
              </a:ext>
            </a:extLst>
          </p:cNvPr>
          <p:cNvSpPr/>
          <p:nvPr/>
        </p:nvSpPr>
        <p:spPr>
          <a:xfrm>
            <a:off x="275511" y="1344168"/>
            <a:ext cx="68580" cy="411480"/>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7" name="Google Shape;282;p21">
            <a:extLst>
              <a:ext uri="{FF2B5EF4-FFF2-40B4-BE49-F238E27FC236}">
                <a16:creationId xmlns:a16="http://schemas.microsoft.com/office/drawing/2014/main" id="{C0428F01-9D82-0B63-5E92-7AF0164E0249}"/>
              </a:ext>
            </a:extLst>
          </p:cNvPr>
          <p:cNvSpPr txBox="1"/>
          <p:nvPr/>
        </p:nvSpPr>
        <p:spPr>
          <a:xfrm>
            <a:off x="426387" y="1289304"/>
            <a:ext cx="3826764" cy="276969"/>
          </a:xfrm>
          <a:prstGeom prst="rect">
            <a:avLst/>
          </a:prstGeom>
          <a:noFill/>
          <a:ln>
            <a:noFill/>
          </a:ln>
        </p:spPr>
        <p:txBody>
          <a:bodyPr spcFirstLastPara="1" wrap="square" lIns="68569" tIns="34275" rIns="68569" bIns="34275" anchor="t" anchorCtr="0">
            <a:spAutoFit/>
          </a:bodyPr>
          <a:lstStyle/>
          <a:p>
            <a:r>
              <a:rPr lang="en-US" b="1">
                <a:solidFill>
                  <a:srgbClr val="1A2B4A"/>
                </a:solidFill>
                <a:latin typeface="Calibri"/>
                <a:ea typeface="Calibri"/>
                <a:cs typeface="Calibri"/>
                <a:sym typeface="Calibri"/>
              </a:rPr>
              <a:t>Peer Discussions</a:t>
            </a:r>
            <a:endParaRPr sz="1013"/>
          </a:p>
        </p:txBody>
      </p:sp>
      <p:sp>
        <p:nvSpPr>
          <p:cNvPr id="8" name="Google Shape;283;p21">
            <a:extLst>
              <a:ext uri="{FF2B5EF4-FFF2-40B4-BE49-F238E27FC236}">
                <a16:creationId xmlns:a16="http://schemas.microsoft.com/office/drawing/2014/main" id="{F039532B-CC52-B9C1-3C4E-29781E8662D0}"/>
              </a:ext>
            </a:extLst>
          </p:cNvPr>
          <p:cNvSpPr txBox="1"/>
          <p:nvPr/>
        </p:nvSpPr>
        <p:spPr>
          <a:xfrm>
            <a:off x="426387" y="1549908"/>
            <a:ext cx="3826764" cy="242344"/>
          </a:xfrm>
          <a:prstGeom prst="rect">
            <a:avLst/>
          </a:prstGeom>
          <a:noFill/>
          <a:ln>
            <a:noFill/>
          </a:ln>
        </p:spPr>
        <p:txBody>
          <a:bodyPr spcFirstLastPara="1" wrap="square" lIns="68569" tIns="34275" rIns="68569" bIns="34275" anchor="t" anchorCtr="0">
            <a:spAutoFit/>
          </a:bodyPr>
          <a:lstStyle/>
          <a:p>
            <a:r>
              <a:rPr lang="en-US" sz="1125">
                <a:solidFill>
                  <a:srgbClr val="666666"/>
                </a:solidFill>
                <a:latin typeface="Calibri"/>
                <a:ea typeface="Calibri"/>
                <a:cs typeface="Calibri"/>
                <a:sym typeface="Calibri"/>
              </a:rPr>
              <a:t>Monthly calls with cloud practitioners across R&amp;E</a:t>
            </a:r>
            <a:endParaRPr sz="1013"/>
          </a:p>
        </p:txBody>
      </p:sp>
      <p:sp>
        <p:nvSpPr>
          <p:cNvPr id="9" name="Google Shape;284;p21">
            <a:extLst>
              <a:ext uri="{FF2B5EF4-FFF2-40B4-BE49-F238E27FC236}">
                <a16:creationId xmlns:a16="http://schemas.microsoft.com/office/drawing/2014/main" id="{3B4F2107-C2E2-F67A-60B8-BC6BD78960F6}"/>
              </a:ext>
            </a:extLst>
          </p:cNvPr>
          <p:cNvSpPr/>
          <p:nvPr/>
        </p:nvSpPr>
        <p:spPr>
          <a:xfrm>
            <a:off x="4733211" y="1344168"/>
            <a:ext cx="68580" cy="411480"/>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10" name="Google Shape;285;p21">
            <a:extLst>
              <a:ext uri="{FF2B5EF4-FFF2-40B4-BE49-F238E27FC236}">
                <a16:creationId xmlns:a16="http://schemas.microsoft.com/office/drawing/2014/main" id="{F34E51F9-D1CB-C492-AA9C-4D563EB51A6F}"/>
              </a:ext>
            </a:extLst>
          </p:cNvPr>
          <p:cNvSpPr txBox="1"/>
          <p:nvPr/>
        </p:nvSpPr>
        <p:spPr>
          <a:xfrm>
            <a:off x="4884087" y="1289304"/>
            <a:ext cx="3826764" cy="276969"/>
          </a:xfrm>
          <a:prstGeom prst="rect">
            <a:avLst/>
          </a:prstGeom>
          <a:noFill/>
          <a:ln>
            <a:noFill/>
          </a:ln>
        </p:spPr>
        <p:txBody>
          <a:bodyPr spcFirstLastPara="1" wrap="square" lIns="68569" tIns="34275" rIns="68569" bIns="34275" anchor="t" anchorCtr="0">
            <a:spAutoFit/>
          </a:bodyPr>
          <a:lstStyle/>
          <a:p>
            <a:r>
              <a:rPr lang="en-US" b="1">
                <a:solidFill>
                  <a:srgbClr val="1A2B4A"/>
                </a:solidFill>
                <a:latin typeface="Calibri"/>
                <a:ea typeface="Calibri"/>
                <a:cs typeface="Calibri"/>
                <a:sym typeface="Calibri"/>
              </a:rPr>
              <a:t>Expert Presentations</a:t>
            </a:r>
            <a:endParaRPr sz="1013"/>
          </a:p>
        </p:txBody>
      </p:sp>
      <p:sp>
        <p:nvSpPr>
          <p:cNvPr id="11" name="Google Shape;286;p21">
            <a:extLst>
              <a:ext uri="{FF2B5EF4-FFF2-40B4-BE49-F238E27FC236}">
                <a16:creationId xmlns:a16="http://schemas.microsoft.com/office/drawing/2014/main" id="{6ACAF77E-4D1B-7EC0-24D8-8EF14BCD830F}"/>
              </a:ext>
            </a:extLst>
          </p:cNvPr>
          <p:cNvSpPr txBox="1"/>
          <p:nvPr/>
        </p:nvSpPr>
        <p:spPr>
          <a:xfrm>
            <a:off x="4884087" y="1549908"/>
            <a:ext cx="3826800" cy="415468"/>
          </a:xfrm>
          <a:prstGeom prst="rect">
            <a:avLst/>
          </a:prstGeom>
          <a:noFill/>
          <a:ln>
            <a:noFill/>
          </a:ln>
        </p:spPr>
        <p:txBody>
          <a:bodyPr spcFirstLastPara="1" wrap="square" lIns="68569" tIns="34275" rIns="68569" bIns="34275" anchor="t" anchorCtr="0">
            <a:spAutoFit/>
          </a:bodyPr>
          <a:lstStyle/>
          <a:p>
            <a:r>
              <a:rPr lang="en-US" sz="1125">
                <a:solidFill>
                  <a:srgbClr val="666666"/>
                </a:solidFill>
                <a:latin typeface="Calibri"/>
                <a:ea typeface="Calibri"/>
                <a:cs typeface="Calibri"/>
                <a:sym typeface="Calibri"/>
              </a:rPr>
              <a:t>Deep dives from hyperscaler architects, product, and peer teams</a:t>
            </a:r>
            <a:endParaRPr sz="1013"/>
          </a:p>
        </p:txBody>
      </p:sp>
      <p:sp>
        <p:nvSpPr>
          <p:cNvPr id="12" name="Google Shape;287;p21">
            <a:extLst>
              <a:ext uri="{FF2B5EF4-FFF2-40B4-BE49-F238E27FC236}">
                <a16:creationId xmlns:a16="http://schemas.microsoft.com/office/drawing/2014/main" id="{8B19EC14-9210-41E4-4681-934626CB427A}"/>
              </a:ext>
            </a:extLst>
          </p:cNvPr>
          <p:cNvSpPr/>
          <p:nvPr/>
        </p:nvSpPr>
        <p:spPr>
          <a:xfrm>
            <a:off x="275511" y="2016252"/>
            <a:ext cx="68580" cy="411480"/>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13" name="Google Shape;288;p21">
            <a:extLst>
              <a:ext uri="{FF2B5EF4-FFF2-40B4-BE49-F238E27FC236}">
                <a16:creationId xmlns:a16="http://schemas.microsoft.com/office/drawing/2014/main" id="{E958AF4C-1CA1-4078-86E4-8955EDB462D3}"/>
              </a:ext>
            </a:extLst>
          </p:cNvPr>
          <p:cNvSpPr txBox="1"/>
          <p:nvPr/>
        </p:nvSpPr>
        <p:spPr>
          <a:xfrm>
            <a:off x="426387" y="1961388"/>
            <a:ext cx="3826764" cy="276969"/>
          </a:xfrm>
          <a:prstGeom prst="rect">
            <a:avLst/>
          </a:prstGeom>
          <a:noFill/>
          <a:ln>
            <a:noFill/>
          </a:ln>
        </p:spPr>
        <p:txBody>
          <a:bodyPr spcFirstLastPara="1" wrap="square" lIns="68569" tIns="34275" rIns="68569" bIns="34275" anchor="t" anchorCtr="0">
            <a:spAutoFit/>
          </a:bodyPr>
          <a:lstStyle/>
          <a:p>
            <a:r>
              <a:rPr lang="en-US" b="1">
                <a:solidFill>
                  <a:srgbClr val="1A2B4A"/>
                </a:solidFill>
                <a:latin typeface="Calibri"/>
                <a:ea typeface="Calibri"/>
                <a:cs typeface="Calibri"/>
                <a:sym typeface="Calibri"/>
              </a:rPr>
              <a:t>Barn Raisings</a:t>
            </a:r>
            <a:endParaRPr sz="1013"/>
          </a:p>
        </p:txBody>
      </p:sp>
      <p:sp>
        <p:nvSpPr>
          <p:cNvPr id="14" name="Google Shape;289;p21">
            <a:extLst>
              <a:ext uri="{FF2B5EF4-FFF2-40B4-BE49-F238E27FC236}">
                <a16:creationId xmlns:a16="http://schemas.microsoft.com/office/drawing/2014/main" id="{56C5A172-E5DA-99D8-48F6-3EF511CB2C41}"/>
              </a:ext>
            </a:extLst>
          </p:cNvPr>
          <p:cNvSpPr txBox="1"/>
          <p:nvPr/>
        </p:nvSpPr>
        <p:spPr>
          <a:xfrm>
            <a:off x="426387" y="2221992"/>
            <a:ext cx="3826764" cy="242344"/>
          </a:xfrm>
          <a:prstGeom prst="rect">
            <a:avLst/>
          </a:prstGeom>
          <a:noFill/>
          <a:ln>
            <a:noFill/>
          </a:ln>
        </p:spPr>
        <p:txBody>
          <a:bodyPr spcFirstLastPara="1" wrap="square" lIns="68569" tIns="34275" rIns="68569" bIns="34275" anchor="t" anchorCtr="0">
            <a:spAutoFit/>
          </a:bodyPr>
          <a:lstStyle/>
          <a:p>
            <a:r>
              <a:rPr lang="en-US" sz="1125">
                <a:solidFill>
                  <a:srgbClr val="666666"/>
                </a:solidFill>
                <a:latin typeface="Calibri"/>
                <a:ea typeface="Calibri"/>
                <a:cs typeface="Calibri"/>
                <a:sym typeface="Calibri"/>
              </a:rPr>
              <a:t>Hands-on build events deploying shared solutions together</a:t>
            </a:r>
            <a:endParaRPr sz="1013"/>
          </a:p>
        </p:txBody>
      </p:sp>
      <p:sp>
        <p:nvSpPr>
          <p:cNvPr id="15" name="Google Shape;290;p21">
            <a:extLst>
              <a:ext uri="{FF2B5EF4-FFF2-40B4-BE49-F238E27FC236}">
                <a16:creationId xmlns:a16="http://schemas.microsoft.com/office/drawing/2014/main" id="{FDB29CCA-3091-8013-609D-9673AF953BAD}"/>
              </a:ext>
            </a:extLst>
          </p:cNvPr>
          <p:cNvSpPr/>
          <p:nvPr/>
        </p:nvSpPr>
        <p:spPr>
          <a:xfrm>
            <a:off x="4733211" y="2016252"/>
            <a:ext cx="68580" cy="411480"/>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16" name="Google Shape;291;p21">
            <a:extLst>
              <a:ext uri="{FF2B5EF4-FFF2-40B4-BE49-F238E27FC236}">
                <a16:creationId xmlns:a16="http://schemas.microsoft.com/office/drawing/2014/main" id="{4292AFB3-ED41-6405-CAC5-919435388B06}"/>
              </a:ext>
            </a:extLst>
          </p:cNvPr>
          <p:cNvSpPr txBox="1"/>
          <p:nvPr/>
        </p:nvSpPr>
        <p:spPr>
          <a:xfrm>
            <a:off x="4884087" y="1961388"/>
            <a:ext cx="3826764" cy="276969"/>
          </a:xfrm>
          <a:prstGeom prst="rect">
            <a:avLst/>
          </a:prstGeom>
          <a:noFill/>
          <a:ln>
            <a:noFill/>
          </a:ln>
        </p:spPr>
        <p:txBody>
          <a:bodyPr spcFirstLastPara="1" wrap="square" lIns="68569" tIns="34275" rIns="68569" bIns="34275" anchor="t" anchorCtr="0">
            <a:spAutoFit/>
          </a:bodyPr>
          <a:lstStyle/>
          <a:p>
            <a:r>
              <a:rPr lang="en-US" b="1">
                <a:solidFill>
                  <a:srgbClr val="1A2B4A"/>
                </a:solidFill>
                <a:latin typeface="Calibri"/>
                <a:ea typeface="Calibri"/>
                <a:cs typeface="Calibri"/>
                <a:sym typeface="Calibri"/>
              </a:rPr>
              <a:t>Tech Jams</a:t>
            </a:r>
            <a:endParaRPr sz="1013"/>
          </a:p>
        </p:txBody>
      </p:sp>
      <p:sp>
        <p:nvSpPr>
          <p:cNvPr id="17" name="Google Shape;292;p21">
            <a:extLst>
              <a:ext uri="{FF2B5EF4-FFF2-40B4-BE49-F238E27FC236}">
                <a16:creationId xmlns:a16="http://schemas.microsoft.com/office/drawing/2014/main" id="{2B2686D1-92F1-00B1-1875-4D395AB6006B}"/>
              </a:ext>
            </a:extLst>
          </p:cNvPr>
          <p:cNvSpPr txBox="1"/>
          <p:nvPr/>
        </p:nvSpPr>
        <p:spPr>
          <a:xfrm>
            <a:off x="4884087" y="2221992"/>
            <a:ext cx="3826764" cy="242344"/>
          </a:xfrm>
          <a:prstGeom prst="rect">
            <a:avLst/>
          </a:prstGeom>
          <a:noFill/>
          <a:ln>
            <a:noFill/>
          </a:ln>
        </p:spPr>
        <p:txBody>
          <a:bodyPr spcFirstLastPara="1" wrap="square" lIns="68569" tIns="34275" rIns="68569" bIns="34275" anchor="t" anchorCtr="0">
            <a:spAutoFit/>
          </a:bodyPr>
          <a:lstStyle/>
          <a:p>
            <a:r>
              <a:rPr lang="en-US" sz="1125">
                <a:solidFill>
                  <a:srgbClr val="666666"/>
                </a:solidFill>
                <a:latin typeface="Calibri"/>
                <a:ea typeface="Calibri"/>
                <a:cs typeface="Calibri"/>
                <a:sym typeface="Calibri"/>
              </a:rPr>
              <a:t>Collaborative sessions exploring emerging cloud tools</a:t>
            </a:r>
            <a:endParaRPr sz="1013"/>
          </a:p>
        </p:txBody>
      </p:sp>
      <p:sp>
        <p:nvSpPr>
          <p:cNvPr id="18" name="Google Shape;293;p21">
            <a:extLst>
              <a:ext uri="{FF2B5EF4-FFF2-40B4-BE49-F238E27FC236}">
                <a16:creationId xmlns:a16="http://schemas.microsoft.com/office/drawing/2014/main" id="{0544F41B-2F2D-F554-A4E8-854C641C461E}"/>
              </a:ext>
            </a:extLst>
          </p:cNvPr>
          <p:cNvSpPr/>
          <p:nvPr/>
        </p:nvSpPr>
        <p:spPr>
          <a:xfrm>
            <a:off x="275511" y="2688336"/>
            <a:ext cx="68580" cy="411480"/>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19" name="Google Shape;294;p21">
            <a:extLst>
              <a:ext uri="{FF2B5EF4-FFF2-40B4-BE49-F238E27FC236}">
                <a16:creationId xmlns:a16="http://schemas.microsoft.com/office/drawing/2014/main" id="{46FB39A6-6546-2639-E06B-4556C7F959FA}"/>
              </a:ext>
            </a:extLst>
          </p:cNvPr>
          <p:cNvSpPr txBox="1"/>
          <p:nvPr/>
        </p:nvSpPr>
        <p:spPr>
          <a:xfrm>
            <a:off x="426387" y="2633472"/>
            <a:ext cx="3826764" cy="276969"/>
          </a:xfrm>
          <a:prstGeom prst="rect">
            <a:avLst/>
          </a:prstGeom>
          <a:noFill/>
          <a:ln>
            <a:noFill/>
          </a:ln>
        </p:spPr>
        <p:txBody>
          <a:bodyPr spcFirstLastPara="1" wrap="square" lIns="68569" tIns="34275" rIns="68569" bIns="34275" anchor="t" anchorCtr="0">
            <a:spAutoFit/>
          </a:bodyPr>
          <a:lstStyle/>
          <a:p>
            <a:r>
              <a:rPr lang="en-US" b="1">
                <a:solidFill>
                  <a:srgbClr val="1A2B4A"/>
                </a:solidFill>
                <a:latin typeface="Calibri"/>
                <a:ea typeface="Calibri"/>
                <a:cs typeface="Calibri"/>
                <a:sym typeface="Calibri"/>
              </a:rPr>
              <a:t>Advisory Groups</a:t>
            </a:r>
            <a:endParaRPr sz="1013"/>
          </a:p>
        </p:txBody>
      </p:sp>
      <p:sp>
        <p:nvSpPr>
          <p:cNvPr id="20" name="Google Shape;295;p21">
            <a:extLst>
              <a:ext uri="{FF2B5EF4-FFF2-40B4-BE49-F238E27FC236}">
                <a16:creationId xmlns:a16="http://schemas.microsoft.com/office/drawing/2014/main" id="{351CBD0E-2A1B-8213-DF37-5BDAEA158291}"/>
              </a:ext>
            </a:extLst>
          </p:cNvPr>
          <p:cNvSpPr txBox="1"/>
          <p:nvPr/>
        </p:nvSpPr>
        <p:spPr>
          <a:xfrm>
            <a:off x="426387" y="2894076"/>
            <a:ext cx="3826764" cy="242344"/>
          </a:xfrm>
          <a:prstGeom prst="rect">
            <a:avLst/>
          </a:prstGeom>
          <a:noFill/>
          <a:ln>
            <a:noFill/>
          </a:ln>
        </p:spPr>
        <p:txBody>
          <a:bodyPr spcFirstLastPara="1" wrap="square" lIns="68569" tIns="34275" rIns="68569" bIns="34275" anchor="t" anchorCtr="0">
            <a:spAutoFit/>
          </a:bodyPr>
          <a:lstStyle/>
          <a:p>
            <a:r>
              <a:rPr lang="en-US" sz="1125">
                <a:solidFill>
                  <a:srgbClr val="666666"/>
                </a:solidFill>
                <a:latin typeface="Calibri"/>
                <a:ea typeface="Calibri"/>
                <a:cs typeface="Calibri"/>
                <a:sym typeface="Calibri"/>
              </a:rPr>
              <a:t>Working groups that shape CICP's direction and priorities</a:t>
            </a:r>
            <a:endParaRPr sz="1013"/>
          </a:p>
        </p:txBody>
      </p:sp>
      <p:sp>
        <p:nvSpPr>
          <p:cNvPr id="21" name="Google Shape;296;p21">
            <a:extLst>
              <a:ext uri="{FF2B5EF4-FFF2-40B4-BE49-F238E27FC236}">
                <a16:creationId xmlns:a16="http://schemas.microsoft.com/office/drawing/2014/main" id="{E7D986DC-866A-19D3-28BD-5178FE2D35EF}"/>
              </a:ext>
            </a:extLst>
          </p:cNvPr>
          <p:cNvSpPr/>
          <p:nvPr/>
        </p:nvSpPr>
        <p:spPr>
          <a:xfrm>
            <a:off x="4733211" y="2688336"/>
            <a:ext cx="68580" cy="411480"/>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22" name="Google Shape;297;p21">
            <a:extLst>
              <a:ext uri="{FF2B5EF4-FFF2-40B4-BE49-F238E27FC236}">
                <a16:creationId xmlns:a16="http://schemas.microsoft.com/office/drawing/2014/main" id="{48A285AD-17F6-1867-7B9D-1774D976AFD9}"/>
              </a:ext>
            </a:extLst>
          </p:cNvPr>
          <p:cNvSpPr txBox="1"/>
          <p:nvPr/>
        </p:nvSpPr>
        <p:spPr>
          <a:xfrm>
            <a:off x="4884087" y="2633472"/>
            <a:ext cx="3826764" cy="276969"/>
          </a:xfrm>
          <a:prstGeom prst="rect">
            <a:avLst/>
          </a:prstGeom>
          <a:noFill/>
          <a:ln>
            <a:noFill/>
          </a:ln>
        </p:spPr>
        <p:txBody>
          <a:bodyPr spcFirstLastPara="1" wrap="square" lIns="68569" tIns="34275" rIns="68569" bIns="34275" anchor="t" anchorCtr="0">
            <a:spAutoFit/>
          </a:bodyPr>
          <a:lstStyle/>
          <a:p>
            <a:r>
              <a:rPr lang="en-US" b="1">
                <a:solidFill>
                  <a:srgbClr val="1A2B4A"/>
                </a:solidFill>
                <a:latin typeface="Calibri"/>
                <a:ea typeface="Calibri"/>
                <a:cs typeface="Calibri"/>
                <a:sym typeface="Calibri"/>
              </a:rPr>
              <a:t>Training Cohorts</a:t>
            </a:r>
            <a:endParaRPr sz="1013"/>
          </a:p>
        </p:txBody>
      </p:sp>
      <p:sp>
        <p:nvSpPr>
          <p:cNvPr id="23" name="Google Shape;298;p21">
            <a:extLst>
              <a:ext uri="{FF2B5EF4-FFF2-40B4-BE49-F238E27FC236}">
                <a16:creationId xmlns:a16="http://schemas.microsoft.com/office/drawing/2014/main" id="{7350CC33-477D-34F6-0A60-C433826E2A7D}"/>
              </a:ext>
            </a:extLst>
          </p:cNvPr>
          <p:cNvSpPr txBox="1"/>
          <p:nvPr/>
        </p:nvSpPr>
        <p:spPr>
          <a:xfrm>
            <a:off x="4884087" y="2894076"/>
            <a:ext cx="3826764" cy="242344"/>
          </a:xfrm>
          <a:prstGeom prst="rect">
            <a:avLst/>
          </a:prstGeom>
          <a:noFill/>
          <a:ln>
            <a:noFill/>
          </a:ln>
        </p:spPr>
        <p:txBody>
          <a:bodyPr spcFirstLastPara="1" wrap="square" lIns="68569" tIns="34275" rIns="68569" bIns="34275" anchor="t" anchorCtr="0">
            <a:spAutoFit/>
          </a:bodyPr>
          <a:lstStyle/>
          <a:p>
            <a:r>
              <a:rPr lang="en-US" sz="1125">
                <a:solidFill>
                  <a:srgbClr val="666666"/>
                </a:solidFill>
                <a:latin typeface="Calibri"/>
                <a:ea typeface="Calibri"/>
                <a:cs typeface="Calibri"/>
                <a:sym typeface="Calibri"/>
              </a:rPr>
              <a:t>Structured, cohort-based learning via CLASS</a:t>
            </a:r>
            <a:endParaRPr sz="1013"/>
          </a:p>
        </p:txBody>
      </p:sp>
      <p:sp>
        <p:nvSpPr>
          <p:cNvPr id="24" name="Google Shape;299;p21">
            <a:extLst>
              <a:ext uri="{FF2B5EF4-FFF2-40B4-BE49-F238E27FC236}">
                <a16:creationId xmlns:a16="http://schemas.microsoft.com/office/drawing/2014/main" id="{92968642-1D49-9F6E-8123-D7296359B00A}"/>
              </a:ext>
            </a:extLst>
          </p:cNvPr>
          <p:cNvSpPr/>
          <p:nvPr/>
        </p:nvSpPr>
        <p:spPr>
          <a:xfrm>
            <a:off x="275511" y="3360420"/>
            <a:ext cx="68580" cy="411480"/>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25" name="Google Shape;300;p21">
            <a:extLst>
              <a:ext uri="{FF2B5EF4-FFF2-40B4-BE49-F238E27FC236}">
                <a16:creationId xmlns:a16="http://schemas.microsoft.com/office/drawing/2014/main" id="{A6F17E30-DFF7-2823-239A-6DDB5044B1AA}"/>
              </a:ext>
            </a:extLst>
          </p:cNvPr>
          <p:cNvSpPr txBox="1"/>
          <p:nvPr/>
        </p:nvSpPr>
        <p:spPr>
          <a:xfrm>
            <a:off x="426387" y="3305556"/>
            <a:ext cx="3826764" cy="276969"/>
          </a:xfrm>
          <a:prstGeom prst="rect">
            <a:avLst/>
          </a:prstGeom>
          <a:noFill/>
          <a:ln>
            <a:noFill/>
          </a:ln>
        </p:spPr>
        <p:txBody>
          <a:bodyPr spcFirstLastPara="1" wrap="square" lIns="68569" tIns="34275" rIns="68569" bIns="34275" anchor="t" anchorCtr="0">
            <a:spAutoFit/>
          </a:bodyPr>
          <a:lstStyle/>
          <a:p>
            <a:r>
              <a:rPr lang="en-US" b="1">
                <a:solidFill>
                  <a:srgbClr val="1A2B4A"/>
                </a:solidFill>
                <a:latin typeface="Calibri"/>
                <a:ea typeface="Calibri"/>
                <a:cs typeface="Calibri"/>
                <a:sym typeface="Calibri"/>
              </a:rPr>
              <a:t>Data Benchmarking</a:t>
            </a:r>
            <a:endParaRPr sz="1013"/>
          </a:p>
        </p:txBody>
      </p:sp>
      <p:sp>
        <p:nvSpPr>
          <p:cNvPr id="26" name="Google Shape;301;p21">
            <a:extLst>
              <a:ext uri="{FF2B5EF4-FFF2-40B4-BE49-F238E27FC236}">
                <a16:creationId xmlns:a16="http://schemas.microsoft.com/office/drawing/2014/main" id="{43D0D0A6-DFB9-B300-86EF-484C530A9BEE}"/>
              </a:ext>
            </a:extLst>
          </p:cNvPr>
          <p:cNvSpPr txBox="1"/>
          <p:nvPr/>
        </p:nvSpPr>
        <p:spPr>
          <a:xfrm>
            <a:off x="426387" y="3566160"/>
            <a:ext cx="3826764" cy="242344"/>
          </a:xfrm>
          <a:prstGeom prst="rect">
            <a:avLst/>
          </a:prstGeom>
          <a:noFill/>
          <a:ln>
            <a:noFill/>
          </a:ln>
        </p:spPr>
        <p:txBody>
          <a:bodyPr spcFirstLastPara="1" wrap="square" lIns="68569" tIns="34275" rIns="68569" bIns="34275" anchor="t" anchorCtr="0">
            <a:spAutoFit/>
          </a:bodyPr>
          <a:lstStyle/>
          <a:p>
            <a:r>
              <a:rPr lang="en-US" sz="1125">
                <a:solidFill>
                  <a:srgbClr val="666666"/>
                </a:solidFill>
                <a:latin typeface="Calibri"/>
                <a:ea typeface="Calibri"/>
                <a:cs typeface="Calibri"/>
                <a:sym typeface="Calibri"/>
              </a:rPr>
              <a:t>Community spend and efficiency analytics</a:t>
            </a:r>
            <a:endParaRPr sz="1013"/>
          </a:p>
        </p:txBody>
      </p:sp>
      <p:sp>
        <p:nvSpPr>
          <p:cNvPr id="27" name="Google Shape;302;p21">
            <a:extLst>
              <a:ext uri="{FF2B5EF4-FFF2-40B4-BE49-F238E27FC236}">
                <a16:creationId xmlns:a16="http://schemas.microsoft.com/office/drawing/2014/main" id="{9DCE8818-0101-1086-E678-A9823D571393}"/>
              </a:ext>
            </a:extLst>
          </p:cNvPr>
          <p:cNvSpPr/>
          <p:nvPr/>
        </p:nvSpPr>
        <p:spPr>
          <a:xfrm>
            <a:off x="4733211" y="3360420"/>
            <a:ext cx="68580" cy="411480"/>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28" name="Google Shape;303;p21">
            <a:extLst>
              <a:ext uri="{FF2B5EF4-FFF2-40B4-BE49-F238E27FC236}">
                <a16:creationId xmlns:a16="http://schemas.microsoft.com/office/drawing/2014/main" id="{3CE4DDD1-0062-2A5C-1AFC-679C3B8B51C3}"/>
              </a:ext>
            </a:extLst>
          </p:cNvPr>
          <p:cNvSpPr txBox="1"/>
          <p:nvPr/>
        </p:nvSpPr>
        <p:spPr>
          <a:xfrm>
            <a:off x="4884087" y="3305556"/>
            <a:ext cx="3826764" cy="276969"/>
          </a:xfrm>
          <a:prstGeom prst="rect">
            <a:avLst/>
          </a:prstGeom>
          <a:noFill/>
          <a:ln>
            <a:noFill/>
          </a:ln>
        </p:spPr>
        <p:txBody>
          <a:bodyPr spcFirstLastPara="1" wrap="square" lIns="68569" tIns="34275" rIns="68569" bIns="34275" anchor="t" anchorCtr="0">
            <a:spAutoFit/>
          </a:bodyPr>
          <a:lstStyle/>
          <a:p>
            <a:r>
              <a:rPr lang="en-US" b="1">
                <a:solidFill>
                  <a:srgbClr val="1A2B4A"/>
                </a:solidFill>
                <a:latin typeface="Calibri"/>
                <a:ea typeface="Calibri"/>
                <a:cs typeface="Calibri"/>
                <a:sym typeface="Calibri"/>
              </a:rPr>
              <a:t>Cloud Consulting</a:t>
            </a:r>
            <a:endParaRPr sz="1013"/>
          </a:p>
        </p:txBody>
      </p:sp>
      <p:sp>
        <p:nvSpPr>
          <p:cNvPr id="29" name="Google Shape;304;p21">
            <a:extLst>
              <a:ext uri="{FF2B5EF4-FFF2-40B4-BE49-F238E27FC236}">
                <a16:creationId xmlns:a16="http://schemas.microsoft.com/office/drawing/2014/main" id="{123813D1-47F1-6CEA-BD87-83709399B64A}"/>
              </a:ext>
            </a:extLst>
          </p:cNvPr>
          <p:cNvSpPr txBox="1"/>
          <p:nvPr/>
        </p:nvSpPr>
        <p:spPr>
          <a:xfrm>
            <a:off x="4884087" y="3566160"/>
            <a:ext cx="3826764" cy="242344"/>
          </a:xfrm>
          <a:prstGeom prst="rect">
            <a:avLst/>
          </a:prstGeom>
          <a:noFill/>
          <a:ln>
            <a:noFill/>
          </a:ln>
        </p:spPr>
        <p:txBody>
          <a:bodyPr spcFirstLastPara="1" wrap="square" lIns="68569" tIns="34275" rIns="68569" bIns="34275" anchor="t" anchorCtr="0">
            <a:spAutoFit/>
          </a:bodyPr>
          <a:lstStyle/>
          <a:p>
            <a:r>
              <a:rPr lang="en-US" sz="1125">
                <a:solidFill>
                  <a:srgbClr val="666666"/>
                </a:solidFill>
                <a:latin typeface="Calibri"/>
                <a:ea typeface="Calibri"/>
                <a:cs typeface="Calibri"/>
                <a:sym typeface="Calibri"/>
              </a:rPr>
              <a:t>Direct access to solution architects for your challenges</a:t>
            </a:r>
            <a:endParaRPr sz="1013"/>
          </a:p>
        </p:txBody>
      </p:sp>
    </p:spTree>
    <p:extLst>
      <p:ext uri="{BB962C8B-B14F-4D97-AF65-F5344CB8AC3E}">
        <p14:creationId xmlns:p14="http://schemas.microsoft.com/office/powerpoint/2010/main" val="1560290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1E5094-6B57-94E9-7730-DECA64EB1F66}"/>
              </a:ext>
            </a:extLst>
          </p:cNvPr>
          <p:cNvSpPr>
            <a:spLocks noGrp="1"/>
          </p:cNvSpPr>
          <p:nvPr>
            <p:ph type="sldNum" sz="quarter" idx="4"/>
          </p:nvPr>
        </p:nvSpPr>
        <p:spPr/>
        <p:txBody>
          <a:bodyPr/>
          <a:lstStyle/>
          <a:p>
            <a:fld id="{9E7CA0F2-EE66-4F60-8C00-E0BE38E7AEC5}" type="slidenum">
              <a:rPr lang="en-GB" smtClean="0"/>
              <a:pPr/>
              <a:t>8</a:t>
            </a:fld>
            <a:endParaRPr lang="en-GB" dirty="0"/>
          </a:p>
        </p:txBody>
      </p:sp>
      <p:sp>
        <p:nvSpPr>
          <p:cNvPr id="4" name="Title 3">
            <a:extLst>
              <a:ext uri="{FF2B5EF4-FFF2-40B4-BE49-F238E27FC236}">
                <a16:creationId xmlns:a16="http://schemas.microsoft.com/office/drawing/2014/main" id="{537F927F-EAD4-B27D-EE98-129A06169B99}"/>
              </a:ext>
            </a:extLst>
          </p:cNvPr>
          <p:cNvSpPr>
            <a:spLocks noGrp="1"/>
          </p:cNvSpPr>
          <p:nvPr>
            <p:ph type="title"/>
          </p:nvPr>
        </p:nvSpPr>
        <p:spPr/>
        <p:txBody>
          <a:bodyPr>
            <a:normAutofit/>
          </a:bodyPr>
          <a:lstStyle/>
          <a:p>
            <a:r>
              <a:rPr lang="en-US" dirty="0"/>
              <a:t>CICP by the Numbers</a:t>
            </a:r>
          </a:p>
        </p:txBody>
      </p:sp>
      <p:sp>
        <p:nvSpPr>
          <p:cNvPr id="5" name="Google Shape;315;p22">
            <a:extLst>
              <a:ext uri="{FF2B5EF4-FFF2-40B4-BE49-F238E27FC236}">
                <a16:creationId xmlns:a16="http://schemas.microsoft.com/office/drawing/2014/main" id="{A800D5C3-4350-B996-CF0C-A7419A5E464B}"/>
              </a:ext>
            </a:extLst>
          </p:cNvPr>
          <p:cNvSpPr txBox="1"/>
          <p:nvPr/>
        </p:nvSpPr>
        <p:spPr>
          <a:xfrm>
            <a:off x="344091" y="877824"/>
            <a:ext cx="8229600" cy="276969"/>
          </a:xfrm>
          <a:prstGeom prst="rect">
            <a:avLst/>
          </a:prstGeom>
          <a:noFill/>
          <a:ln>
            <a:noFill/>
          </a:ln>
        </p:spPr>
        <p:txBody>
          <a:bodyPr spcFirstLastPara="1" wrap="square" lIns="68569" tIns="34275" rIns="68569" bIns="34275" anchor="t" anchorCtr="0">
            <a:spAutoFit/>
          </a:bodyPr>
          <a:lstStyle/>
          <a:p>
            <a:r>
              <a:rPr lang="en-US" b="1" dirty="0">
                <a:solidFill>
                  <a:srgbClr val="20649A"/>
                </a:solidFill>
                <a:latin typeface="Calibri"/>
                <a:ea typeface="Calibri"/>
                <a:cs typeface="Calibri"/>
                <a:sym typeface="Calibri"/>
              </a:rPr>
              <a:t>Since official launch in October 2024</a:t>
            </a:r>
            <a:endParaRPr sz="1013" b="1" dirty="0">
              <a:solidFill>
                <a:srgbClr val="20649A"/>
              </a:solidFill>
            </a:endParaRPr>
          </a:p>
        </p:txBody>
      </p:sp>
      <p:sp>
        <p:nvSpPr>
          <p:cNvPr id="6" name="Google Shape;316;p22">
            <a:extLst>
              <a:ext uri="{FF2B5EF4-FFF2-40B4-BE49-F238E27FC236}">
                <a16:creationId xmlns:a16="http://schemas.microsoft.com/office/drawing/2014/main" id="{BDD9599B-1F96-77E4-FEF3-0ADA8C17D061}"/>
              </a:ext>
            </a:extLst>
          </p:cNvPr>
          <p:cNvSpPr/>
          <p:nvPr/>
        </p:nvSpPr>
        <p:spPr>
          <a:xfrm>
            <a:off x="323517" y="1289304"/>
            <a:ext cx="2743200" cy="1337310"/>
          </a:xfrm>
          <a:prstGeom prst="rect">
            <a:avLst/>
          </a:prstGeom>
          <a:solidFill>
            <a:srgbClr val="D1E3EF"/>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7" name="Google Shape;317;p22">
            <a:extLst>
              <a:ext uri="{FF2B5EF4-FFF2-40B4-BE49-F238E27FC236}">
                <a16:creationId xmlns:a16="http://schemas.microsoft.com/office/drawing/2014/main" id="{5A753D5C-1F5D-D8DF-0C4D-02F7DA052E50}"/>
              </a:ext>
            </a:extLst>
          </p:cNvPr>
          <p:cNvSpPr/>
          <p:nvPr/>
        </p:nvSpPr>
        <p:spPr>
          <a:xfrm>
            <a:off x="323517" y="1289304"/>
            <a:ext cx="54864" cy="1337310"/>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8" name="Google Shape;318;p22">
            <a:extLst>
              <a:ext uri="{FF2B5EF4-FFF2-40B4-BE49-F238E27FC236}">
                <a16:creationId xmlns:a16="http://schemas.microsoft.com/office/drawing/2014/main" id="{29E21B72-9112-B400-1E85-9305322CD37B}"/>
              </a:ext>
            </a:extLst>
          </p:cNvPr>
          <p:cNvSpPr txBox="1"/>
          <p:nvPr/>
        </p:nvSpPr>
        <p:spPr>
          <a:xfrm>
            <a:off x="474393" y="1412749"/>
            <a:ext cx="2523825" cy="600134"/>
          </a:xfrm>
          <a:prstGeom prst="rect">
            <a:avLst/>
          </a:prstGeom>
          <a:noFill/>
          <a:ln>
            <a:noFill/>
          </a:ln>
        </p:spPr>
        <p:txBody>
          <a:bodyPr spcFirstLastPara="1" wrap="square" lIns="68569" tIns="34275" rIns="68569" bIns="34275" anchor="t" anchorCtr="0">
            <a:spAutoFit/>
          </a:bodyPr>
          <a:lstStyle/>
          <a:p>
            <a:r>
              <a:rPr lang="en-US" sz="3450" b="1" dirty="0">
                <a:solidFill>
                  <a:srgbClr val="1C305D"/>
                </a:solidFill>
                <a:latin typeface="Calibri"/>
                <a:ea typeface="Calibri"/>
                <a:cs typeface="Calibri"/>
                <a:sym typeface="Calibri"/>
              </a:rPr>
              <a:t>250</a:t>
            </a:r>
            <a:endParaRPr sz="1013" dirty="0">
              <a:solidFill>
                <a:srgbClr val="1C305D"/>
              </a:solidFill>
            </a:endParaRPr>
          </a:p>
        </p:txBody>
      </p:sp>
      <p:sp>
        <p:nvSpPr>
          <p:cNvPr id="9" name="Google Shape;319;p22">
            <a:extLst>
              <a:ext uri="{FF2B5EF4-FFF2-40B4-BE49-F238E27FC236}">
                <a16:creationId xmlns:a16="http://schemas.microsoft.com/office/drawing/2014/main" id="{C77646D2-2A50-C98F-B1E0-D1C0D55CE2FD}"/>
              </a:ext>
            </a:extLst>
          </p:cNvPr>
          <p:cNvSpPr txBox="1"/>
          <p:nvPr/>
        </p:nvSpPr>
        <p:spPr>
          <a:xfrm>
            <a:off x="474393" y="2043685"/>
            <a:ext cx="2523744" cy="253885"/>
          </a:xfrm>
          <a:prstGeom prst="rect">
            <a:avLst/>
          </a:prstGeom>
          <a:noFill/>
          <a:ln>
            <a:noFill/>
          </a:ln>
        </p:spPr>
        <p:txBody>
          <a:bodyPr spcFirstLastPara="1" wrap="square" lIns="68569" tIns="34275" rIns="68569" bIns="34275" anchor="t" anchorCtr="0">
            <a:spAutoFit/>
          </a:bodyPr>
          <a:lstStyle/>
          <a:p>
            <a:r>
              <a:rPr lang="en-US" sz="1200" dirty="0">
                <a:solidFill>
                  <a:srgbClr val="20649A"/>
                </a:solidFill>
                <a:latin typeface="Calibri"/>
                <a:ea typeface="Calibri"/>
                <a:cs typeface="Calibri"/>
                <a:sym typeface="Calibri"/>
              </a:rPr>
              <a:t>CICP Individual Members</a:t>
            </a:r>
            <a:endParaRPr sz="1013" dirty="0">
              <a:solidFill>
                <a:srgbClr val="20649A"/>
              </a:solidFill>
            </a:endParaRPr>
          </a:p>
        </p:txBody>
      </p:sp>
      <p:sp>
        <p:nvSpPr>
          <p:cNvPr id="10" name="Google Shape;320;p22">
            <a:extLst>
              <a:ext uri="{FF2B5EF4-FFF2-40B4-BE49-F238E27FC236}">
                <a16:creationId xmlns:a16="http://schemas.microsoft.com/office/drawing/2014/main" id="{1A3188E6-4587-A850-6C11-CE32F7D4C704}"/>
              </a:ext>
            </a:extLst>
          </p:cNvPr>
          <p:cNvSpPr/>
          <p:nvPr/>
        </p:nvSpPr>
        <p:spPr>
          <a:xfrm>
            <a:off x="3251883" y="1289304"/>
            <a:ext cx="2743200" cy="1337310"/>
          </a:xfrm>
          <a:prstGeom prst="rect">
            <a:avLst/>
          </a:prstGeom>
          <a:solidFill>
            <a:srgbClr val="D1E3EF"/>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11" name="Google Shape;321;p22">
            <a:extLst>
              <a:ext uri="{FF2B5EF4-FFF2-40B4-BE49-F238E27FC236}">
                <a16:creationId xmlns:a16="http://schemas.microsoft.com/office/drawing/2014/main" id="{0DAE1FD3-69B5-23BE-D261-0C71105B8538}"/>
              </a:ext>
            </a:extLst>
          </p:cNvPr>
          <p:cNvSpPr/>
          <p:nvPr/>
        </p:nvSpPr>
        <p:spPr>
          <a:xfrm>
            <a:off x="3251883" y="1289304"/>
            <a:ext cx="54864" cy="1337310"/>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12" name="Google Shape;322;p22">
            <a:extLst>
              <a:ext uri="{FF2B5EF4-FFF2-40B4-BE49-F238E27FC236}">
                <a16:creationId xmlns:a16="http://schemas.microsoft.com/office/drawing/2014/main" id="{51A75080-DC86-831E-531D-1AB9BFBF3456}"/>
              </a:ext>
            </a:extLst>
          </p:cNvPr>
          <p:cNvSpPr txBox="1"/>
          <p:nvPr/>
        </p:nvSpPr>
        <p:spPr>
          <a:xfrm>
            <a:off x="3402759" y="1412749"/>
            <a:ext cx="2523825" cy="600134"/>
          </a:xfrm>
          <a:prstGeom prst="rect">
            <a:avLst/>
          </a:prstGeom>
          <a:noFill/>
          <a:ln>
            <a:noFill/>
          </a:ln>
        </p:spPr>
        <p:txBody>
          <a:bodyPr spcFirstLastPara="1" wrap="square" lIns="68569" tIns="34275" rIns="68569" bIns="34275" anchor="t" anchorCtr="0">
            <a:spAutoFit/>
          </a:bodyPr>
          <a:lstStyle/>
          <a:p>
            <a:r>
              <a:rPr lang="en-US" sz="3450" b="1" dirty="0">
                <a:solidFill>
                  <a:srgbClr val="1C305D"/>
                </a:solidFill>
                <a:latin typeface="Calibri"/>
                <a:ea typeface="Calibri"/>
                <a:cs typeface="Calibri"/>
                <a:sym typeface="Calibri"/>
              </a:rPr>
              <a:t>86</a:t>
            </a:r>
            <a:endParaRPr sz="1013" dirty="0">
              <a:solidFill>
                <a:srgbClr val="1C305D"/>
              </a:solidFill>
            </a:endParaRPr>
          </a:p>
        </p:txBody>
      </p:sp>
      <p:sp>
        <p:nvSpPr>
          <p:cNvPr id="13" name="Google Shape;323;p22">
            <a:extLst>
              <a:ext uri="{FF2B5EF4-FFF2-40B4-BE49-F238E27FC236}">
                <a16:creationId xmlns:a16="http://schemas.microsoft.com/office/drawing/2014/main" id="{F077EDFB-4B9D-C8C7-E0B4-40A56913386D}"/>
              </a:ext>
            </a:extLst>
          </p:cNvPr>
          <p:cNvSpPr txBox="1"/>
          <p:nvPr/>
        </p:nvSpPr>
        <p:spPr>
          <a:xfrm>
            <a:off x="3402759" y="2043685"/>
            <a:ext cx="2523744" cy="253885"/>
          </a:xfrm>
          <a:prstGeom prst="rect">
            <a:avLst/>
          </a:prstGeom>
          <a:noFill/>
          <a:ln>
            <a:noFill/>
          </a:ln>
        </p:spPr>
        <p:txBody>
          <a:bodyPr spcFirstLastPara="1" wrap="square" lIns="68569" tIns="34275" rIns="68569" bIns="34275" anchor="t" anchorCtr="0">
            <a:spAutoFit/>
          </a:bodyPr>
          <a:lstStyle/>
          <a:p>
            <a:r>
              <a:rPr lang="en-US" sz="1200" dirty="0">
                <a:solidFill>
                  <a:srgbClr val="20649A"/>
                </a:solidFill>
                <a:latin typeface="Calibri"/>
                <a:ea typeface="Calibri"/>
                <a:cs typeface="Calibri"/>
                <a:sym typeface="Calibri"/>
              </a:rPr>
              <a:t>Subscribing Institutions</a:t>
            </a:r>
            <a:endParaRPr sz="1013" dirty="0">
              <a:solidFill>
                <a:srgbClr val="20649A"/>
              </a:solidFill>
            </a:endParaRPr>
          </a:p>
        </p:txBody>
      </p:sp>
      <p:sp>
        <p:nvSpPr>
          <p:cNvPr id="14" name="Google Shape;324;p22">
            <a:extLst>
              <a:ext uri="{FF2B5EF4-FFF2-40B4-BE49-F238E27FC236}">
                <a16:creationId xmlns:a16="http://schemas.microsoft.com/office/drawing/2014/main" id="{1E98DA45-5E73-0DB1-845A-EE83D2AF1B23}"/>
              </a:ext>
            </a:extLst>
          </p:cNvPr>
          <p:cNvSpPr/>
          <p:nvPr/>
        </p:nvSpPr>
        <p:spPr>
          <a:xfrm>
            <a:off x="6180249" y="1289304"/>
            <a:ext cx="2743200" cy="1337310"/>
          </a:xfrm>
          <a:prstGeom prst="rect">
            <a:avLst/>
          </a:prstGeom>
          <a:solidFill>
            <a:srgbClr val="D1E3EF"/>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15" name="Google Shape;325;p22">
            <a:extLst>
              <a:ext uri="{FF2B5EF4-FFF2-40B4-BE49-F238E27FC236}">
                <a16:creationId xmlns:a16="http://schemas.microsoft.com/office/drawing/2014/main" id="{1289E74F-CA88-995E-E913-911139F7FDFD}"/>
              </a:ext>
            </a:extLst>
          </p:cNvPr>
          <p:cNvSpPr/>
          <p:nvPr/>
        </p:nvSpPr>
        <p:spPr>
          <a:xfrm>
            <a:off x="6180249" y="1289304"/>
            <a:ext cx="54864" cy="1337310"/>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16" name="Google Shape;326;p22">
            <a:extLst>
              <a:ext uri="{FF2B5EF4-FFF2-40B4-BE49-F238E27FC236}">
                <a16:creationId xmlns:a16="http://schemas.microsoft.com/office/drawing/2014/main" id="{826EAA29-F5D0-7647-F6E0-6A998E0E980E}"/>
              </a:ext>
            </a:extLst>
          </p:cNvPr>
          <p:cNvSpPr txBox="1"/>
          <p:nvPr/>
        </p:nvSpPr>
        <p:spPr>
          <a:xfrm>
            <a:off x="6331125" y="1412749"/>
            <a:ext cx="2523825" cy="600134"/>
          </a:xfrm>
          <a:prstGeom prst="rect">
            <a:avLst/>
          </a:prstGeom>
          <a:noFill/>
          <a:ln>
            <a:noFill/>
          </a:ln>
        </p:spPr>
        <p:txBody>
          <a:bodyPr spcFirstLastPara="1" wrap="square" lIns="68569" tIns="34275" rIns="68569" bIns="34275" anchor="t" anchorCtr="0">
            <a:spAutoFit/>
          </a:bodyPr>
          <a:lstStyle/>
          <a:p>
            <a:r>
              <a:rPr lang="en-US" sz="3450" b="1" dirty="0">
                <a:solidFill>
                  <a:srgbClr val="1C305D"/>
                </a:solidFill>
                <a:latin typeface="Calibri"/>
                <a:ea typeface="Calibri"/>
                <a:cs typeface="Calibri"/>
                <a:sym typeface="Calibri"/>
              </a:rPr>
              <a:t>91</a:t>
            </a:r>
            <a:endParaRPr sz="1013" dirty="0">
              <a:solidFill>
                <a:srgbClr val="1C305D"/>
              </a:solidFill>
            </a:endParaRPr>
          </a:p>
        </p:txBody>
      </p:sp>
      <p:sp>
        <p:nvSpPr>
          <p:cNvPr id="17" name="Google Shape;327;p22">
            <a:extLst>
              <a:ext uri="{FF2B5EF4-FFF2-40B4-BE49-F238E27FC236}">
                <a16:creationId xmlns:a16="http://schemas.microsoft.com/office/drawing/2014/main" id="{6BE1D3AA-6F8F-F6B7-2F09-52E5C4B9DE9B}"/>
              </a:ext>
            </a:extLst>
          </p:cNvPr>
          <p:cNvSpPr txBox="1"/>
          <p:nvPr/>
        </p:nvSpPr>
        <p:spPr>
          <a:xfrm>
            <a:off x="6331125" y="2043685"/>
            <a:ext cx="2523744" cy="253885"/>
          </a:xfrm>
          <a:prstGeom prst="rect">
            <a:avLst/>
          </a:prstGeom>
          <a:noFill/>
          <a:ln>
            <a:noFill/>
          </a:ln>
        </p:spPr>
        <p:txBody>
          <a:bodyPr spcFirstLastPara="1" wrap="square" lIns="68569" tIns="34275" rIns="68569" bIns="34275" anchor="t" anchorCtr="0">
            <a:spAutoFit/>
          </a:bodyPr>
          <a:lstStyle/>
          <a:p>
            <a:r>
              <a:rPr lang="en-US" sz="1200" dirty="0">
                <a:solidFill>
                  <a:srgbClr val="20649A"/>
                </a:solidFill>
                <a:latin typeface="Calibri"/>
                <a:ea typeface="Calibri"/>
                <a:cs typeface="Calibri"/>
                <a:sym typeface="Calibri"/>
              </a:rPr>
              <a:t>Community Calls</a:t>
            </a:r>
            <a:endParaRPr sz="1013" dirty="0">
              <a:solidFill>
                <a:srgbClr val="20649A"/>
              </a:solidFill>
            </a:endParaRPr>
          </a:p>
        </p:txBody>
      </p:sp>
      <p:sp>
        <p:nvSpPr>
          <p:cNvPr id="18" name="Google Shape;328;p22">
            <a:extLst>
              <a:ext uri="{FF2B5EF4-FFF2-40B4-BE49-F238E27FC236}">
                <a16:creationId xmlns:a16="http://schemas.microsoft.com/office/drawing/2014/main" id="{06008AED-D9A3-AF8B-6B61-E7B3D813BEF1}"/>
              </a:ext>
            </a:extLst>
          </p:cNvPr>
          <p:cNvSpPr/>
          <p:nvPr/>
        </p:nvSpPr>
        <p:spPr>
          <a:xfrm>
            <a:off x="323517" y="2791206"/>
            <a:ext cx="2743200" cy="1337310"/>
          </a:xfrm>
          <a:prstGeom prst="rect">
            <a:avLst/>
          </a:prstGeom>
          <a:solidFill>
            <a:srgbClr val="D1E3EF"/>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19" name="Google Shape;329;p22">
            <a:extLst>
              <a:ext uri="{FF2B5EF4-FFF2-40B4-BE49-F238E27FC236}">
                <a16:creationId xmlns:a16="http://schemas.microsoft.com/office/drawing/2014/main" id="{08E20598-EB82-4C4C-3E89-8C6213FEF389}"/>
              </a:ext>
            </a:extLst>
          </p:cNvPr>
          <p:cNvSpPr/>
          <p:nvPr/>
        </p:nvSpPr>
        <p:spPr>
          <a:xfrm>
            <a:off x="323517" y="2791206"/>
            <a:ext cx="54864" cy="1337310"/>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20" name="Google Shape;330;p22">
            <a:extLst>
              <a:ext uri="{FF2B5EF4-FFF2-40B4-BE49-F238E27FC236}">
                <a16:creationId xmlns:a16="http://schemas.microsoft.com/office/drawing/2014/main" id="{9984A46C-C7AB-D8C1-426A-58B0D6167EF1}"/>
              </a:ext>
            </a:extLst>
          </p:cNvPr>
          <p:cNvSpPr txBox="1"/>
          <p:nvPr/>
        </p:nvSpPr>
        <p:spPr>
          <a:xfrm>
            <a:off x="474393" y="2914651"/>
            <a:ext cx="2523825" cy="600134"/>
          </a:xfrm>
          <a:prstGeom prst="rect">
            <a:avLst/>
          </a:prstGeom>
          <a:noFill/>
          <a:ln>
            <a:noFill/>
          </a:ln>
        </p:spPr>
        <p:txBody>
          <a:bodyPr spcFirstLastPara="1" wrap="square" lIns="68569" tIns="34275" rIns="68569" bIns="34275" anchor="t" anchorCtr="0">
            <a:spAutoFit/>
          </a:bodyPr>
          <a:lstStyle/>
          <a:p>
            <a:r>
              <a:rPr lang="en-US" sz="3450" b="1" dirty="0">
                <a:solidFill>
                  <a:srgbClr val="1C305D"/>
                </a:solidFill>
                <a:latin typeface="Calibri"/>
                <a:ea typeface="Calibri"/>
                <a:cs typeface="Calibri"/>
                <a:sym typeface="Calibri"/>
              </a:rPr>
              <a:t>189</a:t>
            </a:r>
            <a:endParaRPr sz="1013" dirty="0">
              <a:solidFill>
                <a:srgbClr val="1C305D"/>
              </a:solidFill>
            </a:endParaRPr>
          </a:p>
        </p:txBody>
      </p:sp>
      <p:sp>
        <p:nvSpPr>
          <p:cNvPr id="21" name="Google Shape;331;p22">
            <a:extLst>
              <a:ext uri="{FF2B5EF4-FFF2-40B4-BE49-F238E27FC236}">
                <a16:creationId xmlns:a16="http://schemas.microsoft.com/office/drawing/2014/main" id="{07D894D3-A004-A5EE-EAA9-77A5B2134281}"/>
              </a:ext>
            </a:extLst>
          </p:cNvPr>
          <p:cNvSpPr txBox="1"/>
          <p:nvPr/>
        </p:nvSpPr>
        <p:spPr>
          <a:xfrm>
            <a:off x="474393" y="3545587"/>
            <a:ext cx="2523744" cy="253885"/>
          </a:xfrm>
          <a:prstGeom prst="rect">
            <a:avLst/>
          </a:prstGeom>
          <a:noFill/>
          <a:ln>
            <a:noFill/>
          </a:ln>
        </p:spPr>
        <p:txBody>
          <a:bodyPr spcFirstLastPara="1" wrap="square" lIns="68569" tIns="34275" rIns="68569" bIns="34275" anchor="t" anchorCtr="0">
            <a:spAutoFit/>
          </a:bodyPr>
          <a:lstStyle/>
          <a:p>
            <a:r>
              <a:rPr lang="en-US" sz="1200" dirty="0">
                <a:solidFill>
                  <a:srgbClr val="20649A"/>
                </a:solidFill>
                <a:latin typeface="Calibri"/>
                <a:ea typeface="Calibri"/>
                <a:cs typeface="Calibri"/>
                <a:sym typeface="Calibri"/>
              </a:rPr>
              <a:t>Institutions Attended</a:t>
            </a:r>
            <a:endParaRPr sz="1013" dirty="0">
              <a:solidFill>
                <a:srgbClr val="20649A"/>
              </a:solidFill>
            </a:endParaRPr>
          </a:p>
        </p:txBody>
      </p:sp>
      <p:sp>
        <p:nvSpPr>
          <p:cNvPr id="22" name="Google Shape;332;p22">
            <a:extLst>
              <a:ext uri="{FF2B5EF4-FFF2-40B4-BE49-F238E27FC236}">
                <a16:creationId xmlns:a16="http://schemas.microsoft.com/office/drawing/2014/main" id="{1776CCBD-DE04-360F-C908-41B0B8478BCB}"/>
              </a:ext>
            </a:extLst>
          </p:cNvPr>
          <p:cNvSpPr/>
          <p:nvPr/>
        </p:nvSpPr>
        <p:spPr>
          <a:xfrm>
            <a:off x="3251883" y="2791206"/>
            <a:ext cx="2743200" cy="1337310"/>
          </a:xfrm>
          <a:prstGeom prst="rect">
            <a:avLst/>
          </a:prstGeom>
          <a:solidFill>
            <a:srgbClr val="D1E3EF"/>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23" name="Google Shape;333;p22">
            <a:extLst>
              <a:ext uri="{FF2B5EF4-FFF2-40B4-BE49-F238E27FC236}">
                <a16:creationId xmlns:a16="http://schemas.microsoft.com/office/drawing/2014/main" id="{FDC11DE8-942C-9125-E395-0B6DA4B4BBE3}"/>
              </a:ext>
            </a:extLst>
          </p:cNvPr>
          <p:cNvSpPr/>
          <p:nvPr/>
        </p:nvSpPr>
        <p:spPr>
          <a:xfrm>
            <a:off x="3251883" y="2791206"/>
            <a:ext cx="54864" cy="1337310"/>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24" name="Google Shape;334;p22">
            <a:extLst>
              <a:ext uri="{FF2B5EF4-FFF2-40B4-BE49-F238E27FC236}">
                <a16:creationId xmlns:a16="http://schemas.microsoft.com/office/drawing/2014/main" id="{99AA03AE-FBA5-6139-2858-872FF5627C02}"/>
              </a:ext>
            </a:extLst>
          </p:cNvPr>
          <p:cNvSpPr txBox="1"/>
          <p:nvPr/>
        </p:nvSpPr>
        <p:spPr>
          <a:xfrm>
            <a:off x="3402759" y="2914651"/>
            <a:ext cx="2523825" cy="600134"/>
          </a:xfrm>
          <a:prstGeom prst="rect">
            <a:avLst/>
          </a:prstGeom>
          <a:noFill/>
          <a:ln>
            <a:noFill/>
          </a:ln>
        </p:spPr>
        <p:txBody>
          <a:bodyPr spcFirstLastPara="1" wrap="square" lIns="68569" tIns="34275" rIns="68569" bIns="34275" anchor="t" anchorCtr="0">
            <a:spAutoFit/>
          </a:bodyPr>
          <a:lstStyle/>
          <a:p>
            <a:r>
              <a:rPr lang="en-US" sz="3450" b="1" dirty="0">
                <a:solidFill>
                  <a:srgbClr val="1C305D"/>
                </a:solidFill>
                <a:latin typeface="Calibri"/>
                <a:ea typeface="Calibri"/>
                <a:cs typeface="Calibri"/>
                <a:sym typeface="Calibri"/>
              </a:rPr>
              <a:t>1,891</a:t>
            </a:r>
            <a:endParaRPr sz="1013" dirty="0">
              <a:solidFill>
                <a:srgbClr val="1C305D"/>
              </a:solidFill>
            </a:endParaRPr>
          </a:p>
        </p:txBody>
      </p:sp>
      <p:sp>
        <p:nvSpPr>
          <p:cNvPr id="25" name="Google Shape;335;p22">
            <a:extLst>
              <a:ext uri="{FF2B5EF4-FFF2-40B4-BE49-F238E27FC236}">
                <a16:creationId xmlns:a16="http://schemas.microsoft.com/office/drawing/2014/main" id="{F5F9F452-0C71-CE42-418D-2601EE6E15FD}"/>
              </a:ext>
            </a:extLst>
          </p:cNvPr>
          <p:cNvSpPr txBox="1"/>
          <p:nvPr/>
        </p:nvSpPr>
        <p:spPr>
          <a:xfrm>
            <a:off x="3402759" y="3545587"/>
            <a:ext cx="2523744" cy="253885"/>
          </a:xfrm>
          <a:prstGeom prst="rect">
            <a:avLst/>
          </a:prstGeom>
          <a:noFill/>
          <a:ln>
            <a:noFill/>
          </a:ln>
        </p:spPr>
        <p:txBody>
          <a:bodyPr spcFirstLastPara="1" wrap="square" lIns="68569" tIns="34275" rIns="68569" bIns="34275" anchor="t" anchorCtr="0">
            <a:spAutoFit/>
          </a:bodyPr>
          <a:lstStyle/>
          <a:p>
            <a:r>
              <a:rPr lang="en-US" sz="1200" dirty="0">
                <a:solidFill>
                  <a:srgbClr val="20649A"/>
                </a:solidFill>
                <a:latin typeface="Calibri"/>
                <a:ea typeface="Calibri"/>
                <a:cs typeface="Calibri"/>
                <a:sym typeface="Calibri"/>
              </a:rPr>
              <a:t>Community Participants</a:t>
            </a:r>
            <a:endParaRPr sz="1013" dirty="0">
              <a:solidFill>
                <a:srgbClr val="20649A"/>
              </a:solidFill>
            </a:endParaRPr>
          </a:p>
        </p:txBody>
      </p:sp>
      <p:sp>
        <p:nvSpPr>
          <p:cNvPr id="26" name="Google Shape;336;p22">
            <a:extLst>
              <a:ext uri="{FF2B5EF4-FFF2-40B4-BE49-F238E27FC236}">
                <a16:creationId xmlns:a16="http://schemas.microsoft.com/office/drawing/2014/main" id="{22A83C1B-4B5A-6AAA-7A75-538AB5DDE4E8}"/>
              </a:ext>
            </a:extLst>
          </p:cNvPr>
          <p:cNvSpPr/>
          <p:nvPr/>
        </p:nvSpPr>
        <p:spPr>
          <a:xfrm>
            <a:off x="6180249" y="2791206"/>
            <a:ext cx="2743200" cy="1337310"/>
          </a:xfrm>
          <a:prstGeom prst="rect">
            <a:avLst/>
          </a:prstGeom>
          <a:solidFill>
            <a:srgbClr val="D1E3EF"/>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27" name="Google Shape;337;p22">
            <a:extLst>
              <a:ext uri="{FF2B5EF4-FFF2-40B4-BE49-F238E27FC236}">
                <a16:creationId xmlns:a16="http://schemas.microsoft.com/office/drawing/2014/main" id="{A659550D-C7AF-5F18-31B8-B087CC11D5E5}"/>
              </a:ext>
            </a:extLst>
          </p:cNvPr>
          <p:cNvSpPr/>
          <p:nvPr/>
        </p:nvSpPr>
        <p:spPr>
          <a:xfrm>
            <a:off x="6180249" y="2791206"/>
            <a:ext cx="54864" cy="1337310"/>
          </a:xfrm>
          <a:prstGeom prst="rect">
            <a:avLst/>
          </a:prstGeom>
          <a:solidFill>
            <a:srgbClr val="42AF8E"/>
          </a:solidFill>
          <a:ln>
            <a:noFill/>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a:solidFill>
                <a:schemeClr val="dk1"/>
              </a:solidFill>
              <a:latin typeface="Calibri"/>
              <a:ea typeface="Calibri"/>
              <a:cs typeface="Calibri"/>
              <a:sym typeface="Calibri"/>
            </a:endParaRPr>
          </a:p>
        </p:txBody>
      </p:sp>
      <p:sp>
        <p:nvSpPr>
          <p:cNvPr id="28" name="Google Shape;338;p22">
            <a:extLst>
              <a:ext uri="{FF2B5EF4-FFF2-40B4-BE49-F238E27FC236}">
                <a16:creationId xmlns:a16="http://schemas.microsoft.com/office/drawing/2014/main" id="{BC8DBB0D-E42F-B9DE-5713-88E77500359E}"/>
              </a:ext>
            </a:extLst>
          </p:cNvPr>
          <p:cNvSpPr txBox="1"/>
          <p:nvPr/>
        </p:nvSpPr>
        <p:spPr>
          <a:xfrm>
            <a:off x="6331125" y="2914651"/>
            <a:ext cx="2523825" cy="600134"/>
          </a:xfrm>
          <a:prstGeom prst="rect">
            <a:avLst/>
          </a:prstGeom>
          <a:noFill/>
          <a:ln>
            <a:noFill/>
          </a:ln>
        </p:spPr>
        <p:txBody>
          <a:bodyPr spcFirstLastPara="1" wrap="square" lIns="68569" tIns="34275" rIns="68569" bIns="34275" anchor="t" anchorCtr="0">
            <a:spAutoFit/>
          </a:bodyPr>
          <a:lstStyle/>
          <a:p>
            <a:r>
              <a:rPr lang="en-US" sz="3450" b="1" dirty="0">
                <a:solidFill>
                  <a:srgbClr val="1C305D"/>
                </a:solidFill>
                <a:latin typeface="Calibri"/>
                <a:ea typeface="Calibri"/>
                <a:cs typeface="Calibri"/>
                <a:sym typeface="Calibri"/>
              </a:rPr>
              <a:t>58</a:t>
            </a:r>
            <a:endParaRPr sz="1013" dirty="0">
              <a:solidFill>
                <a:srgbClr val="1C305D"/>
              </a:solidFill>
            </a:endParaRPr>
          </a:p>
        </p:txBody>
      </p:sp>
      <p:sp>
        <p:nvSpPr>
          <p:cNvPr id="29" name="Google Shape;339;p22">
            <a:extLst>
              <a:ext uri="{FF2B5EF4-FFF2-40B4-BE49-F238E27FC236}">
                <a16:creationId xmlns:a16="http://schemas.microsoft.com/office/drawing/2014/main" id="{ACF2BFBA-189B-1D22-5643-DE71A0ED34C9}"/>
              </a:ext>
            </a:extLst>
          </p:cNvPr>
          <p:cNvSpPr txBox="1"/>
          <p:nvPr/>
        </p:nvSpPr>
        <p:spPr>
          <a:xfrm>
            <a:off x="6331125" y="3545587"/>
            <a:ext cx="2523744" cy="253885"/>
          </a:xfrm>
          <a:prstGeom prst="rect">
            <a:avLst/>
          </a:prstGeom>
          <a:noFill/>
          <a:ln>
            <a:noFill/>
          </a:ln>
        </p:spPr>
        <p:txBody>
          <a:bodyPr spcFirstLastPara="1" wrap="square" lIns="68569" tIns="34275" rIns="68569" bIns="34275" anchor="t" anchorCtr="0">
            <a:spAutoFit/>
          </a:bodyPr>
          <a:lstStyle/>
          <a:p>
            <a:r>
              <a:rPr lang="en-US" sz="1200" dirty="0">
                <a:solidFill>
                  <a:srgbClr val="20649A"/>
                </a:solidFill>
                <a:latin typeface="Calibri"/>
                <a:ea typeface="Calibri"/>
                <a:cs typeface="Calibri"/>
                <a:sym typeface="Calibri"/>
              </a:rPr>
              <a:t>Community Presenters</a:t>
            </a:r>
            <a:endParaRPr sz="1013" dirty="0">
              <a:solidFill>
                <a:srgbClr val="20649A"/>
              </a:solidFill>
            </a:endParaRPr>
          </a:p>
        </p:txBody>
      </p:sp>
    </p:spTree>
    <p:extLst>
      <p:ext uri="{BB962C8B-B14F-4D97-AF65-F5344CB8AC3E}">
        <p14:creationId xmlns:p14="http://schemas.microsoft.com/office/powerpoint/2010/main" val="2293271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AF5C36-6555-FD96-0D49-99946A6D3FD0}"/>
              </a:ext>
            </a:extLst>
          </p:cNvPr>
          <p:cNvSpPr>
            <a:spLocks noGrp="1"/>
          </p:cNvSpPr>
          <p:nvPr>
            <p:ph type="sldNum" sz="quarter" idx="4"/>
          </p:nvPr>
        </p:nvSpPr>
        <p:spPr/>
        <p:txBody>
          <a:bodyPr/>
          <a:lstStyle/>
          <a:p>
            <a:fld id="{9E7CA0F2-EE66-4F60-8C00-E0BE38E7AEC5}" type="slidenum">
              <a:rPr lang="en-GB" smtClean="0"/>
              <a:pPr/>
              <a:t>9</a:t>
            </a:fld>
            <a:endParaRPr lang="en-GB" dirty="0"/>
          </a:p>
        </p:txBody>
      </p:sp>
      <p:sp>
        <p:nvSpPr>
          <p:cNvPr id="4" name="Title 3">
            <a:extLst>
              <a:ext uri="{FF2B5EF4-FFF2-40B4-BE49-F238E27FC236}">
                <a16:creationId xmlns:a16="http://schemas.microsoft.com/office/drawing/2014/main" id="{C5A4B11C-629B-B38A-0E43-3ECE2CE48718}"/>
              </a:ext>
            </a:extLst>
          </p:cNvPr>
          <p:cNvSpPr>
            <a:spLocks noGrp="1"/>
          </p:cNvSpPr>
          <p:nvPr>
            <p:ph type="title"/>
          </p:nvPr>
        </p:nvSpPr>
        <p:spPr/>
        <p:txBody>
          <a:bodyPr>
            <a:normAutofit/>
          </a:bodyPr>
          <a:lstStyle/>
          <a:p>
            <a:r>
              <a:rPr lang="en-US" dirty="0"/>
              <a:t>Data Benchmarking</a:t>
            </a:r>
          </a:p>
        </p:txBody>
      </p:sp>
      <p:sp>
        <p:nvSpPr>
          <p:cNvPr id="5" name="Google Shape;350;p23">
            <a:extLst>
              <a:ext uri="{FF2B5EF4-FFF2-40B4-BE49-F238E27FC236}">
                <a16:creationId xmlns:a16="http://schemas.microsoft.com/office/drawing/2014/main" id="{21EB75E2-449F-88CA-2254-53CE4C728ACB}"/>
              </a:ext>
            </a:extLst>
          </p:cNvPr>
          <p:cNvSpPr txBox="1"/>
          <p:nvPr/>
        </p:nvSpPr>
        <p:spPr>
          <a:xfrm>
            <a:off x="344091" y="877824"/>
            <a:ext cx="8572500" cy="300052"/>
          </a:xfrm>
          <a:prstGeom prst="rect">
            <a:avLst/>
          </a:prstGeom>
          <a:noFill/>
          <a:ln>
            <a:noFill/>
          </a:ln>
        </p:spPr>
        <p:txBody>
          <a:bodyPr spcFirstLastPara="1" wrap="square" lIns="68569" tIns="34275" rIns="68569" bIns="34275" anchor="t" anchorCtr="0">
            <a:spAutoFit/>
          </a:bodyPr>
          <a:lstStyle/>
          <a:p>
            <a:r>
              <a:rPr lang="en-US" sz="1500" b="1" dirty="0">
                <a:solidFill>
                  <a:srgbClr val="20649A"/>
                </a:solidFill>
                <a:latin typeface="Calibri"/>
                <a:ea typeface="Calibri"/>
                <a:cs typeface="Calibri"/>
                <a:sym typeface="Calibri"/>
              </a:rPr>
              <a:t>Cloud Data Benchmarking Service — turning institutional data into community intelligence</a:t>
            </a:r>
            <a:endParaRPr sz="1013" dirty="0">
              <a:solidFill>
                <a:srgbClr val="20649A"/>
              </a:solidFill>
            </a:endParaRPr>
          </a:p>
        </p:txBody>
      </p:sp>
      <p:sp>
        <p:nvSpPr>
          <p:cNvPr id="6" name="Google Shape;351;p23">
            <a:extLst>
              <a:ext uri="{FF2B5EF4-FFF2-40B4-BE49-F238E27FC236}">
                <a16:creationId xmlns:a16="http://schemas.microsoft.com/office/drawing/2014/main" id="{AA95C7A9-A787-CE3F-63DA-3875F64982E2}"/>
              </a:ext>
            </a:extLst>
          </p:cNvPr>
          <p:cNvSpPr txBox="1"/>
          <p:nvPr/>
        </p:nvSpPr>
        <p:spPr>
          <a:xfrm>
            <a:off x="344091" y="1289304"/>
            <a:ext cx="4114800" cy="265427"/>
          </a:xfrm>
          <a:prstGeom prst="rect">
            <a:avLst/>
          </a:prstGeom>
          <a:noFill/>
          <a:ln>
            <a:noFill/>
          </a:ln>
        </p:spPr>
        <p:txBody>
          <a:bodyPr spcFirstLastPara="1" wrap="square" lIns="68569" tIns="34275" rIns="68569" bIns="34275" anchor="t" anchorCtr="0">
            <a:spAutoFit/>
          </a:bodyPr>
          <a:lstStyle/>
          <a:p>
            <a:r>
              <a:rPr lang="en-US" sz="1275" b="1">
                <a:solidFill>
                  <a:srgbClr val="1A2B4A"/>
                </a:solidFill>
                <a:latin typeface="Calibri"/>
                <a:ea typeface="Calibri"/>
                <a:cs typeface="Calibri"/>
                <a:sym typeface="Calibri"/>
              </a:rPr>
              <a:t>Secure Dashboards</a:t>
            </a:r>
            <a:endParaRPr sz="1013"/>
          </a:p>
        </p:txBody>
      </p:sp>
      <p:sp>
        <p:nvSpPr>
          <p:cNvPr id="7" name="Google Shape;352;p23">
            <a:extLst>
              <a:ext uri="{FF2B5EF4-FFF2-40B4-BE49-F238E27FC236}">
                <a16:creationId xmlns:a16="http://schemas.microsoft.com/office/drawing/2014/main" id="{F1692F9B-DA3B-983F-A5C2-93243C734800}"/>
              </a:ext>
            </a:extLst>
          </p:cNvPr>
          <p:cNvSpPr txBox="1"/>
          <p:nvPr/>
        </p:nvSpPr>
        <p:spPr>
          <a:xfrm>
            <a:off x="344091" y="1563624"/>
            <a:ext cx="4114800" cy="415468"/>
          </a:xfrm>
          <a:prstGeom prst="rect">
            <a:avLst/>
          </a:prstGeom>
          <a:noFill/>
          <a:ln>
            <a:noFill/>
          </a:ln>
        </p:spPr>
        <p:txBody>
          <a:bodyPr spcFirstLastPara="1" wrap="square" lIns="68569" tIns="34275" rIns="68569" bIns="34275" anchor="t" anchorCtr="0">
            <a:spAutoFit/>
          </a:bodyPr>
          <a:lstStyle/>
          <a:p>
            <a:r>
              <a:rPr lang="en-US" sz="1125">
                <a:solidFill>
                  <a:srgbClr val="666666"/>
                </a:solidFill>
                <a:latin typeface="Calibri"/>
                <a:ea typeface="Calibri"/>
                <a:cs typeface="Calibri"/>
                <a:sym typeface="Calibri"/>
              </a:rPr>
              <a:t>Looker Studio dashboards with row-level security — each institution sees only its own data</a:t>
            </a:r>
            <a:endParaRPr sz="1013"/>
          </a:p>
        </p:txBody>
      </p:sp>
      <p:sp>
        <p:nvSpPr>
          <p:cNvPr id="8" name="Google Shape;353;p23">
            <a:extLst>
              <a:ext uri="{FF2B5EF4-FFF2-40B4-BE49-F238E27FC236}">
                <a16:creationId xmlns:a16="http://schemas.microsoft.com/office/drawing/2014/main" id="{CBFC18D5-BB5C-5A17-31BF-E01A48A5A411}"/>
              </a:ext>
            </a:extLst>
          </p:cNvPr>
          <p:cNvSpPr txBox="1"/>
          <p:nvPr/>
        </p:nvSpPr>
        <p:spPr>
          <a:xfrm>
            <a:off x="344091" y="2084832"/>
            <a:ext cx="4114800" cy="265427"/>
          </a:xfrm>
          <a:prstGeom prst="rect">
            <a:avLst/>
          </a:prstGeom>
          <a:noFill/>
          <a:ln>
            <a:noFill/>
          </a:ln>
        </p:spPr>
        <p:txBody>
          <a:bodyPr spcFirstLastPara="1" wrap="square" lIns="68569" tIns="34275" rIns="68569" bIns="34275" anchor="t" anchorCtr="0">
            <a:spAutoFit/>
          </a:bodyPr>
          <a:lstStyle/>
          <a:p>
            <a:r>
              <a:rPr lang="en-US" sz="1275" b="1">
                <a:solidFill>
                  <a:srgbClr val="1A2B4A"/>
                </a:solidFill>
                <a:latin typeface="Calibri"/>
                <a:ea typeface="Calibri"/>
                <a:cs typeface="Calibri"/>
                <a:sym typeface="Calibri"/>
              </a:rPr>
              <a:t>Cloud Elevation Index (CEI)</a:t>
            </a:r>
            <a:endParaRPr sz="1013"/>
          </a:p>
        </p:txBody>
      </p:sp>
      <p:sp>
        <p:nvSpPr>
          <p:cNvPr id="9" name="Google Shape;354;p23">
            <a:extLst>
              <a:ext uri="{FF2B5EF4-FFF2-40B4-BE49-F238E27FC236}">
                <a16:creationId xmlns:a16="http://schemas.microsoft.com/office/drawing/2014/main" id="{CB559903-4A11-AE4C-77D0-DD8D3FC6AB5A}"/>
              </a:ext>
            </a:extLst>
          </p:cNvPr>
          <p:cNvSpPr txBox="1"/>
          <p:nvPr/>
        </p:nvSpPr>
        <p:spPr>
          <a:xfrm>
            <a:off x="344091" y="2359152"/>
            <a:ext cx="4114800" cy="415468"/>
          </a:xfrm>
          <a:prstGeom prst="rect">
            <a:avLst/>
          </a:prstGeom>
          <a:noFill/>
          <a:ln>
            <a:noFill/>
          </a:ln>
        </p:spPr>
        <p:txBody>
          <a:bodyPr spcFirstLastPara="1" wrap="square" lIns="68569" tIns="34275" rIns="68569" bIns="34275" anchor="t" anchorCtr="0">
            <a:spAutoFit/>
          </a:bodyPr>
          <a:lstStyle/>
          <a:p>
            <a:r>
              <a:rPr lang="en-US" sz="1125">
                <a:solidFill>
                  <a:srgbClr val="666666"/>
                </a:solidFill>
                <a:latin typeface="Calibri"/>
                <a:ea typeface="Calibri"/>
                <a:cs typeface="Calibri"/>
                <a:sym typeface="Calibri"/>
              </a:rPr>
              <a:t>A standardized score measuring cloud efficiency and maturity, benchmarked against peer averages</a:t>
            </a:r>
            <a:endParaRPr sz="1013"/>
          </a:p>
        </p:txBody>
      </p:sp>
      <p:sp>
        <p:nvSpPr>
          <p:cNvPr id="10" name="Google Shape;355;p23">
            <a:extLst>
              <a:ext uri="{FF2B5EF4-FFF2-40B4-BE49-F238E27FC236}">
                <a16:creationId xmlns:a16="http://schemas.microsoft.com/office/drawing/2014/main" id="{A0DFDE30-35D5-8982-E98D-27906ED073B7}"/>
              </a:ext>
            </a:extLst>
          </p:cNvPr>
          <p:cNvSpPr txBox="1"/>
          <p:nvPr/>
        </p:nvSpPr>
        <p:spPr>
          <a:xfrm>
            <a:off x="344091" y="2880360"/>
            <a:ext cx="4114800" cy="265427"/>
          </a:xfrm>
          <a:prstGeom prst="rect">
            <a:avLst/>
          </a:prstGeom>
          <a:noFill/>
          <a:ln>
            <a:noFill/>
          </a:ln>
        </p:spPr>
        <p:txBody>
          <a:bodyPr spcFirstLastPara="1" wrap="square" lIns="68569" tIns="34275" rIns="68569" bIns="34275" anchor="t" anchorCtr="0">
            <a:spAutoFit/>
          </a:bodyPr>
          <a:lstStyle/>
          <a:p>
            <a:r>
              <a:rPr lang="en-US" sz="1275" b="1">
                <a:solidFill>
                  <a:srgbClr val="1A2B4A"/>
                </a:solidFill>
                <a:latin typeface="Calibri"/>
                <a:ea typeface="Calibri"/>
                <a:cs typeface="Calibri"/>
                <a:sym typeface="Calibri"/>
              </a:rPr>
              <a:t>Spend Trend Analytics</a:t>
            </a:r>
            <a:endParaRPr sz="1013"/>
          </a:p>
        </p:txBody>
      </p:sp>
      <p:sp>
        <p:nvSpPr>
          <p:cNvPr id="11" name="Google Shape;356;p23">
            <a:extLst>
              <a:ext uri="{FF2B5EF4-FFF2-40B4-BE49-F238E27FC236}">
                <a16:creationId xmlns:a16="http://schemas.microsoft.com/office/drawing/2014/main" id="{90ECF88A-47B7-8F69-EB15-7D22CCD42825}"/>
              </a:ext>
            </a:extLst>
          </p:cNvPr>
          <p:cNvSpPr txBox="1"/>
          <p:nvPr/>
        </p:nvSpPr>
        <p:spPr>
          <a:xfrm>
            <a:off x="344091" y="3154680"/>
            <a:ext cx="4114800" cy="415468"/>
          </a:xfrm>
          <a:prstGeom prst="rect">
            <a:avLst/>
          </a:prstGeom>
          <a:noFill/>
          <a:ln>
            <a:noFill/>
          </a:ln>
        </p:spPr>
        <p:txBody>
          <a:bodyPr spcFirstLastPara="1" wrap="square" lIns="68569" tIns="34275" rIns="68569" bIns="34275" anchor="t" anchorCtr="0">
            <a:spAutoFit/>
          </a:bodyPr>
          <a:lstStyle/>
          <a:p>
            <a:r>
              <a:rPr lang="en-US" sz="1125">
                <a:solidFill>
                  <a:srgbClr val="666666"/>
                </a:solidFill>
                <a:latin typeface="Calibri"/>
                <a:ea typeface="Calibri"/>
                <a:cs typeface="Calibri"/>
                <a:sym typeface="Calibri"/>
              </a:rPr>
              <a:t>Interactive views of monthly cloud spend by service, provider, and workload type</a:t>
            </a:r>
            <a:endParaRPr sz="1013"/>
          </a:p>
        </p:txBody>
      </p:sp>
      <p:sp>
        <p:nvSpPr>
          <p:cNvPr id="12" name="Google Shape;357;p23">
            <a:extLst>
              <a:ext uri="{FF2B5EF4-FFF2-40B4-BE49-F238E27FC236}">
                <a16:creationId xmlns:a16="http://schemas.microsoft.com/office/drawing/2014/main" id="{61D253F0-5268-1078-8F4E-13FF65BB7F26}"/>
              </a:ext>
            </a:extLst>
          </p:cNvPr>
          <p:cNvSpPr txBox="1"/>
          <p:nvPr/>
        </p:nvSpPr>
        <p:spPr>
          <a:xfrm>
            <a:off x="344091" y="3675888"/>
            <a:ext cx="4114800" cy="265427"/>
          </a:xfrm>
          <a:prstGeom prst="rect">
            <a:avLst/>
          </a:prstGeom>
          <a:noFill/>
          <a:ln>
            <a:noFill/>
          </a:ln>
        </p:spPr>
        <p:txBody>
          <a:bodyPr spcFirstLastPara="1" wrap="square" lIns="68569" tIns="34275" rIns="68569" bIns="34275" anchor="t" anchorCtr="0">
            <a:spAutoFit/>
          </a:bodyPr>
          <a:lstStyle/>
          <a:p>
            <a:r>
              <a:rPr lang="en-US" sz="1275" b="1">
                <a:solidFill>
                  <a:srgbClr val="1A2B4A"/>
                </a:solidFill>
                <a:latin typeface="Calibri"/>
                <a:ea typeface="Calibri"/>
                <a:cs typeface="Calibri"/>
                <a:sym typeface="Calibri"/>
              </a:rPr>
              <a:t>Community Scorecards</a:t>
            </a:r>
            <a:endParaRPr sz="1013"/>
          </a:p>
        </p:txBody>
      </p:sp>
      <p:sp>
        <p:nvSpPr>
          <p:cNvPr id="13" name="Google Shape;358;p23">
            <a:extLst>
              <a:ext uri="{FF2B5EF4-FFF2-40B4-BE49-F238E27FC236}">
                <a16:creationId xmlns:a16="http://schemas.microsoft.com/office/drawing/2014/main" id="{C53570F4-4605-BFE1-2D81-43C88EAA4A1D}"/>
              </a:ext>
            </a:extLst>
          </p:cNvPr>
          <p:cNvSpPr txBox="1"/>
          <p:nvPr/>
        </p:nvSpPr>
        <p:spPr>
          <a:xfrm>
            <a:off x="344091" y="3950208"/>
            <a:ext cx="4114800" cy="415468"/>
          </a:xfrm>
          <a:prstGeom prst="rect">
            <a:avLst/>
          </a:prstGeom>
          <a:noFill/>
          <a:ln>
            <a:noFill/>
          </a:ln>
        </p:spPr>
        <p:txBody>
          <a:bodyPr spcFirstLastPara="1" wrap="square" lIns="68569" tIns="34275" rIns="68569" bIns="34275" anchor="t" anchorCtr="0">
            <a:spAutoFit/>
          </a:bodyPr>
          <a:lstStyle/>
          <a:p>
            <a:r>
              <a:rPr lang="en-US" sz="1125">
                <a:solidFill>
                  <a:srgbClr val="666666"/>
                </a:solidFill>
                <a:latin typeface="Calibri"/>
                <a:ea typeface="Calibri"/>
                <a:cs typeface="Calibri"/>
                <a:sym typeface="Calibri"/>
              </a:rPr>
              <a:t>The Internet2 Cloud Scorecard Finder helps institutions discover and compare vetted cloud solutions</a:t>
            </a:r>
            <a:endParaRPr sz="1013"/>
          </a:p>
        </p:txBody>
      </p:sp>
      <p:pic>
        <p:nvPicPr>
          <p:cNvPr id="14" name="Google Shape;359;p23" descr="benchmarking-dashboard.png">
            <a:extLst>
              <a:ext uri="{FF2B5EF4-FFF2-40B4-BE49-F238E27FC236}">
                <a16:creationId xmlns:a16="http://schemas.microsoft.com/office/drawing/2014/main" id="{7119AE6A-1844-365E-9002-4DB455709920}"/>
              </a:ext>
            </a:extLst>
          </p:cNvPr>
          <p:cNvPicPr preferRelativeResize="0"/>
          <p:nvPr/>
        </p:nvPicPr>
        <p:blipFill rotWithShape="1">
          <a:blip r:embed="rId2">
            <a:alphaModFix/>
          </a:blip>
          <a:srcRect/>
          <a:stretch/>
        </p:blipFill>
        <p:spPr>
          <a:xfrm>
            <a:off x="4664631" y="1289304"/>
            <a:ext cx="4320540" cy="2948940"/>
          </a:xfrm>
          <a:prstGeom prst="rect">
            <a:avLst/>
          </a:prstGeom>
          <a:noFill/>
          <a:ln>
            <a:noFill/>
          </a:ln>
        </p:spPr>
      </p:pic>
    </p:spTree>
    <p:extLst>
      <p:ext uri="{BB962C8B-B14F-4D97-AF65-F5344CB8AC3E}">
        <p14:creationId xmlns:p14="http://schemas.microsoft.com/office/powerpoint/2010/main" val="2838788153"/>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D0992E-CCCF-45DB-AB26-A4F50B75E4D6}" vid="{C2252C9B-28CB-4431-8278-C26B15A769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C14C35B6BD02428EFDFCF6B38DCCFF" ma:contentTypeVersion="3" ma:contentTypeDescription="Create a new document." ma:contentTypeScope="" ma:versionID="cb80918fe4a605eb18370ba55c5d957b">
  <xsd:schema xmlns:xsd="http://www.w3.org/2001/XMLSchema" xmlns:xs="http://www.w3.org/2001/XMLSchema" xmlns:p="http://schemas.microsoft.com/office/2006/metadata/properties" xmlns:ns1="http://schemas.microsoft.com/sharepoint/v3" xmlns:ns2="e7019c98-23ef-46f8-8434-cfd3a3bc7393" targetNamespace="http://schemas.microsoft.com/office/2006/metadata/properties" ma:root="true" ma:fieldsID="19d4d48c21c094bbdb8e7cf95f595ca6" ns1:_="" ns2:_="">
    <xsd:import namespace="http://schemas.microsoft.com/sharepoint/v3"/>
    <xsd:import namespace="e7019c98-23ef-46f8-8434-cfd3a3bc739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019c98-23ef-46f8-8434-cfd3a3bc7393"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0"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e7019c98-23ef-46f8-8434-cfd3a3bc7393">GN4PROJ-13-16</_dlc_DocId>
    <_dlc_DocIdUrl xmlns="e7019c98-23ef-46f8-8434-cfd3a3bc7393">
      <Url>https://intranet.geant.org/help-and-support/_layouts/15/DocIdRedir.aspx?ID=GN4PROJ-13-16</Url>
      <Description>GN4PROJ-13-16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2E35BE0-4019-4082-B1C6-2E4ACDDEA2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7019c98-23ef-46f8-8434-cfd3a3bc73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AA3960-760A-4B61-8C8B-DBF90F37C8C8}">
  <ds:schemaRefs>
    <ds:schemaRef ds:uri="http://schemas.microsoft.com/office/2006/documentManagement/types"/>
    <ds:schemaRef ds:uri="http://purl.org/dc/terms/"/>
    <ds:schemaRef ds:uri="http://schemas.microsoft.com/sharepoint/v3"/>
    <ds:schemaRef ds:uri="http://schemas.microsoft.com/office/infopath/2007/PartnerControls"/>
    <ds:schemaRef ds:uri="http://www.w3.org/XML/1998/namespace"/>
    <ds:schemaRef ds:uri="http://purl.org/dc/dcmitype/"/>
    <ds:schemaRef ds:uri="http://schemas.microsoft.com/office/2006/metadata/properties"/>
    <ds:schemaRef ds:uri="http://schemas.openxmlformats.org/package/2006/metadata/core-properties"/>
    <ds:schemaRef ds:uri="e7019c98-23ef-46f8-8434-cfd3a3bc7393"/>
    <ds:schemaRef ds:uri="http://purl.org/dc/elements/1.1/"/>
  </ds:schemaRefs>
</ds:datastoreItem>
</file>

<file path=customXml/itemProps3.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4.xml><?xml version="1.0" encoding="utf-8"?>
<ds:datastoreItem xmlns:ds="http://schemas.openxmlformats.org/officeDocument/2006/customXml" ds:itemID="{754E8D75-8AF6-4906-9862-16846F3CF79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Final GEANT Association template 16 9 widescreen</Template>
  <TotalTime>50709</TotalTime>
  <Words>1450</Words>
  <Application>Microsoft Macintosh PowerPoint</Application>
  <PresentationFormat>On-screen Show (16:9)</PresentationFormat>
  <Paragraphs>232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Montserrat</vt:lpstr>
      <vt:lpstr>GEANT Association</vt:lpstr>
      <vt:lpstr>PowerPoint Presentation</vt:lpstr>
      <vt:lpstr>Agenda</vt:lpstr>
      <vt:lpstr>Meet Your Speakers</vt:lpstr>
      <vt:lpstr>About Internet2</vt:lpstr>
      <vt:lpstr>Four Pillars of the Internet2 NET+ Program</vt:lpstr>
      <vt:lpstr>What Is CICP?</vt:lpstr>
      <vt:lpstr>How CICP Engages Institutions</vt:lpstr>
      <vt:lpstr>CICP by the Numbers</vt:lpstr>
      <vt:lpstr>Data Benchmarking</vt:lpstr>
      <vt:lpstr>Barn Raisings &amp; Tech Jams</vt:lpstr>
      <vt:lpstr>CLASS: Cloud Learning &amp; Skills Sessions</vt:lpstr>
      <vt:lpstr>Answers by Experts Chatbot</vt:lpstr>
      <vt:lpstr>CICP in Action: Success Stories</vt:lpstr>
      <vt:lpstr>Looking Ahead</vt:lpstr>
      <vt:lpstr>DIY Cloud Community</vt:lpstr>
      <vt:lpstr>PowerPoint Presentation</vt:lpstr>
    </vt:vector>
  </TitlesOfParts>
  <Company>DANTE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Meyer</dc:creator>
  <cp:keywords/>
  <dc:description>change to funding information Nov 2015</dc:description>
  <cp:lastModifiedBy>Sean O'Brien</cp:lastModifiedBy>
  <cp:revision>185</cp:revision>
  <dcterms:created xsi:type="dcterms:W3CDTF">2015-04-29T14:13:57Z</dcterms:created>
  <dcterms:modified xsi:type="dcterms:W3CDTF">2026-06-04T01:32:23Z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0x010100EFC14C35B6BD02428EFDFCF6B38DCCFF</vt:lpwstr>
  </property>
  <property fmtid="{D5CDD505-2E9C-101B-9397-08002B2CF9AE}" pid="3" name="_dlc_DocIdItemGuid">
    <vt:lpwstr>44859268-e552-4f71-81b4-ca39bd175d99</vt:lpwstr>
  </property>
</Properties>
</file>