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  <p:sldMasterId id="2147483733" r:id="rId5"/>
  </p:sldMasterIdLst>
  <p:notesMasterIdLst>
    <p:notesMasterId r:id="rId36"/>
  </p:notesMasterIdLst>
  <p:handoutMasterIdLst>
    <p:handoutMasterId r:id="rId37"/>
  </p:handoutMasterIdLst>
  <p:sldIdLst>
    <p:sldId id="268" r:id="rId6"/>
    <p:sldId id="258" r:id="rId7"/>
    <p:sldId id="270" r:id="rId8"/>
    <p:sldId id="271" r:id="rId9"/>
    <p:sldId id="275" r:id="rId10"/>
    <p:sldId id="273" r:id="rId11"/>
    <p:sldId id="274" r:id="rId12"/>
    <p:sldId id="278" r:id="rId13"/>
    <p:sldId id="301" r:id="rId14"/>
    <p:sldId id="279" r:id="rId15"/>
    <p:sldId id="281" r:id="rId16"/>
    <p:sldId id="282" r:id="rId17"/>
    <p:sldId id="283" r:id="rId18"/>
    <p:sldId id="284" r:id="rId19"/>
    <p:sldId id="285" r:id="rId20"/>
    <p:sldId id="286" r:id="rId21"/>
    <p:sldId id="289" r:id="rId22"/>
    <p:sldId id="290" r:id="rId23"/>
    <p:sldId id="291" r:id="rId24"/>
    <p:sldId id="287" r:id="rId25"/>
    <p:sldId id="288" r:id="rId26"/>
    <p:sldId id="296" r:id="rId27"/>
    <p:sldId id="297" r:id="rId28"/>
    <p:sldId id="299" r:id="rId29"/>
    <p:sldId id="298" r:id="rId30"/>
    <p:sldId id="300" r:id="rId31"/>
    <p:sldId id="272" r:id="rId32"/>
    <p:sldId id="277" r:id="rId33"/>
    <p:sldId id="276" r:id="rId34"/>
    <p:sldId id="267" r:id="rId35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B00"/>
    <a:srgbClr val="000A92"/>
    <a:srgbClr val="001EFF"/>
    <a:srgbClr val="00F5DD"/>
    <a:srgbClr val="D8D8EB"/>
    <a:srgbClr val="B0B1D5"/>
    <a:srgbClr val="420068"/>
    <a:srgbClr val="FCE7BE"/>
    <a:srgbClr val="FCEFE2"/>
    <a:srgbClr val="727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75467-9CCA-F697-9E52-47A8675CE7A1}" v="80" dt="2026-06-03T12:27:14.612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68"/>
      </p:cViewPr>
      <p:guideLst>
        <p:guide orient="horz" pos="2115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3F67CB9-48B0-0DDA-5E46-6487BB3051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EE1F42-FD57-F98B-EDB2-86B6C904C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1798-7C7A-444A-A1DD-32C5794F309F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6501AB-372E-CAD6-3C10-B4636DF66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4274BA-90F8-EE2E-8339-47380286F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BECE-C8EB-AF48-842A-D54DD627636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86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DFC1-75E8-6F4C-9B15-055E5A4B33FB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B49FE-9695-0948-BDCD-6B762CE9CB1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22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9">
            <a:extLst>
              <a:ext uri="{FF2B5EF4-FFF2-40B4-BE49-F238E27FC236}">
                <a16:creationId xmlns:a16="http://schemas.microsoft.com/office/drawing/2014/main" id="{A63A107C-599E-BEB2-72D1-BF4DBD0FA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067011-E312-D42C-5AB4-69E712BA0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5710" y="2637692"/>
            <a:ext cx="3862536" cy="1054505"/>
          </a:xfrm>
        </p:spPr>
        <p:txBody>
          <a:bodyPr anchor="b"/>
          <a:lstStyle>
            <a:lvl1pPr algn="l">
              <a:defRPr sz="28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3BEBF1-B6EB-B155-97F6-828675475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709" y="3985846"/>
            <a:ext cx="3862536" cy="62132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E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243CD4-9172-64DC-EE1F-D82EC64E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5710" y="5491777"/>
            <a:ext cx="176276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836C3C51-383E-2A4C-8784-8ABDF815AD0C}" type="datetimeFigureOut">
              <a:rPr lang="pt-BR" smtClean="0"/>
              <a:pPr/>
              <a:t>03/06/2026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58A81E7-7A4C-1E19-6304-778F9647F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635686B-48D8-CC47-573B-A543409B22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3105"/>
          <a:stretch/>
        </p:blipFill>
        <p:spPr>
          <a:xfrm>
            <a:off x="686240" y="2425602"/>
            <a:ext cx="3206948" cy="1214971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A23DDDD-1D58-41BC-1CBB-F7CA30CBEEA4}"/>
              </a:ext>
            </a:extLst>
          </p:cNvPr>
          <p:cNvSpPr/>
          <p:nvPr userDrawn="1"/>
        </p:nvSpPr>
        <p:spPr>
          <a:xfrm>
            <a:off x="164123" y="527538"/>
            <a:ext cx="1078523" cy="398585"/>
          </a:xfrm>
          <a:prstGeom prst="rect">
            <a:avLst/>
          </a:prstGeom>
          <a:solidFill>
            <a:srgbClr val="000A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65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C679C-E6B1-CB29-D0FE-A16063C1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11C4B7-71D4-E316-7EFE-EA36A996D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0D96CB-FB59-DDF8-03EF-9DC14A68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650874-6632-8016-CDF3-A1310028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2C4DD8-A0D1-AA29-17DC-6A429186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07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B2D0FA-E297-6345-E0F8-44D6B45E9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4640" y="365125"/>
            <a:ext cx="216916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D117E1-5CD7-B50D-0B0A-AD2DCDD1C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02080" y="365125"/>
            <a:ext cx="737616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E22EF2-BEF6-61BA-AA50-1B09968E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485E06-38E3-D602-08B4-E05A8E79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81AE1D-3A1B-799F-A31C-5E2A903F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42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D12660-8FFF-C805-9308-F9010B1231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EB00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1594FF5-C485-911C-76EC-B52EF986A3E2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358BE4-BA3F-14EF-E9A6-96290F0FF80A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0E3EA9B-C4A7-18C0-A724-06AF6C5B4A36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697F9A3-A232-340C-3A69-DFE9310D11F7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5F0B282-AE15-FCAD-D8C7-78EEDB911DF0}"/>
              </a:ext>
            </a:extLst>
          </p:cNvPr>
          <p:cNvSpPr/>
          <p:nvPr userDrawn="1"/>
        </p:nvSpPr>
        <p:spPr>
          <a:xfrm>
            <a:off x="164123" y="527538"/>
            <a:ext cx="1078523" cy="398585"/>
          </a:xfrm>
          <a:prstGeom prst="rect">
            <a:avLst/>
          </a:prstGeom>
          <a:solidFill>
            <a:srgbClr val="000A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99C008-4F10-4836-8598-FC1A2300D5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15217"/>
            <a:ext cx="12192000" cy="123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36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9">
            <a:extLst>
              <a:ext uri="{FF2B5EF4-FFF2-40B4-BE49-F238E27FC236}">
                <a16:creationId xmlns:a16="http://schemas.microsoft.com/office/drawing/2014/main" id="{A63A107C-599E-BEB2-72D1-BF4DBD0FA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067011-E312-D42C-5AB4-69E712BA0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5710" y="2637692"/>
            <a:ext cx="3862536" cy="1054505"/>
          </a:xfrm>
        </p:spPr>
        <p:txBody>
          <a:bodyPr anchor="b"/>
          <a:lstStyle>
            <a:lvl1pPr algn="l">
              <a:defRPr sz="28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3BEBF1-B6EB-B155-97F6-828675475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709" y="3985846"/>
            <a:ext cx="3862536" cy="62132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E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243CD4-9172-64DC-EE1F-D82EC64E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5710" y="5491777"/>
            <a:ext cx="176276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836C3C51-383E-2A4C-8784-8ABDF815AD0C}" type="datetimeFigureOut">
              <a:rPr lang="pt-BR" smtClean="0"/>
              <a:pPr/>
              <a:t>03/06/2026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58A81E7-7A4C-1E19-6304-778F9647F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635686B-48D8-CC47-573B-A543409B22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3105"/>
          <a:stretch/>
        </p:blipFill>
        <p:spPr>
          <a:xfrm>
            <a:off x="686240" y="2425602"/>
            <a:ext cx="3206948" cy="1214971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A23DDDD-1D58-41BC-1CBB-F7CA30CBEEA4}"/>
              </a:ext>
            </a:extLst>
          </p:cNvPr>
          <p:cNvSpPr/>
          <p:nvPr userDrawn="1"/>
        </p:nvSpPr>
        <p:spPr>
          <a:xfrm>
            <a:off x="164123" y="527538"/>
            <a:ext cx="1078523" cy="398585"/>
          </a:xfrm>
          <a:prstGeom prst="rect">
            <a:avLst/>
          </a:prstGeom>
          <a:solidFill>
            <a:srgbClr val="000A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213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6AC74-1B2A-7D99-6466-8006F732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DA4082-4322-EB89-31E6-BE8AB6DA9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F57AD2-36B2-1532-04C2-03C89BB8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2154C3-6BC4-EBD1-027E-1D246091E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DD0185-48D7-42D3-4368-923196D5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949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D8746-1245-A650-8D37-FEC6577C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0958"/>
            <a:ext cx="10515600" cy="1456084"/>
          </a:xfrm>
        </p:spPr>
        <p:txBody>
          <a:bodyPr anchor="ctr"/>
          <a:lstStyle>
            <a:lvl1pPr algn="ctr">
              <a:defRPr sz="4400">
                <a:solidFill>
                  <a:srgbClr val="00EB00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07D5E93-A2B7-3FD5-89AE-6A83A4D155F0}"/>
              </a:ext>
            </a:extLst>
          </p:cNvPr>
          <p:cNvSpPr/>
          <p:nvPr userDrawn="1"/>
        </p:nvSpPr>
        <p:spPr>
          <a:xfrm>
            <a:off x="164123" y="527538"/>
            <a:ext cx="1078523" cy="398585"/>
          </a:xfrm>
          <a:prstGeom prst="rect">
            <a:avLst/>
          </a:prstGeom>
          <a:solidFill>
            <a:srgbClr val="000A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6A52C7EF-FC79-1CF7-9800-FCBC71F2488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FF7E0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37E86D4-5BF9-E10C-6D19-73C59C2A9BF1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64044F3-5FC3-CDAD-FECB-1D2F45E5E189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98EB95ED-4324-EC1D-7646-1A3977AAA397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744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900D9-EECE-15A5-3681-DE331A03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9786BA-647A-5C0F-3FD3-CD3D3DA52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2080" y="1274215"/>
            <a:ext cx="4822874" cy="490274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A29C0D-FF67-3D14-8F22-547173581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7354" y="1274215"/>
            <a:ext cx="4976446" cy="490274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760F13-D889-9CCF-9F59-5BB99335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45CB67-7684-ECD9-91B1-2DB80BE8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CB7743-8B21-02E8-AE28-3FBF3E7A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735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2FA59-BDF7-C04A-5735-3F4AA3B8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0" y="365126"/>
            <a:ext cx="9953308" cy="73684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5192FA-F5B6-90BD-5766-74B37894E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79" y="1268656"/>
            <a:ext cx="4904935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Barlow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C4AEF0-CC91-8784-3C86-BC0AB0886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8900" y="2092568"/>
            <a:ext cx="4908113" cy="40970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DB5C8E-0296-0728-0EAB-4810C4C7D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7276" y="1273970"/>
            <a:ext cx="4904935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Barlow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E804327-6D85-4A33-9710-08405A8A0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7276" y="2092568"/>
            <a:ext cx="4908112" cy="40970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4DAA515-0534-DBB7-57A1-023E7DA4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2CCDB51-5D8A-12E0-3FD4-876F6797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6136346-F286-4CE7-DC90-9F5CD146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016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10BDA-BA34-F42A-25FC-3B3ED36E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3065F35-D3A4-85DF-6717-A7B6F4EE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F0CF1F6-FE38-6B98-0A6F-5A0CD3A9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5BD0BC-8244-9EBA-1322-B3C27E4C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23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70508E4-253D-99CB-A251-350C33E1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AD2370D-60AE-7B6E-81AD-D72B778A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FDD425A-8175-E5B7-724E-3B6EDEF5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26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6AC74-1B2A-7D99-6466-8006F732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DA4082-4322-EB89-31E6-BE8AB6DA9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F57AD2-36B2-1532-04C2-03C89BB8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2154C3-6BC4-EBD1-027E-1D246091E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DD0185-48D7-42D3-4368-923196D5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229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71E49-2E84-0000-466B-A559CC26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0" y="293078"/>
            <a:ext cx="4318782" cy="9612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880F47-462A-1EF4-CD4F-FCCA7D6F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154" y="1246431"/>
            <a:ext cx="5435234" cy="4966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1EB5B3-4BDC-A240-1E18-C6D1F33EB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2080" y="1254369"/>
            <a:ext cx="4318782" cy="495886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39FEE5-06E1-B56B-7404-24C2AB75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523D0A-879D-A115-0EFF-355B3CCC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702335-51BE-18F6-7CC1-1EACB230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221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1AC53-3EF1-EE60-0DEF-AEE05EEF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0" y="281354"/>
            <a:ext cx="3932237" cy="97447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1BF2523-D9BD-304C-7AAA-F69847148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316" y="1255833"/>
            <a:ext cx="6021071" cy="49339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10C335-4140-3396-F6AE-01F07D89B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2080" y="1255833"/>
            <a:ext cx="3932237" cy="493395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C848A4-61E7-3D4C-3F4A-62DBA262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4E1FA0-5702-BC3A-C65D-FA043C66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4C5704-6286-25E8-CFE9-F5F051B4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032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C679C-E6B1-CB29-D0FE-A16063C1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11C4B7-71D4-E316-7EFE-EA36A996D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0D96CB-FB59-DDF8-03EF-9DC14A68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650874-6632-8016-CDF3-A1310028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2C4DD8-A0D1-AA29-17DC-6A429186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059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B2D0FA-E297-6345-E0F8-44D6B45E9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4640" y="365125"/>
            <a:ext cx="216916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D117E1-5CD7-B50D-0B0A-AD2DCDD1C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02080" y="365125"/>
            <a:ext cx="737616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E22EF2-BEF6-61BA-AA50-1B09968E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485E06-38E3-D602-08B4-E05A8E79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81AE1D-3A1B-799F-A31C-5E2A903F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22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D12660-8FFF-C805-9308-F9010B1231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EB00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1594FF5-C485-911C-76EC-B52EF986A3E2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358BE4-BA3F-14EF-E9A6-96290F0FF80A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0E3EA9B-C4A7-18C0-A724-06AF6C5B4A36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697F9A3-A232-340C-3A69-DFE9310D11F7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5F0B282-AE15-FCAD-D8C7-78EEDB911DF0}"/>
              </a:ext>
            </a:extLst>
          </p:cNvPr>
          <p:cNvSpPr/>
          <p:nvPr userDrawn="1"/>
        </p:nvSpPr>
        <p:spPr>
          <a:xfrm>
            <a:off x="164123" y="527538"/>
            <a:ext cx="1078523" cy="398585"/>
          </a:xfrm>
          <a:prstGeom prst="rect">
            <a:avLst/>
          </a:prstGeom>
          <a:solidFill>
            <a:srgbClr val="000A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13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D8746-1245-A650-8D37-FEC6577C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0958"/>
            <a:ext cx="10515600" cy="1456084"/>
          </a:xfrm>
        </p:spPr>
        <p:txBody>
          <a:bodyPr anchor="ctr"/>
          <a:lstStyle>
            <a:lvl1pPr algn="ctr">
              <a:defRPr sz="4400">
                <a:solidFill>
                  <a:srgbClr val="00EB00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07D5E93-A2B7-3FD5-89AE-6A83A4D155F0}"/>
              </a:ext>
            </a:extLst>
          </p:cNvPr>
          <p:cNvSpPr/>
          <p:nvPr userDrawn="1"/>
        </p:nvSpPr>
        <p:spPr>
          <a:xfrm>
            <a:off x="164123" y="527538"/>
            <a:ext cx="1078523" cy="398585"/>
          </a:xfrm>
          <a:prstGeom prst="rect">
            <a:avLst/>
          </a:prstGeom>
          <a:solidFill>
            <a:srgbClr val="000A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6A52C7EF-FC79-1CF7-9800-FCBC71F2488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FF7E0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37E86D4-5BF9-E10C-6D19-73C59C2A9BF1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64044F3-5FC3-CDAD-FECB-1D2F45E5E189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98EB95ED-4324-EC1D-7646-1A3977AAA397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82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900D9-EECE-15A5-3681-DE331A03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9786BA-647A-5C0F-3FD3-CD3D3DA52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2080" y="1274215"/>
            <a:ext cx="4822874" cy="490274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A29C0D-FF67-3D14-8F22-547173581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7354" y="1274215"/>
            <a:ext cx="4976446" cy="490274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760F13-D889-9CCF-9F59-5BB99335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45CB67-7684-ECD9-91B1-2DB80BE8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CB7743-8B21-02E8-AE28-3FBF3E7A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87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2FA59-BDF7-C04A-5735-3F4AA3B8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0" y="365126"/>
            <a:ext cx="9953308" cy="73684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5192FA-F5B6-90BD-5766-74B37894E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79" y="1268656"/>
            <a:ext cx="4904935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Barlow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C4AEF0-CC91-8784-3C86-BC0AB0886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8900" y="2092568"/>
            <a:ext cx="4908113" cy="40970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DB5C8E-0296-0728-0EAB-4810C4C7D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7276" y="1273970"/>
            <a:ext cx="4904935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Barlow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E804327-6D85-4A33-9710-08405A8A0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7276" y="2092568"/>
            <a:ext cx="4908112" cy="40970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4DAA515-0534-DBB7-57A1-023E7DA4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2CCDB51-5D8A-12E0-3FD4-876F6797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6136346-F286-4CE7-DC90-9F5CD146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56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10BDA-BA34-F42A-25FC-3B3ED36E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3065F35-D3A4-85DF-6717-A7B6F4EE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F0CF1F6-FE38-6B98-0A6F-5A0CD3A9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5BD0BC-8244-9EBA-1322-B3C27E4C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49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70508E4-253D-99CB-A251-350C33E1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AD2370D-60AE-7B6E-81AD-D72B778A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FDD425A-8175-E5B7-724E-3B6EDEF5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45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71E49-2E84-0000-466B-A559CC26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0" y="293078"/>
            <a:ext cx="4318782" cy="9612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880F47-462A-1EF4-CD4F-FCCA7D6F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154" y="1246431"/>
            <a:ext cx="5435234" cy="4966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1EB5B3-4BDC-A240-1E18-C6D1F33EB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2080" y="1254369"/>
            <a:ext cx="4318782" cy="4958862"/>
          </a:xfrm>
        </p:spPr>
        <p:txBody>
          <a:bodyPr/>
          <a:lstStyle>
            <a:lvl1pPr marL="0" indent="0">
              <a:buNone/>
              <a:defRPr sz="1600">
                <a:solidFill>
                  <a:srgbClr val="00EB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39FEE5-06E1-B56B-7404-24C2AB75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523D0A-879D-A115-0EFF-355B3CCC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702335-51BE-18F6-7CC1-1EACB230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09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1AC53-3EF1-EE60-0DEF-AEE05EEF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0" y="281354"/>
            <a:ext cx="3932237" cy="97447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1BF2523-D9BD-304C-7AAA-F69847148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316" y="1255833"/>
            <a:ext cx="6021071" cy="49339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10C335-4140-3396-F6AE-01F07D89B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2080" y="1255833"/>
            <a:ext cx="3932237" cy="4933951"/>
          </a:xfrm>
        </p:spPr>
        <p:txBody>
          <a:bodyPr/>
          <a:lstStyle>
            <a:lvl1pPr marL="0" indent="0">
              <a:buNone/>
              <a:defRPr sz="1600">
                <a:solidFill>
                  <a:srgbClr val="00EB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C848A4-61E7-3D4C-3F4A-62DBA262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C51-383E-2A4C-8784-8ABDF815AD0C}" type="datetimeFigureOut">
              <a:rPr lang="pt-BR" smtClean="0"/>
              <a:t>03/06/2026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4E1FA0-5702-BC3A-C65D-FA043C66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4C5704-6286-25E8-CFE9-F5F051B4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66BA-3108-904A-9876-4792A62F283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53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9B9904-1261-1C9B-79F4-E491AE3C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0" y="365126"/>
            <a:ext cx="9951720" cy="729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0CF295-7891-C3B1-BAAA-94E91906D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280160"/>
            <a:ext cx="9951720" cy="489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929708-3668-75BF-567E-DEB464A4B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02080" y="6356350"/>
            <a:ext cx="1762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rlow" pitchFamily="2" charset="77"/>
              </a:defRPr>
            </a:lvl1pPr>
          </a:lstStyle>
          <a:p>
            <a:fld id="{836C3C51-383E-2A4C-8784-8ABDF815AD0C}" type="datetimeFigureOut">
              <a:rPr lang="pt-BR" smtClean="0"/>
              <a:pPr/>
              <a:t>03/06/2026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C49E97-41BC-BC8A-8DA2-4EF0A692A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5520" y="6356350"/>
            <a:ext cx="5252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rlow" pitchFamily="2" charset="77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6A53F9-B3EB-A46A-DAE9-8122DE0E6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6356350"/>
            <a:ext cx="2169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rlow" pitchFamily="2" charset="77"/>
              </a:defRPr>
            </a:lvl1pPr>
          </a:lstStyle>
          <a:p>
            <a:fld id="{C07466BA-3108-904A-9876-4792A62F283F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66AA9243-4762-FF76-637D-D9E19A36B554}"/>
              </a:ext>
            </a:extLst>
          </p:cNvPr>
          <p:cNvGrpSpPr/>
          <p:nvPr userDrawn="1"/>
        </p:nvGrpSpPr>
        <p:grpSpPr>
          <a:xfrm>
            <a:off x="348572" y="657464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C919A06-2DF6-8AD3-20A7-DF652313F822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3DEB9B-33B7-C335-B18F-2CB5AD47B5FA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FF078C0A-B110-B0BD-E070-DC8F4BD09295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423773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000A92"/>
          </a:solidFill>
          <a:latin typeface="Barlow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1EFF"/>
          </a:solidFill>
          <a:latin typeface="Barlow" pitchFamily="2" charset="77"/>
          <a:ea typeface="+mn-ea"/>
          <a:cs typeface="+mn-cs"/>
        </a:defRPr>
      </a:lvl1pPr>
      <a:lvl2pPr marL="446088" indent="-223838" algn="l" defTabSz="914400" rtl="0" eaLnBrk="1" latinLnBrk="0" hangingPunct="1">
        <a:lnSpc>
          <a:spcPct val="90000"/>
        </a:lnSpc>
        <a:spcBef>
          <a:spcPts val="500"/>
        </a:spcBef>
        <a:buFont typeface="Fonte do Sistema Regular"/>
        <a:buChar char="-"/>
        <a:tabLst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628650" indent="-182563" algn="l" defTabSz="914400" rtl="0" eaLnBrk="1" latinLnBrk="0" hangingPunct="1">
        <a:lnSpc>
          <a:spcPct val="90000"/>
        </a:lnSpc>
        <a:spcBef>
          <a:spcPts val="500"/>
        </a:spcBef>
        <a:buFont typeface="Fonte do Sistema Regular"/>
        <a:buChar char="-"/>
        <a:tabLst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801688" indent="-173038" algn="l" defTabSz="914400" rtl="0" eaLnBrk="1" latinLnBrk="0" hangingPunct="1">
        <a:lnSpc>
          <a:spcPct val="90000"/>
        </a:lnSpc>
        <a:spcBef>
          <a:spcPts val="500"/>
        </a:spcBef>
        <a:buFont typeface="Fonte do Sistema Regular"/>
        <a:buChar char="-"/>
        <a:tabLst/>
        <a:defRPr sz="16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984250" indent="-182563" algn="l" defTabSz="914400" rtl="0" eaLnBrk="1" latinLnBrk="0" hangingPunct="1">
        <a:lnSpc>
          <a:spcPct val="90000"/>
        </a:lnSpc>
        <a:spcBef>
          <a:spcPts val="500"/>
        </a:spcBef>
        <a:buFont typeface="Fonte do Sistema Regular"/>
        <a:buChar char="-"/>
        <a:tabLst/>
        <a:defRPr sz="16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9B9904-1261-1C9B-79F4-E491AE3C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0" y="365126"/>
            <a:ext cx="9951720" cy="729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0CF295-7891-C3B1-BAAA-94E91906D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280160"/>
            <a:ext cx="9951720" cy="489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929708-3668-75BF-567E-DEB464A4B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02080" y="6356350"/>
            <a:ext cx="1762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fld id="{836C3C51-383E-2A4C-8784-8ABDF815AD0C}" type="datetimeFigureOut">
              <a:rPr lang="pt-BR" smtClean="0"/>
              <a:pPr/>
              <a:t>03/06/2026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C49E97-41BC-BC8A-8DA2-4EF0A692A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5520" y="6356350"/>
            <a:ext cx="5252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6A53F9-B3EB-A46A-DAE9-8122DE0E6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6356350"/>
            <a:ext cx="2169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fld id="{C07466BA-3108-904A-9876-4792A62F283F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66AA9243-4762-FF76-637D-D9E19A36B554}"/>
              </a:ext>
            </a:extLst>
          </p:cNvPr>
          <p:cNvGrpSpPr/>
          <p:nvPr userDrawn="1"/>
        </p:nvGrpSpPr>
        <p:grpSpPr>
          <a:xfrm>
            <a:off x="348572" y="657464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C919A06-2DF6-8AD3-20A7-DF652313F822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3DEB9B-33B7-C335-B18F-2CB5AD47B5FA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FF078C0A-B110-B0BD-E070-DC8F4BD09295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234118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Barlow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Barlow" pitchFamily="2" charset="77"/>
          <a:ea typeface="+mn-ea"/>
          <a:cs typeface="+mn-cs"/>
        </a:defRPr>
      </a:lvl1pPr>
      <a:lvl2pPr marL="446088" indent="-223838" algn="l" defTabSz="914400" rtl="0" eaLnBrk="1" latinLnBrk="0" hangingPunct="1">
        <a:lnSpc>
          <a:spcPct val="90000"/>
        </a:lnSpc>
        <a:spcBef>
          <a:spcPts val="500"/>
        </a:spcBef>
        <a:buFont typeface="Fonte do Sistema Regular"/>
        <a:buChar char="-"/>
        <a:tabLst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628650" indent="-182563" algn="l" defTabSz="914400" rtl="0" eaLnBrk="1" latinLnBrk="0" hangingPunct="1">
        <a:lnSpc>
          <a:spcPct val="90000"/>
        </a:lnSpc>
        <a:spcBef>
          <a:spcPts val="500"/>
        </a:spcBef>
        <a:buFont typeface="Fonte do Sistema Regular"/>
        <a:buChar char="-"/>
        <a:tabLst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801688" indent="-173038" algn="l" defTabSz="914400" rtl="0" eaLnBrk="1" latinLnBrk="0" hangingPunct="1">
        <a:lnSpc>
          <a:spcPct val="90000"/>
        </a:lnSpc>
        <a:spcBef>
          <a:spcPts val="500"/>
        </a:spcBef>
        <a:buFont typeface="Fonte do Sistema Regular"/>
        <a:buChar char="-"/>
        <a:tabLst/>
        <a:defRPr sz="16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984250" indent="-182563" algn="l" defTabSz="914400" rtl="0" eaLnBrk="1" latinLnBrk="0" hangingPunct="1">
        <a:lnSpc>
          <a:spcPct val="90000"/>
        </a:lnSpc>
        <a:spcBef>
          <a:spcPts val="500"/>
        </a:spcBef>
        <a:buFont typeface="Fonte do Sistema Regular"/>
        <a:buChar char="-"/>
        <a:tabLst/>
        <a:defRPr sz="16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B9462-244A-5DE6-6B61-91633F071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>
                <a:latin typeface="Barlow Medium"/>
              </a:rPr>
              <a:t>TNC26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BD4C3B-79D6-48C6-3ED5-D8F9565D7D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pt-BR">
                <a:latin typeface="Barlow"/>
              </a:rPr>
              <a:t>Machine Learning for </a:t>
            </a:r>
            <a:r>
              <a:rPr lang="pt-BR" err="1">
                <a:latin typeface="Barlow"/>
              </a:rPr>
              <a:t>Anomaly</a:t>
            </a:r>
            <a:r>
              <a:rPr lang="pt-BR">
                <a:latin typeface="Barlow"/>
              </a:rPr>
              <a:t> </a:t>
            </a:r>
            <a:r>
              <a:rPr lang="pt-BR" err="1">
                <a:latin typeface="Barlow"/>
              </a:rPr>
              <a:t>Detection</a:t>
            </a:r>
            <a:r>
              <a:rPr lang="pt-BR">
                <a:latin typeface="Barlow"/>
              </a:rPr>
              <a:t> in RNP Network </a:t>
            </a:r>
            <a:r>
              <a:rPr lang="pt-BR" err="1">
                <a:latin typeface="Barlow"/>
              </a:rPr>
              <a:t>Operations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02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8A88-FC7C-81B9-8625-4B8F2A8B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anomaly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051D90A-DB41-84BA-FDBD-1F64A91B7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2080" y="2020363"/>
            <a:ext cx="9951720" cy="3416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CCC96C-80A8-1F6A-3EF7-3DC6255FA301}"/>
              </a:ext>
            </a:extLst>
          </p:cNvPr>
          <p:cNvSpPr txBox="1"/>
          <p:nvPr/>
        </p:nvSpPr>
        <p:spPr>
          <a:xfrm>
            <a:off x="1402722" y="1344290"/>
            <a:ext cx="672048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1EFF"/>
                </a:solidFill>
                <a:latin typeface="Barlow"/>
              </a:rPr>
              <a:t>Different sources to a single destination</a:t>
            </a:r>
          </a:p>
        </p:txBody>
      </p:sp>
    </p:spTree>
    <p:extLst>
      <p:ext uri="{BB962C8B-B14F-4D97-AF65-F5344CB8AC3E}">
        <p14:creationId xmlns:p14="http://schemas.microsoft.com/office/powerpoint/2010/main" val="374671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5028-86DA-25B1-6B19-D1D382B83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9C5B696-9D94-48DF-A71B-746B9E63C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763" y="1558561"/>
            <a:ext cx="9952037" cy="4339366"/>
          </a:xfrm>
        </p:spPr>
      </p:pic>
    </p:spTree>
    <p:extLst>
      <p:ext uri="{BB962C8B-B14F-4D97-AF65-F5344CB8AC3E}">
        <p14:creationId xmlns:p14="http://schemas.microsoft.com/office/powerpoint/2010/main" val="180196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37E90-AD0D-4F1F-8C0C-1DC44A34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rlow Medium"/>
              </a:rPr>
              <a:t>Interface delay </a:t>
            </a:r>
            <a:r>
              <a:rPr lang="pt-BR" dirty="0" err="1">
                <a:latin typeface="Barlow Medium"/>
              </a:rPr>
              <a:t>anomaly</a:t>
            </a:r>
            <a:r>
              <a:rPr lang="pt-BR">
                <a:latin typeface="Barlow Medium"/>
              </a:rPr>
              <a:t> – Case #1</a:t>
            </a:r>
            <a:endParaRPr lang="pt-BR"/>
          </a:p>
        </p:txBody>
      </p:sp>
      <p:pic>
        <p:nvPicPr>
          <p:cNvPr id="1028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364FB62-455A-4496-909F-6B9C1D2C6F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640896"/>
            <a:ext cx="9952037" cy="41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23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A742F-E3E6-4707-AC52-31C736C6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Barlow Medium"/>
              </a:rPr>
              <a:t>Case #1</a:t>
            </a:r>
            <a:endParaRPr lang="en-US"/>
          </a:p>
        </p:txBody>
      </p:sp>
      <p:pic>
        <p:nvPicPr>
          <p:cNvPr id="2050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EBD5FABB-0AC8-4D0E-ADD2-C6265A69DF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558821"/>
            <a:ext cx="9952037" cy="433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39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301C4-EFFF-44BA-8B01-A1A9705A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Barlow Medium"/>
              </a:rPr>
              <a:t>Case #1</a:t>
            </a:r>
            <a:endParaRPr lang="pt-BR"/>
          </a:p>
        </p:txBody>
      </p:sp>
      <p:pic>
        <p:nvPicPr>
          <p:cNvPr id="3074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F8FE060D-2215-45A5-B4D3-E4C8B8C24A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911542"/>
            <a:ext cx="9952037" cy="363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861A9A-5106-B267-57D1-5834D4FFE4D2}"/>
              </a:ext>
            </a:extLst>
          </p:cNvPr>
          <p:cNvSpPr txBox="1"/>
          <p:nvPr/>
        </p:nvSpPr>
        <p:spPr>
          <a:xfrm>
            <a:off x="1402722" y="1344290"/>
            <a:ext cx="816592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1EFF"/>
                </a:solidFill>
                <a:latin typeface="Barlow"/>
              </a:rPr>
              <a:t>Packet loss associated and probably a physical route change </a:t>
            </a:r>
          </a:p>
        </p:txBody>
      </p:sp>
    </p:spTree>
    <p:extLst>
      <p:ext uri="{BB962C8B-B14F-4D97-AF65-F5344CB8AC3E}">
        <p14:creationId xmlns:p14="http://schemas.microsoft.com/office/powerpoint/2010/main" val="211860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F7038-35C0-41CC-8DB7-D04D7EDC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rlow Medium"/>
              </a:rPr>
              <a:t>Interface delay </a:t>
            </a:r>
            <a:r>
              <a:rPr lang="pt-BR" dirty="0" err="1">
                <a:latin typeface="Barlow Medium"/>
              </a:rPr>
              <a:t>anomaly</a:t>
            </a:r>
            <a:r>
              <a:rPr lang="pt-BR" dirty="0">
                <a:latin typeface="Barlow Medium"/>
              </a:rPr>
              <a:t> – Case #2</a:t>
            </a:r>
            <a:endParaRPr lang="pt-BR" dirty="0"/>
          </a:p>
        </p:txBody>
      </p:sp>
      <p:pic>
        <p:nvPicPr>
          <p:cNvPr id="4098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62B8E1A9-783E-492F-B09C-DBBBC53512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551236"/>
            <a:ext cx="9952037" cy="4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13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721F7-3E3B-45C8-8165-D3C7EA11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Barlow Medium"/>
              </a:rPr>
              <a:t>Case #2</a:t>
            </a:r>
            <a:endParaRPr lang="en-US"/>
          </a:p>
        </p:txBody>
      </p:sp>
      <p:pic>
        <p:nvPicPr>
          <p:cNvPr id="5122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A23945F-363C-495A-8B5D-CF99428116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790176"/>
            <a:ext cx="9952037" cy="38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676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83723-53BF-417E-A7FA-B2FDA8BD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rlow Medium"/>
              </a:rPr>
              <a:t>Interface delay </a:t>
            </a:r>
            <a:r>
              <a:rPr lang="pt-BR" err="1">
                <a:latin typeface="Barlow Medium"/>
              </a:rPr>
              <a:t>anomaly</a:t>
            </a:r>
            <a:r>
              <a:rPr lang="pt-BR">
                <a:latin typeface="Barlow Medium"/>
              </a:rPr>
              <a:t> – Case #3</a:t>
            </a:r>
            <a:endParaRPr lang="pt-BR">
              <a:solidFill>
                <a:srgbClr val="000000"/>
              </a:solidFill>
            </a:endParaRPr>
          </a:p>
        </p:txBody>
      </p:sp>
      <p:pic>
        <p:nvPicPr>
          <p:cNvPr id="8194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C9E2B89-4E5C-4877-B064-F14E64FA35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298006"/>
            <a:ext cx="9952037" cy="48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564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E215A-D85E-454A-8D07-CB621A42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Barlow Medium"/>
              </a:rPr>
              <a:t>Case #3</a:t>
            </a:r>
            <a:endParaRPr lang="pt-BR">
              <a:solidFill>
                <a:srgbClr val="000000"/>
              </a:solidFill>
              <a:latin typeface="Barlow Medium"/>
            </a:endParaRPr>
          </a:p>
        </p:txBody>
      </p:sp>
      <p:pic>
        <p:nvPicPr>
          <p:cNvPr id="9218" name="Picture 2" descr="A graph with lines and numbers&#10;&#10;AI-generated content may be incorrect.">
            <a:extLst>
              <a:ext uri="{FF2B5EF4-FFF2-40B4-BE49-F238E27FC236}">
                <a16:creationId xmlns:a16="http://schemas.microsoft.com/office/drawing/2014/main" id="{E967AE08-3CD4-4AD5-8228-DFAE19B986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858444"/>
            <a:ext cx="9952037" cy="373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778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C1FE0-C0A4-4D0E-8DD6-EB292666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Barlow Medium"/>
              </a:rPr>
              <a:t>Case #3</a:t>
            </a:r>
            <a:endParaRPr lang="pt-BR">
              <a:solidFill>
                <a:srgbClr val="000000"/>
              </a:solidFill>
              <a:latin typeface="Barlow Medium"/>
            </a:endParaRPr>
          </a:p>
        </p:txBody>
      </p:sp>
      <p:pic>
        <p:nvPicPr>
          <p:cNvPr id="10242" name="Picture 2" descr="A screen shot of a graph&#10;&#10;AI-generated content may be incorrect.">
            <a:extLst>
              <a:ext uri="{FF2B5EF4-FFF2-40B4-BE49-F238E27FC236}">
                <a16:creationId xmlns:a16="http://schemas.microsoft.com/office/drawing/2014/main" id="{64E2AD9B-7106-4429-9CD1-363FAE1E90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460211"/>
            <a:ext cx="9952037" cy="453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0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69A4EE6-620E-E8B6-3803-85DDD4D0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Barlow Medium"/>
              </a:rPr>
              <a:t>RNP – Rede Nacional de Ensino e Pesquisa </a:t>
            </a:r>
            <a:endParaRPr lang="en-US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4E9B4F0-A26E-A76C-519C-9F42D7D7F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080" y="1347067"/>
            <a:ext cx="9951720" cy="48968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err="1">
                <a:latin typeface="Barlow"/>
              </a:rPr>
              <a:t>Brazilian</a:t>
            </a:r>
            <a:r>
              <a:rPr lang="pt-BR" dirty="0">
                <a:latin typeface="Barlow"/>
              </a:rPr>
              <a:t> NREN </a:t>
            </a:r>
          </a:p>
          <a:p>
            <a:r>
              <a:rPr lang="pt-BR" dirty="0" err="1">
                <a:latin typeface="Barlow"/>
              </a:rPr>
              <a:t>Presence</a:t>
            </a:r>
            <a:r>
              <a:rPr lang="pt-BR" dirty="0">
                <a:latin typeface="Barlow"/>
              </a:rPr>
              <a:t> in </a:t>
            </a:r>
            <a:r>
              <a:rPr lang="pt-BR" dirty="0" err="1">
                <a:latin typeface="Barlow"/>
              </a:rPr>
              <a:t>all</a:t>
            </a:r>
            <a:r>
              <a:rPr lang="pt-BR" dirty="0">
                <a:latin typeface="Barlow"/>
              </a:rPr>
              <a:t> 27 </a:t>
            </a:r>
            <a:r>
              <a:rPr lang="pt-BR" dirty="0" err="1">
                <a:latin typeface="Barlow"/>
              </a:rPr>
              <a:t>states</a:t>
            </a:r>
            <a:r>
              <a:rPr lang="pt-BR" dirty="0">
                <a:latin typeface="Barlow"/>
              </a:rPr>
              <a:t> in </a:t>
            </a:r>
            <a:r>
              <a:rPr lang="pt-BR" dirty="0" err="1">
                <a:latin typeface="Barlow"/>
              </a:rPr>
              <a:t>Brazil</a:t>
            </a:r>
            <a:r>
              <a:rPr lang="pt-BR" dirty="0">
                <a:latin typeface="Barlow"/>
              </a:rPr>
              <a:t> </a:t>
            </a:r>
          </a:p>
          <a:p>
            <a:r>
              <a:rPr lang="pt-BR" dirty="0">
                <a:latin typeface="Barlow"/>
              </a:rPr>
              <a:t>~1800 sites </a:t>
            </a:r>
            <a:r>
              <a:rPr lang="pt-BR" dirty="0" err="1">
                <a:latin typeface="Barlow"/>
              </a:rPr>
              <a:t>connected</a:t>
            </a:r>
            <a:r>
              <a:rPr lang="pt-BR" dirty="0">
                <a:latin typeface="Barlow"/>
              </a:rPr>
              <a:t> </a:t>
            </a:r>
          </a:p>
          <a:p>
            <a:r>
              <a:rPr lang="pt-BR" dirty="0" err="1">
                <a:latin typeface="Barlow"/>
              </a:rPr>
              <a:t>International</a:t>
            </a:r>
            <a:r>
              <a:rPr lang="pt-BR" dirty="0">
                <a:latin typeface="Barlow"/>
              </a:rPr>
              <a:t> connections </a:t>
            </a:r>
          </a:p>
          <a:p>
            <a:pPr marL="445770" lvl="1" indent="-223520">
              <a:buFont typeface="Courier New" panose="020B0604020202020204" pitchFamily="34" charset="0"/>
              <a:buChar char="o"/>
            </a:pPr>
            <a:r>
              <a:rPr lang="pt-BR">
                <a:solidFill>
                  <a:srgbClr val="001EFF"/>
                </a:solidFill>
                <a:latin typeface="Barlow"/>
              </a:rPr>
              <a:t>US: Monet</a:t>
            </a:r>
          </a:p>
          <a:p>
            <a:pPr marL="445770" lvl="1" indent="-223520">
              <a:buFont typeface="Courier New" panose="020B0604020202020204" pitchFamily="34" charset="0"/>
              <a:buChar char="o"/>
            </a:pPr>
            <a:r>
              <a:rPr lang="pt-BR" dirty="0" err="1">
                <a:solidFill>
                  <a:srgbClr val="001EFF"/>
                </a:solidFill>
                <a:latin typeface="Barlow"/>
              </a:rPr>
              <a:t>Europe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: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Bella-S</a:t>
            </a:r>
          </a:p>
          <a:p>
            <a:pPr marL="445770" lvl="1" indent="-223520">
              <a:buFont typeface="Courier New" panose="020B0604020202020204" pitchFamily="34" charset="0"/>
              <a:buChar char="o"/>
            </a:pPr>
            <a:r>
              <a:rPr lang="pt-BR" dirty="0" err="1">
                <a:solidFill>
                  <a:srgbClr val="001EFF"/>
                </a:solidFill>
                <a:latin typeface="Barlow"/>
              </a:rPr>
              <a:t>Africa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: SACS</a:t>
            </a:r>
          </a:p>
          <a:p>
            <a:pPr marL="445770" lvl="1" indent="-223520">
              <a:buFont typeface="Courier New" panose="020B0604020202020204" pitchFamily="34" charset="0"/>
              <a:buChar char="o"/>
            </a:pPr>
            <a:r>
              <a:rPr lang="pt-BR" dirty="0">
                <a:solidFill>
                  <a:srgbClr val="001EFF"/>
                </a:solidFill>
                <a:latin typeface="Barlow"/>
              </a:rPr>
              <a:t>South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America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: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RedClara</a:t>
            </a:r>
            <a:endParaRPr lang="pt-BR">
              <a:solidFill>
                <a:srgbClr val="001EFF"/>
              </a:solidFill>
              <a:latin typeface="Barlow"/>
            </a:endParaRPr>
          </a:p>
        </p:txBody>
      </p:sp>
      <p:pic>
        <p:nvPicPr>
          <p:cNvPr id="2" name="Picture 1" descr="A map of brazil with different colored lines&#10;&#10;AI-generated content may be incorrect.">
            <a:extLst>
              <a:ext uri="{FF2B5EF4-FFF2-40B4-BE49-F238E27FC236}">
                <a16:creationId xmlns:a16="http://schemas.microsoft.com/office/drawing/2014/main" id="{93FD3D3E-480F-BFD9-3DF5-6D540371DA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76"/>
          <a:stretch>
            <a:fillRect/>
          </a:stretch>
        </p:blipFill>
        <p:spPr>
          <a:xfrm>
            <a:off x="6373138" y="1345000"/>
            <a:ext cx="5423606" cy="52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15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85725-F175-4A40-9225-E54BFA1BD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rlow Medium"/>
              </a:rPr>
              <a:t>Interface </a:t>
            </a:r>
            <a:r>
              <a:rPr lang="pt-BR" dirty="0" err="1">
                <a:latin typeface="Barlow Medium"/>
              </a:rPr>
              <a:t>utilization</a:t>
            </a:r>
            <a:r>
              <a:rPr lang="pt-BR" dirty="0">
                <a:latin typeface="Barlow Medium"/>
              </a:rPr>
              <a:t> </a:t>
            </a:r>
            <a:r>
              <a:rPr lang="pt-BR" dirty="0" err="1">
                <a:latin typeface="Barlow Medium"/>
              </a:rPr>
              <a:t>anomaly</a:t>
            </a:r>
            <a:r>
              <a:rPr lang="pt-BR" dirty="0">
                <a:latin typeface="Barlow Medium"/>
              </a:rPr>
              <a:t> - Case #1</a:t>
            </a:r>
            <a:endParaRPr lang="pt-BR" dirty="0">
              <a:solidFill>
                <a:srgbClr val="000000"/>
              </a:solidFill>
              <a:latin typeface="Barlow Medium"/>
            </a:endParaRPr>
          </a:p>
        </p:txBody>
      </p:sp>
      <p:pic>
        <p:nvPicPr>
          <p:cNvPr id="6146" name="Picture 2" descr="A screen shot of a graph&#10;&#10;AI-generated content may be incorrect.">
            <a:extLst>
              <a:ext uri="{FF2B5EF4-FFF2-40B4-BE49-F238E27FC236}">
                <a16:creationId xmlns:a16="http://schemas.microsoft.com/office/drawing/2014/main" id="{522975E9-F8D9-47A1-BBC8-603CB1F522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869822"/>
            <a:ext cx="9952037" cy="37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123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D7E44-E540-43A8-93E7-69C6FDC6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Case #1</a:t>
            </a:r>
            <a:endParaRPr lang="en-US"/>
          </a:p>
        </p:txBody>
      </p:sp>
      <p:pic>
        <p:nvPicPr>
          <p:cNvPr id="7170" name="Picture 2" descr="A screen shot of a graph&#10;&#10;AI-generated content may be incorrect.">
            <a:extLst>
              <a:ext uri="{FF2B5EF4-FFF2-40B4-BE49-F238E27FC236}">
                <a16:creationId xmlns:a16="http://schemas.microsoft.com/office/drawing/2014/main" id="{F51AE6ED-E782-4D8C-AB6B-A029F707AF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455446"/>
            <a:ext cx="9952037" cy="25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45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CD054-2E17-449A-AFBA-393DA13A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Barlow Medium"/>
              </a:rPr>
              <a:t>Case #2</a:t>
            </a:r>
            <a:endParaRPr lang="en-US">
              <a:latin typeface="Barlow Medium"/>
            </a:endParaRPr>
          </a:p>
        </p:txBody>
      </p:sp>
      <p:pic>
        <p:nvPicPr>
          <p:cNvPr id="13314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7108882-A77C-43AF-8AA5-31ADD8D5B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024499"/>
            <a:ext cx="9952037" cy="340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35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B1B5E-2176-47A7-BCB3-D80B0395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Barlow Medium"/>
              </a:rPr>
              <a:t>Case #2</a:t>
            </a:r>
            <a:endParaRPr lang="en-US">
              <a:latin typeface="Barlow Medium"/>
            </a:endParaRPr>
          </a:p>
        </p:txBody>
      </p:sp>
      <p:pic>
        <p:nvPicPr>
          <p:cNvPr id="14338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D6F8AD4-E6C1-463E-B1A2-7664E4A85C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410906"/>
            <a:ext cx="9952037" cy="463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82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43E7B-179F-49D3-AE91-1410C46A3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Netflow</a:t>
            </a:r>
            <a:r>
              <a:rPr lang="pt-BR" dirty="0"/>
              <a:t> </a:t>
            </a:r>
            <a:r>
              <a:rPr lang="pt-BR" dirty="0" err="1"/>
              <a:t>anomalies</a:t>
            </a:r>
            <a:endParaRPr lang="pt-BR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E5BEAFC3-C9AA-47DD-86F3-353749877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503" y="1279525"/>
            <a:ext cx="8706557" cy="4897438"/>
          </a:xfrm>
        </p:spPr>
      </p:pic>
    </p:spTree>
    <p:extLst>
      <p:ext uri="{BB962C8B-B14F-4D97-AF65-F5344CB8AC3E}">
        <p14:creationId xmlns:p14="http://schemas.microsoft.com/office/powerpoint/2010/main" val="1031954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6B91C-162F-4EA3-8197-4230E3FF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Syslog</a:t>
            </a:r>
            <a:r>
              <a:rPr lang="pt-BR" dirty="0"/>
              <a:t> </a:t>
            </a:r>
            <a:r>
              <a:rPr lang="pt-BR" dirty="0" err="1"/>
              <a:t>categorization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610DBD-2A85-46A6-BEC2-F45BDEDE0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Standard </a:t>
            </a:r>
            <a:r>
              <a:rPr lang="pt-BR" dirty="0" err="1"/>
              <a:t>Categorization</a:t>
            </a:r>
            <a:r>
              <a:rPr lang="pt-BR" dirty="0"/>
              <a:t> – </a:t>
            </a:r>
            <a:r>
              <a:rPr lang="pt-BR" dirty="0" err="1"/>
              <a:t>group</a:t>
            </a:r>
            <a:r>
              <a:rPr lang="pt-BR" dirty="0"/>
              <a:t> common </a:t>
            </a:r>
            <a:r>
              <a:rPr lang="pt-BR" dirty="0" err="1"/>
              <a:t>messages</a:t>
            </a:r>
            <a:endParaRPr lang="pt-BR" dirty="0"/>
          </a:p>
          <a:p>
            <a:r>
              <a:rPr lang="pt-BR" dirty="0" err="1"/>
              <a:t>Rare</a:t>
            </a:r>
            <a:r>
              <a:rPr lang="pt-BR" dirty="0"/>
              <a:t> </a:t>
            </a:r>
            <a:r>
              <a:rPr lang="pt-BR" dirty="0" err="1"/>
              <a:t>categorization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1977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6C77-4523-18A4-7514-7B2EEEA4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arlow Medium"/>
              </a:rPr>
              <a:t>Dashboard</a:t>
            </a:r>
            <a:endParaRPr lang="en-US"/>
          </a:p>
        </p:txBody>
      </p:sp>
      <p:pic>
        <p:nvPicPr>
          <p:cNvPr id="4" name="Content Placeholder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E930203-E9F3-7441-5834-92B55BBC6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080" y="1575066"/>
            <a:ext cx="9951720" cy="43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51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ED350-FB59-B501-F660-CA4B0F718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34A0E88-CB7B-972B-8343-DEB2BFEF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Limitations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6E1272A-6077-D53A-4BE6-AED9727F6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080" y="1347067"/>
            <a:ext cx="9951720" cy="48968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latin typeface="Barlow"/>
              </a:rPr>
              <a:t>As </a:t>
            </a:r>
            <a:r>
              <a:rPr lang="pt-BR" dirty="0" err="1">
                <a:latin typeface="Barlow"/>
              </a:rPr>
              <a:t>you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saw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before</a:t>
            </a:r>
            <a:r>
              <a:rPr lang="pt-BR" dirty="0">
                <a:latin typeface="Barlow"/>
              </a:rPr>
              <a:t>, </a:t>
            </a:r>
            <a:r>
              <a:rPr lang="pt-BR" dirty="0" err="1">
                <a:latin typeface="Barlow"/>
              </a:rPr>
              <a:t>the</a:t>
            </a:r>
            <a:r>
              <a:rPr lang="pt-BR" dirty="0">
                <a:latin typeface="Barlow"/>
              </a:rPr>
              <a:t> ML algo does </a:t>
            </a:r>
            <a:r>
              <a:rPr lang="pt-BR" dirty="0" err="1">
                <a:latin typeface="Barlow"/>
              </a:rPr>
              <a:t>not</a:t>
            </a:r>
            <a:r>
              <a:rPr lang="pt-BR" dirty="0">
                <a:latin typeface="Barlow"/>
              </a:rPr>
              <a:t> make </a:t>
            </a:r>
            <a:r>
              <a:rPr lang="pt-BR" dirty="0" err="1">
                <a:latin typeface="Barlow"/>
              </a:rPr>
              <a:t>reason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of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value</a:t>
            </a:r>
            <a:r>
              <a:rPr lang="pt-BR" dirty="0">
                <a:latin typeface="Barlow"/>
              </a:rPr>
              <a:t> </a:t>
            </a:r>
          </a:p>
          <a:p>
            <a:r>
              <a:rPr lang="pt-BR" dirty="0">
                <a:latin typeface="Barlow"/>
              </a:rPr>
              <a:t>Cross </a:t>
            </a:r>
            <a:r>
              <a:rPr lang="pt-BR" dirty="0" err="1">
                <a:latin typeface="Barlow"/>
              </a:rPr>
              <a:t>reference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with</a:t>
            </a:r>
            <a:r>
              <a:rPr lang="pt-BR" dirty="0">
                <a:latin typeface="Barlow"/>
              </a:rPr>
              <a:t> network data </a:t>
            </a:r>
          </a:p>
          <a:p>
            <a:r>
              <a:rPr lang="pt-BR" dirty="0">
                <a:latin typeface="Barlow"/>
              </a:rPr>
              <a:t>RCA </a:t>
            </a:r>
            <a:r>
              <a:rPr lang="pt-BR" dirty="0" err="1">
                <a:latin typeface="Barlow"/>
              </a:rPr>
              <a:t>is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not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done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by</a:t>
            </a:r>
            <a:r>
              <a:rPr lang="pt-BR" dirty="0">
                <a:latin typeface="Barlow"/>
              </a:rPr>
              <a:t> a single AD </a:t>
            </a:r>
            <a:r>
              <a:rPr lang="pt-BR" dirty="0" err="1">
                <a:latin typeface="Barlow"/>
              </a:rPr>
              <a:t>job</a:t>
            </a:r>
            <a:r>
              <a:rPr lang="pt-BR" dirty="0">
                <a:latin typeface="Barlow"/>
              </a:rPr>
              <a:t> </a:t>
            </a:r>
          </a:p>
          <a:p>
            <a:r>
              <a:rPr lang="pt-BR" dirty="0">
                <a:latin typeface="Barlow"/>
              </a:rPr>
              <a:t>The </a:t>
            </a:r>
            <a:r>
              <a:rPr lang="pt-BR" dirty="0" err="1">
                <a:latin typeface="Barlow"/>
              </a:rPr>
              <a:t>analysis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of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the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anomalies</a:t>
            </a:r>
            <a:r>
              <a:rPr lang="pt-BR" dirty="0">
                <a:latin typeface="Barlow"/>
              </a:rPr>
              <a:t> still </a:t>
            </a:r>
            <a:r>
              <a:rPr lang="pt-BR" dirty="0" err="1">
                <a:latin typeface="Barlow"/>
              </a:rPr>
              <a:t>need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to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be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interpreted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by</a:t>
            </a:r>
            <a:r>
              <a:rPr lang="pt-BR" dirty="0">
                <a:latin typeface="Barlow"/>
              </a:rPr>
              <a:t> a network </a:t>
            </a:r>
            <a:r>
              <a:rPr lang="pt-BR" dirty="0" err="1">
                <a:latin typeface="Barlow"/>
              </a:rPr>
              <a:t>engineer</a:t>
            </a:r>
            <a:r>
              <a:rPr lang="pt-BR" dirty="0">
                <a:latin typeface="Barlow"/>
              </a:rPr>
              <a:t> </a:t>
            </a:r>
          </a:p>
          <a:p>
            <a:endParaRPr lang="pt-BR" dirty="0">
              <a:latin typeface="Barlow"/>
            </a:endParaRPr>
          </a:p>
          <a:p>
            <a:endParaRPr lang="pt-BR"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866138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A75C8-A86A-A163-2760-35345CBD1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90CCB8D-75C2-A9B6-688E-E7C67E55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Barlow Medium"/>
              </a:rPr>
              <a:t>Conclusions</a:t>
            </a:r>
            <a:endParaRPr lang="pt-BR" dirty="0" err="1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60571DB-2920-D3A5-11F5-DF28CC57E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080" y="1347067"/>
            <a:ext cx="9951720" cy="48968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latin typeface="Barlow"/>
              </a:rPr>
              <a:t>ML </a:t>
            </a:r>
            <a:r>
              <a:rPr lang="pt-BR" dirty="0" err="1">
                <a:latin typeface="Barlow"/>
              </a:rPr>
              <a:t>is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just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one</a:t>
            </a:r>
            <a:r>
              <a:rPr lang="pt-BR" dirty="0">
                <a:latin typeface="Barlow"/>
              </a:rPr>
              <a:t> more tool in </a:t>
            </a:r>
            <a:r>
              <a:rPr lang="pt-BR" dirty="0" err="1">
                <a:latin typeface="Barlow"/>
              </a:rPr>
              <a:t>the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toolset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but</a:t>
            </a:r>
            <a:r>
              <a:rPr lang="pt-BR" dirty="0">
                <a:latin typeface="Barlow"/>
              </a:rPr>
              <a:t> it </a:t>
            </a:r>
            <a:r>
              <a:rPr lang="pt-BR" dirty="0" err="1">
                <a:latin typeface="Barlow"/>
              </a:rPr>
              <a:t>has</a:t>
            </a:r>
            <a:r>
              <a:rPr lang="pt-BR" dirty="0">
                <a:latin typeface="Barlow"/>
              </a:rPr>
              <a:t> a </a:t>
            </a:r>
            <a:r>
              <a:rPr lang="pt-BR" dirty="0" err="1">
                <a:latin typeface="Barlow"/>
              </a:rPr>
              <a:t>promising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value</a:t>
            </a:r>
            <a:r>
              <a:rPr lang="pt-BR" dirty="0">
                <a:latin typeface="Barlow"/>
              </a:rPr>
              <a:t>.</a:t>
            </a:r>
          </a:p>
          <a:p>
            <a:r>
              <a:rPr lang="pt-BR" dirty="0" err="1">
                <a:latin typeface="Barlow"/>
              </a:rPr>
              <a:t>An</a:t>
            </a:r>
            <a:r>
              <a:rPr lang="pt-BR" dirty="0">
                <a:latin typeface="Barlow"/>
              </a:rPr>
              <a:t> incremental </a:t>
            </a:r>
            <a:r>
              <a:rPr lang="pt-BR" dirty="0" err="1">
                <a:latin typeface="Barlow"/>
              </a:rPr>
              <a:t>provisioning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of</a:t>
            </a:r>
            <a:r>
              <a:rPr lang="pt-BR" dirty="0">
                <a:latin typeface="Barlow"/>
              </a:rPr>
              <a:t> ML </a:t>
            </a:r>
            <a:r>
              <a:rPr lang="pt-BR" dirty="0" err="1">
                <a:latin typeface="Barlow"/>
              </a:rPr>
              <a:t>is</a:t>
            </a:r>
            <a:r>
              <a:rPr lang="pt-BR" dirty="0">
                <a:latin typeface="Barlow"/>
              </a:rPr>
              <a:t> a </a:t>
            </a:r>
            <a:r>
              <a:rPr lang="pt-BR" dirty="0" err="1">
                <a:latin typeface="Barlow"/>
              </a:rPr>
              <a:t>good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way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to</a:t>
            </a:r>
            <a:r>
              <a:rPr lang="pt-BR" dirty="0">
                <a:latin typeface="Barlow"/>
              </a:rPr>
              <a:t> start </a:t>
            </a:r>
            <a:r>
              <a:rPr lang="pt-BR" dirty="0" err="1">
                <a:latin typeface="Barlow"/>
              </a:rPr>
              <a:t>using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and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experiencing</a:t>
            </a:r>
            <a:r>
              <a:rPr lang="pt-BR" dirty="0">
                <a:latin typeface="Barlow"/>
              </a:rPr>
              <a:t> its </a:t>
            </a:r>
            <a:r>
              <a:rPr lang="pt-BR" dirty="0" err="1">
                <a:latin typeface="Barlow"/>
              </a:rPr>
              <a:t>benefits</a:t>
            </a:r>
            <a:r>
              <a:rPr lang="pt-BR" dirty="0">
                <a:latin typeface="Barlow"/>
              </a:rPr>
              <a:t>.</a:t>
            </a:r>
          </a:p>
          <a:p>
            <a:r>
              <a:rPr lang="pt-BR" dirty="0">
                <a:latin typeface="Barlow"/>
              </a:rPr>
              <a:t>The network </a:t>
            </a:r>
            <a:r>
              <a:rPr lang="pt-BR" dirty="0" err="1">
                <a:latin typeface="Barlow"/>
              </a:rPr>
              <a:t>ecosystem</a:t>
            </a:r>
            <a:r>
              <a:rPr lang="pt-BR" dirty="0">
                <a:latin typeface="Barlow"/>
              </a:rPr>
              <a:t> still </a:t>
            </a:r>
            <a:r>
              <a:rPr lang="pt-BR" dirty="0" err="1">
                <a:latin typeface="Barlow"/>
              </a:rPr>
              <a:t>needs</a:t>
            </a:r>
            <a:r>
              <a:rPr lang="pt-BR" dirty="0">
                <a:latin typeface="Barlow"/>
              </a:rPr>
              <a:t> more tools </a:t>
            </a:r>
            <a:r>
              <a:rPr lang="pt-BR" dirty="0" err="1">
                <a:latin typeface="Barlow"/>
              </a:rPr>
              <a:t>focusing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on</a:t>
            </a:r>
            <a:r>
              <a:rPr lang="pt-BR" dirty="0">
                <a:latin typeface="Barlow"/>
              </a:rPr>
              <a:t> non-experts </a:t>
            </a:r>
            <a:r>
              <a:rPr lang="pt-BR" dirty="0" err="1">
                <a:latin typeface="Barlow"/>
              </a:rPr>
              <a:t>adoptions</a:t>
            </a:r>
            <a:r>
              <a:rPr lang="pt-BR" dirty="0">
                <a:latin typeface="Barlo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3085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A8CD7-B81A-AB1F-4F7E-923045F10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73ADD3B-5ED3-268D-7C23-30DAD6BF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Barlow Medium"/>
              </a:rPr>
              <a:t>Ideas</a:t>
            </a:r>
            <a:r>
              <a:rPr lang="pt-BR" dirty="0">
                <a:latin typeface="Barlow Medium"/>
              </a:rPr>
              <a:t> for Future </a:t>
            </a:r>
            <a:r>
              <a:rPr lang="pt-BR" dirty="0" err="1">
                <a:latin typeface="Barlow Medium"/>
              </a:rPr>
              <a:t>work</a:t>
            </a:r>
            <a:endParaRPr lang="pt-BR" dirty="0" err="1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1F50171-CB41-F421-B566-491C6806F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080" y="1347067"/>
            <a:ext cx="9951720" cy="48968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err="1">
                <a:latin typeface="Barlow"/>
              </a:rPr>
              <a:t>Represent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our</a:t>
            </a:r>
            <a:r>
              <a:rPr lang="pt-BR" dirty="0">
                <a:latin typeface="Barlow"/>
              </a:rPr>
              <a:t> network in a </a:t>
            </a:r>
            <a:r>
              <a:rPr lang="pt-BR" dirty="0" err="1">
                <a:latin typeface="Barlow"/>
              </a:rPr>
              <a:t>format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that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an</a:t>
            </a:r>
            <a:r>
              <a:rPr lang="pt-BR" dirty="0">
                <a:latin typeface="Barlow"/>
              </a:rPr>
              <a:t> AI </a:t>
            </a:r>
            <a:r>
              <a:rPr lang="pt-BR" dirty="0" err="1">
                <a:latin typeface="Barlow"/>
              </a:rPr>
              <a:t>could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understand</a:t>
            </a:r>
            <a:r>
              <a:rPr lang="pt-BR" dirty="0">
                <a:latin typeface="Barlow"/>
              </a:rPr>
              <a:t> it </a:t>
            </a:r>
            <a:r>
              <a:rPr lang="pt-BR" dirty="0" err="1">
                <a:latin typeface="Barlow"/>
              </a:rPr>
              <a:t>and</a:t>
            </a:r>
            <a:r>
              <a:rPr lang="pt-BR" dirty="0">
                <a:latin typeface="Barlow"/>
              </a:rPr>
              <a:t> help </a:t>
            </a:r>
            <a:r>
              <a:rPr lang="pt-BR" dirty="0" err="1">
                <a:latin typeface="Barlow"/>
              </a:rPr>
              <a:t>on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the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analysis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of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the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anomalies</a:t>
            </a:r>
            <a:endParaRPr lang="pt-BR" dirty="0">
              <a:latin typeface="Barlow"/>
            </a:endParaRPr>
          </a:p>
          <a:p>
            <a:r>
              <a:rPr lang="pt-BR" dirty="0" err="1">
                <a:latin typeface="Barlow"/>
              </a:rPr>
              <a:t>Consolidate</a:t>
            </a:r>
            <a:r>
              <a:rPr lang="pt-BR" dirty="0">
                <a:latin typeface="Barlow"/>
              </a:rPr>
              <a:t> more data </a:t>
            </a:r>
            <a:r>
              <a:rPr lang="pt-BR" dirty="0" err="1">
                <a:latin typeface="Barlow"/>
              </a:rPr>
              <a:t>sources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so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that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the</a:t>
            </a:r>
            <a:r>
              <a:rPr lang="pt-BR" dirty="0">
                <a:latin typeface="Barlow"/>
              </a:rPr>
              <a:t> AI </a:t>
            </a:r>
            <a:r>
              <a:rPr lang="pt-BR" dirty="0" err="1">
                <a:latin typeface="Barlow"/>
              </a:rPr>
              <a:t>can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have</a:t>
            </a:r>
            <a:r>
              <a:rPr lang="pt-BR" dirty="0">
                <a:latin typeface="Barlow"/>
              </a:rPr>
              <a:t> data </a:t>
            </a:r>
            <a:r>
              <a:rPr lang="pt-BR" dirty="0" err="1">
                <a:latin typeface="Barlow"/>
              </a:rPr>
              <a:t>of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the</a:t>
            </a:r>
            <a:r>
              <a:rPr lang="pt-BR" dirty="0">
                <a:latin typeface="Barlow"/>
              </a:rPr>
              <a:t> big </a:t>
            </a:r>
            <a:r>
              <a:rPr lang="pt-BR" dirty="0" err="1">
                <a:latin typeface="Barlow"/>
              </a:rPr>
              <a:t>picture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and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bring</a:t>
            </a:r>
            <a:r>
              <a:rPr lang="pt-BR" dirty="0">
                <a:latin typeface="Barlow"/>
              </a:rPr>
              <a:t>  insights.</a:t>
            </a:r>
          </a:p>
          <a:p>
            <a:endParaRPr lang="pt-BR"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66231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1A3F5-7140-8D59-A5A8-7BCB349D9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138885D-C7DB-ECBE-B44E-39C192DC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>
                <a:latin typeface="Barlow Medium"/>
              </a:rPr>
              <a:t>Our</a:t>
            </a:r>
            <a:r>
              <a:rPr lang="pt-BR">
                <a:latin typeface="Barlow Medium"/>
              </a:rPr>
              <a:t> reality</a:t>
            </a:r>
            <a:endParaRPr lang="en-US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EFD3D4B-D0B8-72BB-5A0C-F1B07A83A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080" y="1347067"/>
            <a:ext cx="9951720" cy="48968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latin typeface="Barlow"/>
              </a:rPr>
              <a:t>Complex network running </a:t>
            </a:r>
            <a:r>
              <a:rPr lang="pt-BR" dirty="0" err="1">
                <a:latin typeface="Barlow"/>
              </a:rPr>
              <a:t>many</a:t>
            </a:r>
            <a:r>
              <a:rPr lang="pt-BR" dirty="0">
                <a:latin typeface="Barlow"/>
              </a:rPr>
              <a:t> networking </a:t>
            </a:r>
            <a:r>
              <a:rPr lang="pt-BR" dirty="0" err="1">
                <a:latin typeface="Barlow"/>
              </a:rPr>
              <a:t>protocols</a:t>
            </a:r>
            <a:r>
              <a:rPr lang="pt-BR" dirty="0">
                <a:latin typeface="Barlow"/>
              </a:rPr>
              <a:t> </a:t>
            </a:r>
            <a:endParaRPr lang="pt-BR" dirty="0"/>
          </a:p>
          <a:p>
            <a:r>
              <a:rPr lang="pt-BR" dirty="0">
                <a:latin typeface="Barlow"/>
              </a:rPr>
              <a:t>MPLS-TE </a:t>
            </a:r>
            <a:r>
              <a:rPr lang="pt-BR" dirty="0" err="1">
                <a:latin typeface="Barlow"/>
              </a:rPr>
              <a:t>provisioning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dynamic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tunnels</a:t>
            </a:r>
            <a:r>
              <a:rPr lang="pt-BR" dirty="0">
                <a:latin typeface="Barlow"/>
              </a:rPr>
              <a:t> (full </a:t>
            </a:r>
            <a:r>
              <a:rPr lang="pt-BR" dirty="0" err="1">
                <a:latin typeface="Barlow"/>
              </a:rPr>
              <a:t>mesh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between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PoPs</a:t>
            </a:r>
            <a:r>
              <a:rPr lang="pt-BR" dirty="0">
                <a:latin typeface="Barlow"/>
              </a:rPr>
              <a:t>)</a:t>
            </a:r>
            <a:endParaRPr lang="pt-BR" dirty="0"/>
          </a:p>
          <a:p>
            <a:r>
              <a:rPr lang="pt-BR" dirty="0">
                <a:latin typeface="Barlow"/>
              </a:rPr>
              <a:t>A </a:t>
            </a:r>
            <a:r>
              <a:rPr lang="pt-BR" dirty="0" err="1">
                <a:latin typeface="Barlow"/>
              </a:rPr>
              <a:t>lot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of</a:t>
            </a:r>
            <a:r>
              <a:rPr lang="pt-BR" dirty="0">
                <a:latin typeface="Barlow"/>
              </a:rPr>
              <a:t> data </a:t>
            </a:r>
            <a:r>
              <a:rPr lang="pt-BR" dirty="0" err="1">
                <a:latin typeface="Barlow"/>
              </a:rPr>
              <a:t>being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collected</a:t>
            </a:r>
            <a:r>
              <a:rPr lang="pt-BR" dirty="0">
                <a:latin typeface="Barlow"/>
              </a:rPr>
              <a:t> </a:t>
            </a:r>
            <a:endParaRPr lang="pt-BR" dirty="0"/>
          </a:p>
          <a:p>
            <a:r>
              <a:rPr lang="pt-BR" dirty="0">
                <a:latin typeface="Barlow"/>
              </a:rPr>
              <a:t>A </a:t>
            </a:r>
            <a:r>
              <a:rPr lang="pt-BR" dirty="0" err="1">
                <a:latin typeface="Barlow"/>
              </a:rPr>
              <a:t>small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team</a:t>
            </a:r>
            <a:r>
              <a:rPr lang="pt-BR" dirty="0">
                <a:latin typeface="Barlow"/>
              </a:rPr>
              <a:t> takes </a:t>
            </a:r>
            <a:r>
              <a:rPr lang="pt-BR" dirty="0" err="1">
                <a:latin typeface="Barlow"/>
              </a:rPr>
              <a:t>care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of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the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backbone</a:t>
            </a:r>
            <a:r>
              <a:rPr lang="pt-BR" dirty="0">
                <a:latin typeface="Barlow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8680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5471D-7D78-2FDC-25D8-03100B3E2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841" y="3092322"/>
            <a:ext cx="6820869" cy="673355"/>
          </a:xfrm>
        </p:spPr>
        <p:txBody>
          <a:bodyPr/>
          <a:lstStyle/>
          <a:p>
            <a:r>
              <a:rPr lang="pt-BR" dirty="0" err="1">
                <a:latin typeface="Barlow Light"/>
              </a:rPr>
              <a:t>Thank</a:t>
            </a:r>
            <a:r>
              <a:rPr lang="pt-BR" dirty="0">
                <a:latin typeface="Barlow Light"/>
              </a:rPr>
              <a:t> </a:t>
            </a:r>
            <a:r>
              <a:rPr lang="pt-BR" dirty="0" err="1">
                <a:latin typeface="Barlow Light"/>
              </a:rPr>
              <a:t>you</a:t>
            </a:r>
            <a:r>
              <a:rPr lang="pt-BR" dirty="0">
                <a:latin typeface="Barlow Light"/>
              </a:rPr>
              <a:t>!</a:t>
            </a:r>
            <a:br>
              <a:rPr lang="pt-BR" dirty="0"/>
            </a:br>
            <a:br>
              <a:rPr lang="en-US" dirty="0">
                <a:latin typeface="Barlow Light"/>
              </a:rPr>
            </a:br>
            <a:r>
              <a:rPr lang="pt-BR" sz="1600" dirty="0">
                <a:latin typeface="Barlow Light"/>
              </a:rPr>
              <a:t>guilherme.ladvocat@rnp.br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804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CF060-D482-7B72-BFE2-E9049B4C7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1A9669F-883D-96A6-3E3C-AE53E60A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>
                <a:latin typeface="Barlow Medium"/>
              </a:rPr>
              <a:t>Pathway</a:t>
            </a:r>
            <a:r>
              <a:rPr lang="pt-BR">
                <a:latin typeface="Barlow Medium"/>
              </a:rPr>
              <a:t> </a:t>
            </a:r>
            <a:r>
              <a:rPr lang="pt-BR" err="1">
                <a:latin typeface="Barlow Medium"/>
              </a:rPr>
              <a:t>on</a:t>
            </a:r>
            <a:r>
              <a:rPr lang="pt-BR">
                <a:latin typeface="Barlow Medium"/>
              </a:rPr>
              <a:t> </a:t>
            </a:r>
            <a:r>
              <a:rPr lang="pt-BR" err="1">
                <a:latin typeface="Barlow Medium"/>
              </a:rPr>
              <a:t>observability</a:t>
            </a:r>
            <a:r>
              <a:rPr lang="pt-BR">
                <a:latin typeface="Barlow Medium"/>
              </a:rPr>
              <a:t> </a:t>
            </a:r>
            <a:endParaRPr lang="en-US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7F77A34-CFCE-8DF0-53A5-78F14E8BA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080" y="1347067"/>
            <a:ext cx="9951720" cy="48968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err="1">
                <a:latin typeface="Barlow"/>
              </a:rPr>
              <a:t>Started</a:t>
            </a:r>
            <a:r>
              <a:rPr lang="pt-BR" dirty="0">
                <a:latin typeface="Barlow"/>
              </a:rPr>
              <a:t> in 2018 </a:t>
            </a:r>
            <a:r>
              <a:rPr lang="pt-BR" dirty="0" err="1">
                <a:latin typeface="Barlow"/>
              </a:rPr>
              <a:t>with</a:t>
            </a:r>
            <a:r>
              <a:rPr lang="pt-BR" dirty="0">
                <a:latin typeface="Barlow"/>
              </a:rPr>
              <a:t> a </a:t>
            </a:r>
            <a:r>
              <a:rPr lang="pt-BR" dirty="0" err="1">
                <a:latin typeface="Barlow"/>
              </a:rPr>
              <a:t>considerable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change</a:t>
            </a:r>
            <a:r>
              <a:rPr lang="pt-BR" dirty="0">
                <a:latin typeface="Barlow"/>
              </a:rPr>
              <a:t> </a:t>
            </a:r>
          </a:p>
          <a:p>
            <a:pPr marL="445770" lvl="1" indent="-223520">
              <a:buFont typeface="Courier New" panose="020B0604020202020204" pitchFamily="34" charset="0"/>
              <a:buChar char="o"/>
            </a:pPr>
            <a:r>
              <a:rPr lang="pt-BR" dirty="0" err="1">
                <a:solidFill>
                  <a:srgbClr val="001EFF"/>
                </a:solidFill>
                <a:latin typeface="Barlow"/>
              </a:rPr>
              <a:t>Telemetry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</a:p>
          <a:p>
            <a:pPr lvl="2" indent="-182245">
              <a:buFont typeface="Wingdings" panose="020B0604020202020204" pitchFamily="34" charset="0"/>
              <a:buChar char="§"/>
            </a:pPr>
            <a:r>
              <a:rPr lang="pt-BR" dirty="0">
                <a:solidFill>
                  <a:srgbClr val="001EFF"/>
                </a:solidFill>
                <a:latin typeface="Barlow"/>
              </a:rPr>
              <a:t>High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resolution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and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push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model </a:t>
            </a:r>
          </a:p>
          <a:p>
            <a:r>
              <a:rPr lang="pt-BR" dirty="0" err="1">
                <a:latin typeface="Barlow"/>
              </a:rPr>
              <a:t>Many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improvements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on</a:t>
            </a:r>
            <a:r>
              <a:rPr lang="pt-BR" dirty="0">
                <a:latin typeface="Barlow"/>
              </a:rPr>
              <a:t> tools </a:t>
            </a:r>
            <a:r>
              <a:rPr lang="pt-BR" dirty="0" err="1">
                <a:latin typeface="Barlow"/>
              </a:rPr>
              <a:t>and</a:t>
            </a:r>
            <a:r>
              <a:rPr lang="pt-BR" dirty="0">
                <a:latin typeface="Barlow"/>
              </a:rPr>
              <a:t> new </a:t>
            </a:r>
            <a:r>
              <a:rPr lang="pt-BR" dirty="0" err="1">
                <a:latin typeface="Barlow"/>
              </a:rPr>
              <a:t>ways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to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detect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problems</a:t>
            </a:r>
            <a:r>
              <a:rPr lang="pt-BR" dirty="0">
                <a:latin typeface="Barlow"/>
              </a:rPr>
              <a:t> </a:t>
            </a:r>
          </a:p>
          <a:p>
            <a:r>
              <a:rPr lang="pt-BR" dirty="0">
                <a:latin typeface="Barlow"/>
              </a:rPr>
              <a:t>2024 – </a:t>
            </a:r>
            <a:r>
              <a:rPr lang="pt-BR" dirty="0" err="1">
                <a:latin typeface="Barlow"/>
              </a:rPr>
              <a:t>Elastic</a:t>
            </a:r>
            <a:r>
              <a:rPr lang="pt-BR" dirty="0">
                <a:latin typeface="Barlow"/>
              </a:rPr>
              <a:t> cluster </a:t>
            </a:r>
            <a:r>
              <a:rPr lang="pt-BR" dirty="0" err="1">
                <a:latin typeface="Barlow"/>
              </a:rPr>
              <a:t>was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implemented</a:t>
            </a:r>
            <a:r>
              <a:rPr lang="pt-BR" dirty="0">
                <a:latin typeface="Barlow"/>
              </a:rPr>
              <a:t> </a:t>
            </a:r>
          </a:p>
          <a:p>
            <a:r>
              <a:rPr lang="pt-BR" dirty="0">
                <a:latin typeface="Barlow"/>
              </a:rPr>
              <a:t>2025 – </a:t>
            </a:r>
            <a:r>
              <a:rPr lang="pt-BR" dirty="0" err="1">
                <a:latin typeface="Barlow"/>
              </a:rPr>
              <a:t>Started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working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with</a:t>
            </a:r>
            <a:r>
              <a:rPr lang="pt-BR" dirty="0">
                <a:latin typeface="Barlow"/>
              </a:rPr>
              <a:t> Machine Learning </a:t>
            </a:r>
          </a:p>
        </p:txBody>
      </p:sp>
    </p:spTree>
    <p:extLst>
      <p:ext uri="{BB962C8B-B14F-4D97-AF65-F5344CB8AC3E}">
        <p14:creationId xmlns:p14="http://schemas.microsoft.com/office/powerpoint/2010/main" val="388497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E81B4-2AFD-58E9-BD3C-F3D0FA180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DC04BF7-1183-29E1-A088-F213985E3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>
                <a:latin typeface="Barlow Medium"/>
              </a:rPr>
              <a:t>Why</a:t>
            </a:r>
            <a:r>
              <a:rPr lang="pt-BR">
                <a:latin typeface="Barlow Medium"/>
              </a:rPr>
              <a:t> </a:t>
            </a:r>
            <a:r>
              <a:rPr lang="pt-BR" err="1">
                <a:latin typeface="Barlow Medium"/>
              </a:rPr>
              <a:t>to</a:t>
            </a:r>
            <a:r>
              <a:rPr lang="pt-BR">
                <a:latin typeface="Barlow Medium"/>
              </a:rPr>
              <a:t> look </a:t>
            </a:r>
            <a:r>
              <a:rPr lang="pt-BR" err="1">
                <a:latin typeface="Barlow Medium"/>
              </a:rPr>
              <a:t>at</a:t>
            </a:r>
            <a:r>
              <a:rPr lang="pt-BR">
                <a:latin typeface="Barlow Medium"/>
              </a:rPr>
              <a:t> ML</a:t>
            </a:r>
            <a:endParaRPr lang="en-US">
              <a:latin typeface="Barlow Medium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2E1D533-583F-5EE4-C185-1F182412C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080" y="1347067"/>
            <a:ext cx="9951720" cy="48968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pt-BR" dirty="0">
                <a:latin typeface="Barlow"/>
              </a:rPr>
              <a:t>Network </a:t>
            </a:r>
            <a:r>
              <a:rPr lang="pt-BR" dirty="0" err="1">
                <a:latin typeface="Barlow"/>
              </a:rPr>
              <a:t>engineers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have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to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handle</a:t>
            </a:r>
            <a:r>
              <a:rPr lang="pt-BR" dirty="0">
                <a:latin typeface="Barlow"/>
              </a:rPr>
              <a:t> a high volume </a:t>
            </a:r>
            <a:r>
              <a:rPr lang="pt-BR" dirty="0" err="1">
                <a:latin typeface="Barlow"/>
              </a:rPr>
              <a:t>of</a:t>
            </a:r>
            <a:r>
              <a:rPr lang="pt-BR" dirty="0">
                <a:latin typeface="Barlow"/>
              </a:rPr>
              <a:t> network data </a:t>
            </a:r>
            <a:r>
              <a:rPr lang="pt-BR" dirty="0" err="1">
                <a:latin typeface="Barlow"/>
              </a:rPr>
              <a:t>and</a:t>
            </a:r>
            <a:endParaRPr lang="pt-BR" dirty="0">
              <a:latin typeface="Barlow"/>
            </a:endParaRPr>
          </a:p>
          <a:p>
            <a:pPr marL="0" indent="0">
              <a:buNone/>
            </a:pPr>
            <a:r>
              <a:rPr lang="pt-BR" dirty="0" err="1">
                <a:latin typeface="Barlow"/>
              </a:rPr>
              <a:t>increasing</a:t>
            </a:r>
            <a:r>
              <a:rPr lang="pt-BR" dirty="0">
                <a:latin typeface="Barlow"/>
              </a:rPr>
              <a:t> fast. </a:t>
            </a:r>
            <a:endParaRPr lang="pt-BR" dirty="0"/>
          </a:p>
          <a:p>
            <a:pPr marL="560070" lvl="1" indent="-342900">
              <a:buFont typeface="Courier New" panose="020B0604020202020204" pitchFamily="34" charset="0"/>
              <a:buChar char="o"/>
            </a:pPr>
            <a:r>
              <a:rPr lang="pt-BR" dirty="0" err="1">
                <a:solidFill>
                  <a:srgbClr val="001EFF"/>
                </a:solidFill>
                <a:latin typeface="Barlow"/>
              </a:rPr>
              <a:t>Customer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requirements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are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pushing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the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network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SLAs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(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low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latency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, high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throughput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and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no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congestion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)</a:t>
            </a:r>
            <a:endParaRPr lang="pt-BR" dirty="0">
              <a:solidFill>
                <a:srgbClr val="001EFF"/>
              </a:solidFill>
            </a:endParaRPr>
          </a:p>
          <a:p>
            <a:pPr marL="445770" lvl="1" indent="-228600">
              <a:buFont typeface="Courier New" panose="020B0604020202020204" pitchFamily="34" charset="0"/>
              <a:buChar char="o"/>
            </a:pPr>
            <a:r>
              <a:rPr lang="pt-BR" dirty="0" err="1">
                <a:solidFill>
                  <a:srgbClr val="001EFF"/>
                </a:solidFill>
                <a:latin typeface="Barlow"/>
              </a:rPr>
              <a:t>Binary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logic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(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up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/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down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)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is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not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enough</a:t>
            </a:r>
            <a:endParaRPr lang="pt-BR" dirty="0" err="1">
              <a:solidFill>
                <a:srgbClr val="001EFF"/>
              </a:solidFill>
            </a:endParaRPr>
          </a:p>
          <a:p>
            <a:pPr marL="445770" lvl="1" indent="-223520">
              <a:buFont typeface="Courier New" panose="020B0604020202020204" pitchFamily="34" charset="0"/>
              <a:buChar char="o"/>
            </a:pPr>
            <a:endParaRPr lang="pt-BR" dirty="0">
              <a:latin typeface="Barlow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pt-BR" dirty="0" err="1">
                <a:latin typeface="Barlow"/>
              </a:rPr>
              <a:t>Difficult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to</a:t>
            </a:r>
            <a:r>
              <a:rPr lang="pt-BR" dirty="0">
                <a:latin typeface="Barlow"/>
              </a:rPr>
              <a:t> set </a:t>
            </a:r>
            <a:r>
              <a:rPr lang="pt-BR" dirty="0" err="1">
                <a:latin typeface="Barlow"/>
              </a:rPr>
              <a:t>threasholds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on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alarm</a:t>
            </a:r>
            <a:r>
              <a:rPr lang="pt-BR" dirty="0">
                <a:latin typeface="Barlow"/>
              </a:rPr>
              <a:t> tools for </a:t>
            </a:r>
            <a:r>
              <a:rPr lang="pt-BR" dirty="0" err="1">
                <a:latin typeface="Barlow"/>
              </a:rPr>
              <a:t>different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types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of</a:t>
            </a:r>
            <a:r>
              <a:rPr lang="pt-BR" dirty="0">
                <a:latin typeface="Barlow"/>
              </a:rPr>
              <a:t> data </a:t>
            </a:r>
            <a:r>
              <a:rPr lang="pt-BR" dirty="0" err="1">
                <a:latin typeface="Barlow"/>
              </a:rPr>
              <a:t>and</a:t>
            </a:r>
            <a:endParaRPr lang="pt-BR" dirty="0">
              <a:latin typeface="Barlow"/>
            </a:endParaRPr>
          </a:p>
          <a:p>
            <a:pPr marL="0" indent="0">
              <a:buNone/>
            </a:pPr>
            <a:r>
              <a:rPr lang="pt-BR" dirty="0" err="1">
                <a:latin typeface="Barlow"/>
              </a:rPr>
              <a:t>behavior</a:t>
            </a:r>
            <a:r>
              <a:rPr lang="pt-BR" dirty="0">
                <a:latin typeface="Barlow"/>
              </a:rPr>
              <a:t> over time 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pt-BR" dirty="0" err="1">
                <a:latin typeface="Barlow"/>
              </a:rPr>
              <a:t>Unstructured</a:t>
            </a:r>
            <a:r>
              <a:rPr lang="pt-BR" dirty="0">
                <a:latin typeface="Barlow"/>
              </a:rPr>
              <a:t> data </a:t>
            </a:r>
            <a:r>
              <a:rPr lang="pt-BR" dirty="0" err="1">
                <a:latin typeface="Barlow"/>
              </a:rPr>
              <a:t>needs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to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be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handled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differently</a:t>
            </a:r>
            <a:endParaRPr lang="pt-BR" dirty="0" err="1"/>
          </a:p>
          <a:p>
            <a:pPr>
              <a:buFont typeface="Calibri" panose="020B0604020202020204" pitchFamily="34" charset="0"/>
              <a:buChar char="-"/>
            </a:pPr>
            <a:endParaRPr lang="pt-BR"/>
          </a:p>
          <a:p>
            <a:pPr>
              <a:buFont typeface="Calibri" panose="020B0604020202020204" pitchFamily="34" charset="0"/>
              <a:buChar char="-"/>
            </a:pPr>
            <a:r>
              <a:rPr lang="pt-BR" dirty="0" err="1">
                <a:latin typeface="Barlow"/>
              </a:rPr>
              <a:t>Relieve</a:t>
            </a:r>
            <a:r>
              <a:rPr lang="pt-BR" dirty="0">
                <a:latin typeface="Barlow"/>
              </a:rPr>
              <a:t> network </a:t>
            </a:r>
            <a:r>
              <a:rPr lang="pt-BR" dirty="0" err="1">
                <a:latin typeface="Barlow"/>
              </a:rPr>
              <a:t>engineers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having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this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algorithm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doing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the</a:t>
            </a:r>
            <a:r>
              <a:rPr lang="pt-BR" dirty="0">
                <a:latin typeface="Barlow"/>
              </a:rPr>
              <a:t> 1st step </a:t>
            </a:r>
            <a:r>
              <a:rPr lang="pt-BR" dirty="0" err="1">
                <a:latin typeface="Barlow"/>
              </a:rPr>
              <a:t>of</a:t>
            </a:r>
            <a:endParaRPr lang="pt-BR" dirty="0">
              <a:latin typeface="Barlow"/>
            </a:endParaRPr>
          </a:p>
          <a:p>
            <a:pPr marL="0" indent="0">
              <a:buNone/>
            </a:pPr>
            <a:r>
              <a:rPr lang="pt-BR" dirty="0" err="1">
                <a:latin typeface="Barlow"/>
              </a:rPr>
              <a:t>analysis</a:t>
            </a:r>
            <a:r>
              <a:rPr lang="pt-BR" dirty="0">
                <a:latin typeface="Barlow"/>
              </a:rPr>
              <a:t>. (</a:t>
            </a:r>
            <a:r>
              <a:rPr lang="pt-BR" dirty="0" err="1">
                <a:latin typeface="Barlow"/>
              </a:rPr>
              <a:t>grouping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and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detecting</a:t>
            </a:r>
            <a:r>
              <a:rPr lang="pt-BR" dirty="0">
                <a:latin typeface="Barlow"/>
              </a:rPr>
              <a:t> trends/</a:t>
            </a:r>
            <a:r>
              <a:rPr lang="pt-BR" dirty="0" err="1">
                <a:latin typeface="Barlow"/>
              </a:rPr>
              <a:t>anomalies</a:t>
            </a:r>
            <a:r>
              <a:rPr lang="pt-BR" dirty="0">
                <a:latin typeface="Barlo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129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B20EE-DB96-982F-CF08-9C3BEA3F0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2649EE5-AE17-92A5-05C6-08ED4B3E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>
                <a:latin typeface="Barlow Medium"/>
              </a:rPr>
              <a:t>Architecture</a:t>
            </a:r>
            <a:endParaRPr lang="en-US" err="1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08E48A1-C418-1E1A-B62F-6E8AD7BA5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4843" y="1329191"/>
            <a:ext cx="3519343" cy="475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6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1945D-712A-29E3-8DAE-2E4F6CD44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E8D367F-512C-BD7D-2E18-2094319B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Barlow Medium"/>
              </a:rPr>
              <a:t>ML Model</a:t>
            </a:r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BE99ED1-87EB-E048-A384-E29FF7357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080" y="1347067"/>
            <a:ext cx="9951720" cy="48968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err="1">
                <a:latin typeface="Barlow"/>
              </a:rPr>
              <a:t>Elastic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Learned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Sparse</a:t>
            </a:r>
            <a:r>
              <a:rPr lang="pt-BR" dirty="0">
                <a:latin typeface="Barlow"/>
              </a:rPr>
              <a:t> </a:t>
            </a:r>
            <a:r>
              <a:rPr lang="pt-BR" dirty="0" err="1">
                <a:latin typeface="Barlow"/>
              </a:rPr>
              <a:t>EncodeR</a:t>
            </a:r>
            <a:r>
              <a:rPr lang="pt-BR" dirty="0">
                <a:latin typeface="Barlow"/>
              </a:rPr>
              <a:t> - ELSER v2</a:t>
            </a:r>
            <a:endParaRPr lang="pt-BR" dirty="0"/>
          </a:p>
          <a:p>
            <a:pPr marL="445770" lvl="1" indent="-223520">
              <a:buFont typeface="Courier New" panose="020B0604020202020204" pitchFamily="34" charset="0"/>
              <a:buChar char="o"/>
            </a:pPr>
            <a:r>
              <a:rPr lang="pt-BR" dirty="0" err="1">
                <a:solidFill>
                  <a:srgbClr val="001EFF"/>
                </a:solidFill>
                <a:latin typeface="Barlow"/>
              </a:rPr>
              <a:t>is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an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out-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of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-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domain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model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that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does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not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require fine-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tuning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on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your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own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data, making it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adaptable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for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various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use cases out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of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the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box.</a:t>
            </a:r>
          </a:p>
          <a:p>
            <a:pPr marL="445770" lvl="1" indent="-223520">
              <a:buFont typeface="Courier New" panose="020B0604020202020204" pitchFamily="34" charset="0"/>
              <a:buChar char="o"/>
            </a:pPr>
            <a:endParaRPr lang="pt-BR">
              <a:solidFill>
                <a:srgbClr val="001EFF"/>
              </a:solidFill>
              <a:latin typeface="Barlow"/>
            </a:endParaRPr>
          </a:p>
          <a:p>
            <a:pPr marL="445770" lvl="1" indent="-223520">
              <a:buFont typeface="Courier New" panose="020B0604020202020204" pitchFamily="34" charset="0"/>
              <a:buChar char="o"/>
            </a:pPr>
            <a:r>
              <a:rPr lang="pt-BR" dirty="0" err="1">
                <a:solidFill>
                  <a:srgbClr val="001EFF"/>
                </a:solidFill>
                <a:latin typeface="Barlow"/>
              </a:rPr>
              <a:t>Choosing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an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out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of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the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box model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was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important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to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have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it running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with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the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same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observability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tool,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avoiding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to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reivent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the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wheel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.  </a:t>
            </a:r>
          </a:p>
          <a:p>
            <a:pPr marL="445770" lvl="1" indent="-223520">
              <a:buFont typeface="Courier New" panose="020B0604020202020204" pitchFamily="34" charset="0"/>
              <a:buChar char="o"/>
            </a:pPr>
            <a:endParaRPr lang="pt-BR" dirty="0">
              <a:solidFill>
                <a:srgbClr val="001EFF"/>
              </a:solidFill>
              <a:latin typeface="Barlow"/>
            </a:endParaRPr>
          </a:p>
          <a:p>
            <a:pPr marL="445770" lvl="1" indent="-223520">
              <a:buFont typeface="Courier New" panose="020B0604020202020204" pitchFamily="34" charset="0"/>
              <a:buChar char="o"/>
            </a:pPr>
            <a:r>
              <a:rPr lang="pt-BR" dirty="0" err="1">
                <a:solidFill>
                  <a:srgbClr val="001EFF"/>
                </a:solidFill>
                <a:latin typeface="Barlow"/>
              </a:rPr>
              <a:t>We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don't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have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data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scientists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in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the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team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,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so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we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needed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a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ready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to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go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solution</a:t>
            </a:r>
            <a:endParaRPr lang="pt-BR" dirty="0">
              <a:solidFill>
                <a:srgbClr val="001EFF"/>
              </a:solidFill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410189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FACA2-71D2-4DE6-E527-A724DBDA3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067AA05-CBE3-FE15-B05C-13037C34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Barlow Medium"/>
              </a:rPr>
              <a:t>Use cases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CA47078-E651-684A-8977-FE8A6929C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080" y="1347067"/>
            <a:ext cx="9951720" cy="48968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Barlow"/>
              </a:rPr>
              <a:t>Time series data</a:t>
            </a:r>
            <a:endParaRPr lang="pt-BR" dirty="0">
              <a:latin typeface="Barlow"/>
            </a:endParaRPr>
          </a:p>
          <a:p>
            <a:pPr marL="445770" lvl="1" indent="-228600">
              <a:buFont typeface="Courier New" panose="020B0604020202020204" pitchFamily="34" charset="0"/>
              <a:buChar char="o"/>
            </a:pPr>
            <a:r>
              <a:rPr lang="pt-BR" dirty="0">
                <a:solidFill>
                  <a:srgbClr val="001EFF"/>
                </a:solidFill>
                <a:latin typeface="Barlow"/>
              </a:rPr>
              <a:t>Interface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metrics</a:t>
            </a:r>
            <a:endParaRPr lang="pt-BR" dirty="0">
              <a:solidFill>
                <a:srgbClr val="001EFF"/>
              </a:solidFill>
              <a:latin typeface="Barlow"/>
            </a:endParaRPr>
          </a:p>
          <a:p>
            <a:pPr marL="445770" lvl="1" indent="-228600">
              <a:buFont typeface="Courier New" panose="020B0604020202020204" pitchFamily="34" charset="0"/>
              <a:buChar char="o"/>
            </a:pPr>
            <a:r>
              <a:rPr lang="pt-BR" dirty="0">
                <a:solidFill>
                  <a:srgbClr val="001EFF"/>
                </a:solidFill>
                <a:latin typeface="Barlow"/>
              </a:rPr>
              <a:t>Ping (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packet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loss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and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latency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)</a:t>
            </a:r>
          </a:p>
          <a:p>
            <a:pPr marL="445770" lvl="1" indent="-228600">
              <a:buFont typeface="Courier New" panose="020B0604020202020204" pitchFamily="34" charset="0"/>
              <a:buChar char="o"/>
            </a:pPr>
            <a:r>
              <a:rPr lang="pt-BR" dirty="0" err="1">
                <a:solidFill>
                  <a:srgbClr val="001EFF"/>
                </a:solidFill>
                <a:latin typeface="Barlow"/>
              </a:rPr>
              <a:t>netflow</a:t>
            </a:r>
          </a:p>
          <a:p>
            <a:pPr marL="445770" lvl="1" indent="-223520">
              <a:buFont typeface="Courier New" panose="020B0604020202020204" pitchFamily="34" charset="0"/>
              <a:buChar char="o"/>
            </a:pPr>
            <a:endParaRPr lang="pt-BR" dirty="0">
              <a:solidFill>
                <a:srgbClr val="000000"/>
              </a:solidFill>
              <a:latin typeface="Barlow"/>
            </a:endParaRPr>
          </a:p>
          <a:p>
            <a:r>
              <a:rPr lang="pt-BR" dirty="0" err="1">
                <a:latin typeface="Barlow"/>
              </a:rPr>
              <a:t>Categorization</a:t>
            </a:r>
            <a:r>
              <a:rPr lang="pt-BR" dirty="0">
                <a:latin typeface="Barlow"/>
              </a:rPr>
              <a:t> data</a:t>
            </a:r>
          </a:p>
          <a:p>
            <a:pPr marL="445770" lvl="1" indent="-228600">
              <a:buFont typeface="Courier New" panose="020B0604020202020204" pitchFamily="34" charset="0"/>
              <a:buChar char="o"/>
            </a:pPr>
            <a:r>
              <a:rPr lang="pt-BR" dirty="0" err="1">
                <a:solidFill>
                  <a:srgbClr val="001EFF"/>
                </a:solidFill>
                <a:latin typeface="Barlow"/>
              </a:rPr>
              <a:t>syslog</a:t>
            </a:r>
          </a:p>
        </p:txBody>
      </p:sp>
    </p:spTree>
    <p:extLst>
      <p:ext uri="{BB962C8B-B14F-4D97-AF65-F5344CB8AC3E}">
        <p14:creationId xmlns:p14="http://schemas.microsoft.com/office/powerpoint/2010/main" val="27372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2317-FD04-13C5-2FA6-4099C27A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771" y="2698260"/>
            <a:ext cx="6723041" cy="729702"/>
          </a:xfrm>
        </p:spPr>
        <p:txBody>
          <a:bodyPr/>
          <a:lstStyle/>
          <a:p>
            <a:r>
              <a:rPr lang="en-US" sz="6000">
                <a:latin typeface="Barlow Medium"/>
              </a:rPr>
              <a:t>Anomaly examples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3015028203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4" id="{33E62D8D-33A9-4EDF-83B0-6D06BC92ACE1}" vid="{914EBDD5-88C2-460A-A61C-F0C8BDA775C7}"/>
    </a:ext>
  </a:extLst>
</a:theme>
</file>

<file path=ppt/theme/theme2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4" id="{33E62D8D-33A9-4EDF-83B0-6D06BC92ACE1}" vid="{CC30C697-DE25-4B72-AE15-7DB99D209931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e4435ba-4b58-4d6f-bfdc-cbace307735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BF2BC113E334DAF98730200140A6B" ma:contentTypeVersion="18" ma:contentTypeDescription="Create a new document." ma:contentTypeScope="" ma:versionID="f95bfa7f30033f0b9071862d8cd664ac">
  <xsd:schema xmlns:xsd="http://www.w3.org/2001/XMLSchema" xmlns:xs="http://www.w3.org/2001/XMLSchema" xmlns:p="http://schemas.microsoft.com/office/2006/metadata/properties" xmlns:ns3="f19bda96-2ccc-4fea-ad6a-e805e4b1f7bf" xmlns:ns4="4e4435ba-4b58-4d6f-bfdc-cbace3077350" targetNamespace="http://schemas.microsoft.com/office/2006/metadata/properties" ma:root="true" ma:fieldsID="d424a9d4fb07c75a722fc894cb3786a8" ns3:_="" ns4:_="">
    <xsd:import namespace="f19bda96-2ccc-4fea-ad6a-e805e4b1f7bf"/>
    <xsd:import namespace="4e4435ba-4b58-4d6f-bfdc-cbace307735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bda96-2ccc-4fea-ad6a-e805e4b1f7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435ba-4b58-4d6f-bfdc-cbace30773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7A5B27-D542-448C-A54D-666F4FB5D3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A64316-2C24-43B6-8889-2E79916B0A22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19bda96-2ccc-4fea-ad6a-e805e4b1f7bf"/>
    <ds:schemaRef ds:uri="http://purl.org/dc/dcmitype/"/>
    <ds:schemaRef ds:uri="4e4435ba-4b58-4d6f-bfdc-cbace3077350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2C49CA2-D6E1-40DE-A934-3ACB9A234065}">
  <ds:schemaRefs>
    <ds:schemaRef ds:uri="4e4435ba-4b58-4d6f-bfdc-cbace3077350"/>
    <ds:schemaRef ds:uri="f19bda96-2ccc-4fea-ad6a-e805e4b1f7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443</Words>
  <Application>Microsoft Office PowerPoint</Application>
  <PresentationFormat>Widescreen</PresentationFormat>
  <Paragraphs>67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1_Personalizar design</vt:lpstr>
      <vt:lpstr>2_Personalizar design</vt:lpstr>
      <vt:lpstr>TNC26</vt:lpstr>
      <vt:lpstr>RNP – Rede Nacional de Ensino e Pesquisa </vt:lpstr>
      <vt:lpstr>Our reality</vt:lpstr>
      <vt:lpstr>Pathway on observability </vt:lpstr>
      <vt:lpstr>Why to look at ML</vt:lpstr>
      <vt:lpstr>Architecture</vt:lpstr>
      <vt:lpstr>ML Model</vt:lpstr>
      <vt:lpstr>Use cases</vt:lpstr>
      <vt:lpstr>Anomaly examples</vt:lpstr>
      <vt:lpstr>Latency anomaly</vt:lpstr>
      <vt:lpstr>PowerPoint Presentation</vt:lpstr>
      <vt:lpstr>Interface delay anomaly – Case #1</vt:lpstr>
      <vt:lpstr>Case #1</vt:lpstr>
      <vt:lpstr>Case #1</vt:lpstr>
      <vt:lpstr>Interface delay anomaly – Case #2</vt:lpstr>
      <vt:lpstr>Case #2</vt:lpstr>
      <vt:lpstr>Interface delay anomaly – Case #3</vt:lpstr>
      <vt:lpstr>Case #3</vt:lpstr>
      <vt:lpstr>Case #3</vt:lpstr>
      <vt:lpstr>Interface utilization anomaly - Case #1</vt:lpstr>
      <vt:lpstr>Case #1</vt:lpstr>
      <vt:lpstr>Case #2</vt:lpstr>
      <vt:lpstr>Case #2</vt:lpstr>
      <vt:lpstr>Netflow anomalies</vt:lpstr>
      <vt:lpstr>Syslog categorization</vt:lpstr>
      <vt:lpstr>Dashboard</vt:lpstr>
      <vt:lpstr>Limitations</vt:lpstr>
      <vt:lpstr>Conclusions</vt:lpstr>
      <vt:lpstr>Ideas for Future work</vt:lpstr>
      <vt:lpstr>Thank you!  guilherme.ladvocat@rnp.br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Vitor Sepulveda Silva</dc:creator>
  <cp:lastModifiedBy>Guilherme Branco Ladvocat</cp:lastModifiedBy>
  <cp:revision>269</cp:revision>
  <dcterms:created xsi:type="dcterms:W3CDTF">2025-10-21T15:03:16Z</dcterms:created>
  <dcterms:modified xsi:type="dcterms:W3CDTF">2026-06-03T14:10:57Z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0x010100151BF2BC113E334DAF98730200140A6B</vt:lpwstr>
  </property>
  <property fmtid="{D5CDD505-2E9C-101B-9397-08002B2CF9AE}" pid="3" name="MediaServiceImageTags">
    <vt:lpwstr/>
  </property>
</Properties>
</file>