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10" r:id="rId2"/>
    <p:sldId id="312" r:id="rId3"/>
    <p:sldId id="314" r:id="rId4"/>
    <p:sldId id="289" r:id="rId5"/>
    <p:sldId id="315" r:id="rId6"/>
    <p:sldId id="316" r:id="rId7"/>
    <p:sldId id="290" r:id="rId8"/>
    <p:sldId id="317" r:id="rId9"/>
    <p:sldId id="295" r:id="rId10"/>
    <p:sldId id="293" r:id="rId11"/>
    <p:sldId id="300" r:id="rId12"/>
    <p:sldId id="302" r:id="rId13"/>
    <p:sldId id="304" r:id="rId14"/>
    <p:sldId id="306" r:id="rId15"/>
    <p:sldId id="305" r:id="rId16"/>
    <p:sldId id="307" r:id="rId17"/>
    <p:sldId id="318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88D"/>
    <a:srgbClr val="F7F9FC"/>
    <a:srgbClr val="D5E3F0"/>
    <a:srgbClr val="1B5EB8"/>
    <a:srgbClr val="D0EDEB"/>
    <a:srgbClr val="1B2A4A"/>
    <a:srgbClr val="1A0F0A"/>
    <a:srgbClr val="0A7B74"/>
    <a:srgbClr val="B6A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159" autoAdjust="0"/>
  </p:normalViewPr>
  <p:slideViewPr>
    <p:cSldViewPr snapToGrid="0" snapToObjects="1">
      <p:cViewPr varScale="1">
        <p:scale>
          <a:sx n="169" d="100"/>
          <a:sy n="169" d="100"/>
        </p:scale>
        <p:origin x="8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45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85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78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987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860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174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754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100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64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97077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927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112586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13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92063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344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413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356298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39d14932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3d39d14932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51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12017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4" name="Google Shape;14;p2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2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sz="10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A751B5F-9E45-454B-951A-8B450A408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9251" y="135003"/>
            <a:ext cx="1985497" cy="6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9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>
            <a:cxnSpLocks/>
          </p:cNvCxnSpPr>
          <p:nvPr/>
        </p:nvCxnSpPr>
        <p:spPr>
          <a:xfrm flipV="1">
            <a:off x="1447531" y="4824875"/>
            <a:ext cx="2565489" cy="120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8028" y="1545450"/>
            <a:ext cx="3704544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63726" y="3755441"/>
            <a:ext cx="3313581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4" name="Google Shape;14;p2"/>
          <p:cNvCxnSpPr>
            <a:cxnSpLocks/>
          </p:cNvCxnSpPr>
          <p:nvPr/>
        </p:nvCxnSpPr>
        <p:spPr>
          <a:xfrm>
            <a:off x="933787" y="4824875"/>
            <a:ext cx="1919270" cy="120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2"/>
          <p:cNvSpPr txBox="1"/>
          <p:nvPr/>
        </p:nvSpPr>
        <p:spPr>
          <a:xfrm>
            <a:off x="724116" y="4823676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sz="10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2"/>
          <p:cNvCxnSpPr>
            <a:cxnSpLocks/>
          </p:cNvCxnSpPr>
          <p:nvPr/>
        </p:nvCxnSpPr>
        <p:spPr>
          <a:xfrm>
            <a:off x="368345" y="4824875"/>
            <a:ext cx="1156732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A751B5F-9E45-454B-951A-8B450A4083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455" y="390602"/>
            <a:ext cx="2550137" cy="87801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6979529-0887-419F-B0F1-A5DC1EB9AFFC}"/>
              </a:ext>
            </a:extLst>
          </p:cNvPr>
          <p:cNvSpPr/>
          <p:nvPr userDrawn="1"/>
        </p:nvSpPr>
        <p:spPr>
          <a:xfrm>
            <a:off x="4727093" y="0"/>
            <a:ext cx="4394289" cy="5131500"/>
          </a:xfrm>
          <a:prstGeom prst="rect">
            <a:avLst/>
          </a:prstGeom>
          <a:solidFill>
            <a:srgbClr val="D5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53971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2" name="Google Shape;32;p4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33;p4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4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Connection | Collaboration | Community </a:t>
            </a:r>
            <a:endParaRPr sz="10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26ABE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p4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A58F1CB-EA81-402F-98E6-55C180B8D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9777" y="80294"/>
            <a:ext cx="1074223" cy="3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9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FD56B0-A92F-4CDE-8BD1-D3E8D4A47B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</a:t>
            </a:fld>
            <a:endParaRPr lang="en-GB" dirty="0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4A0C52B6-7454-48B7-BBBE-0851C56516C6}"/>
              </a:ext>
            </a:extLst>
          </p:cNvPr>
          <p:cNvSpPr/>
          <p:nvPr/>
        </p:nvSpPr>
        <p:spPr>
          <a:xfrm>
            <a:off x="47428" y="1219136"/>
            <a:ext cx="9049144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30388D"/>
                </a:solidFill>
                <a:ea typeface="Calibri" pitchFamily="34" charset="-122"/>
                <a:cs typeface="Arial" panose="020B0604020202020204" pitchFamily="34" charset="0"/>
              </a:rPr>
              <a:t>Building Digital Resilience through Cloud Sovereignty</a:t>
            </a:r>
            <a:endParaRPr lang="en-US" sz="4000" dirty="0">
              <a:solidFill>
                <a:srgbClr val="30388D"/>
              </a:solidFill>
              <a:cs typeface="Arial" panose="020B0604020202020204" pitchFamily="34" charset="0"/>
            </a:endParaRPr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CD936231-FD7F-4002-AC9C-2E33E277D394}"/>
              </a:ext>
            </a:extLst>
          </p:cNvPr>
          <p:cNvSpPr/>
          <p:nvPr/>
        </p:nvSpPr>
        <p:spPr>
          <a:xfrm>
            <a:off x="1188341" y="2598485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ea typeface="Calibri" pitchFamily="34" charset="-122"/>
                <a:cs typeface="Arial" panose="020B0604020202020204" pitchFamily="34" charset="0"/>
              </a:rPr>
              <a:t>A view of the Global South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5E81146B-5C1C-41FB-A529-E215B0E94537}"/>
              </a:ext>
            </a:extLst>
          </p:cNvPr>
          <p:cNvSpPr/>
          <p:nvPr/>
        </p:nvSpPr>
        <p:spPr>
          <a:xfrm>
            <a:off x="517208" y="3399988"/>
            <a:ext cx="8229600" cy="1325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88D"/>
                </a:solidFill>
                <a:ea typeface="Calibri" pitchFamily="34" charset="-122"/>
                <a:cs typeface="Arial" panose="020B0604020202020204" pitchFamily="34" charset="0"/>
              </a:rPr>
              <a:t>Brenda Namuli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88D"/>
                </a:solidFill>
                <a:ea typeface="Calibri" pitchFamily="34" charset="-122"/>
                <a:cs typeface="Arial" panose="020B0604020202020204" pitchFamily="34" charset="0"/>
              </a:rPr>
              <a:t>Systems Engineer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0388D"/>
                </a:solidFill>
                <a:ea typeface="Calibri" pitchFamily="34" charset="-122"/>
                <a:cs typeface="Arial" panose="020B0604020202020204" pitchFamily="34" charset="0"/>
              </a:rPr>
              <a:t>Research and Education Network for Uganda (RENU)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4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0">
            <a:extLst>
              <a:ext uri="{FF2B5EF4-FFF2-40B4-BE49-F238E27FC236}">
                <a16:creationId xmlns:a16="http://schemas.microsoft.com/office/drawing/2014/main" id="{246E073E-D327-4DB8-AB6B-2811A56B884F}"/>
              </a:ext>
            </a:extLst>
          </p:cNvPr>
          <p:cNvSpPr/>
          <p:nvPr/>
        </p:nvSpPr>
        <p:spPr>
          <a:xfrm>
            <a:off x="411480" y="376243"/>
            <a:ext cx="8321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30388D"/>
                </a:solidFill>
              </a:rPr>
              <a:t>Two Platforms, Complementary Roles</a:t>
            </a:r>
            <a:endParaRPr lang="en-US" sz="2800" dirty="0">
              <a:solidFill>
                <a:srgbClr val="30388D"/>
              </a:solidFill>
            </a:endParaRPr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D71EA50C-1E17-413A-A200-3C344BADC054}"/>
              </a:ext>
            </a:extLst>
          </p:cNvPr>
          <p:cNvSpPr/>
          <p:nvPr/>
        </p:nvSpPr>
        <p:spPr>
          <a:xfrm>
            <a:off x="411480" y="1135313"/>
            <a:ext cx="4160520" cy="3236716"/>
          </a:xfrm>
          <a:prstGeom prst="rect">
            <a:avLst/>
          </a:prstGeom>
          <a:solidFill>
            <a:srgbClr val="F7F9FC"/>
          </a:solidFill>
          <a:ln w="1905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txBody>
          <a:bodyPr/>
          <a:lstStyle/>
          <a:p>
            <a:endParaRPr lang="en-UG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9A403969-7919-419F-9502-4CCB078E57F7}"/>
              </a:ext>
            </a:extLst>
          </p:cNvPr>
          <p:cNvSpPr/>
          <p:nvPr/>
        </p:nvSpPr>
        <p:spPr>
          <a:xfrm>
            <a:off x="2103471" y="1197262"/>
            <a:ext cx="1364106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30388D"/>
                </a:solidFill>
              </a:rPr>
              <a:t>ProxmoxVE</a:t>
            </a:r>
            <a:endParaRPr lang="en-US" sz="2000" dirty="0">
              <a:solidFill>
                <a:srgbClr val="30388D"/>
              </a:solidFill>
            </a:endParaRPr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3AF9BF2A-C9BB-4F6B-ADCE-07B811378C9C}"/>
              </a:ext>
            </a:extLst>
          </p:cNvPr>
          <p:cNvSpPr/>
          <p:nvPr/>
        </p:nvSpPr>
        <p:spPr>
          <a:xfrm>
            <a:off x="786384" y="3072389"/>
            <a:ext cx="3657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Centralized management and monitoring</a:t>
            </a:r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68D68C71-2DEA-46B0-9CE3-DEAC0E3257C5}"/>
              </a:ext>
            </a:extLst>
          </p:cNvPr>
          <p:cNvSpPr/>
          <p:nvPr/>
        </p:nvSpPr>
        <p:spPr>
          <a:xfrm>
            <a:off x="786384" y="3383285"/>
            <a:ext cx="3657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Optimized for smaller distributed workloads</a:t>
            </a:r>
          </a:p>
        </p:txBody>
      </p:sp>
      <p:sp>
        <p:nvSpPr>
          <p:cNvPr id="23" name="Text 17">
            <a:extLst>
              <a:ext uri="{FF2B5EF4-FFF2-40B4-BE49-F238E27FC236}">
                <a16:creationId xmlns:a16="http://schemas.microsoft.com/office/drawing/2014/main" id="{A8E164CF-5F70-4F97-B4C1-22B48A4353CD}"/>
              </a:ext>
            </a:extLst>
          </p:cNvPr>
          <p:cNvSpPr/>
          <p:nvPr/>
        </p:nvSpPr>
        <p:spPr>
          <a:xfrm>
            <a:off x="786384" y="3694181"/>
            <a:ext cx="3657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High Availability storage and live migration</a:t>
            </a:r>
          </a:p>
        </p:txBody>
      </p:sp>
      <p:sp>
        <p:nvSpPr>
          <p:cNvPr id="25" name="Text 18">
            <a:extLst>
              <a:ext uri="{FF2B5EF4-FFF2-40B4-BE49-F238E27FC236}">
                <a16:creationId xmlns:a16="http://schemas.microsoft.com/office/drawing/2014/main" id="{BA38FBE1-0202-4B14-88CA-3CB32E89CD7A}"/>
              </a:ext>
            </a:extLst>
          </p:cNvPr>
          <p:cNvSpPr/>
          <p:nvPr/>
        </p:nvSpPr>
        <p:spPr>
          <a:xfrm>
            <a:off x="786384" y="4005077"/>
            <a:ext cx="3657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Cost-effective and open-source</a:t>
            </a:r>
          </a:p>
        </p:txBody>
      </p:sp>
      <p:sp>
        <p:nvSpPr>
          <p:cNvPr id="26" name="Shape 19">
            <a:extLst>
              <a:ext uri="{FF2B5EF4-FFF2-40B4-BE49-F238E27FC236}">
                <a16:creationId xmlns:a16="http://schemas.microsoft.com/office/drawing/2014/main" id="{375DCA9E-E70C-4EAC-B942-848488D23B28}"/>
              </a:ext>
            </a:extLst>
          </p:cNvPr>
          <p:cNvSpPr/>
          <p:nvPr/>
        </p:nvSpPr>
        <p:spPr>
          <a:xfrm>
            <a:off x="4694719" y="1135312"/>
            <a:ext cx="4023360" cy="3236717"/>
          </a:xfrm>
          <a:prstGeom prst="rect">
            <a:avLst/>
          </a:prstGeom>
          <a:solidFill>
            <a:srgbClr val="DDEAF8"/>
          </a:solidFill>
          <a:ln w="19050">
            <a:solidFill>
              <a:srgbClr val="1B5EB8"/>
            </a:solidFill>
            <a:prstDash val="solid"/>
          </a:ln>
        </p:spPr>
      </p:sp>
      <p:sp>
        <p:nvSpPr>
          <p:cNvPr id="28" name="Text 20">
            <a:extLst>
              <a:ext uri="{FF2B5EF4-FFF2-40B4-BE49-F238E27FC236}">
                <a16:creationId xmlns:a16="http://schemas.microsoft.com/office/drawing/2014/main" id="{5FAC17D8-A2E5-42EA-9D2A-27080509AE61}"/>
              </a:ext>
            </a:extLst>
          </p:cNvPr>
          <p:cNvSpPr/>
          <p:nvPr/>
        </p:nvSpPr>
        <p:spPr>
          <a:xfrm>
            <a:off x="5636302" y="1189917"/>
            <a:ext cx="2053652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30388D"/>
                </a:solidFill>
              </a:rPr>
              <a:t>OpenStack Ansible</a:t>
            </a:r>
            <a:endParaRPr lang="en-US" sz="2000" dirty="0">
              <a:solidFill>
                <a:srgbClr val="30388D"/>
              </a:solidFill>
            </a:endParaRPr>
          </a:p>
        </p:txBody>
      </p:sp>
      <p:pic>
        <p:nvPicPr>
          <p:cNvPr id="31" name="Image 6" descr="preencoded.png">
            <a:extLst>
              <a:ext uri="{FF2B5EF4-FFF2-40B4-BE49-F238E27FC236}">
                <a16:creationId xmlns:a16="http://schemas.microsoft.com/office/drawing/2014/main" id="{9541E8DF-CCEA-4FAA-AF2E-C29922EF8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3068192"/>
            <a:ext cx="164592" cy="164592"/>
          </a:xfrm>
          <a:prstGeom prst="rect">
            <a:avLst/>
          </a:prstGeom>
        </p:spPr>
      </p:pic>
      <p:sp>
        <p:nvSpPr>
          <p:cNvPr id="32" name="Text 23">
            <a:extLst>
              <a:ext uri="{FF2B5EF4-FFF2-40B4-BE49-F238E27FC236}">
                <a16:creationId xmlns:a16="http://schemas.microsoft.com/office/drawing/2014/main" id="{D71CC72B-7DA5-4810-8D54-457DB4BFC408}"/>
              </a:ext>
            </a:extLst>
          </p:cNvPr>
          <p:cNvSpPr/>
          <p:nvPr/>
        </p:nvSpPr>
        <p:spPr>
          <a:xfrm>
            <a:off x="5084064" y="3049904"/>
            <a:ext cx="354787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Scalable compute capacity</a:t>
            </a:r>
          </a:p>
        </p:txBody>
      </p:sp>
      <p:pic>
        <p:nvPicPr>
          <p:cNvPr id="33" name="Image 7" descr="preencoded.png">
            <a:extLst>
              <a:ext uri="{FF2B5EF4-FFF2-40B4-BE49-F238E27FC236}">
                <a16:creationId xmlns:a16="http://schemas.microsoft.com/office/drawing/2014/main" id="{2318D7FE-74FD-45A7-8FDA-635FBB7F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3379088"/>
            <a:ext cx="164592" cy="164592"/>
          </a:xfrm>
          <a:prstGeom prst="rect">
            <a:avLst/>
          </a:prstGeom>
        </p:spPr>
      </p:pic>
      <p:sp>
        <p:nvSpPr>
          <p:cNvPr id="34" name="Text 24">
            <a:extLst>
              <a:ext uri="{FF2B5EF4-FFF2-40B4-BE49-F238E27FC236}">
                <a16:creationId xmlns:a16="http://schemas.microsoft.com/office/drawing/2014/main" id="{D1C017E9-09AB-4121-A52D-BA9633043E9C}"/>
              </a:ext>
            </a:extLst>
          </p:cNvPr>
          <p:cNvSpPr/>
          <p:nvPr/>
        </p:nvSpPr>
        <p:spPr>
          <a:xfrm>
            <a:off x="5084064" y="3360800"/>
            <a:ext cx="354787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High Availability across zones</a:t>
            </a:r>
          </a:p>
        </p:txBody>
      </p:sp>
      <p:pic>
        <p:nvPicPr>
          <p:cNvPr id="35" name="Image 8" descr="preencoded.png">
            <a:extLst>
              <a:ext uri="{FF2B5EF4-FFF2-40B4-BE49-F238E27FC236}">
                <a16:creationId xmlns:a16="http://schemas.microsoft.com/office/drawing/2014/main" id="{4312478D-6678-4D88-9A64-685CD797A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3689984"/>
            <a:ext cx="164592" cy="164592"/>
          </a:xfrm>
          <a:prstGeom prst="rect">
            <a:avLst/>
          </a:prstGeom>
        </p:spPr>
      </p:pic>
      <p:sp>
        <p:nvSpPr>
          <p:cNvPr id="36" name="Text 25">
            <a:extLst>
              <a:ext uri="{FF2B5EF4-FFF2-40B4-BE49-F238E27FC236}">
                <a16:creationId xmlns:a16="http://schemas.microsoft.com/office/drawing/2014/main" id="{EFB7AE3A-849A-4164-B237-46B333EBC778}"/>
              </a:ext>
            </a:extLst>
          </p:cNvPr>
          <p:cNvSpPr/>
          <p:nvPr/>
        </p:nvSpPr>
        <p:spPr>
          <a:xfrm>
            <a:off x="5084064" y="3671696"/>
            <a:ext cx="354787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Resilient, distributed storage</a:t>
            </a:r>
          </a:p>
        </p:txBody>
      </p:sp>
      <p:pic>
        <p:nvPicPr>
          <p:cNvPr id="37" name="Image 9" descr="preencoded.png">
            <a:extLst>
              <a:ext uri="{FF2B5EF4-FFF2-40B4-BE49-F238E27FC236}">
                <a16:creationId xmlns:a16="http://schemas.microsoft.com/office/drawing/2014/main" id="{47547CB6-86D4-4FD5-B843-AEF1375C4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08" y="4000880"/>
            <a:ext cx="164592" cy="164592"/>
          </a:xfrm>
          <a:prstGeom prst="rect">
            <a:avLst/>
          </a:prstGeom>
        </p:spPr>
      </p:pic>
      <p:sp>
        <p:nvSpPr>
          <p:cNvPr id="38" name="Text 26">
            <a:extLst>
              <a:ext uri="{FF2B5EF4-FFF2-40B4-BE49-F238E27FC236}">
                <a16:creationId xmlns:a16="http://schemas.microsoft.com/office/drawing/2014/main" id="{8ACA081D-7DF2-4DBF-BB4A-C8DB90928695}"/>
              </a:ext>
            </a:extLst>
          </p:cNvPr>
          <p:cNvSpPr/>
          <p:nvPr/>
        </p:nvSpPr>
        <p:spPr>
          <a:xfrm>
            <a:off x="5084064" y="3982592"/>
            <a:ext cx="354787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30388D"/>
                </a:solidFill>
              </a:rPr>
              <a:t>Multi-tenant infrastructure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74A395-F261-45B5-A690-021B0E643503}"/>
              </a:ext>
            </a:extLst>
          </p:cNvPr>
          <p:cNvSpPr txBox="1"/>
          <p:nvPr/>
        </p:nvSpPr>
        <p:spPr>
          <a:xfrm>
            <a:off x="8718080" y="4866501"/>
            <a:ext cx="351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  <a:endParaRPr lang="en-UG" sz="12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EA7FFDA-F9E8-4D4B-AEE1-FAC7D6E3D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4" t="20356" r="82544" b="68879"/>
          <a:stretch/>
        </p:blipFill>
        <p:spPr>
          <a:xfrm>
            <a:off x="1600416" y="1200896"/>
            <a:ext cx="425331" cy="361189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621980-4BEC-4DC1-BBA8-F7334F904AB8}"/>
              </a:ext>
            </a:extLst>
          </p:cNvPr>
          <p:cNvCxnSpPr>
            <a:cxnSpLocks/>
          </p:cNvCxnSpPr>
          <p:nvPr/>
        </p:nvCxnSpPr>
        <p:spPr>
          <a:xfrm flipV="1">
            <a:off x="828548" y="1753847"/>
            <a:ext cx="3256269" cy="2998"/>
          </a:xfrm>
          <a:prstGeom prst="line">
            <a:avLst/>
          </a:prstGeom>
          <a:ln w="9525">
            <a:solidFill>
              <a:srgbClr val="0A7B7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ABEBCFC2-00D8-40A6-896B-5A1864A56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72" t="19719" r="5721" b="69998"/>
          <a:stretch/>
        </p:blipFill>
        <p:spPr>
          <a:xfrm>
            <a:off x="956337" y="2064890"/>
            <a:ext cx="440569" cy="317717"/>
          </a:xfrm>
          <a:prstGeom prst="rect">
            <a:avLst/>
          </a:prstGeom>
        </p:spPr>
      </p:pic>
      <p:sp>
        <p:nvSpPr>
          <p:cNvPr id="51" name="Text 34">
            <a:extLst>
              <a:ext uri="{FF2B5EF4-FFF2-40B4-BE49-F238E27FC236}">
                <a16:creationId xmlns:a16="http://schemas.microsoft.com/office/drawing/2014/main" id="{BF6C85B2-B5F1-43D2-8D1F-F047F697714B}"/>
              </a:ext>
            </a:extLst>
          </p:cNvPr>
          <p:cNvSpPr/>
          <p:nvPr/>
        </p:nvSpPr>
        <p:spPr>
          <a:xfrm>
            <a:off x="411480" y="2487088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Distributed Infrastructure</a:t>
            </a:r>
            <a:endParaRPr lang="en-US" sz="1200" dirty="0">
              <a:solidFill>
                <a:srgbClr val="30388D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921B692-B546-4DBC-ABD0-DD8D243BF9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10" t="42495" r="82583" b="47222"/>
          <a:stretch/>
        </p:blipFill>
        <p:spPr>
          <a:xfrm>
            <a:off x="2271455" y="2064890"/>
            <a:ext cx="440569" cy="317717"/>
          </a:xfrm>
          <a:prstGeom prst="rect">
            <a:avLst/>
          </a:prstGeom>
        </p:spPr>
      </p:pic>
      <p:sp>
        <p:nvSpPr>
          <p:cNvPr id="53" name="Text 34">
            <a:extLst>
              <a:ext uri="{FF2B5EF4-FFF2-40B4-BE49-F238E27FC236}">
                <a16:creationId xmlns:a16="http://schemas.microsoft.com/office/drawing/2014/main" id="{5CC4A34F-C91B-4111-B6DD-68A163811CD1}"/>
              </a:ext>
            </a:extLst>
          </p:cNvPr>
          <p:cNvSpPr/>
          <p:nvPr/>
        </p:nvSpPr>
        <p:spPr>
          <a:xfrm>
            <a:off x="1806125" y="2481317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Member Institutions</a:t>
            </a:r>
            <a:endParaRPr lang="en-US" sz="1200" dirty="0">
              <a:solidFill>
                <a:srgbClr val="30388D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1BAC458-61A9-4830-800E-AD36D7088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76" t="41564" r="64717" b="48153"/>
          <a:stretch/>
        </p:blipFill>
        <p:spPr>
          <a:xfrm>
            <a:off x="3586573" y="2083066"/>
            <a:ext cx="440569" cy="317717"/>
          </a:xfrm>
          <a:prstGeom prst="rect">
            <a:avLst/>
          </a:prstGeom>
        </p:spPr>
      </p:pic>
      <p:sp>
        <p:nvSpPr>
          <p:cNvPr id="56" name="Text 34">
            <a:extLst>
              <a:ext uri="{FF2B5EF4-FFF2-40B4-BE49-F238E27FC236}">
                <a16:creationId xmlns:a16="http://schemas.microsoft.com/office/drawing/2014/main" id="{7809C9A7-B020-464F-8090-970FA1FF7D38}"/>
              </a:ext>
            </a:extLst>
          </p:cNvPr>
          <p:cNvSpPr/>
          <p:nvPr/>
        </p:nvSpPr>
        <p:spPr>
          <a:xfrm>
            <a:off x="3110295" y="2489599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Operational Efficiency</a:t>
            </a:r>
            <a:endParaRPr lang="en-US" sz="1200" dirty="0">
              <a:solidFill>
                <a:srgbClr val="30388D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065F4D-0E22-4359-A2EA-8A5F78C75E2C}"/>
              </a:ext>
            </a:extLst>
          </p:cNvPr>
          <p:cNvCxnSpPr>
            <a:cxnSpLocks/>
          </p:cNvCxnSpPr>
          <p:nvPr/>
        </p:nvCxnSpPr>
        <p:spPr>
          <a:xfrm flipV="1">
            <a:off x="881013" y="2980046"/>
            <a:ext cx="3256269" cy="2998"/>
          </a:xfrm>
          <a:prstGeom prst="line">
            <a:avLst/>
          </a:prstGeom>
          <a:ln w="9525">
            <a:solidFill>
              <a:srgbClr val="0A7B7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8C0594BD-1F12-4351-B0EC-D7A54034B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5" t="20144" r="65523" b="69091"/>
          <a:stretch/>
        </p:blipFill>
        <p:spPr>
          <a:xfrm>
            <a:off x="5159568" y="1187218"/>
            <a:ext cx="425331" cy="361189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7FF155B-2D05-41BE-910F-5416A65DB394}"/>
              </a:ext>
            </a:extLst>
          </p:cNvPr>
          <p:cNvCxnSpPr>
            <a:cxnSpLocks/>
          </p:cNvCxnSpPr>
          <p:nvPr/>
        </p:nvCxnSpPr>
        <p:spPr>
          <a:xfrm flipV="1">
            <a:off x="5078265" y="1756400"/>
            <a:ext cx="3256269" cy="2998"/>
          </a:xfrm>
          <a:prstGeom prst="line">
            <a:avLst/>
          </a:prstGeom>
          <a:ln w="9525">
            <a:solidFill>
              <a:srgbClr val="1B5EB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A5F25AAC-082C-4921-B954-7D4266A7A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77" t="20472" r="21976" b="68597"/>
          <a:stretch/>
        </p:blipFill>
        <p:spPr>
          <a:xfrm>
            <a:off x="4902600" y="2060173"/>
            <a:ext cx="428513" cy="337738"/>
          </a:xfrm>
          <a:prstGeom prst="rect">
            <a:avLst/>
          </a:prstGeom>
        </p:spPr>
      </p:pic>
      <p:sp>
        <p:nvSpPr>
          <p:cNvPr id="63" name="Text 34">
            <a:extLst>
              <a:ext uri="{FF2B5EF4-FFF2-40B4-BE49-F238E27FC236}">
                <a16:creationId xmlns:a16="http://schemas.microsoft.com/office/drawing/2014/main" id="{E902CAE7-087F-4D86-B157-2E42007334AD}"/>
              </a:ext>
            </a:extLst>
          </p:cNvPr>
          <p:cNvSpPr/>
          <p:nvPr/>
        </p:nvSpPr>
        <p:spPr>
          <a:xfrm>
            <a:off x="4665740" y="2475337"/>
            <a:ext cx="1164017" cy="2916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Enterprise Scale</a:t>
            </a:r>
            <a:endParaRPr lang="en-US" sz="1200" dirty="0">
              <a:solidFill>
                <a:srgbClr val="30388D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50B993B-3522-47BB-B503-FC28C2AB77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79" t="41847" r="48014" b="47870"/>
          <a:stretch/>
        </p:blipFill>
        <p:spPr>
          <a:xfrm>
            <a:off x="5907025" y="2090382"/>
            <a:ext cx="440569" cy="317717"/>
          </a:xfrm>
          <a:prstGeom prst="rect">
            <a:avLst/>
          </a:prstGeom>
        </p:spPr>
      </p:pic>
      <p:sp>
        <p:nvSpPr>
          <p:cNvPr id="65" name="Text 34">
            <a:extLst>
              <a:ext uri="{FF2B5EF4-FFF2-40B4-BE49-F238E27FC236}">
                <a16:creationId xmlns:a16="http://schemas.microsoft.com/office/drawing/2014/main" id="{E5B3069E-153D-45AF-8C11-AE2AC298FCE0}"/>
              </a:ext>
            </a:extLst>
          </p:cNvPr>
          <p:cNvSpPr/>
          <p:nvPr/>
        </p:nvSpPr>
        <p:spPr>
          <a:xfrm>
            <a:off x="5584899" y="2475337"/>
            <a:ext cx="1212730" cy="2226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High Availability</a:t>
            </a:r>
            <a:endParaRPr lang="en-US" sz="1200" dirty="0">
              <a:solidFill>
                <a:srgbClr val="30388D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4254022-878B-4854-BFBE-EB03DFE43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35" t="42426" r="33358" b="47291"/>
          <a:stretch/>
        </p:blipFill>
        <p:spPr>
          <a:xfrm>
            <a:off x="6923506" y="2107930"/>
            <a:ext cx="440569" cy="317717"/>
          </a:xfrm>
          <a:prstGeom prst="rect">
            <a:avLst/>
          </a:prstGeom>
        </p:spPr>
      </p:pic>
      <p:sp>
        <p:nvSpPr>
          <p:cNvPr id="68" name="Text 34">
            <a:extLst>
              <a:ext uri="{FF2B5EF4-FFF2-40B4-BE49-F238E27FC236}">
                <a16:creationId xmlns:a16="http://schemas.microsoft.com/office/drawing/2014/main" id="{CB620BEB-7AC2-481D-B570-711466344543}"/>
              </a:ext>
            </a:extLst>
          </p:cNvPr>
          <p:cNvSpPr/>
          <p:nvPr/>
        </p:nvSpPr>
        <p:spPr>
          <a:xfrm>
            <a:off x="6791229" y="2462363"/>
            <a:ext cx="852863" cy="2886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Resilient Storage</a:t>
            </a:r>
            <a:endParaRPr lang="en-US" sz="1200" dirty="0">
              <a:solidFill>
                <a:srgbClr val="30388D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AAC0EF-299B-4A05-835C-2C4E12720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50" t="41710" r="20843" b="48007"/>
          <a:stretch/>
        </p:blipFill>
        <p:spPr>
          <a:xfrm>
            <a:off x="7930872" y="2118932"/>
            <a:ext cx="440569" cy="317717"/>
          </a:xfrm>
          <a:prstGeom prst="rect">
            <a:avLst/>
          </a:prstGeom>
        </p:spPr>
      </p:pic>
      <p:sp>
        <p:nvSpPr>
          <p:cNvPr id="71" name="Text 34">
            <a:extLst>
              <a:ext uri="{FF2B5EF4-FFF2-40B4-BE49-F238E27FC236}">
                <a16:creationId xmlns:a16="http://schemas.microsoft.com/office/drawing/2014/main" id="{85AF9620-AA76-4028-A6E7-B410B9D42C43}"/>
              </a:ext>
            </a:extLst>
          </p:cNvPr>
          <p:cNvSpPr/>
          <p:nvPr/>
        </p:nvSpPr>
        <p:spPr>
          <a:xfrm>
            <a:off x="7724724" y="2451533"/>
            <a:ext cx="1007796" cy="2886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kern="0" spc="200" dirty="0">
                <a:solidFill>
                  <a:srgbClr val="30388D"/>
                </a:solidFill>
              </a:rPr>
              <a:t>Designed for Growth</a:t>
            </a:r>
            <a:endParaRPr lang="en-US" sz="1200" dirty="0">
              <a:solidFill>
                <a:srgbClr val="30388D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2BCC58D-3D00-40D1-A1A2-67DED54528F2}"/>
              </a:ext>
            </a:extLst>
          </p:cNvPr>
          <p:cNvCxnSpPr>
            <a:cxnSpLocks/>
          </p:cNvCxnSpPr>
          <p:nvPr/>
        </p:nvCxnSpPr>
        <p:spPr>
          <a:xfrm flipV="1">
            <a:off x="5041533" y="2988529"/>
            <a:ext cx="3256269" cy="2998"/>
          </a:xfrm>
          <a:prstGeom prst="line">
            <a:avLst/>
          </a:prstGeom>
          <a:ln w="9525">
            <a:solidFill>
              <a:srgbClr val="1B5EB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4" name="Image 6" descr="preencoded.png">
            <a:extLst>
              <a:ext uri="{FF2B5EF4-FFF2-40B4-BE49-F238E27FC236}">
                <a16:creationId xmlns:a16="http://schemas.microsoft.com/office/drawing/2014/main" id="{C3BC427F-D390-4EAB-A2E7-7A2BAB038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" y="3135205"/>
            <a:ext cx="164592" cy="164592"/>
          </a:xfrm>
          <a:prstGeom prst="rect">
            <a:avLst/>
          </a:prstGeom>
        </p:spPr>
      </p:pic>
      <p:pic>
        <p:nvPicPr>
          <p:cNvPr id="57" name="Image 6" descr="preencoded.png">
            <a:extLst>
              <a:ext uri="{FF2B5EF4-FFF2-40B4-BE49-F238E27FC236}">
                <a16:creationId xmlns:a16="http://schemas.microsoft.com/office/drawing/2014/main" id="{88D33C1C-CE82-4A52-8734-93EC7E72D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3" y="3442059"/>
            <a:ext cx="164592" cy="164592"/>
          </a:xfrm>
          <a:prstGeom prst="rect">
            <a:avLst/>
          </a:prstGeom>
        </p:spPr>
      </p:pic>
      <p:pic>
        <p:nvPicPr>
          <p:cNvPr id="61" name="Image 6" descr="preencoded.png">
            <a:extLst>
              <a:ext uri="{FF2B5EF4-FFF2-40B4-BE49-F238E27FC236}">
                <a16:creationId xmlns:a16="http://schemas.microsoft.com/office/drawing/2014/main" id="{6864AB07-EADA-4508-B37C-67C7F2DDF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60" y="3756997"/>
            <a:ext cx="164592" cy="164592"/>
          </a:xfrm>
          <a:prstGeom prst="rect">
            <a:avLst/>
          </a:prstGeom>
        </p:spPr>
      </p:pic>
      <p:pic>
        <p:nvPicPr>
          <p:cNvPr id="66" name="Image 6" descr="preencoded.png">
            <a:extLst>
              <a:ext uri="{FF2B5EF4-FFF2-40B4-BE49-F238E27FC236}">
                <a16:creationId xmlns:a16="http://schemas.microsoft.com/office/drawing/2014/main" id="{828FDF41-310B-466F-A24E-89AFEB91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00" y="4069804"/>
            <a:ext cx="16459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2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DF3C004-7761-4617-8315-D2BE20ADA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9C39B2AF-6522-4949-AA8D-1419EE0B16A4}"/>
              </a:ext>
            </a:extLst>
          </p:cNvPr>
          <p:cNvSpPr/>
          <p:nvPr/>
        </p:nvSpPr>
        <p:spPr>
          <a:xfrm>
            <a:off x="425768" y="113781"/>
            <a:ext cx="83210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30388D"/>
                </a:solidFill>
              </a:rPr>
              <a:t>RENU Cloud Infrastructure</a:t>
            </a:r>
            <a:endParaRPr lang="en-US" sz="2800" dirty="0">
              <a:solidFill>
                <a:srgbClr val="30388D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1683D8-89CC-4D8F-A002-5D065C7A6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47" y="695504"/>
            <a:ext cx="6294781" cy="41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DF3C004-7761-4617-8315-D2BE20ADA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A1B609EF-77B3-48B8-B6AC-480C183ADCDC}"/>
              </a:ext>
            </a:extLst>
          </p:cNvPr>
          <p:cNvSpPr/>
          <p:nvPr/>
        </p:nvSpPr>
        <p:spPr>
          <a:xfrm>
            <a:off x="457050" y="112418"/>
            <a:ext cx="8503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30388D"/>
                </a:solidFill>
              </a:rPr>
              <a:t>OpenStack Architecture</a:t>
            </a:r>
            <a:endParaRPr lang="en-US" sz="2800" dirty="0">
              <a:solidFill>
                <a:srgbClr val="30388D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051881-4C65-472A-94D9-254DCB6DE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88" y="744748"/>
            <a:ext cx="6663217" cy="40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D432337-9F8B-4669-9A66-C84320F3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89" y="757589"/>
            <a:ext cx="7136053" cy="4011896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DF3C004-7761-4617-8315-D2BE20ADA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A1B609EF-77B3-48B8-B6AC-480C183ADCDC}"/>
              </a:ext>
            </a:extLst>
          </p:cNvPr>
          <p:cNvSpPr/>
          <p:nvPr/>
        </p:nvSpPr>
        <p:spPr>
          <a:xfrm>
            <a:off x="376955" y="92394"/>
            <a:ext cx="8503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30388D"/>
                </a:solidFill>
              </a:rPr>
              <a:t>Proxmox</a:t>
            </a:r>
            <a:r>
              <a:rPr lang="en-US" sz="2800" b="1" dirty="0">
                <a:solidFill>
                  <a:srgbClr val="30388D"/>
                </a:solidFill>
              </a:rPr>
              <a:t> Architecture</a:t>
            </a:r>
            <a:endParaRPr lang="en-US" sz="2800" dirty="0">
              <a:solidFill>
                <a:srgbClr val="3038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8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DF3C004-7761-4617-8315-D2BE20ADA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38A36B2F-0121-4AD0-8B70-1051FA790B2E}"/>
              </a:ext>
            </a:extLst>
          </p:cNvPr>
          <p:cNvSpPr/>
          <p:nvPr/>
        </p:nvSpPr>
        <p:spPr>
          <a:xfrm>
            <a:off x="242858" y="347436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Sovereign Cloud Wins</a:t>
            </a:r>
            <a:endParaRPr lang="en-US" sz="2800" dirty="0">
              <a:solidFill>
                <a:srgbClr val="30388D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24EAEAA-F785-4739-9C9A-F7A6A6214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4" t="25034" r="2727" b="38097"/>
          <a:stretch/>
        </p:blipFill>
        <p:spPr>
          <a:xfrm>
            <a:off x="39766" y="1287779"/>
            <a:ext cx="9104234" cy="2355047"/>
          </a:xfrm>
          <a:prstGeom prst="rect">
            <a:avLst/>
          </a:prstGeom>
        </p:spPr>
      </p:pic>
      <p:sp>
        <p:nvSpPr>
          <p:cNvPr id="45" name="Text 10">
            <a:extLst>
              <a:ext uri="{FF2B5EF4-FFF2-40B4-BE49-F238E27FC236}">
                <a16:creationId xmlns:a16="http://schemas.microsoft.com/office/drawing/2014/main" id="{DACD0A8A-858E-4B1E-A30C-59F4E7DA4910}"/>
              </a:ext>
            </a:extLst>
          </p:cNvPr>
          <p:cNvSpPr/>
          <p:nvPr/>
        </p:nvSpPr>
        <p:spPr>
          <a:xfrm>
            <a:off x="1574985" y="3855721"/>
            <a:ext cx="6033795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Faster . Lower Cost . More Resilient . Sovereign</a:t>
            </a:r>
            <a:endParaRPr lang="en-US" sz="2400" dirty="0">
              <a:solidFill>
                <a:srgbClr val="3038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04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DF3C004-7761-4617-8315-D2BE20ADA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F1EED115-5E24-447E-96EA-BE92AEB6F16F}"/>
              </a:ext>
            </a:extLst>
          </p:cNvPr>
          <p:cNvSpPr/>
          <p:nvPr/>
        </p:nvSpPr>
        <p:spPr>
          <a:xfrm>
            <a:off x="303626" y="30635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30388D"/>
                </a:solidFill>
              </a:rPr>
              <a:t>Challenges</a:t>
            </a:r>
            <a:endParaRPr lang="en-US" sz="2800" dirty="0">
              <a:solidFill>
                <a:srgbClr val="30388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4936A-D626-42B0-906C-420BD7247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23"/>
          <a:stretch/>
        </p:blipFill>
        <p:spPr>
          <a:xfrm>
            <a:off x="1341565" y="560654"/>
            <a:ext cx="6020356" cy="41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09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DF3C004-7761-4617-8315-D2BE20ADA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9FBD8874-FC87-4649-BF83-B28CF43945EF}"/>
              </a:ext>
            </a:extLst>
          </p:cNvPr>
          <p:cNvSpPr/>
          <p:nvPr/>
        </p:nvSpPr>
        <p:spPr>
          <a:xfrm>
            <a:off x="176811" y="106079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RENU Stands - and Where We're Going</a:t>
            </a:r>
            <a:endParaRPr lang="en-US" sz="2800" dirty="0">
              <a:solidFill>
                <a:srgbClr val="30388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A9A776-9C70-4D99-BC0A-9B08ED99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51" y="673007"/>
            <a:ext cx="5773401" cy="39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61AC1E-64F4-4523-BCEA-497BD62E80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C189B05B-7DBA-46B7-8781-1065F5E0D52F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FF05036-4ADE-44FA-A7FE-44B298AD6ABC}"/>
              </a:ext>
            </a:extLst>
          </p:cNvPr>
          <p:cNvSpPr/>
          <p:nvPr/>
        </p:nvSpPr>
        <p:spPr>
          <a:xfrm>
            <a:off x="425738" y="1140294"/>
            <a:ext cx="80467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0000"/>
                </a:solidFill>
              </a:rPr>
              <a:t>This is not a Ugandan problem.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4AD9E16E-1513-45FC-A060-62AB7C6F0F05}"/>
              </a:ext>
            </a:extLst>
          </p:cNvPr>
          <p:cNvSpPr/>
          <p:nvPr/>
        </p:nvSpPr>
        <p:spPr>
          <a:xfrm>
            <a:off x="548640" y="2282268"/>
            <a:ext cx="80467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30388D"/>
                </a:solidFill>
              </a:rPr>
              <a:t>This is a </a:t>
            </a:r>
            <a:r>
              <a:rPr lang="en-US" sz="3000" b="1">
                <a:solidFill>
                  <a:srgbClr val="30388D"/>
                </a:solidFill>
              </a:rPr>
              <a:t>Global NREN </a:t>
            </a:r>
            <a:r>
              <a:rPr lang="en-US" sz="3000" b="1" dirty="0">
                <a:solidFill>
                  <a:srgbClr val="30388D"/>
                </a:solidFill>
              </a:rPr>
              <a:t>opportunity.</a:t>
            </a:r>
            <a:endParaRPr lang="en-US" sz="3000" dirty="0">
              <a:solidFill>
                <a:srgbClr val="30388D"/>
              </a:solidFill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5FA4DED0-45F5-4BFA-A5CD-FCA37B87D571}"/>
              </a:ext>
            </a:extLst>
          </p:cNvPr>
          <p:cNvSpPr/>
          <p:nvPr/>
        </p:nvSpPr>
        <p:spPr>
          <a:xfrm>
            <a:off x="503853" y="3364992"/>
            <a:ext cx="80467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i="1" dirty="0">
                <a:solidFill>
                  <a:srgbClr val="30388D"/>
                </a:solidFill>
              </a:rPr>
              <a:t>And it starts here.</a:t>
            </a:r>
            <a:endParaRPr lang="en-US" sz="3000" dirty="0">
              <a:solidFill>
                <a:srgbClr val="3038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4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0" b="10000"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995F429-5F3C-4C0B-90CA-2A32F4E5C3D0}"/>
              </a:ext>
            </a:extLst>
          </p:cNvPr>
          <p:cNvSpPr txBox="1"/>
          <p:nvPr/>
        </p:nvSpPr>
        <p:spPr>
          <a:xfrm>
            <a:off x="8823960" y="4922458"/>
            <a:ext cx="24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</a:t>
            </a:r>
            <a:endParaRPr lang="en-UG" sz="1200"/>
          </a:p>
        </p:txBody>
      </p:sp>
    </p:spTree>
    <p:extLst>
      <p:ext uri="{BB962C8B-B14F-4D97-AF65-F5344CB8AC3E}">
        <p14:creationId xmlns:p14="http://schemas.microsoft.com/office/powerpoint/2010/main" val="162853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36CF2-1243-4711-9EFF-D3B718B92A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397AB-A288-4D4E-B0D1-A4FD2A069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78" y="0"/>
            <a:ext cx="6888035" cy="4592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1FA59-ADB7-4761-92DC-5D0C8D5C8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544" y="86683"/>
            <a:ext cx="6189920" cy="1767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A1571-4648-4279-B991-BB02581D5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0228"/>
            <a:ext cx="4525279" cy="1782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9E3E2-573B-48C4-A81F-07B87321C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279" y="2900938"/>
            <a:ext cx="4618721" cy="1691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184BD-9341-46F2-ACE6-4589433B4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36" y="344473"/>
            <a:ext cx="7175036" cy="2485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D94F5-DF70-4353-83EF-708624E77D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32807"/>
            <a:ext cx="9144000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0">
            <a:extLst>
              <a:ext uri="{FF2B5EF4-FFF2-40B4-BE49-F238E27FC236}">
                <a16:creationId xmlns:a16="http://schemas.microsoft.com/office/drawing/2014/main" id="{BD7BB220-F9E6-4585-AFD7-9E7EC8A67B35}"/>
              </a:ext>
            </a:extLst>
          </p:cNvPr>
          <p:cNvSpPr/>
          <p:nvPr/>
        </p:nvSpPr>
        <p:spPr>
          <a:xfrm>
            <a:off x="398979" y="326409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Outage by the Numbers</a:t>
            </a:r>
            <a:endParaRPr lang="en-US" sz="2800" dirty="0">
              <a:solidFill>
                <a:srgbClr val="30388D"/>
              </a:solidFill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9D3B04F9-AD03-468F-8042-7A135F99B1E7}"/>
              </a:ext>
            </a:extLst>
          </p:cNvPr>
          <p:cNvSpPr/>
          <p:nvPr/>
        </p:nvSpPr>
        <p:spPr>
          <a:xfrm>
            <a:off x="642136" y="896248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Downdetector® by Ookla · October 20–21, 2025</a:t>
            </a:r>
            <a:endParaRPr lang="en-US" sz="1300" dirty="0">
              <a:solidFill>
                <a:srgbClr val="30388D"/>
              </a:solidFill>
            </a:endParaRPr>
          </a:p>
        </p:txBody>
      </p:sp>
      <p:pic>
        <p:nvPicPr>
          <p:cNvPr id="16" name="Image 0" descr="/home/claude/chart_timeline.png">
            <a:extLst>
              <a:ext uri="{FF2B5EF4-FFF2-40B4-BE49-F238E27FC236}">
                <a16:creationId xmlns:a16="http://schemas.microsoft.com/office/drawing/2014/main" id="{33CB8CB8-D0D4-468F-ACC8-E4DD859C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0191" y="1475781"/>
            <a:ext cx="4627862" cy="2802539"/>
          </a:xfrm>
          <a:prstGeom prst="rect">
            <a:avLst/>
          </a:prstGeom>
          <a:ln>
            <a:solidFill>
              <a:srgbClr val="D0EDEB"/>
            </a:solidFill>
          </a:ln>
        </p:spPr>
      </p:pic>
      <p:pic>
        <p:nvPicPr>
          <p:cNvPr id="18" name="Image 1" descr="/home/claude/chart_countries.png">
            <a:extLst>
              <a:ext uri="{FF2B5EF4-FFF2-40B4-BE49-F238E27FC236}">
                <a16:creationId xmlns:a16="http://schemas.microsoft.com/office/drawing/2014/main" id="{51337BEC-C80C-4BCE-BACC-6A3BB098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6861" y="1475782"/>
            <a:ext cx="4278326" cy="2802539"/>
          </a:xfrm>
          <a:prstGeom prst="rect">
            <a:avLst/>
          </a:prstGeom>
          <a:ln>
            <a:solidFill>
              <a:srgbClr val="D0EDEB"/>
            </a:solidFill>
          </a:ln>
        </p:spPr>
      </p:pic>
      <p:sp>
        <p:nvSpPr>
          <p:cNvPr id="21" name="Text 15">
            <a:extLst>
              <a:ext uri="{FF2B5EF4-FFF2-40B4-BE49-F238E27FC236}">
                <a16:creationId xmlns:a16="http://schemas.microsoft.com/office/drawing/2014/main" id="{6B04D135-ACC3-4CAE-ACAD-2C38CAC55A73}"/>
              </a:ext>
            </a:extLst>
          </p:cNvPr>
          <p:cNvSpPr/>
          <p:nvPr/>
        </p:nvSpPr>
        <p:spPr>
          <a:xfrm>
            <a:off x="717057" y="4418941"/>
            <a:ext cx="26068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i="1" dirty="0">
                <a:solidFill>
                  <a:srgbClr val="30388D"/>
                </a:solidFill>
              </a:rPr>
              <a:t>Source: Ookla® / Downdetector®. </a:t>
            </a:r>
            <a:endParaRPr lang="en-US" sz="750" dirty="0">
              <a:solidFill>
                <a:srgbClr val="30388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1C817F-F0EB-4C31-B7FE-CC9AF455F45A}"/>
              </a:ext>
            </a:extLst>
          </p:cNvPr>
          <p:cNvSpPr txBox="1"/>
          <p:nvPr/>
        </p:nvSpPr>
        <p:spPr>
          <a:xfrm>
            <a:off x="8823960" y="4922458"/>
            <a:ext cx="24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4</a:t>
            </a:r>
            <a:endParaRPr lang="en-UG" sz="1200"/>
          </a:p>
        </p:txBody>
      </p:sp>
    </p:spTree>
    <p:extLst>
      <p:ext uri="{BB962C8B-B14F-4D97-AF65-F5344CB8AC3E}">
        <p14:creationId xmlns:p14="http://schemas.microsoft.com/office/powerpoint/2010/main" val="287209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36CF2-1243-4711-9EFF-D3B718B92A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031E0-2BD7-4884-99E8-94268BB7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3891" cy="1472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E5424-0E3D-4C0F-9BC0-BBE02D779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4407"/>
            <a:ext cx="6193892" cy="1663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FEF95-A6C7-4D81-A03B-B3C322F17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087"/>
            <a:ext cx="6193892" cy="1642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C6F56-18D6-4F19-A444-2E6C97344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882" y="0"/>
            <a:ext cx="4218639" cy="3525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D0D470-3A24-4A7B-8113-F61B0B044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53162"/>
            <a:ext cx="6827218" cy="223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366DD0-9163-4AF0-A4FD-EAC284587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521" y="-1"/>
            <a:ext cx="2696479" cy="47911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247F76-9DC2-431B-A2A5-947CEA562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"/>
            <a:ext cx="6447521" cy="21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11">
            <a:extLst>
              <a:ext uri="{FF2B5EF4-FFF2-40B4-BE49-F238E27FC236}">
                <a16:creationId xmlns:a16="http://schemas.microsoft.com/office/drawing/2014/main" id="{9D3B04F9-AD03-468F-8042-7A135F99B1E7}"/>
              </a:ext>
            </a:extLst>
          </p:cNvPr>
          <p:cNvSpPr/>
          <p:nvPr/>
        </p:nvSpPr>
        <p:spPr>
          <a:xfrm>
            <a:off x="642136" y="896248"/>
            <a:ext cx="745397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i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Downdetector® by Ookla · November 18, 2025</a:t>
            </a:r>
            <a:endParaRPr lang="en-US" sz="1300" dirty="0">
              <a:solidFill>
                <a:srgbClr val="30388D"/>
              </a:solidFill>
            </a:endParaRPr>
          </a:p>
        </p:txBody>
      </p:sp>
      <p:sp>
        <p:nvSpPr>
          <p:cNvPr id="21" name="Text 15">
            <a:extLst>
              <a:ext uri="{FF2B5EF4-FFF2-40B4-BE49-F238E27FC236}">
                <a16:creationId xmlns:a16="http://schemas.microsoft.com/office/drawing/2014/main" id="{6B04D135-ACC3-4CAE-ACAD-2C38CAC55A73}"/>
              </a:ext>
            </a:extLst>
          </p:cNvPr>
          <p:cNvSpPr/>
          <p:nvPr/>
        </p:nvSpPr>
        <p:spPr>
          <a:xfrm>
            <a:off x="770899" y="4418559"/>
            <a:ext cx="295344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i="1" dirty="0">
                <a:solidFill>
                  <a:srgbClr val="30388D"/>
                </a:solidFill>
              </a:rPr>
              <a:t>Source: Ookla® / Downdetector®. </a:t>
            </a:r>
            <a:endParaRPr lang="en-US" sz="750" dirty="0">
              <a:solidFill>
                <a:srgbClr val="30388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1C817F-F0EB-4C31-B7FE-CC9AF455F45A}"/>
              </a:ext>
            </a:extLst>
          </p:cNvPr>
          <p:cNvSpPr txBox="1"/>
          <p:nvPr/>
        </p:nvSpPr>
        <p:spPr>
          <a:xfrm>
            <a:off x="8823960" y="4922458"/>
            <a:ext cx="24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  <a:endParaRPr lang="en-UG" sz="1200" dirty="0"/>
          </a:p>
        </p:txBody>
      </p:sp>
      <p:pic>
        <p:nvPicPr>
          <p:cNvPr id="2050" name="Picture 2" descr="Major Cloudflare Outage Sparks Global Service Disruptions | Ookla®">
            <a:extLst>
              <a:ext uri="{FF2B5EF4-FFF2-40B4-BE49-F238E27FC236}">
                <a16:creationId xmlns:a16="http://schemas.microsoft.com/office/drawing/2014/main" id="{679C5A47-61FF-4072-9E0C-72E889A9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" y="1324484"/>
            <a:ext cx="4115936" cy="2911710"/>
          </a:xfrm>
          <a:prstGeom prst="rect">
            <a:avLst/>
          </a:prstGeom>
          <a:noFill/>
          <a:ln>
            <a:solidFill>
              <a:srgbClr val="D0EDE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jor Cloudflare Outage Sparks Global Service Disruptions | Ookla®">
            <a:extLst>
              <a:ext uri="{FF2B5EF4-FFF2-40B4-BE49-F238E27FC236}">
                <a16:creationId xmlns:a16="http://schemas.microsoft.com/office/drawing/2014/main" id="{C10E7A27-FE0A-4AD8-8B86-BB981366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858" y="1310020"/>
            <a:ext cx="4904497" cy="2933825"/>
          </a:xfrm>
          <a:prstGeom prst="rect">
            <a:avLst/>
          </a:prstGeom>
          <a:noFill/>
          <a:ln>
            <a:solidFill>
              <a:srgbClr val="D0EDE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10">
            <a:extLst>
              <a:ext uri="{FF2B5EF4-FFF2-40B4-BE49-F238E27FC236}">
                <a16:creationId xmlns:a16="http://schemas.microsoft.com/office/drawing/2014/main" id="{F25093E5-BDFB-4312-A353-80D9DC6185A8}"/>
              </a:ext>
            </a:extLst>
          </p:cNvPr>
          <p:cNvSpPr/>
          <p:nvPr/>
        </p:nvSpPr>
        <p:spPr>
          <a:xfrm>
            <a:off x="254323" y="189868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Outage by the Numbers</a:t>
            </a:r>
            <a:endParaRPr lang="en-US" sz="2800" dirty="0">
              <a:solidFill>
                <a:srgbClr val="3038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9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10">
            <a:extLst>
              <a:ext uri="{FF2B5EF4-FFF2-40B4-BE49-F238E27FC236}">
                <a16:creationId xmlns:a16="http://schemas.microsoft.com/office/drawing/2014/main" id="{FD6A6A95-18D6-4DA4-BDCA-65B54D6867DE}"/>
              </a:ext>
            </a:extLst>
          </p:cNvPr>
          <p:cNvSpPr/>
          <p:nvPr/>
        </p:nvSpPr>
        <p:spPr>
          <a:xfrm>
            <a:off x="347472" y="164672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RENU stayed operational through global outages</a:t>
            </a:r>
            <a:endParaRPr lang="en-US" sz="2800" dirty="0">
              <a:solidFill>
                <a:srgbClr val="30388D"/>
              </a:solidFill>
            </a:endParaRPr>
          </a:p>
        </p:txBody>
      </p:sp>
      <p:sp>
        <p:nvSpPr>
          <p:cNvPr id="48" name="Shape 11">
            <a:extLst>
              <a:ext uri="{FF2B5EF4-FFF2-40B4-BE49-F238E27FC236}">
                <a16:creationId xmlns:a16="http://schemas.microsoft.com/office/drawing/2014/main" id="{7AEBDF68-8E4D-426A-A0DC-A1711627B6D9}"/>
              </a:ext>
            </a:extLst>
          </p:cNvPr>
          <p:cNvSpPr/>
          <p:nvPr/>
        </p:nvSpPr>
        <p:spPr>
          <a:xfrm>
            <a:off x="395426" y="917719"/>
            <a:ext cx="3886200" cy="3291840"/>
          </a:xfrm>
          <a:prstGeom prst="rect">
            <a:avLst/>
          </a:prstGeom>
          <a:solidFill>
            <a:srgbClr val="FEF2F2"/>
          </a:solidFill>
          <a:ln w="12700">
            <a:solidFill>
              <a:srgbClr val="FF0000"/>
            </a:solidFill>
            <a:prstDash val="solid"/>
          </a:ln>
        </p:spPr>
      </p:sp>
      <p:sp>
        <p:nvSpPr>
          <p:cNvPr id="49" name="Text 12">
            <a:extLst>
              <a:ext uri="{FF2B5EF4-FFF2-40B4-BE49-F238E27FC236}">
                <a16:creationId xmlns:a16="http://schemas.microsoft.com/office/drawing/2014/main" id="{07FD87B2-EA9E-47AD-8B6B-910816112A13}"/>
              </a:ext>
            </a:extLst>
          </p:cNvPr>
          <p:cNvSpPr/>
          <p:nvPr/>
        </p:nvSpPr>
        <p:spPr>
          <a:xfrm>
            <a:off x="548640" y="1144356"/>
            <a:ext cx="3611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200" dirty="0">
                <a:solidFill>
                  <a:srgbClr val="FF0000"/>
                </a:solidFill>
              </a:rPr>
              <a:t>THE WORLD — OCTOBER 20, 2025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1" name="Text 13">
            <a:extLst>
              <a:ext uri="{FF2B5EF4-FFF2-40B4-BE49-F238E27FC236}">
                <a16:creationId xmlns:a16="http://schemas.microsoft.com/office/drawing/2014/main" id="{9E3B9B86-5133-405A-A88A-EBC2201E4ABC}"/>
              </a:ext>
            </a:extLst>
          </p:cNvPr>
          <p:cNvSpPr/>
          <p:nvPr/>
        </p:nvSpPr>
        <p:spPr>
          <a:xfrm>
            <a:off x="886968" y="1527128"/>
            <a:ext cx="3291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17M+ users reporting outages</a:t>
            </a:r>
          </a:p>
        </p:txBody>
      </p:sp>
      <p:sp>
        <p:nvSpPr>
          <p:cNvPr id="53" name="Text 14">
            <a:extLst>
              <a:ext uri="{FF2B5EF4-FFF2-40B4-BE49-F238E27FC236}">
                <a16:creationId xmlns:a16="http://schemas.microsoft.com/office/drawing/2014/main" id="{01BFDD7B-BF11-430C-82B5-9D144DCE60C9}"/>
              </a:ext>
            </a:extLst>
          </p:cNvPr>
          <p:cNvSpPr/>
          <p:nvPr/>
        </p:nvSpPr>
        <p:spPr>
          <a:xfrm>
            <a:off x="868680" y="2186772"/>
            <a:ext cx="3291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3,500+ companies disrupted globally</a:t>
            </a:r>
          </a:p>
        </p:txBody>
      </p:sp>
      <p:sp>
        <p:nvSpPr>
          <p:cNvPr id="55" name="Text 15">
            <a:extLst>
              <a:ext uri="{FF2B5EF4-FFF2-40B4-BE49-F238E27FC236}">
                <a16:creationId xmlns:a16="http://schemas.microsoft.com/office/drawing/2014/main" id="{0CAD6735-61E6-406D-9FE6-DC5DA61797A6}"/>
              </a:ext>
            </a:extLst>
          </p:cNvPr>
          <p:cNvSpPr/>
          <p:nvPr/>
        </p:nvSpPr>
        <p:spPr>
          <a:xfrm>
            <a:off x="886968" y="2854284"/>
            <a:ext cx="3291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Banks, hospitals, universities offline</a:t>
            </a:r>
          </a:p>
        </p:txBody>
      </p:sp>
      <p:sp>
        <p:nvSpPr>
          <p:cNvPr id="57" name="Text 16">
            <a:extLst>
              <a:ext uri="{FF2B5EF4-FFF2-40B4-BE49-F238E27FC236}">
                <a16:creationId xmlns:a16="http://schemas.microsoft.com/office/drawing/2014/main" id="{0657A3ED-708A-4CF0-BF6E-67597EA7889C}"/>
              </a:ext>
            </a:extLst>
          </p:cNvPr>
          <p:cNvSpPr/>
          <p:nvPr/>
        </p:nvSpPr>
        <p:spPr>
          <a:xfrm>
            <a:off x="877824" y="3503508"/>
            <a:ext cx="3291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14 hours to full restoration</a:t>
            </a:r>
          </a:p>
        </p:txBody>
      </p:sp>
      <p:sp>
        <p:nvSpPr>
          <p:cNvPr id="58" name="Shape 17">
            <a:extLst>
              <a:ext uri="{FF2B5EF4-FFF2-40B4-BE49-F238E27FC236}">
                <a16:creationId xmlns:a16="http://schemas.microsoft.com/office/drawing/2014/main" id="{DA0C558F-BB46-49DC-8F99-14E1BF5ABB97}"/>
              </a:ext>
            </a:extLst>
          </p:cNvPr>
          <p:cNvSpPr/>
          <p:nvPr/>
        </p:nvSpPr>
        <p:spPr>
          <a:xfrm>
            <a:off x="4560788" y="878492"/>
            <a:ext cx="4251960" cy="3383280"/>
          </a:xfrm>
          <a:prstGeom prst="rect">
            <a:avLst/>
          </a:prstGeom>
          <a:solidFill>
            <a:srgbClr val="D5E3F0"/>
          </a:solidFill>
          <a:ln w="19050">
            <a:solidFill>
              <a:srgbClr val="30388D"/>
            </a:solidFill>
            <a:prstDash val="solid"/>
          </a:ln>
        </p:spPr>
      </p:sp>
      <p:sp>
        <p:nvSpPr>
          <p:cNvPr id="59" name="Text 18">
            <a:extLst>
              <a:ext uri="{FF2B5EF4-FFF2-40B4-BE49-F238E27FC236}">
                <a16:creationId xmlns:a16="http://schemas.microsoft.com/office/drawing/2014/main" id="{02BCBD7F-FED8-4E42-B0FF-9C06E0E3D5BB}"/>
              </a:ext>
            </a:extLst>
          </p:cNvPr>
          <p:cNvSpPr/>
          <p:nvPr/>
        </p:nvSpPr>
        <p:spPr>
          <a:xfrm>
            <a:off x="4645152" y="1144356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200" dirty="0">
                <a:solidFill>
                  <a:srgbClr val="30388D"/>
                </a:solidFill>
              </a:rPr>
              <a:t>RENU CLOUD USERS -  SAME DAY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61" name="Text 19">
            <a:extLst>
              <a:ext uri="{FF2B5EF4-FFF2-40B4-BE49-F238E27FC236}">
                <a16:creationId xmlns:a16="http://schemas.microsoft.com/office/drawing/2014/main" id="{4235EE11-B9BF-4546-A9EC-84A092433656}"/>
              </a:ext>
            </a:extLst>
          </p:cNvPr>
          <p:cNvSpPr/>
          <p:nvPr/>
        </p:nvSpPr>
        <p:spPr>
          <a:xfrm>
            <a:off x="5001768" y="1413926"/>
            <a:ext cx="337000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30388D"/>
                </a:solidFill>
              </a:rPr>
              <a:t>All RENU-hosted services kept running</a:t>
            </a:r>
          </a:p>
        </p:txBody>
      </p:sp>
      <p:sp>
        <p:nvSpPr>
          <p:cNvPr id="63" name="Text 20">
            <a:extLst>
              <a:ext uri="{FF2B5EF4-FFF2-40B4-BE49-F238E27FC236}">
                <a16:creationId xmlns:a16="http://schemas.microsoft.com/office/drawing/2014/main" id="{3D4C9CD5-F043-4D31-B25D-ABE5E3DA24B5}"/>
              </a:ext>
            </a:extLst>
          </p:cNvPr>
          <p:cNvSpPr/>
          <p:nvPr/>
        </p:nvSpPr>
        <p:spPr>
          <a:xfrm>
            <a:off x="4919472" y="2175269"/>
            <a:ext cx="3730752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30388D"/>
                </a:solidFill>
              </a:rPr>
              <a:t>Member institutions unaffected - lectures, research, operations normal</a:t>
            </a:r>
          </a:p>
        </p:txBody>
      </p:sp>
      <p:sp>
        <p:nvSpPr>
          <p:cNvPr id="65" name="Text 21">
            <a:extLst>
              <a:ext uri="{FF2B5EF4-FFF2-40B4-BE49-F238E27FC236}">
                <a16:creationId xmlns:a16="http://schemas.microsoft.com/office/drawing/2014/main" id="{B7E68A4D-27F7-4A67-AEC3-CE475CFBA9DA}"/>
              </a:ext>
            </a:extLst>
          </p:cNvPr>
          <p:cNvSpPr/>
          <p:nvPr/>
        </p:nvSpPr>
        <p:spPr>
          <a:xfrm>
            <a:off x="4956048" y="2887112"/>
            <a:ext cx="3730752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30388D"/>
                </a:solidFill>
              </a:rPr>
              <a:t>99.4% service continuity maintained</a:t>
            </a:r>
          </a:p>
        </p:txBody>
      </p:sp>
      <p:sp>
        <p:nvSpPr>
          <p:cNvPr id="67" name="Text 22">
            <a:extLst>
              <a:ext uri="{FF2B5EF4-FFF2-40B4-BE49-F238E27FC236}">
                <a16:creationId xmlns:a16="http://schemas.microsoft.com/office/drawing/2014/main" id="{27241CDF-4B86-45AC-B278-BF216EBC1074}"/>
              </a:ext>
            </a:extLst>
          </p:cNvPr>
          <p:cNvSpPr/>
          <p:nvPr/>
        </p:nvSpPr>
        <p:spPr>
          <a:xfrm>
            <a:off x="4956048" y="3640668"/>
            <a:ext cx="3730752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Institutions using external hyperscale services did feel some impact, exposing the dependency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EC0DB75-1F55-4567-9D53-C5FBA59F76A0}"/>
              </a:ext>
            </a:extLst>
          </p:cNvPr>
          <p:cNvSpPr txBox="1"/>
          <p:nvPr/>
        </p:nvSpPr>
        <p:spPr>
          <a:xfrm>
            <a:off x="8823960" y="4874463"/>
            <a:ext cx="24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</a:t>
            </a:r>
            <a:endParaRPr lang="en-UG" sz="1200" dirty="0"/>
          </a:p>
        </p:txBody>
      </p:sp>
      <p:pic>
        <p:nvPicPr>
          <p:cNvPr id="35" name="Image 6" descr="preencoded.png">
            <a:extLst>
              <a:ext uri="{FF2B5EF4-FFF2-40B4-BE49-F238E27FC236}">
                <a16:creationId xmlns:a16="http://schemas.microsoft.com/office/drawing/2014/main" id="{6872E2BA-BB37-443A-829E-698DC3FA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350" y="1600280"/>
            <a:ext cx="201168" cy="201168"/>
          </a:xfrm>
          <a:prstGeom prst="rect">
            <a:avLst/>
          </a:prstGeom>
        </p:spPr>
      </p:pic>
      <p:pic>
        <p:nvPicPr>
          <p:cNvPr id="36" name="Image 6" descr="preencoded.png">
            <a:extLst>
              <a:ext uri="{FF2B5EF4-FFF2-40B4-BE49-F238E27FC236}">
                <a16:creationId xmlns:a16="http://schemas.microsoft.com/office/drawing/2014/main" id="{C5EC5C6E-B7C9-4FCD-9AED-1B618B15E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59" y="2253045"/>
            <a:ext cx="201168" cy="201168"/>
          </a:xfrm>
          <a:prstGeom prst="rect">
            <a:avLst/>
          </a:prstGeom>
        </p:spPr>
      </p:pic>
      <p:pic>
        <p:nvPicPr>
          <p:cNvPr id="70" name="Image 6" descr="preencoded.png">
            <a:extLst>
              <a:ext uri="{FF2B5EF4-FFF2-40B4-BE49-F238E27FC236}">
                <a16:creationId xmlns:a16="http://schemas.microsoft.com/office/drawing/2014/main" id="{51D4AE5A-D701-4032-9BEA-21496FC76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350" y="3062978"/>
            <a:ext cx="201168" cy="201168"/>
          </a:xfrm>
          <a:prstGeom prst="rect">
            <a:avLst/>
          </a:prstGeom>
        </p:spPr>
      </p:pic>
      <p:pic>
        <p:nvPicPr>
          <p:cNvPr id="5124" name="Picture 4" descr="Alert Icon, Transparent Alert.PNG Images &amp; Vector - FreeIconsPNG">
            <a:extLst>
              <a:ext uri="{FF2B5EF4-FFF2-40B4-BE49-F238E27FC236}">
                <a16:creationId xmlns:a16="http://schemas.microsoft.com/office/drawing/2014/main" id="{82AA5D6B-47B0-4E60-A545-60ABD959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9" y="1607940"/>
            <a:ext cx="277149" cy="2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Alert Icon, Transparent Alert.PNG Images &amp; Vector - FreeIconsPNG">
            <a:extLst>
              <a:ext uri="{FF2B5EF4-FFF2-40B4-BE49-F238E27FC236}">
                <a16:creationId xmlns:a16="http://schemas.microsoft.com/office/drawing/2014/main" id="{D8168156-D8BF-45D3-BF57-58B20258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9" y="2242348"/>
            <a:ext cx="277149" cy="2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Alert Icon, Transparent Alert.PNG Images &amp; Vector - FreeIconsPNG">
            <a:extLst>
              <a:ext uri="{FF2B5EF4-FFF2-40B4-BE49-F238E27FC236}">
                <a16:creationId xmlns:a16="http://schemas.microsoft.com/office/drawing/2014/main" id="{E032E882-ABAB-48E9-A485-12E76085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6" y="2912991"/>
            <a:ext cx="277149" cy="2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Alert Icon, Transparent Alert.PNG Images &amp; Vector - FreeIconsPNG">
            <a:extLst>
              <a:ext uri="{FF2B5EF4-FFF2-40B4-BE49-F238E27FC236}">
                <a16:creationId xmlns:a16="http://schemas.microsoft.com/office/drawing/2014/main" id="{1C964088-D53B-46C3-AEC2-DBF7A16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4" y="3583634"/>
            <a:ext cx="277149" cy="2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Alert Icon, Transparent Alert.PNG Images &amp; Vector - FreeIconsPNG">
            <a:extLst>
              <a:ext uri="{FF2B5EF4-FFF2-40B4-BE49-F238E27FC236}">
                <a16:creationId xmlns:a16="http://schemas.microsoft.com/office/drawing/2014/main" id="{998A24EF-E18D-426A-A79E-2E44A67C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23" y="3732955"/>
            <a:ext cx="277149" cy="2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20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87E5-61CF-42BE-B4C7-030CE848B9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F239CB7C-966E-4FB4-ADC3-F4825CEB9EDD}"/>
              </a:ext>
            </a:extLst>
          </p:cNvPr>
          <p:cNvSpPr/>
          <p:nvPr/>
        </p:nvSpPr>
        <p:spPr>
          <a:xfrm>
            <a:off x="548640" y="564475"/>
            <a:ext cx="804672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Is this an operations problem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730ECF66-505E-45CB-AEF6-20EA210B96A4}"/>
              </a:ext>
            </a:extLst>
          </p:cNvPr>
          <p:cNvSpPr/>
          <p:nvPr/>
        </p:nvSpPr>
        <p:spPr>
          <a:xfrm>
            <a:off x="548640" y="1405723"/>
            <a:ext cx="8046720" cy="8046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i="1" dirty="0">
                <a:solidFill>
                  <a:srgbClr val="1B5EB8"/>
                </a:solidFill>
              </a:rPr>
              <a:t>or a sovereignty problem?</a:t>
            </a:r>
            <a:endParaRPr lang="en-US" sz="3600" dirty="0">
              <a:solidFill>
                <a:srgbClr val="1B5EB8"/>
              </a:solidFill>
            </a:endParaRP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29F76653-C0EB-4E95-8B03-1A248CD56569}"/>
              </a:ext>
            </a:extLst>
          </p:cNvPr>
          <p:cNvSpPr/>
          <p:nvPr/>
        </p:nvSpPr>
        <p:spPr>
          <a:xfrm>
            <a:off x="2926080" y="2374987"/>
            <a:ext cx="3291840" cy="45720"/>
          </a:xfrm>
          <a:prstGeom prst="rect">
            <a:avLst/>
          </a:prstGeom>
          <a:solidFill>
            <a:srgbClr val="1B5EB8"/>
          </a:solidFill>
          <a:ln w="12700">
            <a:solidFill>
              <a:srgbClr val="0A7B74"/>
            </a:solidFill>
            <a:prstDash val="solid"/>
          </a:ln>
        </p:spPr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454BAE78-E75C-442A-9FB7-2462FBE039DC}"/>
              </a:ext>
            </a:extLst>
          </p:cNvPr>
          <p:cNvSpPr/>
          <p:nvPr/>
        </p:nvSpPr>
        <p:spPr>
          <a:xfrm>
            <a:off x="457200" y="2647109"/>
            <a:ext cx="8082908" cy="5514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0388D"/>
                </a:solidFill>
                <a:latin typeface="Garamond" panose="02020404030301010803" pitchFamily="18" charset="0"/>
              </a:rPr>
              <a:t>The answer changes everything: the architecture, the investment, the policy.</a:t>
            </a:r>
            <a:endParaRPr lang="en-US" sz="2000" dirty="0">
              <a:solidFill>
                <a:srgbClr val="30388D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5A024400-1C7B-4AC4-A29A-0D6CF69B93D0}"/>
              </a:ext>
            </a:extLst>
          </p:cNvPr>
          <p:cNvSpPr/>
          <p:nvPr/>
        </p:nvSpPr>
        <p:spPr>
          <a:xfrm>
            <a:off x="457200" y="3253085"/>
            <a:ext cx="3886200" cy="1097280"/>
          </a:xfrm>
          <a:prstGeom prst="rect">
            <a:avLst/>
          </a:prstGeom>
          <a:solidFill>
            <a:srgbClr val="FFFFFF">
              <a:alpha val="5000"/>
            </a:srgbClr>
          </a:solidFill>
          <a:ln w="12700">
            <a:solidFill>
              <a:srgbClr val="FF0000"/>
            </a:solidFill>
            <a:prstDash val="solid"/>
          </a:ln>
        </p:spPr>
        <p:txBody>
          <a:bodyPr/>
          <a:lstStyle/>
          <a:p>
            <a:endParaRPr lang="en-UG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00F776A0-5C17-4A87-89FD-D44415D7C242}"/>
              </a:ext>
            </a:extLst>
          </p:cNvPr>
          <p:cNvSpPr/>
          <p:nvPr/>
        </p:nvSpPr>
        <p:spPr>
          <a:xfrm>
            <a:off x="594360" y="3317093"/>
            <a:ext cx="3657600" cy="2926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If it's an operations problem…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152CCAB8-45BB-463F-BF57-58CAB1C20BEA}"/>
              </a:ext>
            </a:extLst>
          </p:cNvPr>
          <p:cNvSpPr/>
          <p:nvPr/>
        </p:nvSpPr>
        <p:spPr>
          <a:xfrm>
            <a:off x="594360" y="3637133"/>
            <a:ext cx="3657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Buy more bandwidth. File a support ticket.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Wait for AWS to recover.</a:t>
            </a:r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23FBCF37-48F2-4DF1-AFBA-D40F8107065B}"/>
              </a:ext>
            </a:extLst>
          </p:cNvPr>
          <p:cNvSpPr/>
          <p:nvPr/>
        </p:nvSpPr>
        <p:spPr>
          <a:xfrm>
            <a:off x="4800600" y="3253085"/>
            <a:ext cx="3886200" cy="1097280"/>
          </a:xfrm>
          <a:prstGeom prst="rect">
            <a:avLst/>
          </a:prstGeom>
          <a:solidFill>
            <a:srgbClr val="D5E3F0">
              <a:alpha val="12000"/>
            </a:srgbClr>
          </a:solidFill>
          <a:ln w="12700">
            <a:solidFill>
              <a:srgbClr val="1B5EB8"/>
            </a:solidFill>
            <a:prstDash val="solid"/>
          </a:ln>
        </p:spPr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060E5EFB-1BFD-4870-A265-896B234D25E1}"/>
              </a:ext>
            </a:extLst>
          </p:cNvPr>
          <p:cNvSpPr/>
          <p:nvPr/>
        </p:nvSpPr>
        <p:spPr>
          <a:xfrm>
            <a:off x="4937760" y="3317093"/>
            <a:ext cx="3657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30388D"/>
                </a:solidFill>
              </a:rPr>
              <a:t>If it's a sovereignty problem…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4330C565-044C-4086-8BFD-6FD893B2E27D}"/>
              </a:ext>
            </a:extLst>
          </p:cNvPr>
          <p:cNvSpPr/>
          <p:nvPr/>
        </p:nvSpPr>
        <p:spPr>
          <a:xfrm>
            <a:off x="4937760" y="3637133"/>
            <a:ext cx="3657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30388D"/>
                </a:solidFill>
              </a:rPr>
              <a:t>Build local infrastructure. Own the stack.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30388D"/>
                </a:solidFill>
              </a:rPr>
              <a:t>Control your data. Lead the continent.</a:t>
            </a: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E9060F26-EFBB-486F-BBDC-C8DC0EBE0522}"/>
              </a:ext>
            </a:extLst>
          </p:cNvPr>
          <p:cNvSpPr/>
          <p:nvPr/>
        </p:nvSpPr>
        <p:spPr>
          <a:xfrm>
            <a:off x="457200" y="4660987"/>
            <a:ext cx="82296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D7EC0-BAAC-47E9-BCDB-F99E7498B9A9}"/>
              </a:ext>
            </a:extLst>
          </p:cNvPr>
          <p:cNvSpPr txBox="1"/>
          <p:nvPr/>
        </p:nvSpPr>
        <p:spPr>
          <a:xfrm>
            <a:off x="8823960" y="4922458"/>
            <a:ext cx="24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6</a:t>
            </a:r>
            <a:endParaRPr lang="en-UG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4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0">
            <a:extLst>
              <a:ext uri="{FF2B5EF4-FFF2-40B4-BE49-F238E27FC236}">
                <a16:creationId xmlns:a16="http://schemas.microsoft.com/office/drawing/2014/main" id="{0A261206-0195-45CC-9DCF-8F7AE5FC0246}"/>
              </a:ext>
            </a:extLst>
          </p:cNvPr>
          <p:cNvSpPr/>
          <p:nvPr/>
        </p:nvSpPr>
        <p:spPr>
          <a:xfrm>
            <a:off x="420606" y="326333"/>
            <a:ext cx="8229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3038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Journey: What RENU Built…</a:t>
            </a:r>
            <a:endParaRPr lang="en-US" sz="2800" dirty="0">
              <a:solidFill>
                <a:srgbClr val="30388D"/>
              </a:solidFill>
            </a:endParaRPr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99C53B22-26D6-4BB6-BB5F-88904A173FE1}"/>
              </a:ext>
            </a:extLst>
          </p:cNvPr>
          <p:cNvSpPr/>
          <p:nvPr/>
        </p:nvSpPr>
        <p:spPr>
          <a:xfrm>
            <a:off x="420606" y="1202757"/>
            <a:ext cx="2161490" cy="1876060"/>
          </a:xfrm>
          <a:prstGeom prst="rect">
            <a:avLst/>
          </a:prstGeom>
          <a:solidFill>
            <a:srgbClr val="F3F4F6"/>
          </a:solidFill>
          <a:ln w="6350">
            <a:solidFill>
              <a:srgbClr val="D1D5DB"/>
            </a:solidFill>
            <a:prstDash val="solid"/>
          </a:ln>
          <a:effectLst>
            <a:outerShdw blurRad="25400" dist="25400" dir="8100000" algn="bl" rotWithShape="0">
              <a:srgbClr val="000000">
                <a:alpha val="4000"/>
              </a:srgbClr>
            </a:outerShdw>
          </a:effectLst>
        </p:spPr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BD117CA8-7490-4DF8-8496-A2809860CB9E}"/>
              </a:ext>
            </a:extLst>
          </p:cNvPr>
          <p:cNvSpPr/>
          <p:nvPr/>
        </p:nvSpPr>
        <p:spPr>
          <a:xfrm>
            <a:off x="512046" y="1275909"/>
            <a:ext cx="1737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kern="0" spc="150" dirty="0">
                <a:solidFill>
                  <a:srgbClr val="7A92AD"/>
                </a:solidFill>
              </a:rPr>
              <a:t>Phase 1</a:t>
            </a:r>
            <a:endParaRPr lang="en-US" sz="85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1CBFD6D1-AC50-412C-ACC9-3BAEFD07B39F}"/>
              </a:ext>
            </a:extLst>
          </p:cNvPr>
          <p:cNvSpPr/>
          <p:nvPr/>
        </p:nvSpPr>
        <p:spPr>
          <a:xfrm>
            <a:off x="984105" y="1482626"/>
            <a:ext cx="751604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7A92AD"/>
                </a:solidFill>
              </a:rPr>
              <a:t>Ganeti</a:t>
            </a:r>
            <a:endParaRPr lang="en-US" sz="16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B7FF1E6E-D600-43AB-B309-3C5641D389E1}"/>
              </a:ext>
            </a:extLst>
          </p:cNvPr>
          <p:cNvSpPr/>
          <p:nvPr/>
        </p:nvSpPr>
        <p:spPr>
          <a:xfrm>
            <a:off x="512045" y="1915989"/>
            <a:ext cx="2065735" cy="10052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A92AD"/>
                </a:solidFill>
              </a:rPr>
              <a:t>Initial virtualization environment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A92AD"/>
                </a:solidFill>
              </a:rPr>
              <a:t>Internal RENU workloads</a:t>
            </a:r>
          </a:p>
        </p:txBody>
      </p:sp>
      <p:sp>
        <p:nvSpPr>
          <p:cNvPr id="21" name="Shape 18">
            <a:extLst>
              <a:ext uri="{FF2B5EF4-FFF2-40B4-BE49-F238E27FC236}">
                <a16:creationId xmlns:a16="http://schemas.microsoft.com/office/drawing/2014/main" id="{52F42E0E-423F-47E6-8880-E6E98212F1BC}"/>
              </a:ext>
            </a:extLst>
          </p:cNvPr>
          <p:cNvSpPr/>
          <p:nvPr/>
        </p:nvSpPr>
        <p:spPr>
          <a:xfrm>
            <a:off x="2756828" y="1202755"/>
            <a:ext cx="2503182" cy="1876061"/>
          </a:xfrm>
          <a:prstGeom prst="rect">
            <a:avLst/>
          </a:prstGeom>
          <a:solidFill>
            <a:srgbClr val="F3F4F6"/>
          </a:solidFill>
          <a:ln w="6350">
            <a:solidFill>
              <a:srgbClr val="D1D5DB"/>
            </a:solidFill>
            <a:prstDash val="solid"/>
          </a:ln>
          <a:effectLst>
            <a:outerShdw blurRad="25400" dist="25400" dir="8100000" algn="bl" rotWithShape="0">
              <a:srgbClr val="000000">
                <a:alpha val="4000"/>
              </a:srgbClr>
            </a:outerShdw>
          </a:effectLst>
        </p:spPr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DE7C5BFD-C422-4FDF-B06F-BF9F6DB4A98D}"/>
              </a:ext>
            </a:extLst>
          </p:cNvPr>
          <p:cNvSpPr/>
          <p:nvPr/>
        </p:nvSpPr>
        <p:spPr>
          <a:xfrm>
            <a:off x="2877704" y="1275909"/>
            <a:ext cx="1737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kern="0" spc="150" dirty="0">
                <a:solidFill>
                  <a:srgbClr val="7A92AD"/>
                </a:solidFill>
              </a:rPr>
              <a:t>Phase 2</a:t>
            </a:r>
            <a:endParaRPr lang="en-US" sz="85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707956E2-9C64-4992-B081-F2D695A30DD1}"/>
              </a:ext>
            </a:extLst>
          </p:cNvPr>
          <p:cNvSpPr/>
          <p:nvPr/>
        </p:nvSpPr>
        <p:spPr>
          <a:xfrm>
            <a:off x="3336222" y="1474277"/>
            <a:ext cx="17373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7A92AD"/>
                </a:solidFill>
              </a:rPr>
              <a:t>OpenStack with Fuel</a:t>
            </a:r>
            <a:endParaRPr lang="en-US" sz="1600" dirty="0"/>
          </a:p>
        </p:txBody>
      </p:sp>
      <p:sp>
        <p:nvSpPr>
          <p:cNvPr id="24" name="Text 21">
            <a:extLst>
              <a:ext uri="{FF2B5EF4-FFF2-40B4-BE49-F238E27FC236}">
                <a16:creationId xmlns:a16="http://schemas.microsoft.com/office/drawing/2014/main" id="{AD68AA7A-D70B-4186-8024-837E89FA579D}"/>
              </a:ext>
            </a:extLst>
          </p:cNvPr>
          <p:cNvSpPr/>
          <p:nvPr/>
        </p:nvSpPr>
        <p:spPr>
          <a:xfrm>
            <a:off x="2877704" y="1915989"/>
            <a:ext cx="2194162" cy="964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A92AD"/>
                </a:solidFill>
              </a:rPr>
              <a:t>Member institution hosting</a:t>
            </a:r>
          </a:p>
        </p:txBody>
      </p:sp>
      <p:sp>
        <p:nvSpPr>
          <p:cNvPr id="32" name="Shape 28">
            <a:extLst>
              <a:ext uri="{FF2B5EF4-FFF2-40B4-BE49-F238E27FC236}">
                <a16:creationId xmlns:a16="http://schemas.microsoft.com/office/drawing/2014/main" id="{DF7EFD9E-2FF9-4269-83D2-8D5BDD7B2CC9}"/>
              </a:ext>
            </a:extLst>
          </p:cNvPr>
          <p:cNvSpPr/>
          <p:nvPr/>
        </p:nvSpPr>
        <p:spPr>
          <a:xfrm>
            <a:off x="5409974" y="1202756"/>
            <a:ext cx="3321276" cy="1876061"/>
          </a:xfrm>
          <a:prstGeom prst="rect">
            <a:avLst/>
          </a:prstGeom>
          <a:solidFill>
            <a:srgbClr val="D5E3F0"/>
          </a:solidFill>
          <a:ln w="19050">
            <a:solidFill>
              <a:srgbClr val="30388D"/>
            </a:solidFill>
            <a:prstDash val="solid"/>
          </a:ln>
          <a:effectLst>
            <a:outerShdw blurRad="76200" dist="25400" dir="8100000" algn="bl" rotWithShape="0">
              <a:srgbClr val="000000">
                <a:alpha val="12000"/>
              </a:srgbClr>
            </a:outerShdw>
          </a:effectLst>
        </p:spPr>
      </p:sp>
      <p:sp>
        <p:nvSpPr>
          <p:cNvPr id="33" name="Text 29">
            <a:extLst>
              <a:ext uri="{FF2B5EF4-FFF2-40B4-BE49-F238E27FC236}">
                <a16:creationId xmlns:a16="http://schemas.microsoft.com/office/drawing/2014/main" id="{16C45A69-16F6-42B7-B03C-261F8E54B567}"/>
              </a:ext>
            </a:extLst>
          </p:cNvPr>
          <p:cNvSpPr/>
          <p:nvPr/>
        </p:nvSpPr>
        <p:spPr>
          <a:xfrm>
            <a:off x="5510558" y="1281269"/>
            <a:ext cx="1737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50" dirty="0">
                <a:solidFill>
                  <a:srgbClr val="30388D"/>
                </a:solidFill>
              </a:rPr>
              <a:t>NOW</a:t>
            </a:r>
            <a:endParaRPr lang="en-US" sz="850" dirty="0">
              <a:solidFill>
                <a:srgbClr val="30388D"/>
              </a:solidFill>
            </a:endParaRPr>
          </a:p>
        </p:txBody>
      </p:sp>
      <p:sp>
        <p:nvSpPr>
          <p:cNvPr id="34" name="Text 30">
            <a:extLst>
              <a:ext uri="{FF2B5EF4-FFF2-40B4-BE49-F238E27FC236}">
                <a16:creationId xmlns:a16="http://schemas.microsoft.com/office/drawing/2014/main" id="{CD1A2348-09FB-4305-B650-1B32FD2F5243}"/>
              </a:ext>
            </a:extLst>
          </p:cNvPr>
          <p:cNvSpPr/>
          <p:nvPr/>
        </p:nvSpPr>
        <p:spPr>
          <a:xfrm>
            <a:off x="5891877" y="1473757"/>
            <a:ext cx="293251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30388D"/>
                </a:solidFill>
              </a:rPr>
              <a:t>OpenStack Ansible + </a:t>
            </a:r>
            <a:r>
              <a:rPr lang="en-US" sz="1600" b="1" dirty="0" err="1">
                <a:solidFill>
                  <a:srgbClr val="30388D"/>
                </a:solidFill>
              </a:rPr>
              <a:t>ProxmoxVE</a:t>
            </a:r>
            <a:endParaRPr lang="en-US" sz="1600" dirty="0">
              <a:solidFill>
                <a:srgbClr val="30388D"/>
              </a:solidFill>
            </a:endParaRPr>
          </a:p>
        </p:txBody>
      </p:sp>
      <p:sp>
        <p:nvSpPr>
          <p:cNvPr id="35" name="Text 31">
            <a:extLst>
              <a:ext uri="{FF2B5EF4-FFF2-40B4-BE49-F238E27FC236}">
                <a16:creationId xmlns:a16="http://schemas.microsoft.com/office/drawing/2014/main" id="{54C53388-217F-4341-90C5-2A854F5176CF}"/>
              </a:ext>
            </a:extLst>
          </p:cNvPr>
          <p:cNvSpPr/>
          <p:nvPr/>
        </p:nvSpPr>
        <p:spPr>
          <a:xfrm>
            <a:off x="5611142" y="2047978"/>
            <a:ext cx="2594362" cy="10308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388D"/>
                </a:solidFill>
              </a:rPr>
              <a:t>Automated deployments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388D"/>
                </a:solidFill>
              </a:rPr>
              <a:t>Distributed storage and backup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0388D"/>
                </a:solidFill>
              </a:rPr>
              <a:t>Multi-tenancy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AABFD4"/>
                </a:solidFill>
              </a:rPr>
              <a:t> 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122400-640C-4539-B10F-EAA2694392C5}"/>
              </a:ext>
            </a:extLst>
          </p:cNvPr>
          <p:cNvSpPr txBox="1"/>
          <p:nvPr/>
        </p:nvSpPr>
        <p:spPr>
          <a:xfrm>
            <a:off x="8829278" y="4922458"/>
            <a:ext cx="245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</a:p>
        </p:txBody>
      </p:sp>
      <p:sp>
        <p:nvSpPr>
          <p:cNvPr id="41" name="Text 34">
            <a:extLst>
              <a:ext uri="{FF2B5EF4-FFF2-40B4-BE49-F238E27FC236}">
                <a16:creationId xmlns:a16="http://schemas.microsoft.com/office/drawing/2014/main" id="{73AAC47B-70A7-44D7-9D86-ACFA788483E6}"/>
              </a:ext>
            </a:extLst>
          </p:cNvPr>
          <p:cNvSpPr/>
          <p:nvPr/>
        </p:nvSpPr>
        <p:spPr>
          <a:xfrm>
            <a:off x="574707" y="3867591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kern="0" spc="200" dirty="0">
                <a:solidFill>
                  <a:srgbClr val="30388D"/>
                </a:solidFill>
              </a:rPr>
              <a:t>Local Hosting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FCFFF9AA-4D1F-438B-A234-3FD258F42E51}"/>
              </a:ext>
            </a:extLst>
          </p:cNvPr>
          <p:cNvSpPr/>
          <p:nvPr/>
        </p:nvSpPr>
        <p:spPr>
          <a:xfrm>
            <a:off x="671068" y="4112297"/>
            <a:ext cx="124663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30388D"/>
                </a:solidFill>
              </a:rPr>
              <a:t>Lower latency and local operational control</a:t>
            </a:r>
          </a:p>
        </p:txBody>
      </p:sp>
      <p:sp>
        <p:nvSpPr>
          <p:cNvPr id="44" name="Text 34">
            <a:extLst>
              <a:ext uri="{FF2B5EF4-FFF2-40B4-BE49-F238E27FC236}">
                <a16:creationId xmlns:a16="http://schemas.microsoft.com/office/drawing/2014/main" id="{521A697B-FEAA-4F15-87E7-6CF6ECA33CCB}"/>
              </a:ext>
            </a:extLst>
          </p:cNvPr>
          <p:cNvSpPr/>
          <p:nvPr/>
        </p:nvSpPr>
        <p:spPr>
          <a:xfrm>
            <a:off x="2148066" y="3981663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kern="0" spc="200" dirty="0">
                <a:solidFill>
                  <a:srgbClr val="30388D"/>
                </a:solidFill>
              </a:rPr>
              <a:t>Automated Deployments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45" name="Text 13">
            <a:extLst>
              <a:ext uri="{FF2B5EF4-FFF2-40B4-BE49-F238E27FC236}">
                <a16:creationId xmlns:a16="http://schemas.microsoft.com/office/drawing/2014/main" id="{24EF0915-3B26-46E0-A980-FC45384D19AE}"/>
              </a:ext>
            </a:extLst>
          </p:cNvPr>
          <p:cNvSpPr/>
          <p:nvPr/>
        </p:nvSpPr>
        <p:spPr>
          <a:xfrm>
            <a:off x="2289892" y="4221827"/>
            <a:ext cx="124663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30388D"/>
                </a:solidFill>
              </a:rPr>
              <a:t>Faster provisioning and recovery</a:t>
            </a:r>
          </a:p>
        </p:txBody>
      </p:sp>
      <p:sp>
        <p:nvSpPr>
          <p:cNvPr id="47" name="Text 34">
            <a:extLst>
              <a:ext uri="{FF2B5EF4-FFF2-40B4-BE49-F238E27FC236}">
                <a16:creationId xmlns:a16="http://schemas.microsoft.com/office/drawing/2014/main" id="{DC05240B-E39E-4138-B8DD-5767E420C453}"/>
              </a:ext>
            </a:extLst>
          </p:cNvPr>
          <p:cNvSpPr/>
          <p:nvPr/>
        </p:nvSpPr>
        <p:spPr>
          <a:xfrm>
            <a:off x="3908206" y="3978248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kern="0" spc="200" dirty="0">
                <a:solidFill>
                  <a:srgbClr val="30388D"/>
                </a:solidFill>
              </a:rPr>
              <a:t>Open-Source Platforms 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48" name="Text 13">
            <a:extLst>
              <a:ext uri="{FF2B5EF4-FFF2-40B4-BE49-F238E27FC236}">
                <a16:creationId xmlns:a16="http://schemas.microsoft.com/office/drawing/2014/main" id="{D3848AE1-CA1D-4068-870E-BDFD5573D364}"/>
              </a:ext>
            </a:extLst>
          </p:cNvPr>
          <p:cNvSpPr/>
          <p:nvPr/>
        </p:nvSpPr>
        <p:spPr>
          <a:xfrm>
            <a:off x="4043254" y="4199726"/>
            <a:ext cx="124663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30388D"/>
                </a:solidFill>
              </a:rPr>
              <a:t>Reduced vendor dependency</a:t>
            </a:r>
          </a:p>
        </p:txBody>
      </p:sp>
      <p:sp>
        <p:nvSpPr>
          <p:cNvPr id="50" name="Text 34">
            <a:extLst>
              <a:ext uri="{FF2B5EF4-FFF2-40B4-BE49-F238E27FC236}">
                <a16:creationId xmlns:a16="http://schemas.microsoft.com/office/drawing/2014/main" id="{D8A4300A-982D-4587-83CA-C89981122A6A}"/>
              </a:ext>
            </a:extLst>
          </p:cNvPr>
          <p:cNvSpPr/>
          <p:nvPr/>
        </p:nvSpPr>
        <p:spPr>
          <a:xfrm>
            <a:off x="5510558" y="3940744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kern="0" spc="200" dirty="0">
                <a:solidFill>
                  <a:srgbClr val="30388D"/>
                </a:solidFill>
              </a:rPr>
              <a:t>Storage Layer Redundancy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52" name="Text 13">
            <a:extLst>
              <a:ext uri="{FF2B5EF4-FFF2-40B4-BE49-F238E27FC236}">
                <a16:creationId xmlns:a16="http://schemas.microsoft.com/office/drawing/2014/main" id="{61D03DBD-3405-4AFF-9E63-E0FF44F8DB73}"/>
              </a:ext>
            </a:extLst>
          </p:cNvPr>
          <p:cNvSpPr/>
          <p:nvPr/>
        </p:nvSpPr>
        <p:spPr>
          <a:xfrm>
            <a:off x="5651018" y="4185648"/>
            <a:ext cx="124663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30388D"/>
                </a:solidFill>
              </a:rPr>
              <a:t>Improved continuity during failures</a:t>
            </a:r>
          </a:p>
        </p:txBody>
      </p:sp>
      <p:sp>
        <p:nvSpPr>
          <p:cNvPr id="66" name="Text 34">
            <a:extLst>
              <a:ext uri="{FF2B5EF4-FFF2-40B4-BE49-F238E27FC236}">
                <a16:creationId xmlns:a16="http://schemas.microsoft.com/office/drawing/2014/main" id="{7975FFB4-7976-4BAE-9945-8B31C1ECD93E}"/>
              </a:ext>
            </a:extLst>
          </p:cNvPr>
          <p:cNvSpPr/>
          <p:nvPr/>
        </p:nvSpPr>
        <p:spPr>
          <a:xfrm>
            <a:off x="7167311" y="3940744"/>
            <a:ext cx="1530285" cy="16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kern="0" spc="200" dirty="0">
                <a:solidFill>
                  <a:srgbClr val="30388D"/>
                </a:solidFill>
              </a:rPr>
              <a:t>Scalable Infrastructure</a:t>
            </a:r>
            <a:endParaRPr lang="en-US" sz="1400" dirty="0">
              <a:solidFill>
                <a:srgbClr val="30388D"/>
              </a:solidFill>
            </a:endParaRPr>
          </a:p>
        </p:txBody>
      </p:sp>
      <p:sp>
        <p:nvSpPr>
          <p:cNvPr id="67" name="Text 13">
            <a:extLst>
              <a:ext uri="{FF2B5EF4-FFF2-40B4-BE49-F238E27FC236}">
                <a16:creationId xmlns:a16="http://schemas.microsoft.com/office/drawing/2014/main" id="{9695B9A6-C9CF-40B9-B957-D4E4E4C078EF}"/>
              </a:ext>
            </a:extLst>
          </p:cNvPr>
          <p:cNvSpPr/>
          <p:nvPr/>
        </p:nvSpPr>
        <p:spPr>
          <a:xfrm>
            <a:off x="7309137" y="4171527"/>
            <a:ext cx="124663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30388D"/>
                </a:solidFill>
              </a:rPr>
              <a:t>Growth aligned with institutional growth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73429E4-78F0-434A-8AD1-C4DA458F3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7" t="32570" r="71326" b="37206"/>
          <a:stretch/>
        </p:blipFill>
        <p:spPr>
          <a:xfrm>
            <a:off x="541173" y="1503747"/>
            <a:ext cx="306584" cy="29532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BF0BD0-CF1C-4319-9161-4308C9C7AB5D}"/>
              </a:ext>
            </a:extLst>
          </p:cNvPr>
          <p:cNvCxnSpPr/>
          <p:nvPr/>
        </p:nvCxnSpPr>
        <p:spPr>
          <a:xfrm>
            <a:off x="541173" y="1879413"/>
            <a:ext cx="1836869" cy="0"/>
          </a:xfrm>
          <a:prstGeom prst="line">
            <a:avLst/>
          </a:prstGeom>
          <a:ln w="9525">
            <a:solidFill>
              <a:srgbClr val="0A7B7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DE9A4AE2-7E1F-44A5-BCBC-657DD6D01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06" t="31932" r="40977" b="37844"/>
          <a:stretch/>
        </p:blipFill>
        <p:spPr>
          <a:xfrm>
            <a:off x="2879674" y="1500352"/>
            <a:ext cx="306584" cy="295323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55CE90D-ABE9-4ED2-8054-F0203AA9D91D}"/>
              </a:ext>
            </a:extLst>
          </p:cNvPr>
          <p:cNvCxnSpPr>
            <a:cxnSpLocks/>
          </p:cNvCxnSpPr>
          <p:nvPr/>
        </p:nvCxnSpPr>
        <p:spPr>
          <a:xfrm>
            <a:off x="2912930" y="1879413"/>
            <a:ext cx="2031366" cy="0"/>
          </a:xfrm>
          <a:prstGeom prst="line">
            <a:avLst/>
          </a:prstGeom>
          <a:ln w="9525">
            <a:solidFill>
              <a:srgbClr val="0A7B7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3BF6103-D65F-4C5A-BDA5-C62ACC7663DF}"/>
              </a:ext>
            </a:extLst>
          </p:cNvPr>
          <p:cNvCxnSpPr>
            <a:cxnSpLocks/>
          </p:cNvCxnSpPr>
          <p:nvPr/>
        </p:nvCxnSpPr>
        <p:spPr>
          <a:xfrm>
            <a:off x="5559374" y="1879413"/>
            <a:ext cx="2380336" cy="0"/>
          </a:xfrm>
          <a:prstGeom prst="line">
            <a:avLst/>
          </a:prstGeom>
          <a:ln w="9525">
            <a:solidFill>
              <a:srgbClr val="30388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ADBEE80-0E2B-4688-A237-F645F5AFE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1" t="26091" r="80597" b="43260"/>
          <a:stretch/>
        </p:blipFill>
        <p:spPr>
          <a:xfrm>
            <a:off x="892787" y="3209644"/>
            <a:ext cx="795045" cy="6452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35412DE-3F7E-4FCA-A774-F8DB4A2EF8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4" t="26660" r="60784" b="42691"/>
          <a:stretch/>
        </p:blipFill>
        <p:spPr>
          <a:xfrm>
            <a:off x="2504052" y="3222339"/>
            <a:ext cx="795045" cy="6452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5A65580-5F86-4B42-8187-4403BE4E1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0" t="24007" r="41388" b="45344"/>
          <a:stretch/>
        </p:blipFill>
        <p:spPr>
          <a:xfrm>
            <a:off x="4269047" y="3208214"/>
            <a:ext cx="795045" cy="6452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E4ABAAC-8301-4295-8681-E9C90950A4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50" t="26039" r="22528" b="43312"/>
          <a:stretch/>
        </p:blipFill>
        <p:spPr>
          <a:xfrm>
            <a:off x="5876811" y="3222309"/>
            <a:ext cx="795045" cy="6452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B7ED030-7635-4FFA-843C-61CA1D81B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19" t="26292" r="3359" b="43059"/>
          <a:stretch/>
        </p:blipFill>
        <p:spPr>
          <a:xfrm>
            <a:off x="7534930" y="3208214"/>
            <a:ext cx="795045" cy="6452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BCB745-3259-4B97-8A35-0DAD19C9C0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55" t="20822" r="24484" b="21825"/>
          <a:stretch/>
        </p:blipFill>
        <p:spPr>
          <a:xfrm>
            <a:off x="5553180" y="1582161"/>
            <a:ext cx="306690" cy="2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8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3200</TotalTime>
  <Words>398</Words>
  <Application>Microsoft Office PowerPoint</Application>
  <PresentationFormat>On-screen Show (16:9)</PresentationFormat>
  <Paragraphs>102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Digital Resilience through Cloud Sovereignty</dc:title>
  <dc:subject>PptxGenJS Presentation</dc:subject>
  <dc:creator>Brenda Namuli, RENU</dc:creator>
  <cp:lastModifiedBy>Brenda Namuli</cp:lastModifiedBy>
  <cp:revision>150</cp:revision>
  <dcterms:created xsi:type="dcterms:W3CDTF">2026-05-18T06:46:21Z</dcterms:created>
  <dcterms:modified xsi:type="dcterms:W3CDTF">2026-06-09T09:45:30Z</dcterms:modified>
</cp:coreProperties>
</file>