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5"/>
  </p:sldMasterIdLst>
  <p:notesMasterIdLst>
    <p:notesMasterId r:id="rId21"/>
  </p:notesMasterIdLst>
  <p:sldIdLst>
    <p:sldId id="305" r:id="rId6"/>
    <p:sldId id="258" r:id="rId7"/>
    <p:sldId id="307" r:id="rId8"/>
    <p:sldId id="311" r:id="rId9"/>
    <p:sldId id="260" r:id="rId10"/>
    <p:sldId id="261" r:id="rId11"/>
    <p:sldId id="264" r:id="rId12"/>
    <p:sldId id="266" r:id="rId13"/>
    <p:sldId id="262" r:id="rId14"/>
    <p:sldId id="315" r:id="rId15"/>
    <p:sldId id="265" r:id="rId16"/>
    <p:sldId id="316" r:id="rId17"/>
    <p:sldId id="267" r:id="rId18"/>
    <p:sldId id="268" r:id="rId19"/>
    <p:sldId id="304" r:id="rId20"/>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7C3F"/>
    <a:srgbClr val="42AF8E"/>
    <a:srgbClr val="1C305D"/>
    <a:srgbClr val="20649A"/>
    <a:srgbClr val="8DB8D9"/>
    <a:srgbClr val="9DCFF5"/>
    <a:srgbClr val="B7C6D2"/>
    <a:srgbClr val="D1E3EF"/>
    <a:srgbClr val="F0E888"/>
    <a:srgbClr val="FA9E4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DB34022-0D01-FEE6-A0A4-18AF15B78FDB}" v="126" dt="2026-05-06T18:43:20.090"/>
    <p1510:client id="{73CE946C-DDD5-4AAF-85F2-6F48C6A29E03}" v="188" dt="2026-05-05T15:05:25.173"/>
    <p1510:client id="{809260BF-F608-48A3-9DEF-D07230735F33}" v="2" dt="2026-05-07T12:34:55.789"/>
    <p1510:client id="{93C4D7DC-7F97-4482-ACD4-83A9E0DF8EC9}" v="5" dt="2026-05-07T13:51:40.585"/>
  </p1510:revLst>
</p1510:revInfo>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746"/>
    <p:restoredTop sz="94651"/>
  </p:normalViewPr>
  <p:slideViewPr>
    <p:cSldViewPr snapToGrid="0">
      <p:cViewPr varScale="1">
        <p:scale>
          <a:sx n="284" d="100"/>
          <a:sy n="284" d="100"/>
        </p:scale>
        <p:origin x="1064" y="1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1D8A83-A817-41E3-A602-3B517E18334E}" type="datetimeFigureOut">
              <a:rPr lang="en-GB" smtClean="0"/>
              <a:t>19/05/2026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BC110B-1C27-4A5B-8007-E6BF4BB6C5F7}" type="slidenum">
              <a:rPr lang="en-GB" smtClean="0"/>
              <a:t>‹nº›</a:t>
            </a:fld>
            <a:endParaRPr lang="en-GB"/>
          </a:p>
        </p:txBody>
      </p:sp>
    </p:spTree>
    <p:extLst>
      <p:ext uri="{BB962C8B-B14F-4D97-AF65-F5344CB8AC3E}">
        <p14:creationId xmlns:p14="http://schemas.microsoft.com/office/powerpoint/2010/main" val="4031726869"/>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algn="ctr"/>
            <a:r>
              <a:rPr lang="en-US">
                <a:solidFill>
                  <a:srgbClr val="003366"/>
                </a:solidFill>
              </a:rPr>
              <a:t>"We believed that adopting containers </a:t>
            </a:r>
            <a:r>
              <a:rPr lang="en-US" err="1">
                <a:solidFill>
                  <a:srgbClr val="003366"/>
                </a:solidFill>
              </a:rPr>
              <a:t>andmodern</a:t>
            </a:r>
            <a:r>
              <a:rPr lang="en-US">
                <a:solidFill>
                  <a:srgbClr val="003366"/>
                </a:solidFill>
              </a:rPr>
              <a:t> cloud tooling would make </a:t>
            </a:r>
            <a:r>
              <a:rPr lang="en-US" err="1">
                <a:solidFill>
                  <a:srgbClr val="003366"/>
                </a:solidFill>
              </a:rPr>
              <a:t>deliveringservices</a:t>
            </a:r>
            <a:r>
              <a:rPr lang="en-US">
                <a:solidFill>
                  <a:srgbClr val="003366"/>
                </a:solidFill>
              </a:rPr>
              <a:t> effortless, fast, and simple."</a:t>
            </a:r>
            <a:endParaRPr lang="en-US"/>
          </a:p>
          <a:p>
            <a:endParaRPr lang="en-US">
              <a:ea typeface="Calibri"/>
              <a:cs typeface="Calibri"/>
            </a:endParaRPr>
          </a:p>
        </p:txBody>
      </p:sp>
      <p:sp>
        <p:nvSpPr>
          <p:cNvPr id="4" name="Espaço Reservado para Número de Slide 3"/>
          <p:cNvSpPr>
            <a:spLocks noGrp="1"/>
          </p:cNvSpPr>
          <p:nvPr>
            <p:ph type="sldNum" sz="quarter" idx="5"/>
          </p:nvPr>
        </p:nvSpPr>
        <p:spPr/>
        <p:txBody>
          <a:bodyPr/>
          <a:lstStyle/>
          <a:p>
            <a:fld id="{9CBC110B-1C27-4A5B-8007-E6BF4BB6C5F7}" type="slidenum">
              <a:rPr lang="en-GB" smtClean="0"/>
              <a:t>1</a:t>
            </a:fld>
            <a:endParaRPr lang="en-GB"/>
          </a:p>
        </p:txBody>
      </p:sp>
    </p:spTree>
    <p:extLst>
      <p:ext uri="{BB962C8B-B14F-4D97-AF65-F5344CB8AC3E}">
        <p14:creationId xmlns:p14="http://schemas.microsoft.com/office/powerpoint/2010/main" val="30752409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Presenter B — 2 minutes
Use the database example. The important shift is from manual fulfillment to declarative intent, automated provisioning and lifecycle ownership by the platform capability.</a:t>
            </a:r>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Presenter B — 2 minutes
Make the point that observability and security are not separate ticket queues. They are built into the paved road so that teams get visibility and guardrails from the first deploy.</a:t>
            </a:r>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Presenter A + B — 3 minutes
Use this slide as the demo bridge. Presenter A runs or narrates the CLI. Presenter B explains what each check represents. Keep it focused on user experience: the developer did not write the pipeline, the Kubernetes manifest or the DNS/TLS configuration manually.</a:t>
            </a:r>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Presenter A + B — 2 minutes
Close with the community angle. The message: platformisation helps NRENs share practices, reduce duplicated work and support diverse services with stronger governance and better developer experience.</a:t>
            </a:r>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Presenter A — 2 minutes</a:t>
            </a:r>
            <a:br>
              <a:rPr lang="en-US">
                <a:ea typeface="Calibri"/>
                <a:cs typeface="+mn-lt"/>
              </a:rPr>
            </a:br>
            <a:r>
              <a:rPr lang="en-US">
                <a:solidFill>
                  <a:srgbClr val="475569"/>
                </a:solidFill>
              </a:rPr>
              <a:t>Instead of simplicity, our service teams faced an ever-growing landscape of disjointed tools, fragmented security policies, and complex networking constraints.</a:t>
            </a:r>
            <a:br>
              <a:rPr lang="en-US">
                <a:cs typeface="+mn-lt"/>
              </a:rPr>
            </a:br>
            <a:r>
              <a:rPr lang="en-US">
                <a:solidFill>
                  <a:srgbClr val="475569"/>
                </a:solidFill>
              </a:rPr>
              <a:t>Developers and Researchers spent days configuring infrastructure and pipelines instead of writing actual code.</a:t>
            </a:r>
            <a:r>
              <a:rPr lang="en-US"/>
              <a:t>
Emphasize cognitive load. The point is not that developers cannot learn these tools; it is that every team relearning and maintaining the same plumbing does not scale.</a:t>
            </a:r>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US"/>
              <a:t>The real problem was not one specific tool. The problem was fragmentation across the whole delivery flow. Environments were inconsistent, responsibilities were split across multiple teams, and every group had its own tooling choices. This created cognitive overload for developers and operational overhead for the platform and infrastructure teams</a:t>
            </a:r>
            <a:endParaRPr lang="pt-BR"/>
          </a:p>
        </p:txBody>
      </p:sp>
      <p:sp>
        <p:nvSpPr>
          <p:cNvPr id="4" name="Espaço Reservado para Número de Slide 3"/>
          <p:cNvSpPr>
            <a:spLocks noGrp="1"/>
          </p:cNvSpPr>
          <p:nvPr>
            <p:ph type="sldNum" sz="quarter" idx="5"/>
          </p:nvPr>
        </p:nvSpPr>
        <p:spPr/>
        <p:txBody>
          <a:bodyPr/>
          <a:lstStyle/>
          <a:p>
            <a:fld id="{9CBC110B-1C27-4A5B-8007-E6BF4BB6C5F7}" type="slidenum">
              <a:rPr lang="en-GB" smtClean="0"/>
              <a:t>4</a:t>
            </a:fld>
            <a:endParaRPr lang="en-GB"/>
          </a:p>
        </p:txBody>
      </p:sp>
    </p:spTree>
    <p:extLst>
      <p:ext uri="{BB962C8B-B14F-4D97-AF65-F5344CB8AC3E}">
        <p14:creationId xmlns:p14="http://schemas.microsoft.com/office/powerpoint/2010/main" val="27633451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Presenter A — 2 minutes
Connect the problem to the NREN reality: diverse workloads, public-interest services, small expert teams, and governance requirements. This makes platformisation valuable beyond one organization.</a:t>
            </a:r>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Presenter A — 2 minutes
This is the narrative pivot. Avoid defining platform engineering only as a team or set of tools. The key is treating the platform as a product with users, APIs, lifecycle and measurable value.</a:t>
            </a:r>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pt-BR"/>
              <a:t>Melhorar a estrutura desse slide.</a:t>
            </a:r>
            <a:br>
              <a:rPr lang="pt-BR"/>
            </a:br>
            <a:r>
              <a:rPr lang="pt-BR"/>
              <a:t>Alberto</a:t>
            </a:r>
            <a:endParaRPr/>
          </a:p>
        </p:txBody>
      </p:sp>
      <p:sp>
        <p:nvSpPr>
          <p:cNvPr id="188" name="Google Shape;188;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a:spcBef>
                <a:spcPts val="0"/>
              </a:spcBef>
              <a:spcAft>
                <a:spcPts val="0"/>
              </a:spcAft>
              <a:buNone/>
            </a:pPr>
            <a:r>
              <a:rPr lang="en-US"/>
              <a:t>Alberto</a:t>
            </a:r>
            <a:endParaRPr lang="pt-BR"/>
          </a:p>
        </p:txBody>
      </p:sp>
      <p:sp>
        <p:nvSpPr>
          <p:cNvPr id="236" name="Google Shape;236;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Presenter B — 2 minutes
Explain paved roads as a product strategy. The value is not control for its own sake. The value is making the safe and observable path the easiest path.</a:t>
            </a:r>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Presenter B — 2 minutes
Keep this practical. The platform reduces custom pipeline scripts and creates one way to continuously improve build, scan and deploy patterns across services.</a:t>
            </a:r>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alpha val="0"/>
          </a:schemeClr>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1CD915A-38F9-76AB-8D4A-B5098C4F7ADA}"/>
              </a:ext>
            </a:extLst>
          </p:cNvPr>
          <p:cNvSpPr/>
          <p:nvPr userDrawn="1"/>
        </p:nvSpPr>
        <p:spPr>
          <a:xfrm>
            <a:off x="0" y="0"/>
            <a:ext cx="9144000" cy="5143500"/>
          </a:xfrm>
          <a:prstGeom prst="rect">
            <a:avLst/>
          </a:prstGeom>
          <a:solidFill>
            <a:srgbClr val="D1E3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olorful pattern with different designs&#10;&#10;Description automatically generated with medium confidence">
            <a:extLst>
              <a:ext uri="{FF2B5EF4-FFF2-40B4-BE49-F238E27FC236}">
                <a16:creationId xmlns:a16="http://schemas.microsoft.com/office/drawing/2014/main" id="{54D45984-3213-35B0-C278-58BBA5EB604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93012" y="672802"/>
            <a:ext cx="5450987" cy="3507308"/>
          </a:xfrm>
          <a:prstGeom prst="rect">
            <a:avLst/>
          </a:prstGeom>
        </p:spPr>
      </p:pic>
      <p:sp>
        <p:nvSpPr>
          <p:cNvPr id="17" name="Text Placeholder 4"/>
          <p:cNvSpPr>
            <a:spLocks noGrp="1"/>
          </p:cNvSpPr>
          <p:nvPr>
            <p:ph type="body" sz="quarter" idx="11" hasCustomPrompt="1"/>
          </p:nvPr>
        </p:nvSpPr>
        <p:spPr>
          <a:xfrm>
            <a:off x="460601" y="2664196"/>
            <a:ext cx="3272155" cy="237388"/>
          </a:xfrm>
        </p:spPr>
        <p:txBody>
          <a:bodyPr>
            <a:noAutofit/>
          </a:bodyPr>
          <a:lstStyle>
            <a:lvl1pPr marL="0" indent="0">
              <a:buNone/>
              <a:defRPr sz="1600" b="1" baseline="0">
                <a:solidFill>
                  <a:srgbClr val="037C3F"/>
                </a:solidFill>
                <a:latin typeface="+mn-lt"/>
              </a:defRPr>
            </a:lvl1pPr>
          </a:lstStyle>
          <a:p>
            <a:pPr lvl="0"/>
            <a:r>
              <a:rPr lang="en-US"/>
              <a:t>Presenter</a:t>
            </a:r>
          </a:p>
        </p:txBody>
      </p:sp>
      <p:sp>
        <p:nvSpPr>
          <p:cNvPr id="19" name="Text Placeholder 10"/>
          <p:cNvSpPr>
            <a:spLocks noGrp="1"/>
          </p:cNvSpPr>
          <p:nvPr>
            <p:ph type="body" sz="quarter" idx="17" hasCustomPrompt="1"/>
          </p:nvPr>
        </p:nvSpPr>
        <p:spPr>
          <a:xfrm>
            <a:off x="460602" y="1696763"/>
            <a:ext cx="4336866" cy="381445"/>
          </a:xfrm>
        </p:spPr>
        <p:txBody>
          <a:bodyPr wrap="square" anchor="ctr">
            <a:noAutofit/>
          </a:bodyPr>
          <a:lstStyle>
            <a:lvl1pPr marL="0" indent="0">
              <a:lnSpc>
                <a:spcPct val="150000"/>
              </a:lnSpc>
              <a:buNone/>
              <a:defRPr sz="1800" b="0">
                <a:solidFill>
                  <a:srgbClr val="1C305D"/>
                </a:solidFill>
                <a:latin typeface="+mn-lt"/>
              </a:defRPr>
            </a:lvl1pPr>
          </a:lstStyle>
          <a:p>
            <a:pPr lvl="0"/>
            <a:r>
              <a:rPr lang="en-US"/>
              <a:t>Subtitle</a:t>
            </a:r>
          </a:p>
        </p:txBody>
      </p:sp>
      <p:sp>
        <p:nvSpPr>
          <p:cNvPr id="20" name="Text Placeholder 10"/>
          <p:cNvSpPr>
            <a:spLocks noGrp="1"/>
          </p:cNvSpPr>
          <p:nvPr>
            <p:ph type="body" sz="quarter" idx="14" hasCustomPrompt="1"/>
          </p:nvPr>
        </p:nvSpPr>
        <p:spPr>
          <a:xfrm>
            <a:off x="466907" y="591750"/>
            <a:ext cx="4330561" cy="1006505"/>
          </a:xfrm>
        </p:spPr>
        <p:txBody>
          <a:bodyPr wrap="square">
            <a:noAutofit/>
          </a:bodyPr>
          <a:lstStyle>
            <a:lvl1pPr marL="0" indent="0">
              <a:lnSpc>
                <a:spcPts val="3700"/>
              </a:lnSpc>
              <a:spcBef>
                <a:spcPts val="0"/>
              </a:spcBef>
              <a:buNone/>
              <a:defRPr sz="3600" b="1">
                <a:solidFill>
                  <a:srgbClr val="1C305D"/>
                </a:solidFill>
                <a:latin typeface="+mn-lt"/>
              </a:defRPr>
            </a:lvl1pPr>
          </a:lstStyle>
          <a:p>
            <a:pPr lvl="0"/>
            <a:r>
              <a:rPr lang="en-US"/>
              <a:t>Title</a:t>
            </a:r>
          </a:p>
        </p:txBody>
      </p:sp>
      <p:sp>
        <p:nvSpPr>
          <p:cNvPr id="25" name="Text Placeholder 6"/>
          <p:cNvSpPr>
            <a:spLocks noGrp="1"/>
          </p:cNvSpPr>
          <p:nvPr>
            <p:ph type="body" sz="quarter" idx="12" hasCustomPrompt="1"/>
          </p:nvPr>
        </p:nvSpPr>
        <p:spPr>
          <a:xfrm>
            <a:off x="460601" y="2967104"/>
            <a:ext cx="3272155" cy="229228"/>
          </a:xfrm>
        </p:spPr>
        <p:txBody>
          <a:bodyPr>
            <a:noAutofit/>
          </a:bodyPr>
          <a:lstStyle>
            <a:lvl1pPr marL="0" indent="0">
              <a:lnSpc>
                <a:spcPts val="1200"/>
              </a:lnSpc>
              <a:spcBef>
                <a:spcPts val="0"/>
              </a:spcBef>
              <a:buNone/>
              <a:defRPr sz="1400" b="1">
                <a:solidFill>
                  <a:srgbClr val="1C305D"/>
                </a:solidFill>
                <a:latin typeface="+mn-lt"/>
              </a:defRPr>
            </a:lvl1pPr>
          </a:lstStyle>
          <a:p>
            <a:pPr lvl="0"/>
            <a:r>
              <a:rPr lang="en-US"/>
              <a:t>Location</a:t>
            </a:r>
            <a:endParaRPr lang="en-GB"/>
          </a:p>
        </p:txBody>
      </p:sp>
      <p:sp>
        <p:nvSpPr>
          <p:cNvPr id="26" name="Text Placeholder 6"/>
          <p:cNvSpPr>
            <a:spLocks noGrp="1"/>
          </p:cNvSpPr>
          <p:nvPr>
            <p:ph type="body" sz="quarter" idx="18" hasCustomPrompt="1"/>
          </p:nvPr>
        </p:nvSpPr>
        <p:spPr>
          <a:xfrm>
            <a:off x="460601" y="3180171"/>
            <a:ext cx="3272155" cy="237387"/>
          </a:xfrm>
        </p:spPr>
        <p:txBody>
          <a:bodyPr>
            <a:noAutofit/>
          </a:bodyPr>
          <a:lstStyle>
            <a:lvl1pPr marL="0" indent="0">
              <a:lnSpc>
                <a:spcPts val="1200"/>
              </a:lnSpc>
              <a:spcBef>
                <a:spcPts val="0"/>
              </a:spcBef>
              <a:buNone/>
              <a:defRPr sz="1400">
                <a:solidFill>
                  <a:srgbClr val="1C305D"/>
                </a:solidFill>
                <a:latin typeface="+mn-lt"/>
              </a:defRPr>
            </a:lvl1pPr>
          </a:lstStyle>
          <a:p>
            <a:pPr lvl="0"/>
            <a:r>
              <a:rPr lang="en-US"/>
              <a:t>Date</a:t>
            </a:r>
            <a:endParaRPr lang="en-GB"/>
          </a:p>
        </p:txBody>
      </p:sp>
      <p:sp>
        <p:nvSpPr>
          <p:cNvPr id="27" name="Rectangle 26">
            <a:extLst>
              <a:ext uri="{FF2B5EF4-FFF2-40B4-BE49-F238E27FC236}">
                <a16:creationId xmlns:a16="http://schemas.microsoft.com/office/drawing/2014/main" id="{EED89356-A99C-0128-C97C-A9C0DE1A1246}"/>
              </a:ext>
            </a:extLst>
          </p:cNvPr>
          <p:cNvSpPr/>
          <p:nvPr userDrawn="1"/>
        </p:nvSpPr>
        <p:spPr>
          <a:xfrm>
            <a:off x="0" y="4176990"/>
            <a:ext cx="9143999" cy="966510"/>
          </a:xfrm>
          <a:prstGeom prst="rect">
            <a:avLst/>
          </a:prstGeom>
          <a:solidFill>
            <a:srgbClr val="20649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icture 31" descr="A black background with white text&#10;&#10;Description automatically generated">
            <a:extLst>
              <a:ext uri="{FF2B5EF4-FFF2-40B4-BE49-F238E27FC236}">
                <a16:creationId xmlns:a16="http://schemas.microsoft.com/office/drawing/2014/main" id="{AA81CC32-1404-B236-829C-9767BE5F73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5053" y="4556393"/>
            <a:ext cx="969200" cy="206456"/>
          </a:xfrm>
          <a:prstGeom prst="rect">
            <a:avLst/>
          </a:prstGeom>
        </p:spPr>
      </p:pic>
      <p:pic>
        <p:nvPicPr>
          <p:cNvPr id="36" name="Picture 35" descr="A black and white logo&#10;&#10;Description automatically generated">
            <a:extLst>
              <a:ext uri="{FF2B5EF4-FFF2-40B4-BE49-F238E27FC236}">
                <a16:creationId xmlns:a16="http://schemas.microsoft.com/office/drawing/2014/main" id="{8F569FCD-16F8-FB2A-B150-0AD701006D72}"/>
              </a:ext>
            </a:extLst>
          </p:cNvPr>
          <p:cNvPicPr>
            <a:picLocks noChangeAspect="1"/>
          </p:cNvPicPr>
          <p:nvPr userDrawn="1"/>
        </p:nvPicPr>
        <p:blipFill>
          <a:blip r:embed="rId4">
            <a:extLst>
              <a:ext uri="{28A0092B-C50C-407E-A947-70E740481C1C}">
                <a14:useLocalDpi xmlns:a14="http://schemas.microsoft.com/office/drawing/2010/main" val="0"/>
              </a:ext>
            </a:extLst>
          </a:blip>
          <a:srcRect b="47445"/>
          <a:stretch/>
        </p:blipFill>
        <p:spPr>
          <a:xfrm>
            <a:off x="460601" y="4471738"/>
            <a:ext cx="1082250" cy="343022"/>
          </a:xfrm>
          <a:prstGeom prst="rect">
            <a:avLst/>
          </a:prstGeom>
        </p:spPr>
      </p:pic>
    </p:spTree>
    <p:extLst>
      <p:ext uri="{BB962C8B-B14F-4D97-AF65-F5344CB8AC3E}">
        <p14:creationId xmlns:p14="http://schemas.microsoft.com/office/powerpoint/2010/main" val="416442241"/>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476"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50201" y="964417"/>
            <a:ext cx="8439238" cy="3357062"/>
          </a:xfrm>
        </p:spPr>
        <p:txBody>
          <a:bodyPr/>
          <a:lstStyle>
            <a:lvl1pPr>
              <a:defRPr sz="1800">
                <a:solidFill>
                  <a:srgbClr val="1C2C4F"/>
                </a:solidFill>
                <a:latin typeface="+mn-lt"/>
                <a:cs typeface="Arial" panose="020B0604020202020204" pitchFamily="34" charset="0"/>
              </a:defRPr>
            </a:lvl1pPr>
            <a:lvl2pPr>
              <a:defRPr sz="1600">
                <a:solidFill>
                  <a:srgbClr val="1C2C4F"/>
                </a:solidFill>
                <a:latin typeface="+mn-lt"/>
                <a:cs typeface="Arial" panose="020B0604020202020204" pitchFamily="34" charset="0"/>
              </a:defRPr>
            </a:lvl2pPr>
            <a:lvl3pPr>
              <a:defRPr sz="1400">
                <a:solidFill>
                  <a:srgbClr val="1C2C4F"/>
                </a:solidFill>
                <a:latin typeface="+mn-lt"/>
                <a:cs typeface="Arial" panose="020B0604020202020204" pitchFamily="34" charset="0"/>
              </a:defRPr>
            </a:lvl3pPr>
            <a:lvl4pPr>
              <a:defRPr>
                <a:solidFill>
                  <a:srgbClr val="1C2C4F"/>
                </a:solidFill>
                <a:latin typeface="+mn-lt"/>
                <a:cs typeface="Arial" panose="020B0604020202020204" pitchFamily="34" charset="0"/>
              </a:defRPr>
            </a:lvl4pPr>
            <a:lvl5pPr>
              <a:defRPr>
                <a:solidFill>
                  <a:srgbClr val="1C2C4F"/>
                </a:solidFill>
                <a:latin typeface="+mn-lt"/>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4">
            <a:extLst>
              <a:ext uri="{FF2B5EF4-FFF2-40B4-BE49-F238E27FC236}">
                <a16:creationId xmlns:a16="http://schemas.microsoft.com/office/drawing/2014/main" id="{16A8FE16-D059-EE45-A0EF-28AC780580E5}"/>
              </a:ext>
            </a:extLst>
          </p:cNvPr>
          <p:cNvSpPr>
            <a:spLocks noGrp="1"/>
          </p:cNvSpPr>
          <p:nvPr>
            <p:ph type="sldNum" sz="quarter" idx="4"/>
          </p:nvPr>
        </p:nvSpPr>
        <p:spPr>
          <a:xfrm>
            <a:off x="6732039" y="4730188"/>
            <a:ext cx="2057400" cy="274637"/>
          </a:xfrm>
          <a:prstGeom prst="rect">
            <a:avLst/>
          </a:prstGeom>
        </p:spPr>
        <p:txBody>
          <a:bodyPr vert="horz" lIns="91440" tIns="45720" rIns="91440" bIns="45720" rtlCol="0" anchor="ctr"/>
          <a:lstStyle>
            <a:lvl1pPr algn="r">
              <a:defRPr sz="1000" i="0">
                <a:solidFill>
                  <a:srgbClr val="B4E9E2"/>
                </a:solidFill>
              </a:defRPr>
            </a:lvl1pPr>
          </a:lstStyle>
          <a:p>
            <a:fld id="{9E7CA0F2-EE66-4F60-8C00-E0BE38E7AEC5}" type="slidenum">
              <a:rPr lang="en-GB" smtClean="0"/>
              <a:pPr/>
              <a:t>‹nº›</a:t>
            </a:fld>
            <a:endParaRPr lang="en-GB"/>
          </a:p>
        </p:txBody>
      </p:sp>
      <p:sp>
        <p:nvSpPr>
          <p:cNvPr id="2" name="Title 1">
            <a:extLst>
              <a:ext uri="{FF2B5EF4-FFF2-40B4-BE49-F238E27FC236}">
                <a16:creationId xmlns:a16="http://schemas.microsoft.com/office/drawing/2014/main" id="{9CD09B77-3BA4-BCF3-6CA1-68C8CEC66BE6}"/>
              </a:ext>
            </a:extLst>
          </p:cNvPr>
          <p:cNvSpPr>
            <a:spLocks noGrp="1"/>
          </p:cNvSpPr>
          <p:nvPr>
            <p:ph type="title"/>
          </p:nvPr>
        </p:nvSpPr>
        <p:spPr/>
        <p:txBody>
          <a:bodyPr/>
          <a:lstStyle>
            <a:lvl1pPr>
              <a:defRPr>
                <a:latin typeface="+mn-lt"/>
              </a:defRPr>
            </a:lvl1pPr>
          </a:lstStyle>
          <a:p>
            <a:r>
              <a:rPr lang="en-GB"/>
              <a:t>Click to edit Master title style</a:t>
            </a:r>
            <a:endParaRPr lang="en-US"/>
          </a:p>
        </p:txBody>
      </p:sp>
    </p:spTree>
    <p:extLst>
      <p:ext uri="{BB962C8B-B14F-4D97-AF65-F5344CB8AC3E}">
        <p14:creationId xmlns:p14="http://schemas.microsoft.com/office/powerpoint/2010/main" val="2631399380"/>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60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478242A-115F-FAAB-3C19-C8B609AB6C4B}"/>
              </a:ext>
            </a:extLst>
          </p:cNvPr>
          <p:cNvSpPr/>
          <p:nvPr userDrawn="1"/>
        </p:nvSpPr>
        <p:spPr>
          <a:xfrm>
            <a:off x="0" y="4468536"/>
            <a:ext cx="9144000" cy="695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A0407AF-12A6-62EC-ABC1-4EA3D4D52CB5}"/>
              </a:ext>
            </a:extLst>
          </p:cNvPr>
          <p:cNvSpPr/>
          <p:nvPr userDrawn="1"/>
        </p:nvSpPr>
        <p:spPr>
          <a:xfrm>
            <a:off x="0" y="4752968"/>
            <a:ext cx="9144000" cy="415027"/>
          </a:xfrm>
          <a:prstGeom prst="rect">
            <a:avLst/>
          </a:prstGeom>
          <a:solidFill>
            <a:srgbClr val="20649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50201" y="964417"/>
            <a:ext cx="8439238" cy="3601320"/>
          </a:xfrm>
        </p:spPr>
        <p:txBody>
          <a:bodyPr/>
          <a:lstStyle>
            <a:lvl1pPr>
              <a:defRPr sz="1800">
                <a:solidFill>
                  <a:srgbClr val="1C305D"/>
                </a:solidFill>
                <a:latin typeface="+mn-lt"/>
                <a:cs typeface="Arial" panose="020B0604020202020204" pitchFamily="34" charset="0"/>
              </a:defRPr>
            </a:lvl1pPr>
            <a:lvl2pPr>
              <a:defRPr sz="1600">
                <a:solidFill>
                  <a:srgbClr val="1C305D"/>
                </a:solidFill>
                <a:latin typeface="+mn-lt"/>
                <a:cs typeface="Arial" panose="020B0604020202020204" pitchFamily="34" charset="0"/>
              </a:defRPr>
            </a:lvl2pPr>
            <a:lvl3pPr>
              <a:defRPr sz="1400">
                <a:solidFill>
                  <a:srgbClr val="1C305D"/>
                </a:solidFill>
                <a:latin typeface="+mn-lt"/>
                <a:cs typeface="Arial" panose="020B0604020202020204" pitchFamily="34" charset="0"/>
              </a:defRPr>
            </a:lvl3pPr>
            <a:lvl4pPr>
              <a:defRPr sz="1200">
                <a:solidFill>
                  <a:srgbClr val="1C305D"/>
                </a:solidFill>
                <a:latin typeface="+mn-lt"/>
                <a:cs typeface="Arial" panose="020B0604020202020204" pitchFamily="34" charset="0"/>
              </a:defRPr>
            </a:lvl4pPr>
            <a:lvl5pPr>
              <a:defRPr>
                <a:solidFill>
                  <a:srgbClr val="1C305D"/>
                </a:solidFill>
                <a:latin typeface="+mn-lt"/>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a:extLst>
              <a:ext uri="{FF2B5EF4-FFF2-40B4-BE49-F238E27FC236}">
                <a16:creationId xmlns:a16="http://schemas.microsoft.com/office/drawing/2014/main" id="{9CD09B77-3BA4-BCF3-6CA1-68C8CEC66BE6}"/>
              </a:ext>
            </a:extLst>
          </p:cNvPr>
          <p:cNvSpPr>
            <a:spLocks noGrp="1"/>
          </p:cNvSpPr>
          <p:nvPr>
            <p:ph type="title"/>
          </p:nvPr>
        </p:nvSpPr>
        <p:spPr/>
        <p:txBody>
          <a:bodyPr/>
          <a:lstStyle>
            <a:lvl1pPr>
              <a:defRPr>
                <a:solidFill>
                  <a:srgbClr val="037C3F"/>
                </a:solidFill>
                <a:latin typeface="+mn-lt"/>
              </a:defRPr>
            </a:lvl1pPr>
          </a:lstStyle>
          <a:p>
            <a:r>
              <a:rPr lang="en-GB"/>
              <a:t>Click to edit Master title style</a:t>
            </a:r>
            <a:endParaRPr lang="en-US"/>
          </a:p>
        </p:txBody>
      </p:sp>
      <p:sp>
        <p:nvSpPr>
          <p:cNvPr id="6" name="Slide Number Placeholder 4">
            <a:extLst>
              <a:ext uri="{FF2B5EF4-FFF2-40B4-BE49-F238E27FC236}">
                <a16:creationId xmlns:a16="http://schemas.microsoft.com/office/drawing/2014/main" id="{16A8FE16-D059-EE45-A0EF-28AC780580E5}"/>
              </a:ext>
            </a:extLst>
          </p:cNvPr>
          <p:cNvSpPr>
            <a:spLocks noGrp="1"/>
          </p:cNvSpPr>
          <p:nvPr>
            <p:ph type="sldNum" sz="quarter" idx="4"/>
          </p:nvPr>
        </p:nvSpPr>
        <p:spPr>
          <a:xfrm>
            <a:off x="6732039" y="4825515"/>
            <a:ext cx="2057400" cy="274637"/>
          </a:xfrm>
          <a:prstGeom prst="rect">
            <a:avLst/>
          </a:prstGeom>
        </p:spPr>
        <p:txBody>
          <a:bodyPr vert="horz" lIns="91440" tIns="45720" rIns="91440" bIns="45720" rtlCol="0" anchor="ctr"/>
          <a:lstStyle>
            <a:lvl1pPr algn="r">
              <a:defRPr sz="1000" i="0">
                <a:solidFill>
                  <a:srgbClr val="B4E9E2"/>
                </a:solidFill>
              </a:defRPr>
            </a:lvl1pPr>
          </a:lstStyle>
          <a:p>
            <a:fld id="{9E7CA0F2-EE66-4F60-8C00-E0BE38E7AEC5}" type="slidenum">
              <a:rPr lang="en-GB" smtClean="0"/>
              <a:pPr/>
              <a:t>‹nº›</a:t>
            </a:fld>
            <a:endParaRPr lang="en-GB"/>
          </a:p>
        </p:txBody>
      </p:sp>
      <p:pic>
        <p:nvPicPr>
          <p:cNvPr id="10" name="Picture 9" descr="A black and white logo&#10;&#10;Description automatically generated">
            <a:extLst>
              <a:ext uri="{FF2B5EF4-FFF2-40B4-BE49-F238E27FC236}">
                <a16:creationId xmlns:a16="http://schemas.microsoft.com/office/drawing/2014/main" id="{6A479726-8A81-FDC6-43A3-60187EA6B485}"/>
              </a:ext>
            </a:extLst>
          </p:cNvPr>
          <p:cNvPicPr>
            <a:picLocks noChangeAspect="1"/>
          </p:cNvPicPr>
          <p:nvPr userDrawn="1"/>
        </p:nvPicPr>
        <p:blipFill>
          <a:blip r:embed="rId2">
            <a:extLst>
              <a:ext uri="{28A0092B-C50C-407E-A947-70E740481C1C}">
                <a14:useLocalDpi xmlns:a14="http://schemas.microsoft.com/office/drawing/2010/main" val="0"/>
              </a:ext>
            </a:extLst>
          </a:blip>
          <a:srcRect b="47445"/>
          <a:stretch/>
        </p:blipFill>
        <p:spPr>
          <a:xfrm>
            <a:off x="350201" y="4824412"/>
            <a:ext cx="819086" cy="259611"/>
          </a:xfrm>
          <a:prstGeom prst="rect">
            <a:avLst/>
          </a:prstGeom>
        </p:spPr>
      </p:pic>
    </p:spTree>
    <p:extLst>
      <p:ext uri="{BB962C8B-B14F-4D97-AF65-F5344CB8AC3E}">
        <p14:creationId xmlns:p14="http://schemas.microsoft.com/office/powerpoint/2010/main" val="41051267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15B780C-839C-6572-D60E-630924414E0D}"/>
              </a:ext>
            </a:extLst>
          </p:cNvPr>
          <p:cNvSpPr/>
          <p:nvPr userDrawn="1"/>
        </p:nvSpPr>
        <p:spPr>
          <a:xfrm>
            <a:off x="0" y="0"/>
            <a:ext cx="9143999" cy="5149763"/>
          </a:xfrm>
          <a:prstGeom prst="rect">
            <a:avLst/>
          </a:prstGeom>
          <a:solidFill>
            <a:srgbClr val="D1E3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colorful pattern with different designs&#10;&#10;Description automatically generated with medium confidence">
            <a:extLst>
              <a:ext uri="{FF2B5EF4-FFF2-40B4-BE49-F238E27FC236}">
                <a16:creationId xmlns:a16="http://schemas.microsoft.com/office/drawing/2014/main" id="{BCAE078B-2440-A479-DCE2-4BA7FC0B1B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93012" y="672802"/>
            <a:ext cx="5450987" cy="3507308"/>
          </a:xfrm>
          <a:prstGeom prst="rect">
            <a:avLst/>
          </a:prstGeom>
        </p:spPr>
      </p:pic>
      <p:sp>
        <p:nvSpPr>
          <p:cNvPr id="5" name="Rectangle 4">
            <a:extLst>
              <a:ext uri="{FF2B5EF4-FFF2-40B4-BE49-F238E27FC236}">
                <a16:creationId xmlns:a16="http://schemas.microsoft.com/office/drawing/2014/main" id="{4D3FC31D-BADF-ABB1-084A-FE92AB0256BB}"/>
              </a:ext>
            </a:extLst>
          </p:cNvPr>
          <p:cNvSpPr/>
          <p:nvPr userDrawn="1"/>
        </p:nvSpPr>
        <p:spPr>
          <a:xfrm>
            <a:off x="-2" y="4176990"/>
            <a:ext cx="9144001" cy="966510"/>
          </a:xfrm>
          <a:prstGeom prst="rect">
            <a:avLst/>
          </a:prstGeom>
          <a:solidFill>
            <a:srgbClr val="20649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black background with white text&#10;&#10;Description automatically generated">
            <a:extLst>
              <a:ext uri="{FF2B5EF4-FFF2-40B4-BE49-F238E27FC236}">
                <a16:creationId xmlns:a16="http://schemas.microsoft.com/office/drawing/2014/main" id="{BE680B11-5812-E3B8-498E-280E46B41C6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15053" y="4556393"/>
            <a:ext cx="969200" cy="206456"/>
          </a:xfrm>
          <a:prstGeom prst="rect">
            <a:avLst/>
          </a:prstGeom>
        </p:spPr>
      </p:pic>
      <p:pic>
        <p:nvPicPr>
          <p:cNvPr id="4" name="Picture 3" descr="A black and white logo&#10;&#10;Description automatically generated">
            <a:extLst>
              <a:ext uri="{FF2B5EF4-FFF2-40B4-BE49-F238E27FC236}">
                <a16:creationId xmlns:a16="http://schemas.microsoft.com/office/drawing/2014/main" id="{763B2D0C-1F91-68C4-470B-3224F2896173}"/>
              </a:ext>
            </a:extLst>
          </p:cNvPr>
          <p:cNvPicPr>
            <a:picLocks noChangeAspect="1"/>
          </p:cNvPicPr>
          <p:nvPr userDrawn="1"/>
        </p:nvPicPr>
        <p:blipFill>
          <a:blip r:embed="rId4">
            <a:extLst>
              <a:ext uri="{28A0092B-C50C-407E-A947-70E740481C1C}">
                <a14:useLocalDpi xmlns:a14="http://schemas.microsoft.com/office/drawing/2010/main" val="0"/>
              </a:ext>
            </a:extLst>
          </a:blip>
          <a:srcRect b="47445"/>
          <a:stretch/>
        </p:blipFill>
        <p:spPr>
          <a:xfrm>
            <a:off x="460601" y="4471738"/>
            <a:ext cx="1082250" cy="343022"/>
          </a:xfrm>
          <a:prstGeom prst="rect">
            <a:avLst/>
          </a:prstGeom>
        </p:spPr>
      </p:pic>
    </p:spTree>
    <p:extLst>
      <p:ext uri="{BB962C8B-B14F-4D97-AF65-F5344CB8AC3E}">
        <p14:creationId xmlns:p14="http://schemas.microsoft.com/office/powerpoint/2010/main" val="2118516048"/>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476"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2"/>
          <p:cNvSpPr txBox="1">
            <a:spLocks noGrp="1"/>
          </p:cNvSpPr>
          <p:nvPr>
            <p:ph type="dt" idx="10"/>
          </p:nvPr>
        </p:nvSpPr>
        <p:spPr>
          <a:xfrm>
            <a:off x="342900" y="4767263"/>
            <a:ext cx="16002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2"/>
          <p:cNvSpPr txBox="1">
            <a:spLocks noGrp="1"/>
          </p:cNvSpPr>
          <p:nvPr>
            <p:ph type="ftr" idx="11"/>
          </p:nvPr>
        </p:nvSpPr>
        <p:spPr>
          <a:xfrm>
            <a:off x="2343150" y="4767263"/>
            <a:ext cx="21717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2"/>
          <p:cNvSpPr txBox="1">
            <a:spLocks noGrp="1"/>
          </p:cNvSpPr>
          <p:nvPr>
            <p:ph type="sldNum" idx="12"/>
          </p:nvPr>
        </p:nvSpPr>
        <p:spPr>
          <a:xfrm>
            <a:off x="4914900" y="4767263"/>
            <a:ext cx="16002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‹nº›</a:t>
            </a:fld>
            <a:endParaRPr/>
          </a:p>
        </p:txBody>
      </p:sp>
    </p:spTree>
    <p:extLst>
      <p:ext uri="{BB962C8B-B14F-4D97-AF65-F5344CB8AC3E}">
        <p14:creationId xmlns:p14="http://schemas.microsoft.com/office/powerpoint/2010/main" val="21321147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966652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ACE6C16-BE54-BB91-34B0-F8CE4FB37063}"/>
              </a:ext>
            </a:extLst>
          </p:cNvPr>
          <p:cNvSpPr/>
          <p:nvPr userDrawn="1"/>
        </p:nvSpPr>
        <p:spPr>
          <a:xfrm>
            <a:off x="0" y="4503107"/>
            <a:ext cx="9144000" cy="646112"/>
          </a:xfrm>
          <a:prstGeom prst="rect">
            <a:avLst/>
          </a:prstGeom>
          <a:solidFill>
            <a:srgbClr val="20649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50201" y="131562"/>
            <a:ext cx="8439238" cy="695826"/>
          </a:xfrm>
          <a:prstGeom prst="rect">
            <a:avLst/>
          </a:prstGeom>
        </p:spPr>
        <p:txBody>
          <a:bodyPr vert="horz" lIns="91440" tIns="45720" rIns="91440" bIns="45720" rtlCol="0" anchor="ctr">
            <a:normAutofit/>
          </a:bodyPr>
          <a:lstStyle/>
          <a:p>
            <a:r>
              <a:rPr lang="en-US"/>
              <a:t>Slide Title</a:t>
            </a:r>
            <a:endParaRPr lang="en-GB"/>
          </a:p>
        </p:txBody>
      </p:sp>
      <p:sp>
        <p:nvSpPr>
          <p:cNvPr id="3" name="Text Placeholder 2"/>
          <p:cNvSpPr>
            <a:spLocks noGrp="1"/>
          </p:cNvSpPr>
          <p:nvPr>
            <p:ph type="body" idx="1"/>
          </p:nvPr>
        </p:nvSpPr>
        <p:spPr>
          <a:xfrm>
            <a:off x="350201" y="964414"/>
            <a:ext cx="8439238" cy="33068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Slide Number Placeholder 4">
            <a:extLst>
              <a:ext uri="{FF2B5EF4-FFF2-40B4-BE49-F238E27FC236}">
                <a16:creationId xmlns:a16="http://schemas.microsoft.com/office/drawing/2014/main" id="{271CF10B-5905-E541-B922-641440E09CC2}"/>
              </a:ext>
            </a:extLst>
          </p:cNvPr>
          <p:cNvSpPr>
            <a:spLocks noGrp="1"/>
          </p:cNvSpPr>
          <p:nvPr>
            <p:ph type="sldNum" sz="quarter" idx="4"/>
          </p:nvPr>
        </p:nvSpPr>
        <p:spPr>
          <a:xfrm>
            <a:off x="7896385" y="4725555"/>
            <a:ext cx="893053" cy="274637"/>
          </a:xfrm>
          <a:prstGeom prst="rect">
            <a:avLst/>
          </a:prstGeom>
        </p:spPr>
        <p:txBody>
          <a:bodyPr vert="horz" lIns="91440" tIns="45720" rIns="91440" bIns="45720" rtlCol="0" anchor="ctr"/>
          <a:lstStyle>
            <a:lvl1pPr algn="r">
              <a:defRPr sz="1000" b="0" i="0">
                <a:solidFill>
                  <a:srgbClr val="B4E9E2"/>
                </a:solidFill>
              </a:defRPr>
            </a:lvl1pPr>
          </a:lstStyle>
          <a:p>
            <a:fld id="{9E7CA0F2-EE66-4F60-8C00-E0BE38E7AEC5}" type="slidenum">
              <a:rPr lang="en-GB" smtClean="0"/>
              <a:pPr/>
              <a:t>‹nº›</a:t>
            </a:fld>
            <a:endParaRPr lang="en-GB"/>
          </a:p>
        </p:txBody>
      </p:sp>
      <p:pic>
        <p:nvPicPr>
          <p:cNvPr id="10" name="Picture 9" descr="A black and white logo&#10;&#10;Description automatically generated">
            <a:extLst>
              <a:ext uri="{FF2B5EF4-FFF2-40B4-BE49-F238E27FC236}">
                <a16:creationId xmlns:a16="http://schemas.microsoft.com/office/drawing/2014/main" id="{220E559A-74EA-36CC-6436-1E829EF2DD35}"/>
              </a:ext>
            </a:extLst>
          </p:cNvPr>
          <p:cNvPicPr>
            <a:picLocks noChangeAspect="1"/>
          </p:cNvPicPr>
          <p:nvPr userDrawn="1"/>
        </p:nvPicPr>
        <p:blipFill>
          <a:blip r:embed="rId8">
            <a:extLst>
              <a:ext uri="{28A0092B-C50C-407E-A947-70E740481C1C}">
                <a14:useLocalDpi xmlns:a14="http://schemas.microsoft.com/office/drawing/2010/main" val="0"/>
              </a:ext>
            </a:extLst>
          </a:blip>
          <a:srcRect b="47445"/>
          <a:stretch/>
        </p:blipFill>
        <p:spPr>
          <a:xfrm>
            <a:off x="350201" y="4696357"/>
            <a:ext cx="819086" cy="259611"/>
          </a:xfrm>
          <a:prstGeom prst="rect">
            <a:avLst/>
          </a:prstGeom>
        </p:spPr>
      </p:pic>
      <p:pic>
        <p:nvPicPr>
          <p:cNvPr id="12" name="Picture 11" descr="A colorful bird and a bird&#10;&#10;Description automatically generated with medium confidence">
            <a:extLst>
              <a:ext uri="{FF2B5EF4-FFF2-40B4-BE49-F238E27FC236}">
                <a16:creationId xmlns:a16="http://schemas.microsoft.com/office/drawing/2014/main" id="{2A339A96-933A-D718-9ECF-63B0F63F2AB9}"/>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2837145" y="4554915"/>
            <a:ext cx="3670126" cy="594848"/>
          </a:xfrm>
          <a:prstGeom prst="rect">
            <a:avLst/>
          </a:prstGeom>
        </p:spPr>
      </p:pic>
    </p:spTree>
    <p:extLst>
      <p:ext uri="{BB962C8B-B14F-4D97-AF65-F5344CB8AC3E}">
        <p14:creationId xmlns:p14="http://schemas.microsoft.com/office/powerpoint/2010/main" val="176233165"/>
      </p:ext>
    </p:extLst>
  </p:cSld>
  <p:clrMap bg1="lt1" tx1="dk1" bg2="lt2" tx2="dk2" accent1="accent1" accent2="accent2" accent3="accent3" accent4="accent4" accent5="accent5" accent6="accent6" hlink="hlink" folHlink="folHlink"/>
  <p:sldLayoutIdLst>
    <p:sldLayoutId id="2147483658" r:id="rId1"/>
    <p:sldLayoutId id="2147483650" r:id="rId2"/>
    <p:sldLayoutId id="2147483663" r:id="rId3"/>
    <p:sldLayoutId id="2147483661" r:id="rId4"/>
    <p:sldLayoutId id="2147483664" r:id="rId5"/>
    <p:sldLayoutId id="2147483665" r:id="rId6"/>
  </p:sldLayoutIdLst>
  <p:hf hdr="0" ftr="0" dt="0"/>
  <p:txStyles>
    <p:titleStyle>
      <a:lvl1pPr algn="l" defTabSz="685800" rtl="0" eaLnBrk="1" latinLnBrk="0" hangingPunct="1">
        <a:lnSpc>
          <a:spcPct val="90000"/>
        </a:lnSpc>
        <a:spcBef>
          <a:spcPct val="0"/>
        </a:spcBef>
        <a:buNone/>
        <a:defRPr sz="2000" b="1" kern="1200">
          <a:solidFill>
            <a:srgbClr val="037C3F"/>
          </a:solidFill>
          <a:latin typeface="Arial" panose="020B0604020202020204" pitchFamily="34" charset="0"/>
          <a:ea typeface="Verdana" panose="020B0604030504040204" pitchFamily="34" charset="0"/>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rgbClr val="1C305D"/>
          </a:solidFill>
          <a:latin typeface="+mn-lt"/>
          <a:ea typeface="Verdana" panose="020B0604030504040204" pitchFamily="34" charset="0"/>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600" kern="1200">
          <a:solidFill>
            <a:srgbClr val="1C305D"/>
          </a:solidFill>
          <a:latin typeface="+mn-lt"/>
          <a:ea typeface="Verdana" panose="020B0604030504040204" pitchFamily="34" charset="0"/>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400" kern="1200">
          <a:solidFill>
            <a:srgbClr val="1C305D"/>
          </a:solidFill>
          <a:latin typeface="+mn-lt"/>
          <a:ea typeface="Verdana" panose="020B0604030504040204" pitchFamily="34" charset="0"/>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rgbClr val="1C305D"/>
          </a:solidFill>
          <a:latin typeface="+mn-lt"/>
          <a:ea typeface="Verdana" panose="020B0604030504040204" pitchFamily="34" charset="0"/>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rgbClr val="1C305D"/>
          </a:solidFill>
          <a:latin typeface="+mn-lt"/>
          <a:ea typeface="Verdana" panose="020B0604030504040204" pitchFamily="34" charset="0"/>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6.png"/><Relationship Id="rId7" Type="http://schemas.openxmlformats.org/officeDocument/2006/relationships/image" Target="../media/image19.png"/><Relationship Id="rId12"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5627B2D-CE81-EFFA-B2CA-8A60AD1F5502}"/>
              </a:ext>
            </a:extLst>
          </p:cNvPr>
          <p:cNvSpPr>
            <a:spLocks noGrp="1"/>
          </p:cNvSpPr>
          <p:nvPr>
            <p:ph type="body" sz="quarter" idx="11"/>
          </p:nvPr>
        </p:nvSpPr>
        <p:spPr/>
        <p:txBody>
          <a:bodyPr vert="horz" lIns="91440" tIns="45720" rIns="91440" bIns="45720" rtlCol="0" anchor="t">
            <a:noAutofit/>
          </a:bodyPr>
          <a:lstStyle/>
          <a:p>
            <a:r>
              <a:rPr lang="en-US">
                <a:latin typeface="Aptos Display"/>
                <a:ea typeface="Verdana"/>
                <a:cs typeface="Arial"/>
              </a:rPr>
              <a:t>Alberto</a:t>
            </a:r>
            <a:r>
              <a:rPr lang="en-US">
                <a:ea typeface="Verdana"/>
                <a:cs typeface="Arial"/>
              </a:rPr>
              <a:t> Viana / João Pedro </a:t>
            </a:r>
            <a:endParaRPr lang="en-US"/>
          </a:p>
        </p:txBody>
      </p:sp>
      <p:sp>
        <p:nvSpPr>
          <p:cNvPr id="8" name="Text Placeholder 7">
            <a:extLst>
              <a:ext uri="{FF2B5EF4-FFF2-40B4-BE49-F238E27FC236}">
                <a16:creationId xmlns:a16="http://schemas.microsoft.com/office/drawing/2014/main" id="{3FB4E49B-95DE-4134-2E99-8FC079023B26}"/>
              </a:ext>
            </a:extLst>
          </p:cNvPr>
          <p:cNvSpPr>
            <a:spLocks noGrp="1"/>
          </p:cNvSpPr>
          <p:nvPr>
            <p:ph type="body" sz="quarter" idx="17"/>
          </p:nvPr>
        </p:nvSpPr>
        <p:spPr>
          <a:xfrm>
            <a:off x="468540" y="1903138"/>
            <a:ext cx="4336866" cy="381445"/>
          </a:xfrm>
        </p:spPr>
        <p:txBody>
          <a:bodyPr/>
          <a:lstStyle/>
          <a:p>
            <a:r>
              <a:rPr lang="en-US">
                <a:latin typeface="Aptos Display"/>
                <a:ea typeface="+mn-lt"/>
                <a:cs typeface="+mn-lt"/>
              </a:rPr>
              <a:t>Building an Internal Developer Platform for NREN-Scale Cloud Services </a:t>
            </a:r>
            <a:endParaRPr lang="en-US">
              <a:latin typeface="Aptos Display"/>
            </a:endParaRPr>
          </a:p>
        </p:txBody>
      </p:sp>
      <p:sp>
        <p:nvSpPr>
          <p:cNvPr id="7" name="Text Placeholder 6">
            <a:extLst>
              <a:ext uri="{FF2B5EF4-FFF2-40B4-BE49-F238E27FC236}">
                <a16:creationId xmlns:a16="http://schemas.microsoft.com/office/drawing/2014/main" id="{EEEF0C68-50D4-7D79-8F6D-909A326903CB}"/>
              </a:ext>
            </a:extLst>
          </p:cNvPr>
          <p:cNvSpPr>
            <a:spLocks noGrp="1"/>
          </p:cNvSpPr>
          <p:nvPr>
            <p:ph type="body" sz="quarter" idx="14"/>
          </p:nvPr>
        </p:nvSpPr>
        <p:spPr>
          <a:xfrm>
            <a:off x="466907" y="179000"/>
            <a:ext cx="4330561" cy="1006505"/>
          </a:xfrm>
        </p:spPr>
        <p:txBody>
          <a:bodyPr vert="horz" wrap="square" lIns="91440" tIns="45720" rIns="91440" bIns="45720" rtlCol="0" anchor="t">
            <a:noAutofit/>
          </a:bodyPr>
          <a:lstStyle/>
          <a:p>
            <a:r>
              <a:rPr lang="en-US" sz="4000">
                <a:solidFill>
                  <a:srgbClr val="003366"/>
                </a:solidFill>
                <a:latin typeface="Aptos Display"/>
                <a:ea typeface="+mn-lt"/>
                <a:cs typeface="+mn-lt"/>
              </a:rPr>
              <a:t>The</a:t>
            </a:r>
            <a:r>
              <a:rPr lang="en-US" sz="4000">
                <a:solidFill>
                  <a:srgbClr val="003366"/>
                </a:solidFill>
                <a:ea typeface="+mn-lt"/>
                <a:cs typeface="+mn-lt"/>
              </a:rPr>
              <a:t> Journey: From Cloud Complexity to </a:t>
            </a:r>
            <a:r>
              <a:rPr lang="en-US" sz="4000" err="1">
                <a:solidFill>
                  <a:srgbClr val="003366"/>
                </a:solidFill>
                <a:ea typeface="+mn-lt"/>
                <a:cs typeface="+mn-lt"/>
              </a:rPr>
              <a:t>Platformisation</a:t>
            </a:r>
            <a:endParaRPr lang="en-US" err="1"/>
          </a:p>
        </p:txBody>
      </p:sp>
    </p:spTree>
    <p:extLst>
      <p:ext uri="{BB962C8B-B14F-4D97-AF65-F5344CB8AC3E}">
        <p14:creationId xmlns:p14="http://schemas.microsoft.com/office/powerpoint/2010/main" val="17533298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9">
    <p:bg>
      <p:bgPr>
        <a:solidFill>
          <a:srgbClr val="F7FBFA"/>
        </a:solidFill>
        <a:effectLst/>
      </p:bgPr>
    </p:bg>
    <p:spTree>
      <p:nvGrpSpPr>
        <p:cNvPr id="1" name=""/>
        <p:cNvGrpSpPr/>
        <p:nvPr/>
      </p:nvGrpSpPr>
      <p:grpSpPr>
        <a:xfrm>
          <a:off x="0" y="0"/>
          <a:ext cx="0" cy="0"/>
          <a:chOff x="0" y="0"/>
          <a:chExt cx="0" cy="0"/>
        </a:xfrm>
      </p:grpSpPr>
      <p:sp>
        <p:nvSpPr>
          <p:cNvPr id="3" name="Shape 1"/>
          <p:cNvSpPr/>
          <p:nvPr/>
        </p:nvSpPr>
        <p:spPr>
          <a:xfrm rot="1500000">
            <a:off x="7406640" y="-754380"/>
            <a:ext cx="2263140" cy="2263140"/>
          </a:xfrm>
          <a:prstGeom prst="arc">
            <a:avLst/>
          </a:prstGeom>
          <a:solidFill>
            <a:srgbClr val="EAF8F4">
              <a:alpha val="60000"/>
            </a:srgbClr>
          </a:solidFill>
          <a:ln w="12700">
            <a:solidFill>
              <a:srgbClr val="333333">
                <a:alpha val="0"/>
              </a:srgbClr>
            </a:solidFill>
            <a:prstDash val="solid"/>
          </a:ln>
        </p:spPr>
        <p:txBody>
          <a:bodyPr/>
          <a:lstStyle/>
          <a:p>
            <a:endParaRPr lang="pt-BR"/>
          </a:p>
        </p:txBody>
      </p:sp>
      <p:sp>
        <p:nvSpPr>
          <p:cNvPr id="5" name="Text 3"/>
          <p:cNvSpPr/>
          <p:nvPr/>
        </p:nvSpPr>
        <p:spPr>
          <a:xfrm>
            <a:off x="445770" y="329184"/>
            <a:ext cx="7338060" cy="377190"/>
          </a:xfrm>
          <a:prstGeom prst="rect">
            <a:avLst/>
          </a:prstGeom>
          <a:noFill/>
          <a:ln/>
        </p:spPr>
        <p:txBody>
          <a:bodyPr wrap="square" lIns="191" tIns="191" rIns="191" bIns="191" rtlCol="0" anchor="ctr">
            <a:normAutofit/>
          </a:bodyPr>
          <a:lstStyle>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indent="0">
              <a:buNone/>
            </a:pPr>
            <a:r>
              <a:rPr lang="en-US" sz="2325" b="1">
                <a:solidFill>
                  <a:srgbClr val="073B5C"/>
                </a:solidFill>
                <a:latin typeface="Aptos Display" pitchFamily="34" charset="0"/>
                <a:ea typeface="Aptos Display" pitchFamily="34" charset="-122"/>
                <a:cs typeface="Aptos Display" pitchFamily="34" charset="-120"/>
              </a:rPr>
              <a:t>Golden path 1: standardized CI/CD</a:t>
            </a:r>
            <a:endParaRPr lang="en-US" sz="2325"/>
          </a:p>
        </p:txBody>
      </p:sp>
      <p:sp>
        <p:nvSpPr>
          <p:cNvPr id="6" name="Text 4"/>
          <p:cNvSpPr/>
          <p:nvPr/>
        </p:nvSpPr>
        <p:spPr>
          <a:xfrm>
            <a:off x="466344" y="747522"/>
            <a:ext cx="6858000" cy="219456"/>
          </a:xfrm>
          <a:prstGeom prst="rect">
            <a:avLst/>
          </a:prstGeom>
          <a:noFill/>
          <a:ln/>
        </p:spPr>
        <p:txBody>
          <a:bodyPr wrap="square" lIns="0" tIns="0" rIns="0" bIns="0" rtlCol="0" anchor="ctr"/>
          <a:lstStyle>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indent="0">
              <a:buNone/>
            </a:pPr>
            <a:r>
              <a:rPr lang="en-US" sz="975">
                <a:solidFill>
                  <a:srgbClr val="5E6A72"/>
                </a:solidFill>
                <a:latin typeface="Aptos" pitchFamily="34" charset="0"/>
                <a:ea typeface="Aptos" pitchFamily="34" charset="-122"/>
                <a:cs typeface="Aptos" pitchFamily="34" charset="-120"/>
              </a:rPr>
              <a:t>From code push to compliant image and GitOps deployment.</a:t>
            </a:r>
            <a:endParaRPr lang="en-US" sz="975"/>
          </a:p>
        </p:txBody>
      </p:sp>
      <p:sp>
        <p:nvSpPr>
          <p:cNvPr id="7" name="Shape 5"/>
          <p:cNvSpPr/>
          <p:nvPr/>
        </p:nvSpPr>
        <p:spPr>
          <a:xfrm>
            <a:off x="452628" y="1028700"/>
            <a:ext cx="754380" cy="0"/>
          </a:xfrm>
          <a:prstGeom prst="line">
            <a:avLst/>
          </a:prstGeom>
          <a:noFill/>
          <a:ln w="25400">
            <a:solidFill>
              <a:srgbClr val="00A878"/>
            </a:solidFill>
            <a:prstDash val="solid"/>
          </a:ln>
        </p:spPr>
        <p:txBody>
          <a:bodyPr/>
          <a:lstStyle/>
          <a:p>
            <a:endParaRPr lang="pt-BR"/>
          </a:p>
        </p:txBody>
      </p:sp>
      <p:sp>
        <p:nvSpPr>
          <p:cNvPr id="8" name="Shape 6"/>
          <p:cNvSpPr/>
          <p:nvPr/>
        </p:nvSpPr>
        <p:spPr>
          <a:xfrm>
            <a:off x="582930" y="1440180"/>
            <a:ext cx="2366010" cy="2297430"/>
          </a:xfrm>
          <a:prstGeom prst="roundRect">
            <a:avLst>
              <a:gd name="adj" fmla="val 3582"/>
            </a:avLst>
          </a:prstGeom>
          <a:solidFill>
            <a:srgbClr val="FFFFFF"/>
          </a:solidFill>
          <a:ln w="12700">
            <a:solidFill>
              <a:srgbClr val="DDEBE9"/>
            </a:solidFill>
            <a:prstDash val="solid"/>
          </a:ln>
        </p:spPr>
        <p:txBody>
          <a:bodyPr/>
          <a:lstStyle/>
          <a:p>
            <a:endParaRPr lang="pt-BR"/>
          </a:p>
        </p:txBody>
      </p:sp>
      <p:sp>
        <p:nvSpPr>
          <p:cNvPr id="9" name="Shape 7"/>
          <p:cNvSpPr/>
          <p:nvPr/>
        </p:nvSpPr>
        <p:spPr>
          <a:xfrm>
            <a:off x="754380" y="1659636"/>
            <a:ext cx="377190" cy="377190"/>
          </a:xfrm>
          <a:prstGeom prst="ellipse">
            <a:avLst/>
          </a:prstGeom>
          <a:solidFill>
            <a:srgbClr val="00A878"/>
          </a:solidFill>
          <a:ln w="12700">
            <a:solidFill>
              <a:srgbClr val="333333">
                <a:alpha val="0"/>
              </a:srgbClr>
            </a:solidFill>
            <a:prstDash val="solid"/>
          </a:ln>
        </p:spPr>
        <p:txBody>
          <a:bodyPr/>
          <a:lstStyle/>
          <a:p>
            <a:endParaRPr lang="pt-BR"/>
          </a:p>
        </p:txBody>
      </p:sp>
      <p:sp>
        <p:nvSpPr>
          <p:cNvPr id="10" name="Text 8"/>
          <p:cNvSpPr/>
          <p:nvPr/>
        </p:nvSpPr>
        <p:spPr>
          <a:xfrm>
            <a:off x="754380" y="1800381"/>
            <a:ext cx="377190" cy="102870"/>
          </a:xfrm>
          <a:prstGeom prst="rect">
            <a:avLst/>
          </a:prstGeom>
          <a:noFill/>
          <a:ln/>
        </p:spPr>
        <p:txBody>
          <a:bodyPr wrap="square" lIns="0" tIns="0" rIns="0" bIns="0" rtlCol="0" anchor="ctr"/>
          <a:lstStyle>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indent="0" algn="ctr">
              <a:buNone/>
            </a:pPr>
            <a:r>
              <a:rPr lang="en-US" sz="825" b="1">
                <a:solidFill>
                  <a:srgbClr val="FFFFFF"/>
                </a:solidFill>
              </a:rPr>
              <a:t>1</a:t>
            </a:r>
            <a:endParaRPr lang="en-US" sz="825"/>
          </a:p>
        </p:txBody>
      </p:sp>
      <p:sp>
        <p:nvSpPr>
          <p:cNvPr id="11" name="Text 9"/>
          <p:cNvSpPr/>
          <p:nvPr/>
        </p:nvSpPr>
        <p:spPr>
          <a:xfrm>
            <a:off x="754380" y="2125980"/>
            <a:ext cx="1851660" cy="226314"/>
          </a:xfrm>
          <a:prstGeom prst="rect">
            <a:avLst/>
          </a:prstGeom>
          <a:noFill/>
          <a:ln/>
        </p:spPr>
        <p:txBody>
          <a:bodyPr wrap="square" lIns="0" tIns="0" rIns="0" bIns="0" rtlCol="0" anchor="ctr">
            <a:normAutofit/>
          </a:bodyPr>
          <a:lstStyle>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indent="0">
              <a:buNone/>
            </a:pPr>
            <a:r>
              <a:rPr lang="en-US" sz="1350" b="1">
                <a:solidFill>
                  <a:srgbClr val="073B5C"/>
                </a:solidFill>
              </a:rPr>
              <a:t>Developer push</a:t>
            </a:r>
            <a:endParaRPr lang="en-US" sz="1350"/>
          </a:p>
        </p:txBody>
      </p:sp>
      <p:sp>
        <p:nvSpPr>
          <p:cNvPr id="12" name="Text 10"/>
          <p:cNvSpPr/>
          <p:nvPr/>
        </p:nvSpPr>
        <p:spPr>
          <a:xfrm>
            <a:off x="754380" y="2551176"/>
            <a:ext cx="1920240" cy="685800"/>
          </a:xfrm>
          <a:prstGeom prst="rect">
            <a:avLst/>
          </a:prstGeom>
          <a:noFill/>
          <a:ln/>
        </p:spPr>
        <p:txBody>
          <a:bodyPr wrap="square" lIns="286" tIns="286" rIns="286" bIns="286" rtlCol="0" anchor="ctr">
            <a:normAutofit/>
          </a:bodyPr>
          <a:lstStyle>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indent="0">
              <a:buNone/>
            </a:pPr>
            <a:r>
              <a:rPr lang="en-US" sz="1050">
                <a:solidFill>
                  <a:srgbClr val="5E6A72"/>
                </a:solidFill>
              </a:rPr>
              <a:t>Python, Java or Go service code lands in the central repository.</a:t>
            </a:r>
            <a:endParaRPr lang="en-US" sz="1050"/>
          </a:p>
        </p:txBody>
      </p:sp>
      <p:sp>
        <p:nvSpPr>
          <p:cNvPr id="13" name="Shape 11"/>
          <p:cNvSpPr/>
          <p:nvPr/>
        </p:nvSpPr>
        <p:spPr>
          <a:xfrm>
            <a:off x="2996946" y="2592324"/>
            <a:ext cx="329184" cy="0"/>
          </a:xfrm>
          <a:prstGeom prst="line">
            <a:avLst/>
          </a:prstGeom>
          <a:noFill/>
          <a:ln w="17780">
            <a:solidFill>
              <a:srgbClr val="00A878"/>
            </a:solidFill>
            <a:prstDash val="solid"/>
            <a:headEnd type="none"/>
            <a:tailEnd type="triangle"/>
          </a:ln>
        </p:spPr>
        <p:txBody>
          <a:bodyPr/>
          <a:lstStyle/>
          <a:p>
            <a:endParaRPr lang="pt-BR"/>
          </a:p>
        </p:txBody>
      </p:sp>
      <p:sp>
        <p:nvSpPr>
          <p:cNvPr id="14" name="Shape 12"/>
          <p:cNvSpPr/>
          <p:nvPr/>
        </p:nvSpPr>
        <p:spPr>
          <a:xfrm>
            <a:off x="3394710" y="1440180"/>
            <a:ext cx="2366010" cy="2297430"/>
          </a:xfrm>
          <a:prstGeom prst="roundRect">
            <a:avLst>
              <a:gd name="adj" fmla="val 3582"/>
            </a:avLst>
          </a:prstGeom>
          <a:solidFill>
            <a:srgbClr val="073B5C"/>
          </a:solidFill>
          <a:ln w="12700">
            <a:solidFill>
              <a:srgbClr val="073B5C"/>
            </a:solidFill>
            <a:prstDash val="solid"/>
          </a:ln>
        </p:spPr>
        <p:txBody>
          <a:bodyPr/>
          <a:lstStyle/>
          <a:p>
            <a:endParaRPr lang="pt-BR"/>
          </a:p>
        </p:txBody>
      </p:sp>
      <p:sp>
        <p:nvSpPr>
          <p:cNvPr id="15" name="Shape 13"/>
          <p:cNvSpPr/>
          <p:nvPr/>
        </p:nvSpPr>
        <p:spPr>
          <a:xfrm>
            <a:off x="3566160" y="1659636"/>
            <a:ext cx="377190" cy="377190"/>
          </a:xfrm>
          <a:prstGeom prst="ellipse">
            <a:avLst/>
          </a:prstGeom>
          <a:solidFill>
            <a:srgbClr val="00A878"/>
          </a:solidFill>
          <a:ln w="12700">
            <a:solidFill>
              <a:srgbClr val="333333">
                <a:alpha val="0"/>
              </a:srgbClr>
            </a:solidFill>
            <a:prstDash val="solid"/>
          </a:ln>
        </p:spPr>
        <p:txBody>
          <a:bodyPr/>
          <a:lstStyle/>
          <a:p>
            <a:endParaRPr lang="pt-BR"/>
          </a:p>
        </p:txBody>
      </p:sp>
      <p:sp>
        <p:nvSpPr>
          <p:cNvPr id="16" name="Text 14"/>
          <p:cNvSpPr/>
          <p:nvPr/>
        </p:nvSpPr>
        <p:spPr>
          <a:xfrm>
            <a:off x="3566160" y="1741932"/>
            <a:ext cx="377190" cy="102870"/>
          </a:xfrm>
          <a:prstGeom prst="rect">
            <a:avLst/>
          </a:prstGeom>
          <a:noFill/>
          <a:ln/>
        </p:spPr>
        <p:txBody>
          <a:bodyPr wrap="square" lIns="0" tIns="0" rIns="0" bIns="0" rtlCol="0" anchor="ctr"/>
          <a:lstStyle>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indent="0" algn="ctr">
              <a:buNone/>
            </a:pPr>
            <a:r>
              <a:rPr lang="en-US" sz="825" b="1">
                <a:solidFill>
                  <a:srgbClr val="FFFFFF"/>
                </a:solidFill>
              </a:rPr>
              <a:t>2</a:t>
            </a:r>
            <a:endParaRPr lang="en-US" sz="825"/>
          </a:p>
        </p:txBody>
      </p:sp>
      <p:sp>
        <p:nvSpPr>
          <p:cNvPr id="17" name="Text 15"/>
          <p:cNvSpPr/>
          <p:nvPr/>
        </p:nvSpPr>
        <p:spPr>
          <a:xfrm>
            <a:off x="3566160" y="2125980"/>
            <a:ext cx="1851660" cy="226314"/>
          </a:xfrm>
          <a:prstGeom prst="rect">
            <a:avLst/>
          </a:prstGeom>
          <a:noFill/>
          <a:ln/>
        </p:spPr>
        <p:txBody>
          <a:bodyPr wrap="square" lIns="0" tIns="0" rIns="0" bIns="0" rtlCol="0" anchor="ctr">
            <a:normAutofit/>
          </a:bodyPr>
          <a:lstStyle>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indent="0">
              <a:buNone/>
            </a:pPr>
            <a:r>
              <a:rPr lang="en-US" sz="1350" b="1">
                <a:solidFill>
                  <a:srgbClr val="FFFFFF"/>
                </a:solidFill>
              </a:rPr>
              <a:t>Platform build</a:t>
            </a:r>
            <a:endParaRPr lang="en-US" sz="1350"/>
          </a:p>
        </p:txBody>
      </p:sp>
      <p:sp>
        <p:nvSpPr>
          <p:cNvPr id="18" name="Text 16"/>
          <p:cNvSpPr/>
          <p:nvPr/>
        </p:nvSpPr>
        <p:spPr>
          <a:xfrm>
            <a:off x="3566160" y="2551176"/>
            <a:ext cx="1920240" cy="685800"/>
          </a:xfrm>
          <a:prstGeom prst="rect">
            <a:avLst/>
          </a:prstGeom>
          <a:noFill/>
          <a:ln/>
        </p:spPr>
        <p:txBody>
          <a:bodyPr wrap="square" lIns="286" tIns="286" rIns="286" bIns="286" rtlCol="0" anchor="ctr">
            <a:normAutofit/>
          </a:bodyPr>
          <a:lstStyle>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indent="0">
              <a:buNone/>
            </a:pPr>
            <a:r>
              <a:rPr lang="en-US" sz="1050">
                <a:solidFill>
                  <a:srgbClr val="D7F4ED"/>
                </a:solidFill>
              </a:rPr>
              <a:t>Tests, SAST and container build run through the approved workflow.</a:t>
            </a:r>
            <a:endParaRPr lang="en-US" sz="1050"/>
          </a:p>
        </p:txBody>
      </p:sp>
      <p:sp>
        <p:nvSpPr>
          <p:cNvPr id="19" name="Shape 17"/>
          <p:cNvSpPr/>
          <p:nvPr/>
        </p:nvSpPr>
        <p:spPr>
          <a:xfrm>
            <a:off x="5808726" y="2592324"/>
            <a:ext cx="329184" cy="0"/>
          </a:xfrm>
          <a:prstGeom prst="line">
            <a:avLst/>
          </a:prstGeom>
          <a:noFill/>
          <a:ln w="17780">
            <a:solidFill>
              <a:srgbClr val="00A878"/>
            </a:solidFill>
            <a:prstDash val="solid"/>
            <a:headEnd type="none"/>
            <a:tailEnd type="triangle"/>
          </a:ln>
        </p:spPr>
        <p:txBody>
          <a:bodyPr/>
          <a:lstStyle/>
          <a:p>
            <a:endParaRPr lang="pt-BR"/>
          </a:p>
        </p:txBody>
      </p:sp>
      <p:sp>
        <p:nvSpPr>
          <p:cNvPr id="20" name="Shape 18"/>
          <p:cNvSpPr/>
          <p:nvPr/>
        </p:nvSpPr>
        <p:spPr>
          <a:xfrm>
            <a:off x="6206490" y="1440180"/>
            <a:ext cx="2366010" cy="2297430"/>
          </a:xfrm>
          <a:prstGeom prst="roundRect">
            <a:avLst>
              <a:gd name="adj" fmla="val 3582"/>
            </a:avLst>
          </a:prstGeom>
          <a:solidFill>
            <a:srgbClr val="FFFFFF"/>
          </a:solidFill>
          <a:ln w="12700">
            <a:solidFill>
              <a:srgbClr val="DDEBE9"/>
            </a:solidFill>
            <a:prstDash val="solid"/>
          </a:ln>
        </p:spPr>
        <p:txBody>
          <a:bodyPr/>
          <a:lstStyle/>
          <a:p>
            <a:endParaRPr lang="pt-BR"/>
          </a:p>
        </p:txBody>
      </p:sp>
      <p:sp>
        <p:nvSpPr>
          <p:cNvPr id="21" name="Shape 19"/>
          <p:cNvSpPr/>
          <p:nvPr/>
        </p:nvSpPr>
        <p:spPr>
          <a:xfrm>
            <a:off x="6377940" y="1659636"/>
            <a:ext cx="377190" cy="377190"/>
          </a:xfrm>
          <a:prstGeom prst="ellipse">
            <a:avLst/>
          </a:prstGeom>
          <a:solidFill>
            <a:srgbClr val="00A878"/>
          </a:solidFill>
          <a:ln w="12700">
            <a:solidFill>
              <a:srgbClr val="333333">
                <a:alpha val="0"/>
              </a:srgbClr>
            </a:solidFill>
            <a:prstDash val="solid"/>
          </a:ln>
        </p:spPr>
        <p:txBody>
          <a:bodyPr/>
          <a:lstStyle/>
          <a:p>
            <a:endParaRPr lang="pt-BR"/>
          </a:p>
        </p:txBody>
      </p:sp>
      <p:sp>
        <p:nvSpPr>
          <p:cNvPr id="22" name="Text 20"/>
          <p:cNvSpPr/>
          <p:nvPr/>
        </p:nvSpPr>
        <p:spPr>
          <a:xfrm>
            <a:off x="6377940" y="1741932"/>
            <a:ext cx="377190" cy="102870"/>
          </a:xfrm>
          <a:prstGeom prst="rect">
            <a:avLst/>
          </a:prstGeom>
          <a:noFill/>
          <a:ln/>
        </p:spPr>
        <p:txBody>
          <a:bodyPr wrap="square" lIns="0" tIns="0" rIns="0" bIns="0" rtlCol="0" anchor="ctr"/>
          <a:lstStyle>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indent="0" algn="ctr">
              <a:buNone/>
            </a:pPr>
            <a:r>
              <a:rPr lang="en-US" sz="825" b="1">
                <a:solidFill>
                  <a:srgbClr val="FFFFFF"/>
                </a:solidFill>
              </a:rPr>
              <a:t>3</a:t>
            </a:r>
            <a:endParaRPr lang="en-US" sz="825"/>
          </a:p>
        </p:txBody>
      </p:sp>
      <p:sp>
        <p:nvSpPr>
          <p:cNvPr id="23" name="Text 21"/>
          <p:cNvSpPr/>
          <p:nvPr/>
        </p:nvSpPr>
        <p:spPr>
          <a:xfrm>
            <a:off x="6377940" y="2125980"/>
            <a:ext cx="1851660" cy="226314"/>
          </a:xfrm>
          <a:prstGeom prst="rect">
            <a:avLst/>
          </a:prstGeom>
          <a:noFill/>
          <a:ln/>
        </p:spPr>
        <p:txBody>
          <a:bodyPr wrap="square" lIns="0" tIns="0" rIns="0" bIns="0" rtlCol="0" anchor="ctr">
            <a:normAutofit/>
          </a:bodyPr>
          <a:lstStyle>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indent="0">
              <a:buNone/>
            </a:pPr>
            <a:r>
              <a:rPr lang="en-US" sz="1350" b="1">
                <a:solidFill>
                  <a:srgbClr val="073B5C"/>
                </a:solidFill>
              </a:rPr>
              <a:t>Secure deploy</a:t>
            </a:r>
            <a:endParaRPr lang="en-US" sz="1350"/>
          </a:p>
        </p:txBody>
      </p:sp>
      <p:sp>
        <p:nvSpPr>
          <p:cNvPr id="24" name="Text 22"/>
          <p:cNvSpPr/>
          <p:nvPr/>
        </p:nvSpPr>
        <p:spPr>
          <a:xfrm>
            <a:off x="6377940" y="2551176"/>
            <a:ext cx="1920240" cy="685800"/>
          </a:xfrm>
          <a:prstGeom prst="rect">
            <a:avLst/>
          </a:prstGeom>
          <a:noFill/>
          <a:ln/>
        </p:spPr>
        <p:txBody>
          <a:bodyPr wrap="square" lIns="286" tIns="286" rIns="286" bIns="286" rtlCol="0" anchor="ctr">
            <a:normAutofit/>
          </a:bodyPr>
          <a:lstStyle>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indent="0">
              <a:buNone/>
            </a:pPr>
            <a:r>
              <a:rPr lang="en-US" sz="1050">
                <a:solidFill>
                  <a:srgbClr val="5E6A72"/>
                </a:solidFill>
              </a:rPr>
              <a:t>Image scanning and GitOps deployment publish to the target environment.</a:t>
            </a:r>
            <a:endParaRPr lang="en-US" sz="1050"/>
          </a:p>
        </p:txBody>
      </p:sp>
    </p:spTree>
    <p:extLst>
      <p:ext uri="{BB962C8B-B14F-4D97-AF65-F5344CB8AC3E}">
        <p14:creationId xmlns:p14="http://schemas.microsoft.com/office/powerpoint/2010/main" val="2789924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0">
    <p:bg>
      <p:bgPr>
        <a:solidFill>
          <a:srgbClr val="F7FBFA"/>
        </a:solidFill>
        <a:effectLst/>
      </p:bgPr>
    </p:bg>
    <p:spTree>
      <p:nvGrpSpPr>
        <p:cNvPr id="1" name=""/>
        <p:cNvGrpSpPr/>
        <p:nvPr/>
      </p:nvGrpSpPr>
      <p:grpSpPr>
        <a:xfrm>
          <a:off x="0" y="0"/>
          <a:ext cx="0" cy="0"/>
          <a:chOff x="0" y="0"/>
          <a:chExt cx="0" cy="0"/>
        </a:xfrm>
      </p:grpSpPr>
      <p:sp>
        <p:nvSpPr>
          <p:cNvPr id="3" name="Shape 1"/>
          <p:cNvSpPr/>
          <p:nvPr/>
        </p:nvSpPr>
        <p:spPr>
          <a:xfrm rot="1500000">
            <a:off x="7406640" y="-754380"/>
            <a:ext cx="2263140" cy="2263140"/>
          </a:xfrm>
          <a:prstGeom prst="arc">
            <a:avLst/>
          </a:prstGeom>
          <a:solidFill>
            <a:srgbClr val="EAF8F4">
              <a:alpha val="60000"/>
            </a:srgbClr>
          </a:solidFill>
          <a:ln w="12700">
            <a:solidFill>
              <a:srgbClr val="333333">
                <a:alpha val="0"/>
              </a:srgbClr>
            </a:solidFill>
            <a:prstDash val="solid"/>
          </a:ln>
        </p:spPr>
        <p:txBody>
          <a:bodyPr/>
          <a:lstStyle/>
          <a:p>
            <a:endParaRPr lang="pt-BR"/>
          </a:p>
        </p:txBody>
      </p:sp>
      <p:sp>
        <p:nvSpPr>
          <p:cNvPr id="5" name="Text 3"/>
          <p:cNvSpPr/>
          <p:nvPr/>
        </p:nvSpPr>
        <p:spPr>
          <a:xfrm>
            <a:off x="445770" y="329184"/>
            <a:ext cx="7338060" cy="377190"/>
          </a:xfrm>
          <a:prstGeom prst="rect">
            <a:avLst/>
          </a:prstGeom>
          <a:noFill/>
          <a:ln/>
        </p:spPr>
        <p:txBody>
          <a:bodyPr wrap="square" lIns="191" tIns="191" rIns="191" bIns="191" rtlCol="0" anchor="ctr">
            <a:normAutofit/>
          </a:bodyPr>
          <a:lstStyle>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indent="0">
              <a:buNone/>
            </a:pPr>
            <a:r>
              <a:rPr lang="en-US" sz="2325" b="1">
                <a:solidFill>
                  <a:srgbClr val="073B5C"/>
                </a:solidFill>
                <a:latin typeface="Aptos Display" pitchFamily="34" charset="0"/>
                <a:ea typeface="Aptos Display" pitchFamily="34" charset="-122"/>
                <a:cs typeface="Aptos Display" pitchFamily="34" charset="-120"/>
              </a:rPr>
              <a:t>Golden path 2: self-service infrastructure</a:t>
            </a:r>
            <a:endParaRPr lang="en-US" sz="2325"/>
          </a:p>
        </p:txBody>
      </p:sp>
      <p:sp>
        <p:nvSpPr>
          <p:cNvPr id="6" name="Text 4"/>
          <p:cNvSpPr/>
          <p:nvPr/>
        </p:nvSpPr>
        <p:spPr>
          <a:xfrm>
            <a:off x="466344" y="747522"/>
            <a:ext cx="6858000" cy="219456"/>
          </a:xfrm>
          <a:prstGeom prst="rect">
            <a:avLst/>
          </a:prstGeom>
          <a:noFill/>
          <a:ln/>
        </p:spPr>
        <p:txBody>
          <a:bodyPr wrap="square" lIns="0" tIns="0" rIns="0" bIns="0" rtlCol="0" anchor="ctr"/>
          <a:lstStyle>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indent="0">
              <a:buNone/>
            </a:pPr>
            <a:r>
              <a:rPr lang="en-US" sz="975">
                <a:solidFill>
                  <a:srgbClr val="5E6A72"/>
                </a:solidFill>
                <a:latin typeface="Aptos" pitchFamily="34" charset="0"/>
                <a:ea typeface="Aptos" pitchFamily="34" charset="-122"/>
                <a:cs typeface="Aptos" pitchFamily="34" charset="-120"/>
              </a:rPr>
              <a:t>Infrastructure requests become declarative claims instead of tickets.</a:t>
            </a:r>
            <a:endParaRPr lang="en-US" sz="975"/>
          </a:p>
        </p:txBody>
      </p:sp>
      <p:sp>
        <p:nvSpPr>
          <p:cNvPr id="7" name="Shape 5"/>
          <p:cNvSpPr/>
          <p:nvPr/>
        </p:nvSpPr>
        <p:spPr>
          <a:xfrm>
            <a:off x="452628" y="1028700"/>
            <a:ext cx="754380" cy="0"/>
          </a:xfrm>
          <a:prstGeom prst="line">
            <a:avLst/>
          </a:prstGeom>
          <a:noFill/>
          <a:ln w="25400">
            <a:solidFill>
              <a:srgbClr val="00A878"/>
            </a:solidFill>
            <a:prstDash val="solid"/>
          </a:ln>
        </p:spPr>
        <p:txBody>
          <a:bodyPr/>
          <a:lstStyle/>
          <a:p>
            <a:endParaRPr lang="pt-BR"/>
          </a:p>
        </p:txBody>
      </p:sp>
      <p:sp>
        <p:nvSpPr>
          <p:cNvPr id="8" name="Shape 6"/>
          <p:cNvSpPr/>
          <p:nvPr/>
        </p:nvSpPr>
        <p:spPr>
          <a:xfrm>
            <a:off x="562356" y="1392174"/>
            <a:ext cx="2846070" cy="2619756"/>
          </a:xfrm>
          <a:prstGeom prst="roundRect">
            <a:avLst>
              <a:gd name="adj" fmla="val 3141"/>
            </a:avLst>
          </a:prstGeom>
          <a:solidFill>
            <a:srgbClr val="FFFFFF"/>
          </a:solidFill>
          <a:ln w="12700">
            <a:solidFill>
              <a:srgbClr val="DDEBE9"/>
            </a:solidFill>
            <a:prstDash val="solid"/>
          </a:ln>
        </p:spPr>
        <p:txBody>
          <a:bodyPr/>
          <a:lstStyle/>
          <a:p>
            <a:endParaRPr lang="pt-BR"/>
          </a:p>
        </p:txBody>
      </p:sp>
      <p:sp>
        <p:nvSpPr>
          <p:cNvPr id="9" name="Text 7"/>
          <p:cNvSpPr/>
          <p:nvPr/>
        </p:nvSpPr>
        <p:spPr>
          <a:xfrm>
            <a:off x="754380" y="1632204"/>
            <a:ext cx="822960" cy="164592"/>
          </a:xfrm>
          <a:prstGeom prst="rect">
            <a:avLst/>
          </a:prstGeom>
          <a:noFill/>
          <a:ln/>
        </p:spPr>
        <p:txBody>
          <a:bodyPr wrap="square" lIns="0" tIns="0" rIns="0" bIns="0" rtlCol="0" anchor="ctr"/>
          <a:lstStyle>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indent="0">
              <a:buNone/>
            </a:pPr>
            <a:r>
              <a:rPr lang="en-US" sz="975" b="1">
                <a:solidFill>
                  <a:srgbClr val="E45757"/>
                </a:solidFill>
              </a:rPr>
              <a:t>Before</a:t>
            </a:r>
            <a:endParaRPr lang="en-US" sz="975"/>
          </a:p>
        </p:txBody>
      </p:sp>
      <p:sp>
        <p:nvSpPr>
          <p:cNvPr id="10" name="Text 8"/>
          <p:cNvSpPr/>
          <p:nvPr/>
        </p:nvSpPr>
        <p:spPr>
          <a:xfrm>
            <a:off x="754380" y="2023110"/>
            <a:ext cx="1783080" cy="1097280"/>
          </a:xfrm>
          <a:prstGeom prst="rect">
            <a:avLst/>
          </a:prstGeom>
          <a:noFill/>
          <a:ln/>
        </p:spPr>
        <p:txBody>
          <a:bodyPr wrap="square" lIns="286" tIns="286" rIns="286" bIns="286" rtlCol="0" anchor="ctr">
            <a:normAutofit/>
          </a:bodyPr>
          <a:lstStyle>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indent="0">
              <a:buNone/>
            </a:pPr>
            <a:r>
              <a:rPr lang="en-US" sz="1875" b="1">
                <a:solidFill>
                  <a:srgbClr val="073B5C"/>
                </a:solidFill>
              </a:rPr>
              <a:t>Open ticket</a:t>
            </a:r>
            <a:endParaRPr lang="en-US" sz="1875"/>
          </a:p>
          <a:p>
            <a:pPr marL="0" indent="0">
              <a:buNone/>
            </a:pPr>
            <a:r>
              <a:rPr lang="en-US" sz="1875" b="1">
                <a:solidFill>
                  <a:srgbClr val="073B5C"/>
                </a:solidFill>
              </a:rPr>
              <a:t>Wait</a:t>
            </a:r>
            <a:endParaRPr lang="en-US" sz="1875"/>
          </a:p>
          <a:p>
            <a:pPr marL="0" indent="0">
              <a:buNone/>
            </a:pPr>
            <a:r>
              <a:rPr lang="en-US" sz="1875" b="1">
                <a:solidFill>
                  <a:srgbClr val="073B5C"/>
                </a:solidFill>
              </a:rPr>
              <a:t>Copy endpoint</a:t>
            </a:r>
            <a:endParaRPr lang="en-US" sz="1875"/>
          </a:p>
          <a:p>
            <a:pPr marL="0" indent="0">
              <a:buNone/>
            </a:pPr>
            <a:r>
              <a:rPr lang="en-US" sz="1875" b="1">
                <a:solidFill>
                  <a:srgbClr val="073B5C"/>
                </a:solidFill>
              </a:rPr>
              <a:t>Handle drift</a:t>
            </a:r>
            <a:endParaRPr lang="en-US" sz="1875"/>
          </a:p>
        </p:txBody>
      </p:sp>
      <p:sp>
        <p:nvSpPr>
          <p:cNvPr id="11" name="Text 9"/>
          <p:cNvSpPr/>
          <p:nvPr/>
        </p:nvSpPr>
        <p:spPr>
          <a:xfrm>
            <a:off x="754380" y="3429000"/>
            <a:ext cx="2023110" cy="260604"/>
          </a:xfrm>
          <a:prstGeom prst="rect">
            <a:avLst/>
          </a:prstGeom>
          <a:noFill/>
          <a:ln/>
        </p:spPr>
        <p:txBody>
          <a:bodyPr wrap="square" lIns="0" tIns="0" rIns="0" bIns="0" rtlCol="0" anchor="ctr"/>
          <a:lstStyle>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indent="0">
              <a:buNone/>
            </a:pPr>
            <a:r>
              <a:rPr lang="en-US" sz="938">
                <a:solidFill>
                  <a:srgbClr val="5E6A72"/>
                </a:solidFill>
              </a:rPr>
              <a:t>The request moves across people and queues.</a:t>
            </a:r>
            <a:endParaRPr lang="en-US" sz="938"/>
          </a:p>
        </p:txBody>
      </p:sp>
      <p:sp>
        <p:nvSpPr>
          <p:cNvPr id="12" name="Shape 10"/>
          <p:cNvSpPr/>
          <p:nvPr/>
        </p:nvSpPr>
        <p:spPr>
          <a:xfrm>
            <a:off x="3600450" y="2674620"/>
            <a:ext cx="582930" cy="0"/>
          </a:xfrm>
          <a:prstGeom prst="line">
            <a:avLst/>
          </a:prstGeom>
          <a:noFill/>
          <a:ln w="25400">
            <a:solidFill>
              <a:srgbClr val="00A878"/>
            </a:solidFill>
            <a:prstDash val="solid"/>
            <a:headEnd type="none"/>
            <a:tailEnd type="triangle"/>
          </a:ln>
        </p:spPr>
        <p:txBody>
          <a:bodyPr/>
          <a:lstStyle/>
          <a:p>
            <a:endParaRPr lang="pt-BR"/>
          </a:p>
        </p:txBody>
      </p:sp>
      <p:sp>
        <p:nvSpPr>
          <p:cNvPr id="13" name="Shape 11"/>
          <p:cNvSpPr/>
          <p:nvPr/>
        </p:nvSpPr>
        <p:spPr>
          <a:xfrm>
            <a:off x="4334256" y="1392174"/>
            <a:ext cx="4197096" cy="2619756"/>
          </a:xfrm>
          <a:prstGeom prst="roundRect">
            <a:avLst>
              <a:gd name="adj" fmla="val 3141"/>
            </a:avLst>
          </a:prstGeom>
          <a:solidFill>
            <a:srgbClr val="073B5C"/>
          </a:solidFill>
          <a:ln w="12700">
            <a:solidFill>
              <a:srgbClr val="333333">
                <a:alpha val="0"/>
              </a:srgbClr>
            </a:solidFill>
            <a:prstDash val="solid"/>
          </a:ln>
        </p:spPr>
        <p:txBody>
          <a:bodyPr/>
          <a:lstStyle/>
          <a:p>
            <a:endParaRPr lang="pt-BR"/>
          </a:p>
        </p:txBody>
      </p:sp>
      <p:sp>
        <p:nvSpPr>
          <p:cNvPr id="14" name="Text 12"/>
          <p:cNvSpPr/>
          <p:nvPr/>
        </p:nvSpPr>
        <p:spPr>
          <a:xfrm>
            <a:off x="4560570" y="1632204"/>
            <a:ext cx="822960" cy="164592"/>
          </a:xfrm>
          <a:prstGeom prst="rect">
            <a:avLst/>
          </a:prstGeom>
          <a:noFill/>
          <a:ln/>
        </p:spPr>
        <p:txBody>
          <a:bodyPr wrap="square" lIns="0" tIns="0" rIns="0" bIns="0" rtlCol="0" anchor="ctr"/>
          <a:lstStyle>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indent="0">
              <a:buNone/>
            </a:pPr>
            <a:r>
              <a:rPr lang="en-US" sz="975" b="1">
                <a:solidFill>
                  <a:srgbClr val="25C99B"/>
                </a:solidFill>
              </a:rPr>
              <a:t>After</a:t>
            </a:r>
            <a:endParaRPr lang="en-US" sz="975"/>
          </a:p>
        </p:txBody>
      </p:sp>
      <p:sp>
        <p:nvSpPr>
          <p:cNvPr id="15" name="Shape 13"/>
          <p:cNvSpPr/>
          <p:nvPr/>
        </p:nvSpPr>
        <p:spPr>
          <a:xfrm>
            <a:off x="4560570" y="2002536"/>
            <a:ext cx="1817370" cy="1131570"/>
          </a:xfrm>
          <a:prstGeom prst="roundRect">
            <a:avLst>
              <a:gd name="adj" fmla="val 4848"/>
            </a:avLst>
          </a:prstGeom>
          <a:solidFill>
            <a:srgbClr val="112A3B"/>
          </a:solidFill>
          <a:ln w="12700">
            <a:solidFill>
              <a:srgbClr val="204C62"/>
            </a:solidFill>
            <a:prstDash val="solid"/>
          </a:ln>
        </p:spPr>
        <p:txBody>
          <a:bodyPr/>
          <a:lstStyle/>
          <a:p>
            <a:endParaRPr lang="pt-BR"/>
          </a:p>
        </p:txBody>
      </p:sp>
      <p:sp>
        <p:nvSpPr>
          <p:cNvPr id="16" name="Text 14"/>
          <p:cNvSpPr/>
          <p:nvPr/>
        </p:nvSpPr>
        <p:spPr>
          <a:xfrm>
            <a:off x="4704588" y="2194560"/>
            <a:ext cx="1522476" cy="589788"/>
          </a:xfrm>
          <a:prstGeom prst="rect">
            <a:avLst/>
          </a:prstGeom>
          <a:noFill/>
          <a:ln/>
        </p:spPr>
        <p:txBody>
          <a:bodyPr wrap="square" lIns="0" tIns="0" rIns="0" bIns="0" rtlCol="0" anchor="ctr">
            <a:normAutofit/>
          </a:bodyPr>
          <a:lstStyle>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indent="0">
              <a:buNone/>
            </a:pPr>
            <a:r>
              <a:rPr lang="en-US" sz="863">
                <a:solidFill>
                  <a:srgbClr val="D7F4ED"/>
                </a:solidFill>
                <a:latin typeface="Consolas" pitchFamily="34" charset="0"/>
                <a:ea typeface="Consolas" pitchFamily="34" charset="-122"/>
                <a:cs typeface="Consolas" pitchFamily="34" charset="-120"/>
              </a:rPr>
              <a:t>kind: PostgreSQLInstance</a:t>
            </a:r>
            <a:endParaRPr lang="en-US" sz="863"/>
          </a:p>
          <a:p>
            <a:pPr marL="0" indent="0">
              <a:buNone/>
            </a:pPr>
            <a:r>
              <a:rPr lang="en-US" sz="863">
                <a:solidFill>
                  <a:srgbClr val="D7F4ED"/>
                </a:solidFill>
                <a:latin typeface="Consolas" pitchFamily="34" charset="0"/>
                <a:ea typeface="Consolas" pitchFamily="34" charset="-122"/>
                <a:cs typeface="Consolas" pitchFamily="34" charset="-120"/>
              </a:rPr>
              <a:t>size: small</a:t>
            </a:r>
            <a:endParaRPr lang="en-US" sz="863"/>
          </a:p>
          <a:p>
            <a:pPr marL="0" indent="0">
              <a:buNone/>
            </a:pPr>
            <a:r>
              <a:rPr lang="en-US" sz="863">
                <a:solidFill>
                  <a:srgbClr val="D7F4ED"/>
                </a:solidFill>
                <a:latin typeface="Consolas" pitchFamily="34" charset="0"/>
                <a:ea typeface="Consolas" pitchFamily="34" charset="-122"/>
                <a:cs typeface="Consolas" pitchFamily="34" charset="-120"/>
              </a:rPr>
              <a:t>backup: enabled</a:t>
            </a:r>
            <a:endParaRPr lang="en-US" sz="863"/>
          </a:p>
        </p:txBody>
      </p:sp>
      <p:sp>
        <p:nvSpPr>
          <p:cNvPr id="17" name="Text 15"/>
          <p:cNvSpPr/>
          <p:nvPr/>
        </p:nvSpPr>
        <p:spPr>
          <a:xfrm>
            <a:off x="4629150" y="3305556"/>
            <a:ext cx="1680210" cy="150876"/>
          </a:xfrm>
          <a:prstGeom prst="rect">
            <a:avLst/>
          </a:prstGeom>
          <a:noFill/>
          <a:ln/>
        </p:spPr>
        <p:txBody>
          <a:bodyPr wrap="square" lIns="0" tIns="0" rIns="0" bIns="0" rtlCol="0" anchor="ctr"/>
          <a:lstStyle>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indent="0" algn="ctr">
              <a:buNone/>
            </a:pPr>
            <a:r>
              <a:rPr lang="en-US" sz="825" b="1">
                <a:solidFill>
                  <a:srgbClr val="FFFFFF"/>
                </a:solidFill>
              </a:rPr>
              <a:t>Declarative claim</a:t>
            </a:r>
            <a:endParaRPr lang="en-US" sz="825"/>
          </a:p>
        </p:txBody>
      </p:sp>
      <p:sp>
        <p:nvSpPr>
          <p:cNvPr id="18" name="Shape 16"/>
          <p:cNvSpPr/>
          <p:nvPr/>
        </p:nvSpPr>
        <p:spPr>
          <a:xfrm>
            <a:off x="6707124" y="2023110"/>
            <a:ext cx="1337310" cy="445770"/>
          </a:xfrm>
          <a:prstGeom prst="roundRect">
            <a:avLst>
              <a:gd name="adj" fmla="val 12308"/>
            </a:avLst>
          </a:prstGeom>
          <a:solidFill>
            <a:srgbClr val="EAF8F4"/>
          </a:solidFill>
          <a:ln w="12700">
            <a:solidFill>
              <a:srgbClr val="DDEBE9"/>
            </a:solidFill>
            <a:prstDash val="solid"/>
          </a:ln>
        </p:spPr>
        <p:txBody>
          <a:bodyPr/>
          <a:lstStyle/>
          <a:p>
            <a:endParaRPr lang="pt-BR"/>
          </a:p>
        </p:txBody>
      </p:sp>
      <p:sp>
        <p:nvSpPr>
          <p:cNvPr id="19" name="Text 17"/>
          <p:cNvSpPr/>
          <p:nvPr/>
        </p:nvSpPr>
        <p:spPr>
          <a:xfrm>
            <a:off x="6775704" y="2146554"/>
            <a:ext cx="1200150" cy="171450"/>
          </a:xfrm>
          <a:prstGeom prst="rect">
            <a:avLst/>
          </a:prstGeom>
          <a:noFill/>
          <a:ln/>
        </p:spPr>
        <p:txBody>
          <a:bodyPr wrap="square" lIns="0" tIns="0" rIns="0" bIns="0" rtlCol="0" anchor="ctr">
            <a:normAutofit/>
          </a:bodyPr>
          <a:lstStyle>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indent="0" algn="ctr">
              <a:buNone/>
            </a:pPr>
            <a:r>
              <a:rPr lang="en-US" sz="900" b="1">
                <a:solidFill>
                  <a:srgbClr val="073B5C"/>
                </a:solidFill>
              </a:rPr>
              <a:t>Provision</a:t>
            </a:r>
            <a:endParaRPr lang="en-US" sz="900"/>
          </a:p>
        </p:txBody>
      </p:sp>
      <p:sp>
        <p:nvSpPr>
          <p:cNvPr id="20" name="Text 18"/>
          <p:cNvSpPr/>
          <p:nvPr/>
        </p:nvSpPr>
        <p:spPr>
          <a:xfrm>
            <a:off x="6789420" y="2379726"/>
            <a:ext cx="1172718" cy="288036"/>
          </a:xfrm>
          <a:prstGeom prst="rect">
            <a:avLst/>
          </a:prstGeom>
          <a:noFill/>
          <a:ln/>
        </p:spPr>
        <p:txBody>
          <a:bodyPr wrap="square" lIns="0" tIns="0" rIns="0" bIns="0" rtlCol="0" anchor="ctr">
            <a:normAutofit/>
          </a:bodyPr>
          <a:lstStyle>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indent="0" algn="ctr">
              <a:buNone/>
            </a:pPr>
            <a:r>
              <a:rPr lang="en-US" sz="638">
                <a:solidFill>
                  <a:srgbClr val="5E6A72"/>
                </a:solidFill>
              </a:rPr>
              <a:t>cloud resource</a:t>
            </a:r>
            <a:endParaRPr lang="en-US" sz="638"/>
          </a:p>
        </p:txBody>
      </p:sp>
      <p:sp>
        <p:nvSpPr>
          <p:cNvPr id="21" name="Shape 19"/>
          <p:cNvSpPr/>
          <p:nvPr/>
        </p:nvSpPr>
        <p:spPr>
          <a:xfrm>
            <a:off x="6707124" y="2640330"/>
            <a:ext cx="1337310" cy="445770"/>
          </a:xfrm>
          <a:prstGeom prst="roundRect">
            <a:avLst>
              <a:gd name="adj" fmla="val 12308"/>
            </a:avLst>
          </a:prstGeom>
          <a:solidFill>
            <a:srgbClr val="EAF8F4"/>
          </a:solidFill>
          <a:ln w="12700">
            <a:solidFill>
              <a:srgbClr val="DDEBE9"/>
            </a:solidFill>
            <a:prstDash val="solid"/>
          </a:ln>
        </p:spPr>
        <p:txBody>
          <a:bodyPr/>
          <a:lstStyle/>
          <a:p>
            <a:endParaRPr lang="pt-BR"/>
          </a:p>
        </p:txBody>
      </p:sp>
      <p:sp>
        <p:nvSpPr>
          <p:cNvPr id="22" name="Text 20"/>
          <p:cNvSpPr/>
          <p:nvPr/>
        </p:nvSpPr>
        <p:spPr>
          <a:xfrm>
            <a:off x="6775704" y="2763774"/>
            <a:ext cx="1200150" cy="171450"/>
          </a:xfrm>
          <a:prstGeom prst="rect">
            <a:avLst/>
          </a:prstGeom>
          <a:noFill/>
          <a:ln/>
        </p:spPr>
        <p:txBody>
          <a:bodyPr wrap="square" lIns="0" tIns="0" rIns="0" bIns="0" rtlCol="0" anchor="ctr">
            <a:normAutofit/>
          </a:bodyPr>
          <a:lstStyle>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indent="0" algn="ctr">
              <a:buNone/>
            </a:pPr>
            <a:r>
              <a:rPr lang="en-US" sz="900" b="1">
                <a:solidFill>
                  <a:srgbClr val="073B5C"/>
                </a:solidFill>
              </a:rPr>
              <a:t>Secure</a:t>
            </a:r>
            <a:endParaRPr lang="en-US" sz="900">
              <a:ea typeface="Calibri"/>
              <a:cs typeface="Calibri"/>
            </a:endParaRPr>
          </a:p>
        </p:txBody>
      </p:sp>
      <p:sp>
        <p:nvSpPr>
          <p:cNvPr id="23" name="Text 21"/>
          <p:cNvSpPr/>
          <p:nvPr/>
        </p:nvSpPr>
        <p:spPr>
          <a:xfrm>
            <a:off x="6789420" y="2996946"/>
            <a:ext cx="1172718" cy="288036"/>
          </a:xfrm>
          <a:prstGeom prst="rect">
            <a:avLst/>
          </a:prstGeom>
          <a:noFill/>
          <a:ln/>
        </p:spPr>
        <p:txBody>
          <a:bodyPr wrap="square" lIns="0" tIns="0" rIns="0" bIns="0" rtlCol="0" anchor="ctr">
            <a:normAutofit/>
          </a:bodyPr>
          <a:lstStyle>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indent="0" algn="ctr">
              <a:buNone/>
            </a:pPr>
            <a:r>
              <a:rPr lang="en-US" sz="638">
                <a:solidFill>
                  <a:srgbClr val="5E6A72"/>
                </a:solidFill>
              </a:rPr>
              <a:t>credentials + policy</a:t>
            </a:r>
            <a:endParaRPr lang="en-US" sz="638"/>
          </a:p>
        </p:txBody>
      </p:sp>
      <p:sp>
        <p:nvSpPr>
          <p:cNvPr id="24" name="Shape 22"/>
          <p:cNvSpPr/>
          <p:nvPr/>
        </p:nvSpPr>
        <p:spPr>
          <a:xfrm>
            <a:off x="6707124" y="3257550"/>
            <a:ext cx="1337310" cy="445770"/>
          </a:xfrm>
          <a:prstGeom prst="roundRect">
            <a:avLst>
              <a:gd name="adj" fmla="val 12308"/>
            </a:avLst>
          </a:prstGeom>
          <a:solidFill>
            <a:srgbClr val="EAF8F4"/>
          </a:solidFill>
          <a:ln w="12700">
            <a:solidFill>
              <a:srgbClr val="DDEBE9"/>
            </a:solidFill>
            <a:prstDash val="solid"/>
          </a:ln>
        </p:spPr>
        <p:txBody>
          <a:bodyPr/>
          <a:lstStyle/>
          <a:p>
            <a:endParaRPr lang="pt-BR"/>
          </a:p>
        </p:txBody>
      </p:sp>
      <p:sp>
        <p:nvSpPr>
          <p:cNvPr id="25" name="Text 23"/>
          <p:cNvSpPr/>
          <p:nvPr/>
        </p:nvSpPr>
        <p:spPr>
          <a:xfrm>
            <a:off x="6775704" y="3380994"/>
            <a:ext cx="1200150" cy="171450"/>
          </a:xfrm>
          <a:prstGeom prst="rect">
            <a:avLst/>
          </a:prstGeom>
          <a:noFill/>
          <a:ln/>
        </p:spPr>
        <p:txBody>
          <a:bodyPr wrap="square" lIns="0" tIns="0" rIns="0" bIns="0" rtlCol="0" anchor="ctr">
            <a:normAutofit/>
          </a:bodyPr>
          <a:lstStyle>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indent="0" algn="ctr">
              <a:buNone/>
            </a:pPr>
            <a:r>
              <a:rPr lang="en-US" sz="900" b="1">
                <a:solidFill>
                  <a:srgbClr val="073B5C"/>
                </a:solidFill>
              </a:rPr>
              <a:t>Attach</a:t>
            </a:r>
            <a:endParaRPr lang="en-US" sz="900">
              <a:ea typeface="Calibri"/>
              <a:cs typeface="Calibri"/>
            </a:endParaRPr>
          </a:p>
        </p:txBody>
      </p:sp>
      <p:sp>
        <p:nvSpPr>
          <p:cNvPr id="26" name="Text 24"/>
          <p:cNvSpPr/>
          <p:nvPr/>
        </p:nvSpPr>
        <p:spPr>
          <a:xfrm>
            <a:off x="6789420" y="3614166"/>
            <a:ext cx="1172718" cy="288036"/>
          </a:xfrm>
          <a:prstGeom prst="rect">
            <a:avLst/>
          </a:prstGeom>
          <a:noFill/>
          <a:ln/>
        </p:spPr>
        <p:txBody>
          <a:bodyPr wrap="square" lIns="0" tIns="0" rIns="0" bIns="0" rtlCol="0" anchor="ctr">
            <a:normAutofit/>
          </a:bodyPr>
          <a:lstStyle>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indent="0" algn="ctr">
              <a:buNone/>
            </a:pPr>
            <a:r>
              <a:rPr lang="en-US" sz="638">
                <a:solidFill>
                  <a:srgbClr val="5E6A72"/>
                </a:solidFill>
              </a:rPr>
              <a:t>service consumes</a:t>
            </a:r>
            <a:endParaRPr lang="en-US" sz="638"/>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1">
    <p:bg>
      <p:bgPr>
        <a:solidFill>
          <a:srgbClr val="F7FBFA"/>
        </a:solidFill>
        <a:effectLst/>
      </p:bgPr>
    </p:bg>
    <p:spTree>
      <p:nvGrpSpPr>
        <p:cNvPr id="1" name=""/>
        <p:cNvGrpSpPr/>
        <p:nvPr/>
      </p:nvGrpSpPr>
      <p:grpSpPr>
        <a:xfrm>
          <a:off x="0" y="0"/>
          <a:ext cx="0" cy="0"/>
          <a:chOff x="0" y="0"/>
          <a:chExt cx="0" cy="0"/>
        </a:xfrm>
      </p:grpSpPr>
      <p:sp>
        <p:nvSpPr>
          <p:cNvPr id="5" name="Text 3"/>
          <p:cNvSpPr/>
          <p:nvPr/>
        </p:nvSpPr>
        <p:spPr>
          <a:xfrm>
            <a:off x="445770" y="329184"/>
            <a:ext cx="7338060" cy="377190"/>
          </a:xfrm>
          <a:prstGeom prst="rect">
            <a:avLst/>
          </a:prstGeom>
          <a:noFill/>
          <a:ln/>
        </p:spPr>
        <p:txBody>
          <a:bodyPr wrap="square" lIns="191" tIns="191" rIns="191" bIns="191" rtlCol="0" anchor="ctr">
            <a:normAutofit/>
          </a:bodyPr>
          <a:lstStyle>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indent="0">
              <a:buNone/>
            </a:pPr>
            <a:r>
              <a:rPr lang="en-US" sz="2325" b="1">
                <a:solidFill>
                  <a:srgbClr val="073B5C"/>
                </a:solidFill>
                <a:latin typeface="Aptos Display" pitchFamily="34" charset="0"/>
                <a:ea typeface="Aptos Display" pitchFamily="34" charset="-122"/>
                <a:cs typeface="Aptos Display" pitchFamily="34" charset="-120"/>
              </a:rPr>
              <a:t>Golden path 3: observability and security by default</a:t>
            </a:r>
            <a:endParaRPr lang="en-US" sz="2325"/>
          </a:p>
        </p:txBody>
      </p:sp>
      <p:sp>
        <p:nvSpPr>
          <p:cNvPr id="6" name="Text 4"/>
          <p:cNvSpPr/>
          <p:nvPr/>
        </p:nvSpPr>
        <p:spPr>
          <a:xfrm>
            <a:off x="466344" y="747522"/>
            <a:ext cx="6858000" cy="219456"/>
          </a:xfrm>
          <a:prstGeom prst="rect">
            <a:avLst/>
          </a:prstGeom>
          <a:noFill/>
          <a:ln/>
        </p:spPr>
        <p:txBody>
          <a:bodyPr wrap="square" lIns="0" tIns="0" rIns="0" bIns="0" rtlCol="0" anchor="ctr"/>
          <a:lstStyle>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indent="0">
              <a:buNone/>
            </a:pPr>
            <a:r>
              <a:rPr lang="en-US" sz="975">
                <a:solidFill>
                  <a:srgbClr val="5E6A72"/>
                </a:solidFill>
                <a:latin typeface="Aptos" pitchFamily="34" charset="0"/>
                <a:ea typeface="Aptos" pitchFamily="34" charset="-122"/>
                <a:cs typeface="Aptos" pitchFamily="34" charset="-120"/>
              </a:rPr>
              <a:t>Visibility and guardrails are built into the path, not added later.</a:t>
            </a:r>
            <a:endParaRPr lang="en-US" sz="975"/>
          </a:p>
        </p:txBody>
      </p:sp>
      <p:sp>
        <p:nvSpPr>
          <p:cNvPr id="7" name="Shape 5"/>
          <p:cNvSpPr/>
          <p:nvPr/>
        </p:nvSpPr>
        <p:spPr>
          <a:xfrm>
            <a:off x="452628" y="1028700"/>
            <a:ext cx="754380" cy="0"/>
          </a:xfrm>
          <a:prstGeom prst="line">
            <a:avLst/>
          </a:prstGeom>
          <a:noFill/>
          <a:ln w="25400">
            <a:solidFill>
              <a:srgbClr val="00A878"/>
            </a:solidFill>
            <a:prstDash val="solid"/>
          </a:ln>
        </p:spPr>
        <p:txBody>
          <a:bodyPr/>
          <a:lstStyle/>
          <a:p>
            <a:endParaRPr lang="pt-BR"/>
          </a:p>
        </p:txBody>
      </p:sp>
      <p:sp>
        <p:nvSpPr>
          <p:cNvPr id="8" name="Shape 6"/>
          <p:cNvSpPr/>
          <p:nvPr/>
        </p:nvSpPr>
        <p:spPr>
          <a:xfrm>
            <a:off x="630936" y="1399032"/>
            <a:ext cx="3806190" cy="1200150"/>
          </a:xfrm>
          <a:prstGeom prst="roundRect">
            <a:avLst>
              <a:gd name="adj" fmla="val 6857"/>
            </a:avLst>
          </a:prstGeom>
          <a:solidFill>
            <a:srgbClr val="FFFFFF"/>
          </a:solidFill>
          <a:ln w="12700">
            <a:solidFill>
              <a:srgbClr val="DDEBE9"/>
            </a:solidFill>
            <a:prstDash val="solid"/>
          </a:ln>
        </p:spPr>
        <p:txBody>
          <a:bodyPr/>
          <a:lstStyle/>
          <a:p>
            <a:endParaRPr lang="pt-BR"/>
          </a:p>
        </p:txBody>
      </p:sp>
      <p:sp>
        <p:nvSpPr>
          <p:cNvPr id="9" name="Text 7"/>
          <p:cNvSpPr/>
          <p:nvPr/>
        </p:nvSpPr>
        <p:spPr>
          <a:xfrm>
            <a:off x="870966" y="1618488"/>
            <a:ext cx="3257550" cy="192024"/>
          </a:xfrm>
          <a:prstGeom prst="rect">
            <a:avLst/>
          </a:prstGeom>
          <a:noFill/>
          <a:ln/>
        </p:spPr>
        <p:txBody>
          <a:bodyPr wrap="square" lIns="0" tIns="0" rIns="0" bIns="0" rtlCol="0" anchor="ctr">
            <a:normAutofit/>
          </a:bodyPr>
          <a:lstStyle>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indent="0">
              <a:buNone/>
            </a:pPr>
            <a:r>
              <a:rPr lang="en-US" sz="1275" b="1">
                <a:solidFill>
                  <a:srgbClr val="073B5C"/>
                </a:solidFill>
              </a:rPr>
              <a:t>Zero-config telemetry</a:t>
            </a:r>
            <a:endParaRPr lang="en-US" sz="1275"/>
          </a:p>
        </p:txBody>
      </p:sp>
      <p:sp>
        <p:nvSpPr>
          <p:cNvPr id="10" name="Text 8"/>
          <p:cNvSpPr/>
          <p:nvPr/>
        </p:nvSpPr>
        <p:spPr>
          <a:xfrm>
            <a:off x="870966" y="1933956"/>
            <a:ext cx="3291840" cy="397764"/>
          </a:xfrm>
          <a:prstGeom prst="rect">
            <a:avLst/>
          </a:prstGeom>
          <a:noFill/>
          <a:ln/>
        </p:spPr>
        <p:txBody>
          <a:bodyPr wrap="square" lIns="191" tIns="191" rIns="191" bIns="191" rtlCol="0" anchor="ctr">
            <a:normAutofit/>
          </a:bodyPr>
          <a:lstStyle>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indent="0">
              <a:buNone/>
            </a:pPr>
            <a:r>
              <a:rPr lang="en-US" sz="990">
                <a:solidFill>
                  <a:srgbClr val="5E6A72"/>
                </a:solidFill>
              </a:rPr>
              <a:t>RED metrics, structured logs and traces are attached automatically.</a:t>
            </a:r>
            <a:endParaRPr lang="en-US" sz="990"/>
          </a:p>
        </p:txBody>
      </p:sp>
      <p:sp>
        <p:nvSpPr>
          <p:cNvPr id="11" name="Shape 9"/>
          <p:cNvSpPr/>
          <p:nvPr/>
        </p:nvSpPr>
        <p:spPr>
          <a:xfrm>
            <a:off x="4629150" y="1399032"/>
            <a:ext cx="3806190" cy="1200150"/>
          </a:xfrm>
          <a:prstGeom prst="roundRect">
            <a:avLst>
              <a:gd name="adj" fmla="val 6857"/>
            </a:avLst>
          </a:prstGeom>
          <a:solidFill>
            <a:srgbClr val="FFFFFF"/>
          </a:solidFill>
          <a:ln w="12700">
            <a:solidFill>
              <a:srgbClr val="DDEBE9"/>
            </a:solidFill>
            <a:prstDash val="solid"/>
          </a:ln>
        </p:spPr>
        <p:txBody>
          <a:bodyPr/>
          <a:lstStyle/>
          <a:p>
            <a:endParaRPr lang="pt-BR"/>
          </a:p>
        </p:txBody>
      </p:sp>
      <p:sp>
        <p:nvSpPr>
          <p:cNvPr id="12" name="Text 10"/>
          <p:cNvSpPr/>
          <p:nvPr/>
        </p:nvSpPr>
        <p:spPr>
          <a:xfrm>
            <a:off x="4869180" y="1618488"/>
            <a:ext cx="3257550" cy="192024"/>
          </a:xfrm>
          <a:prstGeom prst="rect">
            <a:avLst/>
          </a:prstGeom>
          <a:noFill/>
          <a:ln/>
        </p:spPr>
        <p:txBody>
          <a:bodyPr wrap="square" lIns="0" tIns="0" rIns="0" bIns="0" rtlCol="0" anchor="ctr">
            <a:normAutofit/>
          </a:bodyPr>
          <a:lstStyle>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indent="0">
              <a:buNone/>
            </a:pPr>
            <a:r>
              <a:rPr lang="en-US" sz="1275" b="1">
                <a:solidFill>
                  <a:srgbClr val="073B5C"/>
                </a:solidFill>
              </a:rPr>
              <a:t>Default dashboards</a:t>
            </a:r>
            <a:endParaRPr lang="en-US" sz="1275"/>
          </a:p>
        </p:txBody>
      </p:sp>
      <p:sp>
        <p:nvSpPr>
          <p:cNvPr id="13" name="Text 11"/>
          <p:cNvSpPr/>
          <p:nvPr/>
        </p:nvSpPr>
        <p:spPr>
          <a:xfrm>
            <a:off x="4869180" y="1933956"/>
            <a:ext cx="3291840" cy="397764"/>
          </a:xfrm>
          <a:prstGeom prst="rect">
            <a:avLst/>
          </a:prstGeom>
          <a:noFill/>
          <a:ln/>
        </p:spPr>
        <p:txBody>
          <a:bodyPr wrap="square" lIns="191" tIns="191" rIns="191" bIns="191" rtlCol="0" anchor="ctr">
            <a:normAutofit/>
          </a:bodyPr>
          <a:lstStyle>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indent="0">
              <a:buNone/>
            </a:pPr>
            <a:r>
              <a:rPr lang="en-US" sz="990">
                <a:solidFill>
                  <a:srgbClr val="5E6A72"/>
                </a:solidFill>
              </a:rPr>
              <a:t>Every service starts with a standard dashboard and alerting baseline.</a:t>
            </a:r>
            <a:endParaRPr lang="en-US" sz="990"/>
          </a:p>
        </p:txBody>
      </p:sp>
      <p:sp>
        <p:nvSpPr>
          <p:cNvPr id="14" name="Shape 12"/>
          <p:cNvSpPr/>
          <p:nvPr/>
        </p:nvSpPr>
        <p:spPr>
          <a:xfrm>
            <a:off x="630936" y="2990088"/>
            <a:ext cx="3806190" cy="1200150"/>
          </a:xfrm>
          <a:prstGeom prst="roundRect">
            <a:avLst>
              <a:gd name="adj" fmla="val 6857"/>
            </a:avLst>
          </a:prstGeom>
          <a:solidFill>
            <a:srgbClr val="073B5C"/>
          </a:solidFill>
          <a:ln w="12700">
            <a:solidFill>
              <a:srgbClr val="073B5C"/>
            </a:solidFill>
            <a:prstDash val="solid"/>
          </a:ln>
        </p:spPr>
        <p:txBody>
          <a:bodyPr/>
          <a:lstStyle/>
          <a:p>
            <a:endParaRPr lang="pt-BR"/>
          </a:p>
        </p:txBody>
      </p:sp>
      <p:sp>
        <p:nvSpPr>
          <p:cNvPr id="15" name="Text 13"/>
          <p:cNvSpPr/>
          <p:nvPr/>
        </p:nvSpPr>
        <p:spPr>
          <a:xfrm>
            <a:off x="870966" y="3209544"/>
            <a:ext cx="3257550" cy="192024"/>
          </a:xfrm>
          <a:prstGeom prst="rect">
            <a:avLst/>
          </a:prstGeom>
          <a:noFill/>
          <a:ln/>
        </p:spPr>
        <p:txBody>
          <a:bodyPr wrap="square" lIns="0" tIns="0" rIns="0" bIns="0" rtlCol="0" anchor="ctr">
            <a:normAutofit/>
          </a:bodyPr>
          <a:lstStyle>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indent="0">
              <a:buNone/>
            </a:pPr>
            <a:r>
              <a:rPr lang="en-US" sz="1275" b="1">
                <a:solidFill>
                  <a:srgbClr val="FFFFFF"/>
                </a:solidFill>
              </a:rPr>
              <a:t>Policy enforcement</a:t>
            </a:r>
            <a:endParaRPr lang="en-US" sz="1275"/>
          </a:p>
        </p:txBody>
      </p:sp>
      <p:sp>
        <p:nvSpPr>
          <p:cNvPr id="16" name="Text 14"/>
          <p:cNvSpPr/>
          <p:nvPr/>
        </p:nvSpPr>
        <p:spPr>
          <a:xfrm>
            <a:off x="870966" y="3525012"/>
            <a:ext cx="3291840" cy="397764"/>
          </a:xfrm>
          <a:prstGeom prst="rect">
            <a:avLst/>
          </a:prstGeom>
          <a:noFill/>
          <a:ln/>
        </p:spPr>
        <p:txBody>
          <a:bodyPr wrap="square" lIns="191" tIns="191" rIns="191" bIns="191" rtlCol="0" anchor="ctr">
            <a:normAutofit/>
          </a:bodyPr>
          <a:lstStyle>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indent="0">
              <a:buNone/>
            </a:pPr>
            <a:r>
              <a:rPr lang="en-US" sz="990">
                <a:solidFill>
                  <a:srgbClr val="D7F4ED"/>
                </a:solidFill>
              </a:rPr>
              <a:t>Images, privileges, network access and secrets follow the approved baseline.</a:t>
            </a:r>
            <a:endParaRPr lang="en-US" sz="990"/>
          </a:p>
        </p:txBody>
      </p:sp>
      <p:sp>
        <p:nvSpPr>
          <p:cNvPr id="17" name="Shape 15"/>
          <p:cNvSpPr/>
          <p:nvPr/>
        </p:nvSpPr>
        <p:spPr>
          <a:xfrm>
            <a:off x="4629150" y="2990088"/>
            <a:ext cx="3806190" cy="1200150"/>
          </a:xfrm>
          <a:prstGeom prst="roundRect">
            <a:avLst>
              <a:gd name="adj" fmla="val 6857"/>
            </a:avLst>
          </a:prstGeom>
          <a:solidFill>
            <a:srgbClr val="FFFFFF"/>
          </a:solidFill>
          <a:ln w="12700">
            <a:solidFill>
              <a:srgbClr val="DDEBE9"/>
            </a:solidFill>
            <a:prstDash val="solid"/>
          </a:ln>
        </p:spPr>
        <p:txBody>
          <a:bodyPr/>
          <a:lstStyle/>
          <a:p>
            <a:endParaRPr lang="pt-BR"/>
          </a:p>
        </p:txBody>
      </p:sp>
      <p:sp>
        <p:nvSpPr>
          <p:cNvPr id="18" name="Text 16"/>
          <p:cNvSpPr/>
          <p:nvPr/>
        </p:nvSpPr>
        <p:spPr>
          <a:xfrm>
            <a:off x="4869180" y="3209544"/>
            <a:ext cx="3257550" cy="192024"/>
          </a:xfrm>
          <a:prstGeom prst="rect">
            <a:avLst/>
          </a:prstGeom>
          <a:noFill/>
          <a:ln/>
        </p:spPr>
        <p:txBody>
          <a:bodyPr wrap="square" lIns="0" tIns="0" rIns="0" bIns="0" rtlCol="0" anchor="ctr">
            <a:normAutofit/>
          </a:bodyPr>
          <a:lstStyle>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indent="0">
              <a:buNone/>
            </a:pPr>
            <a:r>
              <a:rPr lang="en-US" sz="1275" b="1">
                <a:solidFill>
                  <a:srgbClr val="073B5C"/>
                </a:solidFill>
              </a:rPr>
              <a:t>Secure-by-default runtime</a:t>
            </a:r>
            <a:endParaRPr lang="en-US" sz="1275"/>
          </a:p>
        </p:txBody>
      </p:sp>
      <p:sp>
        <p:nvSpPr>
          <p:cNvPr id="19" name="Text 17"/>
          <p:cNvSpPr/>
          <p:nvPr/>
        </p:nvSpPr>
        <p:spPr>
          <a:xfrm>
            <a:off x="4869180" y="3525012"/>
            <a:ext cx="3291840" cy="397764"/>
          </a:xfrm>
          <a:prstGeom prst="rect">
            <a:avLst/>
          </a:prstGeom>
          <a:noFill/>
          <a:ln/>
        </p:spPr>
        <p:txBody>
          <a:bodyPr wrap="square" lIns="191" tIns="191" rIns="191" bIns="191" rtlCol="0" anchor="ctr">
            <a:normAutofit/>
          </a:bodyPr>
          <a:lstStyle>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indent="0">
              <a:buNone/>
            </a:pPr>
            <a:r>
              <a:rPr lang="en-US" sz="990">
                <a:solidFill>
                  <a:srgbClr val="5E6A72"/>
                </a:solidFill>
              </a:rPr>
              <a:t>Identity, TLS, network policies and secrets integration are provided as reusable capabilities.</a:t>
            </a:r>
            <a:endParaRPr lang="en-US" sz="990"/>
          </a:p>
        </p:txBody>
      </p:sp>
    </p:spTree>
    <p:extLst>
      <p:ext uri="{BB962C8B-B14F-4D97-AF65-F5344CB8AC3E}">
        <p14:creationId xmlns:p14="http://schemas.microsoft.com/office/powerpoint/2010/main" val="10887945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2">
    <p:bg>
      <p:bgPr>
        <a:solidFill>
          <a:srgbClr val="F7FBFA"/>
        </a:solidFill>
        <a:effectLst/>
      </p:bgPr>
    </p:bg>
    <p:spTree>
      <p:nvGrpSpPr>
        <p:cNvPr id="1" name=""/>
        <p:cNvGrpSpPr/>
        <p:nvPr/>
      </p:nvGrpSpPr>
      <p:grpSpPr>
        <a:xfrm>
          <a:off x="0" y="0"/>
          <a:ext cx="0" cy="0"/>
          <a:chOff x="0" y="0"/>
          <a:chExt cx="0" cy="0"/>
        </a:xfrm>
      </p:grpSpPr>
      <p:sp>
        <p:nvSpPr>
          <p:cNvPr id="5" name="Text 3"/>
          <p:cNvSpPr/>
          <p:nvPr/>
        </p:nvSpPr>
        <p:spPr>
          <a:xfrm>
            <a:off x="445770" y="329184"/>
            <a:ext cx="7338060" cy="377190"/>
          </a:xfrm>
          <a:prstGeom prst="rect">
            <a:avLst/>
          </a:prstGeom>
          <a:noFill/>
          <a:ln/>
        </p:spPr>
        <p:txBody>
          <a:bodyPr wrap="square" lIns="191" tIns="191" rIns="191" bIns="191" rtlCol="0" anchor="ctr">
            <a:normAutofit/>
          </a:bodyPr>
          <a:lstStyle>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indent="0">
              <a:buNone/>
            </a:pPr>
            <a:r>
              <a:rPr lang="en-US" sz="2325" b="1">
                <a:solidFill>
                  <a:srgbClr val="073B5C"/>
                </a:solidFill>
                <a:latin typeface="Aptos Display" pitchFamily="34" charset="0"/>
                <a:ea typeface="Aptos Display" pitchFamily="34" charset="-122"/>
                <a:cs typeface="Aptos Display" pitchFamily="34" charset="-120"/>
              </a:rPr>
              <a:t>Demo: zero to production-ready API</a:t>
            </a:r>
            <a:endParaRPr lang="en-US" sz="2325"/>
          </a:p>
        </p:txBody>
      </p:sp>
      <p:sp>
        <p:nvSpPr>
          <p:cNvPr id="6" name="Text 4"/>
          <p:cNvSpPr/>
          <p:nvPr/>
        </p:nvSpPr>
        <p:spPr>
          <a:xfrm>
            <a:off x="466344" y="747522"/>
            <a:ext cx="6858000" cy="219456"/>
          </a:xfrm>
          <a:prstGeom prst="rect">
            <a:avLst/>
          </a:prstGeom>
          <a:noFill/>
          <a:ln/>
        </p:spPr>
        <p:txBody>
          <a:bodyPr wrap="square" lIns="0" tIns="0" rIns="0" bIns="0" rtlCol="0" anchor="ctr"/>
          <a:lstStyle>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indent="0">
              <a:buNone/>
            </a:pPr>
            <a:r>
              <a:rPr lang="en-US" sz="975">
                <a:solidFill>
                  <a:srgbClr val="5E6A72"/>
                </a:solidFill>
                <a:latin typeface="Aptos" pitchFamily="34" charset="0"/>
                <a:ea typeface="Aptos" pitchFamily="34" charset="-122"/>
                <a:cs typeface="Aptos" pitchFamily="34" charset="-120"/>
              </a:rPr>
              <a:t>A developer uses the platform path instead of assembling the delivery chain manually.</a:t>
            </a:r>
            <a:endParaRPr lang="en-US" sz="975"/>
          </a:p>
        </p:txBody>
      </p:sp>
      <p:sp>
        <p:nvSpPr>
          <p:cNvPr id="7" name="Shape 5"/>
          <p:cNvSpPr/>
          <p:nvPr/>
        </p:nvSpPr>
        <p:spPr>
          <a:xfrm>
            <a:off x="452628" y="1028700"/>
            <a:ext cx="754380" cy="0"/>
          </a:xfrm>
          <a:prstGeom prst="line">
            <a:avLst/>
          </a:prstGeom>
          <a:noFill/>
          <a:ln w="25400">
            <a:solidFill>
              <a:srgbClr val="00A878"/>
            </a:solidFill>
            <a:prstDash val="solid"/>
          </a:ln>
        </p:spPr>
        <p:txBody>
          <a:bodyPr/>
          <a:lstStyle/>
          <a:p>
            <a:endParaRPr lang="pt-BR"/>
          </a:p>
        </p:txBody>
      </p:sp>
      <p:sp>
        <p:nvSpPr>
          <p:cNvPr id="8" name="Shape 6"/>
          <p:cNvSpPr/>
          <p:nvPr/>
        </p:nvSpPr>
        <p:spPr>
          <a:xfrm>
            <a:off x="534924" y="1385316"/>
            <a:ext cx="3634740" cy="2907792"/>
          </a:xfrm>
          <a:prstGeom prst="roundRect">
            <a:avLst>
              <a:gd name="adj" fmla="val 2830"/>
            </a:avLst>
          </a:prstGeom>
          <a:solidFill>
            <a:srgbClr val="112A3B"/>
          </a:solidFill>
          <a:ln w="12700">
            <a:solidFill>
              <a:srgbClr val="204C62"/>
            </a:solidFill>
            <a:prstDash val="solid"/>
          </a:ln>
        </p:spPr>
        <p:txBody>
          <a:bodyPr/>
          <a:lstStyle/>
          <a:p>
            <a:endParaRPr lang="pt-BR"/>
          </a:p>
        </p:txBody>
      </p:sp>
      <p:sp>
        <p:nvSpPr>
          <p:cNvPr id="9" name="Text 7"/>
          <p:cNvSpPr/>
          <p:nvPr/>
        </p:nvSpPr>
        <p:spPr>
          <a:xfrm>
            <a:off x="726948" y="1611630"/>
            <a:ext cx="3257550" cy="2366010"/>
          </a:xfrm>
          <a:prstGeom prst="rect">
            <a:avLst/>
          </a:prstGeom>
          <a:noFill/>
          <a:ln/>
        </p:spPr>
        <p:txBody>
          <a:bodyPr wrap="square" lIns="191" tIns="191" rIns="191" bIns="191" rtlCol="0" anchor="ctr">
            <a:normAutofit/>
          </a:bodyPr>
          <a:lstStyle>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indent="0">
              <a:buNone/>
            </a:pPr>
            <a:r>
              <a:rPr lang="en-US" sz="1005">
                <a:solidFill>
                  <a:srgbClr val="E7FFF8"/>
                </a:solidFill>
                <a:latin typeface="Consolas" pitchFamily="34" charset="0"/>
                <a:ea typeface="Consolas" pitchFamily="34" charset="-122"/>
                <a:cs typeface="Consolas" pitchFamily="34" charset="-120"/>
              </a:rPr>
              <a:t>$ rnp-cli create service --name user-api --lang python-fastapi</a:t>
            </a:r>
            <a:endParaRPr lang="en-US" sz="1005"/>
          </a:p>
          <a:p>
            <a:pPr marL="0" indent="0">
              <a:buNone/>
            </a:pPr>
            <a:endParaRPr lang="en-US" sz="1005"/>
          </a:p>
          <a:p>
            <a:pPr marL="0" indent="0">
              <a:buNone/>
            </a:pPr>
            <a:r>
              <a:rPr lang="en-US" sz="1005">
                <a:solidFill>
                  <a:srgbClr val="E7FFF8"/>
                </a:solidFill>
                <a:latin typeface="Consolas" pitchFamily="34" charset="0"/>
                <a:ea typeface="Consolas" pitchFamily="34" charset="-122"/>
                <a:cs typeface="Consolas" pitchFamily="34" charset="-120"/>
              </a:rPr>
              <a:t>✓ Created GitHub repo rnp/user-api</a:t>
            </a:r>
            <a:endParaRPr lang="en-US" sz="1005"/>
          </a:p>
          <a:p>
            <a:pPr marL="0" indent="0">
              <a:buNone/>
            </a:pPr>
            <a:r>
              <a:rPr lang="en-US" sz="1005">
                <a:solidFill>
                  <a:srgbClr val="E7FFF8"/>
                </a:solidFill>
                <a:latin typeface="Consolas" pitchFamily="34" charset="0"/>
                <a:ea typeface="Consolas" pitchFamily="34" charset="-122"/>
                <a:cs typeface="Consolas" pitchFamily="34" charset="-120"/>
              </a:rPr>
              <a:t>✓ Applied golden path CI/CD</a:t>
            </a:r>
            <a:endParaRPr lang="en-US" sz="1005"/>
          </a:p>
          <a:p>
            <a:pPr marL="0" indent="0">
              <a:buNone/>
            </a:pPr>
            <a:r>
              <a:rPr lang="en-US" sz="1005">
                <a:solidFill>
                  <a:srgbClr val="E7FFF8"/>
                </a:solidFill>
                <a:latin typeface="Consolas" pitchFamily="34" charset="0"/>
                <a:ea typeface="Consolas" pitchFamily="34" charset="-122"/>
                <a:cs typeface="Consolas" pitchFamily="34" charset="-120"/>
              </a:rPr>
              <a:t>✓ Provisioned dev/staging namespaces</a:t>
            </a:r>
            <a:endParaRPr lang="en-US" sz="1005"/>
          </a:p>
          <a:p>
            <a:pPr marL="0" indent="0">
              <a:buNone/>
            </a:pPr>
            <a:r>
              <a:rPr lang="en-US" sz="1005">
                <a:solidFill>
                  <a:srgbClr val="E7FFF8"/>
                </a:solidFill>
                <a:latin typeface="Consolas" pitchFamily="34" charset="0"/>
                <a:ea typeface="Consolas" pitchFamily="34" charset="-122"/>
                <a:cs typeface="Consolas" pitchFamily="34" charset="-120"/>
              </a:rPr>
              <a:t>✓ Configured dashboard and alerts</a:t>
            </a:r>
            <a:endParaRPr lang="en-US" sz="1005"/>
          </a:p>
          <a:p>
            <a:pPr marL="0" indent="0">
              <a:buNone/>
            </a:pPr>
            <a:r>
              <a:rPr lang="en-US" sz="1005">
                <a:solidFill>
                  <a:srgbClr val="E7FFF8"/>
                </a:solidFill>
                <a:latin typeface="Consolas" pitchFamily="34" charset="0"/>
                <a:ea typeface="Consolas" pitchFamily="34" charset="-122"/>
                <a:cs typeface="Consolas" pitchFamily="34" charset="-120"/>
              </a:rPr>
              <a:t>✓ Enabled DNS/TLS at the edge</a:t>
            </a:r>
            <a:endParaRPr lang="en-US" sz="1005"/>
          </a:p>
          <a:p>
            <a:pPr marL="0" indent="0">
              <a:buNone/>
            </a:pPr>
            <a:endParaRPr lang="en-US" sz="1005"/>
          </a:p>
          <a:p>
            <a:pPr marL="0" indent="0">
              <a:buNone/>
            </a:pPr>
            <a:r>
              <a:rPr lang="en-US" sz="1005">
                <a:solidFill>
                  <a:srgbClr val="E7FFF8"/>
                </a:solidFill>
                <a:latin typeface="Consolas" pitchFamily="34" charset="0"/>
                <a:ea typeface="Consolas" pitchFamily="34" charset="-122"/>
                <a:cs typeface="Consolas" pitchFamily="34" charset="-120"/>
              </a:rPr>
              <a:t>$ Happy coding!</a:t>
            </a:r>
            <a:endParaRPr lang="en-US" sz="1005"/>
          </a:p>
        </p:txBody>
      </p:sp>
      <p:sp>
        <p:nvSpPr>
          <p:cNvPr id="10" name="Shape 8"/>
          <p:cNvSpPr/>
          <p:nvPr/>
        </p:nvSpPr>
        <p:spPr>
          <a:xfrm>
            <a:off x="4608576" y="1385316"/>
            <a:ext cx="3943350" cy="2907792"/>
          </a:xfrm>
          <a:prstGeom prst="roundRect">
            <a:avLst>
              <a:gd name="adj" fmla="val 2830"/>
            </a:avLst>
          </a:prstGeom>
          <a:solidFill>
            <a:srgbClr val="FFFFFF"/>
          </a:solidFill>
          <a:ln w="12700">
            <a:solidFill>
              <a:srgbClr val="DDEBE9"/>
            </a:solidFill>
            <a:prstDash val="solid"/>
          </a:ln>
        </p:spPr>
        <p:txBody>
          <a:bodyPr/>
          <a:lstStyle/>
          <a:p>
            <a:endParaRPr lang="pt-BR"/>
          </a:p>
        </p:txBody>
      </p:sp>
      <p:sp>
        <p:nvSpPr>
          <p:cNvPr id="11" name="Text 9"/>
          <p:cNvSpPr/>
          <p:nvPr/>
        </p:nvSpPr>
        <p:spPr>
          <a:xfrm>
            <a:off x="4855464" y="1618488"/>
            <a:ext cx="3326130" cy="192024"/>
          </a:xfrm>
          <a:prstGeom prst="rect">
            <a:avLst/>
          </a:prstGeom>
          <a:noFill/>
          <a:ln/>
        </p:spPr>
        <p:txBody>
          <a:bodyPr wrap="square" lIns="0" tIns="0" rIns="0" bIns="0" rtlCol="0" anchor="ctr"/>
          <a:lstStyle>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indent="0">
              <a:buNone/>
            </a:pPr>
            <a:r>
              <a:rPr lang="en-US" sz="1350" b="1">
                <a:solidFill>
                  <a:srgbClr val="073B5C"/>
                </a:solidFill>
              </a:rPr>
              <a:t>What the platform does behind the scenes</a:t>
            </a:r>
            <a:endParaRPr lang="en-US" sz="1350"/>
          </a:p>
        </p:txBody>
      </p:sp>
      <p:sp>
        <p:nvSpPr>
          <p:cNvPr id="12" name="Text 10"/>
          <p:cNvSpPr/>
          <p:nvPr/>
        </p:nvSpPr>
        <p:spPr>
          <a:xfrm>
            <a:off x="4869180" y="2023110"/>
            <a:ext cx="137160" cy="109728"/>
          </a:xfrm>
          <a:prstGeom prst="rect">
            <a:avLst/>
          </a:prstGeom>
          <a:noFill/>
          <a:ln/>
        </p:spPr>
        <p:txBody>
          <a:bodyPr wrap="square" lIns="0" tIns="0" rIns="0" bIns="0" rtlCol="0" anchor="ctr"/>
          <a:lstStyle>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indent="0">
              <a:buNone/>
            </a:pPr>
            <a:r>
              <a:rPr lang="en-US" sz="750" b="1">
                <a:solidFill>
                  <a:srgbClr val="00A878"/>
                </a:solidFill>
              </a:rPr>
              <a:t>✓</a:t>
            </a:r>
            <a:endParaRPr lang="en-US" sz="750"/>
          </a:p>
        </p:txBody>
      </p:sp>
      <p:sp>
        <p:nvSpPr>
          <p:cNvPr id="13" name="Text 11"/>
          <p:cNvSpPr/>
          <p:nvPr/>
        </p:nvSpPr>
        <p:spPr>
          <a:xfrm>
            <a:off x="5088636" y="1995678"/>
            <a:ext cx="3086100" cy="137160"/>
          </a:xfrm>
          <a:prstGeom prst="rect">
            <a:avLst/>
          </a:prstGeom>
          <a:noFill/>
          <a:ln/>
        </p:spPr>
        <p:txBody>
          <a:bodyPr wrap="square" lIns="0" tIns="0" rIns="0" bIns="0" rtlCol="0" anchor="ctr">
            <a:normAutofit/>
          </a:bodyPr>
          <a:lstStyle>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indent="0">
              <a:buNone/>
            </a:pPr>
            <a:r>
              <a:rPr lang="en-US" sz="938">
                <a:solidFill>
                  <a:srgbClr val="5E6A72"/>
                </a:solidFill>
              </a:rPr>
              <a:t>Repository + catalog metadata</a:t>
            </a:r>
            <a:endParaRPr lang="en-US" sz="938"/>
          </a:p>
        </p:txBody>
      </p:sp>
      <p:sp>
        <p:nvSpPr>
          <p:cNvPr id="14" name="Text 12"/>
          <p:cNvSpPr/>
          <p:nvPr/>
        </p:nvSpPr>
        <p:spPr>
          <a:xfrm>
            <a:off x="4869180" y="2318004"/>
            <a:ext cx="137160" cy="109728"/>
          </a:xfrm>
          <a:prstGeom prst="rect">
            <a:avLst/>
          </a:prstGeom>
          <a:noFill/>
          <a:ln/>
        </p:spPr>
        <p:txBody>
          <a:bodyPr wrap="square" lIns="0" tIns="0" rIns="0" bIns="0" rtlCol="0" anchor="ctr"/>
          <a:lstStyle>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indent="0">
              <a:buNone/>
            </a:pPr>
            <a:r>
              <a:rPr lang="en-US" sz="750" b="1">
                <a:solidFill>
                  <a:srgbClr val="00A878"/>
                </a:solidFill>
              </a:rPr>
              <a:t>✓</a:t>
            </a:r>
            <a:endParaRPr lang="en-US" sz="750"/>
          </a:p>
        </p:txBody>
      </p:sp>
      <p:sp>
        <p:nvSpPr>
          <p:cNvPr id="15" name="Text 13"/>
          <p:cNvSpPr/>
          <p:nvPr/>
        </p:nvSpPr>
        <p:spPr>
          <a:xfrm>
            <a:off x="5088636" y="2290572"/>
            <a:ext cx="3086100" cy="137160"/>
          </a:xfrm>
          <a:prstGeom prst="rect">
            <a:avLst/>
          </a:prstGeom>
          <a:noFill/>
          <a:ln/>
        </p:spPr>
        <p:txBody>
          <a:bodyPr wrap="square" lIns="0" tIns="0" rIns="0" bIns="0" rtlCol="0" anchor="ctr">
            <a:normAutofit/>
          </a:bodyPr>
          <a:lstStyle>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indent="0">
              <a:buNone/>
            </a:pPr>
            <a:r>
              <a:rPr lang="en-US" sz="938">
                <a:solidFill>
                  <a:srgbClr val="5E6A72"/>
                </a:solidFill>
              </a:rPr>
              <a:t>CI/CD workflow + branch policy</a:t>
            </a:r>
            <a:endParaRPr lang="en-US" sz="938"/>
          </a:p>
        </p:txBody>
      </p:sp>
      <p:sp>
        <p:nvSpPr>
          <p:cNvPr id="16" name="Text 14"/>
          <p:cNvSpPr/>
          <p:nvPr/>
        </p:nvSpPr>
        <p:spPr>
          <a:xfrm>
            <a:off x="4869180" y="2612898"/>
            <a:ext cx="137160" cy="109728"/>
          </a:xfrm>
          <a:prstGeom prst="rect">
            <a:avLst/>
          </a:prstGeom>
          <a:noFill/>
          <a:ln/>
        </p:spPr>
        <p:txBody>
          <a:bodyPr wrap="square" lIns="0" tIns="0" rIns="0" bIns="0" rtlCol="0" anchor="ctr"/>
          <a:lstStyle>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indent="0">
              <a:buNone/>
            </a:pPr>
            <a:r>
              <a:rPr lang="en-US" sz="750" b="1">
                <a:solidFill>
                  <a:srgbClr val="00A878"/>
                </a:solidFill>
              </a:rPr>
              <a:t>✓</a:t>
            </a:r>
            <a:endParaRPr lang="en-US" sz="750"/>
          </a:p>
        </p:txBody>
      </p:sp>
      <p:sp>
        <p:nvSpPr>
          <p:cNvPr id="17" name="Text 15"/>
          <p:cNvSpPr/>
          <p:nvPr/>
        </p:nvSpPr>
        <p:spPr>
          <a:xfrm>
            <a:off x="5088636" y="2585466"/>
            <a:ext cx="3086100" cy="137160"/>
          </a:xfrm>
          <a:prstGeom prst="rect">
            <a:avLst/>
          </a:prstGeom>
          <a:noFill/>
          <a:ln/>
        </p:spPr>
        <p:txBody>
          <a:bodyPr wrap="square" lIns="0" tIns="0" rIns="0" bIns="0" rtlCol="0" anchor="ctr">
            <a:normAutofit/>
          </a:bodyPr>
          <a:lstStyle>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indent="0">
              <a:buNone/>
            </a:pPr>
            <a:r>
              <a:rPr lang="en-US" sz="938">
                <a:solidFill>
                  <a:srgbClr val="5E6A72"/>
                </a:solidFill>
              </a:rPr>
              <a:t>Container build + security scan</a:t>
            </a:r>
            <a:endParaRPr lang="en-US" sz="938"/>
          </a:p>
        </p:txBody>
      </p:sp>
      <p:sp>
        <p:nvSpPr>
          <p:cNvPr id="18" name="Text 16"/>
          <p:cNvSpPr/>
          <p:nvPr/>
        </p:nvSpPr>
        <p:spPr>
          <a:xfrm>
            <a:off x="4869180" y="2907792"/>
            <a:ext cx="137160" cy="109728"/>
          </a:xfrm>
          <a:prstGeom prst="rect">
            <a:avLst/>
          </a:prstGeom>
          <a:noFill/>
          <a:ln/>
        </p:spPr>
        <p:txBody>
          <a:bodyPr wrap="square" lIns="0" tIns="0" rIns="0" bIns="0" rtlCol="0" anchor="ctr"/>
          <a:lstStyle>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indent="0">
              <a:buNone/>
            </a:pPr>
            <a:r>
              <a:rPr lang="en-US" sz="750" b="1">
                <a:solidFill>
                  <a:srgbClr val="00A878"/>
                </a:solidFill>
              </a:rPr>
              <a:t>✓</a:t>
            </a:r>
            <a:endParaRPr lang="en-US" sz="750"/>
          </a:p>
        </p:txBody>
      </p:sp>
      <p:sp>
        <p:nvSpPr>
          <p:cNvPr id="19" name="Text 17"/>
          <p:cNvSpPr/>
          <p:nvPr/>
        </p:nvSpPr>
        <p:spPr>
          <a:xfrm>
            <a:off x="5088636" y="2880360"/>
            <a:ext cx="3086100" cy="137160"/>
          </a:xfrm>
          <a:prstGeom prst="rect">
            <a:avLst/>
          </a:prstGeom>
          <a:noFill/>
          <a:ln/>
        </p:spPr>
        <p:txBody>
          <a:bodyPr wrap="square" lIns="0" tIns="0" rIns="0" bIns="0" rtlCol="0" anchor="ctr">
            <a:normAutofit/>
          </a:bodyPr>
          <a:lstStyle>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indent="0">
              <a:buNone/>
            </a:pPr>
            <a:r>
              <a:rPr lang="en-US" sz="938">
                <a:solidFill>
                  <a:srgbClr val="5E6A72"/>
                </a:solidFill>
              </a:rPr>
              <a:t>GitOps manifests + deployment</a:t>
            </a:r>
            <a:endParaRPr lang="en-US" sz="938"/>
          </a:p>
        </p:txBody>
      </p:sp>
      <p:sp>
        <p:nvSpPr>
          <p:cNvPr id="20" name="Text 18"/>
          <p:cNvSpPr/>
          <p:nvPr/>
        </p:nvSpPr>
        <p:spPr>
          <a:xfrm>
            <a:off x="4869180" y="3202686"/>
            <a:ext cx="137160" cy="109728"/>
          </a:xfrm>
          <a:prstGeom prst="rect">
            <a:avLst/>
          </a:prstGeom>
          <a:noFill/>
          <a:ln/>
        </p:spPr>
        <p:txBody>
          <a:bodyPr wrap="square" lIns="0" tIns="0" rIns="0" bIns="0" rtlCol="0" anchor="ctr"/>
          <a:lstStyle>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indent="0">
              <a:buNone/>
            </a:pPr>
            <a:r>
              <a:rPr lang="en-US" sz="750" b="1">
                <a:solidFill>
                  <a:srgbClr val="00A878"/>
                </a:solidFill>
              </a:rPr>
              <a:t>✓</a:t>
            </a:r>
            <a:endParaRPr lang="en-US" sz="750"/>
          </a:p>
        </p:txBody>
      </p:sp>
      <p:sp>
        <p:nvSpPr>
          <p:cNvPr id="21" name="Text 19"/>
          <p:cNvSpPr/>
          <p:nvPr/>
        </p:nvSpPr>
        <p:spPr>
          <a:xfrm>
            <a:off x="5088636" y="3175254"/>
            <a:ext cx="3086100" cy="137160"/>
          </a:xfrm>
          <a:prstGeom prst="rect">
            <a:avLst/>
          </a:prstGeom>
          <a:noFill/>
          <a:ln/>
        </p:spPr>
        <p:txBody>
          <a:bodyPr wrap="square" lIns="0" tIns="0" rIns="0" bIns="0" rtlCol="0" anchor="ctr">
            <a:normAutofit/>
          </a:bodyPr>
          <a:lstStyle>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indent="0">
              <a:buNone/>
            </a:pPr>
            <a:r>
              <a:rPr lang="en-US" sz="938">
                <a:solidFill>
                  <a:srgbClr val="5E6A72"/>
                </a:solidFill>
              </a:rPr>
              <a:t>Observability + operational baseline</a:t>
            </a:r>
            <a:endParaRPr lang="en-US" sz="938"/>
          </a:p>
        </p:txBody>
      </p:sp>
      <p:sp>
        <p:nvSpPr>
          <p:cNvPr id="22" name="Text 20"/>
          <p:cNvSpPr/>
          <p:nvPr/>
        </p:nvSpPr>
        <p:spPr>
          <a:xfrm>
            <a:off x="4869180" y="3497580"/>
            <a:ext cx="137160" cy="109728"/>
          </a:xfrm>
          <a:prstGeom prst="rect">
            <a:avLst/>
          </a:prstGeom>
          <a:noFill/>
          <a:ln/>
        </p:spPr>
        <p:txBody>
          <a:bodyPr wrap="square" lIns="0" tIns="0" rIns="0" bIns="0" rtlCol="0" anchor="ctr"/>
          <a:lstStyle>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indent="0">
              <a:buNone/>
            </a:pPr>
            <a:r>
              <a:rPr lang="en-US" sz="750" b="1">
                <a:solidFill>
                  <a:srgbClr val="00A878"/>
                </a:solidFill>
              </a:rPr>
              <a:t>✓</a:t>
            </a:r>
            <a:endParaRPr lang="en-US" sz="750"/>
          </a:p>
        </p:txBody>
      </p:sp>
      <p:sp>
        <p:nvSpPr>
          <p:cNvPr id="23" name="Text 21"/>
          <p:cNvSpPr/>
          <p:nvPr/>
        </p:nvSpPr>
        <p:spPr>
          <a:xfrm>
            <a:off x="5088636" y="3470148"/>
            <a:ext cx="3086100" cy="137160"/>
          </a:xfrm>
          <a:prstGeom prst="rect">
            <a:avLst/>
          </a:prstGeom>
          <a:noFill/>
          <a:ln/>
        </p:spPr>
        <p:txBody>
          <a:bodyPr wrap="square" lIns="0" tIns="0" rIns="0" bIns="0" rtlCol="0" anchor="ctr">
            <a:normAutofit/>
          </a:bodyPr>
          <a:lstStyle>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indent="0">
              <a:buNone/>
            </a:pPr>
            <a:r>
              <a:rPr lang="en-US" sz="938">
                <a:solidFill>
                  <a:srgbClr val="5E6A72"/>
                </a:solidFill>
              </a:rPr>
              <a:t>DNS, TLS and edge routing</a:t>
            </a:r>
            <a:endParaRPr lang="en-US" sz="938"/>
          </a:p>
        </p:txBody>
      </p:sp>
      <p:sp>
        <p:nvSpPr>
          <p:cNvPr id="24" name="Text 22"/>
          <p:cNvSpPr/>
          <p:nvPr/>
        </p:nvSpPr>
        <p:spPr>
          <a:xfrm>
            <a:off x="4869180" y="3874770"/>
            <a:ext cx="3257550" cy="240030"/>
          </a:xfrm>
          <a:prstGeom prst="rect">
            <a:avLst/>
          </a:prstGeom>
          <a:noFill/>
          <a:ln/>
        </p:spPr>
        <p:txBody>
          <a:bodyPr wrap="square" lIns="0" tIns="0" rIns="0" bIns="0" rtlCol="0" anchor="ctr">
            <a:normAutofit/>
          </a:bodyPr>
          <a:lstStyle>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indent="0">
              <a:buNone/>
            </a:pPr>
            <a:r>
              <a:rPr lang="en-US" sz="975" b="1">
                <a:solidFill>
                  <a:srgbClr val="073B5C"/>
                </a:solidFill>
              </a:rPr>
              <a:t>Target: from request to running service in minutes, with the baseline already attached.</a:t>
            </a:r>
            <a:endParaRPr lang="en-US" sz="975"/>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3">
    <p:bg>
      <p:bgPr>
        <a:solidFill>
          <a:srgbClr val="F7FBFA"/>
        </a:solidFill>
        <a:effectLst/>
      </p:bgPr>
    </p:bg>
    <p:spTree>
      <p:nvGrpSpPr>
        <p:cNvPr id="1" name=""/>
        <p:cNvGrpSpPr/>
        <p:nvPr/>
      </p:nvGrpSpPr>
      <p:grpSpPr>
        <a:xfrm>
          <a:off x="0" y="0"/>
          <a:ext cx="0" cy="0"/>
          <a:chOff x="0" y="0"/>
          <a:chExt cx="0" cy="0"/>
        </a:xfrm>
      </p:grpSpPr>
      <p:sp>
        <p:nvSpPr>
          <p:cNvPr id="5" name="Text 3"/>
          <p:cNvSpPr/>
          <p:nvPr/>
        </p:nvSpPr>
        <p:spPr>
          <a:xfrm>
            <a:off x="445770" y="329184"/>
            <a:ext cx="7338060" cy="377190"/>
          </a:xfrm>
          <a:prstGeom prst="rect">
            <a:avLst/>
          </a:prstGeom>
          <a:noFill/>
          <a:ln/>
        </p:spPr>
        <p:txBody>
          <a:bodyPr wrap="square" lIns="191" tIns="191" rIns="191" bIns="191" rtlCol="0" anchor="ctr">
            <a:normAutofit/>
          </a:bodyPr>
          <a:lstStyle>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indent="0">
              <a:buNone/>
            </a:pPr>
            <a:r>
              <a:rPr lang="en-US" sz="2325" b="1">
                <a:solidFill>
                  <a:srgbClr val="073B5C"/>
                </a:solidFill>
                <a:latin typeface="Aptos Display" pitchFamily="34" charset="0"/>
                <a:ea typeface="Aptos Display" pitchFamily="34" charset="-122"/>
                <a:cs typeface="Aptos Display" pitchFamily="34" charset="-120"/>
              </a:rPr>
              <a:t>Lessons learned and next step</a:t>
            </a:r>
            <a:endParaRPr lang="en-US" sz="2325"/>
          </a:p>
        </p:txBody>
      </p:sp>
      <p:sp>
        <p:nvSpPr>
          <p:cNvPr id="6" name="Text 4"/>
          <p:cNvSpPr/>
          <p:nvPr/>
        </p:nvSpPr>
        <p:spPr>
          <a:xfrm>
            <a:off x="466344" y="747522"/>
            <a:ext cx="6858000" cy="219456"/>
          </a:xfrm>
          <a:prstGeom prst="rect">
            <a:avLst/>
          </a:prstGeom>
          <a:noFill/>
          <a:ln/>
        </p:spPr>
        <p:txBody>
          <a:bodyPr wrap="square" lIns="0" tIns="0" rIns="0" bIns="0" rtlCol="0" anchor="ctr"/>
          <a:lstStyle>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indent="0">
              <a:buNone/>
            </a:pPr>
            <a:r>
              <a:rPr lang="en-US" sz="975">
                <a:solidFill>
                  <a:srgbClr val="5E6A72"/>
                </a:solidFill>
                <a:latin typeface="Aptos" pitchFamily="34" charset="0"/>
                <a:ea typeface="Aptos" pitchFamily="34" charset="-122"/>
                <a:cs typeface="Aptos" pitchFamily="34" charset="-120"/>
              </a:rPr>
              <a:t>Platformisation is a socio-technical product journey, not a tooling project.</a:t>
            </a:r>
            <a:endParaRPr lang="en-US" sz="975"/>
          </a:p>
        </p:txBody>
      </p:sp>
      <p:sp>
        <p:nvSpPr>
          <p:cNvPr id="7" name="Shape 5"/>
          <p:cNvSpPr/>
          <p:nvPr/>
        </p:nvSpPr>
        <p:spPr>
          <a:xfrm>
            <a:off x="452628" y="1028700"/>
            <a:ext cx="754380" cy="0"/>
          </a:xfrm>
          <a:prstGeom prst="line">
            <a:avLst/>
          </a:prstGeom>
          <a:noFill/>
          <a:ln w="25400">
            <a:solidFill>
              <a:srgbClr val="00A878"/>
            </a:solidFill>
            <a:prstDash val="solid"/>
          </a:ln>
        </p:spPr>
        <p:txBody>
          <a:bodyPr/>
          <a:lstStyle/>
          <a:p>
            <a:endParaRPr lang="pt-BR"/>
          </a:p>
        </p:txBody>
      </p:sp>
      <p:sp>
        <p:nvSpPr>
          <p:cNvPr id="8" name="Shape 6"/>
          <p:cNvSpPr/>
          <p:nvPr/>
        </p:nvSpPr>
        <p:spPr>
          <a:xfrm>
            <a:off x="617220" y="1214230"/>
            <a:ext cx="3737610" cy="1220724"/>
          </a:xfrm>
          <a:prstGeom prst="roundRect">
            <a:avLst>
              <a:gd name="adj" fmla="val 6742"/>
            </a:avLst>
          </a:prstGeom>
          <a:solidFill>
            <a:srgbClr val="FFFFFF"/>
          </a:solidFill>
          <a:ln w="12700">
            <a:solidFill>
              <a:srgbClr val="DDEBE9"/>
            </a:solidFill>
            <a:prstDash val="solid"/>
          </a:ln>
        </p:spPr>
        <p:txBody>
          <a:bodyPr/>
          <a:lstStyle/>
          <a:p>
            <a:endParaRPr lang="pt-BR"/>
          </a:p>
        </p:txBody>
      </p:sp>
      <p:sp>
        <p:nvSpPr>
          <p:cNvPr id="9" name="Shape 7"/>
          <p:cNvSpPr/>
          <p:nvPr/>
        </p:nvSpPr>
        <p:spPr>
          <a:xfrm>
            <a:off x="788670" y="1454260"/>
            <a:ext cx="342900" cy="342900"/>
          </a:xfrm>
          <a:prstGeom prst="ellipse">
            <a:avLst/>
          </a:prstGeom>
          <a:solidFill>
            <a:srgbClr val="00A878"/>
          </a:solidFill>
          <a:ln w="12700">
            <a:solidFill>
              <a:srgbClr val="333333">
                <a:alpha val="0"/>
              </a:srgbClr>
            </a:solidFill>
            <a:prstDash val="solid"/>
          </a:ln>
        </p:spPr>
        <p:txBody>
          <a:bodyPr/>
          <a:lstStyle/>
          <a:p>
            <a:endParaRPr lang="pt-BR"/>
          </a:p>
        </p:txBody>
      </p:sp>
      <p:sp>
        <p:nvSpPr>
          <p:cNvPr id="10" name="Text 8"/>
          <p:cNvSpPr/>
          <p:nvPr/>
        </p:nvSpPr>
        <p:spPr>
          <a:xfrm>
            <a:off x="788670" y="1529698"/>
            <a:ext cx="342900" cy="96012"/>
          </a:xfrm>
          <a:prstGeom prst="rect">
            <a:avLst/>
          </a:prstGeom>
          <a:noFill/>
          <a:ln/>
        </p:spPr>
        <p:txBody>
          <a:bodyPr wrap="square" lIns="0" tIns="0" rIns="0" bIns="0" rtlCol="0" anchor="ctr"/>
          <a:lstStyle>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indent="0" algn="ctr">
              <a:buNone/>
            </a:pPr>
            <a:r>
              <a:rPr lang="en-US" sz="750" b="1">
                <a:solidFill>
                  <a:srgbClr val="FFFFFF"/>
                </a:solidFill>
              </a:rPr>
              <a:t>1</a:t>
            </a:r>
            <a:endParaRPr lang="en-US" sz="750"/>
          </a:p>
        </p:txBody>
      </p:sp>
      <p:sp>
        <p:nvSpPr>
          <p:cNvPr id="11" name="Text 9"/>
          <p:cNvSpPr/>
          <p:nvPr/>
        </p:nvSpPr>
        <p:spPr>
          <a:xfrm>
            <a:off x="1268730" y="1454260"/>
            <a:ext cx="2537460" cy="178308"/>
          </a:xfrm>
          <a:prstGeom prst="rect">
            <a:avLst/>
          </a:prstGeom>
          <a:noFill/>
          <a:ln/>
        </p:spPr>
        <p:txBody>
          <a:bodyPr wrap="square" lIns="0" tIns="0" rIns="0" bIns="0" rtlCol="0" anchor="ctr">
            <a:normAutofit/>
          </a:bodyPr>
          <a:lstStyle>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indent="0">
              <a:buNone/>
            </a:pPr>
            <a:r>
              <a:rPr lang="en-US" sz="1275" b="1">
                <a:solidFill>
                  <a:srgbClr val="073B5C"/>
                </a:solidFill>
              </a:rPr>
              <a:t>Start with the flow</a:t>
            </a:r>
            <a:endParaRPr lang="en-US" sz="1275"/>
          </a:p>
        </p:txBody>
      </p:sp>
      <p:sp>
        <p:nvSpPr>
          <p:cNvPr id="12" name="Text 10"/>
          <p:cNvSpPr/>
          <p:nvPr/>
        </p:nvSpPr>
        <p:spPr>
          <a:xfrm>
            <a:off x="1268730" y="1749154"/>
            <a:ext cx="2708910" cy="288036"/>
          </a:xfrm>
          <a:prstGeom prst="rect">
            <a:avLst/>
          </a:prstGeom>
          <a:noFill/>
          <a:ln/>
        </p:spPr>
        <p:txBody>
          <a:bodyPr wrap="square" lIns="0" tIns="0" rIns="0" bIns="0" rtlCol="0" anchor="ctr">
            <a:normAutofit/>
          </a:bodyPr>
          <a:lstStyle>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indent="0">
              <a:buNone/>
            </a:pPr>
            <a:r>
              <a:rPr lang="en-US" sz="945">
                <a:solidFill>
                  <a:srgbClr val="5E6A72"/>
                </a:solidFill>
              </a:rPr>
              <a:t>Map the developer journey before choosing tools.</a:t>
            </a:r>
            <a:endParaRPr lang="en-US" sz="945"/>
          </a:p>
        </p:txBody>
      </p:sp>
      <p:sp>
        <p:nvSpPr>
          <p:cNvPr id="13" name="Shape 11"/>
          <p:cNvSpPr/>
          <p:nvPr/>
        </p:nvSpPr>
        <p:spPr>
          <a:xfrm>
            <a:off x="4608576" y="1214230"/>
            <a:ext cx="3737610" cy="1220724"/>
          </a:xfrm>
          <a:prstGeom prst="roundRect">
            <a:avLst>
              <a:gd name="adj" fmla="val 6742"/>
            </a:avLst>
          </a:prstGeom>
          <a:solidFill>
            <a:srgbClr val="FFFFFF"/>
          </a:solidFill>
          <a:ln w="12700">
            <a:solidFill>
              <a:srgbClr val="DDEBE9"/>
            </a:solidFill>
            <a:prstDash val="solid"/>
          </a:ln>
        </p:spPr>
        <p:txBody>
          <a:bodyPr/>
          <a:lstStyle/>
          <a:p>
            <a:endParaRPr lang="pt-BR"/>
          </a:p>
        </p:txBody>
      </p:sp>
      <p:sp>
        <p:nvSpPr>
          <p:cNvPr id="14" name="Shape 12"/>
          <p:cNvSpPr/>
          <p:nvPr/>
        </p:nvSpPr>
        <p:spPr>
          <a:xfrm>
            <a:off x="4780026" y="1454260"/>
            <a:ext cx="342900" cy="342900"/>
          </a:xfrm>
          <a:prstGeom prst="ellipse">
            <a:avLst/>
          </a:prstGeom>
          <a:solidFill>
            <a:srgbClr val="00A878"/>
          </a:solidFill>
          <a:ln w="12700">
            <a:solidFill>
              <a:srgbClr val="333333">
                <a:alpha val="0"/>
              </a:srgbClr>
            </a:solidFill>
            <a:prstDash val="solid"/>
          </a:ln>
        </p:spPr>
        <p:txBody>
          <a:bodyPr/>
          <a:lstStyle/>
          <a:p>
            <a:endParaRPr lang="pt-BR"/>
          </a:p>
        </p:txBody>
      </p:sp>
      <p:sp>
        <p:nvSpPr>
          <p:cNvPr id="15" name="Text 13"/>
          <p:cNvSpPr/>
          <p:nvPr/>
        </p:nvSpPr>
        <p:spPr>
          <a:xfrm>
            <a:off x="4780026" y="1529698"/>
            <a:ext cx="342900" cy="96012"/>
          </a:xfrm>
          <a:prstGeom prst="rect">
            <a:avLst/>
          </a:prstGeom>
          <a:noFill/>
          <a:ln/>
        </p:spPr>
        <p:txBody>
          <a:bodyPr wrap="square" lIns="0" tIns="0" rIns="0" bIns="0" rtlCol="0" anchor="ctr"/>
          <a:lstStyle>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indent="0" algn="ctr">
              <a:buNone/>
            </a:pPr>
            <a:r>
              <a:rPr lang="en-US" sz="750" b="1">
                <a:solidFill>
                  <a:srgbClr val="FFFFFF"/>
                </a:solidFill>
              </a:rPr>
              <a:t>2</a:t>
            </a:r>
            <a:endParaRPr lang="en-US" sz="750"/>
          </a:p>
        </p:txBody>
      </p:sp>
      <p:sp>
        <p:nvSpPr>
          <p:cNvPr id="16" name="Text 14"/>
          <p:cNvSpPr/>
          <p:nvPr/>
        </p:nvSpPr>
        <p:spPr>
          <a:xfrm>
            <a:off x="5260086" y="1454260"/>
            <a:ext cx="2537460" cy="178308"/>
          </a:xfrm>
          <a:prstGeom prst="rect">
            <a:avLst/>
          </a:prstGeom>
          <a:noFill/>
          <a:ln/>
        </p:spPr>
        <p:txBody>
          <a:bodyPr wrap="square" lIns="0" tIns="0" rIns="0" bIns="0" rtlCol="0" anchor="ctr">
            <a:normAutofit/>
          </a:bodyPr>
          <a:lstStyle>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indent="0">
              <a:buNone/>
            </a:pPr>
            <a:r>
              <a:rPr lang="en-US" sz="1275" b="1">
                <a:solidFill>
                  <a:srgbClr val="073B5C"/>
                </a:solidFill>
              </a:rPr>
              <a:t>Abstract the repeated pain</a:t>
            </a:r>
            <a:endParaRPr lang="en-US" sz="1275"/>
          </a:p>
        </p:txBody>
      </p:sp>
      <p:sp>
        <p:nvSpPr>
          <p:cNvPr id="17" name="Text 15"/>
          <p:cNvSpPr/>
          <p:nvPr/>
        </p:nvSpPr>
        <p:spPr>
          <a:xfrm>
            <a:off x="5260086" y="1749154"/>
            <a:ext cx="2708910" cy="288036"/>
          </a:xfrm>
          <a:prstGeom prst="rect">
            <a:avLst/>
          </a:prstGeom>
          <a:noFill/>
          <a:ln/>
        </p:spPr>
        <p:txBody>
          <a:bodyPr wrap="square" lIns="0" tIns="0" rIns="0" bIns="0" rtlCol="0" anchor="ctr">
            <a:normAutofit/>
          </a:bodyPr>
          <a:lstStyle>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indent="0">
              <a:buNone/>
            </a:pPr>
            <a:r>
              <a:rPr lang="en-US" sz="945">
                <a:solidFill>
                  <a:srgbClr val="5E6A72"/>
                </a:solidFill>
              </a:rPr>
              <a:t>Turn recurring tickets into reusable capabilities.</a:t>
            </a:r>
            <a:endParaRPr lang="en-US" sz="945"/>
          </a:p>
        </p:txBody>
      </p:sp>
      <p:sp>
        <p:nvSpPr>
          <p:cNvPr id="18" name="Shape 16"/>
          <p:cNvSpPr/>
          <p:nvPr/>
        </p:nvSpPr>
        <p:spPr>
          <a:xfrm>
            <a:off x="617220" y="2577382"/>
            <a:ext cx="3737610" cy="1220724"/>
          </a:xfrm>
          <a:prstGeom prst="roundRect">
            <a:avLst>
              <a:gd name="adj" fmla="val 6742"/>
            </a:avLst>
          </a:prstGeom>
          <a:solidFill>
            <a:srgbClr val="FFFFFF"/>
          </a:solidFill>
          <a:ln w="12700">
            <a:solidFill>
              <a:srgbClr val="DDEBE9"/>
            </a:solidFill>
            <a:prstDash val="solid"/>
          </a:ln>
        </p:spPr>
        <p:txBody>
          <a:bodyPr/>
          <a:lstStyle/>
          <a:p>
            <a:endParaRPr lang="pt-BR"/>
          </a:p>
        </p:txBody>
      </p:sp>
      <p:sp>
        <p:nvSpPr>
          <p:cNvPr id="19" name="Shape 17"/>
          <p:cNvSpPr/>
          <p:nvPr/>
        </p:nvSpPr>
        <p:spPr>
          <a:xfrm>
            <a:off x="788670" y="3065890"/>
            <a:ext cx="342900" cy="342900"/>
          </a:xfrm>
          <a:prstGeom prst="ellipse">
            <a:avLst/>
          </a:prstGeom>
          <a:solidFill>
            <a:srgbClr val="00A878"/>
          </a:solidFill>
          <a:ln w="12700">
            <a:solidFill>
              <a:srgbClr val="333333">
                <a:alpha val="0"/>
              </a:srgbClr>
            </a:solidFill>
            <a:prstDash val="solid"/>
          </a:ln>
        </p:spPr>
        <p:txBody>
          <a:bodyPr/>
          <a:lstStyle/>
          <a:p>
            <a:endParaRPr lang="pt-BR"/>
          </a:p>
        </p:txBody>
      </p:sp>
      <p:sp>
        <p:nvSpPr>
          <p:cNvPr id="20" name="Text 18"/>
          <p:cNvSpPr/>
          <p:nvPr/>
        </p:nvSpPr>
        <p:spPr>
          <a:xfrm>
            <a:off x="788670" y="3141328"/>
            <a:ext cx="342900" cy="96012"/>
          </a:xfrm>
          <a:prstGeom prst="rect">
            <a:avLst/>
          </a:prstGeom>
          <a:noFill/>
          <a:ln/>
        </p:spPr>
        <p:txBody>
          <a:bodyPr wrap="square" lIns="0" tIns="0" rIns="0" bIns="0" rtlCol="0" anchor="ctr"/>
          <a:lstStyle>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indent="0" algn="ctr">
              <a:buNone/>
            </a:pPr>
            <a:r>
              <a:rPr lang="en-US" sz="750" b="1">
                <a:solidFill>
                  <a:srgbClr val="FFFFFF"/>
                </a:solidFill>
              </a:rPr>
              <a:t>3</a:t>
            </a:r>
            <a:endParaRPr lang="en-US" sz="750"/>
          </a:p>
        </p:txBody>
      </p:sp>
      <p:sp>
        <p:nvSpPr>
          <p:cNvPr id="21" name="Text 19"/>
          <p:cNvSpPr/>
          <p:nvPr/>
        </p:nvSpPr>
        <p:spPr>
          <a:xfrm>
            <a:off x="1268730" y="3065890"/>
            <a:ext cx="2537460" cy="178308"/>
          </a:xfrm>
          <a:prstGeom prst="rect">
            <a:avLst/>
          </a:prstGeom>
          <a:noFill/>
          <a:ln/>
        </p:spPr>
        <p:txBody>
          <a:bodyPr wrap="square" lIns="0" tIns="0" rIns="0" bIns="0" rtlCol="0" anchor="ctr">
            <a:normAutofit/>
          </a:bodyPr>
          <a:lstStyle>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indent="0">
              <a:buNone/>
            </a:pPr>
            <a:r>
              <a:rPr lang="en-US" sz="1275" b="1">
                <a:solidFill>
                  <a:srgbClr val="073B5C"/>
                </a:solidFill>
              </a:rPr>
              <a:t>Build guardrails into the path</a:t>
            </a:r>
            <a:endParaRPr lang="en-US" sz="1275"/>
          </a:p>
        </p:txBody>
      </p:sp>
      <p:sp>
        <p:nvSpPr>
          <p:cNvPr id="22" name="Text 20"/>
          <p:cNvSpPr/>
          <p:nvPr/>
        </p:nvSpPr>
        <p:spPr>
          <a:xfrm>
            <a:off x="1268730" y="3360784"/>
            <a:ext cx="2708910" cy="288036"/>
          </a:xfrm>
          <a:prstGeom prst="rect">
            <a:avLst/>
          </a:prstGeom>
          <a:noFill/>
          <a:ln/>
        </p:spPr>
        <p:txBody>
          <a:bodyPr wrap="square" lIns="0" tIns="0" rIns="0" bIns="0" rtlCol="0" anchor="ctr">
            <a:normAutofit/>
          </a:bodyPr>
          <a:lstStyle>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indent="0">
              <a:buNone/>
            </a:pPr>
            <a:r>
              <a:rPr lang="en-US" sz="945">
                <a:solidFill>
                  <a:srgbClr val="5E6A72"/>
                </a:solidFill>
              </a:rPr>
              <a:t>Security, observability and governance must be defaults.</a:t>
            </a:r>
            <a:endParaRPr lang="en-US" sz="945"/>
          </a:p>
        </p:txBody>
      </p:sp>
      <p:sp>
        <p:nvSpPr>
          <p:cNvPr id="23" name="Shape 21"/>
          <p:cNvSpPr/>
          <p:nvPr/>
        </p:nvSpPr>
        <p:spPr>
          <a:xfrm>
            <a:off x="4608576" y="2577382"/>
            <a:ext cx="3737610" cy="1220724"/>
          </a:xfrm>
          <a:prstGeom prst="roundRect">
            <a:avLst>
              <a:gd name="adj" fmla="val 6742"/>
            </a:avLst>
          </a:prstGeom>
          <a:solidFill>
            <a:srgbClr val="FFFFFF"/>
          </a:solidFill>
          <a:ln w="12700">
            <a:solidFill>
              <a:srgbClr val="DDEBE9"/>
            </a:solidFill>
            <a:prstDash val="solid"/>
          </a:ln>
        </p:spPr>
        <p:txBody>
          <a:bodyPr/>
          <a:lstStyle/>
          <a:p>
            <a:endParaRPr lang="pt-BR"/>
          </a:p>
        </p:txBody>
      </p:sp>
      <p:sp>
        <p:nvSpPr>
          <p:cNvPr id="24" name="Shape 22"/>
          <p:cNvSpPr/>
          <p:nvPr/>
        </p:nvSpPr>
        <p:spPr>
          <a:xfrm>
            <a:off x="4780026" y="3065890"/>
            <a:ext cx="342900" cy="342900"/>
          </a:xfrm>
          <a:prstGeom prst="ellipse">
            <a:avLst/>
          </a:prstGeom>
          <a:solidFill>
            <a:srgbClr val="00A878"/>
          </a:solidFill>
          <a:ln w="12700">
            <a:solidFill>
              <a:srgbClr val="333333">
                <a:alpha val="0"/>
              </a:srgbClr>
            </a:solidFill>
            <a:prstDash val="solid"/>
          </a:ln>
        </p:spPr>
        <p:txBody>
          <a:bodyPr/>
          <a:lstStyle/>
          <a:p>
            <a:endParaRPr lang="pt-BR"/>
          </a:p>
        </p:txBody>
      </p:sp>
      <p:sp>
        <p:nvSpPr>
          <p:cNvPr id="25" name="Text 23"/>
          <p:cNvSpPr/>
          <p:nvPr/>
        </p:nvSpPr>
        <p:spPr>
          <a:xfrm>
            <a:off x="4780026" y="3141328"/>
            <a:ext cx="342900" cy="96012"/>
          </a:xfrm>
          <a:prstGeom prst="rect">
            <a:avLst/>
          </a:prstGeom>
          <a:noFill/>
          <a:ln/>
        </p:spPr>
        <p:txBody>
          <a:bodyPr wrap="square" lIns="0" tIns="0" rIns="0" bIns="0" rtlCol="0" anchor="ctr"/>
          <a:lstStyle>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indent="0" algn="ctr">
              <a:buNone/>
            </a:pPr>
            <a:r>
              <a:rPr lang="en-US" sz="750" b="1">
                <a:solidFill>
                  <a:srgbClr val="FFFFFF"/>
                </a:solidFill>
              </a:rPr>
              <a:t>4</a:t>
            </a:r>
            <a:endParaRPr lang="en-US" sz="750"/>
          </a:p>
        </p:txBody>
      </p:sp>
      <p:sp>
        <p:nvSpPr>
          <p:cNvPr id="26" name="Text 24"/>
          <p:cNvSpPr/>
          <p:nvPr/>
        </p:nvSpPr>
        <p:spPr>
          <a:xfrm>
            <a:off x="5260086" y="3065890"/>
            <a:ext cx="2537460" cy="178308"/>
          </a:xfrm>
          <a:prstGeom prst="rect">
            <a:avLst/>
          </a:prstGeom>
          <a:noFill/>
          <a:ln/>
        </p:spPr>
        <p:txBody>
          <a:bodyPr wrap="square" lIns="0" tIns="0" rIns="0" bIns="0" rtlCol="0" anchor="ctr">
            <a:normAutofit/>
          </a:bodyPr>
          <a:lstStyle>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indent="0">
              <a:buNone/>
            </a:pPr>
            <a:r>
              <a:rPr lang="en-US" sz="1275" b="1">
                <a:solidFill>
                  <a:srgbClr val="073B5C"/>
                </a:solidFill>
              </a:rPr>
              <a:t>Treat the platform as a product</a:t>
            </a:r>
            <a:endParaRPr lang="en-US" sz="1275"/>
          </a:p>
        </p:txBody>
      </p:sp>
      <p:sp>
        <p:nvSpPr>
          <p:cNvPr id="27" name="Text 25"/>
          <p:cNvSpPr/>
          <p:nvPr/>
        </p:nvSpPr>
        <p:spPr>
          <a:xfrm>
            <a:off x="5260086" y="3360784"/>
            <a:ext cx="2708910" cy="288036"/>
          </a:xfrm>
          <a:prstGeom prst="rect">
            <a:avLst/>
          </a:prstGeom>
          <a:noFill/>
          <a:ln/>
        </p:spPr>
        <p:txBody>
          <a:bodyPr wrap="square" lIns="0" tIns="0" rIns="0" bIns="0" rtlCol="0" anchor="ctr">
            <a:normAutofit/>
          </a:bodyPr>
          <a:lstStyle>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indent="0">
              <a:buNone/>
            </a:pPr>
            <a:r>
              <a:rPr lang="en-US" sz="945">
                <a:solidFill>
                  <a:srgbClr val="5E6A72"/>
                </a:solidFill>
              </a:rPr>
              <a:t>Measure adoption, trust and outcomes over time.</a:t>
            </a:r>
            <a:endParaRPr lang="en-US" sz="945"/>
          </a:p>
        </p:txBody>
      </p:sp>
      <p:sp>
        <p:nvSpPr>
          <p:cNvPr id="28" name="Shape 26"/>
          <p:cNvSpPr/>
          <p:nvPr/>
        </p:nvSpPr>
        <p:spPr>
          <a:xfrm>
            <a:off x="960120" y="4019252"/>
            <a:ext cx="7166610" cy="356616"/>
          </a:xfrm>
          <a:prstGeom prst="roundRect">
            <a:avLst>
              <a:gd name="adj" fmla="val 15385"/>
            </a:avLst>
          </a:prstGeom>
          <a:solidFill>
            <a:srgbClr val="073B5C"/>
          </a:solidFill>
          <a:ln w="12700">
            <a:solidFill>
              <a:srgbClr val="333333">
                <a:alpha val="0"/>
              </a:srgbClr>
            </a:solidFill>
            <a:prstDash val="solid"/>
          </a:ln>
        </p:spPr>
        <p:txBody>
          <a:bodyPr/>
          <a:lstStyle/>
          <a:p>
            <a:endParaRPr lang="pt-BR"/>
          </a:p>
        </p:txBody>
      </p:sp>
      <p:sp>
        <p:nvSpPr>
          <p:cNvPr id="29" name="Text 27"/>
          <p:cNvSpPr/>
          <p:nvPr/>
        </p:nvSpPr>
        <p:spPr>
          <a:xfrm>
            <a:off x="1062990" y="4135838"/>
            <a:ext cx="6960870" cy="123444"/>
          </a:xfrm>
          <a:prstGeom prst="rect">
            <a:avLst/>
          </a:prstGeom>
          <a:noFill/>
          <a:ln/>
        </p:spPr>
        <p:txBody>
          <a:bodyPr wrap="square" lIns="0" tIns="0" rIns="0" bIns="0" rtlCol="0" anchor="ctr"/>
          <a:lstStyle>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indent="0" algn="ctr">
              <a:buNone/>
            </a:pPr>
            <a:r>
              <a:rPr lang="en-US" sz="863" b="1">
                <a:solidFill>
                  <a:srgbClr val="FFFFFF"/>
                </a:solidFill>
              </a:rPr>
              <a:t>For the NREN community: let’s share paved roads instead of reinventing the plumbing.</a:t>
            </a:r>
            <a:endParaRPr lang="en-US" sz="863"/>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7">
            <a:extLst>
              <a:ext uri="{FF2B5EF4-FFF2-40B4-BE49-F238E27FC236}">
                <a16:creationId xmlns:a16="http://schemas.microsoft.com/office/drawing/2014/main" id="{43B8BB45-E3F1-32ED-85AB-7EE6933C41C3}"/>
              </a:ext>
            </a:extLst>
          </p:cNvPr>
          <p:cNvSpPr txBox="1">
            <a:spLocks/>
          </p:cNvSpPr>
          <p:nvPr/>
        </p:nvSpPr>
        <p:spPr>
          <a:xfrm>
            <a:off x="448092" y="1405656"/>
            <a:ext cx="5793498" cy="426330"/>
          </a:xfrm>
          <a:prstGeom prst="rect">
            <a:avLst/>
          </a:prstGeom>
        </p:spPr>
        <p:txBody>
          <a:bodyPr anchor="ctr"/>
          <a:lstStyle>
            <a:lvl1pPr marL="0" indent="0" algn="l" defTabSz="685800" rtl="0" eaLnBrk="1" latinLnBrk="0" hangingPunct="1">
              <a:lnSpc>
                <a:spcPct val="90000"/>
              </a:lnSpc>
              <a:spcBef>
                <a:spcPts val="750"/>
              </a:spcBef>
              <a:buFont typeface="Arial" panose="020B0604020202020204" pitchFamily="34" charset="0"/>
              <a:buNone/>
              <a:defRPr sz="1600" kern="1200">
                <a:solidFill>
                  <a:srgbClr val="414140"/>
                </a:solidFill>
                <a:latin typeface="Arial" panose="020B0604020202020204" pitchFamily="34" charset="0"/>
                <a:ea typeface="Verdana" panose="020B0604030504040204" pitchFamily="34" charset="0"/>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400" kern="1200">
                <a:solidFill>
                  <a:srgbClr val="414140"/>
                </a:solidFill>
                <a:latin typeface="Arial" panose="020B0604020202020204" pitchFamily="34" charset="0"/>
                <a:ea typeface="Verdana" panose="020B0604030504040204" pitchFamily="34" charset="0"/>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200" kern="1200">
                <a:solidFill>
                  <a:srgbClr val="414140"/>
                </a:solidFill>
                <a:latin typeface="Arial" panose="020B0604020202020204" pitchFamily="34" charset="0"/>
                <a:ea typeface="Verdana" panose="020B0604030504040204" pitchFamily="34" charset="0"/>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rgbClr val="414140"/>
                </a:solidFill>
                <a:latin typeface="Arial" panose="020B0604020202020204" pitchFamily="34" charset="0"/>
                <a:ea typeface="Verdana" panose="020B0604030504040204" pitchFamily="34" charset="0"/>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rgbClr val="414140"/>
                </a:solidFill>
                <a:latin typeface="Arial" panose="020B0604020202020204" pitchFamily="34" charset="0"/>
                <a:ea typeface="Verdana" panose="020B0604030504040204" pitchFamily="34" charset="0"/>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400">
                <a:solidFill>
                  <a:srgbClr val="037C3F"/>
                </a:solidFill>
                <a:latin typeface="+mn-lt"/>
              </a:rPr>
              <a:t>Any questions?</a:t>
            </a:r>
          </a:p>
        </p:txBody>
      </p:sp>
      <p:sp>
        <p:nvSpPr>
          <p:cNvPr id="6" name="Text Placeholder 6">
            <a:extLst>
              <a:ext uri="{FF2B5EF4-FFF2-40B4-BE49-F238E27FC236}">
                <a16:creationId xmlns:a16="http://schemas.microsoft.com/office/drawing/2014/main" id="{45F73542-302F-E941-8625-6F10E4188B6E}"/>
              </a:ext>
            </a:extLst>
          </p:cNvPr>
          <p:cNvSpPr txBox="1">
            <a:spLocks/>
          </p:cNvSpPr>
          <p:nvPr/>
        </p:nvSpPr>
        <p:spPr>
          <a:xfrm>
            <a:off x="392390" y="793291"/>
            <a:ext cx="5981102" cy="765524"/>
          </a:xfrm>
          <a:prstGeom prst="rect">
            <a:avLst/>
          </a:prstGeom>
        </p:spPr>
        <p:txBody>
          <a:bodyPr/>
          <a:lstStyle>
            <a:lvl1pPr marL="0" indent="0" algn="l" defTabSz="685800" rtl="0" eaLnBrk="1" latinLnBrk="0" hangingPunct="1">
              <a:lnSpc>
                <a:spcPct val="90000"/>
              </a:lnSpc>
              <a:spcBef>
                <a:spcPts val="750"/>
              </a:spcBef>
              <a:buFont typeface="Arial" panose="020B0604020202020204" pitchFamily="34" charset="0"/>
              <a:buNone/>
              <a:defRPr sz="1600" kern="1200">
                <a:solidFill>
                  <a:srgbClr val="414140"/>
                </a:solidFill>
                <a:latin typeface="Arial" panose="020B0604020202020204" pitchFamily="34" charset="0"/>
                <a:ea typeface="Verdana" panose="020B0604030504040204" pitchFamily="34" charset="0"/>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400" kern="1200">
                <a:solidFill>
                  <a:srgbClr val="414140"/>
                </a:solidFill>
                <a:latin typeface="Arial" panose="020B0604020202020204" pitchFamily="34" charset="0"/>
                <a:ea typeface="Verdana" panose="020B0604030504040204" pitchFamily="34" charset="0"/>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200" kern="1200">
                <a:solidFill>
                  <a:srgbClr val="414140"/>
                </a:solidFill>
                <a:latin typeface="Arial" panose="020B0604020202020204" pitchFamily="34" charset="0"/>
                <a:ea typeface="Verdana" panose="020B0604030504040204" pitchFamily="34" charset="0"/>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rgbClr val="414140"/>
                </a:solidFill>
                <a:latin typeface="Arial" panose="020B0604020202020204" pitchFamily="34" charset="0"/>
                <a:ea typeface="Verdana" panose="020B0604030504040204" pitchFamily="34" charset="0"/>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rgbClr val="414140"/>
                </a:solidFill>
                <a:latin typeface="Arial" panose="020B0604020202020204" pitchFamily="34" charset="0"/>
                <a:ea typeface="Verdana" panose="020B0604030504040204" pitchFamily="34" charset="0"/>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4000" b="1">
                <a:solidFill>
                  <a:srgbClr val="1C305D"/>
                </a:solidFill>
                <a:latin typeface="+mn-lt"/>
              </a:rPr>
              <a:t>Thank you</a:t>
            </a:r>
          </a:p>
        </p:txBody>
      </p:sp>
    </p:spTree>
    <p:extLst>
      <p:ext uri="{BB962C8B-B14F-4D97-AF65-F5344CB8AC3E}">
        <p14:creationId xmlns:p14="http://schemas.microsoft.com/office/powerpoint/2010/main" val="16597758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3">
    <p:bg>
      <p:bgPr>
        <a:solidFill>
          <a:srgbClr val="F7FBFA"/>
        </a:solidFill>
        <a:effectLst/>
      </p:bgPr>
    </p:bg>
    <p:spTree>
      <p:nvGrpSpPr>
        <p:cNvPr id="1" name=""/>
        <p:cNvGrpSpPr/>
        <p:nvPr/>
      </p:nvGrpSpPr>
      <p:grpSpPr>
        <a:xfrm>
          <a:off x="0" y="0"/>
          <a:ext cx="0" cy="0"/>
          <a:chOff x="0" y="0"/>
          <a:chExt cx="0" cy="0"/>
        </a:xfrm>
      </p:grpSpPr>
      <p:sp>
        <p:nvSpPr>
          <p:cNvPr id="5" name="Text 3"/>
          <p:cNvSpPr/>
          <p:nvPr/>
        </p:nvSpPr>
        <p:spPr>
          <a:xfrm>
            <a:off x="445770" y="329184"/>
            <a:ext cx="7338060" cy="377190"/>
          </a:xfrm>
          <a:prstGeom prst="rect">
            <a:avLst/>
          </a:prstGeom>
          <a:noFill/>
          <a:ln/>
        </p:spPr>
        <p:txBody>
          <a:bodyPr wrap="square" lIns="191" tIns="191" rIns="191" bIns="191" rtlCol="0" anchor="ctr">
            <a:normAutofit/>
          </a:bodyPr>
          <a:lstStyle>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indent="0">
              <a:buNone/>
            </a:pPr>
            <a:r>
              <a:rPr lang="en-US" sz="2325" b="1">
                <a:solidFill>
                  <a:srgbClr val="073B5C"/>
                </a:solidFill>
                <a:latin typeface="Aptos Display"/>
                <a:ea typeface="Aptos Display" pitchFamily="34" charset="-122"/>
                <a:cs typeface="Aptos Display" pitchFamily="34" charset="-120"/>
              </a:rPr>
              <a:t>The reality: cognitive overload</a:t>
            </a:r>
            <a:endParaRPr lang="en-US" sz="2325">
              <a:latin typeface="Aptos Display"/>
            </a:endParaRPr>
          </a:p>
        </p:txBody>
      </p:sp>
      <p:sp>
        <p:nvSpPr>
          <p:cNvPr id="6" name="Text 4"/>
          <p:cNvSpPr/>
          <p:nvPr/>
        </p:nvSpPr>
        <p:spPr>
          <a:xfrm>
            <a:off x="466344" y="747522"/>
            <a:ext cx="6858000" cy="219456"/>
          </a:xfrm>
          <a:prstGeom prst="rect">
            <a:avLst/>
          </a:prstGeom>
          <a:noFill/>
          <a:ln/>
        </p:spPr>
        <p:txBody>
          <a:bodyPr wrap="square" lIns="0" tIns="0" rIns="0" bIns="0" rtlCol="0" anchor="ctr"/>
          <a:lstStyle>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indent="0">
              <a:buNone/>
            </a:pPr>
            <a:r>
              <a:rPr lang="en-US" sz="975">
                <a:solidFill>
                  <a:srgbClr val="5E6A72"/>
                </a:solidFill>
                <a:latin typeface="Aptos Display"/>
                <a:ea typeface="Aptos" pitchFamily="34" charset="-122"/>
                <a:cs typeface="Aptos" pitchFamily="34" charset="-120"/>
              </a:rPr>
              <a:t>Developer teams became responsible for the plumbing around their services.</a:t>
            </a:r>
            <a:endParaRPr lang="en-US" sz="975">
              <a:latin typeface="Aptos Display"/>
            </a:endParaRPr>
          </a:p>
        </p:txBody>
      </p:sp>
      <p:sp>
        <p:nvSpPr>
          <p:cNvPr id="7" name="Shape 5"/>
          <p:cNvSpPr/>
          <p:nvPr/>
        </p:nvSpPr>
        <p:spPr>
          <a:xfrm>
            <a:off x="452628" y="1028700"/>
            <a:ext cx="754380" cy="0"/>
          </a:xfrm>
          <a:prstGeom prst="line">
            <a:avLst/>
          </a:prstGeom>
          <a:noFill/>
          <a:ln w="25400">
            <a:solidFill>
              <a:srgbClr val="00A878"/>
            </a:solidFill>
            <a:prstDash val="solid"/>
          </a:ln>
        </p:spPr>
        <p:txBody>
          <a:bodyPr/>
          <a:lstStyle/>
          <a:p>
            <a:endParaRPr lang="pt-BR"/>
          </a:p>
        </p:txBody>
      </p:sp>
      <p:sp>
        <p:nvSpPr>
          <p:cNvPr id="8" name="Shape 6"/>
          <p:cNvSpPr/>
          <p:nvPr/>
        </p:nvSpPr>
        <p:spPr>
          <a:xfrm>
            <a:off x="617220" y="1371600"/>
            <a:ext cx="2537460" cy="2708910"/>
          </a:xfrm>
          <a:prstGeom prst="roundRect">
            <a:avLst>
              <a:gd name="adj" fmla="val 3243"/>
            </a:avLst>
          </a:prstGeom>
          <a:solidFill>
            <a:srgbClr val="FFFFFF"/>
          </a:solidFill>
          <a:ln w="12700">
            <a:solidFill>
              <a:srgbClr val="DDEBE9"/>
            </a:solidFill>
            <a:prstDash val="solid"/>
          </a:ln>
        </p:spPr>
        <p:txBody>
          <a:bodyPr/>
          <a:lstStyle/>
          <a:p>
            <a:endParaRPr lang="pt-BR"/>
          </a:p>
        </p:txBody>
      </p:sp>
      <p:sp>
        <p:nvSpPr>
          <p:cNvPr id="9" name="Text 7"/>
          <p:cNvSpPr/>
          <p:nvPr/>
        </p:nvSpPr>
        <p:spPr>
          <a:xfrm>
            <a:off x="822960" y="1611630"/>
            <a:ext cx="1920240" cy="233172"/>
          </a:xfrm>
          <a:prstGeom prst="rect">
            <a:avLst/>
          </a:prstGeom>
          <a:noFill/>
          <a:ln/>
        </p:spPr>
        <p:txBody>
          <a:bodyPr wrap="square" lIns="0" tIns="0" rIns="0" bIns="0" rtlCol="0" anchor="ctr"/>
          <a:lstStyle>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indent="0">
              <a:buNone/>
            </a:pPr>
            <a:r>
              <a:rPr lang="en-US" sz="1350" b="1">
                <a:solidFill>
                  <a:srgbClr val="073B5C"/>
                </a:solidFill>
                <a:latin typeface="Aptos Display"/>
              </a:rPr>
              <a:t>From building features…</a:t>
            </a:r>
            <a:endParaRPr lang="en-US" sz="1350">
              <a:latin typeface="Aptos Display"/>
            </a:endParaRPr>
          </a:p>
        </p:txBody>
      </p:sp>
      <p:sp>
        <p:nvSpPr>
          <p:cNvPr id="10" name="Text 8"/>
          <p:cNvSpPr/>
          <p:nvPr/>
        </p:nvSpPr>
        <p:spPr>
          <a:xfrm>
            <a:off x="836676" y="2057400"/>
            <a:ext cx="1851660" cy="994410"/>
          </a:xfrm>
          <a:prstGeom prst="rect">
            <a:avLst/>
          </a:prstGeom>
          <a:noFill/>
          <a:ln/>
        </p:spPr>
        <p:txBody>
          <a:bodyPr wrap="square" lIns="476" tIns="476" rIns="476" bIns="476" rtlCol="0" anchor="ctr">
            <a:normAutofit/>
          </a:bodyPr>
          <a:lstStyle>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285750" indent="-285750">
              <a:buFont typeface="Arial"/>
              <a:buChar char="•"/>
            </a:pPr>
            <a:r>
              <a:rPr lang="en-US" sz="1200">
                <a:solidFill>
                  <a:srgbClr val="5E6A72"/>
                </a:solidFill>
                <a:latin typeface="Aptos Display"/>
                <a:ea typeface="+mn-lt"/>
                <a:cs typeface="+mn-lt"/>
              </a:rPr>
              <a:t>application code </a:t>
            </a:r>
            <a:endParaRPr lang="pt-BR">
              <a:latin typeface="Aptos Display"/>
            </a:endParaRPr>
          </a:p>
          <a:p>
            <a:pPr marL="285750" indent="-285750">
              <a:buFont typeface="Arial"/>
              <a:buChar char="•"/>
            </a:pPr>
            <a:r>
              <a:rPr lang="en-US" sz="1200">
                <a:solidFill>
                  <a:srgbClr val="5E6A72"/>
                </a:solidFill>
                <a:latin typeface="Aptos Display"/>
                <a:ea typeface="+mn-lt"/>
                <a:cs typeface="+mn-lt"/>
              </a:rPr>
              <a:t>domain logic </a:t>
            </a:r>
            <a:endParaRPr lang="en-US">
              <a:latin typeface="Aptos Display"/>
            </a:endParaRPr>
          </a:p>
          <a:p>
            <a:pPr marL="285750" indent="-285750">
              <a:buFont typeface="Arial"/>
              <a:buChar char="•"/>
            </a:pPr>
            <a:r>
              <a:rPr lang="en-US" sz="1200">
                <a:solidFill>
                  <a:srgbClr val="5E6A72"/>
                </a:solidFill>
                <a:latin typeface="Aptos Display"/>
                <a:ea typeface="+mn-lt"/>
                <a:cs typeface="+mn-lt"/>
              </a:rPr>
              <a:t>research services </a:t>
            </a:r>
            <a:endParaRPr lang="en-US">
              <a:latin typeface="Aptos Display"/>
            </a:endParaRPr>
          </a:p>
          <a:p>
            <a:pPr marL="285750" indent="-285750">
              <a:buFont typeface="Arial"/>
              <a:buChar char="•"/>
            </a:pPr>
            <a:r>
              <a:rPr lang="en-US" sz="1200">
                <a:solidFill>
                  <a:srgbClr val="5E6A72"/>
                </a:solidFill>
                <a:latin typeface="Aptos Display"/>
                <a:ea typeface="+mn-lt"/>
                <a:cs typeface="+mn-lt"/>
              </a:rPr>
              <a:t>user value</a:t>
            </a:r>
          </a:p>
        </p:txBody>
      </p:sp>
      <p:sp>
        <p:nvSpPr>
          <p:cNvPr id="11" name="Shape 9"/>
          <p:cNvSpPr/>
          <p:nvPr/>
        </p:nvSpPr>
        <p:spPr>
          <a:xfrm>
            <a:off x="3497580" y="1081106"/>
            <a:ext cx="1440180" cy="3217868"/>
          </a:xfrm>
          <a:prstGeom prst="roundRect">
            <a:avLst>
              <a:gd name="adj" fmla="val 7619"/>
            </a:avLst>
          </a:prstGeom>
          <a:solidFill>
            <a:srgbClr val="073B5C"/>
          </a:solidFill>
          <a:ln w="12700">
            <a:solidFill>
              <a:srgbClr val="333333">
                <a:alpha val="0"/>
              </a:srgbClr>
            </a:solidFill>
            <a:prstDash val="solid"/>
          </a:ln>
        </p:spPr>
        <p:txBody>
          <a:bodyPr/>
          <a:lstStyle/>
          <a:p>
            <a:endParaRPr lang="pt-BR"/>
          </a:p>
        </p:txBody>
      </p:sp>
      <p:sp>
        <p:nvSpPr>
          <p:cNvPr id="12" name="Text 10"/>
          <p:cNvSpPr/>
          <p:nvPr/>
        </p:nvSpPr>
        <p:spPr>
          <a:xfrm>
            <a:off x="3669030" y="1371600"/>
            <a:ext cx="1097280" cy="480060"/>
          </a:xfrm>
          <a:prstGeom prst="rect">
            <a:avLst/>
          </a:prstGeom>
          <a:noFill/>
          <a:ln/>
        </p:spPr>
        <p:txBody>
          <a:bodyPr wrap="square" lIns="191" tIns="191" rIns="191" bIns="191" rtlCol="0" anchor="ctr">
            <a:normAutofit fontScale="85000" lnSpcReduction="20000"/>
          </a:bodyPr>
          <a:lstStyle>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sz="1500">
                <a:solidFill>
                  <a:srgbClr val="FFFFFF"/>
                </a:solidFill>
                <a:latin typeface="Aptos Display"/>
                <a:ea typeface="+mn-lt"/>
                <a:cs typeface="+mn-lt"/>
              </a:rPr>
              <a:t>… to operating the delivery stack</a:t>
            </a:r>
            <a:endParaRPr lang="pt-BR">
              <a:latin typeface="Aptos Display"/>
            </a:endParaRPr>
          </a:p>
        </p:txBody>
      </p:sp>
      <p:sp>
        <p:nvSpPr>
          <p:cNvPr id="13" name="Shape 11"/>
          <p:cNvSpPr/>
          <p:nvPr/>
        </p:nvSpPr>
        <p:spPr>
          <a:xfrm>
            <a:off x="3675888" y="2091690"/>
            <a:ext cx="493776" cy="233172"/>
          </a:xfrm>
          <a:prstGeom prst="roundRect">
            <a:avLst>
              <a:gd name="adj" fmla="val 17647"/>
            </a:avLst>
          </a:prstGeom>
          <a:solidFill>
            <a:srgbClr val="EAF8F4"/>
          </a:solidFill>
          <a:ln w="12700">
            <a:solidFill>
              <a:srgbClr val="333333">
                <a:alpha val="0"/>
              </a:srgbClr>
            </a:solidFill>
            <a:prstDash val="solid"/>
          </a:ln>
        </p:spPr>
        <p:txBody>
          <a:bodyPr/>
          <a:lstStyle/>
          <a:p>
            <a:endParaRPr lang="pt-BR"/>
          </a:p>
        </p:txBody>
      </p:sp>
      <p:sp>
        <p:nvSpPr>
          <p:cNvPr id="14" name="Text 12"/>
          <p:cNvSpPr/>
          <p:nvPr/>
        </p:nvSpPr>
        <p:spPr>
          <a:xfrm>
            <a:off x="3730752" y="2146554"/>
            <a:ext cx="384048" cy="109728"/>
          </a:xfrm>
          <a:prstGeom prst="rect">
            <a:avLst/>
          </a:prstGeom>
          <a:noFill/>
          <a:ln/>
        </p:spPr>
        <p:txBody>
          <a:bodyPr wrap="square" lIns="0" tIns="0" rIns="0" bIns="0" rtlCol="0" anchor="ctr"/>
          <a:lstStyle>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indent="0" algn="ctr">
              <a:buNone/>
            </a:pPr>
            <a:r>
              <a:rPr lang="en-US" sz="800">
                <a:solidFill>
                  <a:srgbClr val="073B5C"/>
                </a:solidFill>
                <a:latin typeface="Aptos Display"/>
                <a:ea typeface="+mn-lt"/>
                <a:cs typeface="+mn-lt"/>
              </a:rPr>
              <a:t>CI/CD</a:t>
            </a:r>
            <a:endParaRPr lang="pt-BR" sz="800">
              <a:latin typeface="Aptos Display"/>
            </a:endParaRPr>
          </a:p>
        </p:txBody>
      </p:sp>
      <p:sp>
        <p:nvSpPr>
          <p:cNvPr id="15" name="Shape 13"/>
          <p:cNvSpPr/>
          <p:nvPr/>
        </p:nvSpPr>
        <p:spPr>
          <a:xfrm>
            <a:off x="3675888" y="2420874"/>
            <a:ext cx="493776" cy="233172"/>
          </a:xfrm>
          <a:prstGeom prst="roundRect">
            <a:avLst>
              <a:gd name="adj" fmla="val 17647"/>
            </a:avLst>
          </a:prstGeom>
          <a:solidFill>
            <a:srgbClr val="EAF8F4"/>
          </a:solidFill>
          <a:ln w="12700">
            <a:solidFill>
              <a:srgbClr val="333333">
                <a:alpha val="0"/>
              </a:srgbClr>
            </a:solidFill>
            <a:prstDash val="solid"/>
          </a:ln>
        </p:spPr>
        <p:txBody>
          <a:bodyPr/>
          <a:lstStyle/>
          <a:p>
            <a:endParaRPr lang="pt-BR"/>
          </a:p>
        </p:txBody>
      </p:sp>
      <p:sp>
        <p:nvSpPr>
          <p:cNvPr id="16" name="Text 14"/>
          <p:cNvSpPr/>
          <p:nvPr/>
        </p:nvSpPr>
        <p:spPr>
          <a:xfrm>
            <a:off x="3730752" y="2475738"/>
            <a:ext cx="384048" cy="109728"/>
          </a:xfrm>
          <a:prstGeom prst="rect">
            <a:avLst/>
          </a:prstGeom>
          <a:noFill/>
          <a:ln/>
        </p:spPr>
        <p:txBody>
          <a:bodyPr wrap="square" lIns="0" tIns="0" rIns="0" bIns="0" rtlCol="0" anchor="ctr"/>
          <a:lstStyle>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indent="0" algn="ctr">
              <a:buNone/>
            </a:pPr>
            <a:r>
              <a:rPr lang="en-US" sz="700">
                <a:solidFill>
                  <a:srgbClr val="073B5C"/>
                </a:solidFill>
                <a:latin typeface="Aptos Display"/>
              </a:rPr>
              <a:t>Terraform</a:t>
            </a:r>
            <a:endParaRPr lang="en-US" sz="700">
              <a:latin typeface="Aptos Display"/>
            </a:endParaRPr>
          </a:p>
        </p:txBody>
      </p:sp>
      <p:sp>
        <p:nvSpPr>
          <p:cNvPr id="17" name="Shape 15"/>
          <p:cNvSpPr/>
          <p:nvPr/>
        </p:nvSpPr>
        <p:spPr>
          <a:xfrm>
            <a:off x="3675888" y="2750058"/>
            <a:ext cx="493776" cy="233172"/>
          </a:xfrm>
          <a:prstGeom prst="roundRect">
            <a:avLst>
              <a:gd name="adj" fmla="val 17647"/>
            </a:avLst>
          </a:prstGeom>
          <a:solidFill>
            <a:srgbClr val="EAF8F4"/>
          </a:solidFill>
          <a:ln w="12700">
            <a:solidFill>
              <a:srgbClr val="333333">
                <a:alpha val="0"/>
              </a:srgbClr>
            </a:solidFill>
            <a:prstDash val="solid"/>
          </a:ln>
        </p:spPr>
        <p:txBody>
          <a:bodyPr/>
          <a:lstStyle/>
          <a:p>
            <a:endParaRPr lang="pt-BR"/>
          </a:p>
        </p:txBody>
      </p:sp>
      <p:sp>
        <p:nvSpPr>
          <p:cNvPr id="18" name="Text 16"/>
          <p:cNvSpPr/>
          <p:nvPr/>
        </p:nvSpPr>
        <p:spPr>
          <a:xfrm>
            <a:off x="3730752" y="2804922"/>
            <a:ext cx="384048" cy="109728"/>
          </a:xfrm>
          <a:prstGeom prst="rect">
            <a:avLst/>
          </a:prstGeom>
          <a:noFill/>
          <a:ln/>
        </p:spPr>
        <p:txBody>
          <a:bodyPr wrap="square" lIns="0" tIns="0" rIns="0" bIns="0" rtlCol="0" anchor="ctr"/>
          <a:lstStyle>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indent="0" algn="ctr">
              <a:buNone/>
            </a:pPr>
            <a:r>
              <a:rPr lang="en-US" sz="800">
                <a:solidFill>
                  <a:srgbClr val="073B5C"/>
                </a:solidFill>
                <a:latin typeface="Aptos Display"/>
              </a:rPr>
              <a:t>Helm</a:t>
            </a:r>
            <a:endParaRPr lang="en-US" sz="800">
              <a:latin typeface="Aptos Display"/>
            </a:endParaRPr>
          </a:p>
        </p:txBody>
      </p:sp>
      <p:sp>
        <p:nvSpPr>
          <p:cNvPr id="20" name="Text 18"/>
          <p:cNvSpPr/>
          <p:nvPr/>
        </p:nvSpPr>
        <p:spPr>
          <a:xfrm>
            <a:off x="3730752" y="3134106"/>
            <a:ext cx="384048" cy="109728"/>
          </a:xfrm>
          <a:prstGeom prst="rect">
            <a:avLst/>
          </a:prstGeom>
          <a:noFill/>
          <a:ln/>
        </p:spPr>
        <p:txBody>
          <a:bodyPr wrap="square" lIns="0" tIns="0" rIns="0" bIns="0" rtlCol="0" anchor="ctr"/>
          <a:lstStyle>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indent="0" algn="ctr">
              <a:buNone/>
            </a:pPr>
            <a:endParaRPr lang="en-US" sz="600" b="1">
              <a:solidFill>
                <a:srgbClr val="073B5C"/>
              </a:solidFill>
              <a:latin typeface="Aptos Display"/>
              <a:ea typeface="Calibri"/>
              <a:cs typeface="Calibri"/>
            </a:endParaRPr>
          </a:p>
        </p:txBody>
      </p:sp>
      <p:sp>
        <p:nvSpPr>
          <p:cNvPr id="21" name="Shape 19"/>
          <p:cNvSpPr/>
          <p:nvPr/>
        </p:nvSpPr>
        <p:spPr>
          <a:xfrm>
            <a:off x="4320540" y="2091690"/>
            <a:ext cx="493776" cy="233172"/>
          </a:xfrm>
          <a:prstGeom prst="roundRect">
            <a:avLst>
              <a:gd name="adj" fmla="val 17647"/>
            </a:avLst>
          </a:prstGeom>
          <a:solidFill>
            <a:srgbClr val="EAF8F4"/>
          </a:solidFill>
          <a:ln w="12700">
            <a:solidFill>
              <a:srgbClr val="333333">
                <a:alpha val="0"/>
              </a:srgbClr>
            </a:solidFill>
            <a:prstDash val="solid"/>
          </a:ln>
        </p:spPr>
        <p:txBody>
          <a:bodyPr/>
          <a:lstStyle/>
          <a:p>
            <a:endParaRPr lang="pt-BR"/>
          </a:p>
        </p:txBody>
      </p:sp>
      <p:sp>
        <p:nvSpPr>
          <p:cNvPr id="22" name="Text 20"/>
          <p:cNvSpPr/>
          <p:nvPr/>
        </p:nvSpPr>
        <p:spPr>
          <a:xfrm>
            <a:off x="4353838" y="2122292"/>
            <a:ext cx="435265" cy="171729"/>
          </a:xfrm>
          <a:prstGeom prst="rect">
            <a:avLst/>
          </a:prstGeom>
          <a:noFill/>
          <a:ln/>
        </p:spPr>
        <p:txBody>
          <a:bodyPr wrap="square" lIns="0" tIns="0" rIns="0" bIns="0" rtlCol="0" anchor="ctr"/>
          <a:lstStyle>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indent="0" algn="ctr">
              <a:buNone/>
            </a:pPr>
            <a:r>
              <a:rPr lang="en-US" sz="800">
                <a:solidFill>
                  <a:srgbClr val="073B5C"/>
                </a:solidFill>
                <a:latin typeface="Aptos Display"/>
                <a:ea typeface="+mn-lt"/>
                <a:cs typeface="+mn-lt"/>
              </a:rPr>
              <a:t>Helm</a:t>
            </a:r>
            <a:endParaRPr lang="pt-BR" sz="800">
              <a:latin typeface="Aptos Display"/>
            </a:endParaRPr>
          </a:p>
        </p:txBody>
      </p:sp>
      <p:sp>
        <p:nvSpPr>
          <p:cNvPr id="23" name="Shape 21"/>
          <p:cNvSpPr/>
          <p:nvPr/>
        </p:nvSpPr>
        <p:spPr>
          <a:xfrm>
            <a:off x="4320540" y="2420874"/>
            <a:ext cx="493776" cy="233172"/>
          </a:xfrm>
          <a:prstGeom prst="roundRect">
            <a:avLst>
              <a:gd name="adj" fmla="val 17647"/>
            </a:avLst>
          </a:prstGeom>
          <a:solidFill>
            <a:srgbClr val="EAF8F4"/>
          </a:solidFill>
          <a:ln w="12700">
            <a:solidFill>
              <a:srgbClr val="333333">
                <a:alpha val="0"/>
              </a:srgbClr>
            </a:solidFill>
            <a:prstDash val="solid"/>
          </a:ln>
        </p:spPr>
        <p:txBody>
          <a:bodyPr/>
          <a:lstStyle/>
          <a:p>
            <a:endParaRPr lang="pt-BR"/>
          </a:p>
        </p:txBody>
      </p:sp>
      <p:sp>
        <p:nvSpPr>
          <p:cNvPr id="24" name="Text 22"/>
          <p:cNvSpPr/>
          <p:nvPr/>
        </p:nvSpPr>
        <p:spPr>
          <a:xfrm>
            <a:off x="4375404" y="2475738"/>
            <a:ext cx="384048" cy="109728"/>
          </a:xfrm>
          <a:prstGeom prst="rect">
            <a:avLst/>
          </a:prstGeom>
          <a:noFill/>
          <a:ln/>
        </p:spPr>
        <p:txBody>
          <a:bodyPr wrap="square" lIns="0" tIns="0" rIns="0" bIns="0" rtlCol="0" anchor="ctr"/>
          <a:lstStyle>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indent="0" algn="ctr">
              <a:buNone/>
            </a:pPr>
            <a:r>
              <a:rPr lang="en-US" sz="800">
                <a:solidFill>
                  <a:srgbClr val="073B5C"/>
                </a:solidFill>
                <a:latin typeface="Aptos Display"/>
              </a:rPr>
              <a:t>Logs</a:t>
            </a:r>
            <a:endParaRPr lang="en-US" sz="800">
              <a:latin typeface="Aptos Display"/>
            </a:endParaRPr>
          </a:p>
        </p:txBody>
      </p:sp>
      <p:sp>
        <p:nvSpPr>
          <p:cNvPr id="25" name="Shape 23"/>
          <p:cNvSpPr/>
          <p:nvPr/>
        </p:nvSpPr>
        <p:spPr>
          <a:xfrm>
            <a:off x="4320540" y="2750058"/>
            <a:ext cx="493776" cy="233172"/>
          </a:xfrm>
          <a:prstGeom prst="roundRect">
            <a:avLst>
              <a:gd name="adj" fmla="val 17647"/>
            </a:avLst>
          </a:prstGeom>
          <a:solidFill>
            <a:srgbClr val="EAF8F4"/>
          </a:solidFill>
          <a:ln w="12700">
            <a:solidFill>
              <a:srgbClr val="333333">
                <a:alpha val="0"/>
              </a:srgbClr>
            </a:solidFill>
            <a:prstDash val="solid"/>
          </a:ln>
        </p:spPr>
        <p:txBody>
          <a:bodyPr/>
          <a:lstStyle/>
          <a:p>
            <a:endParaRPr lang="pt-BR"/>
          </a:p>
        </p:txBody>
      </p:sp>
      <p:sp>
        <p:nvSpPr>
          <p:cNvPr id="26" name="Text 24"/>
          <p:cNvSpPr/>
          <p:nvPr/>
        </p:nvSpPr>
        <p:spPr>
          <a:xfrm>
            <a:off x="4375404" y="2804922"/>
            <a:ext cx="384048" cy="109728"/>
          </a:xfrm>
          <a:prstGeom prst="rect">
            <a:avLst/>
          </a:prstGeom>
          <a:noFill/>
          <a:ln/>
        </p:spPr>
        <p:txBody>
          <a:bodyPr wrap="square" lIns="0" tIns="0" rIns="0" bIns="0" rtlCol="0" anchor="ctr"/>
          <a:lstStyle>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indent="0" algn="ctr">
              <a:buNone/>
            </a:pPr>
            <a:r>
              <a:rPr lang="en-US" sz="800">
                <a:solidFill>
                  <a:srgbClr val="073B5C"/>
                </a:solidFill>
                <a:latin typeface="Aptos Display"/>
              </a:rPr>
              <a:t>Policies</a:t>
            </a:r>
            <a:endParaRPr lang="en-US" sz="800">
              <a:latin typeface="Aptos Display"/>
            </a:endParaRPr>
          </a:p>
        </p:txBody>
      </p:sp>
      <p:sp>
        <p:nvSpPr>
          <p:cNvPr id="27" name="Shape 25"/>
          <p:cNvSpPr/>
          <p:nvPr/>
        </p:nvSpPr>
        <p:spPr>
          <a:xfrm>
            <a:off x="5349240" y="1371600"/>
            <a:ext cx="3051810" cy="2708910"/>
          </a:xfrm>
          <a:prstGeom prst="roundRect">
            <a:avLst>
              <a:gd name="adj" fmla="val 3038"/>
            </a:avLst>
          </a:prstGeom>
          <a:solidFill>
            <a:srgbClr val="FFFFFF"/>
          </a:solidFill>
          <a:ln w="12700">
            <a:solidFill>
              <a:srgbClr val="DDEBE9"/>
            </a:solidFill>
            <a:prstDash val="solid"/>
          </a:ln>
        </p:spPr>
        <p:txBody>
          <a:bodyPr/>
          <a:lstStyle/>
          <a:p>
            <a:endParaRPr lang="pt-BR"/>
          </a:p>
        </p:txBody>
      </p:sp>
      <p:sp>
        <p:nvSpPr>
          <p:cNvPr id="28" name="Text 26"/>
          <p:cNvSpPr/>
          <p:nvPr/>
        </p:nvSpPr>
        <p:spPr>
          <a:xfrm>
            <a:off x="5589270" y="1611630"/>
            <a:ext cx="2468880" cy="219456"/>
          </a:xfrm>
          <a:prstGeom prst="rect">
            <a:avLst/>
          </a:prstGeom>
          <a:noFill/>
          <a:ln/>
        </p:spPr>
        <p:txBody>
          <a:bodyPr wrap="square" lIns="0" tIns="0" rIns="0" bIns="0" rtlCol="0" anchor="ctr"/>
          <a:lstStyle>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indent="0">
              <a:buNone/>
            </a:pPr>
            <a:r>
              <a:rPr lang="en-US" sz="1350" b="1">
                <a:solidFill>
                  <a:srgbClr val="073B5C"/>
                </a:solidFill>
                <a:latin typeface="Aptos Display"/>
              </a:rPr>
              <a:t>Operational overhead became the default</a:t>
            </a:r>
            <a:endParaRPr lang="en-US" sz="1350">
              <a:latin typeface="Aptos Display"/>
            </a:endParaRPr>
          </a:p>
        </p:txBody>
      </p:sp>
      <p:sp>
        <p:nvSpPr>
          <p:cNvPr id="29" name="Text 27"/>
          <p:cNvSpPr/>
          <p:nvPr/>
        </p:nvSpPr>
        <p:spPr>
          <a:xfrm>
            <a:off x="5596128" y="2023110"/>
            <a:ext cx="2503170" cy="1440180"/>
          </a:xfrm>
          <a:prstGeom prst="rect">
            <a:avLst/>
          </a:prstGeom>
          <a:noFill/>
          <a:ln/>
        </p:spPr>
        <p:txBody>
          <a:bodyPr wrap="square" lIns="286" tIns="286" rIns="286" bIns="286" rtlCol="0" anchor="ctr">
            <a:normAutofit/>
          </a:bodyPr>
          <a:lstStyle>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indent="0">
              <a:buNone/>
            </a:pPr>
            <a:r>
              <a:rPr lang="en-US" sz="1200">
                <a:solidFill>
                  <a:srgbClr val="5E6A72"/>
                </a:solidFill>
                <a:latin typeface="Aptos Display"/>
              </a:rPr>
              <a:t>• more handoffs</a:t>
            </a:r>
            <a:endParaRPr lang="en-US" sz="1200">
              <a:latin typeface="Aptos Display"/>
            </a:endParaRPr>
          </a:p>
          <a:p>
            <a:pPr marL="0" indent="0">
              <a:buNone/>
            </a:pPr>
            <a:r>
              <a:rPr lang="en-US" sz="1200">
                <a:solidFill>
                  <a:srgbClr val="5E6A72"/>
                </a:solidFill>
                <a:latin typeface="Aptos Display"/>
              </a:rPr>
              <a:t>• more tool-specific knowledge</a:t>
            </a:r>
            <a:endParaRPr lang="en-US" sz="1200">
              <a:latin typeface="Aptos Display"/>
            </a:endParaRPr>
          </a:p>
          <a:p>
            <a:pPr marL="0" indent="0">
              <a:buNone/>
            </a:pPr>
            <a:r>
              <a:rPr lang="en-US" sz="1200">
                <a:solidFill>
                  <a:srgbClr val="5E6A72"/>
                </a:solidFill>
                <a:latin typeface="Aptos Display"/>
              </a:rPr>
              <a:t>• more drift</a:t>
            </a:r>
            <a:endParaRPr lang="en-US" sz="1200">
              <a:latin typeface="Aptos Display"/>
            </a:endParaRPr>
          </a:p>
          <a:p>
            <a:pPr marL="0" indent="0">
              <a:buNone/>
            </a:pPr>
            <a:r>
              <a:rPr lang="en-US" sz="1200">
                <a:solidFill>
                  <a:srgbClr val="5E6A72"/>
                </a:solidFill>
                <a:latin typeface="Aptos Display"/>
              </a:rPr>
              <a:t>• more late-stage surprises</a:t>
            </a:r>
            <a:endParaRPr lang="en-US" sz="1200">
              <a:latin typeface="Aptos Display"/>
            </a:endParaRPr>
          </a:p>
          <a:p>
            <a:pPr marL="0" indent="0">
              <a:buNone/>
            </a:pPr>
            <a:r>
              <a:rPr lang="en-US" sz="1200">
                <a:solidFill>
                  <a:srgbClr val="5E6A72"/>
                </a:solidFill>
                <a:latin typeface="Aptos Display"/>
              </a:rPr>
              <a:t>• less time for domain work</a:t>
            </a:r>
            <a:endParaRPr lang="en-US" sz="1200">
              <a:latin typeface="Aptos Display"/>
            </a:endParaRPr>
          </a:p>
        </p:txBody>
      </p:sp>
      <p:sp>
        <p:nvSpPr>
          <p:cNvPr id="33" name="Shape 15">
            <a:extLst>
              <a:ext uri="{FF2B5EF4-FFF2-40B4-BE49-F238E27FC236}">
                <a16:creationId xmlns:a16="http://schemas.microsoft.com/office/drawing/2014/main" id="{0344E4F0-9DC0-BF36-1535-BE422372BE6B}"/>
              </a:ext>
            </a:extLst>
          </p:cNvPr>
          <p:cNvSpPr/>
          <p:nvPr/>
        </p:nvSpPr>
        <p:spPr>
          <a:xfrm>
            <a:off x="3686670" y="3140941"/>
            <a:ext cx="493776" cy="233172"/>
          </a:xfrm>
          <a:prstGeom prst="roundRect">
            <a:avLst>
              <a:gd name="adj" fmla="val 17647"/>
            </a:avLst>
          </a:prstGeom>
          <a:solidFill>
            <a:srgbClr val="EAF8F4"/>
          </a:solidFill>
          <a:ln w="12700">
            <a:solidFill>
              <a:srgbClr val="333333">
                <a:alpha val="0"/>
              </a:srgbClr>
            </a:solidFill>
            <a:prstDash val="solid"/>
          </a:ln>
        </p:spPr>
        <p:txBody>
          <a:bodyPr/>
          <a:lstStyle/>
          <a:p>
            <a:endParaRPr lang="pt-BR"/>
          </a:p>
        </p:txBody>
      </p:sp>
      <p:sp>
        <p:nvSpPr>
          <p:cNvPr id="34" name="Text 16">
            <a:extLst>
              <a:ext uri="{FF2B5EF4-FFF2-40B4-BE49-F238E27FC236}">
                <a16:creationId xmlns:a16="http://schemas.microsoft.com/office/drawing/2014/main" id="{49042487-330B-5A36-1B7A-C1DDC55D776C}"/>
              </a:ext>
            </a:extLst>
          </p:cNvPr>
          <p:cNvSpPr/>
          <p:nvPr/>
        </p:nvSpPr>
        <p:spPr>
          <a:xfrm>
            <a:off x="3741535" y="3195806"/>
            <a:ext cx="384048" cy="109728"/>
          </a:xfrm>
          <a:prstGeom prst="rect">
            <a:avLst/>
          </a:prstGeom>
          <a:noFill/>
          <a:ln/>
        </p:spPr>
        <p:txBody>
          <a:bodyPr wrap="square" lIns="0" tIns="0" rIns="0" bIns="0" rtlCol="0" anchor="ctr"/>
          <a:lstStyle>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sz="700">
                <a:solidFill>
                  <a:srgbClr val="073B5C"/>
                </a:solidFill>
                <a:latin typeface="Aptos Display"/>
              </a:rPr>
              <a:t>Monitoring</a:t>
            </a:r>
            <a:endParaRPr lang="en-US" sz="700">
              <a:latin typeface="Aptos Display"/>
            </a:endParaRPr>
          </a:p>
        </p:txBody>
      </p:sp>
      <p:sp>
        <p:nvSpPr>
          <p:cNvPr id="35" name="Shape 15">
            <a:extLst>
              <a:ext uri="{FF2B5EF4-FFF2-40B4-BE49-F238E27FC236}">
                <a16:creationId xmlns:a16="http://schemas.microsoft.com/office/drawing/2014/main" id="{E47C5137-4B07-1303-4039-09B5FB4834CE}"/>
              </a:ext>
            </a:extLst>
          </p:cNvPr>
          <p:cNvSpPr/>
          <p:nvPr/>
        </p:nvSpPr>
        <p:spPr>
          <a:xfrm>
            <a:off x="4312085" y="3142934"/>
            <a:ext cx="493776" cy="233172"/>
          </a:xfrm>
          <a:prstGeom prst="roundRect">
            <a:avLst>
              <a:gd name="adj" fmla="val 17647"/>
            </a:avLst>
          </a:prstGeom>
          <a:solidFill>
            <a:srgbClr val="EAF8F4"/>
          </a:solidFill>
          <a:ln w="12700">
            <a:solidFill>
              <a:srgbClr val="333333">
                <a:alpha val="0"/>
              </a:srgbClr>
            </a:solidFill>
            <a:prstDash val="solid"/>
          </a:ln>
        </p:spPr>
        <p:txBody>
          <a:bodyPr/>
          <a:lstStyle/>
          <a:p>
            <a:endParaRPr lang="pt-BR"/>
          </a:p>
        </p:txBody>
      </p:sp>
      <p:sp>
        <p:nvSpPr>
          <p:cNvPr id="36" name="Text 16">
            <a:extLst>
              <a:ext uri="{FF2B5EF4-FFF2-40B4-BE49-F238E27FC236}">
                <a16:creationId xmlns:a16="http://schemas.microsoft.com/office/drawing/2014/main" id="{65687889-A539-34C3-41B1-3CAD9C9231E9}"/>
              </a:ext>
            </a:extLst>
          </p:cNvPr>
          <p:cNvSpPr/>
          <p:nvPr/>
        </p:nvSpPr>
        <p:spPr>
          <a:xfrm>
            <a:off x="4366950" y="3197799"/>
            <a:ext cx="384048" cy="109728"/>
          </a:xfrm>
          <a:prstGeom prst="rect">
            <a:avLst/>
          </a:prstGeom>
          <a:noFill/>
          <a:ln/>
        </p:spPr>
        <p:txBody>
          <a:bodyPr wrap="square" lIns="0" tIns="0" rIns="0" bIns="0" rtlCol="0" anchor="ctr"/>
          <a:lstStyle>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indent="0" algn="ctr">
              <a:buNone/>
            </a:pPr>
            <a:r>
              <a:rPr lang="en-US" sz="800">
                <a:solidFill>
                  <a:srgbClr val="073B5C"/>
                </a:solidFill>
                <a:latin typeface="Aptos Display"/>
              </a:rPr>
              <a:t>Firewall</a:t>
            </a:r>
            <a:endParaRPr lang="en-US" sz="800">
              <a:latin typeface="Aptos Display"/>
            </a:endParaRPr>
          </a:p>
        </p:txBody>
      </p:sp>
      <p:sp>
        <p:nvSpPr>
          <p:cNvPr id="37" name="Shape 15">
            <a:extLst>
              <a:ext uri="{FF2B5EF4-FFF2-40B4-BE49-F238E27FC236}">
                <a16:creationId xmlns:a16="http://schemas.microsoft.com/office/drawing/2014/main" id="{54AB6401-6E3B-CD60-F08B-D7CCDBECB79C}"/>
              </a:ext>
            </a:extLst>
          </p:cNvPr>
          <p:cNvSpPr/>
          <p:nvPr/>
        </p:nvSpPr>
        <p:spPr>
          <a:xfrm>
            <a:off x="3694757" y="3507564"/>
            <a:ext cx="493776" cy="233172"/>
          </a:xfrm>
          <a:prstGeom prst="roundRect">
            <a:avLst>
              <a:gd name="adj" fmla="val 17647"/>
            </a:avLst>
          </a:prstGeom>
          <a:solidFill>
            <a:srgbClr val="EAF8F4"/>
          </a:solidFill>
          <a:ln w="12700">
            <a:solidFill>
              <a:srgbClr val="333333">
                <a:alpha val="0"/>
              </a:srgbClr>
            </a:solidFill>
            <a:prstDash val="solid"/>
          </a:ln>
        </p:spPr>
        <p:txBody>
          <a:bodyPr/>
          <a:lstStyle/>
          <a:p>
            <a:endParaRPr lang="pt-BR"/>
          </a:p>
        </p:txBody>
      </p:sp>
      <p:sp>
        <p:nvSpPr>
          <p:cNvPr id="38" name="Text 16">
            <a:extLst>
              <a:ext uri="{FF2B5EF4-FFF2-40B4-BE49-F238E27FC236}">
                <a16:creationId xmlns:a16="http://schemas.microsoft.com/office/drawing/2014/main" id="{20EDA918-88B4-6FE7-5D98-24E77286E33B}"/>
              </a:ext>
            </a:extLst>
          </p:cNvPr>
          <p:cNvSpPr/>
          <p:nvPr/>
        </p:nvSpPr>
        <p:spPr>
          <a:xfrm>
            <a:off x="3749622" y="3562429"/>
            <a:ext cx="384048" cy="109728"/>
          </a:xfrm>
          <a:prstGeom prst="rect">
            <a:avLst/>
          </a:prstGeom>
          <a:noFill/>
          <a:ln/>
        </p:spPr>
        <p:txBody>
          <a:bodyPr wrap="square" lIns="0" tIns="0" rIns="0" bIns="0" rtlCol="0" anchor="ctr"/>
          <a:lstStyle>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indent="0" algn="ctr">
              <a:buNone/>
            </a:pPr>
            <a:r>
              <a:rPr lang="en-US" sz="800">
                <a:solidFill>
                  <a:srgbClr val="073B5C"/>
                </a:solidFill>
                <a:latin typeface="Aptos Display"/>
              </a:rPr>
              <a:t>DNS</a:t>
            </a:r>
            <a:endParaRPr lang="en-US" sz="800">
              <a:latin typeface="Aptos Display"/>
            </a:endParaRPr>
          </a:p>
        </p:txBody>
      </p:sp>
      <p:sp>
        <p:nvSpPr>
          <p:cNvPr id="39" name="Shape 15">
            <a:extLst>
              <a:ext uri="{FF2B5EF4-FFF2-40B4-BE49-F238E27FC236}">
                <a16:creationId xmlns:a16="http://schemas.microsoft.com/office/drawing/2014/main" id="{06B84ED3-AFCE-2A32-98FF-B00CAAE2BD5B}"/>
              </a:ext>
            </a:extLst>
          </p:cNvPr>
          <p:cNvSpPr/>
          <p:nvPr/>
        </p:nvSpPr>
        <p:spPr>
          <a:xfrm>
            <a:off x="4312085" y="3518347"/>
            <a:ext cx="493776" cy="233172"/>
          </a:xfrm>
          <a:prstGeom prst="roundRect">
            <a:avLst>
              <a:gd name="adj" fmla="val 17647"/>
            </a:avLst>
          </a:prstGeom>
          <a:solidFill>
            <a:srgbClr val="EAF8F4"/>
          </a:solidFill>
          <a:ln w="12700">
            <a:solidFill>
              <a:srgbClr val="333333">
                <a:alpha val="0"/>
              </a:srgbClr>
            </a:solidFill>
            <a:prstDash val="solid"/>
          </a:ln>
        </p:spPr>
        <p:txBody>
          <a:bodyPr/>
          <a:lstStyle/>
          <a:p>
            <a:endParaRPr lang="pt-BR"/>
          </a:p>
        </p:txBody>
      </p:sp>
      <p:sp>
        <p:nvSpPr>
          <p:cNvPr id="40" name="Text 16">
            <a:extLst>
              <a:ext uri="{FF2B5EF4-FFF2-40B4-BE49-F238E27FC236}">
                <a16:creationId xmlns:a16="http://schemas.microsoft.com/office/drawing/2014/main" id="{B77B106A-8D1B-E2B9-5589-EC4607D25A79}"/>
              </a:ext>
            </a:extLst>
          </p:cNvPr>
          <p:cNvSpPr/>
          <p:nvPr/>
        </p:nvSpPr>
        <p:spPr>
          <a:xfrm>
            <a:off x="4366950" y="3573212"/>
            <a:ext cx="384048" cy="109728"/>
          </a:xfrm>
          <a:prstGeom prst="rect">
            <a:avLst/>
          </a:prstGeom>
          <a:noFill/>
          <a:ln/>
        </p:spPr>
        <p:txBody>
          <a:bodyPr wrap="square" lIns="0" tIns="0" rIns="0" bIns="0" rtlCol="0" anchor="ctr"/>
          <a:lstStyle>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indent="0" algn="ctr">
              <a:buNone/>
            </a:pPr>
            <a:r>
              <a:rPr lang="en-US" sz="800" err="1">
                <a:solidFill>
                  <a:srgbClr val="073B5C"/>
                </a:solidFill>
                <a:latin typeface="Aptos Display"/>
              </a:rPr>
              <a:t>IaM</a:t>
            </a:r>
            <a:endParaRPr lang="en-US" sz="800" b="1">
              <a:latin typeface="Aptos Display"/>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9F3AD8-F557-E42B-20AF-94CD6FEF8D87}"/>
            </a:ext>
          </a:extLst>
        </p:cNvPr>
        <p:cNvGrpSpPr/>
        <p:nvPr/>
      </p:nvGrpSpPr>
      <p:grpSpPr>
        <a:xfrm>
          <a:off x="0" y="0"/>
          <a:ext cx="0" cy="0"/>
          <a:chOff x="0" y="0"/>
          <a:chExt cx="0" cy="0"/>
        </a:xfrm>
      </p:grpSpPr>
      <p:pic>
        <p:nvPicPr>
          <p:cNvPr id="2" name="Picture 1" descr="image.png">
            <a:extLst>
              <a:ext uri="{FF2B5EF4-FFF2-40B4-BE49-F238E27FC236}">
                <a16:creationId xmlns:a16="http://schemas.microsoft.com/office/drawing/2014/main" id="{BF45603C-A5A1-9DB8-4EE5-8433949EF593}"/>
              </a:ext>
            </a:extLst>
          </p:cNvPr>
          <p:cNvPicPr>
            <a:picLocks noChangeAspect="1"/>
          </p:cNvPicPr>
          <p:nvPr/>
        </p:nvPicPr>
        <p:blipFill>
          <a:blip r:embed="rId2"/>
          <a:stretch>
            <a:fillRect/>
          </a:stretch>
        </p:blipFill>
        <p:spPr>
          <a:xfrm>
            <a:off x="0" y="2008"/>
            <a:ext cx="9144000" cy="4504485"/>
          </a:xfrm>
          <a:prstGeom prst="rect">
            <a:avLst/>
          </a:prstGeom>
        </p:spPr>
      </p:pic>
      <p:sp>
        <p:nvSpPr>
          <p:cNvPr id="8" name="Google Shape;113;p16">
            <a:extLst>
              <a:ext uri="{FF2B5EF4-FFF2-40B4-BE49-F238E27FC236}">
                <a16:creationId xmlns:a16="http://schemas.microsoft.com/office/drawing/2014/main" id="{CFEAB33E-4B2A-638B-137D-576285849D91}"/>
              </a:ext>
            </a:extLst>
          </p:cNvPr>
          <p:cNvSpPr txBox="1"/>
          <p:nvPr/>
        </p:nvSpPr>
        <p:spPr>
          <a:xfrm>
            <a:off x="-313928" y="1789360"/>
            <a:ext cx="4886325" cy="861774"/>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800" b="1">
                <a:solidFill>
                  <a:srgbClr val="003366"/>
                </a:solidFill>
                <a:latin typeface="Aptos Display"/>
                <a:ea typeface="Calibri"/>
                <a:sym typeface="Inter"/>
              </a:rPr>
              <a:t>Days, not minutes</a:t>
            </a:r>
            <a:br>
              <a:rPr lang="en-US" sz="2800" b="1">
                <a:latin typeface="Aptos Display"/>
                <a:ea typeface="Calibri"/>
              </a:rPr>
            </a:br>
            <a:r>
              <a:rPr lang="en-US" sz="2800" b="1">
                <a:solidFill>
                  <a:srgbClr val="003366"/>
                </a:solidFill>
                <a:latin typeface="Aptos Display"/>
                <a:ea typeface="Calibri"/>
                <a:sym typeface="Inter"/>
              </a:rPr>
              <a:t> to get a service ready</a:t>
            </a:r>
            <a:endParaRPr lang="pt-BR" sz="2800">
              <a:latin typeface="Aptos Display"/>
            </a:endParaRPr>
          </a:p>
        </p:txBody>
      </p:sp>
      <p:sp>
        <p:nvSpPr>
          <p:cNvPr id="9" name="Google Shape;114;p16">
            <a:extLst>
              <a:ext uri="{FF2B5EF4-FFF2-40B4-BE49-F238E27FC236}">
                <a16:creationId xmlns:a16="http://schemas.microsoft.com/office/drawing/2014/main" id="{7F0073D4-11CE-DCA8-8695-93FFB5CD81B6}"/>
              </a:ext>
            </a:extLst>
          </p:cNvPr>
          <p:cNvSpPr txBox="1"/>
          <p:nvPr/>
        </p:nvSpPr>
        <p:spPr>
          <a:xfrm>
            <a:off x="4429125" y="874806"/>
            <a:ext cx="4211965" cy="581698"/>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19968"/>
              </a:lnSpc>
              <a:spcBef>
                <a:spcPts val="0"/>
              </a:spcBef>
              <a:spcAft>
                <a:spcPts val="0"/>
              </a:spcAft>
              <a:buNone/>
            </a:pPr>
            <a:r>
              <a:rPr lang="en-US" sz="3150" b="1" i="0" u="none" strike="noStrike" cap="none">
                <a:solidFill>
                  <a:srgbClr val="003366"/>
                </a:solidFill>
                <a:latin typeface="Aptos Display"/>
                <a:ea typeface="Calibri"/>
                <a:cs typeface="Calibri"/>
                <a:sym typeface="Inter"/>
              </a:rPr>
              <a:t>The Toll on </a:t>
            </a:r>
            <a:r>
              <a:rPr lang="en-US" sz="3150" b="1">
                <a:solidFill>
                  <a:srgbClr val="003366"/>
                </a:solidFill>
                <a:latin typeface="Aptos Display"/>
                <a:ea typeface="Calibri"/>
                <a:cs typeface="Calibri"/>
                <a:sym typeface="Inter"/>
              </a:rPr>
              <a:t>NREN</a:t>
            </a:r>
            <a:endParaRPr lang="en-US">
              <a:latin typeface="Aptos Display"/>
              <a:ea typeface="Calibri"/>
              <a:cs typeface="Calibri"/>
            </a:endParaRPr>
          </a:p>
        </p:txBody>
      </p:sp>
      <p:sp>
        <p:nvSpPr>
          <p:cNvPr id="10" name="Google Shape;115;p16">
            <a:extLst>
              <a:ext uri="{FF2B5EF4-FFF2-40B4-BE49-F238E27FC236}">
                <a16:creationId xmlns:a16="http://schemas.microsoft.com/office/drawing/2014/main" id="{34F57B2B-6F08-ECB7-7B92-620F9FD48522}"/>
              </a:ext>
            </a:extLst>
          </p:cNvPr>
          <p:cNvSpPr txBox="1"/>
          <p:nvPr/>
        </p:nvSpPr>
        <p:spPr>
          <a:xfrm>
            <a:off x="4478821" y="1714033"/>
            <a:ext cx="4508500" cy="689420"/>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60000"/>
              </a:lnSpc>
            </a:pPr>
            <a:r>
              <a:rPr lang="en-US">
                <a:latin typeface="Aptos Display"/>
                <a:ea typeface="Calibri"/>
                <a:sym typeface="Inter"/>
              </a:rPr>
              <a:t>In several scenarios, teams were spending significant time on setup, configuration and deployment troubleshooting.</a:t>
            </a:r>
            <a:endParaRPr lang="pt-BR">
              <a:latin typeface="Aptos Display"/>
            </a:endParaRPr>
          </a:p>
        </p:txBody>
      </p:sp>
      <p:sp>
        <p:nvSpPr>
          <p:cNvPr id="11" name="Google Shape;116;p16">
            <a:extLst>
              <a:ext uri="{FF2B5EF4-FFF2-40B4-BE49-F238E27FC236}">
                <a16:creationId xmlns:a16="http://schemas.microsoft.com/office/drawing/2014/main" id="{7BBF0C5B-EC19-1B34-8235-45A4C2242D92}"/>
              </a:ext>
            </a:extLst>
          </p:cNvPr>
          <p:cNvSpPr txBox="1"/>
          <p:nvPr/>
        </p:nvSpPr>
        <p:spPr>
          <a:xfrm>
            <a:off x="4429126" y="2518171"/>
            <a:ext cx="5095875" cy="406265"/>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60000"/>
              </a:lnSpc>
              <a:spcBef>
                <a:spcPts val="0"/>
              </a:spcBef>
              <a:spcAft>
                <a:spcPts val="0"/>
              </a:spcAft>
              <a:buNone/>
            </a:pPr>
            <a:r>
              <a:rPr lang="en-US" sz="1650" b="0" i="0" u="none" strike="noStrike" cap="none">
                <a:solidFill>
                  <a:srgbClr val="00A859"/>
                </a:solidFill>
                <a:latin typeface="Aptos Display"/>
                <a:ea typeface="Calibri"/>
                <a:cs typeface="Calibri"/>
                <a:sym typeface="Inter SemiBold"/>
              </a:rPr>
              <a:t>Innovation was stalling behind operational overhead.</a:t>
            </a:r>
            <a:endParaRPr lang="en-US">
              <a:latin typeface="Aptos Display"/>
              <a:ea typeface="Calibri"/>
              <a:cs typeface="Calibri"/>
            </a:endParaRPr>
          </a:p>
        </p:txBody>
      </p:sp>
    </p:spTree>
    <p:extLst>
      <p:ext uri="{BB962C8B-B14F-4D97-AF65-F5344CB8AC3E}">
        <p14:creationId xmlns:p14="http://schemas.microsoft.com/office/powerpoint/2010/main" val="42645761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9A5FCF-22CF-5C88-BCEB-D6FF9F26FFB0}"/>
            </a:ext>
          </a:extLst>
        </p:cNvPr>
        <p:cNvGrpSpPr/>
        <p:nvPr/>
      </p:nvGrpSpPr>
      <p:grpSpPr>
        <a:xfrm>
          <a:off x="0" y="0"/>
          <a:ext cx="0" cy="0"/>
          <a:chOff x="0" y="0"/>
          <a:chExt cx="0" cy="0"/>
        </a:xfrm>
      </p:grpSpPr>
      <p:pic>
        <p:nvPicPr>
          <p:cNvPr id="6" name="Google Shape;153;p19" descr="image.png">
            <a:extLst>
              <a:ext uri="{FF2B5EF4-FFF2-40B4-BE49-F238E27FC236}">
                <a16:creationId xmlns:a16="http://schemas.microsoft.com/office/drawing/2014/main" id="{76852A50-72C5-40E4-4E39-7C6151DC681B}"/>
              </a:ext>
            </a:extLst>
          </p:cNvPr>
          <p:cNvPicPr preferRelativeResize="0"/>
          <p:nvPr/>
        </p:nvPicPr>
        <p:blipFill rotWithShape="1">
          <a:blip r:embed="rId3">
            <a:alphaModFix/>
          </a:blip>
          <a:srcRect/>
          <a:stretch/>
        </p:blipFill>
        <p:spPr>
          <a:xfrm>
            <a:off x="-4888" y="605"/>
            <a:ext cx="9153481" cy="4733836"/>
          </a:xfrm>
          <a:prstGeom prst="rect">
            <a:avLst/>
          </a:prstGeom>
          <a:noFill/>
          <a:ln>
            <a:noFill/>
          </a:ln>
        </p:spPr>
      </p:pic>
      <p:sp>
        <p:nvSpPr>
          <p:cNvPr id="3" name="Title 2">
            <a:extLst>
              <a:ext uri="{FF2B5EF4-FFF2-40B4-BE49-F238E27FC236}">
                <a16:creationId xmlns:a16="http://schemas.microsoft.com/office/drawing/2014/main" id="{DA236A8D-9ED3-DB85-9FEA-DCA5319B0532}"/>
              </a:ext>
            </a:extLst>
          </p:cNvPr>
          <p:cNvSpPr>
            <a:spLocks noGrp="1"/>
          </p:cNvSpPr>
          <p:nvPr>
            <p:ph type="title"/>
          </p:nvPr>
        </p:nvSpPr>
        <p:spPr/>
        <p:txBody>
          <a:bodyPr/>
          <a:lstStyle/>
          <a:p>
            <a:r>
              <a:rPr lang="en-US" sz="2400">
                <a:solidFill>
                  <a:srgbClr val="003366"/>
                </a:solidFill>
                <a:latin typeface="Aptos Display"/>
                <a:ea typeface="+mn-lt"/>
                <a:cs typeface="+mn-lt"/>
              </a:rPr>
              <a:t>Problem: Fragmentation across the delivery flow</a:t>
            </a:r>
            <a:endParaRPr lang="pt-BR">
              <a:latin typeface="Aptos Display"/>
            </a:endParaRPr>
          </a:p>
        </p:txBody>
      </p:sp>
      <p:pic>
        <p:nvPicPr>
          <p:cNvPr id="8" name="Google Shape;154;p19" descr="image.png">
            <a:extLst>
              <a:ext uri="{FF2B5EF4-FFF2-40B4-BE49-F238E27FC236}">
                <a16:creationId xmlns:a16="http://schemas.microsoft.com/office/drawing/2014/main" id="{52254469-2851-7113-2E7A-2C6ACD0F9B30}"/>
              </a:ext>
            </a:extLst>
          </p:cNvPr>
          <p:cNvPicPr preferRelativeResize="0"/>
          <p:nvPr/>
        </p:nvPicPr>
        <p:blipFill rotWithShape="1">
          <a:blip r:embed="rId4">
            <a:alphaModFix/>
          </a:blip>
          <a:srcRect/>
          <a:stretch/>
        </p:blipFill>
        <p:spPr>
          <a:xfrm>
            <a:off x="428625" y="1346824"/>
            <a:ext cx="2619412" cy="2981399"/>
          </a:xfrm>
          <a:prstGeom prst="rect">
            <a:avLst/>
          </a:prstGeom>
          <a:noFill/>
          <a:ln>
            <a:noFill/>
          </a:ln>
        </p:spPr>
      </p:pic>
      <p:pic>
        <p:nvPicPr>
          <p:cNvPr id="10" name="Google Shape;155;p19" descr="image.png">
            <a:extLst>
              <a:ext uri="{FF2B5EF4-FFF2-40B4-BE49-F238E27FC236}">
                <a16:creationId xmlns:a16="http://schemas.microsoft.com/office/drawing/2014/main" id="{413A5D3C-616A-1AD4-BC8F-4CB47CF3F95B}"/>
              </a:ext>
            </a:extLst>
          </p:cNvPr>
          <p:cNvPicPr preferRelativeResize="0"/>
          <p:nvPr/>
        </p:nvPicPr>
        <p:blipFill rotWithShape="1">
          <a:blip r:embed="rId5">
            <a:alphaModFix/>
          </a:blip>
          <a:srcRect/>
          <a:stretch/>
        </p:blipFill>
        <p:spPr>
          <a:xfrm>
            <a:off x="3262350" y="1346824"/>
            <a:ext cx="2619412" cy="2981399"/>
          </a:xfrm>
          <a:prstGeom prst="rect">
            <a:avLst/>
          </a:prstGeom>
          <a:noFill/>
          <a:ln>
            <a:noFill/>
          </a:ln>
        </p:spPr>
      </p:pic>
      <p:pic>
        <p:nvPicPr>
          <p:cNvPr id="12" name="Google Shape;156;p19" descr="image.png">
            <a:extLst>
              <a:ext uri="{FF2B5EF4-FFF2-40B4-BE49-F238E27FC236}">
                <a16:creationId xmlns:a16="http://schemas.microsoft.com/office/drawing/2014/main" id="{E9CCF826-11FB-B62D-4DFB-EE80AE8C9C64}"/>
              </a:ext>
            </a:extLst>
          </p:cNvPr>
          <p:cNvPicPr preferRelativeResize="0"/>
          <p:nvPr/>
        </p:nvPicPr>
        <p:blipFill rotWithShape="1">
          <a:blip r:embed="rId6">
            <a:alphaModFix/>
          </a:blip>
          <a:srcRect/>
          <a:stretch/>
        </p:blipFill>
        <p:spPr>
          <a:xfrm>
            <a:off x="6096075" y="1346824"/>
            <a:ext cx="2619412" cy="2981399"/>
          </a:xfrm>
          <a:prstGeom prst="rect">
            <a:avLst/>
          </a:prstGeom>
          <a:noFill/>
          <a:ln>
            <a:noFill/>
          </a:ln>
        </p:spPr>
      </p:pic>
      <p:pic>
        <p:nvPicPr>
          <p:cNvPr id="14" name="Google Shape;157;p19" descr="image.png">
            <a:extLst>
              <a:ext uri="{FF2B5EF4-FFF2-40B4-BE49-F238E27FC236}">
                <a16:creationId xmlns:a16="http://schemas.microsoft.com/office/drawing/2014/main" id="{F75C5531-B349-3870-A69C-0304A3E16D68}"/>
              </a:ext>
            </a:extLst>
          </p:cNvPr>
          <p:cNvPicPr preferRelativeResize="0"/>
          <p:nvPr/>
        </p:nvPicPr>
        <p:blipFill rotWithShape="1">
          <a:blip r:embed="rId7">
            <a:alphaModFix/>
          </a:blip>
          <a:srcRect/>
          <a:stretch/>
        </p:blipFill>
        <p:spPr>
          <a:xfrm>
            <a:off x="1452525" y="1663265"/>
            <a:ext cx="571500" cy="571500"/>
          </a:xfrm>
          <a:prstGeom prst="rect">
            <a:avLst/>
          </a:prstGeom>
          <a:noFill/>
          <a:ln>
            <a:noFill/>
          </a:ln>
        </p:spPr>
      </p:pic>
      <p:sp>
        <p:nvSpPr>
          <p:cNvPr id="16" name="Google Shape;158;p19">
            <a:extLst>
              <a:ext uri="{FF2B5EF4-FFF2-40B4-BE49-F238E27FC236}">
                <a16:creationId xmlns:a16="http://schemas.microsoft.com/office/drawing/2014/main" id="{7068E202-9187-F220-0A4E-85BBF3121974}"/>
              </a:ext>
            </a:extLst>
          </p:cNvPr>
          <p:cNvSpPr txBox="1"/>
          <p:nvPr/>
        </p:nvSpPr>
        <p:spPr>
          <a:xfrm>
            <a:off x="558164" y="2413360"/>
            <a:ext cx="2360334" cy="223138"/>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algn="ctr"/>
            <a:r>
              <a:rPr lang="en-US" sz="1450" b="1">
                <a:solidFill>
                  <a:srgbClr val="003366"/>
                </a:solidFill>
                <a:latin typeface="Aptos Display"/>
                <a:sym typeface="Inter"/>
              </a:rPr>
              <a:t> </a:t>
            </a:r>
            <a:r>
              <a:rPr lang="en-US" sz="1450">
                <a:solidFill>
                  <a:srgbClr val="003366"/>
                </a:solidFill>
                <a:latin typeface="Aptos Display"/>
                <a:sym typeface="Inter"/>
              </a:rPr>
              <a:t>Inconsistent Environments</a:t>
            </a:r>
            <a:endParaRPr lang="pt-BR" sz="750">
              <a:latin typeface="Aptos Display"/>
            </a:endParaRPr>
          </a:p>
        </p:txBody>
      </p:sp>
      <p:sp>
        <p:nvSpPr>
          <p:cNvPr id="18" name="Google Shape;159;p19">
            <a:extLst>
              <a:ext uri="{FF2B5EF4-FFF2-40B4-BE49-F238E27FC236}">
                <a16:creationId xmlns:a16="http://schemas.microsoft.com/office/drawing/2014/main" id="{B40403CF-F0FC-E2E7-03A6-6DFC2A47F8FD}"/>
              </a:ext>
            </a:extLst>
          </p:cNvPr>
          <p:cNvSpPr txBox="1"/>
          <p:nvPr/>
        </p:nvSpPr>
        <p:spPr>
          <a:xfrm>
            <a:off x="614363" y="2720540"/>
            <a:ext cx="2247937" cy="1440394"/>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algn="ctr">
              <a:lnSpc>
                <a:spcPct val="159929"/>
              </a:lnSpc>
            </a:pPr>
            <a:r>
              <a:rPr lang="en-US" sz="1200">
                <a:solidFill>
                  <a:srgbClr val="475569"/>
                </a:solidFill>
                <a:latin typeface="Aptos Display"/>
                <a:ea typeface="Calibri"/>
                <a:cs typeface="Calibri"/>
              </a:rPr>
              <a:t>Local, staging, and production drifted apart. Each team built its own scripts, charts, and deployment conventions.</a:t>
            </a:r>
            <a:endParaRPr lang="pt-BR" sz="1200">
              <a:solidFill>
                <a:srgbClr val="475569"/>
              </a:solidFill>
              <a:latin typeface="Aptos Display"/>
              <a:ea typeface="Calibri"/>
              <a:cs typeface="Calibri"/>
            </a:endParaRPr>
          </a:p>
          <a:p>
            <a:pPr algn="ctr">
              <a:lnSpc>
                <a:spcPct val="159929"/>
              </a:lnSpc>
            </a:pPr>
            <a:endParaRPr lang="en-US">
              <a:latin typeface="Aptos Display"/>
            </a:endParaRPr>
          </a:p>
        </p:txBody>
      </p:sp>
      <p:pic>
        <p:nvPicPr>
          <p:cNvPr id="20" name="Google Shape;160;p19" descr="image.png">
            <a:extLst>
              <a:ext uri="{FF2B5EF4-FFF2-40B4-BE49-F238E27FC236}">
                <a16:creationId xmlns:a16="http://schemas.microsoft.com/office/drawing/2014/main" id="{FC88B29F-CA36-E918-630B-90C1BD81C834}"/>
              </a:ext>
            </a:extLst>
          </p:cNvPr>
          <p:cNvPicPr preferRelativeResize="0"/>
          <p:nvPr/>
        </p:nvPicPr>
        <p:blipFill rotWithShape="1">
          <a:blip r:embed="rId8">
            <a:alphaModFix/>
          </a:blip>
          <a:srcRect/>
          <a:stretch/>
        </p:blipFill>
        <p:spPr>
          <a:xfrm>
            <a:off x="4286250" y="1663265"/>
            <a:ext cx="571500" cy="571500"/>
          </a:xfrm>
          <a:prstGeom prst="rect">
            <a:avLst/>
          </a:prstGeom>
          <a:noFill/>
          <a:ln>
            <a:noFill/>
          </a:ln>
        </p:spPr>
      </p:pic>
      <p:sp>
        <p:nvSpPr>
          <p:cNvPr id="22" name="Google Shape;161;p19">
            <a:extLst>
              <a:ext uri="{FF2B5EF4-FFF2-40B4-BE49-F238E27FC236}">
                <a16:creationId xmlns:a16="http://schemas.microsoft.com/office/drawing/2014/main" id="{F86CC39C-008B-DF8E-3229-0D83C1DF3B01}"/>
              </a:ext>
            </a:extLst>
          </p:cNvPr>
          <p:cNvSpPr txBox="1"/>
          <p:nvPr/>
        </p:nvSpPr>
        <p:spPr>
          <a:xfrm>
            <a:off x="3391889" y="2413360"/>
            <a:ext cx="2360334" cy="225126"/>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algn="ctr"/>
            <a:r>
              <a:rPr lang="en-US" sz="1450">
                <a:solidFill>
                  <a:srgbClr val="003366"/>
                </a:solidFill>
                <a:latin typeface="Aptos Display"/>
                <a:sym typeface="Inter"/>
              </a:rPr>
              <a:t>Ticket Ping-Pong</a:t>
            </a:r>
            <a:endParaRPr lang="pt-BR">
              <a:latin typeface="Aptos Display"/>
            </a:endParaRPr>
          </a:p>
        </p:txBody>
      </p:sp>
      <p:sp>
        <p:nvSpPr>
          <p:cNvPr id="24" name="Google Shape;162;p19">
            <a:extLst>
              <a:ext uri="{FF2B5EF4-FFF2-40B4-BE49-F238E27FC236}">
                <a16:creationId xmlns:a16="http://schemas.microsoft.com/office/drawing/2014/main" id="{674BA390-9F87-FF16-7C10-4280624F8224}"/>
              </a:ext>
            </a:extLst>
          </p:cNvPr>
          <p:cNvSpPr txBox="1"/>
          <p:nvPr/>
        </p:nvSpPr>
        <p:spPr>
          <a:xfrm>
            <a:off x="3448087" y="2720541"/>
            <a:ext cx="2247937" cy="1440394"/>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algn="ctr">
              <a:lnSpc>
                <a:spcPct val="159929"/>
              </a:lnSpc>
            </a:pPr>
            <a:r>
              <a:rPr lang="en-US" sz="1200">
                <a:solidFill>
                  <a:srgbClr val="475569"/>
                </a:solidFill>
                <a:latin typeface="Aptos Display"/>
                <a:ea typeface="Calibri"/>
                <a:cs typeface="Calibri"/>
                <a:sym typeface="Inter"/>
              </a:rPr>
              <a:t>Deploying </a:t>
            </a:r>
            <a:r>
              <a:rPr lang="en-US" sz="1200" b="0" i="0">
                <a:solidFill>
                  <a:srgbClr val="475569"/>
                </a:solidFill>
                <a:latin typeface="Aptos Display"/>
                <a:ea typeface="Calibri"/>
                <a:cs typeface="Calibri"/>
                <a:sym typeface="Inter"/>
              </a:rPr>
              <a:t>a </a:t>
            </a:r>
            <a:r>
              <a:rPr lang="en-US" sz="1200">
                <a:solidFill>
                  <a:srgbClr val="475569"/>
                </a:solidFill>
                <a:latin typeface="Aptos Display"/>
                <a:ea typeface="Calibri"/>
                <a:cs typeface="Calibri"/>
                <a:sym typeface="Inter"/>
              </a:rPr>
              <a:t>service </a:t>
            </a:r>
            <a:r>
              <a:rPr lang="en-US" sz="1200" b="0" i="0">
                <a:solidFill>
                  <a:srgbClr val="475569"/>
                </a:solidFill>
                <a:latin typeface="Aptos Display"/>
                <a:ea typeface="Calibri"/>
                <a:cs typeface="Calibri"/>
                <a:sym typeface="Inter"/>
              </a:rPr>
              <a:t>required </a:t>
            </a:r>
            <a:r>
              <a:rPr lang="en-US" sz="1200">
                <a:solidFill>
                  <a:srgbClr val="475569"/>
                </a:solidFill>
                <a:latin typeface="Aptos Display"/>
                <a:ea typeface="Calibri"/>
                <a:cs typeface="Calibri"/>
                <a:sym typeface="Inter"/>
              </a:rPr>
              <a:t>handoffs across DNS, database, Kubernetes, monitoring</a:t>
            </a:r>
            <a:r>
              <a:rPr lang="en-US" sz="1200" b="0" i="0">
                <a:solidFill>
                  <a:srgbClr val="475569"/>
                </a:solidFill>
                <a:latin typeface="Aptos Display"/>
                <a:ea typeface="Calibri"/>
                <a:cs typeface="Calibri"/>
                <a:sym typeface="Inter"/>
              </a:rPr>
              <a:t>, </a:t>
            </a:r>
            <a:r>
              <a:rPr lang="en-US" sz="1200">
                <a:solidFill>
                  <a:srgbClr val="475569"/>
                </a:solidFill>
                <a:latin typeface="Aptos Display"/>
                <a:ea typeface="Calibri"/>
                <a:cs typeface="Calibri"/>
                <a:sym typeface="Inter"/>
              </a:rPr>
              <a:t>security</a:t>
            </a:r>
            <a:r>
              <a:rPr lang="en-US" sz="1200" b="0" i="0">
                <a:solidFill>
                  <a:srgbClr val="475569"/>
                </a:solidFill>
                <a:latin typeface="Aptos Display"/>
                <a:ea typeface="Calibri"/>
                <a:cs typeface="Calibri"/>
                <a:sym typeface="Inter"/>
              </a:rPr>
              <a:t>, and </a:t>
            </a:r>
            <a:r>
              <a:rPr lang="en-US" sz="1200">
                <a:solidFill>
                  <a:srgbClr val="475569"/>
                </a:solidFill>
                <a:latin typeface="Aptos Display"/>
                <a:ea typeface="Calibri"/>
                <a:cs typeface="Calibri"/>
                <a:sym typeface="Inter"/>
              </a:rPr>
              <a:t>architecture teams</a:t>
            </a:r>
            <a:r>
              <a:rPr lang="en-US" sz="1200" b="0" i="0">
                <a:solidFill>
                  <a:srgbClr val="475569"/>
                </a:solidFill>
                <a:latin typeface="Aptos Display"/>
                <a:ea typeface="Calibri"/>
                <a:cs typeface="Calibri"/>
                <a:sym typeface="Inter"/>
              </a:rPr>
              <a:t>.</a:t>
            </a:r>
            <a:endParaRPr lang="pt-BR" sz="1200">
              <a:latin typeface="Aptos Display"/>
              <a:ea typeface="Calibri"/>
              <a:cs typeface="Calibri"/>
            </a:endParaRPr>
          </a:p>
          <a:p>
            <a:pPr algn="ctr">
              <a:lnSpc>
                <a:spcPct val="159929"/>
              </a:lnSpc>
            </a:pPr>
            <a:endParaRPr lang="en-US">
              <a:solidFill>
                <a:srgbClr val="475569"/>
              </a:solidFill>
              <a:latin typeface="Aptos Display"/>
            </a:endParaRPr>
          </a:p>
        </p:txBody>
      </p:sp>
      <p:pic>
        <p:nvPicPr>
          <p:cNvPr id="26" name="Google Shape;163;p19" descr="image.png">
            <a:extLst>
              <a:ext uri="{FF2B5EF4-FFF2-40B4-BE49-F238E27FC236}">
                <a16:creationId xmlns:a16="http://schemas.microsoft.com/office/drawing/2014/main" id="{F9001842-15BC-245B-EBDF-9CFFFECD53E5}"/>
              </a:ext>
            </a:extLst>
          </p:cNvPr>
          <p:cNvPicPr preferRelativeResize="0"/>
          <p:nvPr/>
        </p:nvPicPr>
        <p:blipFill rotWithShape="1">
          <a:blip r:embed="rId9">
            <a:alphaModFix/>
          </a:blip>
          <a:srcRect/>
          <a:stretch/>
        </p:blipFill>
        <p:spPr>
          <a:xfrm>
            <a:off x="7119974" y="1663265"/>
            <a:ext cx="571500" cy="571500"/>
          </a:xfrm>
          <a:prstGeom prst="rect">
            <a:avLst/>
          </a:prstGeom>
          <a:noFill/>
          <a:ln>
            <a:noFill/>
          </a:ln>
        </p:spPr>
      </p:pic>
      <p:sp>
        <p:nvSpPr>
          <p:cNvPr id="28" name="Google Shape;164;p19">
            <a:extLst>
              <a:ext uri="{FF2B5EF4-FFF2-40B4-BE49-F238E27FC236}">
                <a16:creationId xmlns:a16="http://schemas.microsoft.com/office/drawing/2014/main" id="{6D715AC1-93CC-6138-AD4D-8D9BF7BB4004}"/>
              </a:ext>
            </a:extLst>
          </p:cNvPr>
          <p:cNvSpPr txBox="1"/>
          <p:nvPr/>
        </p:nvSpPr>
        <p:spPr>
          <a:xfrm>
            <a:off x="6225613" y="2413360"/>
            <a:ext cx="2360334" cy="225126"/>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algn="ctr"/>
            <a:r>
              <a:rPr lang="en-US" sz="1450">
                <a:solidFill>
                  <a:srgbClr val="003366"/>
                </a:solidFill>
                <a:latin typeface="Aptos Display"/>
                <a:sym typeface="Inter"/>
              </a:rPr>
              <a:t>Fragmented Toolchain</a:t>
            </a:r>
            <a:endParaRPr lang="pt-BR">
              <a:latin typeface="Aptos Display"/>
            </a:endParaRPr>
          </a:p>
        </p:txBody>
      </p:sp>
      <p:sp>
        <p:nvSpPr>
          <p:cNvPr id="30" name="Google Shape;165;p19">
            <a:extLst>
              <a:ext uri="{FF2B5EF4-FFF2-40B4-BE49-F238E27FC236}">
                <a16:creationId xmlns:a16="http://schemas.microsoft.com/office/drawing/2014/main" id="{AA57A826-5FEC-C940-AD17-AAE8F59A6A79}"/>
              </a:ext>
            </a:extLst>
          </p:cNvPr>
          <p:cNvSpPr txBox="1"/>
          <p:nvPr/>
        </p:nvSpPr>
        <p:spPr>
          <a:xfrm>
            <a:off x="6281812" y="2720540"/>
            <a:ext cx="2247937" cy="1181862"/>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algn="ctr">
              <a:lnSpc>
                <a:spcPct val="159929"/>
              </a:lnSpc>
            </a:pPr>
            <a:r>
              <a:rPr lang="en-US" sz="1200">
                <a:solidFill>
                  <a:srgbClr val="475569"/>
                </a:solidFill>
                <a:latin typeface="Aptos Display"/>
                <a:ea typeface="Calibri"/>
                <a:cs typeface="Calibri"/>
              </a:rPr>
              <a:t>CI/CD, infrastructure, and observability were spread across multiple tools, creating duplicated effort and blind spots.</a:t>
            </a:r>
            <a:endParaRPr lang="pt-BR" sz="1200">
              <a:latin typeface="Aptos Display"/>
              <a:ea typeface="Calibri"/>
              <a:cs typeface="Calibri"/>
            </a:endParaRPr>
          </a:p>
        </p:txBody>
      </p:sp>
      <p:pic>
        <p:nvPicPr>
          <p:cNvPr id="32" name="Google Shape;166;p19" descr="image.png">
            <a:extLst>
              <a:ext uri="{FF2B5EF4-FFF2-40B4-BE49-F238E27FC236}">
                <a16:creationId xmlns:a16="http://schemas.microsoft.com/office/drawing/2014/main" id="{A2EB4D4E-C6C6-D43A-7363-018F68003795}"/>
              </a:ext>
            </a:extLst>
          </p:cNvPr>
          <p:cNvPicPr preferRelativeResize="0"/>
          <p:nvPr/>
        </p:nvPicPr>
        <p:blipFill rotWithShape="1">
          <a:blip r:embed="rId10">
            <a:alphaModFix/>
          </a:blip>
          <a:srcRect/>
          <a:stretch/>
        </p:blipFill>
        <p:spPr>
          <a:xfrm>
            <a:off x="1638263" y="1834715"/>
            <a:ext cx="200025" cy="228600"/>
          </a:xfrm>
          <a:prstGeom prst="rect">
            <a:avLst/>
          </a:prstGeom>
          <a:noFill/>
          <a:ln>
            <a:noFill/>
          </a:ln>
        </p:spPr>
      </p:pic>
      <p:pic>
        <p:nvPicPr>
          <p:cNvPr id="34" name="Google Shape;167;p19" descr="image.png">
            <a:extLst>
              <a:ext uri="{FF2B5EF4-FFF2-40B4-BE49-F238E27FC236}">
                <a16:creationId xmlns:a16="http://schemas.microsoft.com/office/drawing/2014/main" id="{5D493C49-2E7A-E9DD-E717-D02D38F239E4}"/>
              </a:ext>
            </a:extLst>
          </p:cNvPr>
          <p:cNvPicPr preferRelativeResize="0"/>
          <p:nvPr/>
        </p:nvPicPr>
        <p:blipFill rotWithShape="1">
          <a:blip r:embed="rId11">
            <a:alphaModFix/>
          </a:blip>
          <a:srcRect/>
          <a:stretch/>
        </p:blipFill>
        <p:spPr>
          <a:xfrm>
            <a:off x="4429125" y="1834715"/>
            <a:ext cx="285750" cy="228600"/>
          </a:xfrm>
          <a:prstGeom prst="rect">
            <a:avLst/>
          </a:prstGeom>
          <a:noFill/>
          <a:ln>
            <a:noFill/>
          </a:ln>
        </p:spPr>
      </p:pic>
      <p:pic>
        <p:nvPicPr>
          <p:cNvPr id="36" name="Google Shape;168;p19" descr="image.png">
            <a:extLst>
              <a:ext uri="{FF2B5EF4-FFF2-40B4-BE49-F238E27FC236}">
                <a16:creationId xmlns:a16="http://schemas.microsoft.com/office/drawing/2014/main" id="{58B49E87-9A4B-5302-6E8B-712314B61850}"/>
              </a:ext>
            </a:extLst>
          </p:cNvPr>
          <p:cNvPicPr preferRelativeResize="0"/>
          <p:nvPr/>
        </p:nvPicPr>
        <p:blipFill rotWithShape="1">
          <a:blip r:embed="rId12">
            <a:alphaModFix/>
          </a:blip>
          <a:srcRect/>
          <a:stretch/>
        </p:blipFill>
        <p:spPr>
          <a:xfrm>
            <a:off x="7277137" y="1834715"/>
            <a:ext cx="257175" cy="228600"/>
          </a:xfrm>
          <a:prstGeom prst="rect">
            <a:avLst/>
          </a:prstGeom>
          <a:noFill/>
          <a:ln>
            <a:noFill/>
          </a:ln>
        </p:spPr>
      </p:pic>
    </p:spTree>
    <p:extLst>
      <p:ext uri="{BB962C8B-B14F-4D97-AF65-F5344CB8AC3E}">
        <p14:creationId xmlns:p14="http://schemas.microsoft.com/office/powerpoint/2010/main" val="24783201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7FBFA"/>
        </a:solidFill>
        <a:effectLst/>
      </p:bgPr>
    </p:bg>
    <p:spTree>
      <p:nvGrpSpPr>
        <p:cNvPr id="1" name=""/>
        <p:cNvGrpSpPr/>
        <p:nvPr/>
      </p:nvGrpSpPr>
      <p:grpSpPr>
        <a:xfrm>
          <a:off x="0" y="0"/>
          <a:ext cx="0" cy="0"/>
          <a:chOff x="0" y="0"/>
          <a:chExt cx="0" cy="0"/>
        </a:xfrm>
      </p:grpSpPr>
      <p:sp>
        <p:nvSpPr>
          <p:cNvPr id="5" name="Text 3"/>
          <p:cNvSpPr/>
          <p:nvPr/>
        </p:nvSpPr>
        <p:spPr>
          <a:xfrm>
            <a:off x="445770" y="329184"/>
            <a:ext cx="7338060" cy="377190"/>
          </a:xfrm>
          <a:prstGeom prst="rect">
            <a:avLst/>
          </a:prstGeom>
          <a:noFill/>
          <a:ln/>
        </p:spPr>
        <p:txBody>
          <a:bodyPr wrap="square" lIns="191" tIns="191" rIns="191" bIns="191" rtlCol="0" anchor="ctr">
            <a:normAutofit/>
          </a:bodyPr>
          <a:lstStyle>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indent="0">
              <a:buNone/>
            </a:pPr>
            <a:r>
              <a:rPr lang="en-US" sz="2325" b="1">
                <a:solidFill>
                  <a:srgbClr val="073B5C"/>
                </a:solidFill>
                <a:latin typeface="Aptos Display"/>
                <a:ea typeface="Aptos Display" pitchFamily="34" charset="-122"/>
                <a:cs typeface="Aptos Display" pitchFamily="34" charset="-120"/>
              </a:rPr>
              <a:t>Why this matters for an NREN</a:t>
            </a:r>
            <a:endParaRPr lang="en-US" sz="2325">
              <a:latin typeface="Aptos Display"/>
            </a:endParaRPr>
          </a:p>
        </p:txBody>
      </p:sp>
      <p:sp>
        <p:nvSpPr>
          <p:cNvPr id="6" name="Text 4"/>
          <p:cNvSpPr/>
          <p:nvPr/>
        </p:nvSpPr>
        <p:spPr>
          <a:xfrm>
            <a:off x="459541" y="761129"/>
            <a:ext cx="4133170" cy="124207"/>
          </a:xfrm>
          <a:prstGeom prst="rect">
            <a:avLst/>
          </a:prstGeom>
          <a:noFill/>
          <a:ln/>
        </p:spPr>
        <p:txBody>
          <a:bodyPr wrap="square" lIns="0" tIns="0" rIns="0" bIns="0" rtlCol="0" anchor="ctr"/>
          <a:lstStyle>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indent="0">
              <a:buNone/>
            </a:pPr>
            <a:r>
              <a:rPr lang="en-US" sz="975">
                <a:solidFill>
                  <a:srgbClr val="5E6A72"/>
                </a:solidFill>
                <a:latin typeface="Aptos Display"/>
                <a:ea typeface="Aptos" pitchFamily="34" charset="-122"/>
                <a:cs typeface="Aptos" pitchFamily="34" charset="-120"/>
              </a:rPr>
              <a:t>RNP and other NRENs support diverse services with limited platform staff.</a:t>
            </a:r>
            <a:endParaRPr lang="en-US" sz="975">
              <a:latin typeface="Aptos Display"/>
            </a:endParaRPr>
          </a:p>
        </p:txBody>
      </p:sp>
      <p:sp>
        <p:nvSpPr>
          <p:cNvPr id="7" name="Shape 5"/>
          <p:cNvSpPr/>
          <p:nvPr/>
        </p:nvSpPr>
        <p:spPr>
          <a:xfrm>
            <a:off x="452628" y="1028700"/>
            <a:ext cx="754380" cy="0"/>
          </a:xfrm>
          <a:prstGeom prst="line">
            <a:avLst/>
          </a:prstGeom>
          <a:noFill/>
          <a:ln w="25400">
            <a:solidFill>
              <a:srgbClr val="00A878"/>
            </a:solidFill>
            <a:prstDash val="solid"/>
          </a:ln>
        </p:spPr>
        <p:txBody>
          <a:bodyPr/>
          <a:lstStyle/>
          <a:p>
            <a:endParaRPr lang="pt-BR"/>
          </a:p>
        </p:txBody>
      </p:sp>
      <p:sp>
        <p:nvSpPr>
          <p:cNvPr id="8" name="Text 6"/>
          <p:cNvSpPr/>
          <p:nvPr/>
        </p:nvSpPr>
        <p:spPr>
          <a:xfrm>
            <a:off x="589788" y="1385316"/>
            <a:ext cx="1645920" cy="205740"/>
          </a:xfrm>
          <a:prstGeom prst="rect">
            <a:avLst/>
          </a:prstGeom>
          <a:noFill/>
          <a:ln/>
        </p:spPr>
        <p:txBody>
          <a:bodyPr wrap="square" lIns="0" tIns="0" rIns="0" bIns="0" rtlCol="0" anchor="ctr"/>
          <a:lstStyle>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indent="0">
              <a:buNone/>
            </a:pPr>
            <a:r>
              <a:rPr lang="en-US" sz="1425" b="1">
                <a:solidFill>
                  <a:srgbClr val="00A878"/>
                </a:solidFill>
                <a:latin typeface="Aptos Display"/>
              </a:rPr>
              <a:t>NREN context</a:t>
            </a:r>
            <a:endParaRPr lang="en-US" sz="1425">
              <a:latin typeface="Aptos Display"/>
            </a:endParaRPr>
          </a:p>
        </p:txBody>
      </p:sp>
      <p:sp>
        <p:nvSpPr>
          <p:cNvPr id="9" name="Text 7"/>
          <p:cNvSpPr/>
          <p:nvPr/>
        </p:nvSpPr>
        <p:spPr>
          <a:xfrm>
            <a:off x="589788" y="1714500"/>
            <a:ext cx="3120390" cy="788670"/>
          </a:xfrm>
          <a:prstGeom prst="rect">
            <a:avLst/>
          </a:prstGeom>
          <a:noFill/>
          <a:ln/>
        </p:spPr>
        <p:txBody>
          <a:bodyPr wrap="square" lIns="286" tIns="286" rIns="286" bIns="286" rtlCol="0" anchor="ctr">
            <a:normAutofit/>
          </a:bodyPr>
          <a:lstStyle>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indent="0">
              <a:buNone/>
            </a:pPr>
            <a:r>
              <a:rPr lang="en-US" sz="1425" b="1">
                <a:solidFill>
                  <a:srgbClr val="073B5C"/>
                </a:solidFill>
                <a:latin typeface="Aptos Display"/>
              </a:rPr>
              <a:t>A broad portfolio of research, education and collaboration services must run reliably while teams keep autonomy.</a:t>
            </a:r>
            <a:endParaRPr lang="en-US" sz="1425">
              <a:latin typeface="Aptos Display"/>
            </a:endParaRPr>
          </a:p>
        </p:txBody>
      </p:sp>
      <p:sp>
        <p:nvSpPr>
          <p:cNvPr id="10" name="Text 8"/>
          <p:cNvSpPr/>
          <p:nvPr/>
        </p:nvSpPr>
        <p:spPr>
          <a:xfrm>
            <a:off x="589788" y="2777490"/>
            <a:ext cx="3223260" cy="617220"/>
          </a:xfrm>
          <a:prstGeom prst="rect">
            <a:avLst/>
          </a:prstGeom>
          <a:noFill/>
          <a:ln/>
        </p:spPr>
        <p:txBody>
          <a:bodyPr wrap="square" lIns="286" tIns="286" rIns="286" bIns="286" rtlCol="0" anchor="ctr">
            <a:normAutofit/>
          </a:bodyPr>
          <a:lstStyle>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indent="0">
              <a:buNone/>
            </a:pPr>
            <a:r>
              <a:rPr lang="en-US" sz="1200">
                <a:solidFill>
                  <a:srgbClr val="5E6A72"/>
                </a:solidFill>
                <a:latin typeface="Aptos Display"/>
              </a:rPr>
              <a:t>The challenge is balancing flexibility with governance without forcing every team to reinvent the same operational plumbing.</a:t>
            </a:r>
            <a:endParaRPr lang="en-US" sz="1200">
              <a:latin typeface="Aptos Display"/>
            </a:endParaRPr>
          </a:p>
        </p:txBody>
      </p:sp>
      <p:sp>
        <p:nvSpPr>
          <p:cNvPr id="11" name="Shape 9"/>
          <p:cNvSpPr/>
          <p:nvPr/>
        </p:nvSpPr>
        <p:spPr>
          <a:xfrm>
            <a:off x="5314950" y="1659636"/>
            <a:ext cx="1645920" cy="1645920"/>
          </a:xfrm>
          <a:prstGeom prst="ellipse">
            <a:avLst/>
          </a:prstGeom>
          <a:solidFill>
            <a:srgbClr val="073B5C"/>
          </a:solidFill>
          <a:ln w="12700">
            <a:solidFill>
              <a:srgbClr val="333333">
                <a:alpha val="0"/>
              </a:srgbClr>
            </a:solidFill>
            <a:prstDash val="solid"/>
          </a:ln>
        </p:spPr>
        <p:txBody>
          <a:bodyPr/>
          <a:lstStyle/>
          <a:p>
            <a:endParaRPr lang="pt-BR"/>
          </a:p>
        </p:txBody>
      </p:sp>
      <p:sp>
        <p:nvSpPr>
          <p:cNvPr id="12" name="Text 10"/>
          <p:cNvSpPr/>
          <p:nvPr/>
        </p:nvSpPr>
        <p:spPr>
          <a:xfrm>
            <a:off x="5589270" y="2318004"/>
            <a:ext cx="1097280" cy="356616"/>
          </a:xfrm>
          <a:prstGeom prst="rect">
            <a:avLst/>
          </a:prstGeom>
          <a:noFill/>
          <a:ln/>
        </p:spPr>
        <p:txBody>
          <a:bodyPr wrap="square" lIns="0" tIns="0" rIns="0" bIns="0" rtlCol="0" anchor="ctr">
            <a:normAutofit/>
          </a:bodyPr>
          <a:lstStyle>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indent="0" algn="ctr">
              <a:buNone/>
            </a:pPr>
            <a:r>
              <a:rPr lang="en-US" sz="1650" b="1">
                <a:solidFill>
                  <a:srgbClr val="FFFFFF"/>
                </a:solidFill>
                <a:latin typeface="Aptos Display"/>
              </a:rPr>
              <a:t>RNP</a:t>
            </a:r>
            <a:endParaRPr lang="en-US" sz="1650">
              <a:latin typeface="Aptos Display"/>
            </a:endParaRPr>
          </a:p>
          <a:p>
            <a:pPr marL="0" indent="0" algn="ctr">
              <a:buNone/>
            </a:pPr>
            <a:r>
              <a:rPr lang="en-US" sz="1650" b="1">
                <a:solidFill>
                  <a:srgbClr val="FFFFFF"/>
                </a:solidFill>
                <a:latin typeface="Aptos Display"/>
              </a:rPr>
              <a:t>Services</a:t>
            </a:r>
            <a:endParaRPr lang="en-US" sz="1650">
              <a:latin typeface="Aptos Display"/>
            </a:endParaRPr>
          </a:p>
        </p:txBody>
      </p:sp>
      <p:sp>
        <p:nvSpPr>
          <p:cNvPr id="13" name="Shape 11"/>
          <p:cNvSpPr/>
          <p:nvPr/>
        </p:nvSpPr>
        <p:spPr>
          <a:xfrm>
            <a:off x="4125278" y="1365749"/>
            <a:ext cx="1165860" cy="425196"/>
          </a:xfrm>
          <a:prstGeom prst="roundRect">
            <a:avLst>
              <a:gd name="adj" fmla="val 12903"/>
            </a:avLst>
          </a:prstGeom>
          <a:solidFill>
            <a:srgbClr val="FFFFFF"/>
          </a:solidFill>
          <a:ln w="12700">
            <a:solidFill>
              <a:srgbClr val="DDEBE9"/>
            </a:solidFill>
            <a:prstDash val="solid"/>
          </a:ln>
        </p:spPr>
        <p:txBody>
          <a:bodyPr/>
          <a:lstStyle/>
          <a:p>
            <a:endParaRPr lang="pt-BR"/>
          </a:p>
        </p:txBody>
      </p:sp>
      <p:sp>
        <p:nvSpPr>
          <p:cNvPr id="14" name="Text 12"/>
          <p:cNvSpPr/>
          <p:nvPr/>
        </p:nvSpPr>
        <p:spPr>
          <a:xfrm>
            <a:off x="4193858" y="1489193"/>
            <a:ext cx="1028700" cy="171450"/>
          </a:xfrm>
          <a:prstGeom prst="rect">
            <a:avLst/>
          </a:prstGeom>
          <a:noFill/>
          <a:ln/>
        </p:spPr>
        <p:txBody>
          <a:bodyPr wrap="square" lIns="0" tIns="0" rIns="0" bIns="0" rtlCol="0" anchor="ctr">
            <a:normAutofit/>
          </a:bodyPr>
          <a:lstStyle>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indent="0" algn="ctr">
              <a:buNone/>
            </a:pPr>
            <a:r>
              <a:rPr lang="en-US" sz="1000">
                <a:solidFill>
                  <a:srgbClr val="073B5C"/>
                </a:solidFill>
                <a:latin typeface="Aptos Display"/>
              </a:rPr>
              <a:t>Researchers</a:t>
            </a:r>
            <a:endParaRPr lang="en-US" sz="1000">
              <a:latin typeface="Aptos Display"/>
            </a:endParaRPr>
          </a:p>
        </p:txBody>
      </p:sp>
      <p:sp>
        <p:nvSpPr>
          <p:cNvPr id="16" name="Shape 14"/>
          <p:cNvSpPr/>
          <p:nvPr/>
        </p:nvSpPr>
        <p:spPr>
          <a:xfrm>
            <a:off x="7112182" y="1610678"/>
            <a:ext cx="1165860" cy="425196"/>
          </a:xfrm>
          <a:prstGeom prst="roundRect">
            <a:avLst>
              <a:gd name="adj" fmla="val 12903"/>
            </a:avLst>
          </a:prstGeom>
          <a:solidFill>
            <a:srgbClr val="FFFFFF"/>
          </a:solidFill>
          <a:ln w="12700">
            <a:solidFill>
              <a:srgbClr val="DDEBE9"/>
            </a:solidFill>
            <a:prstDash val="solid"/>
          </a:ln>
        </p:spPr>
        <p:txBody>
          <a:bodyPr/>
          <a:lstStyle/>
          <a:p>
            <a:endParaRPr lang="pt-BR"/>
          </a:p>
        </p:txBody>
      </p:sp>
      <p:sp>
        <p:nvSpPr>
          <p:cNvPr id="17" name="Text 15"/>
          <p:cNvSpPr/>
          <p:nvPr/>
        </p:nvSpPr>
        <p:spPr>
          <a:xfrm>
            <a:off x="7180761" y="1734122"/>
            <a:ext cx="1028700" cy="171450"/>
          </a:xfrm>
          <a:prstGeom prst="rect">
            <a:avLst/>
          </a:prstGeom>
          <a:noFill/>
          <a:ln/>
        </p:spPr>
        <p:txBody>
          <a:bodyPr wrap="square" lIns="0" tIns="0" rIns="0" bIns="0" rtlCol="0" anchor="ctr">
            <a:normAutofit/>
          </a:bodyPr>
          <a:lstStyle>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indent="0" algn="ctr">
              <a:buNone/>
            </a:pPr>
            <a:r>
              <a:rPr lang="en-US" sz="1000">
                <a:solidFill>
                  <a:srgbClr val="073B5C"/>
                </a:solidFill>
                <a:latin typeface="Aptos Display"/>
              </a:rPr>
              <a:t>Universities</a:t>
            </a:r>
            <a:endParaRPr lang="en-US" sz="1000">
              <a:latin typeface="Aptos Display"/>
            </a:endParaRPr>
          </a:p>
        </p:txBody>
      </p:sp>
      <p:sp>
        <p:nvSpPr>
          <p:cNvPr id="19" name="Shape 17"/>
          <p:cNvSpPr/>
          <p:nvPr/>
        </p:nvSpPr>
        <p:spPr>
          <a:xfrm>
            <a:off x="7104970" y="2986224"/>
            <a:ext cx="1165860" cy="425196"/>
          </a:xfrm>
          <a:prstGeom prst="roundRect">
            <a:avLst>
              <a:gd name="adj" fmla="val 12903"/>
            </a:avLst>
          </a:prstGeom>
          <a:solidFill>
            <a:srgbClr val="FFFFFF"/>
          </a:solidFill>
          <a:ln w="12700">
            <a:solidFill>
              <a:srgbClr val="DDEBE9"/>
            </a:solidFill>
            <a:prstDash val="solid"/>
          </a:ln>
        </p:spPr>
        <p:txBody>
          <a:bodyPr/>
          <a:lstStyle/>
          <a:p>
            <a:endParaRPr lang="pt-BR"/>
          </a:p>
        </p:txBody>
      </p:sp>
      <p:sp>
        <p:nvSpPr>
          <p:cNvPr id="20" name="Text 18"/>
          <p:cNvSpPr/>
          <p:nvPr/>
        </p:nvSpPr>
        <p:spPr>
          <a:xfrm>
            <a:off x="7173550" y="3109668"/>
            <a:ext cx="1028700" cy="171450"/>
          </a:xfrm>
          <a:prstGeom prst="rect">
            <a:avLst/>
          </a:prstGeom>
          <a:noFill/>
          <a:ln/>
        </p:spPr>
        <p:txBody>
          <a:bodyPr wrap="square" lIns="0" tIns="0" rIns="0" bIns="0" rtlCol="0" anchor="ctr">
            <a:normAutofit/>
          </a:bodyPr>
          <a:lstStyle>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indent="0" algn="ctr">
              <a:buNone/>
            </a:pPr>
            <a:r>
              <a:rPr lang="en-US" sz="1000">
                <a:solidFill>
                  <a:srgbClr val="073B5C"/>
                </a:solidFill>
                <a:latin typeface="Aptos Display"/>
              </a:rPr>
              <a:t>Security</a:t>
            </a:r>
            <a:endParaRPr lang="en-US" sz="1000">
              <a:latin typeface="Aptos Display"/>
            </a:endParaRPr>
          </a:p>
        </p:txBody>
      </p:sp>
      <p:sp>
        <p:nvSpPr>
          <p:cNvPr id="22" name="Shape 20"/>
          <p:cNvSpPr/>
          <p:nvPr/>
        </p:nvSpPr>
        <p:spPr>
          <a:xfrm>
            <a:off x="4118746" y="2898322"/>
            <a:ext cx="1165860" cy="425196"/>
          </a:xfrm>
          <a:prstGeom prst="roundRect">
            <a:avLst>
              <a:gd name="adj" fmla="val 12903"/>
            </a:avLst>
          </a:prstGeom>
          <a:solidFill>
            <a:srgbClr val="FFFFFF"/>
          </a:solidFill>
          <a:ln w="12700">
            <a:solidFill>
              <a:srgbClr val="DDEBE9"/>
            </a:solidFill>
            <a:prstDash val="solid"/>
          </a:ln>
        </p:spPr>
        <p:txBody>
          <a:bodyPr/>
          <a:lstStyle/>
          <a:p>
            <a:endParaRPr lang="pt-BR"/>
          </a:p>
        </p:txBody>
      </p:sp>
      <p:sp>
        <p:nvSpPr>
          <p:cNvPr id="23" name="Text 21"/>
          <p:cNvSpPr/>
          <p:nvPr/>
        </p:nvSpPr>
        <p:spPr>
          <a:xfrm>
            <a:off x="4187326" y="3021766"/>
            <a:ext cx="1028700" cy="171450"/>
          </a:xfrm>
          <a:prstGeom prst="rect">
            <a:avLst/>
          </a:prstGeom>
          <a:noFill/>
          <a:ln/>
        </p:spPr>
        <p:txBody>
          <a:bodyPr wrap="square" lIns="0" tIns="0" rIns="0" bIns="0" rtlCol="0" anchor="ctr">
            <a:normAutofit/>
          </a:bodyPr>
          <a:lstStyle>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indent="0" algn="ctr">
              <a:buNone/>
            </a:pPr>
            <a:r>
              <a:rPr lang="en-US" sz="1000">
                <a:solidFill>
                  <a:srgbClr val="073B5C"/>
                </a:solidFill>
                <a:latin typeface="Aptos Display"/>
              </a:rPr>
              <a:t>Cloud</a:t>
            </a:r>
            <a:endParaRPr lang="en-US" sz="1000">
              <a:latin typeface="Aptos Display"/>
            </a:endParaRPr>
          </a:p>
        </p:txBody>
      </p:sp>
      <p:sp>
        <p:nvSpPr>
          <p:cNvPr id="25" name="Shape 23"/>
          <p:cNvSpPr/>
          <p:nvPr/>
        </p:nvSpPr>
        <p:spPr>
          <a:xfrm>
            <a:off x="5634038" y="954269"/>
            <a:ext cx="1165860" cy="425196"/>
          </a:xfrm>
          <a:prstGeom prst="roundRect">
            <a:avLst>
              <a:gd name="adj" fmla="val 12903"/>
            </a:avLst>
          </a:prstGeom>
          <a:solidFill>
            <a:srgbClr val="FFFFFF"/>
          </a:solidFill>
          <a:ln w="12700">
            <a:solidFill>
              <a:srgbClr val="DDEBE9"/>
            </a:solidFill>
            <a:prstDash val="solid"/>
          </a:ln>
        </p:spPr>
        <p:txBody>
          <a:bodyPr/>
          <a:lstStyle/>
          <a:p>
            <a:endParaRPr lang="pt-BR"/>
          </a:p>
        </p:txBody>
      </p:sp>
      <p:sp>
        <p:nvSpPr>
          <p:cNvPr id="26" name="Text 24"/>
          <p:cNvSpPr/>
          <p:nvPr/>
        </p:nvSpPr>
        <p:spPr>
          <a:xfrm>
            <a:off x="5702618" y="1077713"/>
            <a:ext cx="1028700" cy="171450"/>
          </a:xfrm>
          <a:prstGeom prst="rect">
            <a:avLst/>
          </a:prstGeom>
          <a:noFill/>
          <a:ln/>
        </p:spPr>
        <p:txBody>
          <a:bodyPr wrap="square" lIns="0" tIns="0" rIns="0" bIns="0" rtlCol="0" anchor="ctr">
            <a:normAutofit/>
          </a:bodyPr>
          <a:lstStyle>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indent="0" algn="ctr">
              <a:buNone/>
            </a:pPr>
            <a:r>
              <a:rPr lang="en-US" sz="1000">
                <a:solidFill>
                  <a:srgbClr val="073B5C"/>
                </a:solidFill>
                <a:latin typeface="Aptos Display"/>
              </a:rPr>
              <a:t>Operations</a:t>
            </a:r>
            <a:endParaRPr lang="en-US" sz="1000">
              <a:latin typeface="Aptos Display"/>
            </a:endParaRPr>
          </a:p>
        </p:txBody>
      </p:sp>
      <p:sp>
        <p:nvSpPr>
          <p:cNvPr id="28" name="Shape 26"/>
          <p:cNvSpPr/>
          <p:nvPr/>
        </p:nvSpPr>
        <p:spPr>
          <a:xfrm>
            <a:off x="5534841" y="3529965"/>
            <a:ext cx="1165860" cy="425196"/>
          </a:xfrm>
          <a:prstGeom prst="roundRect">
            <a:avLst>
              <a:gd name="adj" fmla="val 12903"/>
            </a:avLst>
          </a:prstGeom>
          <a:solidFill>
            <a:srgbClr val="FFFFFF"/>
          </a:solidFill>
          <a:ln w="12700">
            <a:solidFill>
              <a:srgbClr val="DDEBE9"/>
            </a:solidFill>
            <a:prstDash val="solid"/>
          </a:ln>
        </p:spPr>
        <p:txBody>
          <a:bodyPr/>
          <a:lstStyle/>
          <a:p>
            <a:endParaRPr lang="pt-BR"/>
          </a:p>
        </p:txBody>
      </p:sp>
      <p:sp>
        <p:nvSpPr>
          <p:cNvPr id="29" name="Text 27"/>
          <p:cNvSpPr/>
          <p:nvPr/>
        </p:nvSpPr>
        <p:spPr>
          <a:xfrm>
            <a:off x="5603421" y="3653409"/>
            <a:ext cx="1028700" cy="171450"/>
          </a:xfrm>
          <a:prstGeom prst="rect">
            <a:avLst/>
          </a:prstGeom>
          <a:noFill/>
          <a:ln/>
        </p:spPr>
        <p:txBody>
          <a:bodyPr wrap="square" lIns="0" tIns="0" rIns="0" bIns="0" rtlCol="0" anchor="ctr">
            <a:normAutofit/>
          </a:bodyPr>
          <a:lstStyle>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indent="0" algn="ctr">
              <a:buNone/>
            </a:pPr>
            <a:r>
              <a:rPr lang="en-US" sz="1000">
                <a:solidFill>
                  <a:srgbClr val="073B5C"/>
                </a:solidFill>
                <a:latin typeface="Aptos Display"/>
              </a:rPr>
              <a:t>Developers</a:t>
            </a:r>
            <a:endParaRPr lang="en-US" sz="1000">
              <a:latin typeface="Aptos Display"/>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7FBFA"/>
        </a:solidFill>
        <a:effectLst/>
      </p:bgPr>
    </p:bg>
    <p:spTree>
      <p:nvGrpSpPr>
        <p:cNvPr id="1" name=""/>
        <p:cNvGrpSpPr/>
        <p:nvPr/>
      </p:nvGrpSpPr>
      <p:grpSpPr>
        <a:xfrm>
          <a:off x="0" y="0"/>
          <a:ext cx="0" cy="0"/>
          <a:chOff x="0" y="0"/>
          <a:chExt cx="0" cy="0"/>
        </a:xfrm>
      </p:grpSpPr>
      <p:sp>
        <p:nvSpPr>
          <p:cNvPr id="3" name="Shape 1"/>
          <p:cNvSpPr/>
          <p:nvPr/>
        </p:nvSpPr>
        <p:spPr>
          <a:xfrm rot="1500000">
            <a:off x="7406640" y="-754380"/>
            <a:ext cx="2263140" cy="2263140"/>
          </a:xfrm>
          <a:prstGeom prst="arc">
            <a:avLst/>
          </a:prstGeom>
          <a:solidFill>
            <a:srgbClr val="EAF8F4">
              <a:alpha val="60000"/>
            </a:srgbClr>
          </a:solidFill>
          <a:ln w="12700">
            <a:solidFill>
              <a:srgbClr val="333333">
                <a:alpha val="0"/>
              </a:srgbClr>
            </a:solidFill>
            <a:prstDash val="solid"/>
          </a:ln>
        </p:spPr>
        <p:txBody>
          <a:bodyPr/>
          <a:lstStyle/>
          <a:p>
            <a:endParaRPr lang="pt-BR"/>
          </a:p>
        </p:txBody>
      </p:sp>
      <p:sp>
        <p:nvSpPr>
          <p:cNvPr id="5" name="Text 3"/>
          <p:cNvSpPr/>
          <p:nvPr/>
        </p:nvSpPr>
        <p:spPr>
          <a:xfrm>
            <a:off x="445770" y="329184"/>
            <a:ext cx="7338060" cy="377190"/>
          </a:xfrm>
          <a:prstGeom prst="rect">
            <a:avLst/>
          </a:prstGeom>
          <a:noFill/>
          <a:ln/>
        </p:spPr>
        <p:txBody>
          <a:bodyPr wrap="square" lIns="191" tIns="191" rIns="191" bIns="191" rtlCol="0" anchor="ctr">
            <a:normAutofit/>
          </a:bodyPr>
          <a:lstStyle>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indent="0">
              <a:buNone/>
            </a:pPr>
            <a:r>
              <a:rPr lang="en-US" sz="2325" b="1">
                <a:solidFill>
                  <a:srgbClr val="073B5C"/>
                </a:solidFill>
                <a:latin typeface="Aptos Display" pitchFamily="34" charset="0"/>
                <a:ea typeface="Aptos Display" pitchFamily="34" charset="-122"/>
                <a:cs typeface="Aptos Display" pitchFamily="34" charset="-120"/>
              </a:rPr>
              <a:t>The shift: from tools to platform as a product</a:t>
            </a:r>
            <a:endParaRPr lang="en-US" sz="2325"/>
          </a:p>
        </p:txBody>
      </p:sp>
      <p:sp>
        <p:nvSpPr>
          <p:cNvPr id="6" name="Text 4"/>
          <p:cNvSpPr/>
          <p:nvPr/>
        </p:nvSpPr>
        <p:spPr>
          <a:xfrm>
            <a:off x="466344" y="747522"/>
            <a:ext cx="6858000" cy="219456"/>
          </a:xfrm>
          <a:prstGeom prst="rect">
            <a:avLst/>
          </a:prstGeom>
          <a:noFill/>
          <a:ln/>
        </p:spPr>
        <p:txBody>
          <a:bodyPr wrap="square" lIns="0" tIns="0" rIns="0" bIns="0" rtlCol="0" anchor="ctr"/>
          <a:lstStyle>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indent="0">
              <a:buNone/>
            </a:pPr>
            <a:r>
              <a:rPr lang="en-US" sz="975">
                <a:solidFill>
                  <a:srgbClr val="5E6A72"/>
                </a:solidFill>
                <a:latin typeface="Aptos" pitchFamily="34" charset="0"/>
                <a:ea typeface="Aptos" pitchFamily="34" charset="-122"/>
                <a:cs typeface="Aptos" pitchFamily="34" charset="-120"/>
              </a:rPr>
              <a:t>The platform is not a portal; it is a productized delivery system.</a:t>
            </a:r>
            <a:endParaRPr lang="en-US" sz="975"/>
          </a:p>
        </p:txBody>
      </p:sp>
      <p:sp>
        <p:nvSpPr>
          <p:cNvPr id="7" name="Shape 5"/>
          <p:cNvSpPr/>
          <p:nvPr/>
        </p:nvSpPr>
        <p:spPr>
          <a:xfrm>
            <a:off x="452628" y="1028700"/>
            <a:ext cx="754380" cy="0"/>
          </a:xfrm>
          <a:prstGeom prst="line">
            <a:avLst/>
          </a:prstGeom>
          <a:noFill/>
          <a:ln w="25400">
            <a:solidFill>
              <a:srgbClr val="00A878"/>
            </a:solidFill>
            <a:prstDash val="solid"/>
          </a:ln>
        </p:spPr>
        <p:txBody>
          <a:bodyPr/>
          <a:lstStyle/>
          <a:p>
            <a:endParaRPr lang="pt-BR"/>
          </a:p>
        </p:txBody>
      </p:sp>
      <p:sp>
        <p:nvSpPr>
          <p:cNvPr id="8" name="Shape 6"/>
          <p:cNvSpPr/>
          <p:nvPr/>
        </p:nvSpPr>
        <p:spPr>
          <a:xfrm>
            <a:off x="562356" y="1405890"/>
            <a:ext cx="3566160" cy="2503170"/>
          </a:xfrm>
          <a:prstGeom prst="roundRect">
            <a:avLst>
              <a:gd name="adj" fmla="val 3288"/>
            </a:avLst>
          </a:prstGeom>
          <a:solidFill>
            <a:srgbClr val="FFFFFF"/>
          </a:solidFill>
          <a:ln w="12700">
            <a:solidFill>
              <a:srgbClr val="DDEBE9"/>
            </a:solidFill>
            <a:prstDash val="solid"/>
          </a:ln>
        </p:spPr>
        <p:txBody>
          <a:bodyPr/>
          <a:lstStyle/>
          <a:p>
            <a:endParaRPr lang="pt-BR"/>
          </a:p>
        </p:txBody>
      </p:sp>
      <p:sp>
        <p:nvSpPr>
          <p:cNvPr id="9" name="Text 7"/>
          <p:cNvSpPr/>
          <p:nvPr/>
        </p:nvSpPr>
        <p:spPr>
          <a:xfrm>
            <a:off x="754380" y="1632204"/>
            <a:ext cx="1028700" cy="164592"/>
          </a:xfrm>
          <a:prstGeom prst="rect">
            <a:avLst/>
          </a:prstGeom>
          <a:noFill/>
          <a:ln/>
        </p:spPr>
        <p:txBody>
          <a:bodyPr wrap="square" lIns="0" tIns="0" rIns="0" bIns="0" rtlCol="0" anchor="ctr"/>
          <a:lstStyle>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indent="0">
              <a:buNone/>
            </a:pPr>
            <a:r>
              <a:rPr lang="en-US" sz="1050" b="1">
                <a:solidFill>
                  <a:srgbClr val="E45757"/>
                </a:solidFill>
              </a:rPr>
              <a:t>Old model</a:t>
            </a:r>
            <a:endParaRPr lang="en-US" sz="1050"/>
          </a:p>
        </p:txBody>
      </p:sp>
      <p:sp>
        <p:nvSpPr>
          <p:cNvPr id="10" name="Text 8"/>
          <p:cNvSpPr/>
          <p:nvPr/>
        </p:nvSpPr>
        <p:spPr>
          <a:xfrm>
            <a:off x="754380" y="1933956"/>
            <a:ext cx="2400300" cy="246888"/>
          </a:xfrm>
          <a:prstGeom prst="rect">
            <a:avLst/>
          </a:prstGeom>
          <a:noFill/>
          <a:ln/>
        </p:spPr>
        <p:txBody>
          <a:bodyPr wrap="square" lIns="0" tIns="0" rIns="0" bIns="0" rtlCol="0" anchor="ctr"/>
          <a:lstStyle>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indent="0">
              <a:buNone/>
            </a:pPr>
            <a:r>
              <a:rPr lang="en-US" sz="1800" b="1">
                <a:solidFill>
                  <a:srgbClr val="073B5C"/>
                </a:solidFill>
              </a:rPr>
              <a:t>A collection of tools</a:t>
            </a:r>
            <a:endParaRPr lang="en-US" sz="1800"/>
          </a:p>
        </p:txBody>
      </p:sp>
      <p:sp>
        <p:nvSpPr>
          <p:cNvPr id="11" name="Text 9"/>
          <p:cNvSpPr/>
          <p:nvPr/>
        </p:nvSpPr>
        <p:spPr>
          <a:xfrm>
            <a:off x="754380" y="2297430"/>
            <a:ext cx="2674620" cy="356616"/>
          </a:xfrm>
          <a:prstGeom prst="rect">
            <a:avLst/>
          </a:prstGeom>
          <a:noFill/>
          <a:ln/>
        </p:spPr>
        <p:txBody>
          <a:bodyPr wrap="square" lIns="191" tIns="191" rIns="191" bIns="191" rtlCol="0" anchor="ctr">
            <a:normAutofit/>
          </a:bodyPr>
          <a:lstStyle>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indent="0">
              <a:buNone/>
            </a:pPr>
            <a:r>
              <a:rPr lang="en-US" sz="1125">
                <a:solidFill>
                  <a:srgbClr val="5E6A72"/>
                </a:solidFill>
              </a:rPr>
              <a:t>Teams integrate and maintain the glue themselves.</a:t>
            </a:r>
            <a:endParaRPr lang="en-US" sz="1125"/>
          </a:p>
        </p:txBody>
      </p:sp>
      <p:sp>
        <p:nvSpPr>
          <p:cNvPr id="12" name="Shape 10"/>
          <p:cNvSpPr/>
          <p:nvPr/>
        </p:nvSpPr>
        <p:spPr>
          <a:xfrm>
            <a:off x="754380" y="2983230"/>
            <a:ext cx="685800" cy="233172"/>
          </a:xfrm>
          <a:prstGeom prst="roundRect">
            <a:avLst>
              <a:gd name="adj" fmla="val 17647"/>
            </a:avLst>
          </a:prstGeom>
          <a:solidFill>
            <a:srgbClr val="EAF5FA"/>
          </a:solidFill>
          <a:ln w="12700">
            <a:solidFill>
              <a:srgbClr val="333333">
                <a:alpha val="0"/>
              </a:srgbClr>
            </a:solidFill>
            <a:prstDash val="solid"/>
          </a:ln>
        </p:spPr>
        <p:txBody>
          <a:bodyPr/>
          <a:lstStyle/>
          <a:p>
            <a:endParaRPr lang="pt-BR"/>
          </a:p>
        </p:txBody>
      </p:sp>
      <p:sp>
        <p:nvSpPr>
          <p:cNvPr id="13" name="Text 11"/>
          <p:cNvSpPr/>
          <p:nvPr/>
        </p:nvSpPr>
        <p:spPr>
          <a:xfrm>
            <a:off x="809244" y="3038094"/>
            <a:ext cx="576072" cy="109728"/>
          </a:xfrm>
          <a:prstGeom prst="rect">
            <a:avLst/>
          </a:prstGeom>
          <a:noFill/>
          <a:ln/>
        </p:spPr>
        <p:txBody>
          <a:bodyPr wrap="square" lIns="0" tIns="0" rIns="0" bIns="0" rtlCol="0" anchor="ctr"/>
          <a:lstStyle>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indent="0" algn="ctr">
              <a:buNone/>
            </a:pPr>
            <a:r>
              <a:rPr lang="en-US" sz="800" b="1">
                <a:solidFill>
                  <a:srgbClr val="5E6A72"/>
                </a:solidFill>
              </a:rPr>
              <a:t>Portal</a:t>
            </a:r>
            <a:endParaRPr lang="en-US" sz="800" b="1">
              <a:ea typeface="Calibri"/>
              <a:cs typeface="Calibri"/>
            </a:endParaRPr>
          </a:p>
        </p:txBody>
      </p:sp>
      <p:sp>
        <p:nvSpPr>
          <p:cNvPr id="14" name="Shape 12"/>
          <p:cNvSpPr/>
          <p:nvPr/>
        </p:nvSpPr>
        <p:spPr>
          <a:xfrm>
            <a:off x="1611630" y="2983230"/>
            <a:ext cx="685800" cy="233172"/>
          </a:xfrm>
          <a:prstGeom prst="roundRect">
            <a:avLst>
              <a:gd name="adj" fmla="val 17647"/>
            </a:avLst>
          </a:prstGeom>
          <a:solidFill>
            <a:srgbClr val="EAF5FA"/>
          </a:solidFill>
          <a:ln w="12700">
            <a:solidFill>
              <a:srgbClr val="333333">
                <a:alpha val="0"/>
              </a:srgbClr>
            </a:solidFill>
            <a:prstDash val="solid"/>
          </a:ln>
        </p:spPr>
        <p:txBody>
          <a:bodyPr/>
          <a:lstStyle/>
          <a:p>
            <a:endParaRPr lang="pt-BR"/>
          </a:p>
        </p:txBody>
      </p:sp>
      <p:sp>
        <p:nvSpPr>
          <p:cNvPr id="15" name="Text 13"/>
          <p:cNvSpPr/>
          <p:nvPr/>
        </p:nvSpPr>
        <p:spPr>
          <a:xfrm>
            <a:off x="1666494" y="3038094"/>
            <a:ext cx="576072" cy="109728"/>
          </a:xfrm>
          <a:prstGeom prst="rect">
            <a:avLst/>
          </a:prstGeom>
          <a:noFill/>
          <a:ln/>
        </p:spPr>
        <p:txBody>
          <a:bodyPr wrap="square" lIns="0" tIns="0" rIns="0" bIns="0" rtlCol="0" anchor="ctr"/>
          <a:lstStyle>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indent="0" algn="ctr">
              <a:buNone/>
            </a:pPr>
            <a:r>
              <a:rPr lang="en-US" sz="800" b="1">
                <a:solidFill>
                  <a:srgbClr val="5E6A72"/>
                </a:solidFill>
              </a:rPr>
              <a:t>CI/CD</a:t>
            </a:r>
            <a:endParaRPr lang="en-US" sz="800"/>
          </a:p>
        </p:txBody>
      </p:sp>
      <p:sp>
        <p:nvSpPr>
          <p:cNvPr id="16" name="Shape 14"/>
          <p:cNvSpPr/>
          <p:nvPr/>
        </p:nvSpPr>
        <p:spPr>
          <a:xfrm>
            <a:off x="2468880" y="2983230"/>
            <a:ext cx="685800" cy="233172"/>
          </a:xfrm>
          <a:prstGeom prst="roundRect">
            <a:avLst>
              <a:gd name="adj" fmla="val 17647"/>
            </a:avLst>
          </a:prstGeom>
          <a:solidFill>
            <a:srgbClr val="EAF5FA"/>
          </a:solidFill>
          <a:ln w="12700">
            <a:solidFill>
              <a:srgbClr val="333333">
                <a:alpha val="0"/>
              </a:srgbClr>
            </a:solidFill>
            <a:prstDash val="solid"/>
          </a:ln>
        </p:spPr>
        <p:txBody>
          <a:bodyPr/>
          <a:lstStyle/>
          <a:p>
            <a:endParaRPr lang="pt-BR"/>
          </a:p>
        </p:txBody>
      </p:sp>
      <p:sp>
        <p:nvSpPr>
          <p:cNvPr id="17" name="Text 15"/>
          <p:cNvSpPr/>
          <p:nvPr/>
        </p:nvSpPr>
        <p:spPr>
          <a:xfrm>
            <a:off x="2523744" y="3038094"/>
            <a:ext cx="576072" cy="109728"/>
          </a:xfrm>
          <a:prstGeom prst="rect">
            <a:avLst/>
          </a:prstGeom>
          <a:noFill/>
          <a:ln/>
        </p:spPr>
        <p:txBody>
          <a:bodyPr wrap="square" lIns="0" tIns="0" rIns="0" bIns="0" rtlCol="0" anchor="ctr"/>
          <a:lstStyle>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indent="0" algn="ctr">
              <a:buNone/>
            </a:pPr>
            <a:r>
              <a:rPr lang="en-US" sz="800" b="1">
                <a:solidFill>
                  <a:srgbClr val="5E6A72"/>
                </a:solidFill>
              </a:rPr>
              <a:t>K8s</a:t>
            </a:r>
            <a:endParaRPr lang="en-US" sz="800"/>
          </a:p>
        </p:txBody>
      </p:sp>
      <p:sp>
        <p:nvSpPr>
          <p:cNvPr id="18" name="Shape 16"/>
          <p:cNvSpPr/>
          <p:nvPr/>
        </p:nvSpPr>
        <p:spPr>
          <a:xfrm>
            <a:off x="754380" y="3360420"/>
            <a:ext cx="685800" cy="233172"/>
          </a:xfrm>
          <a:prstGeom prst="roundRect">
            <a:avLst>
              <a:gd name="adj" fmla="val 17647"/>
            </a:avLst>
          </a:prstGeom>
          <a:solidFill>
            <a:srgbClr val="EAF5FA"/>
          </a:solidFill>
          <a:ln w="12700">
            <a:solidFill>
              <a:srgbClr val="333333">
                <a:alpha val="0"/>
              </a:srgbClr>
            </a:solidFill>
            <a:prstDash val="solid"/>
          </a:ln>
        </p:spPr>
        <p:txBody>
          <a:bodyPr/>
          <a:lstStyle/>
          <a:p>
            <a:endParaRPr lang="pt-BR"/>
          </a:p>
        </p:txBody>
      </p:sp>
      <p:sp>
        <p:nvSpPr>
          <p:cNvPr id="19" name="Text 17"/>
          <p:cNvSpPr/>
          <p:nvPr/>
        </p:nvSpPr>
        <p:spPr>
          <a:xfrm>
            <a:off x="809244" y="3415284"/>
            <a:ext cx="576072" cy="109728"/>
          </a:xfrm>
          <a:prstGeom prst="rect">
            <a:avLst/>
          </a:prstGeom>
          <a:noFill/>
          <a:ln/>
        </p:spPr>
        <p:txBody>
          <a:bodyPr wrap="square" lIns="0" tIns="0" rIns="0" bIns="0" rtlCol="0" anchor="ctr"/>
          <a:lstStyle>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indent="0" algn="ctr">
              <a:buNone/>
            </a:pPr>
            <a:r>
              <a:rPr lang="en-US" sz="800" b="1">
                <a:solidFill>
                  <a:srgbClr val="5E6A72"/>
                </a:solidFill>
              </a:rPr>
              <a:t>Terraform</a:t>
            </a:r>
            <a:endParaRPr lang="en-US" sz="800"/>
          </a:p>
        </p:txBody>
      </p:sp>
      <p:sp>
        <p:nvSpPr>
          <p:cNvPr id="20" name="Shape 18"/>
          <p:cNvSpPr/>
          <p:nvPr/>
        </p:nvSpPr>
        <p:spPr>
          <a:xfrm>
            <a:off x="1611630" y="3360420"/>
            <a:ext cx="685800" cy="233172"/>
          </a:xfrm>
          <a:prstGeom prst="roundRect">
            <a:avLst>
              <a:gd name="adj" fmla="val 17647"/>
            </a:avLst>
          </a:prstGeom>
          <a:solidFill>
            <a:srgbClr val="EAF5FA"/>
          </a:solidFill>
          <a:ln w="12700">
            <a:solidFill>
              <a:srgbClr val="333333">
                <a:alpha val="0"/>
              </a:srgbClr>
            </a:solidFill>
            <a:prstDash val="solid"/>
          </a:ln>
        </p:spPr>
        <p:txBody>
          <a:bodyPr/>
          <a:lstStyle/>
          <a:p>
            <a:endParaRPr lang="pt-BR"/>
          </a:p>
        </p:txBody>
      </p:sp>
      <p:sp>
        <p:nvSpPr>
          <p:cNvPr id="21" name="Text 19"/>
          <p:cNvSpPr/>
          <p:nvPr/>
        </p:nvSpPr>
        <p:spPr>
          <a:xfrm>
            <a:off x="1666494" y="3415284"/>
            <a:ext cx="576072" cy="109728"/>
          </a:xfrm>
          <a:prstGeom prst="rect">
            <a:avLst/>
          </a:prstGeom>
          <a:noFill/>
          <a:ln/>
        </p:spPr>
        <p:txBody>
          <a:bodyPr wrap="square" lIns="0" tIns="0" rIns="0" bIns="0" rtlCol="0" anchor="ctr"/>
          <a:lstStyle>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indent="0" algn="ctr">
              <a:buNone/>
            </a:pPr>
            <a:r>
              <a:rPr lang="en-US" sz="800" b="1">
                <a:solidFill>
                  <a:srgbClr val="5E6A72"/>
                </a:solidFill>
              </a:rPr>
              <a:t>Monitoring</a:t>
            </a:r>
            <a:endParaRPr lang="en-US" sz="800"/>
          </a:p>
        </p:txBody>
      </p:sp>
      <p:sp>
        <p:nvSpPr>
          <p:cNvPr id="22" name="Shape 20"/>
          <p:cNvSpPr/>
          <p:nvPr/>
        </p:nvSpPr>
        <p:spPr>
          <a:xfrm>
            <a:off x="4834890" y="1405890"/>
            <a:ext cx="3566160" cy="2503170"/>
          </a:xfrm>
          <a:prstGeom prst="roundRect">
            <a:avLst>
              <a:gd name="adj" fmla="val 3288"/>
            </a:avLst>
          </a:prstGeom>
          <a:solidFill>
            <a:srgbClr val="073B5C"/>
          </a:solidFill>
          <a:ln w="12700">
            <a:solidFill>
              <a:srgbClr val="333333">
                <a:alpha val="0"/>
              </a:srgbClr>
            </a:solidFill>
            <a:prstDash val="solid"/>
          </a:ln>
        </p:spPr>
        <p:txBody>
          <a:bodyPr/>
          <a:lstStyle/>
          <a:p>
            <a:endParaRPr lang="pt-BR"/>
          </a:p>
        </p:txBody>
      </p:sp>
      <p:sp>
        <p:nvSpPr>
          <p:cNvPr id="23" name="Text 21"/>
          <p:cNvSpPr/>
          <p:nvPr/>
        </p:nvSpPr>
        <p:spPr>
          <a:xfrm>
            <a:off x="5040630" y="1632204"/>
            <a:ext cx="1028700" cy="164592"/>
          </a:xfrm>
          <a:prstGeom prst="rect">
            <a:avLst/>
          </a:prstGeom>
          <a:noFill/>
          <a:ln/>
        </p:spPr>
        <p:txBody>
          <a:bodyPr wrap="square" lIns="0" tIns="0" rIns="0" bIns="0" rtlCol="0" anchor="ctr"/>
          <a:lstStyle>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indent="0">
              <a:buNone/>
            </a:pPr>
            <a:r>
              <a:rPr lang="en-US" sz="1050" b="1">
                <a:solidFill>
                  <a:srgbClr val="25C99B"/>
                </a:solidFill>
              </a:rPr>
              <a:t>New model</a:t>
            </a:r>
            <a:endParaRPr lang="en-US" sz="1050"/>
          </a:p>
        </p:txBody>
      </p:sp>
      <p:sp>
        <p:nvSpPr>
          <p:cNvPr id="24" name="Text 22"/>
          <p:cNvSpPr/>
          <p:nvPr/>
        </p:nvSpPr>
        <p:spPr>
          <a:xfrm>
            <a:off x="5040630" y="1933956"/>
            <a:ext cx="2640330" cy="246888"/>
          </a:xfrm>
          <a:prstGeom prst="rect">
            <a:avLst/>
          </a:prstGeom>
          <a:noFill/>
          <a:ln/>
        </p:spPr>
        <p:txBody>
          <a:bodyPr wrap="square" lIns="0" tIns="0" rIns="0" bIns="0" rtlCol="0" anchor="ctr"/>
          <a:lstStyle>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indent="0">
              <a:buNone/>
            </a:pPr>
            <a:r>
              <a:rPr lang="en-US" sz="1800" b="1">
                <a:solidFill>
                  <a:srgbClr val="FFFFFF"/>
                </a:solidFill>
              </a:rPr>
              <a:t>A productized platform</a:t>
            </a:r>
            <a:endParaRPr lang="en-US" sz="1800"/>
          </a:p>
        </p:txBody>
      </p:sp>
      <p:sp>
        <p:nvSpPr>
          <p:cNvPr id="25" name="Text 23"/>
          <p:cNvSpPr/>
          <p:nvPr/>
        </p:nvSpPr>
        <p:spPr>
          <a:xfrm>
            <a:off x="5040630" y="2297430"/>
            <a:ext cx="2708910" cy="466344"/>
          </a:xfrm>
          <a:prstGeom prst="rect">
            <a:avLst/>
          </a:prstGeom>
          <a:noFill/>
          <a:ln/>
        </p:spPr>
        <p:txBody>
          <a:bodyPr wrap="square" lIns="191" tIns="191" rIns="191" bIns="191" rtlCol="0" anchor="ctr">
            <a:normAutofit/>
          </a:bodyPr>
          <a:lstStyle>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indent="0">
              <a:buNone/>
            </a:pPr>
            <a:r>
              <a:rPr lang="en-US" sz="1125">
                <a:solidFill>
                  <a:srgbClr val="D7F4ED"/>
                </a:solidFill>
              </a:rPr>
              <a:t>Reusable capabilities, clear APIs, lifecycle ownership and built-in guardrails.</a:t>
            </a:r>
            <a:endParaRPr lang="en-US" sz="1125"/>
          </a:p>
        </p:txBody>
      </p:sp>
      <p:sp>
        <p:nvSpPr>
          <p:cNvPr id="26" name="Shape 24"/>
          <p:cNvSpPr/>
          <p:nvPr/>
        </p:nvSpPr>
        <p:spPr>
          <a:xfrm>
            <a:off x="5040630" y="2983230"/>
            <a:ext cx="795528" cy="233172"/>
          </a:xfrm>
          <a:prstGeom prst="roundRect">
            <a:avLst>
              <a:gd name="adj" fmla="val 17647"/>
            </a:avLst>
          </a:prstGeom>
          <a:solidFill>
            <a:srgbClr val="EAF8F4"/>
          </a:solidFill>
          <a:ln w="12700">
            <a:solidFill>
              <a:srgbClr val="333333">
                <a:alpha val="0"/>
              </a:srgbClr>
            </a:solidFill>
            <a:prstDash val="solid"/>
          </a:ln>
        </p:spPr>
        <p:txBody>
          <a:bodyPr/>
          <a:lstStyle/>
          <a:p>
            <a:endParaRPr lang="pt-BR"/>
          </a:p>
        </p:txBody>
      </p:sp>
      <p:sp>
        <p:nvSpPr>
          <p:cNvPr id="27" name="Text 25"/>
          <p:cNvSpPr/>
          <p:nvPr/>
        </p:nvSpPr>
        <p:spPr>
          <a:xfrm>
            <a:off x="5095494" y="3038094"/>
            <a:ext cx="685800" cy="109728"/>
          </a:xfrm>
          <a:prstGeom prst="rect">
            <a:avLst/>
          </a:prstGeom>
          <a:noFill/>
          <a:ln/>
        </p:spPr>
        <p:txBody>
          <a:bodyPr wrap="square" lIns="0" tIns="0" rIns="0" bIns="0" rtlCol="0" anchor="ctr"/>
          <a:lstStyle>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indent="0" algn="ctr">
              <a:buNone/>
            </a:pPr>
            <a:r>
              <a:rPr lang="en-US" sz="800">
                <a:solidFill>
                  <a:srgbClr val="073B5C"/>
                </a:solidFill>
              </a:rPr>
              <a:t>Self-service</a:t>
            </a:r>
            <a:endParaRPr lang="en-US" sz="800"/>
          </a:p>
        </p:txBody>
      </p:sp>
      <p:sp>
        <p:nvSpPr>
          <p:cNvPr id="28" name="Shape 26"/>
          <p:cNvSpPr/>
          <p:nvPr/>
        </p:nvSpPr>
        <p:spPr>
          <a:xfrm>
            <a:off x="5966460" y="2983230"/>
            <a:ext cx="795528" cy="233172"/>
          </a:xfrm>
          <a:prstGeom prst="roundRect">
            <a:avLst>
              <a:gd name="adj" fmla="val 17647"/>
            </a:avLst>
          </a:prstGeom>
          <a:solidFill>
            <a:srgbClr val="EAF8F4"/>
          </a:solidFill>
          <a:ln w="12700">
            <a:solidFill>
              <a:srgbClr val="333333">
                <a:alpha val="0"/>
              </a:srgbClr>
            </a:solidFill>
            <a:prstDash val="solid"/>
          </a:ln>
        </p:spPr>
        <p:txBody>
          <a:bodyPr/>
          <a:lstStyle/>
          <a:p>
            <a:endParaRPr lang="pt-BR"/>
          </a:p>
        </p:txBody>
      </p:sp>
      <p:sp>
        <p:nvSpPr>
          <p:cNvPr id="29" name="Text 27"/>
          <p:cNvSpPr/>
          <p:nvPr/>
        </p:nvSpPr>
        <p:spPr>
          <a:xfrm>
            <a:off x="6021324" y="3038094"/>
            <a:ext cx="685800" cy="109728"/>
          </a:xfrm>
          <a:prstGeom prst="rect">
            <a:avLst/>
          </a:prstGeom>
          <a:noFill/>
          <a:ln/>
        </p:spPr>
        <p:txBody>
          <a:bodyPr wrap="square" lIns="0" tIns="0" rIns="0" bIns="0" rtlCol="0" anchor="ctr"/>
          <a:lstStyle>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indent="0" algn="ctr">
              <a:buNone/>
            </a:pPr>
            <a:r>
              <a:rPr lang="en-US" sz="800">
                <a:solidFill>
                  <a:srgbClr val="073B5C"/>
                </a:solidFill>
              </a:rPr>
              <a:t>APIs</a:t>
            </a:r>
            <a:endParaRPr lang="en-US" sz="800"/>
          </a:p>
        </p:txBody>
      </p:sp>
      <p:sp>
        <p:nvSpPr>
          <p:cNvPr id="30" name="Shape 28"/>
          <p:cNvSpPr/>
          <p:nvPr/>
        </p:nvSpPr>
        <p:spPr>
          <a:xfrm>
            <a:off x="6892290" y="2983230"/>
            <a:ext cx="795528" cy="233172"/>
          </a:xfrm>
          <a:prstGeom prst="roundRect">
            <a:avLst>
              <a:gd name="adj" fmla="val 17647"/>
            </a:avLst>
          </a:prstGeom>
          <a:solidFill>
            <a:srgbClr val="EAF8F4"/>
          </a:solidFill>
          <a:ln w="12700">
            <a:solidFill>
              <a:srgbClr val="333333">
                <a:alpha val="0"/>
              </a:srgbClr>
            </a:solidFill>
            <a:prstDash val="solid"/>
          </a:ln>
        </p:spPr>
        <p:txBody>
          <a:bodyPr/>
          <a:lstStyle/>
          <a:p>
            <a:endParaRPr lang="pt-BR"/>
          </a:p>
        </p:txBody>
      </p:sp>
      <p:sp>
        <p:nvSpPr>
          <p:cNvPr id="31" name="Text 29"/>
          <p:cNvSpPr/>
          <p:nvPr/>
        </p:nvSpPr>
        <p:spPr>
          <a:xfrm>
            <a:off x="6947154" y="3038094"/>
            <a:ext cx="685800" cy="109728"/>
          </a:xfrm>
          <a:prstGeom prst="rect">
            <a:avLst/>
          </a:prstGeom>
          <a:noFill/>
          <a:ln/>
        </p:spPr>
        <p:txBody>
          <a:bodyPr wrap="square" lIns="0" tIns="0" rIns="0" bIns="0" rtlCol="0" anchor="ctr"/>
          <a:lstStyle>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indent="0" algn="ctr">
              <a:buNone/>
            </a:pPr>
            <a:r>
              <a:rPr lang="en-US" sz="800">
                <a:solidFill>
                  <a:srgbClr val="073B5C"/>
                </a:solidFill>
              </a:rPr>
              <a:t>Policies</a:t>
            </a:r>
            <a:endParaRPr lang="en-US" sz="800"/>
          </a:p>
        </p:txBody>
      </p:sp>
      <p:sp>
        <p:nvSpPr>
          <p:cNvPr id="32" name="Shape 30"/>
          <p:cNvSpPr/>
          <p:nvPr/>
        </p:nvSpPr>
        <p:spPr>
          <a:xfrm>
            <a:off x="5040630" y="3360420"/>
            <a:ext cx="795528" cy="233172"/>
          </a:xfrm>
          <a:prstGeom prst="roundRect">
            <a:avLst>
              <a:gd name="adj" fmla="val 17647"/>
            </a:avLst>
          </a:prstGeom>
          <a:solidFill>
            <a:srgbClr val="EAF8F4"/>
          </a:solidFill>
          <a:ln w="12700">
            <a:solidFill>
              <a:srgbClr val="333333">
                <a:alpha val="0"/>
              </a:srgbClr>
            </a:solidFill>
            <a:prstDash val="solid"/>
          </a:ln>
        </p:spPr>
        <p:txBody>
          <a:bodyPr/>
          <a:lstStyle/>
          <a:p>
            <a:endParaRPr lang="pt-BR"/>
          </a:p>
        </p:txBody>
      </p:sp>
      <p:sp>
        <p:nvSpPr>
          <p:cNvPr id="33" name="Text 31"/>
          <p:cNvSpPr/>
          <p:nvPr/>
        </p:nvSpPr>
        <p:spPr>
          <a:xfrm>
            <a:off x="5095494" y="3415284"/>
            <a:ext cx="685800" cy="109728"/>
          </a:xfrm>
          <a:prstGeom prst="rect">
            <a:avLst/>
          </a:prstGeom>
          <a:noFill/>
          <a:ln/>
        </p:spPr>
        <p:txBody>
          <a:bodyPr wrap="square" lIns="0" tIns="0" rIns="0" bIns="0" rtlCol="0" anchor="ctr"/>
          <a:lstStyle>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indent="0" algn="ctr">
              <a:buNone/>
            </a:pPr>
            <a:r>
              <a:rPr lang="en-US" sz="800">
                <a:solidFill>
                  <a:srgbClr val="073B5C"/>
                </a:solidFill>
              </a:rPr>
              <a:t>Templates</a:t>
            </a:r>
            <a:endParaRPr lang="en-US" sz="800"/>
          </a:p>
        </p:txBody>
      </p:sp>
      <p:sp>
        <p:nvSpPr>
          <p:cNvPr id="34" name="Shape 32"/>
          <p:cNvSpPr/>
          <p:nvPr/>
        </p:nvSpPr>
        <p:spPr>
          <a:xfrm>
            <a:off x="5966460" y="3360420"/>
            <a:ext cx="795528" cy="233172"/>
          </a:xfrm>
          <a:prstGeom prst="roundRect">
            <a:avLst>
              <a:gd name="adj" fmla="val 17647"/>
            </a:avLst>
          </a:prstGeom>
          <a:solidFill>
            <a:srgbClr val="EAF8F4"/>
          </a:solidFill>
          <a:ln w="12700">
            <a:solidFill>
              <a:srgbClr val="333333">
                <a:alpha val="0"/>
              </a:srgbClr>
            </a:solidFill>
            <a:prstDash val="solid"/>
          </a:ln>
        </p:spPr>
        <p:txBody>
          <a:bodyPr/>
          <a:lstStyle/>
          <a:p>
            <a:endParaRPr lang="pt-BR"/>
          </a:p>
        </p:txBody>
      </p:sp>
      <p:sp>
        <p:nvSpPr>
          <p:cNvPr id="35" name="Text 33"/>
          <p:cNvSpPr/>
          <p:nvPr/>
        </p:nvSpPr>
        <p:spPr>
          <a:xfrm>
            <a:off x="6021324" y="3415284"/>
            <a:ext cx="685800" cy="109728"/>
          </a:xfrm>
          <a:prstGeom prst="rect">
            <a:avLst/>
          </a:prstGeom>
          <a:noFill/>
          <a:ln/>
        </p:spPr>
        <p:txBody>
          <a:bodyPr wrap="square" lIns="0" tIns="0" rIns="0" bIns="0" rtlCol="0" anchor="ctr"/>
          <a:lstStyle>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indent="0" algn="ctr">
              <a:buNone/>
            </a:pPr>
            <a:r>
              <a:rPr lang="en-US" sz="800">
                <a:solidFill>
                  <a:srgbClr val="073B5C"/>
                </a:solidFill>
              </a:rPr>
              <a:t>Telemetry</a:t>
            </a:r>
            <a:endParaRPr lang="en-US" sz="800"/>
          </a:p>
        </p:txBody>
      </p:sp>
      <p:sp>
        <p:nvSpPr>
          <p:cNvPr id="36" name="Shape 34"/>
          <p:cNvSpPr/>
          <p:nvPr/>
        </p:nvSpPr>
        <p:spPr>
          <a:xfrm>
            <a:off x="4251960" y="2654046"/>
            <a:ext cx="445770" cy="0"/>
          </a:xfrm>
          <a:prstGeom prst="line">
            <a:avLst/>
          </a:prstGeom>
          <a:noFill/>
          <a:ln w="29210">
            <a:solidFill>
              <a:srgbClr val="00A878"/>
            </a:solidFill>
            <a:prstDash val="solid"/>
            <a:headEnd type="none"/>
            <a:tailEnd type="triangle"/>
          </a:ln>
        </p:spPr>
        <p:txBody>
          <a:bodyPr/>
          <a:lstStyle/>
          <a:p>
            <a:endParaRPr lang="pt-B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89"/>
        <p:cNvGrpSpPr/>
        <p:nvPr/>
      </p:nvGrpSpPr>
      <p:grpSpPr>
        <a:xfrm>
          <a:off x="0" y="0"/>
          <a:ext cx="0" cy="0"/>
          <a:chOff x="0" y="0"/>
          <a:chExt cx="0" cy="0"/>
        </a:xfrm>
      </p:grpSpPr>
      <p:pic>
        <p:nvPicPr>
          <p:cNvPr id="190" name="Google Shape;190;p21" descr="image.png"/>
          <p:cNvPicPr preferRelativeResize="0"/>
          <p:nvPr/>
        </p:nvPicPr>
        <p:blipFill rotWithShape="1">
          <a:blip r:embed="rId3">
            <a:alphaModFix/>
          </a:blip>
          <a:srcRect/>
          <a:stretch/>
        </p:blipFill>
        <p:spPr>
          <a:xfrm>
            <a:off x="0" y="0"/>
            <a:ext cx="9133795" cy="4486956"/>
          </a:xfrm>
          <a:prstGeom prst="rect">
            <a:avLst/>
          </a:prstGeom>
          <a:noFill/>
          <a:ln>
            <a:noFill/>
          </a:ln>
        </p:spPr>
      </p:pic>
      <p:pic>
        <p:nvPicPr>
          <p:cNvPr id="191" name="Google Shape;191;p21" descr="image.png"/>
          <p:cNvPicPr preferRelativeResize="0"/>
          <p:nvPr/>
        </p:nvPicPr>
        <p:blipFill rotWithShape="1">
          <a:blip r:embed="rId4">
            <a:alphaModFix/>
          </a:blip>
          <a:srcRect/>
          <a:stretch/>
        </p:blipFill>
        <p:spPr>
          <a:xfrm>
            <a:off x="428625" y="1194457"/>
            <a:ext cx="2619412" cy="2764296"/>
          </a:xfrm>
          <a:prstGeom prst="rect">
            <a:avLst/>
          </a:prstGeom>
          <a:noFill/>
          <a:ln>
            <a:noFill/>
          </a:ln>
        </p:spPr>
      </p:pic>
      <p:pic>
        <p:nvPicPr>
          <p:cNvPr id="192" name="Google Shape;192;p21" descr="image.png"/>
          <p:cNvPicPr preferRelativeResize="0"/>
          <p:nvPr/>
        </p:nvPicPr>
        <p:blipFill rotWithShape="1">
          <a:blip r:embed="rId5">
            <a:alphaModFix/>
          </a:blip>
          <a:srcRect/>
          <a:stretch/>
        </p:blipFill>
        <p:spPr>
          <a:xfrm>
            <a:off x="3262350" y="1194457"/>
            <a:ext cx="2619412" cy="2764296"/>
          </a:xfrm>
          <a:prstGeom prst="rect">
            <a:avLst/>
          </a:prstGeom>
          <a:noFill/>
          <a:ln>
            <a:noFill/>
          </a:ln>
        </p:spPr>
      </p:pic>
      <p:pic>
        <p:nvPicPr>
          <p:cNvPr id="193" name="Google Shape;193;p21" descr="image.png"/>
          <p:cNvPicPr preferRelativeResize="0"/>
          <p:nvPr/>
        </p:nvPicPr>
        <p:blipFill rotWithShape="1">
          <a:blip r:embed="rId6">
            <a:alphaModFix/>
          </a:blip>
          <a:srcRect/>
          <a:stretch/>
        </p:blipFill>
        <p:spPr>
          <a:xfrm>
            <a:off x="6096075" y="1194457"/>
            <a:ext cx="2619412" cy="2764296"/>
          </a:xfrm>
          <a:prstGeom prst="rect">
            <a:avLst/>
          </a:prstGeom>
          <a:noFill/>
          <a:ln>
            <a:noFill/>
          </a:ln>
        </p:spPr>
      </p:pic>
      <p:pic>
        <p:nvPicPr>
          <p:cNvPr id="195" name="Google Shape;195;p21" descr="image.png"/>
          <p:cNvPicPr preferRelativeResize="0"/>
          <p:nvPr/>
        </p:nvPicPr>
        <p:blipFill rotWithShape="1">
          <a:blip r:embed="rId7">
            <a:alphaModFix/>
          </a:blip>
          <a:srcRect/>
          <a:stretch/>
        </p:blipFill>
        <p:spPr>
          <a:xfrm>
            <a:off x="1452525" y="1451632"/>
            <a:ext cx="571500" cy="571500"/>
          </a:xfrm>
          <a:prstGeom prst="rect">
            <a:avLst/>
          </a:prstGeom>
          <a:noFill/>
          <a:ln>
            <a:noFill/>
          </a:ln>
        </p:spPr>
      </p:pic>
      <p:sp>
        <p:nvSpPr>
          <p:cNvPr id="196" name="Google Shape;196;p21"/>
          <p:cNvSpPr txBox="1"/>
          <p:nvPr/>
        </p:nvSpPr>
        <p:spPr>
          <a:xfrm>
            <a:off x="558164" y="2201726"/>
            <a:ext cx="2360334" cy="225126"/>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algn="ctr"/>
            <a:r>
              <a:rPr lang="en-US" sz="1450" b="1">
                <a:solidFill>
                  <a:srgbClr val="003366"/>
                </a:solidFill>
                <a:latin typeface="Inter"/>
                <a:sym typeface="Inter"/>
              </a:rPr>
              <a:t>Reduce cognitive load</a:t>
            </a:r>
            <a:endParaRPr lang="pt-BR"/>
          </a:p>
        </p:txBody>
      </p:sp>
      <p:sp>
        <p:nvSpPr>
          <p:cNvPr id="197" name="Google Shape;197;p21"/>
          <p:cNvSpPr txBox="1"/>
          <p:nvPr/>
        </p:nvSpPr>
        <p:spPr>
          <a:xfrm>
            <a:off x="614363" y="2757386"/>
            <a:ext cx="2247937" cy="1034129"/>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algn="ctr">
              <a:lnSpc>
                <a:spcPct val="159929"/>
              </a:lnSpc>
            </a:pPr>
            <a:r>
              <a:rPr lang="en-US">
                <a:solidFill>
                  <a:srgbClr val="475569"/>
                </a:solidFill>
                <a:latin typeface="Inter"/>
                <a:ea typeface="Inter"/>
                <a:sym typeface="Inter"/>
              </a:rPr>
              <a:t>Hide unnecessary infrastructure complexity so service teams can focus on delivering value</a:t>
            </a:r>
            <a:r>
              <a:rPr lang="en-US" b="0" i="0" u="none" strike="noStrike" cap="none">
                <a:solidFill>
                  <a:srgbClr val="475569"/>
                </a:solidFill>
                <a:latin typeface="Inter"/>
                <a:ea typeface="Inter"/>
                <a:sym typeface="Inter"/>
              </a:rPr>
              <a:t>.</a:t>
            </a:r>
            <a:endParaRPr lang="pt-BR"/>
          </a:p>
          <a:p>
            <a:pPr marL="0" marR="0" lvl="0" indent="0" algn="ctr">
              <a:lnSpc>
                <a:spcPct val="159929"/>
              </a:lnSpc>
              <a:spcBef>
                <a:spcPts val="0"/>
              </a:spcBef>
              <a:spcAft>
                <a:spcPts val="0"/>
              </a:spcAft>
              <a:buNone/>
            </a:pPr>
            <a:endParaRPr lang="en-US">
              <a:solidFill>
                <a:srgbClr val="475569"/>
              </a:solidFill>
              <a:latin typeface="Inter"/>
            </a:endParaRPr>
          </a:p>
        </p:txBody>
      </p:sp>
      <p:pic>
        <p:nvPicPr>
          <p:cNvPr id="198" name="Google Shape;198;p21" descr="image.png"/>
          <p:cNvPicPr preferRelativeResize="0"/>
          <p:nvPr/>
        </p:nvPicPr>
        <p:blipFill rotWithShape="1">
          <a:blip r:embed="rId8">
            <a:alphaModFix/>
          </a:blip>
          <a:srcRect/>
          <a:stretch/>
        </p:blipFill>
        <p:spPr>
          <a:xfrm>
            <a:off x="4286250" y="1451632"/>
            <a:ext cx="571500" cy="571500"/>
          </a:xfrm>
          <a:prstGeom prst="rect">
            <a:avLst/>
          </a:prstGeom>
          <a:noFill/>
          <a:ln>
            <a:noFill/>
          </a:ln>
        </p:spPr>
      </p:pic>
      <p:sp>
        <p:nvSpPr>
          <p:cNvPr id="199" name="Google Shape;199;p21"/>
          <p:cNvSpPr txBox="1"/>
          <p:nvPr/>
        </p:nvSpPr>
        <p:spPr>
          <a:xfrm>
            <a:off x="3334059" y="2201726"/>
            <a:ext cx="2360334" cy="223138"/>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algn="ctr"/>
            <a:r>
              <a:rPr lang="en-US" sz="1450" b="1">
                <a:solidFill>
                  <a:srgbClr val="003366"/>
                </a:solidFill>
                <a:latin typeface="Inter"/>
                <a:sym typeface="Inter"/>
              </a:rPr>
              <a:t>Standardize the paved roads</a:t>
            </a:r>
            <a:endParaRPr lang="pt-BR"/>
          </a:p>
        </p:txBody>
      </p:sp>
      <p:sp>
        <p:nvSpPr>
          <p:cNvPr id="200" name="Google Shape;200;p21"/>
          <p:cNvSpPr txBox="1"/>
          <p:nvPr/>
        </p:nvSpPr>
        <p:spPr>
          <a:xfrm>
            <a:off x="3448087" y="2760195"/>
            <a:ext cx="2247937" cy="1034129"/>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algn="ctr">
              <a:lnSpc>
                <a:spcPct val="159929"/>
              </a:lnSpc>
            </a:pPr>
            <a:r>
              <a:rPr lang="en-US">
                <a:solidFill>
                  <a:srgbClr val="475569"/>
                </a:solidFill>
                <a:latin typeface="Inter"/>
                <a:ea typeface="Inter"/>
                <a:sym typeface="Inter"/>
              </a:rPr>
              <a:t>Provide reusable templates</a:t>
            </a:r>
            <a:r>
              <a:rPr lang="en-US" b="0" i="0" u="none" strike="noStrike" cap="none">
                <a:solidFill>
                  <a:srgbClr val="475569"/>
                </a:solidFill>
                <a:latin typeface="Inter"/>
                <a:ea typeface="Inter"/>
                <a:sym typeface="Inter"/>
              </a:rPr>
              <a:t>, </a:t>
            </a:r>
            <a:r>
              <a:rPr lang="en-US">
                <a:solidFill>
                  <a:srgbClr val="475569"/>
                </a:solidFill>
                <a:latin typeface="Inter"/>
                <a:ea typeface="Inter"/>
                <a:sym typeface="Inter"/>
              </a:rPr>
              <a:t>workflows</a:t>
            </a:r>
            <a:r>
              <a:rPr lang="en-US" b="0" i="0" u="none" strike="noStrike" cap="none">
                <a:solidFill>
                  <a:srgbClr val="475569"/>
                </a:solidFill>
                <a:latin typeface="Inter"/>
                <a:ea typeface="Inter"/>
                <a:sym typeface="Inter"/>
              </a:rPr>
              <a:t>, </a:t>
            </a:r>
            <a:r>
              <a:rPr lang="en-US">
                <a:solidFill>
                  <a:srgbClr val="475569"/>
                </a:solidFill>
                <a:latin typeface="Inter"/>
                <a:ea typeface="Inter"/>
                <a:sym typeface="Inter"/>
              </a:rPr>
              <a:t>APIs </a:t>
            </a:r>
            <a:r>
              <a:rPr lang="en-US" b="0" i="0" u="none" strike="noStrike" cap="none">
                <a:solidFill>
                  <a:srgbClr val="475569"/>
                </a:solidFill>
                <a:latin typeface="Inter"/>
                <a:ea typeface="Inter"/>
                <a:sym typeface="Inter"/>
              </a:rPr>
              <a:t>and </a:t>
            </a:r>
            <a:r>
              <a:rPr lang="en-US">
                <a:solidFill>
                  <a:srgbClr val="475569"/>
                </a:solidFill>
                <a:latin typeface="Inter"/>
                <a:ea typeface="Inter"/>
                <a:sym typeface="Inter"/>
              </a:rPr>
              <a:t>guardrails for common delivery scenarios</a:t>
            </a:r>
            <a:r>
              <a:rPr lang="en-US" b="0" i="0" u="none" strike="noStrike" cap="none">
                <a:solidFill>
                  <a:srgbClr val="475569"/>
                </a:solidFill>
                <a:latin typeface="Inter"/>
                <a:ea typeface="Inter"/>
                <a:sym typeface="Inter"/>
              </a:rPr>
              <a:t>.</a:t>
            </a:r>
            <a:endParaRPr lang="pt-BR"/>
          </a:p>
          <a:p>
            <a:pPr marL="0" marR="0" lvl="0" indent="0" algn="ctr">
              <a:lnSpc>
                <a:spcPct val="159929"/>
              </a:lnSpc>
              <a:spcBef>
                <a:spcPts val="0"/>
              </a:spcBef>
              <a:spcAft>
                <a:spcPts val="0"/>
              </a:spcAft>
              <a:buNone/>
            </a:pPr>
            <a:endParaRPr lang="en-US">
              <a:solidFill>
                <a:srgbClr val="475569"/>
              </a:solidFill>
              <a:latin typeface="Inter"/>
            </a:endParaRPr>
          </a:p>
        </p:txBody>
      </p:sp>
      <p:pic>
        <p:nvPicPr>
          <p:cNvPr id="201" name="Google Shape;201;p21" descr="image.png"/>
          <p:cNvPicPr preferRelativeResize="0"/>
          <p:nvPr/>
        </p:nvPicPr>
        <p:blipFill rotWithShape="1">
          <a:blip r:embed="rId9">
            <a:alphaModFix/>
          </a:blip>
          <a:srcRect/>
          <a:stretch/>
        </p:blipFill>
        <p:spPr>
          <a:xfrm>
            <a:off x="7119974" y="1451632"/>
            <a:ext cx="571500" cy="571500"/>
          </a:xfrm>
          <a:prstGeom prst="rect">
            <a:avLst/>
          </a:prstGeom>
          <a:noFill/>
          <a:ln>
            <a:noFill/>
          </a:ln>
        </p:spPr>
      </p:pic>
      <p:sp>
        <p:nvSpPr>
          <p:cNvPr id="202" name="Google Shape;202;p21"/>
          <p:cNvSpPr txBox="1"/>
          <p:nvPr/>
        </p:nvSpPr>
        <p:spPr>
          <a:xfrm>
            <a:off x="6225613" y="2201726"/>
            <a:ext cx="2360334" cy="446276"/>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algn="ctr"/>
            <a:r>
              <a:rPr lang="en-US" sz="1450" b="1">
                <a:solidFill>
                  <a:srgbClr val="003366"/>
                </a:solidFill>
                <a:latin typeface="Inter"/>
                <a:sym typeface="Inter"/>
              </a:rPr>
              <a:t>Enable autonomy with governance</a:t>
            </a:r>
            <a:endParaRPr lang="pt-BR"/>
          </a:p>
        </p:txBody>
      </p:sp>
      <p:sp>
        <p:nvSpPr>
          <p:cNvPr id="203" name="Google Shape;203;p21"/>
          <p:cNvSpPr txBox="1"/>
          <p:nvPr/>
        </p:nvSpPr>
        <p:spPr>
          <a:xfrm>
            <a:off x="6281812" y="2757385"/>
            <a:ext cx="2247937" cy="1034129"/>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algn="ctr">
              <a:lnSpc>
                <a:spcPct val="159929"/>
              </a:lnSpc>
            </a:pPr>
            <a:r>
              <a:rPr lang="en-US">
                <a:solidFill>
                  <a:srgbClr val="475569"/>
                </a:solidFill>
                <a:latin typeface="Inter"/>
                <a:ea typeface="Inter"/>
                <a:sym typeface="Inter"/>
              </a:rPr>
              <a:t>Allow teams to move faster while staying aligned with security, reliability </a:t>
            </a:r>
            <a:r>
              <a:rPr lang="en-US" b="0" i="0" u="none" strike="noStrike" cap="none">
                <a:solidFill>
                  <a:srgbClr val="475569"/>
                </a:solidFill>
                <a:latin typeface="Inter"/>
                <a:ea typeface="Inter"/>
                <a:sym typeface="Inter"/>
              </a:rPr>
              <a:t>and </a:t>
            </a:r>
            <a:r>
              <a:rPr lang="en-US">
                <a:solidFill>
                  <a:srgbClr val="475569"/>
                </a:solidFill>
                <a:latin typeface="Inter"/>
                <a:ea typeface="Inter"/>
                <a:sym typeface="Inter"/>
              </a:rPr>
              <a:t>operational standards</a:t>
            </a:r>
            <a:r>
              <a:rPr lang="en-US" b="0" i="0" u="none" strike="noStrike" cap="none">
                <a:solidFill>
                  <a:srgbClr val="475569"/>
                </a:solidFill>
                <a:latin typeface="Inter"/>
                <a:ea typeface="Inter"/>
                <a:sym typeface="Inter"/>
              </a:rPr>
              <a:t>.</a:t>
            </a:r>
            <a:endParaRPr lang="pt-BR"/>
          </a:p>
          <a:p>
            <a:pPr marL="0" marR="0" lvl="0" indent="0" algn="ctr">
              <a:lnSpc>
                <a:spcPct val="159929"/>
              </a:lnSpc>
              <a:spcBef>
                <a:spcPts val="0"/>
              </a:spcBef>
              <a:spcAft>
                <a:spcPts val="0"/>
              </a:spcAft>
              <a:buNone/>
            </a:pPr>
            <a:endParaRPr lang="en-US">
              <a:solidFill>
                <a:srgbClr val="475569"/>
              </a:solidFill>
              <a:latin typeface="Inter"/>
            </a:endParaRPr>
          </a:p>
        </p:txBody>
      </p:sp>
      <p:pic>
        <p:nvPicPr>
          <p:cNvPr id="204" name="Google Shape;204;p21" descr="image.png"/>
          <p:cNvPicPr preferRelativeResize="0"/>
          <p:nvPr/>
        </p:nvPicPr>
        <p:blipFill rotWithShape="1">
          <a:blip r:embed="rId10">
            <a:alphaModFix/>
          </a:blip>
          <a:srcRect/>
          <a:stretch/>
        </p:blipFill>
        <p:spPr>
          <a:xfrm>
            <a:off x="1609688" y="1623082"/>
            <a:ext cx="257175" cy="228600"/>
          </a:xfrm>
          <a:prstGeom prst="rect">
            <a:avLst/>
          </a:prstGeom>
          <a:noFill/>
          <a:ln>
            <a:noFill/>
          </a:ln>
        </p:spPr>
      </p:pic>
      <p:pic>
        <p:nvPicPr>
          <p:cNvPr id="205" name="Google Shape;205;p21" descr="image.png"/>
          <p:cNvPicPr preferRelativeResize="0"/>
          <p:nvPr/>
        </p:nvPicPr>
        <p:blipFill rotWithShape="1">
          <a:blip r:embed="rId11">
            <a:alphaModFix/>
          </a:blip>
          <a:srcRect/>
          <a:stretch/>
        </p:blipFill>
        <p:spPr>
          <a:xfrm>
            <a:off x="4429125" y="1623082"/>
            <a:ext cx="285750" cy="228600"/>
          </a:xfrm>
          <a:prstGeom prst="rect">
            <a:avLst/>
          </a:prstGeom>
          <a:noFill/>
          <a:ln>
            <a:noFill/>
          </a:ln>
        </p:spPr>
      </p:pic>
      <p:pic>
        <p:nvPicPr>
          <p:cNvPr id="206" name="Google Shape;206;p21" descr="image.png"/>
          <p:cNvPicPr preferRelativeResize="0"/>
          <p:nvPr/>
        </p:nvPicPr>
        <p:blipFill rotWithShape="1">
          <a:blip r:embed="rId12">
            <a:alphaModFix/>
          </a:blip>
          <a:srcRect/>
          <a:stretch/>
        </p:blipFill>
        <p:spPr>
          <a:xfrm>
            <a:off x="7291424" y="1623082"/>
            <a:ext cx="228600" cy="228600"/>
          </a:xfrm>
          <a:prstGeom prst="rect">
            <a:avLst/>
          </a:prstGeom>
          <a:noFill/>
          <a:ln>
            <a:noFill/>
          </a:ln>
        </p:spPr>
      </p:pic>
      <p:sp>
        <p:nvSpPr>
          <p:cNvPr id="207" name="Google Shape;207;p21"/>
          <p:cNvSpPr txBox="1"/>
          <p:nvPr/>
        </p:nvSpPr>
        <p:spPr>
          <a:xfrm>
            <a:off x="428625" y="428626"/>
            <a:ext cx="8701088" cy="364331"/>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r>
              <a:rPr lang="en-US" sz="2350" b="1">
                <a:solidFill>
                  <a:srgbClr val="003366"/>
                </a:solidFill>
                <a:latin typeface="Inter"/>
                <a:sym typeface="Inter"/>
              </a:rPr>
              <a:t>What Platform Engineering Means for RNP</a:t>
            </a:r>
            <a:endParaRPr lang="pt-B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37"/>
        <p:cNvGrpSpPr/>
        <p:nvPr/>
      </p:nvGrpSpPr>
      <p:grpSpPr>
        <a:xfrm>
          <a:off x="0" y="0"/>
          <a:ext cx="0" cy="0"/>
          <a:chOff x="0" y="0"/>
          <a:chExt cx="0" cy="0"/>
        </a:xfrm>
      </p:grpSpPr>
      <p:pic>
        <p:nvPicPr>
          <p:cNvPr id="238" name="Google Shape;238;p23" descr="image.png"/>
          <p:cNvPicPr preferRelativeResize="0"/>
          <p:nvPr/>
        </p:nvPicPr>
        <p:blipFill rotWithShape="1">
          <a:blip r:embed="rId3">
            <a:alphaModFix/>
          </a:blip>
          <a:srcRect/>
          <a:stretch/>
        </p:blipFill>
        <p:spPr>
          <a:xfrm>
            <a:off x="0" y="0"/>
            <a:ext cx="9122514" cy="4498950"/>
          </a:xfrm>
          <a:prstGeom prst="rect">
            <a:avLst/>
          </a:prstGeom>
          <a:noFill/>
          <a:ln>
            <a:noFill/>
          </a:ln>
        </p:spPr>
      </p:pic>
      <p:pic>
        <p:nvPicPr>
          <p:cNvPr id="239" name="Google Shape;239;p23" descr="image.png"/>
          <p:cNvPicPr preferRelativeResize="0"/>
          <p:nvPr/>
        </p:nvPicPr>
        <p:blipFill rotWithShape="1">
          <a:blip r:embed="rId4">
            <a:alphaModFix/>
          </a:blip>
          <a:srcRect/>
          <a:stretch/>
        </p:blipFill>
        <p:spPr>
          <a:xfrm>
            <a:off x="428625" y="3006095"/>
            <a:ext cx="1905930" cy="1320041"/>
          </a:xfrm>
          <a:prstGeom prst="rect">
            <a:avLst/>
          </a:prstGeom>
          <a:noFill/>
          <a:ln>
            <a:noFill/>
          </a:ln>
        </p:spPr>
      </p:pic>
      <p:pic>
        <p:nvPicPr>
          <p:cNvPr id="240" name="Google Shape;240;p23" descr="image.png"/>
          <p:cNvPicPr preferRelativeResize="0"/>
          <p:nvPr/>
        </p:nvPicPr>
        <p:blipFill rotWithShape="1">
          <a:blip r:embed="rId5">
            <a:alphaModFix/>
          </a:blip>
          <a:srcRect/>
          <a:stretch/>
        </p:blipFill>
        <p:spPr>
          <a:xfrm>
            <a:off x="2555564" y="1020132"/>
            <a:ext cx="1905930" cy="1557338"/>
          </a:xfrm>
          <a:prstGeom prst="rect">
            <a:avLst/>
          </a:prstGeom>
          <a:noFill/>
          <a:ln>
            <a:noFill/>
          </a:ln>
        </p:spPr>
      </p:pic>
      <p:pic>
        <p:nvPicPr>
          <p:cNvPr id="241" name="Google Shape;241;p23" descr="image.png"/>
          <p:cNvPicPr preferRelativeResize="0"/>
          <p:nvPr/>
        </p:nvPicPr>
        <p:blipFill rotWithShape="1">
          <a:blip r:embed="rId6">
            <a:alphaModFix/>
          </a:blip>
          <a:srcRect/>
          <a:stretch/>
        </p:blipFill>
        <p:spPr>
          <a:xfrm>
            <a:off x="4682504" y="3006095"/>
            <a:ext cx="1905930" cy="1385888"/>
          </a:xfrm>
          <a:prstGeom prst="rect">
            <a:avLst/>
          </a:prstGeom>
          <a:noFill/>
          <a:ln>
            <a:noFill/>
          </a:ln>
        </p:spPr>
      </p:pic>
      <p:pic>
        <p:nvPicPr>
          <p:cNvPr id="242" name="Google Shape;242;p23" descr="image.png"/>
          <p:cNvPicPr preferRelativeResize="0"/>
          <p:nvPr/>
        </p:nvPicPr>
        <p:blipFill rotWithShape="1">
          <a:blip r:embed="rId7">
            <a:alphaModFix/>
          </a:blip>
          <a:srcRect/>
          <a:stretch/>
        </p:blipFill>
        <p:spPr>
          <a:xfrm>
            <a:off x="6828080" y="1023860"/>
            <a:ext cx="1905930" cy="1559821"/>
          </a:xfrm>
          <a:prstGeom prst="rect">
            <a:avLst/>
          </a:prstGeom>
          <a:noFill/>
          <a:ln>
            <a:noFill/>
          </a:ln>
        </p:spPr>
      </p:pic>
      <p:sp>
        <p:nvSpPr>
          <p:cNvPr id="243" name="Google Shape;243;p23"/>
          <p:cNvSpPr/>
          <p:nvPr/>
        </p:nvSpPr>
        <p:spPr>
          <a:xfrm>
            <a:off x="428625" y="2777496"/>
            <a:ext cx="8286750" cy="28575"/>
          </a:xfrm>
          <a:prstGeom prst="rect">
            <a:avLst/>
          </a:prstGeom>
          <a:solidFill>
            <a:srgbClr val="E2E8F0"/>
          </a:solidFill>
          <a:ln>
            <a:noFill/>
          </a:ln>
        </p:spPr>
        <p:txBody>
          <a:bodyPr spcFirstLastPara="1" wrap="square" lIns="68569" tIns="34275" rIns="68569"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0" marR="0" lvl="0" indent="0" algn="ctr" rtl="0">
              <a:spcBef>
                <a:spcPts val="0"/>
              </a:spcBef>
              <a:spcAft>
                <a:spcPts val="0"/>
              </a:spcAft>
              <a:buNone/>
            </a:pPr>
            <a:endParaRPr sz="1350" b="0" i="0" u="none" strike="noStrike" cap="none">
              <a:solidFill>
                <a:schemeClr val="dk1"/>
              </a:solidFill>
              <a:latin typeface="Calibri"/>
              <a:ea typeface="Calibri"/>
              <a:cs typeface="Calibri"/>
              <a:sym typeface="Calibri"/>
            </a:endParaRPr>
          </a:p>
        </p:txBody>
      </p:sp>
      <p:sp>
        <p:nvSpPr>
          <p:cNvPr id="244" name="Google Shape;244;p23"/>
          <p:cNvSpPr txBox="1"/>
          <p:nvPr/>
        </p:nvSpPr>
        <p:spPr>
          <a:xfrm>
            <a:off x="578644" y="3156115"/>
            <a:ext cx="1605893" cy="138499"/>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0" marR="0" lvl="0" indent="0" algn="ctr" rtl="0">
              <a:spcBef>
                <a:spcPts val="0"/>
              </a:spcBef>
              <a:spcAft>
                <a:spcPts val="0"/>
              </a:spcAft>
              <a:buNone/>
            </a:pPr>
            <a:r>
              <a:rPr lang="en-US" sz="900" i="0" u="none" strike="noStrike" cap="none">
                <a:solidFill>
                  <a:srgbClr val="00A859"/>
                </a:solidFill>
                <a:latin typeface="Inter"/>
                <a:ea typeface="Inter"/>
                <a:cs typeface="Inter"/>
                <a:sym typeface="Inter"/>
              </a:rPr>
              <a:t>PHASE 01</a:t>
            </a:r>
            <a:endParaRPr sz="900"/>
          </a:p>
        </p:txBody>
      </p:sp>
      <p:sp>
        <p:nvSpPr>
          <p:cNvPr id="245" name="Google Shape;245;p23"/>
          <p:cNvSpPr txBox="1"/>
          <p:nvPr/>
        </p:nvSpPr>
        <p:spPr>
          <a:xfrm>
            <a:off x="538497" y="3313276"/>
            <a:ext cx="1686187" cy="171450"/>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0" marR="0" lvl="0" indent="0" algn="ctr" rtl="0">
              <a:spcBef>
                <a:spcPts val="0"/>
              </a:spcBef>
              <a:spcAft>
                <a:spcPts val="0"/>
              </a:spcAft>
              <a:buNone/>
            </a:pPr>
            <a:r>
              <a:rPr lang="en-US" sz="1125" b="1" i="0" u="none" strike="noStrike" cap="none">
                <a:solidFill>
                  <a:srgbClr val="003366"/>
                </a:solidFill>
                <a:latin typeface="Inter"/>
                <a:ea typeface="Inter"/>
                <a:cs typeface="Inter"/>
                <a:sym typeface="Inter"/>
              </a:rPr>
              <a:t>Manual Operations</a:t>
            </a:r>
            <a:endParaRPr sz="788"/>
          </a:p>
        </p:txBody>
      </p:sp>
      <p:sp>
        <p:nvSpPr>
          <p:cNvPr id="246" name="Google Shape;246;p23"/>
          <p:cNvSpPr txBox="1"/>
          <p:nvPr/>
        </p:nvSpPr>
        <p:spPr>
          <a:xfrm>
            <a:off x="578644" y="3556163"/>
            <a:ext cx="1605893" cy="664797"/>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0" marR="0" lvl="0" indent="0" algn="ctr" rtl="0">
              <a:lnSpc>
                <a:spcPct val="160000"/>
              </a:lnSpc>
              <a:spcBef>
                <a:spcPts val="0"/>
              </a:spcBef>
              <a:spcAft>
                <a:spcPts val="0"/>
              </a:spcAft>
              <a:buNone/>
            </a:pPr>
            <a:r>
              <a:rPr lang="en-US" sz="900" b="0" i="0" u="none" strike="noStrike" cap="none">
                <a:solidFill>
                  <a:srgbClr val="475569"/>
                </a:solidFill>
                <a:latin typeface="Inter"/>
                <a:ea typeface="Inter"/>
                <a:cs typeface="Inter"/>
                <a:sym typeface="Inter"/>
              </a:rPr>
              <a:t>Basic Kubernetes usage with manual processes. Operations rely heavily on individuals.</a:t>
            </a:r>
            <a:endParaRPr lang="pt-BR" sz="900"/>
          </a:p>
        </p:txBody>
      </p:sp>
      <p:sp>
        <p:nvSpPr>
          <p:cNvPr id="247" name="Google Shape;247;p23"/>
          <p:cNvSpPr txBox="1"/>
          <p:nvPr/>
        </p:nvSpPr>
        <p:spPr>
          <a:xfrm>
            <a:off x="2705583" y="1170151"/>
            <a:ext cx="1605893" cy="138499"/>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0" marR="0" lvl="0" indent="0" algn="ctr" rtl="0">
              <a:spcBef>
                <a:spcPts val="0"/>
              </a:spcBef>
              <a:spcAft>
                <a:spcPts val="0"/>
              </a:spcAft>
              <a:buNone/>
            </a:pPr>
            <a:r>
              <a:rPr lang="en-US" sz="900" i="0" u="none" strike="noStrike" cap="none">
                <a:solidFill>
                  <a:srgbClr val="00A859"/>
                </a:solidFill>
                <a:latin typeface="Inter"/>
                <a:ea typeface="Inter"/>
                <a:cs typeface="Inter"/>
                <a:sym typeface="Inter"/>
              </a:rPr>
              <a:t>PHASE 02</a:t>
            </a:r>
            <a:endParaRPr sz="900"/>
          </a:p>
        </p:txBody>
      </p:sp>
      <p:sp>
        <p:nvSpPr>
          <p:cNvPr id="248" name="Google Shape;248;p23"/>
          <p:cNvSpPr txBox="1"/>
          <p:nvPr/>
        </p:nvSpPr>
        <p:spPr>
          <a:xfrm>
            <a:off x="2665437" y="1327313"/>
            <a:ext cx="1686187" cy="173124"/>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0" marR="0" lvl="0" indent="0" algn="ctr" rtl="0">
              <a:spcBef>
                <a:spcPts val="0"/>
              </a:spcBef>
              <a:spcAft>
                <a:spcPts val="0"/>
              </a:spcAft>
              <a:buNone/>
            </a:pPr>
            <a:r>
              <a:rPr lang="en-US" sz="1125" b="1" i="0" u="none" strike="noStrike" cap="none">
                <a:solidFill>
                  <a:srgbClr val="003366"/>
                </a:solidFill>
                <a:latin typeface="Inter"/>
                <a:ea typeface="Inter"/>
                <a:cs typeface="Inter"/>
                <a:sym typeface="Inter"/>
              </a:rPr>
              <a:t>Foundational Automation</a:t>
            </a:r>
            <a:endParaRPr sz="788"/>
          </a:p>
        </p:txBody>
      </p:sp>
      <p:sp>
        <p:nvSpPr>
          <p:cNvPr id="249" name="Google Shape;249;p23"/>
          <p:cNvSpPr txBox="1"/>
          <p:nvPr/>
        </p:nvSpPr>
        <p:spPr>
          <a:xfrm>
            <a:off x="2705583" y="1597164"/>
            <a:ext cx="1605893" cy="984885"/>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0" marR="0" lvl="0" indent="0" algn="ctr" rtl="0">
              <a:lnSpc>
                <a:spcPct val="160000"/>
              </a:lnSpc>
              <a:spcBef>
                <a:spcPts val="0"/>
              </a:spcBef>
              <a:spcAft>
                <a:spcPts val="0"/>
              </a:spcAft>
              <a:buNone/>
            </a:pPr>
            <a:r>
              <a:rPr lang="en-US" sz="1000" b="0" i="0" u="none" strike="noStrike" cap="none">
                <a:solidFill>
                  <a:srgbClr val="475569"/>
                </a:solidFill>
                <a:latin typeface="Inter"/>
                <a:ea typeface="Inter"/>
                <a:cs typeface="Inter"/>
                <a:sym typeface="Inter"/>
              </a:rPr>
              <a:t>Core automation and standardization emerge. Infrastructure is defined declaratively.</a:t>
            </a:r>
            <a:endParaRPr lang="pt-BR" sz="1000"/>
          </a:p>
        </p:txBody>
      </p:sp>
      <p:sp>
        <p:nvSpPr>
          <p:cNvPr id="250" name="Google Shape;250;p23"/>
          <p:cNvSpPr txBox="1"/>
          <p:nvPr/>
        </p:nvSpPr>
        <p:spPr>
          <a:xfrm>
            <a:off x="4832523" y="3156115"/>
            <a:ext cx="1605893" cy="138499"/>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0" marR="0" lvl="0" indent="0" algn="ctr" rtl="0">
              <a:spcBef>
                <a:spcPts val="0"/>
              </a:spcBef>
              <a:spcAft>
                <a:spcPts val="0"/>
              </a:spcAft>
              <a:buNone/>
            </a:pPr>
            <a:r>
              <a:rPr lang="en-US" sz="900" i="0" u="none" strike="noStrike" cap="none">
                <a:solidFill>
                  <a:srgbClr val="00A859"/>
                </a:solidFill>
                <a:latin typeface="Inter"/>
                <a:ea typeface="Inter"/>
                <a:cs typeface="Inter"/>
                <a:sym typeface="Inter"/>
              </a:rPr>
              <a:t>PHASE 03</a:t>
            </a:r>
            <a:endParaRPr lang="en-US" sz="900"/>
          </a:p>
        </p:txBody>
      </p:sp>
      <p:sp>
        <p:nvSpPr>
          <p:cNvPr id="251" name="Google Shape;251;p23"/>
          <p:cNvSpPr txBox="1"/>
          <p:nvPr/>
        </p:nvSpPr>
        <p:spPr>
          <a:xfrm>
            <a:off x="4792377" y="3313276"/>
            <a:ext cx="1686187" cy="171450"/>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0" marR="0" lvl="0" indent="0" algn="ctr" rtl="0">
              <a:spcBef>
                <a:spcPts val="0"/>
              </a:spcBef>
              <a:spcAft>
                <a:spcPts val="0"/>
              </a:spcAft>
              <a:buNone/>
            </a:pPr>
            <a:r>
              <a:rPr lang="en-US" sz="1125" b="1" i="0" u="none" strike="noStrike" cap="none">
                <a:solidFill>
                  <a:srgbClr val="003366"/>
                </a:solidFill>
                <a:latin typeface="Inter"/>
                <a:ea typeface="Inter"/>
                <a:cs typeface="Inter"/>
                <a:sym typeface="Inter"/>
              </a:rPr>
              <a:t>Operational Efficiency</a:t>
            </a:r>
            <a:endParaRPr sz="788"/>
          </a:p>
        </p:txBody>
      </p:sp>
      <p:sp>
        <p:nvSpPr>
          <p:cNvPr id="252" name="Google Shape;252;p23"/>
          <p:cNvSpPr txBox="1"/>
          <p:nvPr/>
        </p:nvSpPr>
        <p:spPr>
          <a:xfrm>
            <a:off x="4832523" y="3556163"/>
            <a:ext cx="1605893" cy="664797"/>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0" marR="0" lvl="0" indent="0" algn="ctr" rtl="0">
              <a:lnSpc>
                <a:spcPct val="160000"/>
              </a:lnSpc>
              <a:spcBef>
                <a:spcPts val="0"/>
              </a:spcBef>
              <a:spcAft>
                <a:spcPts val="0"/>
              </a:spcAft>
              <a:buNone/>
            </a:pPr>
            <a:r>
              <a:rPr lang="en-US" sz="900" b="0" i="0" u="none" strike="noStrike" cap="none">
                <a:solidFill>
                  <a:srgbClr val="475569"/>
                </a:solidFill>
                <a:latin typeface="Inter"/>
                <a:ea typeface="Inter"/>
                <a:cs typeface="Inter"/>
                <a:sym typeface="Inter"/>
              </a:rPr>
              <a:t>Efficiency through fault tolerance. Scaling and lifecycle management are mostly automated.</a:t>
            </a:r>
            <a:endParaRPr sz="900"/>
          </a:p>
        </p:txBody>
      </p:sp>
      <p:sp>
        <p:nvSpPr>
          <p:cNvPr id="253" name="Google Shape;253;p23"/>
          <p:cNvSpPr txBox="1"/>
          <p:nvPr/>
        </p:nvSpPr>
        <p:spPr>
          <a:xfrm>
            <a:off x="6959463" y="1155242"/>
            <a:ext cx="1605893" cy="138499"/>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0" marR="0" lvl="0" indent="0" algn="ctr" rtl="0">
              <a:spcBef>
                <a:spcPts val="0"/>
              </a:spcBef>
              <a:spcAft>
                <a:spcPts val="0"/>
              </a:spcAft>
              <a:buNone/>
            </a:pPr>
            <a:r>
              <a:rPr lang="en-US" sz="900" i="0" u="none" strike="noStrike" cap="none">
                <a:solidFill>
                  <a:srgbClr val="00A859"/>
                </a:solidFill>
                <a:latin typeface="Inter"/>
                <a:ea typeface="Inter"/>
                <a:cs typeface="Inter"/>
                <a:sym typeface="Inter"/>
              </a:rPr>
              <a:t>PHASE 04</a:t>
            </a:r>
            <a:endParaRPr sz="900"/>
          </a:p>
        </p:txBody>
      </p:sp>
      <p:sp>
        <p:nvSpPr>
          <p:cNvPr id="254" name="Google Shape;254;p23"/>
          <p:cNvSpPr txBox="1"/>
          <p:nvPr/>
        </p:nvSpPr>
        <p:spPr>
          <a:xfrm>
            <a:off x="6919317" y="1312404"/>
            <a:ext cx="1686187" cy="171450"/>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0" marR="0" lvl="0" indent="0" algn="ctr" rtl="0">
              <a:spcBef>
                <a:spcPts val="0"/>
              </a:spcBef>
              <a:spcAft>
                <a:spcPts val="0"/>
              </a:spcAft>
              <a:buNone/>
            </a:pPr>
            <a:r>
              <a:rPr lang="en-US" sz="1125" b="1" i="0" u="none" strike="noStrike" cap="none">
                <a:solidFill>
                  <a:srgbClr val="003366"/>
                </a:solidFill>
                <a:latin typeface="Inter"/>
                <a:ea typeface="Inter"/>
                <a:cs typeface="Inter"/>
                <a:sym typeface="Inter"/>
              </a:rPr>
              <a:t>Full Lifecycle</a:t>
            </a:r>
            <a:endParaRPr sz="788"/>
          </a:p>
        </p:txBody>
      </p:sp>
      <p:sp>
        <p:nvSpPr>
          <p:cNvPr id="255" name="Google Shape;255;p23"/>
          <p:cNvSpPr txBox="1"/>
          <p:nvPr/>
        </p:nvSpPr>
        <p:spPr>
          <a:xfrm>
            <a:off x="6942455" y="1673319"/>
            <a:ext cx="1684133" cy="984885"/>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0" marR="0" lvl="0" indent="0" algn="ctr" rtl="0">
              <a:lnSpc>
                <a:spcPct val="160000"/>
              </a:lnSpc>
              <a:spcBef>
                <a:spcPts val="0"/>
              </a:spcBef>
              <a:spcAft>
                <a:spcPts val="0"/>
              </a:spcAft>
              <a:buNone/>
            </a:pPr>
            <a:r>
              <a:rPr lang="en-US" sz="1000" b="0" i="0" u="none" strike="noStrike" cap="none">
                <a:solidFill>
                  <a:srgbClr val="475569"/>
                </a:solidFill>
                <a:latin typeface="Inter"/>
                <a:ea typeface="Inter"/>
                <a:cs typeface="Inter"/>
                <a:sym typeface="Inter"/>
              </a:rPr>
              <a:t>Automation across all stages, with advanced systems for updates, security, and resilience.</a:t>
            </a:r>
            <a:endParaRPr lang="pt-BR" sz="1000"/>
          </a:p>
        </p:txBody>
      </p:sp>
      <p:sp>
        <p:nvSpPr>
          <p:cNvPr id="256" name="Google Shape;256;p23"/>
          <p:cNvSpPr txBox="1"/>
          <p:nvPr/>
        </p:nvSpPr>
        <p:spPr>
          <a:xfrm>
            <a:off x="428625" y="428626"/>
            <a:ext cx="8701088" cy="364331"/>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0" marR="0" lvl="0" indent="0" algn="l" rtl="0">
              <a:spcBef>
                <a:spcPts val="0"/>
              </a:spcBef>
              <a:spcAft>
                <a:spcPts val="0"/>
              </a:spcAft>
              <a:buNone/>
            </a:pPr>
            <a:r>
              <a:rPr lang="en-US" sz="2363" b="1" i="0" u="none" strike="noStrike" cap="none">
                <a:solidFill>
                  <a:srgbClr val="003366"/>
                </a:solidFill>
                <a:latin typeface="Inter"/>
                <a:ea typeface="Inter"/>
                <a:cs typeface="Inter"/>
                <a:sym typeface="Inter"/>
              </a:rPr>
              <a:t>The Platform Engineering Journey</a:t>
            </a:r>
            <a:endParaRPr sz="788"/>
          </a:p>
        </p:txBody>
      </p:sp>
      <p:sp>
        <p:nvSpPr>
          <p:cNvPr id="257" name="Google Shape;257;p23"/>
          <p:cNvSpPr/>
          <p:nvPr/>
        </p:nvSpPr>
        <p:spPr>
          <a:xfrm>
            <a:off x="1295865" y="2706057"/>
            <a:ext cx="171450" cy="171450"/>
          </a:xfrm>
          <a:prstGeom prst="roundRect">
            <a:avLst>
              <a:gd name="adj" fmla="val 50000"/>
            </a:avLst>
          </a:prstGeom>
          <a:solidFill>
            <a:srgbClr val="FFFFFF"/>
          </a:solidFill>
          <a:ln w="38100" cap="flat" cmpd="sng">
            <a:solidFill>
              <a:srgbClr val="00A859"/>
            </a:solidFill>
            <a:prstDash val="solid"/>
            <a:round/>
            <a:headEnd type="none" w="sm" len="sm"/>
            <a:tailEnd type="none" w="sm" len="sm"/>
          </a:ln>
        </p:spPr>
        <p:txBody>
          <a:bodyPr spcFirstLastPara="1" wrap="square" lIns="68569" tIns="34275" rIns="68569"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0" marR="0" lvl="0" indent="0" algn="ctr" rtl="0">
              <a:spcBef>
                <a:spcPts val="0"/>
              </a:spcBef>
              <a:spcAft>
                <a:spcPts val="0"/>
              </a:spcAft>
              <a:buNone/>
            </a:pPr>
            <a:endParaRPr sz="1350" b="0" i="0" u="none" strike="noStrike" cap="none">
              <a:solidFill>
                <a:schemeClr val="dk1"/>
              </a:solidFill>
              <a:latin typeface="Calibri"/>
              <a:ea typeface="Calibri"/>
              <a:cs typeface="Calibri"/>
              <a:sym typeface="Calibri"/>
            </a:endParaRPr>
          </a:p>
        </p:txBody>
      </p:sp>
      <p:sp>
        <p:nvSpPr>
          <p:cNvPr id="258" name="Google Shape;258;p23"/>
          <p:cNvSpPr/>
          <p:nvPr/>
        </p:nvSpPr>
        <p:spPr>
          <a:xfrm>
            <a:off x="3422805" y="2706057"/>
            <a:ext cx="171450" cy="171450"/>
          </a:xfrm>
          <a:prstGeom prst="roundRect">
            <a:avLst>
              <a:gd name="adj" fmla="val 50000"/>
            </a:avLst>
          </a:prstGeom>
          <a:solidFill>
            <a:srgbClr val="FFFFFF"/>
          </a:solidFill>
          <a:ln w="38100" cap="flat" cmpd="sng">
            <a:solidFill>
              <a:srgbClr val="00A859"/>
            </a:solidFill>
            <a:prstDash val="solid"/>
            <a:round/>
            <a:headEnd type="none" w="sm" len="sm"/>
            <a:tailEnd type="none" w="sm" len="sm"/>
          </a:ln>
        </p:spPr>
        <p:txBody>
          <a:bodyPr spcFirstLastPara="1" wrap="square" lIns="68569" tIns="34275" rIns="68569"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0" marR="0" lvl="0" indent="0" algn="ctr" rtl="0">
              <a:spcBef>
                <a:spcPts val="0"/>
              </a:spcBef>
              <a:spcAft>
                <a:spcPts val="0"/>
              </a:spcAft>
              <a:buNone/>
            </a:pPr>
            <a:endParaRPr sz="1350" b="0" i="0" u="none" strike="noStrike" cap="none">
              <a:solidFill>
                <a:schemeClr val="dk1"/>
              </a:solidFill>
              <a:latin typeface="Calibri"/>
              <a:ea typeface="Calibri"/>
              <a:cs typeface="Calibri"/>
              <a:sym typeface="Calibri"/>
            </a:endParaRPr>
          </a:p>
        </p:txBody>
      </p:sp>
      <p:sp>
        <p:nvSpPr>
          <p:cNvPr id="259" name="Google Shape;259;p23"/>
          <p:cNvSpPr/>
          <p:nvPr/>
        </p:nvSpPr>
        <p:spPr>
          <a:xfrm>
            <a:off x="5549744" y="2706057"/>
            <a:ext cx="171450" cy="171450"/>
          </a:xfrm>
          <a:prstGeom prst="roundRect">
            <a:avLst>
              <a:gd name="adj" fmla="val 50000"/>
            </a:avLst>
          </a:prstGeom>
          <a:solidFill>
            <a:srgbClr val="FFFFFF"/>
          </a:solidFill>
          <a:ln w="38100" cap="flat" cmpd="sng">
            <a:solidFill>
              <a:srgbClr val="00A859"/>
            </a:solidFill>
            <a:prstDash val="solid"/>
            <a:round/>
            <a:headEnd type="none" w="sm" len="sm"/>
            <a:tailEnd type="none" w="sm" len="sm"/>
          </a:ln>
        </p:spPr>
        <p:txBody>
          <a:bodyPr spcFirstLastPara="1" wrap="square" lIns="68569" tIns="34275" rIns="68569"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0" marR="0" lvl="0" indent="0" algn="ctr" rtl="0">
              <a:spcBef>
                <a:spcPts val="0"/>
              </a:spcBef>
              <a:spcAft>
                <a:spcPts val="0"/>
              </a:spcAft>
              <a:buNone/>
            </a:pPr>
            <a:endParaRPr sz="1350" b="0" i="0" u="none" strike="noStrike" cap="none">
              <a:solidFill>
                <a:schemeClr val="dk1"/>
              </a:solidFill>
              <a:latin typeface="Calibri"/>
              <a:ea typeface="Calibri"/>
              <a:cs typeface="Calibri"/>
              <a:sym typeface="Calibri"/>
            </a:endParaRPr>
          </a:p>
        </p:txBody>
      </p:sp>
      <p:sp>
        <p:nvSpPr>
          <p:cNvPr id="260" name="Google Shape;260;p23"/>
          <p:cNvSpPr/>
          <p:nvPr/>
        </p:nvSpPr>
        <p:spPr>
          <a:xfrm>
            <a:off x="7676684" y="2706057"/>
            <a:ext cx="171450" cy="171450"/>
          </a:xfrm>
          <a:prstGeom prst="roundRect">
            <a:avLst>
              <a:gd name="adj" fmla="val 50000"/>
            </a:avLst>
          </a:prstGeom>
          <a:solidFill>
            <a:srgbClr val="FFFFFF"/>
          </a:solidFill>
          <a:ln w="38100" cap="flat" cmpd="sng">
            <a:solidFill>
              <a:srgbClr val="00A859"/>
            </a:solidFill>
            <a:prstDash val="solid"/>
            <a:round/>
            <a:headEnd type="none" w="sm" len="sm"/>
            <a:tailEnd type="none" w="sm" len="sm"/>
          </a:ln>
        </p:spPr>
        <p:txBody>
          <a:bodyPr spcFirstLastPara="1" wrap="square" lIns="68569" tIns="34275" rIns="68569"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0" marR="0" lvl="0" indent="0" algn="ctr" rtl="0">
              <a:spcBef>
                <a:spcPts val="0"/>
              </a:spcBef>
              <a:spcAft>
                <a:spcPts val="0"/>
              </a:spcAft>
              <a:buNone/>
            </a:pPr>
            <a:endParaRPr sz="1350" b="0" i="0" u="none" strike="noStrike" cap="none">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7">
    <p:bg>
      <p:bgPr>
        <a:solidFill>
          <a:srgbClr val="F7FBFA"/>
        </a:solidFill>
        <a:effectLst/>
      </p:bgPr>
    </p:bg>
    <p:spTree>
      <p:nvGrpSpPr>
        <p:cNvPr id="1" name=""/>
        <p:cNvGrpSpPr/>
        <p:nvPr/>
      </p:nvGrpSpPr>
      <p:grpSpPr>
        <a:xfrm>
          <a:off x="0" y="0"/>
          <a:ext cx="0" cy="0"/>
          <a:chOff x="0" y="0"/>
          <a:chExt cx="0" cy="0"/>
        </a:xfrm>
      </p:grpSpPr>
      <p:sp>
        <p:nvSpPr>
          <p:cNvPr id="5" name="Text 3"/>
          <p:cNvSpPr/>
          <p:nvPr/>
        </p:nvSpPr>
        <p:spPr>
          <a:xfrm>
            <a:off x="445770" y="329184"/>
            <a:ext cx="7338060" cy="377190"/>
          </a:xfrm>
          <a:prstGeom prst="rect">
            <a:avLst/>
          </a:prstGeom>
          <a:noFill/>
          <a:ln/>
        </p:spPr>
        <p:txBody>
          <a:bodyPr wrap="square" lIns="191" tIns="191" rIns="191" bIns="191" rtlCol="0" anchor="ctr">
            <a:normAutofit/>
          </a:bodyPr>
          <a:lstStyle>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indent="0">
              <a:buNone/>
            </a:pPr>
            <a:r>
              <a:rPr lang="en-US" sz="2325" b="1">
                <a:solidFill>
                  <a:srgbClr val="073B5C"/>
                </a:solidFill>
                <a:latin typeface="Aptos Display" pitchFamily="34" charset="0"/>
                <a:ea typeface="Aptos Display" pitchFamily="34" charset="-122"/>
                <a:cs typeface="Aptos Display" pitchFamily="34" charset="-120"/>
              </a:rPr>
              <a:t>Paved roads: autonomy with guardrails</a:t>
            </a:r>
            <a:endParaRPr lang="en-US" sz="2325"/>
          </a:p>
        </p:txBody>
      </p:sp>
      <p:sp>
        <p:nvSpPr>
          <p:cNvPr id="6" name="Text 4"/>
          <p:cNvSpPr/>
          <p:nvPr/>
        </p:nvSpPr>
        <p:spPr>
          <a:xfrm>
            <a:off x="466344" y="747522"/>
            <a:ext cx="6858000" cy="219456"/>
          </a:xfrm>
          <a:prstGeom prst="rect">
            <a:avLst/>
          </a:prstGeom>
          <a:noFill/>
          <a:ln/>
        </p:spPr>
        <p:txBody>
          <a:bodyPr wrap="square" lIns="0" tIns="0" rIns="0" bIns="0" rtlCol="0" anchor="ctr"/>
          <a:lstStyle>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indent="0">
              <a:buNone/>
            </a:pPr>
            <a:r>
              <a:rPr lang="en-US" sz="975">
                <a:solidFill>
                  <a:srgbClr val="5E6A72"/>
                </a:solidFill>
                <a:latin typeface="Aptos" pitchFamily="34" charset="0"/>
                <a:ea typeface="Aptos" pitchFamily="34" charset="-122"/>
                <a:cs typeface="Aptos" pitchFamily="34" charset="-120"/>
              </a:rPr>
              <a:t>A paved road is the fastest supported path — not a golden cage.</a:t>
            </a:r>
            <a:endParaRPr lang="en-US" sz="975"/>
          </a:p>
        </p:txBody>
      </p:sp>
      <p:sp>
        <p:nvSpPr>
          <p:cNvPr id="7" name="Shape 5"/>
          <p:cNvSpPr/>
          <p:nvPr/>
        </p:nvSpPr>
        <p:spPr>
          <a:xfrm>
            <a:off x="452628" y="1028700"/>
            <a:ext cx="754380" cy="0"/>
          </a:xfrm>
          <a:prstGeom prst="line">
            <a:avLst/>
          </a:prstGeom>
          <a:noFill/>
          <a:ln w="25400">
            <a:solidFill>
              <a:srgbClr val="00A878"/>
            </a:solidFill>
            <a:prstDash val="solid"/>
          </a:ln>
        </p:spPr>
        <p:txBody>
          <a:bodyPr/>
          <a:lstStyle/>
          <a:p>
            <a:endParaRPr lang="pt-BR"/>
          </a:p>
        </p:txBody>
      </p:sp>
      <p:sp>
        <p:nvSpPr>
          <p:cNvPr id="8" name="Shape 6"/>
          <p:cNvSpPr/>
          <p:nvPr/>
        </p:nvSpPr>
        <p:spPr>
          <a:xfrm>
            <a:off x="685800" y="3737610"/>
            <a:ext cx="7475220" cy="0"/>
          </a:xfrm>
          <a:prstGeom prst="line">
            <a:avLst/>
          </a:prstGeom>
          <a:noFill/>
          <a:ln w="88900">
            <a:solidFill>
              <a:srgbClr val="073B5C">
                <a:alpha val="90000"/>
              </a:srgbClr>
            </a:solidFill>
            <a:prstDash val="solid"/>
          </a:ln>
        </p:spPr>
        <p:txBody>
          <a:bodyPr/>
          <a:lstStyle/>
          <a:p>
            <a:endParaRPr lang="pt-BR"/>
          </a:p>
        </p:txBody>
      </p:sp>
      <p:sp>
        <p:nvSpPr>
          <p:cNvPr id="9" name="Shape 7"/>
          <p:cNvSpPr/>
          <p:nvPr/>
        </p:nvSpPr>
        <p:spPr>
          <a:xfrm>
            <a:off x="754380" y="3737610"/>
            <a:ext cx="7338060" cy="0"/>
          </a:xfrm>
          <a:prstGeom prst="line">
            <a:avLst/>
          </a:prstGeom>
          <a:noFill/>
          <a:ln w="15240">
            <a:solidFill>
              <a:srgbClr val="FFFFFF"/>
            </a:solidFill>
            <a:prstDash val="solid"/>
          </a:ln>
        </p:spPr>
        <p:txBody>
          <a:bodyPr/>
          <a:lstStyle/>
          <a:p>
            <a:endParaRPr lang="pt-BR"/>
          </a:p>
        </p:txBody>
      </p:sp>
      <p:sp>
        <p:nvSpPr>
          <p:cNvPr id="10" name="Shape 8"/>
          <p:cNvSpPr/>
          <p:nvPr/>
        </p:nvSpPr>
        <p:spPr>
          <a:xfrm>
            <a:off x="733806" y="3545586"/>
            <a:ext cx="384048" cy="384048"/>
          </a:xfrm>
          <a:prstGeom prst="ellipse">
            <a:avLst/>
          </a:prstGeom>
          <a:solidFill>
            <a:srgbClr val="00A878"/>
          </a:solidFill>
          <a:ln w="12700">
            <a:solidFill>
              <a:srgbClr val="FFFFFF"/>
            </a:solidFill>
            <a:prstDash val="solid"/>
          </a:ln>
        </p:spPr>
        <p:txBody>
          <a:bodyPr/>
          <a:lstStyle/>
          <a:p>
            <a:endParaRPr lang="pt-BR"/>
          </a:p>
        </p:txBody>
      </p:sp>
      <p:sp>
        <p:nvSpPr>
          <p:cNvPr id="11" name="Text 9"/>
          <p:cNvSpPr/>
          <p:nvPr/>
        </p:nvSpPr>
        <p:spPr>
          <a:xfrm>
            <a:off x="541782" y="4011930"/>
            <a:ext cx="768096" cy="150876"/>
          </a:xfrm>
          <a:prstGeom prst="rect">
            <a:avLst/>
          </a:prstGeom>
          <a:noFill/>
          <a:ln/>
        </p:spPr>
        <p:txBody>
          <a:bodyPr wrap="square" lIns="0" tIns="0" rIns="0" bIns="0" rtlCol="0" anchor="ctr"/>
          <a:lstStyle>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indent="0" algn="ctr">
              <a:buNone/>
            </a:pPr>
            <a:r>
              <a:rPr lang="en-US" sz="800" b="1">
                <a:solidFill>
                  <a:srgbClr val="073B5C"/>
                </a:solidFill>
              </a:rPr>
              <a:t>Code</a:t>
            </a:r>
            <a:endParaRPr lang="en-US" sz="800"/>
          </a:p>
        </p:txBody>
      </p:sp>
      <p:sp>
        <p:nvSpPr>
          <p:cNvPr id="12" name="Shape 10"/>
          <p:cNvSpPr/>
          <p:nvPr/>
        </p:nvSpPr>
        <p:spPr>
          <a:xfrm>
            <a:off x="2345436" y="3545586"/>
            <a:ext cx="384048" cy="384048"/>
          </a:xfrm>
          <a:prstGeom prst="ellipse">
            <a:avLst/>
          </a:prstGeom>
          <a:solidFill>
            <a:srgbClr val="00A878"/>
          </a:solidFill>
          <a:ln w="12700">
            <a:solidFill>
              <a:srgbClr val="FFFFFF"/>
            </a:solidFill>
            <a:prstDash val="solid"/>
          </a:ln>
        </p:spPr>
        <p:txBody>
          <a:bodyPr/>
          <a:lstStyle/>
          <a:p>
            <a:endParaRPr lang="pt-BR"/>
          </a:p>
        </p:txBody>
      </p:sp>
      <p:sp>
        <p:nvSpPr>
          <p:cNvPr id="13" name="Text 11"/>
          <p:cNvSpPr/>
          <p:nvPr/>
        </p:nvSpPr>
        <p:spPr>
          <a:xfrm>
            <a:off x="2153412" y="4011930"/>
            <a:ext cx="768096" cy="150876"/>
          </a:xfrm>
          <a:prstGeom prst="rect">
            <a:avLst/>
          </a:prstGeom>
          <a:noFill/>
          <a:ln/>
        </p:spPr>
        <p:txBody>
          <a:bodyPr wrap="square" lIns="0" tIns="0" rIns="0" bIns="0" rtlCol="0" anchor="ctr"/>
          <a:lstStyle>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indent="0" algn="ctr">
              <a:buNone/>
            </a:pPr>
            <a:r>
              <a:rPr lang="en-US" sz="800" b="1">
                <a:solidFill>
                  <a:srgbClr val="073B5C"/>
                </a:solidFill>
              </a:rPr>
              <a:t>Build</a:t>
            </a:r>
            <a:endParaRPr lang="en-US" sz="800"/>
          </a:p>
        </p:txBody>
      </p:sp>
      <p:sp>
        <p:nvSpPr>
          <p:cNvPr id="14" name="Shape 12"/>
          <p:cNvSpPr/>
          <p:nvPr/>
        </p:nvSpPr>
        <p:spPr>
          <a:xfrm>
            <a:off x="3957066" y="3545586"/>
            <a:ext cx="384048" cy="384048"/>
          </a:xfrm>
          <a:prstGeom prst="ellipse">
            <a:avLst/>
          </a:prstGeom>
          <a:solidFill>
            <a:srgbClr val="00A878"/>
          </a:solidFill>
          <a:ln w="12700">
            <a:solidFill>
              <a:srgbClr val="FFFFFF"/>
            </a:solidFill>
            <a:prstDash val="solid"/>
          </a:ln>
        </p:spPr>
        <p:txBody>
          <a:bodyPr/>
          <a:lstStyle/>
          <a:p>
            <a:endParaRPr lang="pt-BR"/>
          </a:p>
        </p:txBody>
      </p:sp>
      <p:sp>
        <p:nvSpPr>
          <p:cNvPr id="15" name="Text 13"/>
          <p:cNvSpPr/>
          <p:nvPr/>
        </p:nvSpPr>
        <p:spPr>
          <a:xfrm>
            <a:off x="3765042" y="4011930"/>
            <a:ext cx="768096" cy="150876"/>
          </a:xfrm>
          <a:prstGeom prst="rect">
            <a:avLst/>
          </a:prstGeom>
          <a:noFill/>
          <a:ln/>
        </p:spPr>
        <p:txBody>
          <a:bodyPr wrap="square" lIns="0" tIns="0" rIns="0" bIns="0" rtlCol="0" anchor="ctr"/>
          <a:lstStyle>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indent="0" algn="ctr">
              <a:buNone/>
            </a:pPr>
            <a:r>
              <a:rPr lang="en-US" sz="800" b="1">
                <a:solidFill>
                  <a:srgbClr val="073B5C"/>
                </a:solidFill>
              </a:rPr>
              <a:t>Deploy</a:t>
            </a:r>
            <a:endParaRPr lang="en-US" sz="800"/>
          </a:p>
        </p:txBody>
      </p:sp>
      <p:sp>
        <p:nvSpPr>
          <p:cNvPr id="16" name="Shape 14"/>
          <p:cNvSpPr/>
          <p:nvPr/>
        </p:nvSpPr>
        <p:spPr>
          <a:xfrm>
            <a:off x="5568696" y="3545586"/>
            <a:ext cx="384048" cy="384048"/>
          </a:xfrm>
          <a:prstGeom prst="ellipse">
            <a:avLst/>
          </a:prstGeom>
          <a:solidFill>
            <a:srgbClr val="00A878"/>
          </a:solidFill>
          <a:ln w="12700">
            <a:solidFill>
              <a:srgbClr val="FFFFFF"/>
            </a:solidFill>
            <a:prstDash val="solid"/>
          </a:ln>
        </p:spPr>
        <p:txBody>
          <a:bodyPr/>
          <a:lstStyle/>
          <a:p>
            <a:endParaRPr lang="pt-BR"/>
          </a:p>
        </p:txBody>
      </p:sp>
      <p:sp>
        <p:nvSpPr>
          <p:cNvPr id="17" name="Text 15"/>
          <p:cNvSpPr/>
          <p:nvPr/>
        </p:nvSpPr>
        <p:spPr>
          <a:xfrm>
            <a:off x="5376672" y="4011930"/>
            <a:ext cx="768096" cy="150876"/>
          </a:xfrm>
          <a:prstGeom prst="rect">
            <a:avLst/>
          </a:prstGeom>
          <a:noFill/>
          <a:ln/>
        </p:spPr>
        <p:txBody>
          <a:bodyPr wrap="square" lIns="0" tIns="0" rIns="0" bIns="0" rtlCol="0" anchor="ctr"/>
          <a:lstStyle>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indent="0" algn="ctr">
              <a:buNone/>
            </a:pPr>
            <a:r>
              <a:rPr lang="en-US" sz="800" b="1">
                <a:solidFill>
                  <a:srgbClr val="073B5C"/>
                </a:solidFill>
              </a:rPr>
              <a:t>Observe</a:t>
            </a:r>
            <a:endParaRPr lang="en-US" sz="800">
              <a:ea typeface="Calibri"/>
              <a:cs typeface="Calibri"/>
            </a:endParaRPr>
          </a:p>
        </p:txBody>
      </p:sp>
      <p:sp>
        <p:nvSpPr>
          <p:cNvPr id="18" name="Shape 16"/>
          <p:cNvSpPr/>
          <p:nvPr/>
        </p:nvSpPr>
        <p:spPr>
          <a:xfrm>
            <a:off x="7180326" y="3545586"/>
            <a:ext cx="384048" cy="384048"/>
          </a:xfrm>
          <a:prstGeom prst="ellipse">
            <a:avLst/>
          </a:prstGeom>
          <a:solidFill>
            <a:srgbClr val="00A878"/>
          </a:solidFill>
          <a:ln w="12700">
            <a:solidFill>
              <a:srgbClr val="FFFFFF"/>
            </a:solidFill>
            <a:prstDash val="solid"/>
          </a:ln>
        </p:spPr>
        <p:txBody>
          <a:bodyPr/>
          <a:lstStyle/>
          <a:p>
            <a:endParaRPr lang="pt-BR"/>
          </a:p>
        </p:txBody>
      </p:sp>
      <p:sp>
        <p:nvSpPr>
          <p:cNvPr id="19" name="Text 17"/>
          <p:cNvSpPr/>
          <p:nvPr/>
        </p:nvSpPr>
        <p:spPr>
          <a:xfrm>
            <a:off x="6988302" y="4011930"/>
            <a:ext cx="768096" cy="150876"/>
          </a:xfrm>
          <a:prstGeom prst="rect">
            <a:avLst/>
          </a:prstGeom>
          <a:noFill/>
          <a:ln/>
        </p:spPr>
        <p:txBody>
          <a:bodyPr wrap="square" lIns="0" tIns="0" rIns="0" bIns="0" rtlCol="0" anchor="ctr"/>
          <a:lstStyle>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indent="0" algn="ctr">
              <a:buNone/>
            </a:pPr>
            <a:r>
              <a:rPr lang="en-US" sz="800" b="1">
                <a:solidFill>
                  <a:srgbClr val="073B5C"/>
                </a:solidFill>
              </a:rPr>
              <a:t>Operate</a:t>
            </a:r>
            <a:endParaRPr lang="en-US" sz="800"/>
          </a:p>
        </p:txBody>
      </p:sp>
      <p:sp>
        <p:nvSpPr>
          <p:cNvPr id="20" name="Text 18"/>
          <p:cNvSpPr/>
          <p:nvPr/>
        </p:nvSpPr>
        <p:spPr>
          <a:xfrm>
            <a:off x="720090" y="1371600"/>
            <a:ext cx="2400300" cy="240030"/>
          </a:xfrm>
          <a:prstGeom prst="rect">
            <a:avLst/>
          </a:prstGeom>
          <a:noFill/>
          <a:ln/>
        </p:spPr>
        <p:txBody>
          <a:bodyPr wrap="square" lIns="0" tIns="0" rIns="0" bIns="0" rtlCol="0" anchor="ctr"/>
          <a:lstStyle>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indent="0">
              <a:buNone/>
            </a:pPr>
            <a:r>
              <a:rPr lang="en-US" sz="1575" b="1">
                <a:solidFill>
                  <a:srgbClr val="073B5C"/>
                </a:solidFill>
              </a:rPr>
              <a:t>On the road</a:t>
            </a:r>
            <a:endParaRPr lang="en-US" sz="1575"/>
          </a:p>
        </p:txBody>
      </p:sp>
      <p:sp>
        <p:nvSpPr>
          <p:cNvPr id="21" name="Text 19"/>
          <p:cNvSpPr/>
          <p:nvPr/>
        </p:nvSpPr>
        <p:spPr>
          <a:xfrm>
            <a:off x="720090" y="1748790"/>
            <a:ext cx="3291840" cy="720090"/>
          </a:xfrm>
          <a:prstGeom prst="rect">
            <a:avLst/>
          </a:prstGeom>
          <a:noFill/>
          <a:ln/>
        </p:spPr>
        <p:txBody>
          <a:bodyPr wrap="square" lIns="286" tIns="286" rIns="286" bIns="286" rtlCol="0" anchor="ctr">
            <a:normAutofit/>
          </a:bodyPr>
          <a:lstStyle>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indent="0">
              <a:buNone/>
            </a:pPr>
            <a:r>
              <a:rPr lang="en-US" sz="1275">
                <a:solidFill>
                  <a:srgbClr val="5E6A72"/>
                </a:solidFill>
              </a:rPr>
              <a:t>Teams get CI/CD, security scanning, templates, observability, DNS/TLS and operational defaults out of the box.</a:t>
            </a:r>
            <a:endParaRPr lang="en-US" sz="1275"/>
          </a:p>
        </p:txBody>
      </p:sp>
      <p:sp>
        <p:nvSpPr>
          <p:cNvPr id="22" name="Text 20"/>
          <p:cNvSpPr/>
          <p:nvPr/>
        </p:nvSpPr>
        <p:spPr>
          <a:xfrm>
            <a:off x="4937760" y="1371600"/>
            <a:ext cx="2400300" cy="240030"/>
          </a:xfrm>
          <a:prstGeom prst="rect">
            <a:avLst/>
          </a:prstGeom>
          <a:noFill/>
          <a:ln/>
        </p:spPr>
        <p:txBody>
          <a:bodyPr wrap="square" lIns="0" tIns="0" rIns="0" bIns="0" rtlCol="0" anchor="ctr"/>
          <a:lstStyle>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indent="0">
              <a:buNone/>
            </a:pPr>
            <a:r>
              <a:rPr lang="en-US" sz="1575" b="1">
                <a:solidFill>
                  <a:srgbClr val="073B5C"/>
                </a:solidFill>
              </a:rPr>
              <a:t>Off-road</a:t>
            </a:r>
            <a:endParaRPr lang="en-US" sz="1575"/>
          </a:p>
        </p:txBody>
      </p:sp>
      <p:sp>
        <p:nvSpPr>
          <p:cNvPr id="23" name="Text 21"/>
          <p:cNvSpPr/>
          <p:nvPr/>
        </p:nvSpPr>
        <p:spPr>
          <a:xfrm>
            <a:off x="4937760" y="1748790"/>
            <a:ext cx="3257550" cy="720090"/>
          </a:xfrm>
          <a:prstGeom prst="rect">
            <a:avLst/>
          </a:prstGeom>
          <a:noFill/>
          <a:ln/>
        </p:spPr>
        <p:txBody>
          <a:bodyPr wrap="square" lIns="286" tIns="286" rIns="286" bIns="286" rtlCol="0" anchor="ctr">
            <a:normAutofit/>
          </a:bodyPr>
          <a:lstStyle>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indent="0">
              <a:buNone/>
            </a:pPr>
            <a:r>
              <a:rPr lang="en-US" sz="1275">
                <a:solidFill>
                  <a:srgbClr val="5E6A72"/>
                </a:solidFill>
              </a:rPr>
              <a:t>Teams can choose alternatives, but they assume the extra burden of integration, lifecycle and risk management.</a:t>
            </a:r>
            <a:endParaRPr lang="en-US" sz="1275"/>
          </a:p>
        </p:txBody>
      </p:sp>
      <p:sp>
        <p:nvSpPr>
          <p:cNvPr id="24" name="Shape 22"/>
          <p:cNvSpPr/>
          <p:nvPr/>
        </p:nvSpPr>
        <p:spPr>
          <a:xfrm>
            <a:off x="720090" y="2729484"/>
            <a:ext cx="1440180" cy="233172"/>
          </a:xfrm>
          <a:prstGeom prst="roundRect">
            <a:avLst>
              <a:gd name="adj" fmla="val 23529"/>
            </a:avLst>
          </a:prstGeom>
          <a:solidFill>
            <a:srgbClr val="EAF8F4"/>
          </a:solidFill>
          <a:ln w="12700">
            <a:solidFill>
              <a:srgbClr val="333333">
                <a:alpha val="0"/>
              </a:srgbClr>
            </a:solidFill>
            <a:prstDash val="solid"/>
          </a:ln>
        </p:spPr>
        <p:txBody>
          <a:bodyPr/>
          <a:lstStyle/>
          <a:p>
            <a:endParaRPr lang="pt-BR"/>
          </a:p>
        </p:txBody>
      </p:sp>
      <p:sp>
        <p:nvSpPr>
          <p:cNvPr id="25" name="Text 23"/>
          <p:cNvSpPr/>
          <p:nvPr/>
        </p:nvSpPr>
        <p:spPr>
          <a:xfrm>
            <a:off x="546404" y="2808551"/>
            <a:ext cx="1781339" cy="61324"/>
          </a:xfrm>
          <a:prstGeom prst="rect">
            <a:avLst/>
          </a:prstGeom>
          <a:noFill/>
          <a:ln/>
        </p:spPr>
        <p:txBody>
          <a:bodyPr wrap="square" lIns="0" tIns="0" rIns="0" bIns="0" rtlCol="0" anchor="ctr"/>
          <a:lstStyle>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indent="0" algn="ctr">
              <a:buNone/>
            </a:pPr>
            <a:r>
              <a:rPr lang="en-US" sz="900" b="1">
                <a:solidFill>
                  <a:srgbClr val="00A878"/>
                </a:solidFill>
                <a:latin typeface="Aptos"/>
                <a:ea typeface="Aptos" pitchFamily="34" charset="-122"/>
                <a:cs typeface="Aptos" pitchFamily="34" charset="-120"/>
              </a:rPr>
              <a:t>default path is supported</a:t>
            </a:r>
            <a:endParaRPr lang="en-US" sz="900" b="1">
              <a:latin typeface="Aptos"/>
            </a:endParaRPr>
          </a:p>
        </p:txBody>
      </p:sp>
      <p:sp>
        <p:nvSpPr>
          <p:cNvPr id="26" name="Shape 24"/>
          <p:cNvSpPr/>
          <p:nvPr/>
        </p:nvSpPr>
        <p:spPr>
          <a:xfrm>
            <a:off x="4937760" y="2729484"/>
            <a:ext cx="1268730" cy="233172"/>
          </a:xfrm>
          <a:prstGeom prst="roundRect">
            <a:avLst>
              <a:gd name="adj" fmla="val 23529"/>
            </a:avLst>
          </a:prstGeom>
          <a:solidFill>
            <a:srgbClr val="EAF5FA"/>
          </a:solidFill>
          <a:ln w="12700">
            <a:solidFill>
              <a:srgbClr val="333333">
                <a:alpha val="0"/>
              </a:srgbClr>
            </a:solidFill>
            <a:prstDash val="solid"/>
          </a:ln>
        </p:spPr>
        <p:txBody>
          <a:bodyPr/>
          <a:lstStyle/>
          <a:p>
            <a:endParaRPr lang="pt-BR"/>
          </a:p>
        </p:txBody>
      </p:sp>
      <p:sp>
        <p:nvSpPr>
          <p:cNvPr id="27" name="Text 25"/>
          <p:cNvSpPr/>
          <p:nvPr/>
        </p:nvSpPr>
        <p:spPr>
          <a:xfrm>
            <a:off x="4857253" y="2746430"/>
            <a:ext cx="1423531" cy="185563"/>
          </a:xfrm>
          <a:prstGeom prst="rect">
            <a:avLst/>
          </a:prstGeom>
          <a:noFill/>
          <a:ln/>
        </p:spPr>
        <p:txBody>
          <a:bodyPr wrap="square" lIns="0" tIns="0" rIns="0" bIns="0" rtlCol="0" anchor="ctr"/>
          <a:lstStyle>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indent="0" algn="ctr">
              <a:buNone/>
            </a:pPr>
            <a:r>
              <a:rPr lang="en-US" sz="900" b="1">
                <a:solidFill>
                  <a:srgbClr val="073B5C"/>
                </a:solidFill>
                <a:latin typeface="Aptos"/>
                <a:ea typeface="Aptos" pitchFamily="34" charset="-122"/>
                <a:cs typeface="Aptos" pitchFamily="34" charset="-120"/>
              </a:rPr>
              <a:t>exceptions are explicit</a:t>
            </a:r>
            <a:endParaRPr lang="en-US" sz="900">
              <a:latin typeface="Aptos"/>
            </a:endParaRPr>
          </a:p>
        </p:txBody>
      </p:sp>
    </p:spTree>
  </p:cSld>
  <p:clrMapOvr>
    <a:masterClrMapping/>
  </p:clrMapOvr>
</p:sld>
</file>

<file path=ppt/theme/theme1.xml><?xml version="1.0" encoding="utf-8"?>
<a:theme xmlns:a="http://schemas.openxmlformats.org/drawingml/2006/main" name="GEANT Associatio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10D0992E-CCCF-45DB-AB26-A4F50B75E4D6}" vid="{C2252C9B-28CB-4431-8278-C26B15A7694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_dlc_DocId xmlns="e7019c98-23ef-46f8-8434-cfd3a3bc7393">GN4PROJ-13-16</_dlc_DocId>
    <_dlc_DocIdUrl xmlns="e7019c98-23ef-46f8-8434-cfd3a3bc7393">
      <Url>https://intranet.geant.org/help-and-support/_layouts/15/DocIdRedir.aspx?ID=GN4PROJ-13-16</Url>
      <Description>GN4PROJ-13-16</Description>
    </_dlc_DocIdUrl>
  </documentManagement>
</p:properti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cument" ma:contentTypeID="0x010100EFC14C35B6BD02428EFDFCF6B38DCCFF" ma:contentTypeVersion="3" ma:contentTypeDescription="Create a new document." ma:contentTypeScope="" ma:versionID="cb80918fe4a605eb18370ba55c5d957b">
  <xsd:schema xmlns:xsd="http://www.w3.org/2001/XMLSchema" xmlns:xs="http://www.w3.org/2001/XMLSchema" xmlns:p="http://schemas.microsoft.com/office/2006/metadata/properties" xmlns:ns1="http://schemas.microsoft.com/sharepoint/v3" xmlns:ns2="e7019c98-23ef-46f8-8434-cfd3a3bc7393" targetNamespace="http://schemas.microsoft.com/office/2006/metadata/properties" ma:root="true" ma:fieldsID="19d4d48c21c094bbdb8e7cf95f595ca6" ns1:_="" ns2:_="">
    <xsd:import namespace="http://schemas.microsoft.com/sharepoint/v3"/>
    <xsd:import namespace="e7019c98-23ef-46f8-8434-cfd3a3bc7393"/>
    <xsd:element name="properties">
      <xsd:complexType>
        <xsd:sequence>
          <xsd:element name="documentManagement">
            <xsd:complexType>
              <xsd:all>
                <xsd:element ref="ns1:PublishingStartDate" minOccurs="0"/>
                <xsd:element ref="ns1:PublishingExpirationDate"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7019c98-23ef-46f8-8434-cfd3a3bc7393" elementFormDefault="qualified">
    <xsd:import namespace="http://schemas.microsoft.com/office/2006/documentManagement/types"/>
    <xsd:import namespace="http://schemas.microsoft.com/office/infopath/2007/PartnerControls"/>
    <xsd:element name="_dlc_DocId" ma:index="11" nillable="true" ma:displayName="Document ID Value" ma:description="The value of the document ID assigned to this item." ma:internalName="_dlc_DocId" ma:readOnly="true">
      <xsd:simpleType>
        <xsd:restriction base="dms:Text"/>
      </xsd:simpleType>
    </xsd:element>
    <xsd:element name="_dlc_DocIdUrl" ma:index="1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3"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10" ma:displayName="Comments"/>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9AA3960-760A-4B61-8C8B-DBF90F37C8C8}">
  <ds:schemaRefs>
    <ds:schemaRef ds:uri="e7019c98-23ef-46f8-8434-cfd3a3bc739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754E8D75-8AF6-4906-9862-16846F3CF792}">
  <ds:schemaRefs>
    <ds:schemaRef ds:uri="http://schemas.microsoft.com/sharepoint/events"/>
  </ds:schemaRefs>
</ds:datastoreItem>
</file>

<file path=customXml/itemProps3.xml><?xml version="1.0" encoding="utf-8"?>
<ds:datastoreItem xmlns:ds="http://schemas.openxmlformats.org/officeDocument/2006/customXml" ds:itemID="{F2E35BE0-4019-4082-B1C6-2E4ACDDEA26A}">
  <ds:schemaRefs>
    <ds:schemaRef ds:uri="e7019c98-23ef-46f8-8434-cfd3a3bc739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4.xml><?xml version="1.0" encoding="utf-8"?>
<ds:datastoreItem xmlns:ds="http://schemas.openxmlformats.org/officeDocument/2006/customXml" ds:itemID="{22C07721-32FF-48B6-9D36-E09F4CC3A69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Final GEANT Association template 16 9 widescreen</Template>
  <TotalTime>0</TotalTime>
  <Words>1452</Words>
  <Application>Microsoft Macintosh PowerPoint</Application>
  <PresentationFormat>Apresentação na tela (16:9)</PresentationFormat>
  <Paragraphs>208</Paragraphs>
  <Slides>15</Slides>
  <Notes>13</Notes>
  <HiddenSlides>0</HiddenSlides>
  <MMClips>0</MMClips>
  <ScaleCrop>false</ScaleCrop>
  <HeadingPairs>
    <vt:vector size="6" baseType="variant">
      <vt:variant>
        <vt:lpstr>Fontes usadas</vt:lpstr>
      </vt:variant>
      <vt:variant>
        <vt:i4>7</vt:i4>
      </vt:variant>
      <vt:variant>
        <vt:lpstr>Tema</vt:lpstr>
      </vt:variant>
      <vt:variant>
        <vt:i4>1</vt:i4>
      </vt:variant>
      <vt:variant>
        <vt:lpstr>Títulos de slides</vt:lpstr>
      </vt:variant>
      <vt:variant>
        <vt:i4>15</vt:i4>
      </vt:variant>
    </vt:vector>
  </HeadingPairs>
  <TitlesOfParts>
    <vt:vector size="23" baseType="lpstr">
      <vt:lpstr>Aptos</vt:lpstr>
      <vt:lpstr>Aptos Display</vt:lpstr>
      <vt:lpstr>Arial</vt:lpstr>
      <vt:lpstr>Calibri</vt:lpstr>
      <vt:lpstr>Consolas</vt:lpstr>
      <vt:lpstr>Inter</vt:lpstr>
      <vt:lpstr>Verdana</vt:lpstr>
      <vt:lpstr>GEANT Association</vt:lpstr>
      <vt:lpstr>Apresentação do PowerPoint</vt:lpstr>
      <vt:lpstr>Apresentação do PowerPoint</vt:lpstr>
      <vt:lpstr>Apresentação do PowerPoint</vt:lpstr>
      <vt:lpstr>Problem: Fragmentation across the delivery flow</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DANTE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Karl Meyer</dc:creator>
  <cp:keywords/>
  <dc:description>change to funding information Nov 2015</dc:description>
  <cp:lastModifiedBy>João Pedro Milhome</cp:lastModifiedBy>
  <cp:revision>7</cp:revision>
  <dcterms:created xsi:type="dcterms:W3CDTF">2015-04-29T14:13:57Z</dcterms:created>
  <dcterms:modified xsi:type="dcterms:W3CDTF">2026-05-19T18:04:39Z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0x010100EFC14C35B6BD02428EFDFCF6B38DCCFF</vt:lpwstr>
  </property>
  <property fmtid="{D5CDD505-2E9C-101B-9397-08002B2CF9AE}" pid="3" name="_dlc_DocIdItemGuid">
    <vt:lpwstr>44859268-e552-4f71-81b4-ca39bd175d99</vt:lpwstr>
  </property>
</Properties>
</file>