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2" r:id="rId2"/>
  </p:sldMasterIdLst>
  <p:notesMasterIdLst>
    <p:notesMasterId r:id="rId36"/>
  </p:notesMasterIdLst>
  <p:sldIdLst>
    <p:sldId id="488" r:id="rId3"/>
    <p:sldId id="257" r:id="rId4"/>
    <p:sldId id="474" r:id="rId5"/>
    <p:sldId id="258" r:id="rId6"/>
    <p:sldId id="259" r:id="rId7"/>
    <p:sldId id="486" r:id="rId8"/>
    <p:sldId id="457" r:id="rId9"/>
    <p:sldId id="455" r:id="rId10"/>
    <p:sldId id="487" r:id="rId11"/>
    <p:sldId id="476" r:id="rId12"/>
    <p:sldId id="475" r:id="rId13"/>
    <p:sldId id="496" r:id="rId14"/>
    <p:sldId id="494" r:id="rId15"/>
    <p:sldId id="497" r:id="rId16"/>
    <p:sldId id="491" r:id="rId17"/>
    <p:sldId id="464" r:id="rId18"/>
    <p:sldId id="489" r:id="rId19"/>
    <p:sldId id="465" r:id="rId20"/>
    <p:sldId id="466" r:id="rId21"/>
    <p:sldId id="467" r:id="rId22"/>
    <p:sldId id="477" r:id="rId23"/>
    <p:sldId id="484" r:id="rId24"/>
    <p:sldId id="498" r:id="rId25"/>
    <p:sldId id="266" r:id="rId26"/>
    <p:sldId id="456" r:id="rId27"/>
    <p:sldId id="482" r:id="rId28"/>
    <p:sldId id="479" r:id="rId29"/>
    <p:sldId id="500" r:id="rId30"/>
    <p:sldId id="432" r:id="rId31"/>
    <p:sldId id="461" r:id="rId32"/>
    <p:sldId id="460" r:id="rId33"/>
    <p:sldId id="478" r:id="rId34"/>
    <p:sldId id="481" r:id="rId35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25A0593-1769-434F-8ECA-E15F484CB8A0}">
          <p14:sldIdLst>
            <p14:sldId id="488"/>
            <p14:sldId id="257"/>
            <p14:sldId id="474"/>
            <p14:sldId id="258"/>
            <p14:sldId id="259"/>
            <p14:sldId id="486"/>
            <p14:sldId id="457"/>
            <p14:sldId id="455"/>
            <p14:sldId id="487"/>
            <p14:sldId id="476"/>
            <p14:sldId id="475"/>
            <p14:sldId id="496"/>
            <p14:sldId id="494"/>
            <p14:sldId id="497"/>
            <p14:sldId id="491"/>
            <p14:sldId id="464"/>
            <p14:sldId id="489"/>
            <p14:sldId id="465"/>
            <p14:sldId id="466"/>
            <p14:sldId id="467"/>
            <p14:sldId id="477"/>
            <p14:sldId id="484"/>
            <p14:sldId id="498"/>
            <p14:sldId id="266"/>
            <p14:sldId id="456"/>
            <p14:sldId id="482"/>
            <p14:sldId id="479"/>
            <p14:sldId id="500"/>
            <p14:sldId id="432"/>
            <p14:sldId id="461"/>
            <p14:sldId id="460"/>
            <p14:sldId id="478"/>
            <p14:sldId id="4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980421-8FAD-3876-C23C-A370957A315D}" name="Erwin Kupris" initials="EK" userId="S::erwin.kupris@hm.edu::6fd2be9e-7d96-4c3a-a230-af0b7fbbf787" providerId="AD"/>
  <p188:author id="{1A451140-E3D4-7F03-CAAB-B56D9A0C4E7F}" name="Thomas Schreck" initials="TS" userId="S::thomas.schreck@hm.edu::1b490b62-54c4-42a4-9013-b13550cd608f" providerId="AD"/>
  <p188:author id="{0390B757-61F3-5F68-B317-C7C43F297744}" name="Florian Ritterhoff" initials="FR" userId="S::florian.ritterhoff@hm.edu::24286b4b-d5ce-4b6a-83fe-f6a4d6bd95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15"/>
    <p:restoredTop sz="94597"/>
  </p:normalViewPr>
  <p:slideViewPr>
    <p:cSldViewPr snapToGrid="0">
      <p:cViewPr varScale="1">
        <p:scale>
          <a:sx n="200" d="100"/>
          <a:sy n="200" d="100"/>
        </p:scale>
        <p:origin x="192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38136-5618-CA43-929C-21FCD364524E}" type="datetimeFigureOut">
              <a:rPr lang="en-DE" smtClean="0"/>
              <a:t>5/28/26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9515D-CBF3-BD46-B3F8-169327987A83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8942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9515D-CBF3-BD46-B3F8-169327987A83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4796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F08AB-F1B1-0E34-F6EA-376BD823C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4D5989-6B7C-9471-6269-E435FD332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0FA671E-1F86-EBA3-39BF-AD3415E65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68C526-8CC6-09EE-9EFF-DF995D25B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869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1941B-1C25-1735-641D-3E919F092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E0E6D63-55AA-F081-53A6-3968B054D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BDF5C12-6223-8161-8870-377CBD6DA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C3FADF-2143-1C0D-6258-7F6F8F6DB5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440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41392-21F1-BD4A-CEF7-0B310E9C2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DB4161-B39F-A1ED-D21C-02646A225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F252595-F10C-FB36-7408-4EAA5F851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9A1D2F-25F8-E270-7407-3FA6DB16FD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169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E4827-51B6-9877-2E62-8C20A870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7F82B2-3954-E420-636A-012C8D5FC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2D7A91D-A956-EA77-06DC-7C321680A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88AC22-D685-A385-C610-4A1F8B838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621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13CA5-FE13-026B-692E-39F067F8A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D1044AB-DA28-3F5F-2D04-EA9F2B5AD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DB6988A-F636-AE6D-136D-4480F876B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56DFDD-27D2-2E4D-EC2F-BA14517653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359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B5AEC-09CE-C712-4670-8EAA68042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90C1106-E10E-46AF-DE83-C9D3EC59D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58E71E6-26B7-01E4-6678-AE5B0EB51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D3D23A-DEC6-2808-E2F4-D474A5EF9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310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137D2-72E6-E39E-85AB-764A21CB4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0FCD3AB-62DD-32BE-0958-337ABC391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A5DC67C-5A95-8094-4855-33B36F3E2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E7A7B7-C404-5D55-3822-1BBC3D290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2360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9515D-CBF3-BD46-B3F8-169327987A83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52059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EF391-345F-C040-9CF2-7283134C0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A799F54-5281-599F-F9A2-659149042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942F91C-3923-7699-E157-4262CB26B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EBCF9D-9EB4-5E82-3996-1C9C30FE11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187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45590-C5B1-E66A-E707-09A649953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80C1934-3DE0-020E-014B-74544E84E8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08925B3-F751-4F9C-111D-E6D0CE86C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DA018B-FCB2-1823-F4F9-562F1E3C6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1878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B229D-8583-2765-2C99-6A1CEAB20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B531EE-59E4-40C8-D052-419702577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59C39A0-4555-D88B-F096-C387BBB40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16DCDD-F71D-6F88-3F1C-B7C613DEE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669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83EC5-DF0C-2458-A095-EAFE4B57A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6ACCDFD-6F3D-65E3-0019-BFC7B95BC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5E6F63-5E99-49C7-6B42-CEB2788BB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6F4ED4-6BAB-7F14-C6FC-5569B67AD8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725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F2929-0596-AB1A-021C-53AE04152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A12E66D-C707-65B5-37AF-8366465D72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A82656-B114-7126-7CB5-4F1F0FB5C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949109-CE15-98D5-D580-E5A8ED086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540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30C66-110C-EF3A-AB48-A45CAA91A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BCCF5FD-D4B4-0D19-814B-ED21AA9FE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8C6CC79-E983-3613-7687-594711FD2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59FDFF-C5A3-28FC-02B8-FAB96982E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21F5-529A-4D54-A085-69F194259C1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91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EBF9E-E551-A9C2-F0C9-CB0096E55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B29CC2-B659-C79C-92C7-5D4CB905E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2F9CEE29-3CDD-2E38-EEB5-76B63B10708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17450" y="6343911"/>
            <a:ext cx="1024054" cy="377564"/>
            <a:chOff x="225" y="2270"/>
            <a:chExt cx="4977" cy="1835"/>
          </a:xfrm>
        </p:grpSpPr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B3A17C5C-1F8C-C8D9-2D2E-AFBB7059D71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25" y="2270"/>
              <a:ext cx="4967" cy="1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3EC76300-FD84-9901-B025-69260C69A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0" y="2270"/>
              <a:ext cx="902" cy="912"/>
            </a:xfrm>
            <a:custGeom>
              <a:avLst/>
              <a:gdLst>
                <a:gd name="T0" fmla="*/ 679 w 902"/>
                <a:gd name="T1" fmla="*/ 0 h 912"/>
                <a:gd name="T2" fmla="*/ 0 w 902"/>
                <a:gd name="T3" fmla="*/ 236 h 912"/>
                <a:gd name="T4" fmla="*/ 223 w 902"/>
                <a:gd name="T5" fmla="*/ 912 h 912"/>
                <a:gd name="T6" fmla="*/ 902 w 902"/>
                <a:gd name="T7" fmla="*/ 687 h 912"/>
                <a:gd name="T8" fmla="*/ 679 w 902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2" h="912">
                  <a:moveTo>
                    <a:pt x="679" y="0"/>
                  </a:moveTo>
                  <a:lnTo>
                    <a:pt x="0" y="236"/>
                  </a:lnTo>
                  <a:lnTo>
                    <a:pt x="223" y="912"/>
                  </a:lnTo>
                  <a:lnTo>
                    <a:pt x="902" y="687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rgbClr val="FC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69DA9BAD-BB24-2A3B-EBEC-EAEE83624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5" y="2270"/>
              <a:ext cx="1507" cy="1825"/>
            </a:xfrm>
            <a:custGeom>
              <a:avLst/>
              <a:gdLst>
                <a:gd name="T0" fmla="*/ 1285 w 1507"/>
                <a:gd name="T1" fmla="*/ 805 h 1825"/>
                <a:gd name="T2" fmla="*/ 223 w 1507"/>
                <a:gd name="T3" fmla="*/ 805 h 1825"/>
                <a:gd name="T4" fmla="*/ 223 w 1507"/>
                <a:gd name="T5" fmla="*/ 0 h 1825"/>
                <a:gd name="T6" fmla="*/ 0 w 1507"/>
                <a:gd name="T7" fmla="*/ 0 h 1825"/>
                <a:gd name="T8" fmla="*/ 0 w 1507"/>
                <a:gd name="T9" fmla="*/ 1825 h 1825"/>
                <a:gd name="T10" fmla="*/ 223 w 1507"/>
                <a:gd name="T11" fmla="*/ 1825 h 1825"/>
                <a:gd name="T12" fmla="*/ 223 w 1507"/>
                <a:gd name="T13" fmla="*/ 998 h 1825"/>
                <a:gd name="T14" fmla="*/ 1285 w 1507"/>
                <a:gd name="T15" fmla="*/ 998 h 1825"/>
                <a:gd name="T16" fmla="*/ 1285 w 1507"/>
                <a:gd name="T17" fmla="*/ 1825 h 1825"/>
                <a:gd name="T18" fmla="*/ 1507 w 1507"/>
                <a:gd name="T19" fmla="*/ 1825 h 1825"/>
                <a:gd name="T20" fmla="*/ 1507 w 1507"/>
                <a:gd name="T21" fmla="*/ 0 h 1825"/>
                <a:gd name="T22" fmla="*/ 1285 w 1507"/>
                <a:gd name="T23" fmla="*/ 0 h 1825"/>
                <a:gd name="T24" fmla="*/ 1285 w 1507"/>
                <a:gd name="T25" fmla="*/ 805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7" h="1825">
                  <a:moveTo>
                    <a:pt x="1285" y="805"/>
                  </a:moveTo>
                  <a:lnTo>
                    <a:pt x="223" y="805"/>
                  </a:lnTo>
                  <a:lnTo>
                    <a:pt x="223" y="0"/>
                  </a:lnTo>
                  <a:lnTo>
                    <a:pt x="0" y="0"/>
                  </a:lnTo>
                  <a:lnTo>
                    <a:pt x="0" y="1825"/>
                  </a:lnTo>
                  <a:lnTo>
                    <a:pt x="223" y="1825"/>
                  </a:lnTo>
                  <a:lnTo>
                    <a:pt x="223" y="998"/>
                  </a:lnTo>
                  <a:lnTo>
                    <a:pt x="1285" y="998"/>
                  </a:lnTo>
                  <a:lnTo>
                    <a:pt x="1285" y="1825"/>
                  </a:lnTo>
                  <a:lnTo>
                    <a:pt x="1507" y="1825"/>
                  </a:lnTo>
                  <a:lnTo>
                    <a:pt x="1507" y="0"/>
                  </a:lnTo>
                  <a:lnTo>
                    <a:pt x="1285" y="0"/>
                  </a:lnTo>
                  <a:lnTo>
                    <a:pt x="1285" y="805"/>
                  </a:lnTo>
                  <a:close/>
                </a:path>
              </a:pathLst>
            </a:custGeom>
            <a:solidFill>
              <a:srgbClr val="FC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6BA7C6DF-5889-FB2A-3630-996074852B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0" y="2270"/>
              <a:ext cx="1804" cy="1825"/>
            </a:xfrm>
            <a:custGeom>
              <a:avLst/>
              <a:gdLst>
                <a:gd name="T0" fmla="*/ 912 w 1804"/>
                <a:gd name="T1" fmla="*/ 1546 h 1825"/>
                <a:gd name="T2" fmla="*/ 912 w 1804"/>
                <a:gd name="T3" fmla="*/ 1546 h 1825"/>
                <a:gd name="T4" fmla="*/ 339 w 1804"/>
                <a:gd name="T5" fmla="*/ 0 h 1825"/>
                <a:gd name="T6" fmla="*/ 0 w 1804"/>
                <a:gd name="T7" fmla="*/ 0 h 1825"/>
                <a:gd name="T8" fmla="*/ 0 w 1804"/>
                <a:gd name="T9" fmla="*/ 1825 h 1825"/>
                <a:gd name="T10" fmla="*/ 212 w 1804"/>
                <a:gd name="T11" fmla="*/ 1825 h 1825"/>
                <a:gd name="T12" fmla="*/ 212 w 1804"/>
                <a:gd name="T13" fmla="*/ 225 h 1825"/>
                <a:gd name="T14" fmla="*/ 212 w 1804"/>
                <a:gd name="T15" fmla="*/ 225 h 1825"/>
                <a:gd name="T16" fmla="*/ 817 w 1804"/>
                <a:gd name="T17" fmla="*/ 1825 h 1825"/>
                <a:gd name="T18" fmla="*/ 987 w 1804"/>
                <a:gd name="T19" fmla="*/ 1825 h 1825"/>
                <a:gd name="T20" fmla="*/ 1592 w 1804"/>
                <a:gd name="T21" fmla="*/ 225 h 1825"/>
                <a:gd name="T22" fmla="*/ 1602 w 1804"/>
                <a:gd name="T23" fmla="*/ 225 h 1825"/>
                <a:gd name="T24" fmla="*/ 1602 w 1804"/>
                <a:gd name="T25" fmla="*/ 1825 h 1825"/>
                <a:gd name="T26" fmla="*/ 1804 w 1804"/>
                <a:gd name="T27" fmla="*/ 1825 h 1825"/>
                <a:gd name="T28" fmla="*/ 1804 w 1804"/>
                <a:gd name="T29" fmla="*/ 0 h 1825"/>
                <a:gd name="T30" fmla="*/ 1485 w 1804"/>
                <a:gd name="T31" fmla="*/ 0 h 1825"/>
                <a:gd name="T32" fmla="*/ 912 w 1804"/>
                <a:gd name="T33" fmla="*/ 1546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4" h="1825">
                  <a:moveTo>
                    <a:pt x="912" y="1546"/>
                  </a:moveTo>
                  <a:lnTo>
                    <a:pt x="912" y="1546"/>
                  </a:lnTo>
                  <a:lnTo>
                    <a:pt x="339" y="0"/>
                  </a:lnTo>
                  <a:lnTo>
                    <a:pt x="0" y="0"/>
                  </a:lnTo>
                  <a:lnTo>
                    <a:pt x="0" y="1825"/>
                  </a:lnTo>
                  <a:lnTo>
                    <a:pt x="212" y="1825"/>
                  </a:lnTo>
                  <a:lnTo>
                    <a:pt x="212" y="225"/>
                  </a:lnTo>
                  <a:lnTo>
                    <a:pt x="212" y="225"/>
                  </a:lnTo>
                  <a:lnTo>
                    <a:pt x="817" y="1825"/>
                  </a:lnTo>
                  <a:lnTo>
                    <a:pt x="987" y="1825"/>
                  </a:lnTo>
                  <a:lnTo>
                    <a:pt x="1592" y="225"/>
                  </a:lnTo>
                  <a:lnTo>
                    <a:pt x="1602" y="225"/>
                  </a:lnTo>
                  <a:lnTo>
                    <a:pt x="1602" y="1825"/>
                  </a:lnTo>
                  <a:lnTo>
                    <a:pt x="1804" y="1825"/>
                  </a:lnTo>
                  <a:lnTo>
                    <a:pt x="1804" y="0"/>
                  </a:lnTo>
                  <a:lnTo>
                    <a:pt x="1485" y="0"/>
                  </a:lnTo>
                  <a:lnTo>
                    <a:pt x="912" y="1546"/>
                  </a:lnTo>
                  <a:close/>
                </a:path>
              </a:pathLst>
            </a:custGeom>
            <a:solidFill>
              <a:srgbClr val="FC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5E3015F-46AF-8603-2531-9E37B4F5C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272" y="6341855"/>
            <a:ext cx="2248128" cy="3755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09.06.2026</a:t>
            </a:r>
            <a:endParaRPr lang="en-D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24CF12F-BB9E-0478-9404-82AA313F5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41855"/>
            <a:ext cx="4114800" cy="3755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B097338-C975-5350-DEF8-C5BEA69E2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1855"/>
            <a:ext cx="2743200" cy="3755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DE3DCB-1F40-174F-949C-F7519AC7D614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9736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273AC-D9C7-EC8C-4E7E-57E2A1FF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DC5C1-1A66-E08B-4BDE-F7F04FAD9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23703-B1E5-04F6-1F0C-C8BB996A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6933D-3DD6-8AC4-EE88-08199070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49A5C-C16A-1088-05BE-C52C7499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574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781AD6-2D6B-BDB9-5939-9068B0759B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EDDC1-1711-BFC3-889C-C0BB0FCB4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171EA-83FD-6A28-5B83-A6E40D5C1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9E544-B320-F226-655B-654FE80B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7DBBF-49C7-AB6B-D5B6-912DE57E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0718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5E28E2-1998-4876-9AAD-4F813257A0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476" y="1858117"/>
            <a:ext cx="5364162" cy="1396258"/>
          </a:xfrm>
        </p:spPr>
        <p:txBody>
          <a:bodyPr anchor="t"/>
          <a:lstStyle>
            <a:lvl1pPr algn="l">
              <a:lnSpc>
                <a:spcPct val="97000"/>
              </a:lnSpc>
              <a:defRPr sz="2200"/>
            </a:lvl1pPr>
          </a:lstStyle>
          <a:p>
            <a:r>
              <a:rPr lang="de-DE"/>
              <a:t>Überschrift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E8DB4C8-92CF-4A02-92E2-C0167466A2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150" y="340151"/>
            <a:ext cx="2503488" cy="960329"/>
          </a:xfrm>
        </p:spPr>
        <p:txBody>
          <a:bodyPr anchor="t"/>
          <a:lstStyle>
            <a:lvl1pPr marL="0" indent="0" algn="l">
              <a:lnSpc>
                <a:spcPct val="97000"/>
              </a:lnSpc>
              <a:buNone/>
              <a:defRPr sz="14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Fakultät/Abteilung/</a:t>
            </a:r>
            <a:br>
              <a:rPr lang="de-DE"/>
            </a:br>
            <a:r>
              <a:rPr lang="de-DE"/>
              <a:t>Einrichtung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E94B90B-85F2-4700-9984-40B3237CFA85}"/>
              </a:ext>
            </a:extLst>
          </p:cNvPr>
          <p:cNvSpPr/>
          <p:nvPr userDrawn="1"/>
        </p:nvSpPr>
        <p:spPr>
          <a:xfrm>
            <a:off x="371476" y="340151"/>
            <a:ext cx="2860674" cy="960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 indent="0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450"/>
              <a:t>Hochschule </a:t>
            </a:r>
          </a:p>
          <a:p>
            <a:pPr lvl="0" indent="0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450"/>
              <a:t>München </a:t>
            </a:r>
          </a:p>
          <a:p>
            <a:pPr lvl="0" indent="0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450"/>
              <a:t>University </a:t>
            </a:r>
            <a:r>
              <a:rPr lang="de-DE" sz="1450" err="1"/>
              <a:t>of</a:t>
            </a:r>
            <a:endParaRPr lang="de-DE" sz="1450"/>
          </a:p>
          <a:p>
            <a:pPr lvl="0" indent="0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450"/>
              <a:t>Applied Sciences</a:t>
            </a:r>
          </a:p>
        </p:txBody>
      </p:sp>
      <p:grpSp>
        <p:nvGrpSpPr>
          <p:cNvPr id="19" name="Group 10">
            <a:extLst>
              <a:ext uri="{FF2B5EF4-FFF2-40B4-BE49-F238E27FC236}">
                <a16:creationId xmlns:a16="http://schemas.microsoft.com/office/drawing/2014/main" id="{880AF8DE-3DFF-4716-B7EB-1E1FD84F0F1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64332" y="5043488"/>
            <a:ext cx="3950499" cy="1456533"/>
            <a:chOff x="225" y="2270"/>
            <a:chExt cx="4977" cy="1835"/>
          </a:xfrm>
        </p:grpSpPr>
        <p:sp>
          <p:nvSpPr>
            <p:cNvPr id="20" name="AutoShape 9">
              <a:extLst>
                <a:ext uri="{FF2B5EF4-FFF2-40B4-BE49-F238E27FC236}">
                  <a16:creationId xmlns:a16="http://schemas.microsoft.com/office/drawing/2014/main" id="{B46A01CC-898C-4005-A5DC-47427EEE05D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25" y="2270"/>
              <a:ext cx="4967" cy="1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2727DB2-5A27-4549-9EB5-3F1F7F7294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0" y="2270"/>
              <a:ext cx="902" cy="912"/>
            </a:xfrm>
            <a:custGeom>
              <a:avLst/>
              <a:gdLst>
                <a:gd name="T0" fmla="*/ 679 w 902"/>
                <a:gd name="T1" fmla="*/ 0 h 912"/>
                <a:gd name="T2" fmla="*/ 0 w 902"/>
                <a:gd name="T3" fmla="*/ 236 h 912"/>
                <a:gd name="T4" fmla="*/ 223 w 902"/>
                <a:gd name="T5" fmla="*/ 912 h 912"/>
                <a:gd name="T6" fmla="*/ 902 w 902"/>
                <a:gd name="T7" fmla="*/ 687 h 912"/>
                <a:gd name="T8" fmla="*/ 679 w 902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2" h="912">
                  <a:moveTo>
                    <a:pt x="679" y="0"/>
                  </a:moveTo>
                  <a:lnTo>
                    <a:pt x="0" y="236"/>
                  </a:lnTo>
                  <a:lnTo>
                    <a:pt x="223" y="912"/>
                  </a:lnTo>
                  <a:lnTo>
                    <a:pt x="902" y="687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rgbClr val="FC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A353ACD0-ECD5-4254-8D28-E8689AD3C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5" y="2270"/>
              <a:ext cx="1507" cy="1825"/>
            </a:xfrm>
            <a:custGeom>
              <a:avLst/>
              <a:gdLst>
                <a:gd name="T0" fmla="*/ 1285 w 1507"/>
                <a:gd name="T1" fmla="*/ 805 h 1825"/>
                <a:gd name="T2" fmla="*/ 223 w 1507"/>
                <a:gd name="T3" fmla="*/ 805 h 1825"/>
                <a:gd name="T4" fmla="*/ 223 w 1507"/>
                <a:gd name="T5" fmla="*/ 0 h 1825"/>
                <a:gd name="T6" fmla="*/ 0 w 1507"/>
                <a:gd name="T7" fmla="*/ 0 h 1825"/>
                <a:gd name="T8" fmla="*/ 0 w 1507"/>
                <a:gd name="T9" fmla="*/ 1825 h 1825"/>
                <a:gd name="T10" fmla="*/ 223 w 1507"/>
                <a:gd name="T11" fmla="*/ 1825 h 1825"/>
                <a:gd name="T12" fmla="*/ 223 w 1507"/>
                <a:gd name="T13" fmla="*/ 998 h 1825"/>
                <a:gd name="T14" fmla="*/ 1285 w 1507"/>
                <a:gd name="T15" fmla="*/ 998 h 1825"/>
                <a:gd name="T16" fmla="*/ 1285 w 1507"/>
                <a:gd name="T17" fmla="*/ 1825 h 1825"/>
                <a:gd name="T18" fmla="*/ 1507 w 1507"/>
                <a:gd name="T19" fmla="*/ 1825 h 1825"/>
                <a:gd name="T20" fmla="*/ 1507 w 1507"/>
                <a:gd name="T21" fmla="*/ 0 h 1825"/>
                <a:gd name="T22" fmla="*/ 1285 w 1507"/>
                <a:gd name="T23" fmla="*/ 0 h 1825"/>
                <a:gd name="T24" fmla="*/ 1285 w 1507"/>
                <a:gd name="T25" fmla="*/ 805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7" h="1825">
                  <a:moveTo>
                    <a:pt x="1285" y="805"/>
                  </a:moveTo>
                  <a:lnTo>
                    <a:pt x="223" y="805"/>
                  </a:lnTo>
                  <a:lnTo>
                    <a:pt x="223" y="0"/>
                  </a:lnTo>
                  <a:lnTo>
                    <a:pt x="0" y="0"/>
                  </a:lnTo>
                  <a:lnTo>
                    <a:pt x="0" y="1825"/>
                  </a:lnTo>
                  <a:lnTo>
                    <a:pt x="223" y="1825"/>
                  </a:lnTo>
                  <a:lnTo>
                    <a:pt x="223" y="998"/>
                  </a:lnTo>
                  <a:lnTo>
                    <a:pt x="1285" y="998"/>
                  </a:lnTo>
                  <a:lnTo>
                    <a:pt x="1285" y="1825"/>
                  </a:lnTo>
                  <a:lnTo>
                    <a:pt x="1507" y="1825"/>
                  </a:lnTo>
                  <a:lnTo>
                    <a:pt x="1507" y="0"/>
                  </a:lnTo>
                  <a:lnTo>
                    <a:pt x="1285" y="0"/>
                  </a:lnTo>
                  <a:lnTo>
                    <a:pt x="1285" y="805"/>
                  </a:lnTo>
                  <a:close/>
                </a:path>
              </a:pathLst>
            </a:custGeom>
            <a:solidFill>
              <a:srgbClr val="FC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72253F6-4D84-4F58-B41B-9F894157ED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0" y="2270"/>
              <a:ext cx="1804" cy="1825"/>
            </a:xfrm>
            <a:custGeom>
              <a:avLst/>
              <a:gdLst>
                <a:gd name="T0" fmla="*/ 912 w 1804"/>
                <a:gd name="T1" fmla="*/ 1546 h 1825"/>
                <a:gd name="T2" fmla="*/ 912 w 1804"/>
                <a:gd name="T3" fmla="*/ 1546 h 1825"/>
                <a:gd name="T4" fmla="*/ 339 w 1804"/>
                <a:gd name="T5" fmla="*/ 0 h 1825"/>
                <a:gd name="T6" fmla="*/ 0 w 1804"/>
                <a:gd name="T7" fmla="*/ 0 h 1825"/>
                <a:gd name="T8" fmla="*/ 0 w 1804"/>
                <a:gd name="T9" fmla="*/ 1825 h 1825"/>
                <a:gd name="T10" fmla="*/ 212 w 1804"/>
                <a:gd name="T11" fmla="*/ 1825 h 1825"/>
                <a:gd name="T12" fmla="*/ 212 w 1804"/>
                <a:gd name="T13" fmla="*/ 225 h 1825"/>
                <a:gd name="T14" fmla="*/ 212 w 1804"/>
                <a:gd name="T15" fmla="*/ 225 h 1825"/>
                <a:gd name="T16" fmla="*/ 817 w 1804"/>
                <a:gd name="T17" fmla="*/ 1825 h 1825"/>
                <a:gd name="T18" fmla="*/ 987 w 1804"/>
                <a:gd name="T19" fmla="*/ 1825 h 1825"/>
                <a:gd name="T20" fmla="*/ 1592 w 1804"/>
                <a:gd name="T21" fmla="*/ 225 h 1825"/>
                <a:gd name="T22" fmla="*/ 1602 w 1804"/>
                <a:gd name="T23" fmla="*/ 225 h 1825"/>
                <a:gd name="T24" fmla="*/ 1602 w 1804"/>
                <a:gd name="T25" fmla="*/ 1825 h 1825"/>
                <a:gd name="T26" fmla="*/ 1804 w 1804"/>
                <a:gd name="T27" fmla="*/ 1825 h 1825"/>
                <a:gd name="T28" fmla="*/ 1804 w 1804"/>
                <a:gd name="T29" fmla="*/ 0 h 1825"/>
                <a:gd name="T30" fmla="*/ 1485 w 1804"/>
                <a:gd name="T31" fmla="*/ 0 h 1825"/>
                <a:gd name="T32" fmla="*/ 912 w 1804"/>
                <a:gd name="T33" fmla="*/ 1546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4" h="1825">
                  <a:moveTo>
                    <a:pt x="912" y="1546"/>
                  </a:moveTo>
                  <a:lnTo>
                    <a:pt x="912" y="1546"/>
                  </a:lnTo>
                  <a:lnTo>
                    <a:pt x="339" y="0"/>
                  </a:lnTo>
                  <a:lnTo>
                    <a:pt x="0" y="0"/>
                  </a:lnTo>
                  <a:lnTo>
                    <a:pt x="0" y="1825"/>
                  </a:lnTo>
                  <a:lnTo>
                    <a:pt x="212" y="1825"/>
                  </a:lnTo>
                  <a:lnTo>
                    <a:pt x="212" y="225"/>
                  </a:lnTo>
                  <a:lnTo>
                    <a:pt x="212" y="225"/>
                  </a:lnTo>
                  <a:lnTo>
                    <a:pt x="817" y="1825"/>
                  </a:lnTo>
                  <a:lnTo>
                    <a:pt x="987" y="1825"/>
                  </a:lnTo>
                  <a:lnTo>
                    <a:pt x="1592" y="225"/>
                  </a:lnTo>
                  <a:lnTo>
                    <a:pt x="1602" y="225"/>
                  </a:lnTo>
                  <a:lnTo>
                    <a:pt x="1602" y="1825"/>
                  </a:lnTo>
                  <a:lnTo>
                    <a:pt x="1804" y="1825"/>
                  </a:lnTo>
                  <a:lnTo>
                    <a:pt x="1804" y="0"/>
                  </a:lnTo>
                  <a:lnTo>
                    <a:pt x="1485" y="0"/>
                  </a:lnTo>
                  <a:lnTo>
                    <a:pt x="912" y="1546"/>
                  </a:lnTo>
                  <a:close/>
                </a:path>
              </a:pathLst>
            </a:custGeom>
            <a:solidFill>
              <a:srgbClr val="FC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2" name="Bildplatzhalter 12">
            <a:extLst>
              <a:ext uri="{FF2B5EF4-FFF2-40B4-BE49-F238E27FC236}">
                <a16:creationId xmlns:a16="http://schemas.microsoft.com/office/drawing/2014/main" id="{CF871BE6-3E0D-46C2-933C-D3A3DBCFD8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 sz="145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59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092293-4770-4CA4-8113-0DFF4F85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EA2EC7-41FC-44DD-863C-7CFA3FD6D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45732"/>
            <a:ext cx="5257800" cy="3670831"/>
          </a:xfrm>
        </p:spPr>
        <p:txBody>
          <a:bodyPr/>
          <a:lstStyle>
            <a:lvl1pPr>
              <a:defRPr sz="1450"/>
            </a:lvl1pPr>
            <a:lvl2pPr>
              <a:defRPr sz="1450"/>
            </a:lvl2pPr>
            <a:lvl3pPr>
              <a:defRPr sz="1450"/>
            </a:lvl3pPr>
            <a:lvl4pPr>
              <a:defRPr sz="1450"/>
            </a:lvl4pPr>
            <a:lvl5pPr>
              <a:defRPr sz="145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3ECA89-B932-4519-90E5-19AB3FE31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none"/>
          <a:lstStyle/>
          <a:p>
            <a:r>
              <a:rPr lang="de-DE"/>
              <a:t>09.06.2026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CEE336-FDE1-47EE-ACEC-4156C1831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/>
          <a:p>
            <a:r>
              <a:rPr lang="de-DE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ED7B0D-858E-458F-BB87-15D78408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6316FFE-EEB4-482A-A388-32A84AA04B7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45733"/>
            <a:ext cx="4897438" cy="3670831"/>
          </a:xfrm>
        </p:spPr>
        <p:txBody>
          <a:bodyPr/>
          <a:lstStyle>
            <a:lvl1pPr>
              <a:defRPr sz="1450"/>
            </a:lvl1pPr>
            <a:lvl2pPr>
              <a:defRPr sz="1450"/>
            </a:lvl2pPr>
            <a:lvl3pPr>
              <a:defRPr sz="1450"/>
            </a:lvl3pPr>
            <a:lvl4pPr>
              <a:defRPr sz="1450"/>
            </a:lvl4pPr>
            <a:lvl5pPr>
              <a:defRPr sz="145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718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583C4B53-2EC5-931F-1FAE-2F75CE8B35E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0800" y="5869251"/>
            <a:ext cx="2000984" cy="727200"/>
            <a:chOff x="325411" y="5853041"/>
            <a:chExt cx="1980000" cy="719574"/>
          </a:xfrm>
        </p:grpSpPr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AE990B50-5E02-2B30-E512-F74FAFED2059}"/>
                </a:ext>
              </a:extLst>
            </p:cNvPr>
            <p:cNvSpPr/>
            <p:nvPr/>
          </p:nvSpPr>
          <p:spPr>
            <a:xfrm>
              <a:off x="1945362" y="5853161"/>
              <a:ext cx="360049" cy="359727"/>
            </a:xfrm>
            <a:custGeom>
              <a:avLst/>
              <a:gdLst/>
              <a:ahLst/>
              <a:cxnLst/>
              <a:rect l="l" t="t" r="r" b="b"/>
              <a:pathLst>
                <a:path w="794385" h="794385">
                  <a:moveTo>
                    <a:pt x="595693" y="0"/>
                  </a:moveTo>
                  <a:lnTo>
                    <a:pt x="0" y="198564"/>
                  </a:lnTo>
                  <a:lnTo>
                    <a:pt x="198564" y="794257"/>
                  </a:lnTo>
                  <a:lnTo>
                    <a:pt x="794245" y="595693"/>
                  </a:lnTo>
                  <a:lnTo>
                    <a:pt x="595693" y="0"/>
                  </a:lnTo>
                  <a:close/>
                </a:path>
              </a:pathLst>
            </a:custGeom>
            <a:solidFill>
              <a:srgbClr val="FC5555"/>
            </a:solidFill>
          </p:spPr>
          <p:txBody>
            <a:bodyPr wrap="square" lIns="0" tIns="0" rIns="0" bIns="0" rtlCol="0"/>
            <a:lstStyle/>
            <a:p>
              <a:endParaRPr kern="100" spc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5DBC3767-2C17-6831-61C7-3548D1861B6B}"/>
                </a:ext>
              </a:extLst>
            </p:cNvPr>
            <p:cNvSpPr/>
            <p:nvPr/>
          </p:nvSpPr>
          <p:spPr>
            <a:xfrm>
              <a:off x="325411" y="5853041"/>
              <a:ext cx="600082" cy="719455"/>
            </a:xfrm>
            <a:custGeom>
              <a:avLst/>
              <a:gdLst/>
              <a:ahLst/>
              <a:cxnLst/>
              <a:rect l="l" t="t" r="r" b="b"/>
              <a:pathLst>
                <a:path w="1323975" h="1588770">
                  <a:moveTo>
                    <a:pt x="1323746" y="0"/>
                  </a:moveTo>
                  <a:lnTo>
                    <a:pt x="1132420" y="0"/>
                  </a:lnTo>
                  <a:lnTo>
                    <a:pt x="1132420" y="701040"/>
                  </a:lnTo>
                  <a:lnTo>
                    <a:pt x="191338" y="701040"/>
                  </a:lnTo>
                  <a:lnTo>
                    <a:pt x="191338" y="0"/>
                  </a:lnTo>
                  <a:lnTo>
                    <a:pt x="0" y="0"/>
                  </a:lnTo>
                  <a:lnTo>
                    <a:pt x="0" y="701040"/>
                  </a:lnTo>
                  <a:lnTo>
                    <a:pt x="0" y="861060"/>
                  </a:lnTo>
                  <a:lnTo>
                    <a:pt x="0" y="1588770"/>
                  </a:lnTo>
                  <a:lnTo>
                    <a:pt x="191338" y="1588770"/>
                  </a:lnTo>
                  <a:lnTo>
                    <a:pt x="191338" y="861060"/>
                  </a:lnTo>
                  <a:lnTo>
                    <a:pt x="1132420" y="861060"/>
                  </a:lnTo>
                  <a:lnTo>
                    <a:pt x="1132420" y="1588770"/>
                  </a:lnTo>
                  <a:lnTo>
                    <a:pt x="1323746" y="1588770"/>
                  </a:lnTo>
                  <a:lnTo>
                    <a:pt x="1323746" y="861060"/>
                  </a:lnTo>
                  <a:lnTo>
                    <a:pt x="1323746" y="701040"/>
                  </a:lnTo>
                  <a:lnTo>
                    <a:pt x="1323746" y="0"/>
                  </a:lnTo>
                  <a:close/>
                </a:path>
              </a:pathLst>
            </a:custGeom>
            <a:solidFill>
              <a:srgbClr val="FC5555"/>
            </a:solidFill>
          </p:spPr>
          <p:txBody>
            <a:bodyPr wrap="square" lIns="0" tIns="0" rIns="0" bIns="0" rtlCol="0"/>
            <a:lstStyle/>
            <a:p>
              <a:endParaRPr kern="100" spc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B13CDE13-6825-F746-0F24-5CDB5CC3E861}"/>
                </a:ext>
              </a:extLst>
            </p:cNvPr>
            <p:cNvSpPr/>
            <p:nvPr/>
          </p:nvSpPr>
          <p:spPr>
            <a:xfrm>
              <a:off x="1045390" y="5853160"/>
              <a:ext cx="720099" cy="719455"/>
            </a:xfrm>
            <a:custGeom>
              <a:avLst/>
              <a:gdLst/>
              <a:ahLst/>
              <a:cxnLst/>
              <a:rect l="l" t="t" r="r" b="b"/>
              <a:pathLst>
                <a:path w="1588770" h="1588770">
                  <a:moveTo>
                    <a:pt x="1588503" y="0"/>
                  </a:moveTo>
                  <a:lnTo>
                    <a:pt x="1303731" y="0"/>
                  </a:lnTo>
                  <a:lnTo>
                    <a:pt x="802005" y="1339329"/>
                  </a:lnTo>
                  <a:lnTo>
                    <a:pt x="797636" y="1339329"/>
                  </a:lnTo>
                  <a:lnTo>
                    <a:pt x="295897" y="0"/>
                  </a:lnTo>
                  <a:lnTo>
                    <a:pt x="0" y="0"/>
                  </a:lnTo>
                  <a:lnTo>
                    <a:pt x="0" y="1588503"/>
                  </a:lnTo>
                  <a:lnTo>
                    <a:pt x="182435" y="1588503"/>
                  </a:lnTo>
                  <a:lnTo>
                    <a:pt x="182435" y="195783"/>
                  </a:lnTo>
                  <a:lnTo>
                    <a:pt x="186893" y="195783"/>
                  </a:lnTo>
                  <a:lnTo>
                    <a:pt x="715289" y="1588503"/>
                  </a:lnTo>
                  <a:lnTo>
                    <a:pt x="870966" y="1588503"/>
                  </a:lnTo>
                  <a:lnTo>
                    <a:pt x="1399400" y="195783"/>
                  </a:lnTo>
                  <a:lnTo>
                    <a:pt x="1403845" y="195783"/>
                  </a:lnTo>
                  <a:lnTo>
                    <a:pt x="1403845" y="1588503"/>
                  </a:lnTo>
                  <a:lnTo>
                    <a:pt x="1588503" y="1588503"/>
                  </a:lnTo>
                  <a:lnTo>
                    <a:pt x="1588503" y="0"/>
                  </a:lnTo>
                  <a:close/>
                </a:path>
              </a:pathLst>
            </a:custGeom>
            <a:solidFill>
              <a:srgbClr val="FC5555"/>
            </a:solidFill>
          </p:spPr>
          <p:txBody>
            <a:bodyPr wrap="square" lIns="0" tIns="0" rIns="0" bIns="0" rtlCol="0"/>
            <a:lstStyle/>
            <a:p>
              <a:endParaRPr kern="100" spc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platzhalter 12">
            <a:extLst>
              <a:ext uri="{FF2B5EF4-FFF2-40B4-BE49-F238E27FC236}">
                <a16:creationId xmlns:a16="http://schemas.microsoft.com/office/drawing/2014/main" id="{734095E4-F0C6-4B1C-48FD-89C2D2F98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0800" y="4218630"/>
            <a:ext cx="505800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 b="0" i="0" kern="1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Untitled Sans" panose="020B0503030202060203" pitchFamily="34" charset="77"/>
              </a:defRPr>
            </a:lvl2pPr>
            <a:lvl3pPr marL="914400" indent="0">
              <a:buNone/>
              <a:defRPr sz="1500" b="0" i="0">
                <a:latin typeface="Untitled Sans" panose="020B0503030202060203" pitchFamily="34" charset="77"/>
              </a:defRPr>
            </a:lvl3pPr>
            <a:lvl4pPr marL="1371600" indent="0">
              <a:buNone/>
              <a:defRPr sz="1500" b="0" i="0">
                <a:latin typeface="Untitled Sans" panose="020B0503030202060203" pitchFamily="34" charset="77"/>
              </a:defRPr>
            </a:lvl4pPr>
            <a:lvl5pPr marL="1828800" indent="0">
              <a:buNone/>
              <a:defRPr sz="1500" b="0" i="0">
                <a:latin typeface="Untitled Sans" panose="020B0503030202060203" pitchFamily="34" charset="77"/>
              </a:defRPr>
            </a:lvl5pPr>
          </a:lstStyle>
          <a:p>
            <a:pPr lvl="0"/>
            <a:r>
              <a:rPr lang="de-DE"/>
              <a:t>Autorin/Autor</a:t>
            </a:r>
            <a:br>
              <a:rPr lang="de-DE"/>
            </a:br>
            <a:r>
              <a:rPr lang="de-DE"/>
              <a:t>Datum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1F8E4A89-35CD-6816-1690-E4F446DD1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800" y="1839600"/>
            <a:ext cx="10129990" cy="181280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95000"/>
              </a:lnSpc>
              <a:defRPr sz="3100" kern="1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Mehrzeiliger</a:t>
            </a:r>
            <a:br>
              <a:rPr lang="de-DE"/>
            </a:br>
            <a:r>
              <a:rPr lang="de-DE"/>
              <a:t>Präsentationstitel</a:t>
            </a:r>
            <a:br>
              <a:rPr lang="de-DE"/>
            </a:br>
            <a:r>
              <a:rPr lang="de-DE"/>
              <a:t>Mehrzeiliger</a:t>
            </a:r>
            <a:br>
              <a:rPr lang="de-DE"/>
            </a:br>
            <a:r>
              <a:rPr lang="de-DE"/>
              <a:t>Präsentationsuntertitel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9B3AB20C-9ADD-9641-5B58-1964085E27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65425" y="259200"/>
            <a:ext cx="216000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500" b="0" i="0" kern="10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Untitled Sans" panose="020B0503030202060203" pitchFamily="34" charset="77"/>
              </a:defRPr>
            </a:lvl2pPr>
            <a:lvl3pPr marL="914400" indent="0">
              <a:buNone/>
              <a:defRPr sz="1500" b="0" i="0">
                <a:latin typeface="Untitled Sans" panose="020B0503030202060203" pitchFamily="34" charset="77"/>
              </a:defRPr>
            </a:lvl3pPr>
            <a:lvl4pPr marL="1371600" indent="0">
              <a:buNone/>
              <a:defRPr sz="1500" b="0" i="0">
                <a:latin typeface="Untitled Sans" panose="020B0503030202060203" pitchFamily="34" charset="77"/>
              </a:defRPr>
            </a:lvl4pPr>
            <a:lvl5pPr marL="1828800" indent="0">
              <a:buNone/>
              <a:defRPr sz="1500" b="0" i="0">
                <a:latin typeface="Untitled Sans" panose="020B0503030202060203" pitchFamily="34" charset="77"/>
              </a:defRPr>
            </a:lvl5pPr>
          </a:lstStyle>
          <a:p>
            <a:pPr lvl="0"/>
            <a:r>
              <a:rPr lang="de-DE"/>
              <a:t>Fakultät/Abteilung/</a:t>
            </a:r>
            <a:br>
              <a:rPr lang="de-DE"/>
            </a:br>
            <a:r>
              <a:rPr lang="de-DE"/>
              <a:t>Einrichtung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E013B840-846C-0EF9-3825-DF6719E9559F}"/>
              </a:ext>
            </a:extLst>
          </p:cNvPr>
          <p:cNvSpPr txBox="1"/>
          <p:nvPr userDrawn="1"/>
        </p:nvSpPr>
        <p:spPr>
          <a:xfrm>
            <a:off x="281073" y="260594"/>
            <a:ext cx="1817542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6" marR="5102">
              <a:lnSpc>
                <a:spcPct val="95000"/>
              </a:lnSpc>
            </a:pPr>
            <a:r>
              <a:rPr sz="1500" kern="1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Hochschule </a:t>
            </a:r>
            <a:br>
              <a:rPr lang="de-DE" sz="1500" kern="1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500" kern="1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München </a:t>
            </a:r>
            <a:br>
              <a:rPr lang="de-DE" sz="1500" kern="1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500" kern="1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br>
              <a:rPr lang="de-DE" sz="1500" kern="1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500" kern="1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Sciences</a:t>
            </a:r>
          </a:p>
        </p:txBody>
      </p:sp>
    </p:spTree>
    <p:extLst>
      <p:ext uri="{BB962C8B-B14F-4D97-AF65-F5344CB8AC3E}">
        <p14:creationId xmlns:p14="http://schemas.microsoft.com/office/powerpoint/2010/main" val="2770042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11E3-57A4-25B1-4BFF-4D3C9E86C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B74C9-5E8C-97FA-05FA-77675F221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09CA4-B8EB-E997-C8D7-A77990089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981F8-BD19-5009-3195-CFB5E4F4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37F10-A9FE-9997-9FEF-61D2847C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6F11-6073-714A-B77F-5501BE067BD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4136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145C6-18FC-A000-E50E-342A2B3E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E531-A689-6C98-6F1C-34CCF09F9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71D8E-DC4E-9EAB-4EE5-F7A28EF3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B52DC-C209-7097-6A61-0F741D74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E98BF-3A36-BEA2-2088-E42B5429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6F11-6073-714A-B77F-5501BE067BD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83724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035ED-E4B9-DABC-D3FC-0AF9AECF6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09A95-E88A-2713-6785-0DC94C172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0DD77-911D-E05F-5452-39FF52AB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A1A5B-7E04-55D0-77F7-E9259B046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F4A1-04AD-D833-D9E2-ADD9BC6B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6F11-6073-714A-B77F-5501BE067BD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9351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5D274-9129-2644-6012-4D171BEA1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22D2C-6AEF-BA2B-91E9-0DAD49AF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EAF56A-0CAB-7B75-5512-DD11DC80D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770F2-46E3-0D45-D4F2-B9D9DA6A1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A889B-0DF0-CDB2-2B73-3BD19B71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78496-9C9C-C30D-3C81-3168A14F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6F11-6073-714A-B77F-5501BE067BD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88899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CCCF5-CBB5-D94E-F7A0-D94F977E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CE20D-18AB-2D28-3D9A-177E06765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B1234-7EDE-A731-5E39-73DC1251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792FC0-75CF-8F02-8339-F23B7A7BF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27895-E2D7-7F20-C159-FD70862AB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F06A54-92A2-934F-F92B-C03C9EB77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FCCB57-E665-CFB1-6983-FFE3CE5F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4460BD-6F83-EA1E-E9BA-7B5F54D3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6F11-6073-714A-B77F-5501BE067BD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1046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D0C5-D495-F1C6-2BF0-538A6499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A316A-2522-B9E0-6C78-180B11DD1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7AC4F-25C7-C3D9-7064-6AE68F01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5EC3B-7520-A346-74E4-3392C873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12F33-5574-00CB-21E9-C573534F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05418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3DC91-413A-F98A-3ECD-315A56A4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74BC0A-BA0F-0A99-BD3D-43A20B6C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1A5A9-DB43-3686-D14A-324B56A72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A18BF-2A9D-C375-2ACF-754D7EE2F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6F11-6073-714A-B77F-5501BE067BD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04126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61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8564-FE37-73CF-ED6B-7137B7E5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8CBA4-4BC7-9358-F1CB-E3B25EC13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552AB-AC09-4414-3058-4A7EFCBEC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99FCA-9537-6F2A-AD13-C310B40B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332C0-F6F6-FC96-7DC8-8A3F43FB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AB3C8-1365-D6B4-4A6C-A82FC969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6F11-6073-714A-B77F-5501BE067BD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6449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54D1-468C-F79B-8824-3D26F4D0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29560-C101-C09E-888A-3B5206FD9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9BB36-7BB7-E781-E5A2-79A405C9B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3F717-CD31-8E25-8F88-67DA598C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EF461-12B3-93AF-0187-906BA2F6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14CC5-B027-8B91-E732-80E6DD1A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6F11-6073-714A-B77F-5501BE067BD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01489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B8A20-4BEE-3276-02BB-56F29C685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7E12B-6981-16C1-5A54-0121926F82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719B0-8D38-84B1-B334-54875E651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1B6E6-33D2-AA62-3B6D-34D93C3E7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81C1F-89FC-92DD-23E7-A0D9019D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6F11-6073-714A-B77F-5501BE067BD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28206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163C1-ED99-C827-A72F-5FE401684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B424C-1493-FFFA-E335-078520A03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62380-A964-D802-65BC-2B3A776E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634A6-7900-65EA-A32F-5669F468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4C080-E6D1-D2B6-F842-09592393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C6F11-6073-714A-B77F-5501BE067BD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087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2BC-60B0-5878-2664-71A95DC1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FF077-2010-BABF-765D-3A324755A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51D833-E3F3-5ABB-2A46-7131F926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900AB5-8536-2F7E-CF9C-2AF675FA6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989044-B536-73EA-E4DF-5CF18E30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9463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77D96-EE02-5DBB-A11F-1D4AAF56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D635-48B1-4654-E346-80E7F2659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024F9-9A27-C447-3CB8-336A51C6B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F2DBD-FAF2-5BD7-CE8E-8AFA0409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E398A-79E1-5594-6FFF-B255CCE86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E8B4D-646A-7A65-CC0F-C7B49AA62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79352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90DAF-846A-E005-6CEF-4123CAAF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1E31A-A7A9-0CD6-9F70-5B9B9B782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F50E53-FE37-59E8-85BD-319B2310D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B8F17-F18C-4887-560D-E4FB72CAA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5D2292-3444-AF3D-9C0E-F90B11C298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416208-2E7F-B052-0F7A-978FD63D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4A76A-5D01-8D07-2142-AC325A460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49F5A-85DD-82B8-158D-4518E578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7184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EDA57-CA3F-94D0-8BB1-21871CD5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5D457-F93E-CC31-E5BB-1C51D3BC6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0C709-293F-B3DA-2AFA-A3427B9DA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F1214-48CD-3A69-70AB-B61C1ABD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9624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0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3751B-3D5C-6F2A-BDE8-9016AB7B4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CBB4D-9379-C90F-5720-F00CDEA67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6E3A7-6D7B-40E4-154E-7B655042D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A729-7CAB-5673-FB2A-B57EBA57E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CDBC5-5918-1EB6-0709-35C4BBBB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6D664-4BF3-DF0B-3661-D05F9618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4975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4017-3936-D2FB-51E3-41A38BDD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2C3162-E919-DC37-B2E2-65576B728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FCFDE-3399-5227-8694-F0B373623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F4FEC-5C97-38AE-4750-22F45AF6A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E788C-17F6-FDA7-F76E-AD638879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1056D-7A90-F6FB-0F16-21A799AA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7501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0DC8F1-EAEF-0A6B-0020-22EC04D4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B2E9E-FAEE-5DDA-1311-69704F5AC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08ED0-0810-E49B-EB96-9B42674DA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272" y="6341855"/>
            <a:ext cx="2248128" cy="3755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09.06.2026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AB9C3-B449-767E-1B85-45968B5AE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41855"/>
            <a:ext cx="4114800" cy="3755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3F300-2D76-CF87-8B55-ADD097437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1855"/>
            <a:ext cx="2743200" cy="3755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DE3DCB-1F40-174F-949C-F7519AC7D614}" type="slidenum">
              <a:rPr lang="en-DE" smtClean="0"/>
              <a:t>‹Nr.›</a:t>
            </a:fld>
            <a:endParaRPr lang="en-DE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6162F070-9A6F-5A3E-C087-0EB35B9E05D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17450" y="6343911"/>
            <a:ext cx="1024054" cy="377564"/>
            <a:chOff x="225" y="2270"/>
            <a:chExt cx="4977" cy="1835"/>
          </a:xfrm>
        </p:grpSpPr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A76FC4D2-5AFF-9BDE-7575-7D9D6451562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25" y="2270"/>
              <a:ext cx="4967" cy="1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0B4AB17-F3E8-FC8E-5841-0CD4D39B79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0" y="2270"/>
              <a:ext cx="902" cy="912"/>
            </a:xfrm>
            <a:custGeom>
              <a:avLst/>
              <a:gdLst>
                <a:gd name="T0" fmla="*/ 679 w 902"/>
                <a:gd name="T1" fmla="*/ 0 h 912"/>
                <a:gd name="T2" fmla="*/ 0 w 902"/>
                <a:gd name="T3" fmla="*/ 236 h 912"/>
                <a:gd name="T4" fmla="*/ 223 w 902"/>
                <a:gd name="T5" fmla="*/ 912 h 912"/>
                <a:gd name="T6" fmla="*/ 902 w 902"/>
                <a:gd name="T7" fmla="*/ 687 h 912"/>
                <a:gd name="T8" fmla="*/ 679 w 902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2" h="912">
                  <a:moveTo>
                    <a:pt x="679" y="0"/>
                  </a:moveTo>
                  <a:lnTo>
                    <a:pt x="0" y="236"/>
                  </a:lnTo>
                  <a:lnTo>
                    <a:pt x="223" y="912"/>
                  </a:lnTo>
                  <a:lnTo>
                    <a:pt x="902" y="687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rgbClr val="FC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C4C53DA9-8B7D-0AEB-CC10-AC71D6FF1C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5" y="2270"/>
              <a:ext cx="1507" cy="1825"/>
            </a:xfrm>
            <a:custGeom>
              <a:avLst/>
              <a:gdLst>
                <a:gd name="T0" fmla="*/ 1285 w 1507"/>
                <a:gd name="T1" fmla="*/ 805 h 1825"/>
                <a:gd name="T2" fmla="*/ 223 w 1507"/>
                <a:gd name="T3" fmla="*/ 805 h 1825"/>
                <a:gd name="T4" fmla="*/ 223 w 1507"/>
                <a:gd name="T5" fmla="*/ 0 h 1825"/>
                <a:gd name="T6" fmla="*/ 0 w 1507"/>
                <a:gd name="T7" fmla="*/ 0 h 1825"/>
                <a:gd name="T8" fmla="*/ 0 w 1507"/>
                <a:gd name="T9" fmla="*/ 1825 h 1825"/>
                <a:gd name="T10" fmla="*/ 223 w 1507"/>
                <a:gd name="T11" fmla="*/ 1825 h 1825"/>
                <a:gd name="T12" fmla="*/ 223 w 1507"/>
                <a:gd name="T13" fmla="*/ 998 h 1825"/>
                <a:gd name="T14" fmla="*/ 1285 w 1507"/>
                <a:gd name="T15" fmla="*/ 998 h 1825"/>
                <a:gd name="T16" fmla="*/ 1285 w 1507"/>
                <a:gd name="T17" fmla="*/ 1825 h 1825"/>
                <a:gd name="T18" fmla="*/ 1507 w 1507"/>
                <a:gd name="T19" fmla="*/ 1825 h 1825"/>
                <a:gd name="T20" fmla="*/ 1507 w 1507"/>
                <a:gd name="T21" fmla="*/ 0 h 1825"/>
                <a:gd name="T22" fmla="*/ 1285 w 1507"/>
                <a:gd name="T23" fmla="*/ 0 h 1825"/>
                <a:gd name="T24" fmla="*/ 1285 w 1507"/>
                <a:gd name="T25" fmla="*/ 805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7" h="1825">
                  <a:moveTo>
                    <a:pt x="1285" y="805"/>
                  </a:moveTo>
                  <a:lnTo>
                    <a:pt x="223" y="805"/>
                  </a:lnTo>
                  <a:lnTo>
                    <a:pt x="223" y="0"/>
                  </a:lnTo>
                  <a:lnTo>
                    <a:pt x="0" y="0"/>
                  </a:lnTo>
                  <a:lnTo>
                    <a:pt x="0" y="1825"/>
                  </a:lnTo>
                  <a:lnTo>
                    <a:pt x="223" y="1825"/>
                  </a:lnTo>
                  <a:lnTo>
                    <a:pt x="223" y="998"/>
                  </a:lnTo>
                  <a:lnTo>
                    <a:pt x="1285" y="998"/>
                  </a:lnTo>
                  <a:lnTo>
                    <a:pt x="1285" y="1825"/>
                  </a:lnTo>
                  <a:lnTo>
                    <a:pt x="1507" y="1825"/>
                  </a:lnTo>
                  <a:lnTo>
                    <a:pt x="1507" y="0"/>
                  </a:lnTo>
                  <a:lnTo>
                    <a:pt x="1285" y="0"/>
                  </a:lnTo>
                  <a:lnTo>
                    <a:pt x="1285" y="805"/>
                  </a:lnTo>
                  <a:close/>
                </a:path>
              </a:pathLst>
            </a:custGeom>
            <a:solidFill>
              <a:srgbClr val="FC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288489D-9FF0-F0A4-4875-9091BA399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0" y="2270"/>
              <a:ext cx="1804" cy="1825"/>
            </a:xfrm>
            <a:custGeom>
              <a:avLst/>
              <a:gdLst>
                <a:gd name="T0" fmla="*/ 912 w 1804"/>
                <a:gd name="T1" fmla="*/ 1546 h 1825"/>
                <a:gd name="T2" fmla="*/ 912 w 1804"/>
                <a:gd name="T3" fmla="*/ 1546 h 1825"/>
                <a:gd name="T4" fmla="*/ 339 w 1804"/>
                <a:gd name="T5" fmla="*/ 0 h 1825"/>
                <a:gd name="T6" fmla="*/ 0 w 1804"/>
                <a:gd name="T7" fmla="*/ 0 h 1825"/>
                <a:gd name="T8" fmla="*/ 0 w 1804"/>
                <a:gd name="T9" fmla="*/ 1825 h 1825"/>
                <a:gd name="T10" fmla="*/ 212 w 1804"/>
                <a:gd name="T11" fmla="*/ 1825 h 1825"/>
                <a:gd name="T12" fmla="*/ 212 w 1804"/>
                <a:gd name="T13" fmla="*/ 225 h 1825"/>
                <a:gd name="T14" fmla="*/ 212 w 1804"/>
                <a:gd name="T15" fmla="*/ 225 h 1825"/>
                <a:gd name="T16" fmla="*/ 817 w 1804"/>
                <a:gd name="T17" fmla="*/ 1825 h 1825"/>
                <a:gd name="T18" fmla="*/ 987 w 1804"/>
                <a:gd name="T19" fmla="*/ 1825 h 1825"/>
                <a:gd name="T20" fmla="*/ 1592 w 1804"/>
                <a:gd name="T21" fmla="*/ 225 h 1825"/>
                <a:gd name="T22" fmla="*/ 1602 w 1804"/>
                <a:gd name="T23" fmla="*/ 225 h 1825"/>
                <a:gd name="T24" fmla="*/ 1602 w 1804"/>
                <a:gd name="T25" fmla="*/ 1825 h 1825"/>
                <a:gd name="T26" fmla="*/ 1804 w 1804"/>
                <a:gd name="T27" fmla="*/ 1825 h 1825"/>
                <a:gd name="T28" fmla="*/ 1804 w 1804"/>
                <a:gd name="T29" fmla="*/ 0 h 1825"/>
                <a:gd name="T30" fmla="*/ 1485 w 1804"/>
                <a:gd name="T31" fmla="*/ 0 h 1825"/>
                <a:gd name="T32" fmla="*/ 912 w 1804"/>
                <a:gd name="T33" fmla="*/ 1546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4" h="1825">
                  <a:moveTo>
                    <a:pt x="912" y="1546"/>
                  </a:moveTo>
                  <a:lnTo>
                    <a:pt x="912" y="1546"/>
                  </a:lnTo>
                  <a:lnTo>
                    <a:pt x="339" y="0"/>
                  </a:lnTo>
                  <a:lnTo>
                    <a:pt x="0" y="0"/>
                  </a:lnTo>
                  <a:lnTo>
                    <a:pt x="0" y="1825"/>
                  </a:lnTo>
                  <a:lnTo>
                    <a:pt x="212" y="1825"/>
                  </a:lnTo>
                  <a:lnTo>
                    <a:pt x="212" y="225"/>
                  </a:lnTo>
                  <a:lnTo>
                    <a:pt x="212" y="225"/>
                  </a:lnTo>
                  <a:lnTo>
                    <a:pt x="817" y="1825"/>
                  </a:lnTo>
                  <a:lnTo>
                    <a:pt x="987" y="1825"/>
                  </a:lnTo>
                  <a:lnTo>
                    <a:pt x="1592" y="225"/>
                  </a:lnTo>
                  <a:lnTo>
                    <a:pt x="1602" y="225"/>
                  </a:lnTo>
                  <a:lnTo>
                    <a:pt x="1602" y="1825"/>
                  </a:lnTo>
                  <a:lnTo>
                    <a:pt x="1804" y="1825"/>
                  </a:lnTo>
                  <a:lnTo>
                    <a:pt x="1804" y="0"/>
                  </a:lnTo>
                  <a:lnTo>
                    <a:pt x="1485" y="0"/>
                  </a:lnTo>
                  <a:lnTo>
                    <a:pt x="912" y="1546"/>
                  </a:lnTo>
                  <a:close/>
                </a:path>
              </a:pathLst>
            </a:custGeom>
            <a:solidFill>
              <a:srgbClr val="FC55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1226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E5882C-C791-DA3C-6F44-B0A825538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A3E83-0DB6-C21D-F7F6-EB0938571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01737-2A1C-3E1E-21C8-412E5799C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/>
              <a:t>09.06.2026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BCFB3-7200-0801-8E11-873E44A0F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C2C29-8AE9-1C4A-10D8-22B994B94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4C6F11-6073-714A-B77F-5501BE067BD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6853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erwin.kupris@hm.edu" TargetMode="External"/><Relationship Id="rId2" Type="http://schemas.openxmlformats.org/officeDocument/2006/relationships/hyperlink" Target="mailto:florian.ritterhoff@hm.edu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FD50F90-62F2-E28D-8F1B-045F418527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0800" y="4218630"/>
            <a:ext cx="5058001" cy="877163"/>
          </a:xfrm>
        </p:spPr>
        <p:txBody>
          <a:bodyPr>
            <a:spAutoFit/>
          </a:bodyPr>
          <a:lstStyle/>
          <a:p>
            <a:r>
              <a:rPr lang="en-US" noProof="0" dirty="0"/>
              <a:t>Erwin Kupris &amp; Florian Ritterhoff</a:t>
            </a:r>
            <a:br>
              <a:rPr lang="en-US" noProof="0" dirty="0"/>
            </a:br>
            <a:endParaRPr lang="en-US" noProof="0" dirty="0"/>
          </a:p>
          <a:p>
            <a:r>
              <a:rPr lang="en-US" noProof="0" dirty="0"/>
              <a:t>09.06.2026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E2212418-A169-3A66-33F9-7099B92B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00" y="2285490"/>
            <a:ext cx="10893168" cy="921021"/>
          </a:xfrm>
        </p:spPr>
        <p:txBody>
          <a:bodyPr wrap="square">
            <a:spAutoFit/>
          </a:bodyPr>
          <a:lstStyle/>
          <a:p>
            <a:r>
              <a:rPr lang="en-US" b="1" noProof="0" dirty="0"/>
              <a:t>Passkeys for Research and Education</a:t>
            </a:r>
            <a:br>
              <a:rPr lang="en-US" noProof="0" dirty="0"/>
            </a:br>
            <a:r>
              <a:rPr lang="en-US" sz="3200" noProof="0" dirty="0"/>
              <a:t>Results and Lessons Learned from One Year in Production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538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CD3585-A848-38BD-23DE-9DFCE197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Usability and Acceptance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D42ED8-1CF3-D520-554C-48F26CBD4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US" dirty="0"/>
              <a:t>Paper accepted at IEEE S&amp;P 2026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57052-7769-B1B3-A248-0EF92678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5D32E-2ACA-B8C0-7A15-D37ABF62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2A25C-6BD1-448F-A6B4-27371387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16854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B7D66-33B9-F292-0B1B-7E85AF420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717EE-2363-2948-5E23-933C87B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1"/>
              <a:t>Usability Study at a Glance</a:t>
            </a:r>
            <a:endParaRPr lang="en-US" noProof="0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D5EF76F7-15A7-0913-ECE6-1B5AF8DA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5DA4BFC7-D544-BF7D-82C1-DD63BA5F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0CB7FF-FA9F-BB01-0D1A-AB0A0EB1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BF51C64A-7BF4-37CD-2695-CCB3D4D1B03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sz="2000" noProof="0" dirty="0"/>
          </a:p>
          <a:p>
            <a:endParaRPr lang="en-US" noProof="0" dirty="0"/>
          </a:p>
        </p:txBody>
      </p:sp>
      <p:sp>
        <p:nvSpPr>
          <p:cNvPr id="3" name="Inhaltsplatzhalter 22">
            <a:extLst>
              <a:ext uri="{FF2B5EF4-FFF2-40B4-BE49-F238E27FC236}">
                <a16:creationId xmlns:a16="http://schemas.microsoft.com/office/drawing/2014/main" id="{A663EA63-3F6A-E120-7BDF-C1472901449B}"/>
              </a:ext>
            </a:extLst>
          </p:cNvPr>
          <p:cNvSpPr txBox="1">
            <a:spLocks/>
          </p:cNvSpPr>
          <p:nvPr/>
        </p:nvSpPr>
        <p:spPr>
          <a:xfrm>
            <a:off x="845607" y="1433259"/>
            <a:ext cx="6457152" cy="43054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noProof="1"/>
              <a:t>Between-groups lab study</a:t>
            </a:r>
          </a:p>
          <a:p>
            <a:pPr>
              <a:lnSpc>
                <a:spcPct val="150000"/>
              </a:lnSpc>
            </a:pPr>
            <a:r>
              <a:rPr lang="en-US" sz="2800" b="1" noProof="1"/>
              <a:t>N = 92</a:t>
            </a:r>
            <a:r>
              <a:rPr lang="en-US" sz="2800" noProof="1"/>
              <a:t> university participants</a:t>
            </a:r>
          </a:p>
          <a:p>
            <a:pPr>
              <a:lnSpc>
                <a:spcPct val="150000"/>
              </a:lnSpc>
            </a:pPr>
            <a:r>
              <a:rPr lang="en-US" sz="2800" noProof="1"/>
              <a:t>Three MFA methods compared</a:t>
            </a:r>
          </a:p>
          <a:p>
            <a:pPr>
              <a:lnSpc>
                <a:spcPct val="150000"/>
              </a:lnSpc>
            </a:pPr>
            <a:r>
              <a:rPr lang="en-US" sz="2800" noProof="1"/>
              <a:t>Tasks </a:t>
            </a:r>
          </a:p>
          <a:p>
            <a:pPr lvl="1">
              <a:lnSpc>
                <a:spcPct val="150000"/>
              </a:lnSpc>
            </a:pPr>
            <a:r>
              <a:rPr lang="en-US" sz="2000" noProof="1"/>
              <a:t>Enrollment</a:t>
            </a:r>
          </a:p>
          <a:p>
            <a:pPr lvl="1">
              <a:lnSpc>
                <a:spcPct val="150000"/>
              </a:lnSpc>
            </a:pPr>
            <a:r>
              <a:rPr lang="en-US" sz="2000" noProof="1"/>
              <a:t>Login on MacBook, iPhone, Windows Laptop</a:t>
            </a:r>
          </a:p>
          <a:p>
            <a:endParaRPr lang="en-US" sz="2000" noProof="1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2F8509-8899-0822-81D7-D4714DE3DD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700"/>
          <a:stretch>
            <a:fillRect/>
          </a:stretch>
        </p:blipFill>
        <p:spPr>
          <a:xfrm>
            <a:off x="6908641" y="503245"/>
            <a:ext cx="3403918" cy="598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81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82E08-E964-D2D2-2201-D0E640B57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E134A9-A7C0-7F55-B7CD-E919C84DB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Lab Study: Passkeys Win on Usability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7EE4760-E318-D400-62E2-FA1874AF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7D3E2B3-3C3F-918F-8217-C43189534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9E8ACB-3598-CC4F-0FBA-E3337CBE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79B7A85F-26E9-163B-444A-A3A89DE83F6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sz="2000" noProof="0" dirty="0"/>
          </a:p>
          <a:p>
            <a:endParaRPr lang="en-US" noProof="0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8B81C83-D304-8252-935B-5076CE5F0516}"/>
              </a:ext>
            </a:extLst>
          </p:cNvPr>
          <p:cNvSpPr txBox="1">
            <a:spLocks/>
          </p:cNvSpPr>
          <p:nvPr/>
        </p:nvSpPr>
        <p:spPr>
          <a:xfrm>
            <a:off x="1068852" y="4774037"/>
            <a:ext cx="2700668" cy="1411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b="1" noProof="0" dirty="0"/>
              <a:t>Usability (SUS): </a:t>
            </a:r>
          </a:p>
          <a:p>
            <a:pPr marL="180000">
              <a:lnSpc>
                <a:spcPct val="100000"/>
              </a:lnSpc>
              <a:spcBef>
                <a:spcPts val="0"/>
              </a:spcBef>
            </a:pPr>
            <a:r>
              <a:rPr lang="en-US" sz="2000" noProof="0" dirty="0"/>
              <a:t>Passkeys: 87.10</a:t>
            </a:r>
          </a:p>
          <a:p>
            <a:pPr marL="180000">
              <a:lnSpc>
                <a:spcPct val="100000"/>
              </a:lnSpc>
              <a:spcBef>
                <a:spcPts val="0"/>
              </a:spcBef>
            </a:pPr>
            <a:r>
              <a:rPr lang="en-US" sz="2000" noProof="0" dirty="0"/>
              <a:t>OTPs: 75.81</a:t>
            </a:r>
          </a:p>
          <a:p>
            <a:pPr marL="180000">
              <a:lnSpc>
                <a:spcPct val="100000"/>
              </a:lnSpc>
              <a:spcBef>
                <a:spcPts val="0"/>
              </a:spcBef>
            </a:pPr>
            <a:r>
              <a:rPr lang="en-US" sz="2000" noProof="0" dirty="0"/>
              <a:t>Security keys: 71.58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DCC5DF1-F62F-C745-D9D8-42A8EBBEC6EE}"/>
              </a:ext>
            </a:extLst>
          </p:cNvPr>
          <p:cNvSpPr txBox="1">
            <a:spLocks/>
          </p:cNvSpPr>
          <p:nvPr/>
        </p:nvSpPr>
        <p:spPr>
          <a:xfrm>
            <a:off x="4855269" y="4774037"/>
            <a:ext cx="2556750" cy="1411610"/>
          </a:xfrm>
          <a:prstGeom prst="rect">
            <a:avLst/>
          </a:prstGeom>
        </p:spPr>
        <p:txBody>
          <a:bodyPr vert="horz" lIns="90000" tIns="90000" rIns="9000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noProof="0" dirty="0"/>
              <a:t>Acceptance: </a:t>
            </a:r>
          </a:p>
          <a:p>
            <a:pPr>
              <a:lnSpc>
                <a:spcPct val="100000"/>
              </a:lnSpc>
            </a:pPr>
            <a:r>
              <a:rPr lang="en-US" sz="2000" noProof="0" dirty="0"/>
              <a:t>Passkeys: 4.51</a:t>
            </a:r>
          </a:p>
          <a:p>
            <a:pPr>
              <a:lnSpc>
                <a:spcPct val="100000"/>
              </a:lnSpc>
            </a:pPr>
            <a:r>
              <a:rPr lang="en-US" sz="2000" noProof="0" dirty="0"/>
              <a:t>OTPs: 3.83</a:t>
            </a:r>
          </a:p>
          <a:p>
            <a:pPr>
              <a:lnSpc>
                <a:spcPct val="100000"/>
              </a:lnSpc>
            </a:pPr>
            <a:r>
              <a:rPr lang="en-US" sz="2000" noProof="0" dirty="0"/>
              <a:t>Security keys: 4.01</a:t>
            </a:r>
          </a:p>
          <a:p>
            <a:pPr>
              <a:lnSpc>
                <a:spcPct val="100000"/>
              </a:lnSpc>
            </a:pPr>
            <a:endParaRPr lang="en-US" sz="2000" noProof="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94F161F-2B6C-43B4-5F1D-FF83FCB2E480}"/>
              </a:ext>
            </a:extLst>
          </p:cNvPr>
          <p:cNvSpPr txBox="1">
            <a:spLocks/>
          </p:cNvSpPr>
          <p:nvPr/>
        </p:nvSpPr>
        <p:spPr>
          <a:xfrm>
            <a:off x="8311241" y="4774037"/>
            <a:ext cx="2700668" cy="1411610"/>
          </a:xfrm>
          <a:prstGeom prst="rect">
            <a:avLst/>
          </a:prstGeom>
        </p:spPr>
        <p:txBody>
          <a:bodyPr vert="horz" lIns="90000" tIns="90000" rIns="90000" bIns="9000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noProof="0" dirty="0"/>
              <a:t>Speed (all tasks): </a:t>
            </a:r>
          </a:p>
          <a:p>
            <a:pPr>
              <a:lnSpc>
                <a:spcPct val="100000"/>
              </a:lnSpc>
            </a:pPr>
            <a:r>
              <a:rPr lang="en-US" sz="2000" noProof="0" dirty="0"/>
              <a:t>Passkeys: 559s</a:t>
            </a:r>
          </a:p>
          <a:p>
            <a:pPr>
              <a:lnSpc>
                <a:spcPct val="100000"/>
              </a:lnSpc>
            </a:pPr>
            <a:r>
              <a:rPr lang="en-US" sz="2000" noProof="0" dirty="0"/>
              <a:t>OTPs: 676s</a:t>
            </a:r>
          </a:p>
          <a:p>
            <a:pPr>
              <a:lnSpc>
                <a:spcPct val="100000"/>
              </a:lnSpc>
            </a:pPr>
            <a:r>
              <a:rPr lang="en-US" sz="2000" noProof="0" dirty="0"/>
              <a:t>Security keys: 801s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CC4DA-557B-CA29-8880-06470217E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351" y="1478140"/>
            <a:ext cx="7285298" cy="313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17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3B0D5-34E3-3D02-2622-0EAC9A768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67E9842-D4C1-7A84-9D6C-D5D71DBA8B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00" t="18413" r="20794" b="15465"/>
          <a:stretch>
            <a:fillRect/>
          </a:stretch>
        </p:blipFill>
        <p:spPr>
          <a:xfrm>
            <a:off x="6618727" y="1409889"/>
            <a:ext cx="4168762" cy="46557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2BC08E-D98A-DD09-DBE0-EC7591072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Qualitative Results: Why passkeys won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83768EF-1A03-FC8D-FA84-923A6AEAD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F20985D-E5CB-F136-8DBD-1E3B8E46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EEF648-3762-0511-E75C-AD9698623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414D1EDB-A02B-BA5E-193E-7A9C008DFBA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sz="2000" noProof="0" dirty="0"/>
          </a:p>
          <a:p>
            <a:endParaRPr lang="en-US" noProof="0" dirty="0"/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B60FE641-E41A-D57E-4733-3F5E688D978B}"/>
              </a:ext>
            </a:extLst>
          </p:cNvPr>
          <p:cNvSpPr txBox="1"/>
          <p:nvPr/>
        </p:nvSpPr>
        <p:spPr>
          <a:xfrm>
            <a:off x="1936933" y="1409889"/>
            <a:ext cx="3932238" cy="3574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noProof="0"/>
              <a:t>Less </a:t>
            </a:r>
            <a:r>
              <a:rPr lang="en-US" sz="2000" noProof="0" dirty="0"/>
              <a:t>to remember</a:t>
            </a:r>
            <a:br>
              <a:rPr lang="en-US" sz="2000" noProof="0" dirty="0"/>
            </a:br>
            <a:r>
              <a:rPr lang="en-US" sz="2000" noProof="0"/>
              <a:t>Less </a:t>
            </a:r>
            <a:r>
              <a:rPr lang="en-US" sz="2000" noProof="0" dirty="0"/>
              <a:t>to type</a:t>
            </a:r>
            <a:br>
              <a:rPr lang="en-US" sz="2000" noProof="0" dirty="0"/>
            </a:br>
            <a:r>
              <a:rPr lang="en-US" sz="2000" noProof="0"/>
              <a:t>No </a:t>
            </a:r>
            <a:r>
              <a:rPr lang="en-US" sz="2000" noProof="0" dirty="0"/>
              <a:t>extra device</a:t>
            </a:r>
            <a:br>
              <a:rPr lang="en-US" sz="2000" noProof="0" dirty="0"/>
            </a:br>
            <a:r>
              <a:rPr lang="en-US" sz="2000" noProof="0"/>
              <a:t>Familiar </a:t>
            </a:r>
            <a:r>
              <a:rPr lang="en-US" sz="2000" noProof="0" dirty="0"/>
              <a:t>biometric unlock</a:t>
            </a:r>
            <a:br>
              <a:rPr lang="en-US" sz="2000" noProof="0" dirty="0"/>
            </a:br>
            <a:r>
              <a:rPr lang="en-US" sz="2000" noProof="0"/>
              <a:t>Fastest</a:t>
            </a:r>
            <a:r>
              <a:rPr lang="en-US" sz="2000" noProof="0" dirty="0"/>
              <a:t> overall</a:t>
            </a:r>
          </a:p>
          <a:p>
            <a:pPr>
              <a:lnSpc>
                <a:spcPct val="150000"/>
              </a:lnSpc>
            </a:pPr>
            <a:endParaRPr lang="en-US" sz="2000" noProof="0" dirty="0"/>
          </a:p>
        </p:txBody>
      </p:sp>
      <p:sp>
        <p:nvSpPr>
          <p:cNvPr id="5" name="TextBox 35">
            <a:extLst>
              <a:ext uri="{FF2B5EF4-FFF2-40B4-BE49-F238E27FC236}">
                <a16:creationId xmlns:a16="http://schemas.microsoft.com/office/drawing/2014/main" id="{7220272C-7D8D-CABB-955D-1ECE37CBA278}"/>
              </a:ext>
            </a:extLst>
          </p:cNvPr>
          <p:cNvSpPr txBox="1"/>
          <p:nvPr/>
        </p:nvSpPr>
        <p:spPr>
          <a:xfrm>
            <a:off x="7324538" y="2671230"/>
            <a:ext cx="2155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noProof="0" dirty="0">
                <a:solidFill>
                  <a:srgbClr val="141413"/>
                </a:solidFill>
              </a:rPr>
              <a:t>“Very good. It has a touch of magic.”</a:t>
            </a:r>
          </a:p>
        </p:txBody>
      </p:sp>
      <p:pic>
        <p:nvPicPr>
          <p:cNvPr id="10" name="Graphic 39">
            <a:extLst>
              <a:ext uri="{FF2B5EF4-FFF2-40B4-BE49-F238E27FC236}">
                <a16:creationId xmlns:a16="http://schemas.microsoft.com/office/drawing/2014/main" id="{490EAE1A-B022-9ECF-6842-6DA6BC6AE7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4" y="4073309"/>
            <a:ext cx="426720" cy="426720"/>
          </a:xfrm>
          <a:prstGeom prst="rect">
            <a:avLst/>
          </a:prstGeom>
        </p:spPr>
      </p:pic>
      <p:pic>
        <p:nvPicPr>
          <p:cNvPr id="11" name="Graphic 41">
            <a:extLst>
              <a:ext uri="{FF2B5EF4-FFF2-40B4-BE49-F238E27FC236}">
                <a16:creationId xmlns:a16="http://schemas.microsoft.com/office/drawing/2014/main" id="{EF888CAA-BB73-EEF1-B45E-774CCF73F5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154" y="3463708"/>
            <a:ext cx="426720" cy="426720"/>
          </a:xfrm>
          <a:prstGeom prst="rect">
            <a:avLst/>
          </a:prstGeom>
        </p:spPr>
      </p:pic>
      <p:pic>
        <p:nvPicPr>
          <p:cNvPr id="12" name="Graphic 43">
            <a:extLst>
              <a:ext uri="{FF2B5EF4-FFF2-40B4-BE49-F238E27FC236}">
                <a16:creationId xmlns:a16="http://schemas.microsoft.com/office/drawing/2014/main" id="{51B1A24E-F0BB-B7FA-77B1-F65188B6D4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1154" y="2854109"/>
            <a:ext cx="426720" cy="426720"/>
          </a:xfrm>
          <a:prstGeom prst="rect">
            <a:avLst/>
          </a:prstGeom>
        </p:spPr>
      </p:pic>
      <p:pic>
        <p:nvPicPr>
          <p:cNvPr id="13" name="Graphic 45">
            <a:extLst>
              <a:ext uri="{FF2B5EF4-FFF2-40B4-BE49-F238E27FC236}">
                <a16:creationId xmlns:a16="http://schemas.microsoft.com/office/drawing/2014/main" id="{3460F714-EA34-B542-BCAB-883AB69386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1154" y="2244510"/>
            <a:ext cx="426720" cy="426720"/>
          </a:xfrm>
          <a:prstGeom prst="rect">
            <a:avLst/>
          </a:prstGeom>
        </p:spPr>
      </p:pic>
      <p:pic>
        <p:nvPicPr>
          <p:cNvPr id="17" name="Graphic 47">
            <a:extLst>
              <a:ext uri="{FF2B5EF4-FFF2-40B4-BE49-F238E27FC236}">
                <a16:creationId xmlns:a16="http://schemas.microsoft.com/office/drawing/2014/main" id="{B8473DA6-7308-6ADB-9F5B-BCE4A78999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1154" y="1634911"/>
            <a:ext cx="42672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55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D2013-FA73-00F1-255C-16BE3794A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15B95-9CE0-CF18-A380-C201D72A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… and where the promise cracked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F14F98A-6C1D-BFE9-BCF6-DE044B0EAA8D}"/>
              </a:ext>
            </a:extLst>
          </p:cNvPr>
          <p:cNvGrpSpPr/>
          <p:nvPr/>
        </p:nvGrpSpPr>
        <p:grpSpPr>
          <a:xfrm>
            <a:off x="1334158" y="2920436"/>
            <a:ext cx="4045311" cy="1459660"/>
            <a:chOff x="1334158" y="2919729"/>
            <a:chExt cx="4045311" cy="1459660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D8DFCAF-FCC1-6108-D5BE-14AAD606FEFD}"/>
                </a:ext>
              </a:extLst>
            </p:cNvPr>
            <p:cNvSpPr txBox="1"/>
            <p:nvPr/>
          </p:nvSpPr>
          <p:spPr>
            <a:xfrm>
              <a:off x="1334158" y="2919729"/>
              <a:ext cx="2517712" cy="509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noProof="0" dirty="0"/>
                <a:t>Security Concerns</a:t>
              </a:r>
            </a:p>
          </p:txBody>
        </p:sp>
        <p:sp>
          <p:nvSpPr>
            <p:cNvPr id="26" name="TextBox 35">
              <a:extLst>
                <a:ext uri="{FF2B5EF4-FFF2-40B4-BE49-F238E27FC236}">
                  <a16:creationId xmlns:a16="http://schemas.microsoft.com/office/drawing/2014/main" id="{006A9254-A8C6-369A-183F-63D5B55C2164}"/>
                </a:ext>
              </a:extLst>
            </p:cNvPr>
            <p:cNvSpPr txBox="1"/>
            <p:nvPr/>
          </p:nvSpPr>
          <p:spPr>
            <a:xfrm>
              <a:off x="2543135" y="3417352"/>
              <a:ext cx="283633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 dirty="0"/>
                <a:t>“[…] in the area of online banking [...], I would like to have one more factor.”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FA7C23D-B049-E760-C6A2-C231A1ACD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561" t="18957" r="25584" b="18287"/>
            <a:stretch>
              <a:fillRect/>
            </a:stretch>
          </p:blipFill>
          <p:spPr>
            <a:xfrm>
              <a:off x="1462214" y="3491036"/>
              <a:ext cx="734057" cy="888353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19506E1-FDC8-8276-796B-B16FCD25532F}"/>
              </a:ext>
            </a:extLst>
          </p:cNvPr>
          <p:cNvGrpSpPr/>
          <p:nvPr/>
        </p:nvGrpSpPr>
        <p:grpSpPr>
          <a:xfrm>
            <a:off x="1333272" y="1444716"/>
            <a:ext cx="4466556" cy="1693772"/>
            <a:chOff x="1333272" y="1448269"/>
            <a:chExt cx="4466556" cy="1693772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4DEB97E-6474-DFD2-CCC9-506FA1E15AC3}"/>
                </a:ext>
              </a:extLst>
            </p:cNvPr>
            <p:cNvSpPr txBox="1"/>
            <p:nvPr/>
          </p:nvSpPr>
          <p:spPr>
            <a:xfrm>
              <a:off x="1333272" y="1448269"/>
              <a:ext cx="2357696" cy="509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noProof="0" dirty="0"/>
                <a:t>Biometric Privacy</a:t>
              </a:r>
            </a:p>
          </p:txBody>
        </p:sp>
        <p:sp>
          <p:nvSpPr>
            <p:cNvPr id="19" name="TextBox 35">
              <a:extLst>
                <a:ext uri="{FF2B5EF4-FFF2-40B4-BE49-F238E27FC236}">
                  <a16:creationId xmlns:a16="http://schemas.microsoft.com/office/drawing/2014/main" id="{7E418BA9-5614-8032-FBCE-34D0BD25F5E2}"/>
                </a:ext>
              </a:extLst>
            </p:cNvPr>
            <p:cNvSpPr txBox="1"/>
            <p:nvPr/>
          </p:nvSpPr>
          <p:spPr>
            <a:xfrm>
              <a:off x="2543135" y="1941712"/>
              <a:ext cx="325669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 dirty="0"/>
                <a:t>“You always wonder if it makes sense to send your fingerprint out to the world.”</a:t>
              </a:r>
            </a:p>
            <a:p>
              <a:endParaRPr lang="en-US" noProof="0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ABD669E-E556-3023-EAFB-CFA060461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561" t="18957" r="25584" b="18287"/>
            <a:stretch>
              <a:fillRect/>
            </a:stretch>
          </p:blipFill>
          <p:spPr>
            <a:xfrm>
              <a:off x="1462214" y="1952220"/>
              <a:ext cx="734057" cy="88835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D9B32CB-602D-05DF-C1A6-7D337A0F15B8}"/>
              </a:ext>
            </a:extLst>
          </p:cNvPr>
          <p:cNvGrpSpPr/>
          <p:nvPr/>
        </p:nvGrpSpPr>
        <p:grpSpPr>
          <a:xfrm>
            <a:off x="1333272" y="4513460"/>
            <a:ext cx="4833529" cy="1410416"/>
            <a:chOff x="6706516" y="1444716"/>
            <a:chExt cx="4833529" cy="1410416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A954EB6-96C7-3B09-AC4D-31F501E66251}"/>
                </a:ext>
              </a:extLst>
            </p:cNvPr>
            <p:cNvSpPr txBox="1"/>
            <p:nvPr/>
          </p:nvSpPr>
          <p:spPr>
            <a:xfrm>
              <a:off x="6706516" y="1444716"/>
              <a:ext cx="4833529" cy="509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noProof="0" dirty="0"/>
                <a:t>Mistrust in clouds and vendors</a:t>
              </a:r>
            </a:p>
          </p:txBody>
        </p:sp>
        <p:sp>
          <p:nvSpPr>
            <p:cNvPr id="18" name="TextBox 35">
              <a:extLst>
                <a:ext uri="{FF2B5EF4-FFF2-40B4-BE49-F238E27FC236}">
                  <a16:creationId xmlns:a16="http://schemas.microsoft.com/office/drawing/2014/main" id="{5AE134D1-77FE-136F-241E-9467D1A1C399}"/>
                </a:ext>
              </a:extLst>
            </p:cNvPr>
            <p:cNvSpPr txBox="1"/>
            <p:nvPr/>
          </p:nvSpPr>
          <p:spPr>
            <a:xfrm>
              <a:off x="7907501" y="2041624"/>
              <a:ext cx="35833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 dirty="0"/>
                <a:t>“Is it really safe on this iCloud?”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775C6E0-F77D-70D1-326A-ADEC19DF5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561" t="18957" r="25584" b="18287"/>
            <a:stretch>
              <a:fillRect/>
            </a:stretch>
          </p:blipFill>
          <p:spPr>
            <a:xfrm>
              <a:off x="6945501" y="1966779"/>
              <a:ext cx="734057" cy="88835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620B376-68E9-558F-D041-E38F62C05167}"/>
              </a:ext>
            </a:extLst>
          </p:cNvPr>
          <p:cNvGrpSpPr/>
          <p:nvPr/>
        </p:nvGrpSpPr>
        <p:grpSpPr>
          <a:xfrm>
            <a:off x="6706516" y="2920436"/>
            <a:ext cx="4883957" cy="1526932"/>
            <a:chOff x="6706516" y="2920356"/>
            <a:chExt cx="4883957" cy="1526932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D14C8E41-E4A1-CCF6-E22E-9FFBB6D9075D}"/>
                </a:ext>
              </a:extLst>
            </p:cNvPr>
            <p:cNvSpPr txBox="1"/>
            <p:nvPr/>
          </p:nvSpPr>
          <p:spPr>
            <a:xfrm>
              <a:off x="6706516" y="2920356"/>
              <a:ext cx="4833529" cy="509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noProof="0" dirty="0"/>
                <a:t>Exam scenarios</a:t>
              </a:r>
            </a:p>
          </p:txBody>
        </p:sp>
        <p:sp>
          <p:nvSpPr>
            <p:cNvPr id="25" name="TextBox 35">
              <a:extLst>
                <a:ext uri="{FF2B5EF4-FFF2-40B4-BE49-F238E27FC236}">
                  <a16:creationId xmlns:a16="http://schemas.microsoft.com/office/drawing/2014/main" id="{10A08915-BBC8-BEDF-36EA-B40B69CE7CB7}"/>
                </a:ext>
              </a:extLst>
            </p:cNvPr>
            <p:cNvSpPr txBox="1"/>
            <p:nvPr/>
          </p:nvSpPr>
          <p:spPr>
            <a:xfrm>
              <a:off x="7907500" y="3523958"/>
              <a:ext cx="368297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 dirty="0"/>
                <a:t>“Suddenly, smartphones play a very important role in the exam […]”</a:t>
              </a:r>
            </a:p>
            <a:p>
              <a:endParaRPr lang="en-US" noProof="0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F806308-9FDF-23BD-B2EB-7DBB8550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561" t="18957" r="25584" b="18287"/>
            <a:stretch>
              <a:fillRect/>
            </a:stretch>
          </p:blipFill>
          <p:spPr>
            <a:xfrm>
              <a:off x="6944615" y="3523958"/>
              <a:ext cx="734057" cy="88835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4E0025B-8C40-0C05-3F68-D41228230932}"/>
              </a:ext>
            </a:extLst>
          </p:cNvPr>
          <p:cNvGrpSpPr/>
          <p:nvPr/>
        </p:nvGrpSpPr>
        <p:grpSpPr>
          <a:xfrm>
            <a:off x="6629106" y="4513460"/>
            <a:ext cx="4833529" cy="1526932"/>
            <a:chOff x="6629106" y="4514087"/>
            <a:chExt cx="4833529" cy="1526932"/>
          </a:xfrm>
        </p:grpSpPr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F2D50C61-6A2E-5854-DCDB-F25CA12B98CD}"/>
                </a:ext>
              </a:extLst>
            </p:cNvPr>
            <p:cNvSpPr txBox="1"/>
            <p:nvPr/>
          </p:nvSpPr>
          <p:spPr>
            <a:xfrm>
              <a:off x="6629106" y="4514087"/>
              <a:ext cx="4833529" cy="509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noProof="0" dirty="0"/>
                <a:t>Lab Device Compatibility</a:t>
              </a:r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ECAC9774-D121-A6A1-42AC-2A7F4D154EEE}"/>
                </a:ext>
              </a:extLst>
            </p:cNvPr>
            <p:cNvSpPr txBox="1"/>
            <p:nvPr/>
          </p:nvSpPr>
          <p:spPr>
            <a:xfrm>
              <a:off x="7830091" y="5117689"/>
              <a:ext cx="358334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/>
                <a:t>“How would I authenticate in </a:t>
              </a:r>
              <a:r>
                <a:rPr lang="en-US"/>
                <a:t>our practical </a:t>
              </a:r>
              <a:r>
                <a:rPr lang="en-US" noProof="0"/>
                <a:t>lab sessions?”</a:t>
              </a:r>
              <a:endParaRPr lang="en-US" noProof="0" dirty="0"/>
            </a:p>
            <a:p>
              <a:endParaRPr lang="en-US" noProof="0" dirty="0"/>
            </a:p>
          </p:txBody>
        </p:sp>
        <p:pic>
          <p:nvPicPr>
            <p:cNvPr id="38" name="Picture 32">
              <a:extLst>
                <a:ext uri="{FF2B5EF4-FFF2-40B4-BE49-F238E27FC236}">
                  <a16:creationId xmlns:a16="http://schemas.microsoft.com/office/drawing/2014/main" id="{CACE7659-1784-9685-77C6-138B38F38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561" t="18957" r="25584" b="18287"/>
            <a:stretch>
              <a:fillRect/>
            </a:stretch>
          </p:blipFill>
          <p:spPr>
            <a:xfrm>
              <a:off x="6944614" y="5074801"/>
              <a:ext cx="734057" cy="888353"/>
            </a:xfrm>
            <a:prstGeom prst="rect">
              <a:avLst/>
            </a:prstGeom>
          </p:spPr>
        </p:pic>
      </p:grpSp>
      <p:sp>
        <p:nvSpPr>
          <p:cNvPr id="39" name="Datumsplatzhalter 3">
            <a:extLst>
              <a:ext uri="{FF2B5EF4-FFF2-40B4-BE49-F238E27FC236}">
                <a16:creationId xmlns:a16="http://schemas.microsoft.com/office/drawing/2014/main" id="{6304279A-4278-2FA8-8A7B-5CE6B510AD4A}"/>
              </a:ext>
            </a:extLst>
          </p:cNvPr>
          <p:cNvSpPr txBox="1">
            <a:spLocks/>
          </p:cNvSpPr>
          <p:nvPr/>
        </p:nvSpPr>
        <p:spPr>
          <a:xfrm>
            <a:off x="1333272" y="6341855"/>
            <a:ext cx="2248128" cy="375506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09.06.2026</a:t>
            </a:r>
            <a:endParaRPr lang="en-US" dirty="0"/>
          </a:p>
        </p:txBody>
      </p:sp>
      <p:sp>
        <p:nvSpPr>
          <p:cNvPr id="40" name="Fußzeilenplatzhalter 4">
            <a:extLst>
              <a:ext uri="{FF2B5EF4-FFF2-40B4-BE49-F238E27FC236}">
                <a16:creationId xmlns:a16="http://schemas.microsoft.com/office/drawing/2014/main" id="{A2BCF42A-252A-FEC9-CB23-A233F30F5C0F}"/>
              </a:ext>
            </a:extLst>
          </p:cNvPr>
          <p:cNvSpPr txBox="1">
            <a:spLocks/>
          </p:cNvSpPr>
          <p:nvPr/>
        </p:nvSpPr>
        <p:spPr>
          <a:xfrm>
            <a:off x="4038600" y="6341855"/>
            <a:ext cx="4114800" cy="375506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TNC26 - Passkeys for Research and Education</a:t>
            </a:r>
            <a:endParaRPr lang="en-US" dirty="0"/>
          </a:p>
        </p:txBody>
      </p:sp>
      <p:sp>
        <p:nvSpPr>
          <p:cNvPr id="41" name="Foliennummernplatzhalter 5">
            <a:extLst>
              <a:ext uri="{FF2B5EF4-FFF2-40B4-BE49-F238E27FC236}">
                <a16:creationId xmlns:a16="http://schemas.microsoft.com/office/drawing/2014/main" id="{922ED774-9D60-95C4-647B-AA6903CA4243}"/>
              </a:ext>
            </a:extLst>
          </p:cNvPr>
          <p:cNvSpPr txBox="1">
            <a:spLocks/>
          </p:cNvSpPr>
          <p:nvPr/>
        </p:nvSpPr>
        <p:spPr>
          <a:xfrm>
            <a:off x="8610600" y="6341855"/>
            <a:ext cx="2743200" cy="3755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3361CF-9A47-4C8C-A01E-566DC0626ACC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7" name="Group 46">
            <a:extLst>
              <a:ext uri="{FF2B5EF4-FFF2-40B4-BE49-F238E27FC236}">
                <a16:creationId xmlns:a16="http://schemas.microsoft.com/office/drawing/2014/main" id="{AA456BEF-70BB-39C0-5BF4-8A3C9367D812}"/>
              </a:ext>
            </a:extLst>
          </p:cNvPr>
          <p:cNvGrpSpPr/>
          <p:nvPr/>
        </p:nvGrpSpPr>
        <p:grpSpPr>
          <a:xfrm>
            <a:off x="6629106" y="1445199"/>
            <a:ext cx="4435543" cy="1449694"/>
            <a:chOff x="1256748" y="4513460"/>
            <a:chExt cx="4435543" cy="1449694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DE64F6A-7098-72B8-1C98-F4838D301298}"/>
                </a:ext>
              </a:extLst>
            </p:cNvPr>
            <p:cNvSpPr txBox="1"/>
            <p:nvPr/>
          </p:nvSpPr>
          <p:spPr>
            <a:xfrm>
              <a:off x="1256748" y="4513460"/>
              <a:ext cx="2655188" cy="509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noProof="0" dirty="0"/>
                <a:t>Personal-device use</a:t>
              </a:r>
            </a:p>
          </p:txBody>
        </p:sp>
        <p:sp>
          <p:nvSpPr>
            <p:cNvPr id="9" name="TextBox 35">
              <a:extLst>
                <a:ext uri="{FF2B5EF4-FFF2-40B4-BE49-F238E27FC236}">
                  <a16:creationId xmlns:a16="http://schemas.microsoft.com/office/drawing/2014/main" id="{8143D3EF-1E9A-B537-8211-87660234E1B8}"/>
                </a:ext>
              </a:extLst>
            </p:cNvPr>
            <p:cNvSpPr txBox="1"/>
            <p:nvPr/>
          </p:nvSpPr>
          <p:spPr>
            <a:xfrm>
              <a:off x="2465725" y="5011083"/>
              <a:ext cx="322656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 dirty="0"/>
                <a:t>“[Using personal phone]. That’s an overlap of private and work life, which I don’t like.”</a:t>
              </a:r>
            </a:p>
          </p:txBody>
        </p:sp>
        <p:pic>
          <p:nvPicPr>
            <p:cNvPr id="10" name="Picture 29">
              <a:extLst>
                <a:ext uri="{FF2B5EF4-FFF2-40B4-BE49-F238E27FC236}">
                  <a16:creationId xmlns:a16="http://schemas.microsoft.com/office/drawing/2014/main" id="{82223F32-608C-173F-E987-4570A8860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561" t="18957" r="25584" b="18287"/>
            <a:stretch>
              <a:fillRect/>
            </a:stretch>
          </p:blipFill>
          <p:spPr>
            <a:xfrm>
              <a:off x="1462213" y="5074801"/>
              <a:ext cx="734057" cy="888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78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A4C36-2EE1-6911-4DE4-B7857E112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250DE11-BAF4-55FE-FB81-F2AE135B4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US" dirty="0"/>
              <a:t>From Lab Results </a:t>
            </a:r>
            <a:br>
              <a:rPr lang="en-US"/>
            </a:br>
            <a:r>
              <a:rPr lang="de-US" dirty="0"/>
              <a:t>to Production Evidence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4032BF-73C5-DD78-3EB8-AC3D395D6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Collecting Telemetry Data over 1y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45EA-4F79-91AA-AD56-E3EA67031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E6060-6440-5E85-A935-46CCED3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48D95-37B0-BD00-FC94-9E1DE5966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043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DF579-3837-D67C-34B4-91CEB6CB6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D38BF-00E6-8699-B0CC-F452AC78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How and What We Measured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30B224C0-C567-6DA2-F228-9100F846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68350F0-7CE9-1996-91C8-25ABB399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1F4E5B-A15F-3116-0500-BF5D9744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870A-1946-8C40-8F4D-824F38F3E1F7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D100EC21-30D6-E0B8-41D6-915FB4F9D8A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593584"/>
            <a:ext cx="4897438" cy="4825488"/>
          </a:xfr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noProof="0" dirty="0"/>
              <a:t>Telemetry Logs</a:t>
            </a:r>
          </a:p>
          <a:p>
            <a:pPr lvl="1">
              <a:lnSpc>
                <a:spcPct val="100000"/>
              </a:lnSpc>
            </a:pPr>
            <a:r>
              <a:rPr lang="en-US" sz="2400" noProof="0" dirty="0"/>
              <a:t>Shibboleth IdP</a:t>
            </a:r>
          </a:p>
          <a:p>
            <a:pPr lvl="1">
              <a:lnSpc>
                <a:spcPct val="100000"/>
              </a:lnSpc>
            </a:pPr>
            <a:r>
              <a:rPr lang="en-US" sz="2400" noProof="0" dirty="0"/>
              <a:t>Enrollment Portal</a:t>
            </a:r>
          </a:p>
          <a:p>
            <a:pPr lvl="1">
              <a:lnSpc>
                <a:spcPct val="100000"/>
              </a:lnSpc>
            </a:pPr>
            <a:r>
              <a:rPr lang="en-US" sz="2400" noProof="0" dirty="0"/>
              <a:t>MFA Backend</a:t>
            </a:r>
          </a:p>
          <a:p>
            <a:pPr>
              <a:lnSpc>
                <a:spcPct val="150000"/>
              </a:lnSpc>
            </a:pPr>
            <a:r>
              <a:rPr lang="en-US" sz="2400" noProof="0" dirty="0"/>
              <a:t>Measures:</a:t>
            </a:r>
          </a:p>
          <a:p>
            <a:pPr lvl="1">
              <a:lnSpc>
                <a:spcPct val="100000"/>
              </a:lnSpc>
            </a:pPr>
            <a:r>
              <a:rPr lang="en-US" sz="2400" noProof="0" dirty="0"/>
              <a:t>Time to enroll</a:t>
            </a:r>
          </a:p>
          <a:p>
            <a:pPr lvl="1">
              <a:lnSpc>
                <a:spcPct val="100000"/>
              </a:lnSpc>
            </a:pPr>
            <a:r>
              <a:rPr lang="en-US" sz="2400" noProof="0" dirty="0"/>
              <a:t>Time to authenticate</a:t>
            </a:r>
          </a:p>
          <a:p>
            <a:pPr lvl="1">
              <a:lnSpc>
                <a:spcPct val="100000"/>
              </a:lnSpc>
            </a:pPr>
            <a:r>
              <a:rPr lang="en-US" sz="2400" noProof="0" dirty="0"/>
              <a:t>Success vs. failure</a:t>
            </a:r>
          </a:p>
          <a:p>
            <a:pPr lvl="1">
              <a:lnSpc>
                <a:spcPct val="100000"/>
              </a:lnSpc>
            </a:pPr>
            <a:r>
              <a:rPr lang="en-US" sz="2400" noProof="0" dirty="0"/>
              <a:t>Method adoption and use</a:t>
            </a:r>
          </a:p>
          <a:p>
            <a:endParaRPr lang="en-US" sz="2400" noProof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92FAF1B-0F1C-CC7F-610B-3E34F87D7885}"/>
              </a:ext>
            </a:extLst>
          </p:cNvPr>
          <p:cNvSpPr txBox="1"/>
          <p:nvPr/>
        </p:nvSpPr>
        <p:spPr>
          <a:xfrm>
            <a:off x="6921714" y="1717471"/>
            <a:ext cx="4897437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noProof="0" dirty="0"/>
              <a:t>&gt;150 GB logs across 1y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C51F194-5A4F-CDA6-DC62-2DBEE7F820F9}"/>
              </a:ext>
            </a:extLst>
          </p:cNvPr>
          <p:cNvSpPr txBox="1"/>
          <p:nvPr/>
        </p:nvSpPr>
        <p:spPr>
          <a:xfrm>
            <a:off x="6921713" y="2506924"/>
            <a:ext cx="4897438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sz="2400" noProof="0" dirty="0"/>
              <a:t>16.6M distinct sessions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B1BFBDF-4F56-116A-4380-5E0935CC0E44}"/>
              </a:ext>
            </a:extLst>
          </p:cNvPr>
          <p:cNvSpPr txBox="1"/>
          <p:nvPr/>
        </p:nvSpPr>
        <p:spPr>
          <a:xfrm>
            <a:off x="6921713" y="5201839"/>
            <a:ext cx="4897439" cy="784830"/>
          </a:xfrm>
          <a:prstGeom prst="rect">
            <a:avLst/>
          </a:prstGeom>
          <a:noFill/>
        </p:spPr>
        <p:txBody>
          <a:bodyPr wrap="square" lIns="0" tIns="0" rIns="0" anchor="ctr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noProof="0" dirty="0"/>
              <a:t>4.58M successful logins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noProof="0" dirty="0"/>
              <a:t>48k successfully enrolled tokens</a:t>
            </a:r>
          </a:p>
        </p:txBody>
      </p:sp>
      <p:sp>
        <p:nvSpPr>
          <p:cNvPr id="19" name="Inhaltsplatzhalter 22">
            <a:extLst>
              <a:ext uri="{FF2B5EF4-FFF2-40B4-BE49-F238E27FC236}">
                <a16:creationId xmlns:a16="http://schemas.microsoft.com/office/drawing/2014/main" id="{B63EF9F2-D11A-49C4-667A-627D5A245FAE}"/>
              </a:ext>
            </a:extLst>
          </p:cNvPr>
          <p:cNvSpPr txBox="1">
            <a:spLocks/>
          </p:cNvSpPr>
          <p:nvPr/>
        </p:nvSpPr>
        <p:spPr>
          <a:xfrm>
            <a:off x="6921715" y="4217882"/>
            <a:ext cx="5008517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18097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noProof="0" dirty="0"/>
              <a:t>27k+ unique users across students, faculty, staff, and others</a:t>
            </a:r>
          </a:p>
        </p:txBody>
      </p:sp>
      <p:sp>
        <p:nvSpPr>
          <p:cNvPr id="20" name="Inhaltsplatzhalter 22">
            <a:extLst>
              <a:ext uri="{FF2B5EF4-FFF2-40B4-BE49-F238E27FC236}">
                <a16:creationId xmlns:a16="http://schemas.microsoft.com/office/drawing/2014/main" id="{C8CCCBC7-DBFA-4CA7-D49C-3580F1FE6EB8}"/>
              </a:ext>
            </a:extLst>
          </p:cNvPr>
          <p:cNvSpPr txBox="1">
            <a:spLocks/>
          </p:cNvSpPr>
          <p:nvPr/>
        </p:nvSpPr>
        <p:spPr>
          <a:xfrm>
            <a:off x="6921716" y="3227007"/>
            <a:ext cx="4378327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18097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noProof="0" dirty="0"/>
              <a:t>9.8M human login attempts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noProof="0" dirty="0"/>
              <a:t>98k enrollment attempts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0B1B8-2EE6-1BFF-AA41-812EF24FFC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40" r="67759"/>
          <a:stretch>
            <a:fillRect/>
          </a:stretch>
        </p:blipFill>
        <p:spPr>
          <a:xfrm>
            <a:off x="5370037" y="1399077"/>
            <a:ext cx="1651428" cy="48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8FEBA-839F-B97B-F648-840A37217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90E865-42BB-8182-ACE6-634B6AB5F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Rollout Statistics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11FBAC84-D473-1E39-AB6E-400C7A8C8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09.06.2026</a:t>
            </a:r>
            <a:endParaRPr lang="en-US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B82D35E-9B30-D7ED-93E6-C04D8CB72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8C643B-720B-335C-B433-6EC22F77C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17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5AEB0F-27A0-77D7-CCB7-DBD9DCFE6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53" y="1239934"/>
            <a:ext cx="11655693" cy="51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7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2E2A5-8A02-221B-6D1C-20B233572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D002C-48D3-5837-3AF3-85501B35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Enrollment: Passkeys Were Fastest and Most Completed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3761D1A2-1D7A-5842-DC6F-46C02600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340DDD8-4CF4-A9A6-9E87-182CC8BF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6DFA8B-6CBC-2D69-CF61-E8EC04CE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386A6FD9-7996-D3E6-A858-18700E3C29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46210"/>
            <a:ext cx="4897438" cy="4308852"/>
          </a:xfrm>
        </p:spPr>
        <p:txBody>
          <a:bodyPr>
            <a:normAutofit/>
          </a:bodyPr>
          <a:lstStyle/>
          <a:p>
            <a:r>
              <a:rPr lang="en-US" sz="2400" noProof="0" dirty="0"/>
              <a:t>Median successful enrollment: </a:t>
            </a:r>
          </a:p>
          <a:p>
            <a:pPr lvl="1">
              <a:tabLst>
                <a:tab pos="2260600" algn="l"/>
              </a:tabLst>
            </a:pPr>
            <a:r>
              <a:rPr lang="en-US" sz="2400" noProof="0" dirty="0"/>
              <a:t>Passkeys: </a:t>
            </a:r>
            <a:r>
              <a:rPr lang="en-US" sz="2400" noProof="0"/>
              <a:t>	</a:t>
            </a:r>
            <a:r>
              <a:rPr lang="en-US" sz="2400" b="1" noProof="0" dirty="0"/>
              <a:t>12s</a:t>
            </a:r>
            <a:r>
              <a:rPr lang="en-US" sz="2400" noProof="0" dirty="0"/>
              <a:t> </a:t>
            </a:r>
            <a:endParaRPr lang="en-US" sz="2400" noProof="0"/>
          </a:p>
          <a:p>
            <a:pPr lvl="1">
              <a:tabLst>
                <a:tab pos="2260600" algn="l"/>
              </a:tabLst>
            </a:pPr>
            <a:r>
              <a:rPr lang="en-US" sz="2400" noProof="0" dirty="0"/>
              <a:t>ND-FIDO2: </a:t>
            </a:r>
            <a:r>
              <a:rPr lang="en-US" sz="2400" noProof="0"/>
              <a:t>	</a:t>
            </a:r>
            <a:r>
              <a:rPr lang="en-US" sz="2400" b="1" noProof="0" dirty="0"/>
              <a:t>18s</a:t>
            </a:r>
            <a:r>
              <a:rPr lang="en-US" sz="2400" noProof="0" dirty="0"/>
              <a:t> </a:t>
            </a:r>
            <a:endParaRPr lang="en-US" sz="2400" noProof="0"/>
          </a:p>
          <a:p>
            <a:pPr lvl="1">
              <a:tabLst>
                <a:tab pos="2260600" algn="l"/>
              </a:tabLst>
            </a:pPr>
            <a:r>
              <a:rPr lang="en-US" sz="2400" noProof="0" dirty="0"/>
              <a:t>TOTP: </a:t>
            </a:r>
            <a:r>
              <a:rPr lang="en-US" sz="2400" noProof="0"/>
              <a:t>	</a:t>
            </a:r>
            <a:r>
              <a:rPr lang="en-US" sz="2400" b="1" noProof="0" dirty="0"/>
              <a:t>42s</a:t>
            </a:r>
            <a:r>
              <a:rPr lang="en-US" sz="2400" noProof="0" dirty="0"/>
              <a:t> </a:t>
            </a:r>
            <a:endParaRPr lang="en-US" sz="2400" noProof="0"/>
          </a:p>
          <a:p>
            <a:r>
              <a:rPr lang="en-US" sz="2400" noProof="0" dirty="0"/>
              <a:t>Completion: </a:t>
            </a:r>
          </a:p>
          <a:p>
            <a:pPr lvl="1">
              <a:tabLst>
                <a:tab pos="2439988" algn="l"/>
              </a:tabLst>
            </a:pPr>
            <a:r>
              <a:rPr lang="en-US" sz="2400" noProof="0" dirty="0"/>
              <a:t>Passkeys: </a:t>
            </a:r>
            <a:r>
              <a:rPr lang="en-US" sz="2400" noProof="0"/>
              <a:t>	</a:t>
            </a:r>
            <a:r>
              <a:rPr lang="en-US" sz="2400" b="1" noProof="0" dirty="0"/>
              <a:t>72.40%</a:t>
            </a:r>
            <a:r>
              <a:rPr lang="en-US" sz="2400" noProof="0" dirty="0"/>
              <a:t> </a:t>
            </a:r>
            <a:endParaRPr lang="en-US" sz="2400" noProof="0"/>
          </a:p>
          <a:p>
            <a:pPr lvl="1">
              <a:tabLst>
                <a:tab pos="2439988" algn="l"/>
              </a:tabLst>
            </a:pPr>
            <a:r>
              <a:rPr lang="en-US" sz="2400" noProof="0" dirty="0"/>
              <a:t>TOTP: </a:t>
            </a:r>
            <a:r>
              <a:rPr lang="en-US" sz="2400" noProof="0"/>
              <a:t>	</a:t>
            </a:r>
            <a:r>
              <a:rPr lang="en-US" sz="2400" b="1" noProof="0" dirty="0"/>
              <a:t>53.91%</a:t>
            </a:r>
            <a:r>
              <a:rPr lang="en-US" sz="2400" noProof="0" dirty="0"/>
              <a:t> </a:t>
            </a:r>
            <a:endParaRPr lang="en-US" sz="2400" noProof="0"/>
          </a:p>
          <a:p>
            <a:pPr lvl="1">
              <a:tabLst>
                <a:tab pos="2439988" algn="l"/>
              </a:tabLst>
            </a:pPr>
            <a:r>
              <a:rPr lang="en-US" sz="2400" noProof="0" dirty="0"/>
              <a:t>ND-FIDO2: </a:t>
            </a:r>
            <a:r>
              <a:rPr lang="en-US" sz="2400" noProof="0"/>
              <a:t>	</a:t>
            </a:r>
            <a:r>
              <a:rPr lang="en-US" sz="2400" b="1" noProof="0" dirty="0"/>
              <a:t>14.88%</a:t>
            </a:r>
            <a:r>
              <a:rPr lang="en-US" sz="2400" noProof="0" dirty="0"/>
              <a:t> </a:t>
            </a:r>
            <a:endParaRPr lang="en-US" sz="2400" noProof="0"/>
          </a:p>
          <a:p>
            <a:r>
              <a:rPr lang="en-US" sz="2400" noProof="0" dirty="0"/>
              <a:t>ND-FIDO2 required more retries</a:t>
            </a:r>
          </a:p>
          <a:p>
            <a:pPr>
              <a:lnSpc>
                <a:spcPct val="150000"/>
              </a:lnSpc>
            </a:pPr>
            <a:endParaRPr lang="en-US" sz="2400" noProof="0" dirty="0"/>
          </a:p>
        </p:txBody>
      </p:sp>
      <p:sp>
        <p:nvSpPr>
          <p:cNvPr id="3" name="Inhaltsplatzhalter 22">
            <a:extLst>
              <a:ext uri="{FF2B5EF4-FFF2-40B4-BE49-F238E27FC236}">
                <a16:creationId xmlns:a16="http://schemas.microsoft.com/office/drawing/2014/main" id="{DAF6097A-05BB-6E55-A4F7-A34336406FB5}"/>
              </a:ext>
            </a:extLst>
          </p:cNvPr>
          <p:cNvSpPr txBox="1">
            <a:spLocks/>
          </p:cNvSpPr>
          <p:nvPr/>
        </p:nvSpPr>
        <p:spPr>
          <a:xfrm>
            <a:off x="6167716" y="1845732"/>
            <a:ext cx="5652808" cy="361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2000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3421EE-DD9A-C393-899E-1D8E9ACFD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638" y="1885995"/>
            <a:ext cx="5396545" cy="16353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D8B52D5-8C7F-C4F3-C1DB-BA12D15CB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694" y="3503472"/>
            <a:ext cx="5468667" cy="18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06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BB7D6-B260-693E-CE3E-87D7053F8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14005C0-E37D-5430-EA82-8F854811E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261" y="1832664"/>
            <a:ext cx="7125478" cy="19519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28AA43-5CAE-AB80-4A23-4CDA5430F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Authentication: Passkeys Reduced Login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B3264-69A5-44ED-28DA-567B35A9B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2400" noProof="0" dirty="0"/>
          </a:p>
          <a:p>
            <a:pPr>
              <a:lnSpc>
                <a:spcPct val="150000"/>
              </a:lnSpc>
            </a:pPr>
            <a:endParaRPr lang="en-US" sz="2400" noProof="0" dirty="0"/>
          </a:p>
          <a:p>
            <a:endParaRPr lang="en-US" noProof="0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C49E690-B6BC-B6D4-F5CB-89998095F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41855"/>
            <a:ext cx="4114800" cy="375506"/>
          </a:xfrm>
        </p:spPr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7D6557-EB1B-4C08-4A38-CE0015D33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19</a:t>
            </a:fld>
            <a:endParaRPr lang="en-US" noProof="0" dirty="0"/>
          </a:p>
        </p:txBody>
      </p:sp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80E9725D-58BE-BDCA-D51E-B0187F852ED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4399" y="3503084"/>
            <a:ext cx="9169401" cy="2636460"/>
          </a:xfrm>
        </p:spPr>
        <p:txBody>
          <a:bodyPr>
            <a:normAutofit/>
          </a:bodyPr>
          <a:lstStyle/>
          <a:p>
            <a:r>
              <a:rPr lang="en-US" sz="2400" noProof="0" dirty="0"/>
              <a:t>Median authentication time: </a:t>
            </a:r>
          </a:p>
          <a:p>
            <a:pPr lvl="1"/>
            <a:r>
              <a:rPr lang="en-US" sz="2400" noProof="0" dirty="0"/>
              <a:t>Passkey: 	</a:t>
            </a:r>
            <a:r>
              <a:rPr lang="en-US" sz="2400" b="1" noProof="0" dirty="0"/>
              <a:t>4.48s</a:t>
            </a:r>
            <a:r>
              <a:rPr lang="en-US" sz="2400" noProof="0" dirty="0"/>
              <a:t> </a:t>
            </a:r>
          </a:p>
          <a:p>
            <a:pPr lvl="1"/>
            <a:r>
              <a:rPr lang="en-US" sz="2400" noProof="0" dirty="0"/>
              <a:t>PW+FIDO2: 	</a:t>
            </a:r>
            <a:r>
              <a:rPr lang="en-US" sz="2400" b="1" noProof="0" dirty="0"/>
              <a:t>15.56s</a:t>
            </a:r>
            <a:r>
              <a:rPr lang="en-US" sz="2400" noProof="0" dirty="0"/>
              <a:t> </a:t>
            </a:r>
          </a:p>
          <a:p>
            <a:pPr lvl="1"/>
            <a:r>
              <a:rPr lang="en-US" sz="2400" noProof="0" dirty="0"/>
              <a:t>PW+TOTP: 	</a:t>
            </a:r>
            <a:r>
              <a:rPr lang="en-US" sz="2400" b="1" noProof="0" dirty="0"/>
              <a:t>22.64s</a:t>
            </a:r>
            <a:r>
              <a:rPr lang="en-US" sz="2400" noProof="0" dirty="0"/>
              <a:t> </a:t>
            </a:r>
          </a:p>
          <a:p>
            <a:r>
              <a:rPr lang="en-US" sz="2400" noProof="0" dirty="0"/>
              <a:t>Password step was similar across password-based modes </a:t>
            </a:r>
          </a:p>
          <a:p>
            <a:r>
              <a:rPr lang="en-US" sz="2400" noProof="0" dirty="0"/>
              <a:t>Main difference came from MFA interaction</a:t>
            </a:r>
          </a:p>
          <a:p>
            <a:pPr>
              <a:lnSpc>
                <a:spcPct val="150000"/>
              </a:lnSpc>
            </a:pPr>
            <a:endParaRPr lang="en-US" sz="2400" noProof="0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5F6360BF-D7DC-DD2D-F775-344AA0DC8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3" name="Inhaltsplatzhalter 22">
            <a:extLst>
              <a:ext uri="{FF2B5EF4-FFF2-40B4-BE49-F238E27FC236}">
                <a16:creationId xmlns:a16="http://schemas.microsoft.com/office/drawing/2014/main" id="{89B10004-EE12-7649-973C-073058BBC5EE}"/>
              </a:ext>
            </a:extLst>
          </p:cNvPr>
          <p:cNvSpPr txBox="1">
            <a:spLocks/>
          </p:cNvSpPr>
          <p:nvPr/>
        </p:nvSpPr>
        <p:spPr>
          <a:xfrm>
            <a:off x="6096000" y="1832665"/>
            <a:ext cx="5652808" cy="4367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3536535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949B8E-2A06-880F-08CA-09C13C1EB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129" y="2330126"/>
            <a:ext cx="8881741" cy="27958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618773A4-1499-EE51-07EF-1031297D076C}"/>
              </a:ext>
            </a:extLst>
          </p:cNvPr>
          <p:cNvSpPr/>
          <p:nvPr/>
        </p:nvSpPr>
        <p:spPr>
          <a:xfrm>
            <a:off x="4668890" y="4135995"/>
            <a:ext cx="1671352" cy="266447"/>
          </a:xfrm>
          <a:custGeom>
            <a:avLst/>
            <a:gdLst>
              <a:gd name="csX0" fmla="*/ 1659242 w 1659242"/>
              <a:gd name="csY0" fmla="*/ 278559 h 278559"/>
              <a:gd name="csX1" fmla="*/ 1156625 w 1659242"/>
              <a:gd name="csY1" fmla="*/ 54501 h 278559"/>
              <a:gd name="csX2" fmla="*/ 0 w 1659242"/>
              <a:gd name="csY2" fmla="*/ 0 h 278559"/>
              <a:gd name="csX3" fmla="*/ 0 w 1659242"/>
              <a:gd name="csY3" fmla="*/ 0 h 278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59242" h="278559">
                <a:moveTo>
                  <a:pt x="1659242" y="278559"/>
                </a:moveTo>
                <a:cubicBezTo>
                  <a:pt x="1546203" y="189743"/>
                  <a:pt x="1433165" y="100928"/>
                  <a:pt x="1156625" y="54501"/>
                </a:cubicBezTo>
                <a:cubicBezTo>
                  <a:pt x="880085" y="807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03BE4D-B208-DE87-41CA-8D14C591D6AE}"/>
              </a:ext>
            </a:extLst>
          </p:cNvPr>
          <p:cNvSpPr/>
          <p:nvPr/>
        </p:nvSpPr>
        <p:spPr>
          <a:xfrm>
            <a:off x="6340244" y="4135994"/>
            <a:ext cx="2876424" cy="905885"/>
          </a:xfrm>
          <a:prstGeom prst="roundRect">
            <a:avLst>
              <a:gd name="adj" fmla="val 1892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solidFill>
                  <a:sysClr val="windowText" lastClr="000000"/>
                </a:solidFill>
              </a:rPr>
              <a:t>Part of our </a:t>
            </a:r>
          </a:p>
          <a:p>
            <a:pPr algn="ctr"/>
            <a:r>
              <a:rPr lang="en-US" sz="1600" noProof="0" dirty="0" err="1">
                <a:solidFill>
                  <a:sysClr val="windowText" lastClr="000000"/>
                </a:solidFill>
              </a:rPr>
              <a:t>eduVPN</a:t>
            </a:r>
            <a:r>
              <a:rPr lang="en-US" sz="1600" noProof="0" dirty="0">
                <a:solidFill>
                  <a:sysClr val="windowText" lastClr="000000"/>
                </a:solidFill>
              </a:rPr>
              <a:t> Full-Tunnel Pool</a:t>
            </a:r>
          </a:p>
          <a:p>
            <a:pPr algn="ctr"/>
            <a:r>
              <a:rPr lang="en-US" sz="1600" noProof="0" dirty="0">
                <a:solidFill>
                  <a:sysClr val="windowText" lastClr="000000"/>
                </a:solidFill>
              </a:rPr>
              <a:t>( … without MFA … 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ACF82-C9CE-52EE-DECF-2A388DBC5A5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noProof="0"/>
              <a:t>Why MFA? </a:t>
            </a:r>
            <a:br>
              <a:rPr lang="en-US" noProof="0"/>
            </a:br>
            <a:r>
              <a:rPr lang="en-US" noProof="0"/>
              <a:t>And why for everyone and everything?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0E75-491D-2603-128B-B6A12B583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35827"/>
            <a:ext cx="10515600" cy="641136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US" noProof="0" dirty="0"/>
              <a:t>… Just a usual day in IT Support …</a:t>
            </a:r>
            <a:r>
              <a:rPr lang="de-DE" dirty="0"/>
              <a:t> 🤨</a:t>
            </a:r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33644-CAA5-D324-20A5-5348E5B7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09.06.2026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6FD713-F69B-721D-545F-6ABB3B964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TNC26 - Passkeys for Research and Education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34890C8-1A1C-D43B-5A5B-C939C324E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62189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077FA-E774-C056-F3F5-88B29DBF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DEACB0AB-BBEA-57D9-4685-B939F40F5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3787" y="3032760"/>
            <a:ext cx="10140013" cy="33090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6AA214-E75E-3EDD-59FF-F996D579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Adoption Grew </a:t>
            </a:r>
            <a:r>
              <a:rPr lang="en-US" noProof="0"/>
              <a:t>-</a:t>
            </a:r>
            <a:r>
              <a:rPr lang="en-US" noProof="0" dirty="0"/>
              <a:t> But TOTP Stayed Dominant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269227F1-6117-D725-6641-7D3B9EE4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CF5787D0-46F5-BED7-C5EE-E604468C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366564-C9BD-8A48-C804-125697F3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FBAF58DE-AFC3-EE58-2410-E17F1B2783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455589"/>
            <a:ext cx="8019288" cy="2537291"/>
          </a:xfrm>
        </p:spPr>
        <p:txBody>
          <a:bodyPr>
            <a:normAutofit/>
          </a:bodyPr>
          <a:lstStyle/>
          <a:p>
            <a:r>
              <a:rPr lang="en-US" sz="2400" noProof="0" dirty="0"/>
              <a:t>Passkey share of successful logins grew: </a:t>
            </a:r>
          </a:p>
          <a:p>
            <a:pPr lvl="1"/>
            <a:r>
              <a:rPr lang="en-US" sz="2400" b="1" noProof="0" dirty="0"/>
              <a:t>29.22% in June 2025</a:t>
            </a:r>
            <a:r>
              <a:rPr lang="en-US" sz="2400" noProof="0" dirty="0"/>
              <a:t> </a:t>
            </a:r>
          </a:p>
          <a:p>
            <a:pPr lvl="1"/>
            <a:r>
              <a:rPr lang="en-US" sz="2400" b="1" noProof="0" dirty="0"/>
              <a:t>41.55% in March 2026</a:t>
            </a:r>
            <a:r>
              <a:rPr lang="en-US" sz="2400" noProof="0" dirty="0"/>
              <a:t> </a:t>
            </a:r>
          </a:p>
          <a:p>
            <a:r>
              <a:rPr lang="en-US" sz="2400" noProof="0" dirty="0"/>
              <a:t>PW+TOTP remained the dominant method</a:t>
            </a:r>
          </a:p>
        </p:txBody>
      </p:sp>
    </p:spTree>
    <p:extLst>
      <p:ext uri="{BB962C8B-B14F-4D97-AF65-F5344CB8AC3E}">
        <p14:creationId xmlns:p14="http://schemas.microsoft.com/office/powerpoint/2010/main" val="3188856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82A9B-9BEE-C942-560A-A4BB622F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8FD4D03-75D1-6671-D87F-13BC6420F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428" y="886650"/>
            <a:ext cx="4539383" cy="45716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0CF494-B6DB-14A4-6847-D1EB237D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The Context Matters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247CC4-3351-1C95-BFFE-ECF61F6BC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noProof="0" dirty="0"/>
            </a:br>
            <a:endParaRPr lang="en-US" noProof="0" dirty="0"/>
          </a:p>
          <a:p>
            <a:pPr>
              <a:lnSpc>
                <a:spcPct val="150000"/>
              </a:lnSpc>
            </a:pPr>
            <a:endParaRPr lang="en-US" sz="2000" noProof="0" dirty="0"/>
          </a:p>
          <a:p>
            <a:pPr>
              <a:lnSpc>
                <a:spcPct val="150000"/>
              </a:lnSpc>
            </a:pPr>
            <a:endParaRPr lang="en-US" sz="2000" noProof="0" dirty="0"/>
          </a:p>
          <a:p>
            <a:endParaRPr lang="en-US" noProof="0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FA50CCD-2CEC-3E1B-1C1D-643EC220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BCAA5E0-AC15-7F04-6C1E-ED8D8EF40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303DA2-5A01-5379-9ABD-345CA2D7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92A9233E-0012-0E7E-D2F9-725B0F0FD0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45733"/>
            <a:ext cx="4611624" cy="3670831"/>
          </a:xfrm>
        </p:spPr>
        <p:txBody>
          <a:bodyPr>
            <a:normAutofit/>
          </a:bodyPr>
          <a:lstStyle/>
          <a:p>
            <a:r>
              <a:rPr lang="en-US" sz="2400" noProof="0" dirty="0"/>
              <a:t>Passkey use was stronger in Safari/macOS/iOS contexts</a:t>
            </a:r>
            <a:br>
              <a:rPr lang="en-US" sz="2400" noProof="0" dirty="0"/>
            </a:br>
            <a:r>
              <a:rPr lang="en-US" sz="2400" noProof="0" dirty="0"/>
              <a:t> </a:t>
            </a:r>
          </a:p>
          <a:p>
            <a:r>
              <a:rPr lang="en-US" sz="2400" noProof="0" dirty="0"/>
              <a:t>Lower passkey use in Edge, Firefox, Windows </a:t>
            </a:r>
            <a:br>
              <a:rPr lang="en-US" sz="2400" noProof="0" dirty="0"/>
            </a:br>
            <a:endParaRPr lang="en-US" sz="2400" noProof="0" dirty="0"/>
          </a:p>
          <a:p>
            <a:r>
              <a:rPr lang="en-US" sz="2400" noProof="0" dirty="0"/>
              <a:t>Embedded/</a:t>
            </a:r>
            <a:r>
              <a:rPr lang="en-US" sz="2400" noProof="0" dirty="0" err="1"/>
              <a:t>webview</a:t>
            </a:r>
            <a:r>
              <a:rPr lang="en-US" sz="2400" noProof="0" dirty="0"/>
              <a:t> contexts were overwhelmingly TOTP</a:t>
            </a:r>
          </a:p>
        </p:txBody>
      </p:sp>
      <p:sp>
        <p:nvSpPr>
          <p:cNvPr id="3" name="Inhaltsplatzhalter 22">
            <a:extLst>
              <a:ext uri="{FF2B5EF4-FFF2-40B4-BE49-F238E27FC236}">
                <a16:creationId xmlns:a16="http://schemas.microsoft.com/office/drawing/2014/main" id="{44BC47FB-335E-B8A2-3DEB-CD3CFDDBD20A}"/>
              </a:ext>
            </a:extLst>
          </p:cNvPr>
          <p:cNvSpPr txBox="1">
            <a:spLocks/>
          </p:cNvSpPr>
          <p:nvPr/>
        </p:nvSpPr>
        <p:spPr>
          <a:xfrm>
            <a:off x="6167716" y="1094265"/>
            <a:ext cx="5652808" cy="4367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000" noProof="0" dirty="0"/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D4BB5304-48C7-1DC7-8F7F-AFA36572E33D}"/>
              </a:ext>
            </a:extLst>
          </p:cNvPr>
          <p:cNvSpPr/>
          <p:nvPr/>
        </p:nvSpPr>
        <p:spPr>
          <a:xfrm>
            <a:off x="1942264" y="5225926"/>
            <a:ext cx="8450903" cy="10197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7000"/>
              </a:lnSpc>
            </a:pPr>
            <a:r>
              <a:rPr lang="en-US" sz="2800" b="1" noProof="0" dirty="0">
                <a:solidFill>
                  <a:schemeClr val="tx1"/>
                </a:solidFill>
              </a:rPr>
              <a:t>Passkeys are fast! </a:t>
            </a:r>
          </a:p>
          <a:p>
            <a:pPr algn="ctr">
              <a:lnSpc>
                <a:spcPct val="97000"/>
              </a:lnSpc>
            </a:pPr>
            <a:r>
              <a:rPr lang="en-US" sz="2800" b="1" noProof="0" dirty="0">
                <a:solidFill>
                  <a:schemeClr val="tx1"/>
                </a:solidFill>
              </a:rPr>
              <a:t>…where the ecosystem supports them</a:t>
            </a:r>
          </a:p>
        </p:txBody>
      </p:sp>
    </p:spTree>
    <p:extLst>
      <p:ext uri="{BB962C8B-B14F-4D97-AF65-F5344CB8AC3E}">
        <p14:creationId xmlns:p14="http://schemas.microsoft.com/office/powerpoint/2010/main" val="69472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63E09-C6CD-F8BD-8999-6AE269E13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F90E4DA-AD9B-13B7-BD07-8A7264FA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Lessons Learned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4C99F5-9D19-B736-916A-25930B747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61E12-5F5E-4213-9DE9-C8086B06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69DB-5E9D-D0C8-B919-356B0E63D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99963-8EF3-5F21-1CCE-3DB579B5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22</a:t>
            </a:fld>
            <a:endParaRPr lang="en-US" noProof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183E36-D2CB-B110-43BB-BA4EE90A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650" y="520200"/>
            <a:ext cx="2908800" cy="2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47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A1A31-67CF-8006-7C73-A80CBAE5B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D90C-947D-C864-3397-F2A8FD4F4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Lessons Learned – Rollout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A1119-08F3-49B6-0D6B-C21241BEA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N</a:t>
            </a:r>
            <a:r>
              <a:rPr lang="en-US" noProof="0" dirty="0" err="1"/>
              <a:t>ewsletters</a:t>
            </a:r>
            <a:r>
              <a:rPr lang="en-US" noProof="0"/>
              <a:t> &amp; Warnings</a:t>
            </a:r>
            <a:r>
              <a:rPr lang="en-US"/>
              <a:t> </a:t>
            </a:r>
            <a:r>
              <a:rPr lang="en-US" dirty="0"/>
              <a:t>were not enough, esp. for students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Use repeated, unavoidable nudges before enforcement</a:t>
            </a:r>
          </a:p>
          <a:p>
            <a:pPr lvl="1"/>
            <a:r>
              <a:rPr lang="en-US" dirty="0"/>
              <a:t>Login-flow warnings</a:t>
            </a:r>
          </a:p>
          <a:p>
            <a:pPr lvl="1"/>
            <a:r>
              <a:rPr lang="en-US" noProof="0" dirty="0"/>
              <a:t>Intentional delays of logins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Users often ignored backup token recommendations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D299B-1C76-113F-3FF7-3C9FA7845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8A8DA-ECC1-7815-9F23-A8E31AE1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DFB8-8C35-BE46-4922-F9CA5817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4403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22EA3-0185-C460-8CA0-E5CDB4464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F1A3B-7AB4-E241-263D-100AD968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Lessons Learned – Support &amp; Helpdesk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C1889-18C4-F851-FEB8-D11401E7A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noProof="0" dirty="0"/>
              <a:t>Approx. 6% (1775) of users contacted the helpdesk at least once due to login issues</a:t>
            </a:r>
          </a:p>
          <a:p>
            <a:pPr lvl="1">
              <a:lnSpc>
                <a:spcPct val="150000"/>
              </a:lnSpc>
            </a:pPr>
            <a:r>
              <a:rPr lang="en-US" noProof="0" dirty="0"/>
              <a:t>27% (486) Mixture of support requests for setting-up MFA</a:t>
            </a:r>
          </a:p>
          <a:p>
            <a:pPr lvl="1">
              <a:lnSpc>
                <a:spcPct val="150000"/>
              </a:lnSpc>
            </a:pPr>
            <a:r>
              <a:rPr lang="en-US" noProof="0" dirty="0"/>
              <a:t>20% (360) Due to lost/new/… smartphones &amp; TOTP issues</a:t>
            </a:r>
          </a:p>
          <a:p>
            <a:endParaRPr lang="en-US" noProof="0" dirty="0"/>
          </a:p>
          <a:p>
            <a:r>
              <a:rPr lang="en-US" noProof="0" dirty="0"/>
              <a:t>Mitigations</a:t>
            </a:r>
          </a:p>
          <a:p>
            <a:pPr lvl="1">
              <a:lnSpc>
                <a:spcPct val="160000"/>
              </a:lnSpc>
            </a:pPr>
            <a:r>
              <a:rPr lang="en-US" noProof="0" dirty="0"/>
              <a:t>Official support “office hours”</a:t>
            </a:r>
          </a:p>
          <a:p>
            <a:pPr lvl="1">
              <a:lnSpc>
                <a:spcPct val="160000"/>
              </a:lnSpc>
            </a:pPr>
            <a:r>
              <a:rPr lang="en-US" noProof="0" dirty="0"/>
              <a:t>Offering self-service reset for students</a:t>
            </a:r>
          </a:p>
          <a:p>
            <a:pPr marL="0" indent="0">
              <a:buNone/>
            </a:pPr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36768-7995-EF94-FDBF-B64429788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49577-C93F-B7E4-58E2-1330CE2D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2901F-A5D0-BF1D-86E6-C8696C256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8354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01985-06C2-102B-0EED-A730215B2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Lessons Learned – Technical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162D7-2F81-34ED-B2B5-EB0B8A520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Handle canceled, abandoned</a:t>
            </a:r>
            <a:r>
              <a:rPr lang="en-US" dirty="0"/>
              <a:t>, and </a:t>
            </a:r>
            <a:r>
              <a:rPr lang="en-US" noProof="0" dirty="0"/>
              <a:t>incomplete enrollments 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 Always verify new </a:t>
            </a:r>
            <a:r>
              <a:rPr lang="en-US" noProof="0" dirty="0"/>
              <a:t>FIDO2/TOTP tokens before activation</a:t>
            </a:r>
          </a:p>
          <a:p>
            <a:r>
              <a:rPr lang="en-US"/>
              <a:t>Exam environments</a:t>
            </a:r>
          </a:p>
          <a:p>
            <a:r>
              <a:rPr lang="en-US"/>
              <a:t>Passkeys work in general … but think about:</a:t>
            </a:r>
          </a:p>
          <a:p>
            <a:pPr lvl="1"/>
            <a:r>
              <a:rPr lang="en-US"/>
              <a:t>Systems in Labs</a:t>
            </a:r>
          </a:p>
          <a:p>
            <a:pPr lvl="1"/>
            <a:r>
              <a:rPr lang="en-US"/>
              <a:t>Browser engines embedded in applications </a:t>
            </a:r>
            <a:br>
              <a:rPr lang="en-US"/>
            </a:br>
            <a:r>
              <a:rPr lang="en-US"/>
              <a:t>(</a:t>
            </a:r>
            <a:r>
              <a:rPr lang="de-US"/>
              <a:t>often hard to detect or influence</a:t>
            </a:r>
            <a:r>
              <a:rPr lang="en-US"/>
              <a:t>)</a:t>
            </a:r>
          </a:p>
          <a:p>
            <a:pPr lvl="1"/>
            <a:r>
              <a:rPr lang="en-US"/>
              <a:t>Expect every vendor, OS, browser, and device age (Bring your own Device)</a:t>
            </a:r>
          </a:p>
          <a:p>
            <a:pPr lvl="1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8C05A-1EEC-9C4B-1D50-BC7820E5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001B1-8207-DBFE-743C-D8CB5DFA3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7181-223F-AF1E-3A12-8DA56BDB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091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4C307-CF84-9117-30AB-16890E57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C433-3A24-051D-2434-EED41FE72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52725"/>
          </a:xfrm>
        </p:spPr>
        <p:txBody>
          <a:bodyPr>
            <a:normAutofit/>
          </a:bodyPr>
          <a:lstStyle/>
          <a:p>
            <a:r>
              <a:rPr lang="en-US" dirty="0"/>
              <a:t>MFA with Passkeys works in R&amp;E!</a:t>
            </a:r>
          </a:p>
          <a:p>
            <a:r>
              <a:rPr lang="en-US" dirty="0"/>
              <a:t>Plan support and reset options from day one</a:t>
            </a:r>
          </a:p>
          <a:p>
            <a:r>
              <a:rPr lang="en-US" dirty="0"/>
              <a:t>BYOD introduces more challenges</a:t>
            </a:r>
          </a:p>
          <a:p>
            <a:r>
              <a:rPr lang="en-US" dirty="0"/>
              <a:t>Keep institutional constraints (exams) in mind</a:t>
            </a:r>
          </a:p>
          <a:p>
            <a:r>
              <a:rPr lang="en-US" dirty="0"/>
              <a:t>Mix of methods is the way to go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611C7-F378-E816-D2DA-4D8A4C57C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0510-5349-68B0-7B96-0AFDC82B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C2CF0-B610-C843-B7CB-90EB9180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26</a:t>
            </a:fld>
            <a:endParaRPr lang="en-US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DFFD63-04BB-CACA-C05E-198F50E78D11}"/>
              </a:ext>
            </a:extLst>
          </p:cNvPr>
          <p:cNvSpPr txBox="1"/>
          <p:nvPr/>
        </p:nvSpPr>
        <p:spPr>
          <a:xfrm>
            <a:off x="1560576" y="4631806"/>
            <a:ext cx="90708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/>
              <a:t>Passkeys reduce login friction.</a:t>
            </a:r>
            <a:br>
              <a:rPr lang="en-US" sz="3200" b="1" dirty="0"/>
            </a:br>
            <a:r>
              <a:rPr lang="en-US" sz="3200" b="1" dirty="0"/>
              <a:t>Institutions must handle the remaining friction.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345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8B6BD-F13B-E98D-17F1-B4BFBC8C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9946"/>
            <a:ext cx="8098790" cy="2852737"/>
          </a:xfrm>
        </p:spPr>
        <p:txBody>
          <a:bodyPr/>
          <a:lstStyle/>
          <a:p>
            <a:r>
              <a:rPr lang="en-US" noProof="0" dirty="0"/>
              <a:t>Thanks for your attention!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F8E076-36D2-378B-7614-FFCCBB5A9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29671"/>
            <a:ext cx="10515600" cy="1500187"/>
          </a:xfrm>
        </p:spPr>
        <p:txBody>
          <a:bodyPr>
            <a:normAutofit/>
          </a:bodyPr>
          <a:lstStyle/>
          <a:p>
            <a:r>
              <a:rPr lang="en-US" noProof="0" dirty="0"/>
              <a:t>Any questions left?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115D-4C18-144A-71AA-ED1CD9A0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58C8E-2D2E-2805-63D1-5D063774F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A16B7-7D56-1770-7788-483A203F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27</a:t>
            </a:fld>
            <a:endParaRPr lang="en-US" noProof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1BDF13C-66D1-9850-E00D-F098560CE9AF}"/>
              </a:ext>
            </a:extLst>
          </p:cNvPr>
          <p:cNvSpPr txBox="1"/>
          <p:nvPr/>
        </p:nvSpPr>
        <p:spPr>
          <a:xfrm>
            <a:off x="4172711" y="5314129"/>
            <a:ext cx="3763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Florian Ritterhoff</a:t>
            </a:r>
          </a:p>
          <a:p>
            <a:r>
              <a:rPr lang="en-US" sz="2400" noProof="0" dirty="0">
                <a:hlinkClick r:id="rId2"/>
              </a:rPr>
              <a:t>florian.ritterhoff@hm.edu</a:t>
            </a:r>
            <a:endParaRPr lang="en-US" sz="2400" noProof="0" dirty="0"/>
          </a:p>
          <a:p>
            <a:endParaRPr lang="en-US" sz="2400" noProof="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26A5629-DEAC-0058-5B08-4532C6E6114E}"/>
              </a:ext>
            </a:extLst>
          </p:cNvPr>
          <p:cNvSpPr txBox="1"/>
          <p:nvPr/>
        </p:nvSpPr>
        <p:spPr>
          <a:xfrm>
            <a:off x="832358" y="5314129"/>
            <a:ext cx="3520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noProof="0" dirty="0"/>
              <a:t>Erwin Kupris</a:t>
            </a:r>
          </a:p>
          <a:p>
            <a:pPr algn="l"/>
            <a:r>
              <a:rPr lang="en-US" sz="2400" noProof="0" dirty="0">
                <a:hlinkClick r:id="rId3"/>
              </a:rPr>
              <a:t>erwin.kupris@hm.edu</a:t>
            </a:r>
            <a:r>
              <a:rPr lang="en-US" sz="2400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4974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CB8B839-689F-1770-F1F0-13560D56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Further Resources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491B4A-93E0-6658-91CC-67C577FA6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eduMFA 	</a:t>
            </a:r>
            <a:r>
              <a:rPr lang="en-DE">
                <a:sym typeface="Wingdings" pitchFamily="2" charset="2"/>
              </a:rPr>
              <a:t> </a:t>
            </a:r>
            <a:r>
              <a:rPr lang="en-GB">
                <a:sym typeface="Wingdings" pitchFamily="2" charset="2"/>
              </a:rPr>
              <a:t>https://</a:t>
            </a:r>
            <a:r>
              <a:rPr lang="en-GB" err="1">
                <a:sym typeface="Wingdings" pitchFamily="2" charset="2"/>
              </a:rPr>
              <a:t>edumfa.io</a:t>
            </a:r>
            <a:r>
              <a:rPr lang="en-GB">
                <a:sym typeface="Wingdings" pitchFamily="2" charset="2"/>
              </a:rPr>
              <a:t>/</a:t>
            </a:r>
            <a:endParaRPr lang="en-DE"/>
          </a:p>
          <a:p>
            <a:endParaRPr lang="en-DE"/>
          </a:p>
          <a:p>
            <a:r>
              <a:rPr lang="en-DE"/>
              <a:t>fudiscr 	</a:t>
            </a:r>
            <a:r>
              <a:rPr lang="en-DE">
                <a:sym typeface="Wingdings" pitchFamily="2" charset="2"/>
              </a:rPr>
              <a:t> </a:t>
            </a:r>
            <a:r>
              <a:rPr lang="en-GB">
                <a:sym typeface="Wingdings" pitchFamily="2" charset="2"/>
              </a:rPr>
              <a:t>https://</a:t>
            </a:r>
            <a:r>
              <a:rPr lang="en-GB" err="1">
                <a:sym typeface="Wingdings" pitchFamily="2" charset="2"/>
              </a:rPr>
              <a:t>doku.tid.dfn.de</a:t>
            </a:r>
            <a:r>
              <a:rPr lang="en-GB">
                <a:sym typeface="Wingdings" pitchFamily="2" charset="2"/>
              </a:rPr>
              <a:t>/</a:t>
            </a:r>
            <a:r>
              <a:rPr lang="en-GB" err="1">
                <a:sym typeface="Wingdings" pitchFamily="2" charset="2"/>
              </a:rPr>
              <a:t>de:shibidp:plugin-fudiscr</a:t>
            </a:r>
            <a:endParaRPr lang="en-DE"/>
          </a:p>
          <a:p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771C-B961-4967-ECD5-91B55BA60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09.06.2026</a:t>
            </a:r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0F761-33F4-E481-1E76-C135761C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TNC26 - Passkeys for Research and Education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682D3-8BEC-B3C7-2D0A-5D0DC604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52801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40F4A-834D-EFC9-26E8-9949CAB39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78029-2720-CBF1-D52A-D0C31C2D6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Backup: What are Passkeys? 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E69FD24B-8C58-772D-FCFC-CF83FE134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09.06.2026</a:t>
            </a:r>
            <a:endParaRPr lang="en-US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C1871FF-57CB-C409-1C1A-0BF61BB04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A345B0-D842-BE93-F0FE-9E73F38C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29</a:t>
            </a:fld>
            <a:endParaRPr lang="en-US" noProof="0" dirty="0"/>
          </a:p>
        </p:txBody>
      </p:sp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6E374707-C1FF-3988-E529-C2244C7F97D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10000"/>
          </a:bodyPr>
          <a:lstStyle/>
          <a:p>
            <a:endParaRPr lang="en-US" sz="2000" noProof="0" dirty="0"/>
          </a:p>
          <a:p>
            <a:r>
              <a:rPr lang="en-US" sz="1800" noProof="0" dirty="0"/>
              <a:t>Passkeys are discoverable FIDO2 credentials</a:t>
            </a:r>
          </a:p>
          <a:p>
            <a:r>
              <a:rPr lang="en-US" sz="1800" noProof="0" dirty="0"/>
              <a:t>Can be device-bound or synced across devices</a:t>
            </a:r>
          </a:p>
          <a:p>
            <a:r>
              <a:rPr lang="en-US" sz="1800" noProof="0" dirty="0"/>
              <a:t>Enable </a:t>
            </a:r>
            <a:r>
              <a:rPr lang="en-US" sz="1800" noProof="0" dirty="0" err="1"/>
              <a:t>passwordless</a:t>
            </a:r>
            <a:r>
              <a:rPr lang="en-US" sz="1800" noProof="0" dirty="0"/>
              <a:t> and </a:t>
            </a:r>
            <a:r>
              <a:rPr lang="en-US" sz="1800" noProof="0" dirty="0" err="1"/>
              <a:t>usernameless</a:t>
            </a:r>
            <a:r>
              <a:rPr lang="en-US" sz="1800" noProof="0" dirty="0"/>
              <a:t> login flows</a:t>
            </a:r>
          </a:p>
          <a:p>
            <a:r>
              <a:rPr lang="en-US" sz="1800" noProof="0" dirty="0"/>
              <a:t>Cross-device authentication allows using a phone to sign in on another device</a:t>
            </a:r>
          </a:p>
          <a:p>
            <a:r>
              <a:rPr lang="en-US" sz="1800" noProof="0" dirty="0"/>
              <a:t>More features:</a:t>
            </a:r>
          </a:p>
          <a:p>
            <a:pPr lvl="1"/>
            <a:r>
              <a:rPr lang="en-US" sz="1800" noProof="0" dirty="0"/>
              <a:t>phishing-resistant through origin binding</a:t>
            </a:r>
          </a:p>
          <a:p>
            <a:pPr lvl="1"/>
            <a:r>
              <a:rPr lang="en-US" sz="1800" noProof="0" dirty="0"/>
              <a:t>no shared secret, asymmetrical cryptography instead</a:t>
            </a:r>
          </a:p>
          <a:p>
            <a:pPr lvl="1"/>
            <a:r>
              <a:rPr lang="en-US" sz="1800" noProof="0" dirty="0"/>
              <a:t>user verification for MFA</a:t>
            </a:r>
          </a:p>
          <a:p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9470E-19DE-4238-35C1-67B3E8B80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46" y="2256325"/>
            <a:ext cx="6509594" cy="26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3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41111-D703-BC25-63FD-73B7A9551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9366C-91D8-A5CA-6A15-FF391E9F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The Passkey Promise Meets University Reality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5D844-E98C-A474-DDE2-3114F634A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7EBC6E0A-D613-BB67-82C1-FDEB1EEE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9A930F17-A3FC-6D7B-5BB9-0148BBC93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7633A3-F16F-391E-B080-95A5022A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1BDE87D1-891B-AD2E-72C9-2C27D804B0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641427"/>
            <a:ext cx="4897438" cy="38751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500"/>
              </a:spcBef>
              <a:buNone/>
            </a:pPr>
            <a:r>
              <a:rPr lang="en-US" sz="2400" b="1" noProof="0" dirty="0"/>
              <a:t>The Promise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sz="2400" noProof="0" dirty="0" err="1"/>
              <a:t>Passwordless</a:t>
            </a:r>
            <a:r>
              <a:rPr lang="en-US" sz="2400" noProof="0" dirty="0"/>
              <a:t> login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sz="2400" noProof="0" dirty="0"/>
              <a:t>No username typing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sz="2400" noProof="0" dirty="0"/>
              <a:t>Synced across devices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sz="2400" noProof="0" dirty="0"/>
              <a:t>Phishing-resistant by design</a:t>
            </a:r>
            <a:endParaRPr lang="en-US" sz="1600" noProof="0" dirty="0"/>
          </a:p>
          <a:p>
            <a:pPr marL="0" indent="0">
              <a:lnSpc>
                <a:spcPct val="150000"/>
              </a:lnSpc>
              <a:spcBef>
                <a:spcPts val="500"/>
              </a:spcBef>
              <a:buNone/>
            </a:pPr>
            <a:endParaRPr lang="en-US" sz="1600" noProof="0" dirty="0"/>
          </a:p>
        </p:txBody>
      </p:sp>
      <p:sp>
        <p:nvSpPr>
          <p:cNvPr id="18" name="Inhaltsplatzhalter 22">
            <a:extLst>
              <a:ext uri="{FF2B5EF4-FFF2-40B4-BE49-F238E27FC236}">
                <a16:creationId xmlns:a16="http://schemas.microsoft.com/office/drawing/2014/main" id="{5428C0E5-C3C7-DEEC-729C-5AB829211D05}"/>
              </a:ext>
            </a:extLst>
          </p:cNvPr>
          <p:cNvSpPr txBox="1">
            <a:spLocks/>
          </p:cNvSpPr>
          <p:nvPr/>
        </p:nvSpPr>
        <p:spPr>
          <a:xfrm>
            <a:off x="7086600" y="1690688"/>
            <a:ext cx="4798765" cy="3099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500"/>
              </a:spcBef>
              <a:buNone/>
            </a:pPr>
            <a:r>
              <a:rPr lang="en-US" sz="2400" b="1" noProof="0" dirty="0"/>
              <a:t>The university reality</a:t>
            </a:r>
          </a:p>
          <a:p>
            <a:pPr marL="0">
              <a:lnSpc>
                <a:spcPct val="150000"/>
              </a:lnSpc>
              <a:spcBef>
                <a:spcPts val="500"/>
              </a:spcBef>
            </a:pPr>
            <a:r>
              <a:rPr lang="en-US" sz="2400" noProof="0" dirty="0"/>
              <a:t>Students, faculty, staff</a:t>
            </a:r>
          </a:p>
          <a:p>
            <a:pPr marL="0">
              <a:lnSpc>
                <a:spcPct val="150000"/>
              </a:lnSpc>
              <a:spcBef>
                <a:spcPts val="500"/>
              </a:spcBef>
            </a:pPr>
            <a:r>
              <a:rPr lang="en-US" sz="2400" noProof="0" dirty="0"/>
              <a:t>Managed vs. personal devices</a:t>
            </a:r>
          </a:p>
          <a:p>
            <a:pPr marL="0">
              <a:lnSpc>
                <a:spcPct val="150000"/>
              </a:lnSpc>
              <a:spcBef>
                <a:spcPts val="500"/>
              </a:spcBef>
            </a:pPr>
            <a:r>
              <a:rPr lang="en-US" sz="2400" noProof="0" dirty="0"/>
              <a:t>Shared lab machines</a:t>
            </a:r>
          </a:p>
          <a:p>
            <a:pPr marL="0">
              <a:lnSpc>
                <a:spcPct val="150000"/>
              </a:lnSpc>
              <a:spcBef>
                <a:spcPts val="500"/>
              </a:spcBef>
            </a:pPr>
            <a:r>
              <a:rPr lang="en-US" sz="2400" noProof="0" dirty="0"/>
              <a:t>Large variety of technical expertise</a:t>
            </a:r>
            <a:endParaRPr lang="en-US" sz="1600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A6D839-BAEE-6CD8-9063-E29BB36B4C97}"/>
              </a:ext>
            </a:extLst>
          </p:cNvPr>
          <p:cNvSpPr txBox="1"/>
          <p:nvPr/>
        </p:nvSpPr>
        <p:spPr>
          <a:xfrm>
            <a:off x="2030884" y="5150970"/>
            <a:ext cx="8136611" cy="61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noProof="0" dirty="0"/>
          </a:p>
          <a:p>
            <a:pPr algn="l">
              <a:lnSpc>
                <a:spcPct val="97000"/>
              </a:lnSpc>
            </a:pPr>
            <a:endParaRPr lang="en-US" sz="1450" noProof="0" dirty="0"/>
          </a:p>
        </p:txBody>
      </p:sp>
      <p:pic>
        <p:nvPicPr>
          <p:cNvPr id="3" name="Graphic 38">
            <a:extLst>
              <a:ext uri="{FF2B5EF4-FFF2-40B4-BE49-F238E27FC236}">
                <a16:creationId xmlns:a16="http://schemas.microsoft.com/office/drawing/2014/main" id="{6079A82E-471C-72C0-B902-BA25E35216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4139" y="1726094"/>
            <a:ext cx="1159934" cy="11599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81FE8D-4B00-F465-7DDA-B8E6D18EFF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5638" y="1726094"/>
            <a:ext cx="1075267" cy="1075267"/>
          </a:xfrm>
          <a:prstGeom prst="rect">
            <a:avLst/>
          </a:prstGeom>
        </p:spPr>
      </p:pic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BA07BA7B-2F5A-D67C-F1B1-59642AB3E389}"/>
              </a:ext>
            </a:extLst>
          </p:cNvPr>
          <p:cNvSpPr/>
          <p:nvPr/>
        </p:nvSpPr>
        <p:spPr>
          <a:xfrm>
            <a:off x="1056543" y="5080712"/>
            <a:ext cx="10078913" cy="106952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7000"/>
              </a:lnSpc>
            </a:pPr>
            <a:r>
              <a:rPr lang="en-US" sz="2400" noProof="0" dirty="0">
                <a:solidFill>
                  <a:schemeClr val="tx1"/>
                </a:solidFill>
              </a:rPr>
              <a:t>Question: </a:t>
            </a:r>
            <a:r>
              <a:rPr lang="en-US" sz="2400" b="1" noProof="0" dirty="0">
                <a:solidFill>
                  <a:schemeClr val="tx1"/>
                </a:solidFill>
              </a:rPr>
              <a:t>Does the promise survive institutional deployment reality?</a:t>
            </a:r>
          </a:p>
        </p:txBody>
      </p:sp>
    </p:spTree>
    <p:extLst>
      <p:ext uri="{BB962C8B-B14F-4D97-AF65-F5344CB8AC3E}">
        <p14:creationId xmlns:p14="http://schemas.microsoft.com/office/powerpoint/2010/main" val="373838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2026-05-14 190115">
            <a:hlinkClick r:id="" action="ppaction://media"/>
            <a:extLst>
              <a:ext uri="{FF2B5EF4-FFF2-40B4-BE49-F238E27FC236}">
                <a16:creationId xmlns:a16="http://schemas.microsoft.com/office/drawing/2014/main" id="{D7F87795-4ABB-CEF1-9D60-35A63966A14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684.2845"/>
                  <p14:bmkLst>
                    <p14:bmk name="Bookmark 2" time="34220.809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11" y="549000"/>
            <a:ext cx="9601179" cy="5760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4D482-B4FD-CB3A-3CF2-B824C8273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4F61B-8BB7-B209-AD44-0C17D71A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255B5-B0EB-4D44-FA11-398FAD05C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678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2026-05-14 190115">
            <a:hlinkClick r:id="" action="ppaction://media"/>
            <a:extLst>
              <a:ext uri="{FF2B5EF4-FFF2-40B4-BE49-F238E27FC236}">
                <a16:creationId xmlns:a16="http://schemas.microsoft.com/office/drawing/2014/main" id="{D7F87795-4ABB-CEF1-9D60-35A63966A14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98.0168"/>
                  <p14:bmkLst>
                    <p14:bmk name="Bookmark 2" time="34220.809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548481"/>
            <a:ext cx="9601200" cy="5761038"/>
          </a:xfr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A1D24DD-9CC5-B5A2-94DF-81D99931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2309241-6572-6E1C-2B08-9B29C14E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2E5CBD5-BAA2-353D-4EDC-F8E5BC9C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414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C456-BC57-B6EC-D40E-030395CFF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EE6CE-A89A-5C6C-4C93-A54FB7D9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Roles Changed the Shape of Adoption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3F4EABAC-38E1-EA80-BEF0-6883E793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1432FA4-8C65-CE6F-BA9B-174D26DC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80DF34-039C-72D6-C553-96D36F96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32</a:t>
            </a:fld>
            <a:endParaRPr lang="en-US" noProof="0" dirty="0"/>
          </a:p>
        </p:txBody>
      </p:sp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3203E0AE-DCEE-089F-E3D7-22FA6B85055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sz="2400" noProof="0" dirty="0"/>
              <a:t>Passkeys fastest across students, faculty, and staff </a:t>
            </a:r>
          </a:p>
          <a:p>
            <a:r>
              <a:rPr lang="en-US" sz="2400" noProof="0" dirty="0"/>
              <a:t>Staff/faculty had slower login medians than students </a:t>
            </a:r>
          </a:p>
          <a:p>
            <a:r>
              <a:rPr lang="en-US" sz="2400" noProof="0" dirty="0"/>
              <a:t>Faculty/staff showed more mixed portfolios and backups </a:t>
            </a:r>
          </a:p>
          <a:p>
            <a:r>
              <a:rPr lang="en-US" sz="2400" noProof="0" dirty="0"/>
              <a:t>Role-specific support remains important</a:t>
            </a:r>
          </a:p>
          <a:p>
            <a:pPr>
              <a:lnSpc>
                <a:spcPct val="150000"/>
              </a:lnSpc>
            </a:pPr>
            <a:endParaRPr lang="en-US" sz="2400" noProof="0" dirty="0"/>
          </a:p>
        </p:txBody>
      </p:sp>
      <p:sp>
        <p:nvSpPr>
          <p:cNvPr id="3" name="Inhaltsplatzhalter 22">
            <a:extLst>
              <a:ext uri="{FF2B5EF4-FFF2-40B4-BE49-F238E27FC236}">
                <a16:creationId xmlns:a16="http://schemas.microsoft.com/office/drawing/2014/main" id="{67E20A6D-3C46-5621-8E5B-7FEBA16AF263}"/>
              </a:ext>
            </a:extLst>
          </p:cNvPr>
          <p:cNvSpPr txBox="1">
            <a:spLocks/>
          </p:cNvSpPr>
          <p:nvPr/>
        </p:nvSpPr>
        <p:spPr>
          <a:xfrm>
            <a:off x="6167716" y="1094265"/>
            <a:ext cx="5652808" cy="4367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97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4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000" noProof="0" dirty="0"/>
          </a:p>
        </p:txBody>
      </p:sp>
      <p:graphicFrame>
        <p:nvGraphicFramePr>
          <p:cNvPr id="13" name="Inhaltsplatzhalter 12">
            <a:extLst>
              <a:ext uri="{FF2B5EF4-FFF2-40B4-BE49-F238E27FC236}">
                <a16:creationId xmlns:a16="http://schemas.microsoft.com/office/drawing/2014/main" id="{75EE923D-8A5F-35A8-8C2A-DECEE3FD8A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286634"/>
              </p:ext>
            </p:extLst>
          </p:nvPr>
        </p:nvGraphicFramePr>
        <p:xfrm>
          <a:off x="6096000" y="2456021"/>
          <a:ext cx="5257800" cy="1478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77260405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57359460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8163759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716272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US" dirty="0"/>
                        <a:t>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US" dirty="0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US" dirty="0"/>
                        <a:t>Staff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340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US" dirty="0"/>
                        <a:t>Passkeys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US" dirty="0"/>
                        <a:t>4.3s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US" dirty="0"/>
                        <a:t>6.99s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US" dirty="0"/>
                        <a:t>8.21s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154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US" dirty="0"/>
                        <a:t>PW+TOTPs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US" dirty="0"/>
                        <a:t>22.15s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US" dirty="0"/>
                        <a:t>28.82s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US" dirty="0"/>
                        <a:t>30.65s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954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US" dirty="0"/>
                        <a:t>PW+FIDO2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US" dirty="0"/>
                        <a:t>13.25s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US" dirty="0"/>
                        <a:t>19.69s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US" dirty="0"/>
                        <a:t>23.81s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20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812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6A13-1EB2-8173-8C8D-D8710F65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What’s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44035-C431-EF71-3B8D-5DDE7005C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3511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 dirty="0" err="1"/>
              <a:t>EntraID</a:t>
            </a:r>
            <a:r>
              <a:rPr lang="en-US" noProof="0" dirty="0"/>
              <a:t> + External Authentication Method </a:t>
            </a:r>
            <a:br>
              <a:rPr lang="en-US" noProof="0" dirty="0"/>
            </a:br>
            <a:r>
              <a:rPr lang="en-US" sz="2400" noProof="0" dirty="0">
                <a:sym typeface="Wingdings" pitchFamily="2" charset="2"/>
              </a:rPr>
              <a:t>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noProof="0" dirty="0">
                <a:sym typeface="Wingdings" pitchFamily="2" charset="2"/>
              </a:rPr>
              <a:t>	One MFA Method across both environments</a:t>
            </a:r>
            <a:br>
              <a:rPr lang="en-US" sz="2400" noProof="0" dirty="0"/>
            </a:br>
            <a:r>
              <a:rPr lang="en-US" sz="2400" noProof="0" dirty="0">
                <a:sym typeface="Wingdings" pitchFamily="2" charset="2"/>
              </a:rPr>
              <a:t> 	PoC running </a:t>
            </a:r>
            <a:r>
              <a:rPr lang="en-US" sz="2400" dirty="0">
                <a:sym typeface="Wingdings" pitchFamily="2" charset="2"/>
              </a:rPr>
              <a:t>since 01</a:t>
            </a:r>
            <a:r>
              <a:rPr lang="en-US" sz="2400" baseline="30000" dirty="0">
                <a:sym typeface="Wingdings" pitchFamily="2" charset="2"/>
              </a:rPr>
              <a:t>st</a:t>
            </a:r>
            <a:r>
              <a:rPr lang="en-US" sz="2400" dirty="0">
                <a:sym typeface="Wingdings" pitchFamily="2" charset="2"/>
              </a:rPr>
              <a:t> March 2026</a:t>
            </a:r>
            <a:endParaRPr lang="en-US" sz="2400" noProof="0" dirty="0"/>
          </a:p>
          <a:p>
            <a:pPr lvl="2"/>
            <a:r>
              <a:rPr lang="en-US" sz="2400" noProof="0" dirty="0">
                <a:sym typeface="Wingdings" pitchFamily="2" charset="2"/>
              </a:rPr>
              <a:t>Few tickets so far </a:t>
            </a:r>
            <a:endParaRPr lang="en-US" sz="2400" noProof="0" dirty="0"/>
          </a:p>
          <a:p>
            <a:pPr lvl="2"/>
            <a:r>
              <a:rPr lang="en-US" sz="2400" dirty="0">
                <a:sym typeface="Wingdings" pitchFamily="2" charset="2"/>
              </a:rPr>
              <a:t>Mostly related to </a:t>
            </a:r>
            <a:r>
              <a:rPr lang="en-US" sz="2400" noProof="0" dirty="0">
                <a:sym typeface="Wingdings" pitchFamily="2" charset="2"/>
              </a:rPr>
              <a:t>FIDO2 support</a:t>
            </a:r>
          </a:p>
          <a:p>
            <a:endParaRPr lang="en-US" noProof="0" dirty="0">
              <a:sym typeface="Wingdings" pitchFamily="2" charset="2"/>
            </a:endParaRPr>
          </a:p>
          <a:p>
            <a:r>
              <a:rPr lang="en-US" noProof="0" dirty="0">
                <a:sym typeface="Wingdings" pitchFamily="2" charset="2"/>
              </a:rPr>
              <a:t>“LDAP-only” – Services</a:t>
            </a:r>
            <a:br>
              <a:rPr lang="en-US" dirty="0"/>
            </a:br>
            <a:r>
              <a:rPr lang="en-US" sz="2400" dirty="0">
                <a:sym typeface="Wingdings" pitchFamily="2" charset="2"/>
              </a:rPr>
              <a:t> 	OIDC-to-LDAP bridge built</a:t>
            </a:r>
            <a:br>
              <a:rPr lang="en-US" sz="2400" dirty="0"/>
            </a:br>
            <a:r>
              <a:rPr lang="en-US" sz="2400" dirty="0">
                <a:sym typeface="Wingdings" pitchFamily="2" charset="2"/>
              </a:rPr>
              <a:t> 	PoC running in Computer Science faculty</a:t>
            </a:r>
            <a:endParaRPr lang="en-US" sz="2400" noProof="0" dirty="0"/>
          </a:p>
          <a:p>
            <a:endParaRPr lang="en-US" noProof="0" dirty="0">
              <a:sym typeface="Wingdings" pitchFamily="2" charset="2"/>
            </a:endParaRPr>
          </a:p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D0A41-22E4-7BF8-C2CB-0EBBE705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E7D26-6403-AB0F-E592-6A41FB4C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4FA7A-5997-B490-65DA-44E337DDC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140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956B-658D-1C50-C982-D97E3FAA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Who we 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1C33-8205-9814-FA16-566D54A655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noProof="0" dirty="0"/>
              <a:t>Erwin Kupris</a:t>
            </a:r>
          </a:p>
          <a:p>
            <a:r>
              <a:rPr lang="en-US" noProof="0" dirty="0"/>
              <a:t>PhD Candidate</a:t>
            </a:r>
          </a:p>
          <a:p>
            <a:r>
              <a:rPr lang="en-US" noProof="0" dirty="0"/>
              <a:t>Focus on digital identities</a:t>
            </a:r>
            <a:br>
              <a:rPr lang="en-US" noProof="0" dirty="0"/>
            </a:br>
            <a:br>
              <a:rPr lang="en-US" noProof="0" dirty="0"/>
            </a:br>
            <a:r>
              <a:rPr lang="en-US" dirty="0">
                <a:sym typeface="Wingdings" pitchFamily="2" charset="2"/>
              </a:rPr>
              <a:t> Research perspective</a:t>
            </a:r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1DC9D8-0483-3658-BDAD-F63D2ECED8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noProof="0" dirty="0"/>
              <a:t>Florian Ritterhoff</a:t>
            </a:r>
          </a:p>
          <a:p>
            <a:r>
              <a:rPr lang="en-US" noProof="0" dirty="0"/>
              <a:t>Member of the IT department</a:t>
            </a:r>
          </a:p>
          <a:p>
            <a:r>
              <a:rPr lang="en-US" noProof="0" dirty="0"/>
              <a:t>Responsible for SSO/IAM/..</a:t>
            </a:r>
            <a:br>
              <a:rPr lang="en-US" noProof="0" dirty="0"/>
            </a:br>
            <a:br>
              <a:rPr lang="en-US" noProof="0" dirty="0"/>
            </a:br>
            <a:r>
              <a:rPr lang="en-US" dirty="0">
                <a:sym typeface="Wingdings" pitchFamily="2" charset="2"/>
              </a:rPr>
              <a:t> Operational perspective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F3C80-02EF-BC1E-6B2D-D1A68495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D93C2-04DF-ADE9-F47C-9CAF9AB04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D0060-2E6A-B684-F6D3-EC67D575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F9C2CF3-4F5E-2420-38A3-F642211B6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17" y="4333634"/>
            <a:ext cx="2251883" cy="1687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42EDF3-A7B6-6CB2-730C-5F57FE26A1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14"/>
          <a:stretch>
            <a:fillRect/>
          </a:stretch>
        </p:blipFill>
        <p:spPr>
          <a:xfrm>
            <a:off x="7808238" y="4142791"/>
            <a:ext cx="1604724" cy="203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4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21636-D51E-C5F1-97B1-57807AD4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Keyfacts</a:t>
            </a:r>
            <a:br>
              <a:rPr lang="en-US" noProof="0" dirty="0"/>
            </a:br>
            <a:r>
              <a:rPr lang="en-US" noProof="0" dirty="0"/>
              <a:t>Munich University of Applied Sciences (HM)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AEE78-DD2B-586B-84F0-016587FF5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noProof="0" dirty="0"/>
              <a:t>Approx. 19,000 Students</a:t>
            </a:r>
          </a:p>
          <a:p>
            <a:r>
              <a:rPr lang="en-US" noProof="0" dirty="0"/>
              <a:t>Approx. 2,000 Employees</a:t>
            </a:r>
          </a:p>
          <a:p>
            <a:r>
              <a:rPr lang="en-US" noProof="0" dirty="0"/>
              <a:t>14 faculties covering everything from </a:t>
            </a:r>
            <a:br>
              <a:rPr lang="en-US" noProof="0" dirty="0"/>
            </a:br>
            <a:r>
              <a:rPr lang="de-DE" noProof="0" dirty="0"/>
              <a:t>civil </a:t>
            </a:r>
            <a:r>
              <a:rPr lang="de-DE" noProof="0" dirty="0" err="1"/>
              <a:t>engineering</a:t>
            </a:r>
            <a:r>
              <a:rPr lang="de-DE" noProof="0" dirty="0"/>
              <a:t> and </a:t>
            </a:r>
            <a:r>
              <a:rPr lang="en-US" noProof="0" dirty="0"/>
              <a:t>computer science </a:t>
            </a:r>
            <a:br>
              <a:rPr lang="en-US" noProof="0" dirty="0"/>
            </a:br>
            <a:r>
              <a:rPr lang="en-US" noProof="0" dirty="0"/>
              <a:t>to health care</a:t>
            </a:r>
          </a:p>
          <a:p>
            <a:endParaRPr lang="en-US" noProof="0" dirty="0"/>
          </a:p>
          <a:p>
            <a:r>
              <a:rPr lang="en-US" noProof="0" dirty="0"/>
              <a:t>Hundreds of systems connected to SSO </a:t>
            </a:r>
            <a:br>
              <a:rPr lang="en-US" noProof="0" dirty="0"/>
            </a:br>
            <a:r>
              <a:rPr lang="en-US" noProof="0" dirty="0"/>
              <a:t>(SAML and OIDC)</a:t>
            </a:r>
          </a:p>
          <a:p>
            <a:endParaRPr lang="en-US" noProof="0" dirty="0"/>
          </a:p>
          <a:p>
            <a:r>
              <a:rPr lang="en-US" noProof="0" dirty="0"/>
              <a:t>Until </a:t>
            </a:r>
            <a:r>
              <a:rPr lang="en-US" noProof="0"/>
              <a:t>04/2025</a:t>
            </a:r>
            <a:r>
              <a:rPr lang="en-US" noProof="0" dirty="0"/>
              <a:t>: no MFA</a:t>
            </a:r>
            <a:r>
              <a:rPr lang="de-DE" noProof="0" dirty="0"/>
              <a:t> and </a:t>
            </a:r>
            <a:r>
              <a:rPr lang="de-DE" noProof="0" dirty="0" err="1"/>
              <a:t>passwords</a:t>
            </a:r>
            <a:r>
              <a:rPr lang="de-DE" noProof="0" dirty="0"/>
              <a:t> </a:t>
            </a:r>
            <a:r>
              <a:rPr lang="de-DE" noProof="0" dirty="0" err="1"/>
              <a:t>without</a:t>
            </a:r>
            <a:r>
              <a:rPr lang="de-DE" noProof="0" dirty="0"/>
              <a:t> </a:t>
            </a:r>
            <a:r>
              <a:rPr lang="de-DE" noProof="0" dirty="0" err="1"/>
              <a:t>complexity</a:t>
            </a:r>
            <a:r>
              <a:rPr lang="de-DE" noProof="0" dirty="0"/>
              <a:t> rules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35352-FB48-07B8-8083-220E96518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D7FAC-2D5E-3D9E-ED9A-34FB04A22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30760-BED7-F971-41B7-F3EB8709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5</a:t>
            </a:fld>
            <a:endParaRPr lang="en-US" noProof="0" dirty="0"/>
          </a:p>
        </p:txBody>
      </p:sp>
      <p:pic>
        <p:nvPicPr>
          <p:cNvPr id="7" name="Grafik 18">
            <a:extLst>
              <a:ext uri="{FF2B5EF4-FFF2-40B4-BE49-F238E27FC236}">
                <a16:creationId xmlns:a16="http://schemas.microsoft.com/office/drawing/2014/main" id="{DDA78B08-65E1-52B5-47DF-8BB09069AF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8871235" y="2890329"/>
            <a:ext cx="2221929" cy="222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2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049D832-E83C-877A-7FDF-2A8C82543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Setup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CD0297-8A58-6F19-C1B1-784108D0C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0B472-BACF-9070-3E09-0846ED92E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5FD27-50F3-084E-02B7-E51666C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84E2-C0F6-380B-8BC8-E587918B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361CF-9A47-4C8C-A01E-566DC0626ACC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34C2E-6A77-74C4-CCC9-759AF6C0F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650" y="520200"/>
            <a:ext cx="2908800" cy="2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37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1715-4A69-0A36-3137-13DF4E71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MFA @ 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7C927-69C6-2905-493D-BA7E58168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Time-Based One Time Passwords (TOTP)</a:t>
            </a:r>
            <a:r>
              <a:rPr lang="en-US" noProof="0" dirty="0"/>
              <a:t> </a:t>
            </a:r>
          </a:p>
          <a:p>
            <a:endParaRPr lang="en-US" noProof="0" dirty="0"/>
          </a:p>
          <a:p>
            <a:r>
              <a:rPr lang="en-US" noProof="0" dirty="0"/>
              <a:t>FIDO2/</a:t>
            </a:r>
            <a:r>
              <a:rPr lang="en-US" noProof="0" dirty="0" err="1"/>
              <a:t>WebAuthn</a:t>
            </a:r>
            <a:endParaRPr lang="en-US" noProof="0" dirty="0"/>
          </a:p>
          <a:p>
            <a:pPr lvl="1"/>
            <a:r>
              <a:rPr lang="en-US" noProof="0" dirty="0"/>
              <a:t>Classic “Second Factor” using security key (ND-FIDO2)</a:t>
            </a:r>
            <a:br>
              <a:rPr lang="en-US" noProof="0" dirty="0"/>
            </a:br>
            <a:endParaRPr lang="en-US" noProof="0" dirty="0"/>
          </a:p>
          <a:p>
            <a:pPr lvl="1"/>
            <a:r>
              <a:rPr lang="en-US" noProof="0" dirty="0"/>
              <a:t>Passkeys (all types, even with no attestation signature)</a:t>
            </a:r>
            <a:br>
              <a:rPr lang="en-US" noProof="0" dirty="0"/>
            </a:br>
            <a:endParaRPr lang="en-US" noProof="0" dirty="0"/>
          </a:p>
          <a:p>
            <a:pPr lvl="1"/>
            <a:r>
              <a:rPr lang="en-US" dirty="0"/>
              <a:t>U</a:t>
            </a:r>
            <a:r>
              <a:rPr lang="en-US" noProof="0" dirty="0"/>
              <a:t>ser verification enforced</a:t>
            </a:r>
          </a:p>
          <a:p>
            <a:pPr lvl="1"/>
            <a:endParaRPr lang="en-US" noProof="0" dirty="0"/>
          </a:p>
          <a:p>
            <a:r>
              <a:rPr lang="en-US" noProof="0" dirty="0"/>
              <a:t>Enforced for everyone and every</a:t>
            </a:r>
            <a:r>
              <a:rPr lang="en-US" noProof="0"/>
              <a:t> SSO-protected</a:t>
            </a:r>
            <a:r>
              <a:rPr lang="en-US" noProof="0" dirty="0"/>
              <a:t> service</a:t>
            </a:r>
          </a:p>
          <a:p>
            <a:pPr marL="457200" lvl="1" indent="0">
              <a:buNone/>
            </a:pPr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7A714-467B-C21A-FDB5-5DBD7CFD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10B66-4C5D-F002-3423-3814252B6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30973-BF92-5D73-7DFF-A3352BF6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1672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C2C14-52AD-6329-7AC9-81BB7111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Enrollment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8092A-4BB6-C2FC-5996-E366B5DCF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5287" cy="4351338"/>
          </a:xfrm>
        </p:spPr>
        <p:txBody>
          <a:bodyPr>
            <a:normAutofit/>
          </a:bodyPr>
          <a:lstStyle/>
          <a:p>
            <a:r>
              <a:rPr lang="en-US" noProof="0" dirty="0"/>
              <a:t>Implemented Custom Portal</a:t>
            </a:r>
          </a:p>
          <a:p>
            <a:pPr lvl="1"/>
            <a:r>
              <a:rPr lang="en-US" noProof="0" dirty="0"/>
              <a:t>Based on FIDO UX guidelines</a:t>
            </a:r>
          </a:p>
          <a:p>
            <a:pPr lvl="1"/>
            <a:r>
              <a:rPr lang="en-US" noProof="0" dirty="0"/>
              <a:t>Informed by prior usability study</a:t>
            </a:r>
          </a:p>
          <a:p>
            <a:pPr lvl="1"/>
            <a:endParaRPr lang="en-US" dirty="0"/>
          </a:p>
          <a:p>
            <a:pPr lvl="1"/>
            <a:endParaRPr lang="en-US" noProof="0" dirty="0"/>
          </a:p>
          <a:p>
            <a:r>
              <a:rPr lang="en-US" dirty="0"/>
              <a:t>No additional factor</a:t>
            </a:r>
            <a:r>
              <a:rPr lang="en-US"/>
              <a:t> for initial setup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R</a:t>
            </a:r>
            <a:r>
              <a:rPr lang="en-US" dirty="0"/>
              <a:t>ollout </a:t>
            </a:r>
            <a:r>
              <a:rPr lang="en-US"/>
              <a:t>authorized </a:t>
            </a:r>
            <a:r>
              <a:rPr lang="en-US" dirty="0"/>
              <a:t>with first factor (Password)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5AB90-4D59-CA6C-BBB9-E3F41C17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B77C9-4B3C-3213-DF20-DA4DCF7B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D7E90-5819-73F1-748C-FA611FAE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F31F1F-A051-84FC-1054-BB94358B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627" y="310689"/>
            <a:ext cx="4555545" cy="3317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A92E7C-925A-3D5C-4F2C-E55299ED1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569" y="2720820"/>
            <a:ext cx="4555545" cy="331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20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15D8-7960-D383-B52B-B5201C9D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Authentication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B2CDC-6F4D-4546-1DD7-850909860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noProof="0" dirty="0"/>
              <a:t>Focus on Shibboleth Authentication Flows</a:t>
            </a:r>
          </a:p>
          <a:p>
            <a:pPr lvl="1"/>
            <a:r>
              <a:rPr lang="en-US" noProof="0" dirty="0"/>
              <a:t>“Seamless” Integration into existing OIDC &amp; SAML Flows</a:t>
            </a:r>
          </a:p>
          <a:p>
            <a:endParaRPr lang="en-US" noProof="0" dirty="0"/>
          </a:p>
          <a:p>
            <a:r>
              <a:rPr lang="en-US" noProof="0" dirty="0"/>
              <a:t>Using </a:t>
            </a:r>
            <a:r>
              <a:rPr lang="en-US" noProof="0" dirty="0" err="1"/>
              <a:t>eduMFA</a:t>
            </a:r>
            <a:r>
              <a:rPr lang="en-US" noProof="0" dirty="0"/>
              <a:t> &amp; </a:t>
            </a:r>
            <a:r>
              <a:rPr lang="en-US" noProof="0" dirty="0" err="1"/>
              <a:t>fudiscr</a:t>
            </a:r>
            <a:r>
              <a:rPr lang="en-US" noProof="0" dirty="0"/>
              <a:t> Plugin</a:t>
            </a:r>
          </a:p>
          <a:p>
            <a:endParaRPr lang="en-US" noProof="0" dirty="0"/>
          </a:p>
          <a:p>
            <a:r>
              <a:rPr lang="en-US" noProof="0" dirty="0"/>
              <a:t>Attached services: </a:t>
            </a:r>
          </a:p>
          <a:p>
            <a:pPr lvl="1"/>
            <a:r>
              <a:rPr lang="en-US" noProof="0" dirty="0" err="1"/>
              <a:t>eduVPN</a:t>
            </a:r>
            <a:endParaRPr lang="en-US" noProof="0" dirty="0"/>
          </a:p>
          <a:p>
            <a:pPr lvl="1"/>
            <a:r>
              <a:rPr lang="en-US" noProof="0" dirty="0" err="1"/>
              <a:t>eduroam</a:t>
            </a:r>
            <a:r>
              <a:rPr lang="en-US" noProof="0" dirty="0"/>
              <a:t> via </a:t>
            </a:r>
            <a:r>
              <a:rPr lang="en-US" noProof="0" dirty="0" err="1"/>
              <a:t>easyroam</a:t>
            </a:r>
            <a:endParaRPr lang="en-US" noProof="0" dirty="0"/>
          </a:p>
          <a:p>
            <a:pPr lvl="1"/>
            <a:r>
              <a:rPr lang="en-US" noProof="0" dirty="0"/>
              <a:t>VoIP</a:t>
            </a:r>
          </a:p>
          <a:p>
            <a:pPr lvl="1"/>
            <a:r>
              <a:rPr lang="en-US" noProof="0" dirty="0"/>
              <a:t>Campus Management System</a:t>
            </a:r>
          </a:p>
          <a:p>
            <a:pPr lvl="1"/>
            <a:r>
              <a:rPr lang="en-US" noProof="0" dirty="0"/>
              <a:t>Learning Management System</a:t>
            </a:r>
          </a:p>
          <a:p>
            <a:pPr lvl="1"/>
            <a:r>
              <a:rPr lang="en-US"/>
              <a:t>And plenty more …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6257E-6590-1DCB-99B8-04F3CD856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09.06.2026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26710-E136-DF66-697D-5944C6C9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TNC26 - Passkeys for Research and 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9D354-0BF7-BA78-118C-35DD5E382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3DCB-1F40-174F-949C-F7519AC7D614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D1BFE-97A6-786B-86E2-03D3C341F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6" y="2637513"/>
            <a:ext cx="4973782" cy="36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0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ba66e89-2727-4125-bf14-e673cc582d5a}" enabled="1" method="Privileged" siteId="{dd4505a9-6cd4-4946-8469-fe3f198364f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HM-PowerPoint-Vorlage-2026</Template>
  <TotalTime>0</TotalTime>
  <Words>1521</Words>
  <Application>Microsoft Macintosh PowerPoint</Application>
  <PresentationFormat>Breitbild</PresentationFormat>
  <Paragraphs>345</Paragraphs>
  <Slides>33</Slides>
  <Notes>15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40" baseType="lpstr">
      <vt:lpstr>Aptos</vt:lpstr>
      <vt:lpstr>Aptos Display</vt:lpstr>
      <vt:lpstr>Arial</vt:lpstr>
      <vt:lpstr>Untitled Sans</vt:lpstr>
      <vt:lpstr>Wingdings</vt:lpstr>
      <vt:lpstr>Office Theme</vt:lpstr>
      <vt:lpstr>Custom Design</vt:lpstr>
      <vt:lpstr>Passkeys for Research and Education Results and Lessons Learned from One Year in Production</vt:lpstr>
      <vt:lpstr>Why MFA?  And why for everyone and everything?</vt:lpstr>
      <vt:lpstr>The Passkey Promise Meets University Reality</vt:lpstr>
      <vt:lpstr>Who we are</vt:lpstr>
      <vt:lpstr>Keyfacts Munich University of Applied Sciences (HM)</vt:lpstr>
      <vt:lpstr>Setup</vt:lpstr>
      <vt:lpstr>MFA @ HM</vt:lpstr>
      <vt:lpstr>Enrollment Process</vt:lpstr>
      <vt:lpstr>Authentication Process</vt:lpstr>
      <vt:lpstr>Usability and Acceptance</vt:lpstr>
      <vt:lpstr>Usability Study at a Glance</vt:lpstr>
      <vt:lpstr>Lab Study: Passkeys Win on Usability</vt:lpstr>
      <vt:lpstr>Qualitative Results: Why passkeys won</vt:lpstr>
      <vt:lpstr>… and where the promise cracked</vt:lpstr>
      <vt:lpstr>From Lab Results  to Production Evidence</vt:lpstr>
      <vt:lpstr>How and What We Measured</vt:lpstr>
      <vt:lpstr>Rollout Statistics</vt:lpstr>
      <vt:lpstr>Enrollment: Passkeys Were Fastest and Most Completed</vt:lpstr>
      <vt:lpstr>Authentication: Passkeys Reduced Login Time</vt:lpstr>
      <vt:lpstr>Adoption Grew - But TOTP Stayed Dominant</vt:lpstr>
      <vt:lpstr>The Context Matters</vt:lpstr>
      <vt:lpstr>Lessons Learned</vt:lpstr>
      <vt:lpstr>Lessons Learned – Rollout</vt:lpstr>
      <vt:lpstr>Lessons Learned – Support &amp; Helpdesk</vt:lpstr>
      <vt:lpstr>Lessons Learned – Technical</vt:lpstr>
      <vt:lpstr>Summary</vt:lpstr>
      <vt:lpstr>Thanks for your attention!</vt:lpstr>
      <vt:lpstr>Further Resources</vt:lpstr>
      <vt:lpstr>Backup: What are Passkeys? </vt:lpstr>
      <vt:lpstr>PowerPoint-Präsentation</vt:lpstr>
      <vt:lpstr>PowerPoint-Präsentation</vt:lpstr>
      <vt:lpstr>Roles Changed the Shape of Adoption</vt:lpstr>
      <vt:lpstr>What’s Next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Passkeys for Research and Education Results and Lessons Learned from One Year in Production</dc:title>
  <dc:creator>Florian Ritterhoff</dc:creator>
  <cp:lastModifiedBy>Erwin Kupris</cp:lastModifiedBy>
  <cp:revision>3</cp:revision>
  <dcterms:created xsi:type="dcterms:W3CDTF">2026-02-04T20:12:57Z</dcterms:created>
  <dcterms:modified xsi:type="dcterms:W3CDTF">2026-06-03T08:33:17Z</dcterms:modified>
</cp:coreProperties>
</file>