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13"/>
  </p:notesMasterIdLst>
  <p:handoutMasterIdLst>
    <p:handoutMasterId r:id="rId14"/>
  </p:handoutMasterIdLst>
  <p:sldIdLst>
    <p:sldId id="2147472509" r:id="rId5"/>
    <p:sldId id="276" r:id="rId6"/>
    <p:sldId id="2147472511" r:id="rId7"/>
    <p:sldId id="2147472521" r:id="rId8"/>
    <p:sldId id="342" r:id="rId9"/>
    <p:sldId id="362" r:id="rId10"/>
    <p:sldId id="2147472518" r:id="rId11"/>
    <p:sldId id="2147472520" r:id="rId12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BE"/>
    <a:srgbClr val="4E008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B88DE-8075-4A5B-B85D-BDA0FE78B487}" v="1" dt="2026-06-02T05:51:23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819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91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Hautakangas (TAU)" userId="9f0af0a0-f22f-4c11-9d44-8bd733962eac" providerId="ADAL" clId="{F1D6EFCF-E66A-4FCA-B02F-089C2D000FD3}"/>
    <pc:docChg chg="custSel delSld modSld">
      <pc:chgData name="Sami Hautakangas (TAU)" userId="9f0af0a0-f22f-4c11-9d44-8bd733962eac" providerId="ADAL" clId="{F1D6EFCF-E66A-4FCA-B02F-089C2D000FD3}" dt="2026-06-02T05:51:56.426" v="12" actId="47"/>
      <pc:docMkLst>
        <pc:docMk/>
      </pc:docMkLst>
      <pc:sldChg chg="modSp mod">
        <pc:chgData name="Sami Hautakangas (TAU)" userId="9f0af0a0-f22f-4c11-9d44-8bd733962eac" providerId="ADAL" clId="{F1D6EFCF-E66A-4FCA-B02F-089C2D000FD3}" dt="2026-06-02T05:50:37.261" v="7" actId="20577"/>
        <pc:sldMkLst>
          <pc:docMk/>
          <pc:sldMk cId="225424899" sldId="276"/>
        </pc:sldMkLst>
        <pc:spChg chg="mod">
          <ac:chgData name="Sami Hautakangas (TAU)" userId="9f0af0a0-f22f-4c11-9d44-8bd733962eac" providerId="ADAL" clId="{F1D6EFCF-E66A-4FCA-B02F-089C2D000FD3}" dt="2026-06-02T05:50:37.261" v="7" actId="20577"/>
          <ac:spMkLst>
            <pc:docMk/>
            <pc:sldMk cId="225424899" sldId="276"/>
            <ac:spMk id="3" creationId="{5C23CCBE-107D-CE9E-18A6-2ABF7C147A63}"/>
          </ac:spMkLst>
        </pc:spChg>
      </pc:sldChg>
      <pc:sldChg chg="modSp mod">
        <pc:chgData name="Sami Hautakangas (TAU)" userId="9f0af0a0-f22f-4c11-9d44-8bd733962eac" providerId="ADAL" clId="{F1D6EFCF-E66A-4FCA-B02F-089C2D000FD3}" dt="2026-06-02T05:51:40.412" v="11" actId="20577"/>
        <pc:sldMkLst>
          <pc:docMk/>
          <pc:sldMk cId="4037757385" sldId="2147472511"/>
        </pc:sldMkLst>
        <pc:spChg chg="mod">
          <ac:chgData name="Sami Hautakangas (TAU)" userId="9f0af0a0-f22f-4c11-9d44-8bd733962eac" providerId="ADAL" clId="{F1D6EFCF-E66A-4FCA-B02F-089C2D000FD3}" dt="2026-06-02T05:51:40.412" v="11" actId="20577"/>
          <ac:spMkLst>
            <pc:docMk/>
            <pc:sldMk cId="4037757385" sldId="2147472511"/>
            <ac:spMk id="3" creationId="{57E19ECB-E78A-2866-2BFB-823FAF88401B}"/>
          </ac:spMkLst>
        </pc:spChg>
      </pc:sldChg>
      <pc:sldChg chg="del">
        <pc:chgData name="Sami Hautakangas (TAU)" userId="9f0af0a0-f22f-4c11-9d44-8bd733962eac" providerId="ADAL" clId="{F1D6EFCF-E66A-4FCA-B02F-089C2D000FD3}" dt="2026-06-02T05:51:56.426" v="12" actId="47"/>
        <pc:sldMkLst>
          <pc:docMk/>
          <pc:sldMk cId="4216667231" sldId="21474725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11D06C-D5DE-814D-931E-02A0CE659BAA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CE9BFB5-475C-5B44-BA4D-42DE8089864D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dirty="0">
              <a:latin typeface="Poppins"/>
            </a:endParaRPr>
          </a:p>
          <a:p>
            <a:pPr defTabSz="990752">
              <a:defRPr/>
            </a:pPr>
            <a:endParaRPr lang="en-US" dirty="0">
              <a:latin typeface="Poppin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392AD96A-2756-48D5-983B-63C214F57679}" type="slidenum">
              <a:rPr lang="fi-FI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5</a:t>
            </a:fld>
            <a:endParaRPr lang="fi-FI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268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Kuva 3" descr="Tampere University.">
            <a:extLst>
              <a:ext uri="{FF2B5EF4-FFF2-40B4-BE49-F238E27FC236}">
                <a16:creationId xmlns:a16="http://schemas.microsoft.com/office/drawing/2014/main" id="{F4B581D9-6573-401D-B01B-EC70ACF7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372127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Muokkaa ots. peruasdasdasdasdstyyl.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en-GB" noProof="0"/>
              <a:t>– Firstname Lastname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en-GB" noProof="0">
                <a:solidFill>
                  <a:schemeClr val="bg1"/>
                </a:solidFill>
              </a:rPr>
              <a:t>– Firstname Lastname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EN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4A7632-0B5B-4DF2-9411-9E0ADFA06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714" y="1879326"/>
            <a:ext cx="2225901" cy="311403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2509714"/>
            <a:ext cx="3758780" cy="216982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5600" b="1" noProof="0">
                <a:solidFill>
                  <a:schemeClr val="bg1"/>
                </a:solidFill>
              </a:rPr>
              <a:t>Human Potential Unlimited.</a:t>
            </a:r>
          </a:p>
        </p:txBody>
      </p:sp>
    </p:spTree>
    <p:extLst>
      <p:ext uri="{BB962C8B-B14F-4D97-AF65-F5344CB8AC3E}">
        <p14:creationId xmlns:p14="http://schemas.microsoft.com/office/powerpoint/2010/main" val="15685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/>
              <a:t>Muokkaa perustyyl. napsautt.</a:t>
            </a:r>
          </a:p>
        </p:txBody>
      </p:sp>
      <p:pic>
        <p:nvPicPr>
          <p:cNvPr id="5" name="Kuva 4" descr="Tampere University.">
            <a:extLst>
              <a:ext uri="{FF2B5EF4-FFF2-40B4-BE49-F238E27FC236}">
                <a16:creationId xmlns:a16="http://schemas.microsoft.com/office/drawing/2014/main" id="{37F13CCF-E858-4691-8DA5-CEDCEA21226F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6000" y="115200"/>
            <a:ext cx="1741557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joinup.ec.europa.eu/collection/nifo-national-interoperability-framework-observatory/european-interoperability-framework-detai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u4all.eu/" TargetMode="External"/><Relationship Id="rId2" Type="http://schemas.openxmlformats.org/officeDocument/2006/relationships/hyperlink" Target="https://app.eduxs.eu/compare?organisations%5b%5d=7615b39d-52cd-450a-8c00-82ea132f6200&amp;organisations%5b%5d=a8d6b78e-7787-466e-8ab9-027b52a97cb0&amp;organisations%5b%5d=561e199e-0c28-44c2-97ae-dfbeae68b20b&amp;organisations%5b%5d=15164e83-77e3-4a55-add3-731e356991a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3DD9-503E-C2C3-DFF7-C44DF815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8091-572F-8402-BC01-741EB6EB0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2819552"/>
            <a:ext cx="11279187" cy="121889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European Higher Education Interoperability Framework: Use Cases Driving Cross-Institutional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E3E7-C62A-2E67-F652-694B05835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387" y="4378823"/>
            <a:ext cx="6414711" cy="691985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chemeClr val="bg1"/>
                </a:solidFill>
              </a:rPr>
              <a:t>Jukka Kohtanen (CSC)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Sami Hautakangas (Tampere </a:t>
            </a:r>
            <a:r>
              <a:rPr lang="fi-FI" dirty="0" err="1">
                <a:solidFill>
                  <a:schemeClr val="bg1"/>
                </a:solidFill>
              </a:rPr>
              <a:t>University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7612D-B3E6-5A4C-BD07-1EB2D3E8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57BC8-FB5C-43C1-8F60-0B133CAE541D}" type="datetime1">
              <a:rPr lang="fi-FI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2.6.2026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EFDC6-9E11-9FA4-E0E0-66C0AC1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|  </a:t>
            </a:r>
            <a:fld id="{CDC8994D-33BE-6F4B-918B-78B2D731EB1C}" type="slidenum">
              <a:rPr lang="fi-FI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B0B39-847B-4D2C-D47A-2D068867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Drivers</a:t>
            </a:r>
            <a:r>
              <a:rPr lang="fi-FI" dirty="0"/>
              <a:t> for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23CCBE-107D-CE9E-18A6-2ABF7C14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0" y="1707297"/>
            <a:ext cx="11064303" cy="4351338"/>
          </a:xfrm>
        </p:spPr>
        <p:txBody>
          <a:bodyPr>
            <a:normAutofit/>
          </a:bodyPr>
          <a:lstStyle/>
          <a:p>
            <a:r>
              <a:rPr lang="fi-FI" sz="2800" dirty="0">
                <a:cs typeface="Arial"/>
              </a:rPr>
              <a:t>ECTS </a:t>
            </a:r>
            <a:r>
              <a:rPr lang="fi-FI" sz="2800" dirty="0" err="1">
                <a:cs typeface="Arial"/>
              </a:rPr>
              <a:t>User’s</a:t>
            </a:r>
            <a:r>
              <a:rPr lang="fi-FI" sz="2800" dirty="0">
                <a:cs typeface="Arial"/>
              </a:rPr>
              <a:t> Guide 2027 </a:t>
            </a:r>
            <a:r>
              <a:rPr lang="fi-FI" sz="2800" dirty="0" err="1">
                <a:cs typeface="Arial"/>
              </a:rPr>
              <a:t>will</a:t>
            </a:r>
            <a:r>
              <a:rPr lang="fi-FI" sz="2800" dirty="0">
                <a:cs typeface="Arial"/>
              </a:rPr>
              <a:t> </a:t>
            </a:r>
            <a:r>
              <a:rPr lang="fi-FI" sz="2800" dirty="0" err="1">
                <a:cs typeface="Arial"/>
              </a:rPr>
              <a:t>bring</a:t>
            </a:r>
            <a:r>
              <a:rPr lang="fi-FI" sz="2800" dirty="0">
                <a:cs typeface="Arial"/>
              </a:rPr>
              <a:t> </a:t>
            </a:r>
            <a:r>
              <a:rPr lang="fi-FI" sz="2800" dirty="0" err="1">
                <a:cs typeface="Arial"/>
              </a:rPr>
              <a:t>new</a:t>
            </a:r>
            <a:r>
              <a:rPr lang="fi-FI" sz="2800" dirty="0">
                <a:cs typeface="Arial"/>
              </a:rPr>
              <a:t> </a:t>
            </a:r>
            <a:r>
              <a:rPr lang="fi-FI" sz="2800" dirty="0" err="1">
                <a:cs typeface="Arial"/>
              </a:rPr>
              <a:t>requirements</a:t>
            </a:r>
            <a:r>
              <a:rPr lang="fi-FI" sz="2800" dirty="0">
                <a:cs typeface="Arial"/>
              </a:rPr>
              <a:t>/</a:t>
            </a:r>
            <a:r>
              <a:rPr lang="fi-FI" sz="2800" dirty="0" err="1">
                <a:cs typeface="Arial"/>
              </a:rPr>
              <a:t>aims</a:t>
            </a:r>
            <a:r>
              <a:rPr lang="fi-FI" sz="2800" dirty="0">
                <a:cs typeface="Arial"/>
              </a:rPr>
              <a:t> for </a:t>
            </a:r>
            <a:r>
              <a:rPr lang="fi-FI" sz="2800" dirty="0" err="1">
                <a:cs typeface="Arial"/>
              </a:rPr>
              <a:t>digital</a:t>
            </a:r>
            <a:r>
              <a:rPr lang="fi-FI" sz="2800" dirty="0">
                <a:cs typeface="Arial"/>
              </a:rPr>
              <a:t> </a:t>
            </a:r>
            <a:r>
              <a:rPr lang="fi-FI" sz="2800" dirty="0" err="1">
                <a:cs typeface="Arial"/>
              </a:rPr>
              <a:t>support</a:t>
            </a:r>
            <a:r>
              <a:rPr lang="fi-FI" sz="2800" dirty="0">
                <a:cs typeface="Arial"/>
              </a:rPr>
              <a:t> of </a:t>
            </a:r>
            <a:r>
              <a:rPr lang="fi-FI" sz="2800" dirty="0" err="1">
                <a:cs typeface="Arial"/>
              </a:rPr>
              <a:t>cooperation</a:t>
            </a:r>
            <a:endParaRPr lang="fi-FI" sz="2800" dirty="0">
              <a:cs typeface="Arial"/>
            </a:endParaRPr>
          </a:p>
          <a:p>
            <a:pPr lvl="1"/>
            <a:r>
              <a:rPr lang="en-US" sz="2600" dirty="0">
                <a:cs typeface="Arial"/>
              </a:rPr>
              <a:t>Move to digitally </a:t>
            </a:r>
          </a:p>
          <a:p>
            <a:pPr lvl="2"/>
            <a:r>
              <a:rPr lang="en-US" sz="2200" b="1" dirty="0">
                <a:cs typeface="Arial"/>
              </a:rPr>
              <a:t>verifiable credentials </a:t>
            </a:r>
            <a:r>
              <a:rPr lang="en-US" sz="2200" dirty="0">
                <a:cs typeface="Arial"/>
              </a:rPr>
              <a:t>(European Digital Credentials recommended) and </a:t>
            </a:r>
          </a:p>
          <a:p>
            <a:pPr lvl="2"/>
            <a:r>
              <a:rPr lang="en-US" sz="2200" b="1" dirty="0">
                <a:cs typeface="Arial"/>
              </a:rPr>
              <a:t>open course catalogue data </a:t>
            </a:r>
            <a:r>
              <a:rPr lang="en-US" sz="2200" dirty="0">
                <a:cs typeface="Arial"/>
              </a:rPr>
              <a:t>for all studies</a:t>
            </a:r>
          </a:p>
          <a:p>
            <a:pPr lvl="1"/>
            <a:r>
              <a:rPr lang="en-US" sz="2600" dirty="0">
                <a:cs typeface="Arial"/>
              </a:rPr>
              <a:t>Mobility: Individual Learning Agreement, Embedded Pathways (no LA), Open Mobility</a:t>
            </a:r>
          </a:p>
          <a:p>
            <a:pPr lvl="2"/>
            <a:r>
              <a:rPr lang="en-US" sz="2400" dirty="0">
                <a:cs typeface="Arial"/>
              </a:rPr>
              <a:t>-&gt; </a:t>
            </a:r>
            <a:r>
              <a:rPr lang="en-US" sz="2400" b="1" dirty="0" err="1">
                <a:cs typeface="Arial"/>
              </a:rPr>
              <a:t>formalise</a:t>
            </a:r>
            <a:r>
              <a:rPr lang="en-US" sz="2400" b="1" dirty="0">
                <a:cs typeface="Arial"/>
              </a:rPr>
              <a:t> automatic recognition of credits</a:t>
            </a:r>
          </a:p>
          <a:p>
            <a:pPr lvl="1"/>
            <a:endParaRPr lang="fi-FI" sz="2600" dirty="0">
              <a:cs typeface="Arial"/>
            </a:endParaRPr>
          </a:p>
          <a:p>
            <a:pPr lvl="1"/>
            <a:endParaRPr lang="fi-FI" sz="2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84A620C-5C00-FA09-E213-C70F46BAA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2.6.2026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605EF4-486E-2E8E-E3D7-9A9045C7A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2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659D-2309-A92B-47AD-D9788EE2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6FD19B-37BC-F152-0E43-84933CCA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Drivers</a:t>
            </a:r>
            <a:r>
              <a:rPr lang="fi-FI" dirty="0"/>
              <a:t> for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19ECB-E78A-2866-2BFB-823FAF88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0" y="1707296"/>
            <a:ext cx="11064303" cy="4571583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/>
              </a:rPr>
              <a:t>Interoperability challenges are not limited to European university alliances, but the 73 alliances comprising more than 600 higher education institutions (including 28 from Finland) have placed interoperability challenges at the </a:t>
            </a:r>
            <a:r>
              <a:rPr lang="en-US" sz="2800" dirty="0" err="1">
                <a:cs typeface="Arial"/>
              </a:rPr>
              <a:t>centre</a:t>
            </a:r>
            <a:r>
              <a:rPr lang="en-US" sz="2800" dirty="0">
                <a:cs typeface="Arial"/>
              </a:rPr>
              <a:t> of attention.</a:t>
            </a:r>
          </a:p>
          <a:p>
            <a:r>
              <a:rPr lang="en-US" sz="2800" b="1" dirty="0">
                <a:cs typeface="Arial"/>
              </a:rPr>
              <a:t>If the interoperable digital solutions and common practices cannot be applied in cross-institutional processes, this means a large amount of manual work in HEIs -&gt; blocks achieving the goals of cooperation</a:t>
            </a:r>
          </a:p>
          <a:p>
            <a:pPr marL="0" indent="0">
              <a:buNone/>
            </a:pPr>
            <a:endParaRPr lang="en-US" sz="2800" dirty="0">
              <a:cs typeface="Arial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CBB4F0-BAC3-D24D-AA33-0D644F18C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/>
              <a:pPr/>
              <a:t>2.6.2026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840AC8-0111-91F7-8253-EDB0F5DBF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75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D1DBE-5D45-0EB5-13AB-786EB47BAC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77B48-1C9D-5A6D-884D-E5EF4D77D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8A310-2E1F-8AC8-8ACB-007D7A92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22" y="302158"/>
            <a:ext cx="8111583" cy="6264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D024EB-1742-8771-2A3B-80C50BB2A9EE}"/>
              </a:ext>
            </a:extLst>
          </p:cNvPr>
          <p:cNvSpPr txBox="1"/>
          <p:nvPr/>
        </p:nvSpPr>
        <p:spPr>
          <a:xfrm>
            <a:off x="1413412" y="6488545"/>
            <a:ext cx="10659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https://education.ec.europa.eu/education-levels/higher-education/european-universities-initiative/map</a:t>
            </a:r>
          </a:p>
        </p:txBody>
      </p:sp>
    </p:spTree>
    <p:extLst>
      <p:ext uri="{BB962C8B-B14F-4D97-AF65-F5344CB8AC3E}">
        <p14:creationId xmlns:p14="http://schemas.microsoft.com/office/powerpoint/2010/main" val="250858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A6E33A1-38D9-410B-8EC1-77B2502D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260" y="6483096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lang="fi-FI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0A3ADD63-706A-4584-9F00-D41A93B622A6}"/>
              </a:ext>
            </a:extLst>
          </p:cNvPr>
          <p:cNvSpPr/>
          <p:nvPr/>
        </p:nvSpPr>
        <p:spPr>
          <a:xfrm>
            <a:off x="2154622" y="2914921"/>
            <a:ext cx="2168637" cy="10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CCE4202A-38B0-4BF4-8187-D49808222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60" y="1638623"/>
            <a:ext cx="9369679" cy="4326862"/>
          </a:xfrm>
          <a:prstGeom prst="rect">
            <a:avLst/>
          </a:prstGeom>
        </p:spPr>
      </p:pic>
      <p:sp>
        <p:nvSpPr>
          <p:cNvPr id="29" name="TextBox 36">
            <a:extLst>
              <a:ext uri="{FF2B5EF4-FFF2-40B4-BE49-F238E27FC236}">
                <a16:creationId xmlns:a16="http://schemas.microsoft.com/office/drawing/2014/main" id="{0C3008C4-A1F9-42D3-910B-7B09AACB073C}"/>
              </a:ext>
            </a:extLst>
          </p:cNvPr>
          <p:cNvSpPr txBox="1"/>
          <p:nvPr/>
        </p:nvSpPr>
        <p:spPr>
          <a:xfrm>
            <a:off x="45587" y="6516538"/>
            <a:ext cx="29565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EIF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joinup.ec.europa.eu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31" name="Otsikko 1">
            <a:extLst>
              <a:ext uri="{FF2B5EF4-FFF2-40B4-BE49-F238E27FC236}">
                <a16:creationId xmlns:a16="http://schemas.microsoft.com/office/drawing/2014/main" id="{4C7A88E7-8683-4ECD-80FC-CCCCDE83B0BC}"/>
              </a:ext>
            </a:extLst>
          </p:cNvPr>
          <p:cNvSpPr txBox="1">
            <a:spLocks/>
          </p:cNvSpPr>
          <p:nvPr/>
        </p:nvSpPr>
        <p:spPr>
          <a:xfrm>
            <a:off x="825305" y="782205"/>
            <a:ext cx="9369680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Interoperability - 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j-ea"/>
                <a:cs typeface="+mj-cs"/>
              </a:rPr>
              <a:t>European Interoperability Framework (EIF)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274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34B0-AF4A-C820-4007-DA9E3B16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79" y="440377"/>
            <a:ext cx="9874841" cy="856418"/>
          </a:xfrm>
        </p:spPr>
        <p:txBody>
          <a:bodyPr/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European </a:t>
            </a:r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Higher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Education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Interoperability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Framework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1130C-AF3E-E67B-DFD8-23090099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" t="589"/>
          <a:stretch>
            <a:fillRect/>
          </a:stretch>
        </p:blipFill>
        <p:spPr>
          <a:xfrm>
            <a:off x="5643154" y="2205370"/>
            <a:ext cx="6302968" cy="3443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9424D-FFA0-9611-2A18-30DF57C50256}"/>
              </a:ext>
            </a:extLst>
          </p:cNvPr>
          <p:cNvSpPr txBox="1"/>
          <p:nvPr/>
        </p:nvSpPr>
        <p:spPr>
          <a:xfrm>
            <a:off x="561703" y="1701800"/>
            <a:ext cx="50292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Based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cases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student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life-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cycle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developed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cooperation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HEIs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Alliances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NRENs4Education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cooperation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initiative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recognised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3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cases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as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most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urgent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/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feasible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start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coincide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views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early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adopter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alliances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Discover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Apply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get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recognition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User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identity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Solving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cases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means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utilising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current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standards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solutions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developing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ones</a:t>
            </a:r>
            <a:r>
              <a:rPr lang="fi-FI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255C0-55FC-C82F-84AB-3D4067E02821}"/>
              </a:ext>
            </a:extLst>
          </p:cNvPr>
          <p:cNvSpPr txBox="1"/>
          <p:nvPr/>
        </p:nvSpPr>
        <p:spPr>
          <a:xfrm>
            <a:off x="5722650" y="5727337"/>
            <a:ext cx="605366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European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Higher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Education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Interoperability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Framework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use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cases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7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04E84-0030-3F9F-F116-67D14E69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38D3-73CD-0E2E-F016-427324E2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981" y="376980"/>
            <a:ext cx="8722925" cy="856418"/>
          </a:xfrm>
        </p:spPr>
        <p:txBody>
          <a:bodyPr>
            <a:noAutofit/>
          </a:bodyPr>
          <a:lstStyle/>
          <a:p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Status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from</a:t>
            </a: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point</a:t>
            </a: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view</a:t>
            </a: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Finnish</a:t>
            </a: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alliance</a:t>
            </a:r>
            <a:r>
              <a:rPr lang="fi-FI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member</a:t>
            </a:r>
            <a:endParaRPr lang="fi-FI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4CA6EC-9214-DDDB-7F36-CBD3AF756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83837"/>
              </p:ext>
            </p:extLst>
          </p:nvPr>
        </p:nvGraphicFramePr>
        <p:xfrm>
          <a:off x="487363" y="1326366"/>
          <a:ext cx="11078368" cy="3689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592">
                  <a:extLst>
                    <a:ext uri="{9D8B030D-6E8A-4147-A177-3AD203B41FA5}">
                      <a16:colId xmlns:a16="http://schemas.microsoft.com/office/drawing/2014/main" val="981553793"/>
                    </a:ext>
                  </a:extLst>
                </a:gridCol>
                <a:gridCol w="2769592">
                  <a:extLst>
                    <a:ext uri="{9D8B030D-6E8A-4147-A177-3AD203B41FA5}">
                      <a16:colId xmlns:a16="http://schemas.microsoft.com/office/drawing/2014/main" val="2624603258"/>
                    </a:ext>
                  </a:extLst>
                </a:gridCol>
                <a:gridCol w="2769592">
                  <a:extLst>
                    <a:ext uri="{9D8B030D-6E8A-4147-A177-3AD203B41FA5}">
                      <a16:colId xmlns:a16="http://schemas.microsoft.com/office/drawing/2014/main" val="1454239196"/>
                    </a:ext>
                  </a:extLst>
                </a:gridCol>
                <a:gridCol w="2769592">
                  <a:extLst>
                    <a:ext uri="{9D8B030D-6E8A-4147-A177-3AD203B41FA5}">
                      <a16:colId xmlns:a16="http://schemas.microsoft.com/office/drawing/2014/main" val="1717935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Use case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Europe maturity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Finland maturity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Key bottleneck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790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 Discover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2-3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Semantics, standards alignment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84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 Apply &amp; recognition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1–2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Identity + integration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05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 Access tools &amp; 4 Manage educational resources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3–4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Identity fragmentation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6991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 Generate data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1–2, 3 (statistics)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2, 5 (statistics)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GDPR + governance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541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6 Earn credential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2–3 (EDC), 4–5 (traditional unsigned)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2–3 (EDC), 5 Degree Certificates, 4–5 (traditional)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Transition to EDC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5246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7 User identity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2–3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3–4</a:t>
                      </a:r>
                      <a:endParaRPr lang="fi-FI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Assurance level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760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identity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 (5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HEI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ids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Agreements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certain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id:s</a:t>
                      </a:r>
                      <a:r>
                        <a:rPr lang="fi-FI" sz="16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2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dirty="0" err="1"/>
                        <a:t>schacHomeOrganization</a:t>
                      </a:r>
                      <a:r>
                        <a:rPr lang="en-US" sz="1200" dirty="0"/>
                        <a:t>, DEQARINST ID, DID)</a:t>
                      </a:r>
                      <a:endParaRPr lang="fi-FI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27585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7C52FF-9C16-E640-192B-53E36FF56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64729"/>
              </p:ext>
            </p:extLst>
          </p:nvPr>
        </p:nvGraphicFramePr>
        <p:xfrm>
          <a:off x="487362" y="5520636"/>
          <a:ext cx="11078368" cy="119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9184">
                  <a:extLst>
                    <a:ext uri="{9D8B030D-6E8A-4147-A177-3AD203B41FA5}">
                      <a16:colId xmlns:a16="http://schemas.microsoft.com/office/drawing/2014/main" val="3650635994"/>
                    </a:ext>
                  </a:extLst>
                </a:gridCol>
                <a:gridCol w="5539184">
                  <a:extLst>
                    <a:ext uri="{9D8B030D-6E8A-4147-A177-3AD203B41FA5}">
                      <a16:colId xmlns:a16="http://schemas.microsoft.com/office/drawing/2014/main" val="3512441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fi-FI" sz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Meaning</a:t>
                      </a:r>
                      <a:endParaRPr lang="fi-FI" sz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56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 Emerging / POC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No production-ready solutions, pilots ongoing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2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 Production-ready (limited adoption)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Technical solutions exist, used in some contexts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3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 Somewhat adopted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Used in multiple HEIs / alliances, but not standard practice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4. Large-scale adoption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Widely used across HEIs / countries / ecosystems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28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5. Mainstreamed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Common practice across HEIs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4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0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F23D-270A-5D86-D767-0E51AD39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86045"/>
            <a:ext cx="10515600" cy="645616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in </a:t>
            </a:r>
            <a:r>
              <a:rPr lang="fi-FI" dirty="0" err="1"/>
              <a:t>alliances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0A6B-1CDA-2F98-E595-D8B4C604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1108800"/>
            <a:ext cx="11371201" cy="5635072"/>
          </a:xfrm>
        </p:spPr>
        <p:txBody>
          <a:bodyPr/>
          <a:lstStyle/>
          <a:p>
            <a:r>
              <a:rPr lang="fi-FI" sz="2000" dirty="0" err="1"/>
              <a:t>Shared</a:t>
            </a:r>
            <a:r>
              <a:rPr lang="fi-FI" sz="2000" dirty="0"/>
              <a:t> </a:t>
            </a:r>
            <a:r>
              <a:rPr lang="fi-FI" sz="2000" dirty="0" err="1"/>
              <a:t>minimum</a:t>
            </a:r>
            <a:r>
              <a:rPr lang="fi-FI" sz="2000" dirty="0"/>
              <a:t> data </a:t>
            </a:r>
            <a:r>
              <a:rPr lang="fi-FI" sz="2000" dirty="0" err="1"/>
              <a:t>models</a:t>
            </a:r>
            <a:endParaRPr lang="fi-FI" sz="2000" dirty="0"/>
          </a:p>
          <a:p>
            <a:pPr lvl="1"/>
            <a:r>
              <a:rPr lang="fi-FI" sz="1600" dirty="0"/>
              <a:t>“</a:t>
            </a:r>
            <a:r>
              <a:rPr lang="fi-FI" sz="1600" dirty="0" err="1"/>
              <a:t>lowest</a:t>
            </a:r>
            <a:r>
              <a:rPr lang="fi-FI" sz="1600" dirty="0"/>
              <a:t> </a:t>
            </a:r>
            <a:r>
              <a:rPr lang="fi-FI" sz="1600" dirty="0" err="1"/>
              <a:t>common</a:t>
            </a:r>
            <a:r>
              <a:rPr lang="fi-FI" sz="1600" dirty="0"/>
              <a:t> </a:t>
            </a:r>
            <a:r>
              <a:rPr lang="fi-FI" sz="1600" dirty="0" err="1"/>
              <a:t>denominator</a:t>
            </a:r>
            <a:r>
              <a:rPr lang="fi-FI" sz="1600" dirty="0"/>
              <a:t>” for cross-</a:t>
            </a:r>
            <a:r>
              <a:rPr lang="fi-FI" sz="1600" dirty="0" err="1"/>
              <a:t>border</a:t>
            </a:r>
            <a:r>
              <a:rPr lang="fi-FI" sz="1600" dirty="0"/>
              <a:t> </a:t>
            </a:r>
            <a:r>
              <a:rPr lang="fi-FI" sz="1600" dirty="0" err="1"/>
              <a:t>processes</a:t>
            </a:r>
            <a:r>
              <a:rPr lang="fi-FI" sz="1600" dirty="0"/>
              <a:t> – </a:t>
            </a:r>
            <a:r>
              <a:rPr lang="fi-FI" sz="1600" dirty="0" err="1"/>
              <a:t>however</a:t>
            </a:r>
            <a:r>
              <a:rPr lang="fi-FI" sz="1600" dirty="0"/>
              <a:t> </a:t>
            </a:r>
            <a:r>
              <a:rPr lang="fi-FI" sz="1600" dirty="0" err="1"/>
              <a:t>this</a:t>
            </a:r>
            <a:r>
              <a:rPr lang="fi-FI" sz="1600" dirty="0"/>
              <a:t> </a:t>
            </a:r>
            <a:r>
              <a:rPr lang="fi-FI" sz="1600" dirty="0" err="1"/>
              <a:t>means</a:t>
            </a:r>
            <a:r>
              <a:rPr lang="fi-FI" sz="1600" dirty="0"/>
              <a:t> </a:t>
            </a:r>
            <a:r>
              <a:rPr lang="en-US" sz="1600" dirty="0"/>
              <a:t>i.e. the most demanding data requirement/union of requirements of HEIs as host institutions (e.g. registering students)</a:t>
            </a:r>
            <a:endParaRPr lang="fi-FI" sz="2000" dirty="0"/>
          </a:p>
          <a:p>
            <a:r>
              <a:rPr lang="fi-FI" sz="2000" dirty="0" err="1"/>
              <a:t>Stronger</a:t>
            </a:r>
            <a:r>
              <a:rPr lang="fi-FI" sz="2000" dirty="0"/>
              <a:t> </a:t>
            </a:r>
            <a:r>
              <a:rPr lang="fi-FI" sz="2000" dirty="0" err="1"/>
              <a:t>identity</a:t>
            </a:r>
            <a:r>
              <a:rPr lang="fi-FI" sz="2000" dirty="0"/>
              <a:t> </a:t>
            </a:r>
            <a:r>
              <a:rPr lang="fi-FI" sz="2000" dirty="0" err="1"/>
              <a:t>layer</a:t>
            </a:r>
            <a:endParaRPr lang="fi-FI" sz="2000" dirty="0"/>
          </a:p>
          <a:p>
            <a:pPr lvl="1"/>
            <a:r>
              <a:rPr lang="fi-FI" sz="1600" dirty="0"/>
              <a:t>Assurance </a:t>
            </a:r>
            <a:r>
              <a:rPr lang="fi-FI" sz="1600" dirty="0" err="1"/>
              <a:t>level</a:t>
            </a:r>
            <a:r>
              <a:rPr lang="fi-FI" sz="1600" dirty="0"/>
              <a:t> </a:t>
            </a:r>
            <a:r>
              <a:rPr lang="fi-FI" sz="1600" dirty="0" err="1"/>
              <a:t>up</a:t>
            </a:r>
            <a:r>
              <a:rPr lang="fi-FI" sz="1600" dirty="0"/>
              <a:t> in </a:t>
            </a:r>
            <a:r>
              <a:rPr lang="fi-FI" sz="1600" dirty="0" err="1"/>
              <a:t>eduGAIN</a:t>
            </a:r>
            <a:r>
              <a:rPr lang="fi-FI" sz="1600" dirty="0"/>
              <a:t>, EUDI </a:t>
            </a:r>
            <a:r>
              <a:rPr lang="fi-FI" sz="1600" dirty="0" err="1"/>
              <a:t>wallet</a:t>
            </a:r>
            <a:r>
              <a:rPr lang="fi-FI" sz="1600" dirty="0"/>
              <a:t> + </a:t>
            </a:r>
            <a:r>
              <a:rPr lang="fi-FI" sz="1600" dirty="0" err="1"/>
              <a:t>higher</a:t>
            </a:r>
            <a:r>
              <a:rPr lang="fi-FI" sz="1600" dirty="0"/>
              <a:t> </a:t>
            </a:r>
            <a:r>
              <a:rPr lang="fi-FI" sz="1600" dirty="0" err="1"/>
              <a:t>assurance</a:t>
            </a:r>
            <a:r>
              <a:rPr lang="fi-FI" sz="1600" dirty="0"/>
              <a:t> </a:t>
            </a:r>
            <a:r>
              <a:rPr lang="fi-FI" sz="1600" dirty="0" err="1"/>
              <a:t>authentication</a:t>
            </a:r>
            <a:r>
              <a:rPr lang="fi-FI" sz="1600" dirty="0"/>
              <a:t> for </a:t>
            </a:r>
            <a:r>
              <a:rPr lang="fi-FI" sz="1600" dirty="0" err="1"/>
              <a:t>initial</a:t>
            </a:r>
            <a:r>
              <a:rPr lang="fi-FI" sz="1600" dirty="0"/>
              <a:t> </a:t>
            </a:r>
            <a:r>
              <a:rPr lang="fi-FI" sz="1600" dirty="0" err="1"/>
              <a:t>registration</a:t>
            </a:r>
            <a:endParaRPr lang="fi-FI" sz="2000" dirty="0"/>
          </a:p>
          <a:p>
            <a:r>
              <a:rPr lang="fi-FI" sz="2000" dirty="0" err="1"/>
              <a:t>Operational</a:t>
            </a:r>
            <a:r>
              <a:rPr lang="fi-FI" sz="2000" dirty="0"/>
              <a:t> </a:t>
            </a:r>
            <a:r>
              <a:rPr lang="fi-FI" sz="2000" dirty="0" err="1"/>
              <a:t>interoperability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HEIs</a:t>
            </a:r>
            <a:r>
              <a:rPr lang="fi-FI" sz="2000" dirty="0"/>
              <a:t> </a:t>
            </a:r>
            <a:r>
              <a:rPr lang="fi-FI" sz="2000" dirty="0" err="1"/>
              <a:t>systems</a:t>
            </a:r>
            <a:r>
              <a:rPr lang="fi-FI" sz="2000" dirty="0"/>
              <a:t> (</a:t>
            </a:r>
            <a:r>
              <a:rPr lang="fi-FI" sz="2000" dirty="0" err="1"/>
              <a:t>not</a:t>
            </a:r>
            <a:r>
              <a:rPr lang="fi-FI" sz="2000" dirty="0"/>
              <a:t> just </a:t>
            </a:r>
            <a:r>
              <a:rPr lang="fi-FI" sz="2000" dirty="0" err="1"/>
              <a:t>pilots</a:t>
            </a:r>
            <a:r>
              <a:rPr lang="fi-FI" sz="2000" dirty="0"/>
              <a:t>)</a:t>
            </a:r>
          </a:p>
          <a:p>
            <a:pPr lvl="1"/>
            <a:r>
              <a:rPr lang="fi-FI" sz="1600" dirty="0" err="1"/>
              <a:t>POCs</a:t>
            </a:r>
            <a:r>
              <a:rPr lang="fi-FI" sz="1600" dirty="0"/>
              <a:t> → </a:t>
            </a:r>
            <a:r>
              <a:rPr lang="fi-FI" sz="1600" dirty="0" err="1"/>
              <a:t>production</a:t>
            </a:r>
            <a:r>
              <a:rPr lang="fi-FI" sz="1600" dirty="0"/>
              <a:t> </a:t>
            </a:r>
            <a:r>
              <a:rPr lang="fi-FI" sz="1600" dirty="0" err="1"/>
              <a:t>services</a:t>
            </a:r>
            <a:r>
              <a:rPr lang="fi-FI" sz="1600" dirty="0"/>
              <a:t> (e.g. </a:t>
            </a:r>
            <a:r>
              <a:rPr lang="fi-FI" sz="1600" dirty="0" err="1"/>
              <a:t>course</a:t>
            </a:r>
            <a:r>
              <a:rPr lang="fi-FI" sz="1600" dirty="0"/>
              <a:t> data </a:t>
            </a:r>
            <a:r>
              <a:rPr lang="fi-FI" sz="1600" dirty="0" err="1"/>
              <a:t>exchange</a:t>
            </a:r>
            <a:r>
              <a:rPr lang="fi-FI" sz="1600" dirty="0"/>
              <a:t>)</a:t>
            </a:r>
          </a:p>
          <a:p>
            <a:pPr lvl="1"/>
            <a:r>
              <a:rPr lang="fi-FI" sz="1600" dirty="0" err="1"/>
              <a:t>Bridging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gaps</a:t>
            </a:r>
            <a:r>
              <a:rPr lang="fi-FI" sz="1600" dirty="0"/>
              <a:t> in </a:t>
            </a:r>
            <a:r>
              <a:rPr lang="fi-FI" sz="1600" dirty="0" err="1"/>
              <a:t>integrations</a:t>
            </a:r>
            <a:r>
              <a:rPr lang="fi-FI" sz="1600" dirty="0"/>
              <a:t> for </a:t>
            </a:r>
            <a:r>
              <a:rPr lang="fi-FI" sz="1600" dirty="0" err="1"/>
              <a:t>each</a:t>
            </a:r>
            <a:r>
              <a:rPr lang="fi-FI" sz="1600" dirty="0"/>
              <a:t> </a:t>
            </a:r>
            <a:r>
              <a:rPr lang="fi-FI" sz="1600" dirty="0" err="1"/>
              <a:t>use</a:t>
            </a:r>
            <a:r>
              <a:rPr lang="fi-FI" sz="1600" dirty="0"/>
              <a:t> case</a:t>
            </a:r>
            <a:endParaRPr lang="fi-FI" sz="2000" dirty="0"/>
          </a:p>
          <a:p>
            <a:r>
              <a:rPr lang="fi-FI" sz="2000" dirty="0" err="1"/>
              <a:t>Joint</a:t>
            </a:r>
            <a:r>
              <a:rPr lang="fi-FI" sz="2000" dirty="0"/>
              <a:t> </a:t>
            </a:r>
            <a:r>
              <a:rPr lang="fi-FI" sz="2000" dirty="0" err="1"/>
              <a:t>governance</a:t>
            </a:r>
            <a:endParaRPr lang="fi-FI" sz="2000" dirty="0"/>
          </a:p>
          <a:p>
            <a:pPr lvl="1"/>
            <a:r>
              <a:rPr lang="fi-FI" sz="1800" dirty="0" err="1"/>
              <a:t>agreements</a:t>
            </a:r>
            <a:r>
              <a:rPr lang="fi-FI" sz="1800" dirty="0"/>
              <a:t> on </a:t>
            </a:r>
            <a:r>
              <a:rPr lang="fi-FI" sz="1800" dirty="0" err="1"/>
              <a:t>semantics</a:t>
            </a:r>
            <a:r>
              <a:rPr lang="fi-FI" sz="1800" dirty="0"/>
              <a:t>, </a:t>
            </a:r>
            <a:r>
              <a:rPr lang="fi-FI" sz="1800" dirty="0" err="1"/>
              <a:t>technical</a:t>
            </a:r>
            <a:r>
              <a:rPr lang="fi-FI" sz="1800" dirty="0"/>
              <a:t> </a:t>
            </a:r>
            <a:r>
              <a:rPr lang="fi-FI" sz="1800" dirty="0" err="1"/>
              <a:t>standards</a:t>
            </a:r>
            <a:r>
              <a:rPr lang="fi-FI" sz="1800" dirty="0"/>
              <a:t>, </a:t>
            </a:r>
            <a:r>
              <a:rPr lang="fi-FI" sz="1800" dirty="0" err="1"/>
              <a:t>responsibilities</a:t>
            </a:r>
            <a:r>
              <a:rPr lang="fi-FI" sz="1800" dirty="0"/>
              <a:t>, </a:t>
            </a:r>
            <a:r>
              <a:rPr lang="fi-FI" sz="1800" dirty="0" err="1"/>
              <a:t>lifecycle</a:t>
            </a:r>
            <a:r>
              <a:rPr lang="fi-FI" sz="1800" dirty="0"/>
              <a:t> of data</a:t>
            </a:r>
          </a:p>
          <a:p>
            <a:pPr lvl="1"/>
            <a:r>
              <a:rPr lang="fi-FI" sz="1800" dirty="0" err="1"/>
              <a:t>HEI’s</a:t>
            </a:r>
            <a:r>
              <a:rPr lang="fi-FI" sz="1800" dirty="0"/>
              <a:t> </a:t>
            </a:r>
            <a:r>
              <a:rPr lang="fi-FI" sz="1800" dirty="0" err="1"/>
              <a:t>need</a:t>
            </a:r>
            <a:r>
              <a:rPr lang="fi-FI" sz="1800" dirty="0"/>
              <a:t> </a:t>
            </a:r>
            <a:r>
              <a:rPr lang="fi-FI" sz="1800" dirty="0" err="1"/>
              <a:t>support</a:t>
            </a:r>
            <a:r>
              <a:rPr lang="fi-FI" sz="1800" dirty="0"/>
              <a:t> </a:t>
            </a:r>
            <a:r>
              <a:rPr lang="fi-FI" sz="1800" dirty="0" err="1"/>
              <a:t>from</a:t>
            </a:r>
            <a:r>
              <a:rPr lang="fi-FI" sz="1800" dirty="0"/>
              <a:t> </a:t>
            </a:r>
            <a:r>
              <a:rPr lang="fi-FI" sz="1800" dirty="0" err="1"/>
              <a:t>national</a:t>
            </a:r>
            <a:r>
              <a:rPr lang="fi-FI" sz="1800" dirty="0"/>
              <a:t> and </a:t>
            </a:r>
            <a:r>
              <a:rPr lang="fi-FI" sz="1800" dirty="0" err="1"/>
              <a:t>international</a:t>
            </a:r>
            <a:r>
              <a:rPr lang="fi-FI" sz="1800" dirty="0"/>
              <a:t> </a:t>
            </a:r>
            <a:r>
              <a:rPr lang="fi-FI" sz="1800" dirty="0" err="1"/>
              <a:t>coordination</a:t>
            </a:r>
            <a:endParaRPr lang="fi-FI" sz="1800" dirty="0"/>
          </a:p>
          <a:p>
            <a:pPr lvl="2"/>
            <a:r>
              <a:rPr lang="fi-FI" sz="1600" dirty="0"/>
              <a:t>e.g. for </a:t>
            </a:r>
            <a:r>
              <a:rPr lang="fi-FI" sz="1600" dirty="0" err="1"/>
              <a:t>course</a:t>
            </a:r>
            <a:r>
              <a:rPr lang="fi-FI" sz="1600" dirty="0"/>
              <a:t> </a:t>
            </a:r>
            <a:r>
              <a:rPr lang="fi-FI" sz="1600" dirty="0" err="1"/>
              <a:t>catalogue</a:t>
            </a:r>
            <a:r>
              <a:rPr lang="fi-FI" sz="1600" dirty="0"/>
              <a:t> data </a:t>
            </a:r>
            <a:r>
              <a:rPr lang="en-US" sz="1600" dirty="0">
                <a:cs typeface="Arial"/>
              </a:rPr>
              <a:t>European Learning Model (ELM), OEAPI (NL), Edu-API and OCCAPI standards are </a:t>
            </a:r>
            <a:r>
              <a:rPr lang="en-US" sz="1600" dirty="0" err="1">
                <a:cs typeface="Arial"/>
              </a:rPr>
              <a:t>analysed</a:t>
            </a:r>
            <a:r>
              <a:rPr lang="en-US" sz="1600" dirty="0">
                <a:cs typeface="Arial"/>
              </a:rPr>
              <a:t> as most fitting with ECTS requirements in interoperability Task force 2</a:t>
            </a:r>
          </a:p>
          <a:p>
            <a:pPr lvl="1"/>
            <a:r>
              <a:rPr lang="en-US" sz="1800" dirty="0">
                <a:cs typeface="Arial"/>
              </a:rPr>
              <a:t>Common shared data of used solutions and standards in different use cases</a:t>
            </a:r>
          </a:p>
          <a:p>
            <a:pPr lvl="2"/>
            <a:r>
              <a:rPr lang="fi-FI" sz="1600" dirty="0" err="1">
                <a:hlinkClick r:id="rId2"/>
              </a:rPr>
              <a:t>Compare</a:t>
            </a:r>
            <a:r>
              <a:rPr lang="fi-FI" sz="1600" dirty="0">
                <a:hlinkClick r:id="rId2"/>
              </a:rPr>
              <a:t> | </a:t>
            </a:r>
            <a:r>
              <a:rPr lang="fi-FI" sz="1600" dirty="0" err="1">
                <a:hlinkClick r:id="rId2"/>
              </a:rPr>
              <a:t>eduXS</a:t>
            </a:r>
            <a:endParaRPr lang="fi-FI" sz="1600" dirty="0"/>
          </a:p>
          <a:p>
            <a:pPr lvl="2"/>
            <a:r>
              <a:rPr lang="fi-FI" sz="1600" dirty="0"/>
              <a:t>4 </a:t>
            </a:r>
            <a:r>
              <a:rPr lang="fi-FI" sz="1600" dirty="0" err="1"/>
              <a:t>Alliances</a:t>
            </a:r>
            <a:r>
              <a:rPr lang="fi-FI" sz="1600" dirty="0"/>
              <a:t> </a:t>
            </a:r>
            <a:r>
              <a:rPr lang="fi-FI" sz="1600" dirty="0" err="1"/>
              <a:t>have</a:t>
            </a:r>
            <a:r>
              <a:rPr lang="fi-FI" sz="1600" dirty="0"/>
              <a:t> </a:t>
            </a:r>
            <a:r>
              <a:rPr lang="fi-FI" sz="1600" dirty="0" err="1"/>
              <a:t>described</a:t>
            </a:r>
            <a:r>
              <a:rPr lang="fi-FI" sz="1600" dirty="0"/>
              <a:t> </a:t>
            </a:r>
            <a:r>
              <a:rPr lang="fi-FI" sz="1600" dirty="0" err="1"/>
              <a:t>their</a:t>
            </a:r>
            <a:r>
              <a:rPr lang="fi-FI" sz="1600" dirty="0"/>
              <a:t> </a:t>
            </a:r>
            <a:r>
              <a:rPr lang="fi-FI" sz="1600" dirty="0" err="1"/>
              <a:t>situation</a:t>
            </a:r>
            <a:r>
              <a:rPr lang="fi-FI" sz="1600" dirty="0"/>
              <a:t> – ECIU as </a:t>
            </a:r>
            <a:r>
              <a:rPr lang="fi-FI" sz="1600" dirty="0" err="1"/>
              <a:t>coordinator</a:t>
            </a:r>
            <a:r>
              <a:rPr lang="fi-FI" sz="1600" dirty="0"/>
              <a:t> of FOREU4ALL </a:t>
            </a:r>
            <a:r>
              <a:rPr lang="fi-FI" sz="1600" dirty="0" err="1"/>
              <a:t>next</a:t>
            </a:r>
            <a:r>
              <a:rPr lang="fi-FI" sz="1600" dirty="0"/>
              <a:t> to </a:t>
            </a:r>
            <a:r>
              <a:rPr lang="fi-FI" sz="1600" dirty="0" err="1"/>
              <a:t>complement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platform</a:t>
            </a:r>
            <a:r>
              <a:rPr lang="fi-FI" sz="1600" dirty="0"/>
              <a:t> to </a:t>
            </a:r>
            <a:r>
              <a:rPr lang="fi-FI" sz="1600" dirty="0" err="1"/>
              <a:t>share</a:t>
            </a:r>
            <a:r>
              <a:rPr lang="fi-FI" sz="1600" dirty="0"/>
              <a:t> </a:t>
            </a:r>
            <a:r>
              <a:rPr lang="fi-FI" sz="1600" dirty="0" err="1"/>
              <a:t>experiences</a:t>
            </a:r>
            <a:r>
              <a:rPr lang="fi-FI" sz="1600" dirty="0"/>
              <a:t> </a:t>
            </a:r>
            <a:r>
              <a:rPr lang="fi-FI" sz="1600" dirty="0">
                <a:hlinkClick r:id="rId3"/>
              </a:rPr>
              <a:t>FOREU4ALL - FOREU4ALL</a:t>
            </a:r>
            <a:r>
              <a:rPr lang="fi-FI" sz="1600" dirty="0"/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5FED4-FAE0-A8C7-4EA6-8491E8EA97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en-GB" noProof="0" smtClean="0"/>
              <a:pPr/>
              <a:t>02/06/2026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6AC1F-9D50-9B54-4B27-AFEF63373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660168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6A3215C8-E4BD-4848-BAA6-6C0A83C74C5F}" vid="{DF60E1A2-A0D3-471A-9FB7-4B6E38479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3B4415929C04A9930263629D23A5B" ma:contentTypeVersion="2" ma:contentTypeDescription="Create a new document." ma:contentTypeScope="" ma:versionID="452da4b776110632bcc4971c7a87d1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71d83c3e3f360ee36ba2b98c85b7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F5D8B-D846-4E05-9201-3CB6AD7AB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882B2-3ADF-4DFF-829E-0366FAE1C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72ED3-0A02-4F84-9506-9E9F2962528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dc41d9b-b010-4340-bce3-e554a9fc2bef}" enabled="1" method="Privileged" siteId="{fa6944af-cc7c-4cd8-9154-c011327989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TAU template EN</Template>
  <TotalTime>0</TotalTime>
  <Words>670</Words>
  <Application>Microsoft Office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Poppins</vt:lpstr>
      <vt:lpstr>Times New Roman</vt:lpstr>
      <vt:lpstr>TUNI Theme</vt:lpstr>
      <vt:lpstr>European Higher Education Interoperability Framework: Use Cases Driving Cross-Institutional Collaboration</vt:lpstr>
      <vt:lpstr>Current Drivers for Development</vt:lpstr>
      <vt:lpstr>Current Drivers for Development</vt:lpstr>
      <vt:lpstr>PowerPoint Presentation</vt:lpstr>
      <vt:lpstr>PowerPoint Presentation</vt:lpstr>
      <vt:lpstr>European Higher Education Interoperability Framework</vt:lpstr>
      <vt:lpstr>Status from the point of view of Finnish alliance member</vt:lpstr>
      <vt:lpstr>What we in alliances need next?</vt:lpstr>
    </vt:vector>
  </TitlesOfParts>
  <Company>Tampere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Sami Hautakangas (TAU)</dc:creator>
  <cp:lastModifiedBy>Sami Hautakangas (TAU)</cp:lastModifiedBy>
  <cp:revision>3</cp:revision>
  <cp:lastPrinted>2026-05-28T13:02:33Z</cp:lastPrinted>
  <dcterms:created xsi:type="dcterms:W3CDTF">2026-05-21T07:24:55Z</dcterms:created>
  <dcterms:modified xsi:type="dcterms:W3CDTF">2026-06-02T05:52:05Z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0x010100FB13B4415929C04A9930263629D23A5B</vt:lpwstr>
  </property>
  <property fmtid="{D5CDD505-2E9C-101B-9397-08002B2CF9AE}" pid="3" name="ShowInCatalog">
    <vt:bool>false</vt:bool>
  </property>
</Properties>
</file>