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3"/>
  </p:notesMasterIdLst>
  <p:sldIdLst>
    <p:sldId id="256" r:id="rId2"/>
    <p:sldId id="3002" r:id="rId3"/>
    <p:sldId id="269" r:id="rId4"/>
    <p:sldId id="266" r:id="rId5"/>
    <p:sldId id="1414" r:id="rId6"/>
    <p:sldId id="3005" r:id="rId7"/>
    <p:sldId id="1383" r:id="rId8"/>
    <p:sldId id="3008" r:id="rId9"/>
    <p:sldId id="274" r:id="rId10"/>
    <p:sldId id="275" r:id="rId11"/>
    <p:sldId id="3007" r:id="rId12"/>
    <p:sldId id="3006" r:id="rId13"/>
    <p:sldId id="2904" r:id="rId14"/>
    <p:sldId id="2907" r:id="rId15"/>
    <p:sldId id="2900" r:id="rId16"/>
    <p:sldId id="1407" r:id="rId17"/>
    <p:sldId id="2901" r:id="rId18"/>
    <p:sldId id="3003" r:id="rId19"/>
    <p:sldId id="3004" r:id="rId20"/>
    <p:sldId id="2895" r:id="rId21"/>
    <p:sldId id="2894" r:id="rId22"/>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960" userDrawn="1">
          <p15:clr>
            <a:srgbClr val="A4A3A4"/>
          </p15:clr>
        </p15:guide>
        <p15:guide id="2" orient="horz" pos="162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EFA2058-45F4-D46C-9621-398B8E86A611}" name="Chung, Joaquin" initials="CJ" userId="Chung, Joaquin"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70824"/>
    <a:srgbClr val="B1131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103"/>
    <p:restoredTop sz="66713" autoAdjust="0"/>
  </p:normalViewPr>
  <p:slideViewPr>
    <p:cSldViewPr snapToGrid="0">
      <p:cViewPr varScale="1">
        <p:scale>
          <a:sx n="101" d="100"/>
          <a:sy n="101" d="100"/>
        </p:scale>
        <p:origin x="1576" y="192"/>
      </p:cViewPr>
      <p:guideLst>
        <p:guide pos="3960"/>
        <p:guide orient="horz" pos="162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microsoft.com/office/2018/10/relationships/authors" Target="author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9251B2D-8B53-F842-85C8-79563F24CCA1}" type="datetimeFigureOut">
              <a:rPr lang="en-US" smtClean="0"/>
              <a:t>6/10/26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2437472-F350-E648-BF73-5FBCC1A166B4}" type="slidenum">
              <a:rPr lang="en-US" smtClean="0"/>
              <a:t>‹#›</a:t>
            </a:fld>
            <a:endParaRPr lang="en-US"/>
          </a:p>
        </p:txBody>
      </p:sp>
    </p:spTree>
    <p:extLst>
      <p:ext uri="{BB962C8B-B14F-4D97-AF65-F5344CB8AC3E}">
        <p14:creationId xmlns:p14="http://schemas.microsoft.com/office/powerpoint/2010/main" val="1108212864"/>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dirty="0"/>
              <a:t>Good afternoon, everyone. Two years ago at TNC24, I introduced </a:t>
            </a:r>
            <a:r>
              <a:rPr lang="en-US" sz="900" dirty="0" err="1"/>
              <a:t>InterQnet</a:t>
            </a:r>
            <a:r>
              <a:rPr lang="en-US" sz="900" dirty="0"/>
              <a:t> as a vision for scalable quantum networks.</a:t>
            </a:r>
          </a:p>
          <a:p>
            <a:r>
              <a:rPr lang="en-US" sz="900" dirty="0"/>
              <a:t>Today I want to give a progress report: what we have built, what we have measured, and what we have learned since then.</a:t>
            </a:r>
          </a:p>
          <a:p>
            <a:r>
              <a:rPr lang="en-US" sz="900" dirty="0"/>
              <a:t>Quantum networks will depend on deployed fiber, automation, synchronization, optical-channel engineering, and operational expertise that NRENs already have. And I can see from this morning's quantum technologies for NRENs </a:t>
            </a:r>
            <a:r>
              <a:rPr lang="en-US" sz="900" dirty="0" err="1"/>
              <a:t>BoF</a:t>
            </a:r>
            <a:r>
              <a:rPr lang="en-US" sz="900" dirty="0"/>
              <a:t> that many NRENs are already engaged in quantum networking efforts.  </a:t>
            </a:r>
          </a:p>
        </p:txBody>
      </p:sp>
      <p:sp>
        <p:nvSpPr>
          <p:cNvPr id="4" name="Slide Number Placeholder 3"/>
          <p:cNvSpPr>
            <a:spLocks noGrp="1"/>
          </p:cNvSpPr>
          <p:nvPr>
            <p:ph type="sldNum" sz="quarter" idx="5"/>
          </p:nvPr>
        </p:nvSpPr>
        <p:spPr/>
        <p:txBody>
          <a:bodyPr/>
          <a:lstStyle/>
          <a:p>
            <a:fld id="{92437472-F350-E648-BF73-5FBCC1A166B4}" type="slidenum">
              <a:rPr lang="en-US" smtClean="0"/>
              <a:t>1</a:t>
            </a:fld>
            <a:endParaRPr lang="en-US"/>
          </a:p>
        </p:txBody>
      </p:sp>
    </p:spTree>
    <p:extLst>
      <p:ext uri="{BB962C8B-B14F-4D97-AF65-F5344CB8AC3E}">
        <p14:creationId xmlns:p14="http://schemas.microsoft.com/office/powerpoint/2010/main" val="36241666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dirty="0"/>
              <a:t>Ytterbium atoms in optical tweezer arrays are central to our repeater-node strategy.</a:t>
            </a:r>
          </a:p>
          <a:p>
            <a:r>
              <a:rPr lang="en-US" sz="900" dirty="0"/>
              <a:t>The advantage is the combination of long-lived memory, controllable atom arrays, telecom-relevant transitions, and deterministic gates through Rydberg interactions. That is a powerful combination for a network node.</a:t>
            </a:r>
          </a:p>
          <a:p>
            <a:r>
              <a:rPr lang="en-US" sz="900" dirty="0"/>
              <a:t>The recent result highlighted here is parallelized spin-photon entanglement from a five-atom array at 1389 nanometers, directly in the telecom band, with about 0.95 fidelity. For </a:t>
            </a:r>
            <a:r>
              <a:rPr lang="en-US" sz="900" dirty="0" err="1"/>
              <a:t>InterQnet</a:t>
            </a:r>
            <a:r>
              <a:rPr lang="en-US" sz="900" dirty="0"/>
              <a:t>, this is important because it points toward scalable repeater nodes that can interface naturally with fiber networks.</a:t>
            </a:r>
          </a:p>
        </p:txBody>
      </p:sp>
      <p:sp>
        <p:nvSpPr>
          <p:cNvPr id="4" name="Slide Number Placeholder 3"/>
          <p:cNvSpPr>
            <a:spLocks noGrp="1"/>
          </p:cNvSpPr>
          <p:nvPr>
            <p:ph type="sldNum" sz="quarter" idx="5"/>
          </p:nvPr>
        </p:nvSpPr>
        <p:spPr/>
        <p:txBody>
          <a:bodyPr/>
          <a:lstStyle/>
          <a:p>
            <a:fld id="{92437472-F350-E648-BF73-5FBCC1A166B4}" type="slidenum">
              <a:rPr lang="en-US" smtClean="0"/>
              <a:t>10</a:t>
            </a:fld>
            <a:endParaRPr lang="en-US"/>
          </a:p>
        </p:txBody>
      </p:sp>
    </p:spTree>
    <p:extLst>
      <p:ext uri="{BB962C8B-B14F-4D97-AF65-F5344CB8AC3E}">
        <p14:creationId xmlns:p14="http://schemas.microsoft.com/office/powerpoint/2010/main" val="7588654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main message of this slide is that we have demonstrated classical microwave-to-optical conversion across </a:t>
            </a:r>
            <a:r>
              <a:rPr lang="en-US" dirty="0" err="1"/>
              <a:t>ArQNet</a:t>
            </a:r>
            <a:r>
              <a:rPr lang="en-US" dirty="0"/>
              <a:t>. This is not yet quantum-state transduction, but it is an important systems milestone.</a:t>
            </a:r>
          </a:p>
          <a:p>
            <a:r>
              <a:rPr lang="en-US" dirty="0"/>
              <a:t>The transducer is in Building 440. In one case the optical pump is local; in the other, the pump is generated in Building 242 and delivered over 2.87 kilometers of deployed fiber to drive the transducer remotely. We still observe conversion bands near 9.715 and 9.739 GHz, showing that the deployed-fiber pump delivery can support the conversion process.</a:t>
            </a:r>
          </a:p>
          <a:p>
            <a:r>
              <a:rPr lang="en-US" dirty="0"/>
              <a:t>That matters because superconducting qubits live in the microwave domain, while quantum networks use optical fiber. So this interface is essential. The remote pump result also suggests a future operating model where optical pump infrastructure could be centralized and distributed over the network, rather than duplicated next to every cryogenic node. The next challenge is moving from classical conversion to quantum-relevant operation: efficiency, noise, pulsed operation, and eventually bidirectional single-photon conversion.</a:t>
            </a:r>
          </a:p>
        </p:txBody>
      </p:sp>
      <p:sp>
        <p:nvSpPr>
          <p:cNvPr id="4" name="Slide Number Placeholder 3"/>
          <p:cNvSpPr>
            <a:spLocks noGrp="1"/>
          </p:cNvSpPr>
          <p:nvPr>
            <p:ph type="sldNum" sz="quarter" idx="5"/>
          </p:nvPr>
        </p:nvSpPr>
        <p:spPr/>
        <p:txBody>
          <a:bodyPr/>
          <a:lstStyle/>
          <a:p>
            <a:fld id="{92437472-F350-E648-BF73-5FBCC1A166B4}" type="slidenum">
              <a:rPr lang="en-US" smtClean="0"/>
              <a:t>11</a:t>
            </a:fld>
            <a:endParaRPr lang="en-US"/>
          </a:p>
        </p:txBody>
      </p:sp>
    </p:spTree>
    <p:extLst>
      <p:ext uri="{BB962C8B-B14F-4D97-AF65-F5344CB8AC3E}">
        <p14:creationId xmlns:p14="http://schemas.microsoft.com/office/powerpoint/2010/main" val="395309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High-quality entanglement is what makes quantum networks useful, but it is also fragile. Photons are lost, memories decohere, and gates and measurements introduce errors. That is why error handling is a full thrust in </a:t>
            </a:r>
            <a:r>
              <a:rPr lang="en-US" dirty="0" err="1"/>
              <a:t>InterQnet</a:t>
            </a:r>
            <a:r>
              <a:rPr lang="en-US" dirty="0"/>
              <a:t>.</a:t>
            </a:r>
          </a:p>
          <a:p>
            <a:r>
              <a:rPr lang="en-US" dirty="0"/>
              <a:t>We are pursuing this at several levels. For near-term hardware, we use lightweight techniques such as Pauli Check Sandwiching. You can think of this as adding simple consistency checks around the operation we care about. It is not full fault tolerance, but it can help us reject bad outcomes and improve fidelity with modest overhead.</a:t>
            </a:r>
          </a:p>
          <a:p>
            <a:r>
              <a:rPr lang="en-US" dirty="0"/>
              <a:t>For larger-scale operation, we are studying quantum LDPC-based distillation. Distillation means using several noisy entangled pairs to produce fewer, cleaner pairs. LDPC codes are promising because their checks are sparse and scalable, so they offer a path toward higher-yield fault-tolerant entanglement without the overhead growing too quickly.</a:t>
            </a:r>
          </a:p>
          <a:p>
            <a:r>
              <a:rPr lang="en-US" dirty="0"/>
              <a:t>And for the longer term, we are exploring encoded repeaters, where the network distributes logical, error-protected entanglement rather than raw physical Bell pairs.</a:t>
            </a:r>
          </a:p>
          <a:p>
            <a:r>
              <a:rPr lang="en-US" dirty="0"/>
              <a:t>The key point is that error correction cannot be chosen in isolation. The right method depends on the hardware generation, the noise level, and the distance scale.</a:t>
            </a:r>
          </a:p>
        </p:txBody>
      </p:sp>
      <p:sp>
        <p:nvSpPr>
          <p:cNvPr id="4" name="Slide Number Placeholder 3"/>
          <p:cNvSpPr>
            <a:spLocks noGrp="1"/>
          </p:cNvSpPr>
          <p:nvPr>
            <p:ph type="sldNum" sz="quarter" idx="5"/>
          </p:nvPr>
        </p:nvSpPr>
        <p:spPr/>
        <p:txBody>
          <a:bodyPr/>
          <a:lstStyle/>
          <a:p>
            <a:fld id="{92437472-F350-E648-BF73-5FBCC1A166B4}" type="slidenum">
              <a:rPr lang="en-US" smtClean="0"/>
              <a:t>12</a:t>
            </a:fld>
            <a:endParaRPr lang="en-US"/>
          </a:p>
        </p:txBody>
      </p:sp>
    </p:spTree>
    <p:extLst>
      <p:ext uri="{BB962C8B-B14F-4D97-AF65-F5344CB8AC3E}">
        <p14:creationId xmlns:p14="http://schemas.microsoft.com/office/powerpoint/2010/main" val="24036965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more theoretical result, but it asks a practical question: what is the best we could ever hope to achieve over lossy optical quantum links?</a:t>
            </a:r>
          </a:p>
          <a:p>
            <a:r>
              <a:rPr lang="en-US" dirty="0"/>
              <a:t>Quantum channel capacity is the quantum analog of Shannon capacity: the best rate and fidelity that physics allows for transmitting quantum information or distributing entanglement through a noisy optical channel.</a:t>
            </a:r>
          </a:p>
          <a:p>
            <a:r>
              <a:rPr lang="en-US" dirty="0"/>
              <a:t>Using multi-mode GKP codes and optimized lattice structures, the team showed a path toward getting close to that limit. The takeaway is that this helps define the long-term ceiling for high-yield, high-fidelity entanglement distribution, even though it is not a near-term implementation recipe.</a:t>
            </a:r>
          </a:p>
        </p:txBody>
      </p:sp>
      <p:sp>
        <p:nvSpPr>
          <p:cNvPr id="4" name="Slide Number Placeholder 3"/>
          <p:cNvSpPr>
            <a:spLocks noGrp="1"/>
          </p:cNvSpPr>
          <p:nvPr>
            <p:ph type="sldNum" sz="quarter" idx="5"/>
          </p:nvPr>
        </p:nvSpPr>
        <p:spPr/>
        <p:txBody>
          <a:bodyPr/>
          <a:lstStyle/>
          <a:p>
            <a:fld id="{92437472-F350-E648-BF73-5FBCC1A166B4}" type="slidenum">
              <a:rPr lang="en-US" smtClean="0"/>
              <a:t>13</a:t>
            </a:fld>
            <a:endParaRPr lang="en-US"/>
          </a:p>
        </p:txBody>
      </p:sp>
    </p:spTree>
    <p:extLst>
      <p:ext uri="{BB962C8B-B14F-4D97-AF65-F5344CB8AC3E}">
        <p14:creationId xmlns:p14="http://schemas.microsoft.com/office/powerpoint/2010/main" val="19118490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06221F-17D9-95C0-1AFB-1D9F186FCAA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1C4A95D-6588-BF6A-A4E9-7EE57CEC73A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1B362A2-7E28-7B08-9D8D-F1A2F2CC9DE8}"/>
              </a:ext>
            </a:extLst>
          </p:cNvPr>
          <p:cNvSpPr>
            <a:spLocks noGrp="1"/>
          </p:cNvSpPr>
          <p:nvPr>
            <p:ph type="body" idx="1"/>
          </p:nvPr>
        </p:nvSpPr>
        <p:spPr/>
        <p:txBody>
          <a:bodyPr/>
          <a:lstStyle/>
          <a:p>
            <a:r>
              <a:rPr lang="en-US" sz="900" dirty="0"/>
              <a:t>I will now move to the architecture and protocol thrust.</a:t>
            </a:r>
          </a:p>
          <a:p>
            <a:r>
              <a:rPr lang="en-US" sz="900" dirty="0"/>
              <a:t>There are three main pieces here: the network orchestrator, entanglement routing, and heterogeneous simulation in </a:t>
            </a:r>
            <a:r>
              <a:rPr lang="en-US" sz="900" dirty="0" err="1"/>
              <a:t>SeQUeNCe</a:t>
            </a:r>
            <a:r>
              <a:rPr lang="en-US" sz="900" dirty="0"/>
              <a:t>.</a:t>
            </a:r>
          </a:p>
          <a:p>
            <a:r>
              <a:rPr lang="en-US" sz="900" dirty="0"/>
              <a:t>The common question is scalability. Can we automate a quantum network? Can we route entanglement efficiently as topology and demand become complex? And can realistic device models change the architecture decisions we would otherwise make?</a:t>
            </a:r>
          </a:p>
        </p:txBody>
      </p:sp>
      <p:sp>
        <p:nvSpPr>
          <p:cNvPr id="4" name="Slide Number Placeholder 3">
            <a:extLst>
              <a:ext uri="{FF2B5EF4-FFF2-40B4-BE49-F238E27FC236}">
                <a16:creationId xmlns:a16="http://schemas.microsoft.com/office/drawing/2014/main" id="{D71FBE84-9DCC-4E4A-8697-6E9823E39A72}"/>
              </a:ext>
            </a:extLst>
          </p:cNvPr>
          <p:cNvSpPr>
            <a:spLocks noGrp="1"/>
          </p:cNvSpPr>
          <p:nvPr>
            <p:ph type="sldNum" sz="quarter" idx="5"/>
          </p:nvPr>
        </p:nvSpPr>
        <p:spPr/>
        <p:txBody>
          <a:bodyPr/>
          <a:lstStyle/>
          <a:p>
            <a:fld id="{3EAA7A1A-8011-3A42-91B8-EE1BD44E4455}" type="slidenum">
              <a:rPr lang="en-US" smtClean="0"/>
              <a:t>14</a:t>
            </a:fld>
            <a:endParaRPr lang="en-US"/>
          </a:p>
        </p:txBody>
      </p:sp>
    </p:spTree>
    <p:extLst>
      <p:ext uri="{BB962C8B-B14F-4D97-AF65-F5344CB8AC3E}">
        <p14:creationId xmlns:p14="http://schemas.microsoft.com/office/powerpoint/2010/main" val="19249236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dirty="0"/>
              <a:t>The </a:t>
            </a:r>
            <a:r>
              <a:rPr lang="en-US" sz="900" dirty="0" err="1"/>
              <a:t>ArQNet</a:t>
            </a:r>
            <a:r>
              <a:rPr lang="en-US" sz="900" dirty="0"/>
              <a:t> controller is our first step toward an operational control plane for quantum networking.</a:t>
            </a:r>
          </a:p>
          <a:p>
            <a:r>
              <a:rPr lang="en-US" sz="900" dirty="0"/>
              <a:t>Each device—photon sources, detectors, optical switches, time taggers, and related equipment—is wrapped by a software agent and controlled through </a:t>
            </a:r>
            <a:r>
              <a:rPr lang="en-US" sz="900" dirty="0" err="1"/>
              <a:t>gRPC</a:t>
            </a:r>
            <a:r>
              <a:rPr lang="en-US" sz="900" dirty="0"/>
              <a:t>. The orchestrator issues high-level commands, while device-specific details remain local. That is deliberately similar to SDN-style thinking.</a:t>
            </a:r>
          </a:p>
          <a:p>
            <a:r>
              <a:rPr lang="en-US" sz="900" dirty="0"/>
              <a:t>Synchronization is handled with RF-over-fiber distribution of timing references. In our measurements, this adds only tens of picoseconds of jitter, which is appropriate for photon-coincidence experiments.</a:t>
            </a:r>
          </a:p>
          <a:p>
            <a:r>
              <a:rPr lang="en-US" sz="900" dirty="0"/>
              <a:t>The main result is not just a visibility number. It is that we sustained automated operation and polarization-drift compensation over 12 hours. That is the shift from a manually tuned experiment toward an operated network.</a:t>
            </a:r>
          </a:p>
        </p:txBody>
      </p:sp>
      <p:sp>
        <p:nvSpPr>
          <p:cNvPr id="4" name="Slide Number Placeholder 3"/>
          <p:cNvSpPr>
            <a:spLocks noGrp="1"/>
          </p:cNvSpPr>
          <p:nvPr>
            <p:ph type="sldNum" sz="quarter" idx="5"/>
          </p:nvPr>
        </p:nvSpPr>
        <p:spPr/>
        <p:txBody>
          <a:bodyPr/>
          <a:lstStyle/>
          <a:p>
            <a:fld id="{92437472-F350-E648-BF73-5FBCC1A166B4}" type="slidenum">
              <a:rPr lang="en-US" smtClean="0"/>
              <a:t>15</a:t>
            </a:fld>
            <a:endParaRPr lang="en-US"/>
          </a:p>
        </p:txBody>
      </p:sp>
    </p:spTree>
    <p:extLst>
      <p:ext uri="{BB962C8B-B14F-4D97-AF65-F5344CB8AC3E}">
        <p14:creationId xmlns:p14="http://schemas.microsoft.com/office/powerpoint/2010/main" val="23278107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dirty="0"/>
              <a:t>This simulation result shows why device-faithful modeling matters.</a:t>
            </a:r>
          </a:p>
          <a:p>
            <a:r>
              <a:rPr lang="en-US" sz="900" dirty="0"/>
              <a:t>We asked what happens when two superconducting nodes are connected through a Yb-atom repeater, including realistic frequency conversion and transduction losses.</a:t>
            </a:r>
          </a:p>
          <a:p>
            <a:r>
              <a:rPr lang="en-US" sz="900" dirty="0"/>
              <a:t>The result is sobering: with optimistic near-term parameters, the entanglement rate may be nonzero, but the fidelity remains very low when the superconducting coherence time is around 0.5 milliseconds. The qubit decoheres before the relevant heralding and swapping process can complete.</a:t>
            </a:r>
          </a:p>
          <a:p>
            <a:r>
              <a:rPr lang="en-US" dirty="0"/>
              <a:t>The design insight is clear: the superconducting qubit lifetime is the critical lever. When the lifetime increases toward 10 milliseconds, the fidelity improves substantially. This is exactly the kind of requirement that a full-stack simulation can feed back to hardware teams.</a:t>
            </a:r>
            <a:endParaRPr lang="en-US" sz="900" dirty="0"/>
          </a:p>
        </p:txBody>
      </p:sp>
      <p:sp>
        <p:nvSpPr>
          <p:cNvPr id="4" name="Slide Number Placeholder 3"/>
          <p:cNvSpPr>
            <a:spLocks noGrp="1"/>
          </p:cNvSpPr>
          <p:nvPr>
            <p:ph type="sldNum" sz="quarter" idx="5"/>
          </p:nvPr>
        </p:nvSpPr>
        <p:spPr/>
        <p:txBody>
          <a:bodyPr/>
          <a:lstStyle/>
          <a:p>
            <a:fld id="{92437472-F350-E648-BF73-5FBCC1A166B4}" type="slidenum">
              <a:rPr lang="en-US" smtClean="0"/>
              <a:t>16</a:t>
            </a:fld>
            <a:endParaRPr lang="en-US"/>
          </a:p>
        </p:txBody>
      </p:sp>
    </p:spTree>
    <p:extLst>
      <p:ext uri="{BB962C8B-B14F-4D97-AF65-F5344CB8AC3E}">
        <p14:creationId xmlns:p14="http://schemas.microsoft.com/office/powerpoint/2010/main" val="31651615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6773C4-0F23-9382-B802-214E626A6CC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6AC49A7-8117-51E7-9EFD-B79349554A4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D230183-7B1C-BD9A-4E34-319B7291DF69}"/>
              </a:ext>
            </a:extLst>
          </p:cNvPr>
          <p:cNvSpPr>
            <a:spLocks noGrp="1"/>
          </p:cNvSpPr>
          <p:nvPr>
            <p:ph type="body" idx="1"/>
          </p:nvPr>
        </p:nvSpPr>
        <p:spPr/>
        <p:txBody>
          <a:bodyPr/>
          <a:lstStyle/>
          <a:p>
            <a:r>
              <a:rPr lang="en-US" dirty="0"/>
              <a:t>Routing entanglement is not the same as routing classical packets, because the resource being routed is fragile and probabilistic.</a:t>
            </a:r>
          </a:p>
          <a:p>
            <a:r>
              <a:rPr lang="en-US" dirty="0"/>
              <a:t>Here we studied GHZ-based routing. A GHZ state is a shared entangled state across three or more nodes, rather than just a two-node Bell pair. In principle, that can give a routing protocol more flexibility.</a:t>
            </a:r>
          </a:p>
          <a:p>
            <a:r>
              <a:rPr lang="en-US" dirty="0"/>
              <a:t>The result is useful but humbling. GHZ routing can help in structured settings such as square grids, but the advantage is limited in more realistic topologies. One reason is that larger GHZ operations are harder to perform reliably. Another is that protocols based mainly on local node-level decisions may not exploit multiple alternative paths as effectively as protocols that use a broader view of the network.</a:t>
            </a:r>
          </a:p>
          <a:p>
            <a:r>
              <a:rPr lang="en-US" dirty="0"/>
              <a:t>So the takeaway is not that GHZ routing is useless, or that it is the final answer. The takeaway is that realistic quantum networks will likely need more sophisticated control — perhaps global, hierarchical, or segmented routing.</a:t>
            </a:r>
          </a:p>
        </p:txBody>
      </p:sp>
      <p:sp>
        <p:nvSpPr>
          <p:cNvPr id="4" name="Slide Number Placeholder 3">
            <a:extLst>
              <a:ext uri="{FF2B5EF4-FFF2-40B4-BE49-F238E27FC236}">
                <a16:creationId xmlns:a16="http://schemas.microsoft.com/office/drawing/2014/main" id="{B7346989-27E6-2678-AFDC-FDD6FEE7919B}"/>
              </a:ext>
            </a:extLst>
          </p:cNvPr>
          <p:cNvSpPr>
            <a:spLocks noGrp="1"/>
          </p:cNvSpPr>
          <p:nvPr>
            <p:ph type="sldNum" sz="quarter" idx="5"/>
          </p:nvPr>
        </p:nvSpPr>
        <p:spPr/>
        <p:txBody>
          <a:bodyPr/>
          <a:lstStyle/>
          <a:p>
            <a:fld id="{92437472-F350-E648-BF73-5FBCC1A166B4}" type="slidenum">
              <a:rPr lang="en-US" smtClean="0"/>
              <a:t>17</a:t>
            </a:fld>
            <a:endParaRPr lang="en-US"/>
          </a:p>
        </p:txBody>
      </p:sp>
    </p:spTree>
    <p:extLst>
      <p:ext uri="{BB962C8B-B14F-4D97-AF65-F5344CB8AC3E}">
        <p14:creationId xmlns:p14="http://schemas.microsoft.com/office/powerpoint/2010/main" val="16539472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looks further out, at what long-distance quantum networking may require.</a:t>
            </a:r>
          </a:p>
          <a:p>
            <a:r>
              <a:rPr lang="en-US" dirty="0"/>
              <a:t>If we distribute ordinary physical Bell pairs over many hops, errors accumulate quickly. So this protocol asks: what if we protect the entanglement before extending it across the network?</a:t>
            </a:r>
          </a:p>
          <a:p>
            <a:r>
              <a:rPr lang="en-US" dirty="0"/>
              <a:t>The idea is to encode each network qubit across seven physical qubits using the Steane code. Then, at the repeaters, entanglement swapping is performed on these encoded blocks rather than on single physical qubits. The measurement results are decoded classically, so some errors can be identified and corrected in software after the measurements.</a:t>
            </a:r>
          </a:p>
          <a:p>
            <a:r>
              <a:rPr lang="en-US" dirty="0"/>
              <a:t>The simulation result is encouraging. With this classical error-correction step, the protocol maintains about 0.91 logical fidelity over 2,000 kilometers and 100 hops. Without it, the final state becomes almost unusable. Latency still grows roughly linearly and remains in the tens of milliseconds.</a:t>
            </a:r>
          </a:p>
          <a:p>
            <a:r>
              <a:rPr lang="en-US" dirty="0"/>
              <a:t>The broader point is that long-distance quantum networking requires co-design: the repeater architecture, the code, and the classical control logic all have to work together.</a:t>
            </a:r>
          </a:p>
        </p:txBody>
      </p:sp>
      <p:sp>
        <p:nvSpPr>
          <p:cNvPr id="4" name="Slide Number Placeholder 3"/>
          <p:cNvSpPr>
            <a:spLocks noGrp="1"/>
          </p:cNvSpPr>
          <p:nvPr>
            <p:ph type="sldNum" sz="quarter" idx="5"/>
          </p:nvPr>
        </p:nvSpPr>
        <p:spPr/>
        <p:txBody>
          <a:bodyPr/>
          <a:lstStyle/>
          <a:p>
            <a:fld id="{92437472-F350-E648-BF73-5FBCC1A166B4}" type="slidenum">
              <a:rPr lang="en-US" smtClean="0"/>
              <a:t>18</a:t>
            </a:fld>
            <a:endParaRPr lang="en-US"/>
          </a:p>
        </p:txBody>
      </p:sp>
    </p:spTree>
    <p:extLst>
      <p:ext uri="{BB962C8B-B14F-4D97-AF65-F5344CB8AC3E}">
        <p14:creationId xmlns:p14="http://schemas.microsoft.com/office/powerpoint/2010/main" val="14998478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dirty="0"/>
              <a:t>Let me summarize the lessons learned.</a:t>
            </a:r>
          </a:p>
          <a:p>
            <a:r>
              <a:rPr lang="en-US" dirty="0"/>
              <a:t>First, co-design is essential. Simulation turns general intuition into quantitative system requirements. The Yb-plus-superconducting study shows how qubit lifetime, conversion loss, transduction efficiency, and protocol timing together determine whether the architecture is viable.</a:t>
            </a:r>
            <a:endParaRPr lang="en-US" sz="900" dirty="0"/>
          </a:p>
          <a:p>
            <a:r>
              <a:rPr lang="en-US" sz="900" dirty="0"/>
              <a:t>Second, centralized SDN-style control is practical at today’s scale. The orchestrator result shows that automated, multi-building operation is possible, even with real security and operational boundaries. Distributed control will matter later, but centralized control is a useful starting point.</a:t>
            </a:r>
          </a:p>
          <a:p>
            <a:r>
              <a:rPr lang="en-US" sz="900" dirty="0"/>
              <a:t>Third, error handling must be matched to hardware maturity. Near-term methods such as Pauli Check Sandwiching and longer-term encoded repeaters solve different problems.</a:t>
            </a:r>
          </a:p>
          <a:p>
            <a:r>
              <a:rPr lang="en-US" sz="900" dirty="0"/>
              <a:t>Fourth, coexistence and operations are not side issues. Raman noise, polarization drift, synchronization, and monitoring are exactly where quantum networking begins to look like an NREN operations problem.</a:t>
            </a:r>
          </a:p>
        </p:txBody>
      </p:sp>
      <p:sp>
        <p:nvSpPr>
          <p:cNvPr id="4" name="Slide Number Placeholder 3"/>
          <p:cNvSpPr>
            <a:spLocks noGrp="1"/>
          </p:cNvSpPr>
          <p:nvPr>
            <p:ph type="sldNum" sz="quarter" idx="5"/>
          </p:nvPr>
        </p:nvSpPr>
        <p:spPr/>
        <p:txBody>
          <a:bodyPr/>
          <a:lstStyle/>
          <a:p>
            <a:fld id="{92437472-F350-E648-BF73-5FBCC1A166B4}" type="slidenum">
              <a:rPr lang="en-US" smtClean="0"/>
              <a:t>19</a:t>
            </a:fld>
            <a:endParaRPr lang="en-US"/>
          </a:p>
        </p:txBody>
      </p:sp>
    </p:spTree>
    <p:extLst>
      <p:ext uri="{BB962C8B-B14F-4D97-AF65-F5344CB8AC3E}">
        <p14:creationId xmlns:p14="http://schemas.microsoft.com/office/powerpoint/2010/main" val="9451185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dirty="0"/>
              <a:t>Here is the structure for the 25-minute talk.</a:t>
            </a:r>
          </a:p>
          <a:p>
            <a:r>
              <a:rPr lang="en-US" sz="900" dirty="0"/>
              <a:t>I will begin with the scalability challenge and the </a:t>
            </a:r>
            <a:r>
              <a:rPr lang="en-US" sz="900" dirty="0" err="1"/>
              <a:t>InterQnet</a:t>
            </a:r>
            <a:r>
              <a:rPr lang="en-US" sz="900" dirty="0"/>
              <a:t> setup, including why this is directly relevant to NRENs. Then I will summarize hardware and error-handling progress, followed by architecture and protocol results from orchestration and simulation. I will close with lessons learned and specific collaboration opportunities.</a:t>
            </a:r>
          </a:p>
        </p:txBody>
      </p:sp>
      <p:sp>
        <p:nvSpPr>
          <p:cNvPr id="4" name="Slide Number Placeholder 3"/>
          <p:cNvSpPr>
            <a:spLocks noGrp="1"/>
          </p:cNvSpPr>
          <p:nvPr>
            <p:ph type="sldNum" sz="quarter" idx="5"/>
          </p:nvPr>
        </p:nvSpPr>
        <p:spPr/>
        <p:txBody>
          <a:bodyPr/>
          <a:lstStyle/>
          <a:p>
            <a:fld id="{92437472-F350-E648-BF73-5FBCC1A166B4}" type="slidenum">
              <a:rPr lang="en-US" smtClean="0"/>
              <a:t>2</a:t>
            </a:fld>
            <a:endParaRPr lang="en-US"/>
          </a:p>
        </p:txBody>
      </p:sp>
    </p:spTree>
    <p:extLst>
      <p:ext uri="{BB962C8B-B14F-4D97-AF65-F5344CB8AC3E}">
        <p14:creationId xmlns:p14="http://schemas.microsoft.com/office/powerpoint/2010/main" val="29020181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73EA43-ABA6-E0E2-EB70-CABF7C34884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6A94190-2989-3D5E-D380-C46F8F61177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627694E-A9DC-2EA5-E158-B0A3CE5B622D}"/>
              </a:ext>
            </a:extLst>
          </p:cNvPr>
          <p:cNvSpPr>
            <a:spLocks noGrp="1"/>
          </p:cNvSpPr>
          <p:nvPr>
            <p:ph type="body" idx="1"/>
          </p:nvPr>
        </p:nvSpPr>
        <p:spPr/>
        <p:txBody>
          <a:bodyPr/>
          <a:lstStyle/>
          <a:p>
            <a:r>
              <a:rPr lang="en-US" sz="900" dirty="0"/>
              <a:t>I want to end with concrete collaboration opportunities.</a:t>
            </a:r>
          </a:p>
          <a:p>
            <a:r>
              <a:rPr lang="en-US" sz="900" dirty="0"/>
              <a:t>First, we need shared benchmarks for quantum network scalability: not just fidelity, rate, and latency in isolation, but how those quantities behave across topology, load, distance, and operating conditions.</a:t>
            </a:r>
          </a:p>
          <a:p>
            <a:r>
              <a:rPr lang="en-US" sz="900" dirty="0"/>
              <a:t>Second, we would like to run joint simulation studies on NREN-relevant topologies. </a:t>
            </a:r>
            <a:r>
              <a:rPr lang="en-US" sz="900" dirty="0" err="1"/>
              <a:t>SeQUeNCe</a:t>
            </a:r>
            <a:r>
              <a:rPr lang="en-US" sz="900" dirty="0"/>
              <a:t> is open source and actively extended, so there is a practical path for shared modeling.</a:t>
            </a:r>
          </a:p>
          <a:p>
            <a:r>
              <a:rPr lang="en-US" sz="900" dirty="0"/>
              <a:t>Third, cross-testbed experiments and interoperability studies will become increasingly important as US and European efforts mature. This includes orchestration, synchronization, optical-channel management, and common APIs.</a:t>
            </a:r>
          </a:p>
        </p:txBody>
      </p:sp>
      <p:sp>
        <p:nvSpPr>
          <p:cNvPr id="4" name="Slide Number Placeholder 3">
            <a:extLst>
              <a:ext uri="{FF2B5EF4-FFF2-40B4-BE49-F238E27FC236}">
                <a16:creationId xmlns:a16="http://schemas.microsoft.com/office/drawing/2014/main" id="{2A959669-52F2-7452-7761-A4770FF1BF63}"/>
              </a:ext>
            </a:extLst>
          </p:cNvPr>
          <p:cNvSpPr>
            <a:spLocks noGrp="1"/>
          </p:cNvSpPr>
          <p:nvPr>
            <p:ph type="sldNum" sz="quarter" idx="5"/>
          </p:nvPr>
        </p:nvSpPr>
        <p:spPr/>
        <p:txBody>
          <a:bodyPr/>
          <a:lstStyle/>
          <a:p>
            <a:fld id="{92437472-F350-E648-BF73-5FBCC1A166B4}" type="slidenum">
              <a:rPr lang="en-US" smtClean="0"/>
              <a:t>20</a:t>
            </a:fld>
            <a:endParaRPr lang="en-US"/>
          </a:p>
        </p:txBody>
      </p:sp>
    </p:spTree>
    <p:extLst>
      <p:ext uri="{BB962C8B-B14F-4D97-AF65-F5344CB8AC3E}">
        <p14:creationId xmlns:p14="http://schemas.microsoft.com/office/powerpoint/2010/main" val="5015870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a:t>Thank you. I will stop here and welcome questions and discussion.</a:t>
            </a:r>
          </a:p>
        </p:txBody>
      </p:sp>
      <p:sp>
        <p:nvSpPr>
          <p:cNvPr id="4" name="Slide Number Placeholder 3"/>
          <p:cNvSpPr>
            <a:spLocks noGrp="1"/>
          </p:cNvSpPr>
          <p:nvPr>
            <p:ph type="sldNum" sz="quarter" idx="5"/>
          </p:nvPr>
        </p:nvSpPr>
        <p:spPr/>
        <p:txBody>
          <a:bodyPr/>
          <a:lstStyle/>
          <a:p>
            <a:fld id="{92437472-F350-E648-BF73-5FBCC1A166B4}" type="slidenum">
              <a:rPr lang="en-US" smtClean="0"/>
              <a:t>21</a:t>
            </a:fld>
            <a:endParaRPr lang="en-US"/>
          </a:p>
        </p:txBody>
      </p:sp>
    </p:spTree>
    <p:extLst>
      <p:ext uri="{BB962C8B-B14F-4D97-AF65-F5344CB8AC3E}">
        <p14:creationId xmlns:p14="http://schemas.microsoft.com/office/powerpoint/2010/main" val="25786785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dirty="0"/>
              <a:t>The core challenge is scaling quantum communication networks beyond isolated demonstrations.</a:t>
            </a:r>
          </a:p>
          <a:p>
            <a:r>
              <a:rPr lang="en-US" sz="900" dirty="0"/>
              <a:t>We can distribute entanglement in controlled settings, and many research groups including mine have demonstrated that on deployed-fiber links, including campus and metropolitan scale links. But supporting multiple users, heterogeneous hardware, and real operational constraints is a different problem.</a:t>
            </a:r>
          </a:p>
          <a:p>
            <a:r>
              <a:rPr lang="en-US" sz="900" dirty="0"/>
              <a:t>In some ways, quantum networking today resembles early classical networking: manual setup, static configurations, platform-specific interfaces, and limited automation. The lesson from classical networks is clear: scale requires architecture, abstraction, automation, and operations—not just better devices.</a:t>
            </a:r>
          </a:p>
        </p:txBody>
      </p:sp>
      <p:sp>
        <p:nvSpPr>
          <p:cNvPr id="4" name="Slide Number Placeholder 3"/>
          <p:cNvSpPr>
            <a:spLocks noGrp="1"/>
          </p:cNvSpPr>
          <p:nvPr>
            <p:ph type="sldNum" sz="quarter" idx="5"/>
          </p:nvPr>
        </p:nvSpPr>
        <p:spPr/>
        <p:txBody>
          <a:bodyPr/>
          <a:lstStyle/>
          <a:p>
            <a:fld id="{92437472-F350-E648-BF73-5FBCC1A166B4}" type="slidenum">
              <a:rPr lang="en-US" smtClean="0"/>
              <a:t>3</a:t>
            </a:fld>
            <a:endParaRPr lang="en-US"/>
          </a:p>
        </p:txBody>
      </p:sp>
    </p:spTree>
    <p:extLst>
      <p:ext uri="{BB962C8B-B14F-4D97-AF65-F5344CB8AC3E}">
        <p14:creationId xmlns:p14="http://schemas.microsoft.com/office/powerpoint/2010/main" val="24275120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9" name="PlaceHolder 1"/>
          <p:cNvSpPr>
            <a:spLocks noGrp="1" noRot="1" noChangeAspect="1"/>
          </p:cNvSpPr>
          <p:nvPr>
            <p:ph type="sldImg"/>
          </p:nvPr>
        </p:nvSpPr>
        <p:spPr>
          <a:xfrm>
            <a:off x="381000" y="685800"/>
            <a:ext cx="6094413" cy="3427413"/>
          </a:xfrm>
          <a:prstGeom prst="rect">
            <a:avLst/>
          </a:prstGeom>
          <a:ln w="0">
            <a:noFill/>
          </a:ln>
        </p:spPr>
      </p:sp>
      <p:sp>
        <p:nvSpPr>
          <p:cNvPr id="1070" name="PlaceHolder 2"/>
          <p:cNvSpPr>
            <a:spLocks noGrp="1"/>
          </p:cNvSpPr>
          <p:nvPr>
            <p:ph type="body"/>
          </p:nvPr>
        </p:nvSpPr>
        <p:spPr>
          <a:xfrm>
            <a:off x="685800" y="4343400"/>
            <a:ext cx="5484600" cy="4113000"/>
          </a:xfrm>
          <a:prstGeom prst="rect">
            <a:avLst/>
          </a:prstGeom>
          <a:noFill/>
          <a:ln w="0">
            <a:noFill/>
          </a:ln>
        </p:spPr>
        <p:txBody>
          <a:bodyPr lIns="0" tIns="0" rIns="0" bIns="0" anchor="t">
            <a:noAutofit/>
          </a:bodyPr>
          <a:lstStyle/>
          <a:p>
            <a:r>
              <a:rPr lang="en-US" sz="900" dirty="0"/>
              <a:t>The field has made rapid experimental progress: metro-scale links, campus testbeds, telecom-fiber experiments, and satellite demonstrations. At the same time, there are emerging architectural models and early protocol-stack proposals.</a:t>
            </a:r>
          </a:p>
          <a:p>
            <a:r>
              <a:rPr lang="en-US" sz="900" dirty="0"/>
              <a:t>The gap is that these two threads are not yet tightly connected. We still lack interoperable abstractions for heterogeneous hardware, a standard way to request entanglement, a feedback loop from measured performance into architecture, and common scalability metrics.</a:t>
            </a:r>
          </a:p>
          <a:p>
            <a:r>
              <a:rPr lang="en-US" sz="900" dirty="0" err="1"/>
              <a:t>InterQnet</a:t>
            </a:r>
            <a:r>
              <a:rPr lang="en-US" sz="900" dirty="0"/>
              <a:t> is designed to close that gap: using real hardware, realistic simulation, and protocol development in one co-design loop.</a:t>
            </a:r>
          </a:p>
        </p:txBody>
      </p:sp>
      <p:sp>
        <p:nvSpPr>
          <p:cNvPr id="1071" name="PlaceHolder 3"/>
          <p:cNvSpPr>
            <a:spLocks noGrp="1"/>
          </p:cNvSpPr>
          <p:nvPr>
            <p:ph type="sldNum" idx="46"/>
          </p:nvPr>
        </p:nvSpPr>
        <p:spPr>
          <a:xfrm>
            <a:off x="3884760" y="8685360"/>
            <a:ext cx="2970000" cy="455400"/>
          </a:xfrm>
          <a:prstGeom prst="rect">
            <a:avLst/>
          </a:prstGeom>
          <a:noFill/>
          <a:ln w="0">
            <a:noFill/>
          </a:ln>
        </p:spPr>
        <p:txBody>
          <a:bodyPr lIns="0" tIns="0" rIns="0" bIns="0" anchor="b">
            <a:noAutofit/>
          </a:bodyPr>
          <a:lstStyle>
            <a:lvl1pPr algn="r">
              <a:lnSpc>
                <a:spcPct val="100000"/>
              </a:lnSpc>
              <a:buNone/>
              <a:tabLst>
                <a:tab pos="0" algn="l"/>
              </a:tabLst>
              <a:defRPr lang="en-US" sz="1800" b="0" strike="noStrike" spc="-1">
                <a:latin typeface="Times New Roman"/>
              </a:defRPr>
            </a:lvl1pPr>
          </a:lstStyle>
          <a:p>
            <a:pPr algn="r">
              <a:lnSpc>
                <a:spcPct val="100000"/>
              </a:lnSpc>
              <a:buNone/>
              <a:tabLst>
                <a:tab pos="0" algn="l"/>
              </a:tabLst>
            </a:pPr>
            <a:fld id="{17803AF5-15D3-4580-BF4A-D34114F8D180}" type="slidenum">
              <a:rPr lang="en-US" sz="1800" b="0" strike="noStrike" spc="-1">
                <a:latin typeface="Times New Roman"/>
              </a:rPr>
              <a:t>4</a:t>
            </a:fld>
            <a:endParaRPr lang="en-US" sz="1800" b="0" strike="noStrike" spc="-1">
              <a:latin typeface="Times New Roman"/>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dirty="0" err="1"/>
              <a:t>InterQnet</a:t>
            </a:r>
            <a:r>
              <a:rPr lang="en-US" sz="900" dirty="0"/>
              <a:t> is organized around three thrusts: devices, error correction, and network architecture and protocols.</a:t>
            </a:r>
          </a:p>
          <a:p>
            <a:r>
              <a:rPr lang="en-US" sz="900" dirty="0"/>
              <a:t>The important point is that these are not independent work packages. </a:t>
            </a:r>
            <a:r>
              <a:rPr lang="en-US" sz="900" kern="1200" dirty="0">
                <a:solidFill>
                  <a:schemeClr val="tx1"/>
                </a:solidFill>
                <a:effectLst/>
                <a:latin typeface="+mn-lt"/>
                <a:ea typeface="+mn-ea"/>
                <a:cs typeface="+mn-cs"/>
              </a:rPr>
              <a:t>Devices inform simulation. Simulation guides architecture. Architecture feeds back to hardware requirements. </a:t>
            </a:r>
            <a:endParaRPr lang="en-US" sz="900" dirty="0"/>
          </a:p>
          <a:p>
            <a:r>
              <a:rPr lang="en-US" sz="900" dirty="0"/>
              <a:t>That closed loop is the defining feature of the project.</a:t>
            </a:r>
          </a:p>
        </p:txBody>
      </p:sp>
      <p:sp>
        <p:nvSpPr>
          <p:cNvPr id="4" name="Slide Number Placeholder 3"/>
          <p:cNvSpPr>
            <a:spLocks noGrp="1"/>
          </p:cNvSpPr>
          <p:nvPr>
            <p:ph type="sldNum" sz="quarter" idx="5"/>
          </p:nvPr>
        </p:nvSpPr>
        <p:spPr/>
        <p:txBody>
          <a:bodyPr/>
          <a:lstStyle/>
          <a:p>
            <a:fld id="{92437472-F350-E648-BF73-5FBCC1A166B4}" type="slidenum">
              <a:rPr lang="en-US" smtClean="0"/>
              <a:t>5</a:t>
            </a:fld>
            <a:endParaRPr lang="en-US"/>
          </a:p>
        </p:txBody>
      </p:sp>
    </p:spTree>
    <p:extLst>
      <p:ext uri="{BB962C8B-B14F-4D97-AF65-F5344CB8AC3E}">
        <p14:creationId xmlns:p14="http://schemas.microsoft.com/office/powerpoint/2010/main" val="38419354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dirty="0" err="1"/>
              <a:t>InterQnet</a:t>
            </a:r>
            <a:r>
              <a:rPr lang="en-US" sz="900" dirty="0"/>
              <a:t> has two tightly connected goals.</a:t>
            </a:r>
          </a:p>
          <a:p>
            <a:r>
              <a:rPr lang="en-US" sz="900" dirty="0" err="1"/>
              <a:t>InterQnet</a:t>
            </a:r>
            <a:r>
              <a:rPr lang="en-US" sz="900" dirty="0"/>
              <a:t>-Achieve is the experimental goal: build a three-node heterogeneous quantum network connecting Yb atom arrays, Er ions, and superconducting qubits using deployed fiber, frequency conversion, and microwave-to-optical transduction. The near-term control model is centralized, SDN-style orchestration with automated calibration.</a:t>
            </a:r>
          </a:p>
          <a:p>
            <a:r>
              <a:rPr lang="en-US" sz="900" dirty="0" err="1"/>
              <a:t>InterQnet</a:t>
            </a:r>
            <a:r>
              <a:rPr lang="en-US" sz="900" dirty="0"/>
              <a:t>-Scale is the architecture goal: use simulations to study what happens as we move from a few nodes to regional or national-scale networks. We perform these simulations using </a:t>
            </a:r>
            <a:r>
              <a:rPr lang="en-US" sz="900" dirty="0" err="1"/>
              <a:t>SeQUeNCe</a:t>
            </a:r>
            <a:r>
              <a:rPr lang="en-US" sz="900" dirty="0"/>
              <a:t>, a quantum network simulator we have been building at Argonne for about 7 years now. The key is that the simulations are device-faithful and are checked against real measurements.</a:t>
            </a:r>
          </a:p>
        </p:txBody>
      </p:sp>
      <p:sp>
        <p:nvSpPr>
          <p:cNvPr id="4" name="Slide Number Placeholder 3"/>
          <p:cNvSpPr>
            <a:spLocks noGrp="1"/>
          </p:cNvSpPr>
          <p:nvPr>
            <p:ph type="sldNum" sz="quarter" idx="5"/>
          </p:nvPr>
        </p:nvSpPr>
        <p:spPr/>
        <p:txBody>
          <a:bodyPr/>
          <a:lstStyle/>
          <a:p>
            <a:fld id="{92437472-F350-E648-BF73-5FBCC1A166B4}" type="slidenum">
              <a:rPr lang="en-US" smtClean="0"/>
              <a:t>6</a:t>
            </a:fld>
            <a:endParaRPr lang="en-US"/>
          </a:p>
        </p:txBody>
      </p:sp>
    </p:spTree>
    <p:extLst>
      <p:ext uri="{BB962C8B-B14F-4D97-AF65-F5344CB8AC3E}">
        <p14:creationId xmlns:p14="http://schemas.microsoft.com/office/powerpoint/2010/main" val="36799783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dirty="0"/>
              <a:t>This is the Argonne Quantum Network (or </a:t>
            </a:r>
            <a:r>
              <a:rPr lang="en-US" sz="900" dirty="0" err="1"/>
              <a:t>ArQNet</a:t>
            </a:r>
            <a:r>
              <a:rPr lang="en-US" sz="900" dirty="0"/>
              <a:t> for short)</a:t>
            </a:r>
          </a:p>
          <a:p>
            <a:r>
              <a:rPr lang="en-US" sz="900" dirty="0"/>
              <a:t>It connects several buildings on the Argonne campus using deployed optical fiber. The Yb platform is in Building 203, Er system is in Buildings 241, the superconducting microwave platform is in Building 440, and the entangled photon source is in Building 360.</a:t>
            </a:r>
          </a:p>
          <a:p>
            <a:r>
              <a:rPr lang="en-US" sz="900" dirty="0"/>
              <a:t>The campus links are roughly one to three kilometers, and we also have dark-fiber paths toward Fermilab, the University of Chicago, and </a:t>
            </a:r>
            <a:r>
              <a:rPr lang="en-US" sz="900" dirty="0" err="1"/>
              <a:t>StarLight</a:t>
            </a:r>
            <a:r>
              <a:rPr lang="en-US" sz="900" dirty="0"/>
              <a:t>. This is not a table-top testbed. It is a multi-building testbed over deployed fiber with the kinds of constraints that network operators recognize.</a:t>
            </a:r>
          </a:p>
        </p:txBody>
      </p:sp>
      <p:sp>
        <p:nvSpPr>
          <p:cNvPr id="4" name="Slide Number Placeholder 3"/>
          <p:cNvSpPr>
            <a:spLocks noGrp="1"/>
          </p:cNvSpPr>
          <p:nvPr>
            <p:ph type="sldNum" sz="quarter" idx="5"/>
          </p:nvPr>
        </p:nvSpPr>
        <p:spPr/>
        <p:txBody>
          <a:bodyPr/>
          <a:lstStyle/>
          <a:p>
            <a:fld id="{7716767F-0826-429A-ACA8-B0A1AECFBFA7}" type="slidenum">
              <a:rPr lang="en-US" smtClean="0"/>
              <a:t>7</a:t>
            </a:fld>
            <a:endParaRPr lang="en-US"/>
          </a:p>
        </p:txBody>
      </p:sp>
    </p:spTree>
    <p:extLst>
      <p:ext uri="{BB962C8B-B14F-4D97-AF65-F5344CB8AC3E}">
        <p14:creationId xmlns:p14="http://schemas.microsoft.com/office/powerpoint/2010/main" val="14092460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dirty="0"/>
              <a:t>This slide makes the NREN connection explicit.</a:t>
            </a:r>
          </a:p>
          <a:p>
            <a:r>
              <a:rPr lang="en-US" sz="900" dirty="0"/>
              <a:t>NRENs in Europe are already active in quantum networking through several different efforts. So, the question is how we learn from each other.</a:t>
            </a:r>
          </a:p>
          <a:p>
            <a:r>
              <a:rPr lang="en-US" sz="900" dirty="0"/>
              <a:t>The open problems are similar: heterogeneous hardware integration, control-plane scalability, and the lack of common benchmarks for fidelity, rate, latency, and operational availability.</a:t>
            </a:r>
          </a:p>
          <a:p>
            <a:r>
              <a:rPr lang="en-US" sz="900" dirty="0"/>
              <a:t>What </a:t>
            </a:r>
            <a:r>
              <a:rPr lang="en-US" sz="900" dirty="0" err="1"/>
              <a:t>InterQnet</a:t>
            </a:r>
            <a:r>
              <a:rPr lang="en-US" sz="900" dirty="0"/>
              <a:t> brings is a full-stack co-design loop and an open-source simulator, </a:t>
            </a:r>
            <a:r>
              <a:rPr lang="en-US" sz="900" dirty="0" err="1"/>
              <a:t>SeQUeNCe</a:t>
            </a:r>
            <a:r>
              <a:rPr lang="en-US" sz="900" dirty="0"/>
              <a:t>, that can be used to explore NREN-relevant topologies and compare architecture choices before hardware is fully available.</a:t>
            </a:r>
          </a:p>
        </p:txBody>
      </p:sp>
      <p:sp>
        <p:nvSpPr>
          <p:cNvPr id="4" name="Slide Number Placeholder 3"/>
          <p:cNvSpPr>
            <a:spLocks noGrp="1"/>
          </p:cNvSpPr>
          <p:nvPr>
            <p:ph type="sldNum" sz="quarter" idx="5"/>
          </p:nvPr>
        </p:nvSpPr>
        <p:spPr/>
        <p:txBody>
          <a:bodyPr/>
          <a:lstStyle/>
          <a:p>
            <a:fld id="{92437472-F350-E648-BF73-5FBCC1A166B4}" type="slidenum">
              <a:rPr lang="en-US" smtClean="0"/>
              <a:t>8</a:t>
            </a:fld>
            <a:endParaRPr lang="en-US"/>
          </a:p>
        </p:txBody>
      </p:sp>
    </p:spTree>
    <p:extLst>
      <p:ext uri="{BB962C8B-B14F-4D97-AF65-F5344CB8AC3E}">
        <p14:creationId xmlns:p14="http://schemas.microsoft.com/office/powerpoint/2010/main" val="36241666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 me now summarize progress in the device thrust.</a:t>
            </a:r>
          </a:p>
          <a:p>
            <a:r>
              <a:rPr lang="en-US" dirty="0"/>
              <a:t>The common theme is interface engineering: each platform has strengths, but each also needs the right optical or microwave interface before it can become part of a heterogeneous network.</a:t>
            </a:r>
          </a:p>
          <a:p>
            <a:r>
              <a:rPr lang="en-US" dirty="0"/>
              <a:t>On the Yb side, we now have high-fidelity spin-photon entanglement and a clear route toward repeater nodes. On the Er side, we have made major progress in linewidth narrowing and telecom-compatible emission, which are essential for quantum memory interfaces. On the superconducting side, we have improved the device fabrication and resonator yield needed for microwave-to-optical transduction. And on frequency conversion, we now have the cavity-filtered architecture designed and classically characterized, moving us toward quantum-compatible conversion.</a:t>
            </a:r>
          </a:p>
          <a:p>
            <a:r>
              <a:rPr lang="en-US" dirty="0"/>
              <a:t>We have made good progress but challenges remain: photon collection rate for Yb, cavity quality and spectral matching for Er, efficient low-noise microwave-to-optical conversion for superconducting qubits, and quantum-level noise suppression in frequency conversion.</a:t>
            </a:r>
          </a:p>
        </p:txBody>
      </p:sp>
      <p:sp>
        <p:nvSpPr>
          <p:cNvPr id="4" name="Slide Number Placeholder 3"/>
          <p:cNvSpPr>
            <a:spLocks noGrp="1"/>
          </p:cNvSpPr>
          <p:nvPr>
            <p:ph type="sldNum" sz="quarter" idx="5"/>
          </p:nvPr>
        </p:nvSpPr>
        <p:spPr/>
        <p:txBody>
          <a:bodyPr/>
          <a:lstStyle/>
          <a:p>
            <a:fld id="{3EAA7A1A-8011-3A42-91B8-EE1BD44E4455}" type="slidenum">
              <a:rPr lang="en-US" smtClean="0"/>
              <a:t>9</a:t>
            </a:fld>
            <a:endParaRPr lang="en-US"/>
          </a:p>
        </p:txBody>
      </p:sp>
    </p:spTree>
    <p:extLst>
      <p:ext uri="{BB962C8B-B14F-4D97-AF65-F5344CB8AC3E}">
        <p14:creationId xmlns:p14="http://schemas.microsoft.com/office/powerpoint/2010/main" val="136296315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jpeg"/><Relationship Id="rId4"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svg"/><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image" Target="../media/image4.jpe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EBA47E31-79AA-6498-BB50-34DBC4F5E400}"/>
              </a:ext>
            </a:extLst>
          </p:cNvPr>
          <p:cNvPicPr>
            <a:picLocks noChangeAspect="1"/>
          </p:cNvPicPr>
          <p:nvPr userDrawn="1"/>
        </p:nvPicPr>
        <p:blipFill>
          <a:blip r:embed="rId2"/>
          <a:srcRect l="28" r="28"/>
          <a:stretch/>
        </p:blipFill>
        <p:spPr>
          <a:xfrm>
            <a:off x="7348785" y="4566547"/>
            <a:ext cx="1581735" cy="548640"/>
          </a:xfrm>
          <a:prstGeom prst="rect">
            <a:avLst/>
          </a:prstGeom>
        </p:spPr>
      </p:pic>
      <p:pic>
        <p:nvPicPr>
          <p:cNvPr id="8" name="Graphic 7">
            <a:extLst>
              <a:ext uri="{FF2B5EF4-FFF2-40B4-BE49-F238E27FC236}">
                <a16:creationId xmlns:a16="http://schemas.microsoft.com/office/drawing/2014/main" id="{0FF942FA-E8D8-7F73-B508-F9761FA55B3F}"/>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463552" y="4720399"/>
            <a:ext cx="2181368" cy="246888"/>
          </a:xfrm>
          <a:prstGeom prst="rect">
            <a:avLst/>
          </a:prstGeom>
        </p:spPr>
      </p:pic>
      <p:pic>
        <p:nvPicPr>
          <p:cNvPr id="9" name="Picture 8">
            <a:extLst>
              <a:ext uri="{FF2B5EF4-FFF2-40B4-BE49-F238E27FC236}">
                <a16:creationId xmlns:a16="http://schemas.microsoft.com/office/drawing/2014/main" id="{6ABB4A7C-9367-147A-F4E6-9D55ED7060C9}"/>
              </a:ext>
            </a:extLst>
          </p:cNvPr>
          <p:cNvPicPr>
            <a:picLocks noChangeAspect="1"/>
          </p:cNvPicPr>
          <p:nvPr userDrawn="1"/>
        </p:nvPicPr>
        <p:blipFill rotWithShape="1">
          <a:blip r:embed="rId4"/>
          <a:srcRect l="4900" t="26978" r="8429" b="9296"/>
          <a:stretch/>
        </p:blipFill>
        <p:spPr>
          <a:xfrm>
            <a:off x="0" y="0"/>
            <a:ext cx="9142729" cy="4488688"/>
          </a:xfrm>
          <a:prstGeom prst="rect">
            <a:avLst/>
          </a:prstGeom>
        </p:spPr>
      </p:pic>
      <p:pic>
        <p:nvPicPr>
          <p:cNvPr id="10" name="Picture 9">
            <a:extLst>
              <a:ext uri="{FF2B5EF4-FFF2-40B4-BE49-F238E27FC236}">
                <a16:creationId xmlns:a16="http://schemas.microsoft.com/office/drawing/2014/main" id="{6A30F12D-B614-7EB2-5E16-F4CD0DB2A528}"/>
              </a:ext>
            </a:extLst>
          </p:cNvPr>
          <p:cNvPicPr>
            <a:picLocks noChangeAspect="1"/>
          </p:cNvPicPr>
          <p:nvPr userDrawn="1"/>
        </p:nvPicPr>
        <p:blipFill rotWithShape="1">
          <a:blip r:embed="rId5" cstate="hqprint">
            <a:alphaModFix amt="80000"/>
            <a:extLst>
              <a:ext uri="{28A0092B-C50C-407E-A947-70E740481C1C}">
                <a14:useLocalDpi xmlns:a14="http://schemas.microsoft.com/office/drawing/2010/main"/>
              </a:ext>
            </a:extLst>
          </a:blip>
          <a:srcRect t="-238"/>
          <a:stretch/>
        </p:blipFill>
        <p:spPr>
          <a:xfrm>
            <a:off x="0" y="-10684"/>
            <a:ext cx="9144000" cy="4499372"/>
          </a:xfrm>
          <a:prstGeom prst="rect">
            <a:avLst/>
          </a:prstGeom>
        </p:spPr>
      </p:pic>
      <p:sp>
        <p:nvSpPr>
          <p:cNvPr id="2" name="Title 1"/>
          <p:cNvSpPr>
            <a:spLocks noGrp="1"/>
          </p:cNvSpPr>
          <p:nvPr>
            <p:ph type="ctrTitle" hasCustomPrompt="1"/>
          </p:nvPr>
        </p:nvSpPr>
        <p:spPr>
          <a:xfrm>
            <a:off x="227329" y="923382"/>
            <a:ext cx="5002306" cy="2057400"/>
          </a:xfrm>
          <a:solidFill>
            <a:schemeClr val="accent2">
              <a:alpha val="85000"/>
            </a:schemeClr>
          </a:solidFill>
        </p:spPr>
        <p:txBody>
          <a:bodyPr lIns="228600" rIns="182880" bIns="0" anchor="ctr" anchorCtr="0"/>
          <a:lstStyle>
            <a:lvl1pPr marL="0" marR="0" indent="0" algn="l" defTabSz="685800" rtl="0" eaLnBrk="1" fontAlgn="auto" latinLnBrk="0" hangingPunct="1">
              <a:lnSpc>
                <a:spcPct val="90000"/>
              </a:lnSpc>
              <a:spcBef>
                <a:spcPct val="0"/>
              </a:spcBef>
              <a:spcAft>
                <a:spcPts val="0"/>
              </a:spcAft>
              <a:buClrTx/>
              <a:buSzTx/>
              <a:buFontTx/>
              <a:buNone/>
              <a:tabLst/>
              <a:defRPr sz="2800">
                <a:solidFill>
                  <a:schemeClr val="bg1"/>
                </a:solidFill>
              </a:defRPr>
            </a:lvl1pPr>
          </a:lstStyle>
          <a:p>
            <a:r>
              <a:rPr lang="en-US"/>
              <a:t>presentation title Cover option B </a:t>
            </a:r>
            <a:br>
              <a:rPr lang="en-US"/>
            </a:br>
            <a:r>
              <a:rPr lang="en-US"/>
              <a:t>can be up to four </a:t>
            </a:r>
            <a:br>
              <a:rPr lang="en-US"/>
            </a:br>
            <a:r>
              <a:rPr lang="en-US"/>
              <a:t>or five lines of text</a:t>
            </a:r>
          </a:p>
        </p:txBody>
      </p:sp>
      <p:sp>
        <p:nvSpPr>
          <p:cNvPr id="11" name="Rectangle 10">
            <a:extLst>
              <a:ext uri="{FF2B5EF4-FFF2-40B4-BE49-F238E27FC236}">
                <a16:creationId xmlns:a16="http://schemas.microsoft.com/office/drawing/2014/main" id="{17B593A0-1381-9E08-C43E-02227E369EC8}"/>
              </a:ext>
            </a:extLst>
          </p:cNvPr>
          <p:cNvSpPr/>
          <p:nvPr userDrawn="1"/>
        </p:nvSpPr>
        <p:spPr>
          <a:xfrm>
            <a:off x="-1271" y="923382"/>
            <a:ext cx="228600" cy="2057400"/>
          </a:xfrm>
          <a:prstGeom prst="rect">
            <a:avLst/>
          </a:prstGeom>
          <a:solidFill>
            <a:schemeClr val="tx2"/>
          </a:solidFill>
          <a:ln>
            <a:noFill/>
          </a:ln>
        </p:spPr>
        <p:txBody>
          <a:bodyPr vert="horz" wrap="square" lIns="91440" tIns="45720" rIns="91440" bIns="0" numCol="1" anchor="b" anchorCtr="0" compatLnSpc="1">
            <a:prstTxWarp prst="textNoShape">
              <a:avLst/>
            </a:prstTxWarp>
          </a:bodyPr>
          <a:lstStyle/>
          <a:p>
            <a:pPr lvl="0"/>
            <a:endParaRPr lang="en-US" sz="100">
              <a:solidFill>
                <a:schemeClr val="accent1"/>
              </a:solidFill>
            </a:endParaRPr>
          </a:p>
        </p:txBody>
      </p:sp>
      <p:sp>
        <p:nvSpPr>
          <p:cNvPr id="13" name="Picture Placeholder 12">
            <a:extLst>
              <a:ext uri="{FF2B5EF4-FFF2-40B4-BE49-F238E27FC236}">
                <a16:creationId xmlns:a16="http://schemas.microsoft.com/office/drawing/2014/main" id="{1F840A56-6BA9-8FE9-4544-1F2426DC0701}"/>
              </a:ext>
            </a:extLst>
          </p:cNvPr>
          <p:cNvSpPr>
            <a:spLocks noGrp="1"/>
          </p:cNvSpPr>
          <p:nvPr>
            <p:ph type="pic" sz="quarter" idx="10" hasCustomPrompt="1"/>
          </p:nvPr>
        </p:nvSpPr>
        <p:spPr>
          <a:xfrm>
            <a:off x="5229542" y="923382"/>
            <a:ext cx="3911600" cy="2057400"/>
          </a:xfrm>
          <a:solidFill>
            <a:schemeClr val="bg1">
              <a:lumMod val="75000"/>
            </a:schemeClr>
          </a:solidFill>
        </p:spPr>
        <p:txBody>
          <a:bodyPr tIns="182880"/>
          <a:lstStyle>
            <a:lvl1pPr marL="0" indent="0" algn="ctr">
              <a:buFontTx/>
              <a:buNone/>
              <a:defRPr/>
            </a:lvl1pPr>
          </a:lstStyle>
          <a:p>
            <a:r>
              <a:rPr lang="en-US"/>
              <a:t>Click icon to insert an image</a:t>
            </a:r>
          </a:p>
        </p:txBody>
      </p:sp>
      <p:sp>
        <p:nvSpPr>
          <p:cNvPr id="3" name="Subtitle 2"/>
          <p:cNvSpPr>
            <a:spLocks noGrp="1"/>
          </p:cNvSpPr>
          <p:nvPr>
            <p:ph type="subTitle" idx="1" hasCustomPrompt="1"/>
          </p:nvPr>
        </p:nvSpPr>
        <p:spPr>
          <a:xfrm>
            <a:off x="463552" y="243457"/>
            <a:ext cx="2562036" cy="670943"/>
          </a:xfrm>
          <a:prstGeom prst="rect">
            <a:avLst/>
          </a:prstGeom>
        </p:spPr>
        <p:txBody>
          <a:bodyPr anchor="ctr" anchorCtr="0">
            <a:noAutofit/>
          </a:bodyPr>
          <a:lstStyle>
            <a:lvl1pPr marL="0" indent="0" algn="l">
              <a:buNone/>
              <a:defRPr sz="1600" b="1" cap="all" baseline="0">
                <a:solidFill>
                  <a:schemeClr val="bg1"/>
                </a:solidFill>
                <a:latin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MONTH DAY, YEAR</a:t>
            </a:r>
          </a:p>
        </p:txBody>
      </p:sp>
      <p:sp>
        <p:nvSpPr>
          <p:cNvPr id="14" name="Text Placeholder 9">
            <a:extLst>
              <a:ext uri="{FF2B5EF4-FFF2-40B4-BE49-F238E27FC236}">
                <a16:creationId xmlns:a16="http://schemas.microsoft.com/office/drawing/2014/main" id="{1B8C1237-9E9A-A9B9-D997-F971E7E403B5}"/>
              </a:ext>
            </a:extLst>
          </p:cNvPr>
          <p:cNvSpPr>
            <a:spLocks noGrp="1"/>
          </p:cNvSpPr>
          <p:nvPr>
            <p:ph type="body" sz="quarter" idx="17" hasCustomPrompt="1"/>
          </p:nvPr>
        </p:nvSpPr>
        <p:spPr>
          <a:xfrm>
            <a:off x="469901" y="3229520"/>
            <a:ext cx="2692871" cy="295275"/>
          </a:xfrm>
        </p:spPr>
        <p:txBody>
          <a:bodyPr lIns="0" bIns="0" anchor="b">
            <a:normAutofit/>
          </a:bodyPr>
          <a:lstStyle>
            <a:lvl1pPr marL="0" indent="0">
              <a:spcBef>
                <a:spcPts val="0"/>
              </a:spcBef>
              <a:buNone/>
              <a:defRPr sz="1400" b="1" cap="all" baseline="0">
                <a:solidFill>
                  <a:schemeClr val="bg1"/>
                </a:solidFill>
              </a:defRPr>
            </a:lvl1pPr>
            <a:lvl2pPr marL="0" indent="0">
              <a:buNone/>
              <a:defRPr/>
            </a:lvl2pPr>
            <a:lvl3pPr marL="0" indent="0">
              <a:spcBef>
                <a:spcPts val="1800"/>
              </a:spcBef>
              <a:buNone/>
              <a:defRPr/>
            </a:lvl3pPr>
          </a:lstStyle>
          <a:p>
            <a:pPr lvl="0"/>
            <a:r>
              <a:rPr lang="en-US"/>
              <a:t>presenter name</a:t>
            </a:r>
          </a:p>
        </p:txBody>
      </p:sp>
      <p:sp>
        <p:nvSpPr>
          <p:cNvPr id="15" name="Text Placeholder 45">
            <a:extLst>
              <a:ext uri="{FF2B5EF4-FFF2-40B4-BE49-F238E27FC236}">
                <a16:creationId xmlns:a16="http://schemas.microsoft.com/office/drawing/2014/main" id="{F23F5504-504E-35E3-02E6-1E4869CD6AFC}"/>
              </a:ext>
            </a:extLst>
          </p:cNvPr>
          <p:cNvSpPr>
            <a:spLocks noGrp="1"/>
          </p:cNvSpPr>
          <p:nvPr>
            <p:ph type="body" sz="quarter" idx="18" hasCustomPrompt="1"/>
          </p:nvPr>
        </p:nvSpPr>
        <p:spPr>
          <a:xfrm>
            <a:off x="469901" y="3533777"/>
            <a:ext cx="2692871" cy="685800"/>
          </a:xfrm>
        </p:spPr>
        <p:txBody>
          <a:bodyPr lIns="0">
            <a:normAutofit/>
          </a:bodyPr>
          <a:lstStyle>
            <a:lvl1pPr marL="0" indent="0">
              <a:lnSpc>
                <a:spcPct val="95000"/>
              </a:lnSpc>
              <a:spcBef>
                <a:spcPts val="0"/>
              </a:spcBef>
              <a:buNone/>
              <a:defRPr sz="1400">
                <a:solidFill>
                  <a:schemeClr val="bg1"/>
                </a:solidFill>
              </a:defRPr>
            </a:lvl1pPr>
            <a:lvl2pPr marL="0" indent="0">
              <a:spcBef>
                <a:spcPts val="1800"/>
              </a:spcBef>
              <a:buNone/>
              <a:defRPr/>
            </a:lvl2pPr>
          </a:lstStyle>
          <a:p>
            <a:r>
              <a:rPr lang="en-US"/>
              <a:t>Add Presenter Title</a:t>
            </a:r>
            <a:br>
              <a:rPr lang="en-US"/>
            </a:br>
            <a:r>
              <a:rPr lang="en-US"/>
              <a:t>Optional Line 2</a:t>
            </a:r>
            <a:br>
              <a:rPr lang="en-US"/>
            </a:br>
            <a:r>
              <a:rPr lang="en-US"/>
              <a:t>Optional Line 3</a:t>
            </a:r>
          </a:p>
        </p:txBody>
      </p:sp>
      <p:sp>
        <p:nvSpPr>
          <p:cNvPr id="16" name="Text Placeholder 9">
            <a:extLst>
              <a:ext uri="{FF2B5EF4-FFF2-40B4-BE49-F238E27FC236}">
                <a16:creationId xmlns:a16="http://schemas.microsoft.com/office/drawing/2014/main" id="{864C7D51-4165-B55A-4253-6B2637C720C5}"/>
              </a:ext>
            </a:extLst>
          </p:cNvPr>
          <p:cNvSpPr>
            <a:spLocks noGrp="1"/>
          </p:cNvSpPr>
          <p:nvPr>
            <p:ph type="body" sz="quarter" idx="19" hasCustomPrompt="1"/>
          </p:nvPr>
        </p:nvSpPr>
        <p:spPr>
          <a:xfrm>
            <a:off x="3294286" y="3229520"/>
            <a:ext cx="2692871" cy="295275"/>
          </a:xfrm>
        </p:spPr>
        <p:txBody>
          <a:bodyPr lIns="0" bIns="0" anchor="b">
            <a:normAutofit/>
          </a:bodyPr>
          <a:lstStyle>
            <a:lvl1pPr marL="0" indent="0">
              <a:spcBef>
                <a:spcPts val="0"/>
              </a:spcBef>
              <a:buNone/>
              <a:defRPr sz="1400" b="1" cap="all" baseline="0">
                <a:solidFill>
                  <a:schemeClr val="bg1"/>
                </a:solidFill>
              </a:defRPr>
            </a:lvl1pPr>
            <a:lvl2pPr marL="0" indent="0">
              <a:buNone/>
              <a:defRPr/>
            </a:lvl2pPr>
            <a:lvl3pPr marL="0" indent="0">
              <a:spcBef>
                <a:spcPts val="1800"/>
              </a:spcBef>
              <a:buNone/>
              <a:defRPr/>
            </a:lvl3pPr>
          </a:lstStyle>
          <a:p>
            <a:pPr lvl="0"/>
            <a:r>
              <a:rPr lang="en-US"/>
              <a:t>presenter name</a:t>
            </a:r>
          </a:p>
        </p:txBody>
      </p:sp>
      <p:sp>
        <p:nvSpPr>
          <p:cNvPr id="17" name="Text Placeholder 45">
            <a:extLst>
              <a:ext uri="{FF2B5EF4-FFF2-40B4-BE49-F238E27FC236}">
                <a16:creationId xmlns:a16="http://schemas.microsoft.com/office/drawing/2014/main" id="{F0DE6988-954D-993F-40F1-7BB0D8A8E065}"/>
              </a:ext>
            </a:extLst>
          </p:cNvPr>
          <p:cNvSpPr>
            <a:spLocks noGrp="1"/>
          </p:cNvSpPr>
          <p:nvPr>
            <p:ph type="body" sz="quarter" idx="20" hasCustomPrompt="1"/>
          </p:nvPr>
        </p:nvSpPr>
        <p:spPr>
          <a:xfrm>
            <a:off x="3294286" y="3533777"/>
            <a:ext cx="2692871" cy="685800"/>
          </a:xfrm>
        </p:spPr>
        <p:txBody>
          <a:bodyPr lIns="0">
            <a:normAutofit/>
          </a:bodyPr>
          <a:lstStyle>
            <a:lvl1pPr marL="0" indent="0">
              <a:lnSpc>
                <a:spcPct val="95000"/>
              </a:lnSpc>
              <a:spcBef>
                <a:spcPts val="0"/>
              </a:spcBef>
              <a:buNone/>
              <a:defRPr sz="1400">
                <a:solidFill>
                  <a:schemeClr val="bg1"/>
                </a:solidFill>
              </a:defRPr>
            </a:lvl1pPr>
            <a:lvl2pPr marL="0" indent="0">
              <a:spcBef>
                <a:spcPts val="1800"/>
              </a:spcBef>
              <a:buNone/>
              <a:defRPr/>
            </a:lvl2pPr>
          </a:lstStyle>
          <a:p>
            <a:r>
              <a:rPr lang="en-US"/>
              <a:t>Add Presenter Title</a:t>
            </a:r>
            <a:br>
              <a:rPr lang="en-US"/>
            </a:br>
            <a:r>
              <a:rPr lang="en-US"/>
              <a:t>Optional Line 2</a:t>
            </a:r>
            <a:br>
              <a:rPr lang="en-US"/>
            </a:br>
            <a:r>
              <a:rPr lang="en-US"/>
              <a:t>Optional Line 3</a:t>
            </a:r>
          </a:p>
        </p:txBody>
      </p:sp>
      <p:sp>
        <p:nvSpPr>
          <p:cNvPr id="18" name="Text Placeholder 9">
            <a:extLst>
              <a:ext uri="{FF2B5EF4-FFF2-40B4-BE49-F238E27FC236}">
                <a16:creationId xmlns:a16="http://schemas.microsoft.com/office/drawing/2014/main" id="{5BBA2D86-84B3-B15A-ACC9-771B8BA77913}"/>
              </a:ext>
            </a:extLst>
          </p:cNvPr>
          <p:cNvSpPr>
            <a:spLocks noGrp="1"/>
          </p:cNvSpPr>
          <p:nvPr>
            <p:ph type="body" sz="quarter" idx="21" hasCustomPrompt="1"/>
          </p:nvPr>
        </p:nvSpPr>
        <p:spPr>
          <a:xfrm>
            <a:off x="6118671" y="3229520"/>
            <a:ext cx="2692871" cy="295275"/>
          </a:xfrm>
        </p:spPr>
        <p:txBody>
          <a:bodyPr lIns="0" bIns="0" anchor="b">
            <a:normAutofit/>
          </a:bodyPr>
          <a:lstStyle>
            <a:lvl1pPr marL="0" indent="0">
              <a:spcBef>
                <a:spcPts val="0"/>
              </a:spcBef>
              <a:buNone/>
              <a:defRPr sz="1400" b="1" cap="all" baseline="0">
                <a:solidFill>
                  <a:schemeClr val="bg1"/>
                </a:solidFill>
              </a:defRPr>
            </a:lvl1pPr>
            <a:lvl2pPr marL="0" indent="0">
              <a:buNone/>
              <a:defRPr/>
            </a:lvl2pPr>
            <a:lvl3pPr marL="0" indent="0">
              <a:spcBef>
                <a:spcPts val="1800"/>
              </a:spcBef>
              <a:buNone/>
              <a:defRPr/>
            </a:lvl3pPr>
          </a:lstStyle>
          <a:p>
            <a:pPr lvl="0"/>
            <a:r>
              <a:rPr lang="en-US"/>
              <a:t>presenter name</a:t>
            </a:r>
          </a:p>
        </p:txBody>
      </p:sp>
      <p:sp>
        <p:nvSpPr>
          <p:cNvPr id="19" name="Text Placeholder 45">
            <a:extLst>
              <a:ext uri="{FF2B5EF4-FFF2-40B4-BE49-F238E27FC236}">
                <a16:creationId xmlns:a16="http://schemas.microsoft.com/office/drawing/2014/main" id="{9F09511A-BF35-DDA5-9473-7AD4769E5BDE}"/>
              </a:ext>
            </a:extLst>
          </p:cNvPr>
          <p:cNvSpPr>
            <a:spLocks noGrp="1"/>
          </p:cNvSpPr>
          <p:nvPr>
            <p:ph type="body" sz="quarter" idx="22" hasCustomPrompt="1"/>
          </p:nvPr>
        </p:nvSpPr>
        <p:spPr>
          <a:xfrm>
            <a:off x="6118671" y="3533777"/>
            <a:ext cx="2692871" cy="685800"/>
          </a:xfrm>
        </p:spPr>
        <p:txBody>
          <a:bodyPr lIns="0">
            <a:normAutofit/>
          </a:bodyPr>
          <a:lstStyle>
            <a:lvl1pPr marL="0" indent="0">
              <a:lnSpc>
                <a:spcPct val="95000"/>
              </a:lnSpc>
              <a:spcBef>
                <a:spcPts val="0"/>
              </a:spcBef>
              <a:buNone/>
              <a:defRPr sz="1400">
                <a:solidFill>
                  <a:schemeClr val="bg1"/>
                </a:solidFill>
              </a:defRPr>
            </a:lvl1pPr>
            <a:lvl2pPr marL="0" indent="0">
              <a:spcBef>
                <a:spcPts val="1800"/>
              </a:spcBef>
              <a:buNone/>
              <a:defRPr/>
            </a:lvl2pPr>
          </a:lstStyle>
          <a:p>
            <a:r>
              <a:rPr lang="en-US"/>
              <a:t>Add Presenter Title</a:t>
            </a:r>
            <a:br>
              <a:rPr lang="en-US"/>
            </a:br>
            <a:r>
              <a:rPr lang="en-US"/>
              <a:t>Optional Line 2</a:t>
            </a:r>
            <a:br>
              <a:rPr lang="en-US"/>
            </a:br>
            <a:r>
              <a:rPr lang="en-US"/>
              <a:t>Optional Line 3</a:t>
            </a:r>
          </a:p>
        </p:txBody>
      </p:sp>
    </p:spTree>
    <p:extLst>
      <p:ext uri="{BB962C8B-B14F-4D97-AF65-F5344CB8AC3E}">
        <p14:creationId xmlns:p14="http://schemas.microsoft.com/office/powerpoint/2010/main" val="388665321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Subtitle: 4 block big ide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5CB122-5B65-991A-2FDE-AF2758034EBF}"/>
              </a:ext>
            </a:extLst>
          </p:cNvPr>
          <p:cNvSpPr>
            <a:spLocks noGrp="1"/>
          </p:cNvSpPr>
          <p:nvPr>
            <p:ph type="title" hasCustomPrompt="1"/>
          </p:nvPr>
        </p:nvSpPr>
        <p:spPr/>
        <p:txBody>
          <a:bodyPr/>
          <a:lstStyle>
            <a:lvl1pPr marL="0" marR="0" indent="0" algn="l" defTabSz="685800" rtl="0" eaLnBrk="1" fontAlgn="auto" latinLnBrk="0" hangingPunct="1">
              <a:lnSpc>
                <a:spcPct val="90000"/>
              </a:lnSpc>
              <a:spcBef>
                <a:spcPct val="0"/>
              </a:spcBef>
              <a:spcAft>
                <a:spcPts val="0"/>
              </a:spcAft>
              <a:buClrTx/>
              <a:buSzTx/>
              <a:buFontTx/>
              <a:buNone/>
              <a:tabLst/>
              <a:defRPr/>
            </a:lvl1pPr>
          </a:lstStyle>
          <a:p>
            <a:r>
              <a:rPr lang="en-US"/>
              <a:t>BASIC CONTENT SLIDE</a:t>
            </a:r>
            <a:br>
              <a:rPr lang="en-US"/>
            </a:br>
            <a:r>
              <a:rPr lang="en-US"/>
              <a:t>one or two lines for headline</a:t>
            </a:r>
          </a:p>
        </p:txBody>
      </p:sp>
      <p:sp>
        <p:nvSpPr>
          <p:cNvPr id="3" name="Slide Number Placeholder 2">
            <a:extLst>
              <a:ext uri="{FF2B5EF4-FFF2-40B4-BE49-F238E27FC236}">
                <a16:creationId xmlns:a16="http://schemas.microsoft.com/office/drawing/2014/main" id="{3DD784A4-5319-59E0-E107-C337A45DEF92}"/>
              </a:ext>
            </a:extLst>
          </p:cNvPr>
          <p:cNvSpPr>
            <a:spLocks noGrp="1"/>
          </p:cNvSpPr>
          <p:nvPr>
            <p:ph type="sldNum" sz="quarter" idx="10"/>
          </p:nvPr>
        </p:nvSpPr>
        <p:spPr/>
        <p:txBody>
          <a:bodyPr/>
          <a:lstStyle/>
          <a:p>
            <a:fld id="{9CF5EF28-261C-FD41-A360-1A380056DD17}" type="slidenum">
              <a:rPr lang="en-US" smtClean="0"/>
              <a:pPr/>
              <a:t>‹#›</a:t>
            </a:fld>
            <a:endParaRPr lang="en-US"/>
          </a:p>
        </p:txBody>
      </p:sp>
      <p:sp>
        <p:nvSpPr>
          <p:cNvPr id="4" name="Text Placeholder 15">
            <a:extLst>
              <a:ext uri="{FF2B5EF4-FFF2-40B4-BE49-F238E27FC236}">
                <a16:creationId xmlns:a16="http://schemas.microsoft.com/office/drawing/2014/main" id="{C70634C6-3CF5-6F27-C809-D042DA00CCA7}"/>
              </a:ext>
            </a:extLst>
          </p:cNvPr>
          <p:cNvSpPr>
            <a:spLocks noGrp="1"/>
          </p:cNvSpPr>
          <p:nvPr>
            <p:ph type="body" sz="quarter" idx="13" hasCustomPrompt="1"/>
          </p:nvPr>
        </p:nvSpPr>
        <p:spPr>
          <a:xfrm>
            <a:off x="457200" y="993775"/>
            <a:ext cx="8382000" cy="438150"/>
          </a:xfrm>
        </p:spPr>
        <p:txBody>
          <a:bodyPr>
            <a:noAutofit/>
          </a:bodyPr>
          <a:lstStyle>
            <a:lvl1pPr marL="0" indent="0">
              <a:buNone/>
              <a:defRPr sz="2000" b="1" i="0" baseline="0">
                <a:solidFill>
                  <a:schemeClr val="accent2"/>
                </a:solidFill>
                <a:latin typeface="Arial" panose="020B0604020202020204" pitchFamily="34" charset="0"/>
              </a:defRPr>
            </a:lvl1pPr>
          </a:lstStyle>
          <a:p>
            <a:pPr lvl="0"/>
            <a:r>
              <a:rPr lang="en-US"/>
              <a:t>Slide subtitle sentence case. Optional: delete as needed</a:t>
            </a:r>
          </a:p>
        </p:txBody>
      </p:sp>
      <p:sp>
        <p:nvSpPr>
          <p:cNvPr id="8" name="Text Placeholder 5">
            <a:extLst>
              <a:ext uri="{FF2B5EF4-FFF2-40B4-BE49-F238E27FC236}">
                <a16:creationId xmlns:a16="http://schemas.microsoft.com/office/drawing/2014/main" id="{E51BF1D2-8C7B-AE42-B2C5-BF7A4CD559B5}"/>
              </a:ext>
            </a:extLst>
          </p:cNvPr>
          <p:cNvSpPr>
            <a:spLocks noGrp="1"/>
          </p:cNvSpPr>
          <p:nvPr>
            <p:ph type="body" sz="quarter" idx="16" hasCustomPrompt="1"/>
          </p:nvPr>
        </p:nvSpPr>
        <p:spPr>
          <a:xfrm>
            <a:off x="819628" y="1657348"/>
            <a:ext cx="3723118" cy="1426464"/>
          </a:xfrm>
          <a:solidFill>
            <a:schemeClr val="tx2"/>
          </a:solidFill>
        </p:spPr>
        <p:txBody>
          <a:bodyPr lIns="182880" tIns="182880" rIns="91440" bIns="91440" anchor="t" anchorCtr="0">
            <a:noAutofit/>
          </a:bodyPr>
          <a:lstStyle>
            <a:lvl1pPr marL="0" indent="0">
              <a:buNone/>
              <a:defRPr sz="2400" b="1">
                <a:solidFill>
                  <a:schemeClr val="bg1"/>
                </a:solidFill>
              </a:defRPr>
            </a:lvl1pPr>
            <a:lvl2pPr>
              <a:defRPr sz="1600" b="1">
                <a:solidFill>
                  <a:schemeClr val="bg1"/>
                </a:solidFill>
              </a:defRPr>
            </a:lvl2pPr>
            <a:lvl3pPr>
              <a:defRPr sz="1600" b="1">
                <a:solidFill>
                  <a:schemeClr val="bg1"/>
                </a:solidFill>
              </a:defRPr>
            </a:lvl3pPr>
            <a:lvl4pPr>
              <a:defRPr sz="1600" b="1">
                <a:solidFill>
                  <a:schemeClr val="bg1"/>
                </a:solidFill>
              </a:defRPr>
            </a:lvl4pPr>
            <a:lvl5pPr>
              <a:defRPr sz="1600" b="1">
                <a:solidFill>
                  <a:schemeClr val="bg1"/>
                </a:solidFill>
              </a:defRPr>
            </a:lvl5pPr>
          </a:lstStyle>
          <a:p>
            <a:pPr lvl="0"/>
            <a:r>
              <a:rPr lang="en-US"/>
              <a:t>Big idea/Topic</a:t>
            </a:r>
          </a:p>
        </p:txBody>
      </p:sp>
      <p:sp>
        <p:nvSpPr>
          <p:cNvPr id="9" name="Text Placeholder 5">
            <a:extLst>
              <a:ext uri="{FF2B5EF4-FFF2-40B4-BE49-F238E27FC236}">
                <a16:creationId xmlns:a16="http://schemas.microsoft.com/office/drawing/2014/main" id="{9CC8EC55-CB52-3EB0-0CD2-2FD334FE87CE}"/>
              </a:ext>
            </a:extLst>
          </p:cNvPr>
          <p:cNvSpPr>
            <a:spLocks noGrp="1"/>
          </p:cNvSpPr>
          <p:nvPr>
            <p:ph type="body" sz="quarter" idx="17" hasCustomPrompt="1"/>
          </p:nvPr>
        </p:nvSpPr>
        <p:spPr>
          <a:xfrm>
            <a:off x="4631138" y="1657349"/>
            <a:ext cx="3723118" cy="1426464"/>
          </a:xfrm>
          <a:solidFill>
            <a:schemeClr val="tx2"/>
          </a:solidFill>
        </p:spPr>
        <p:txBody>
          <a:bodyPr lIns="182880" tIns="182880" rIns="91440" bIns="91440" anchor="t" anchorCtr="0">
            <a:noAutofit/>
          </a:bodyPr>
          <a:lstStyle>
            <a:lvl1pPr marL="0" indent="0">
              <a:buNone/>
              <a:defRPr sz="2400" b="1">
                <a:solidFill>
                  <a:schemeClr val="bg1"/>
                </a:solidFill>
              </a:defRPr>
            </a:lvl1pPr>
            <a:lvl2pPr>
              <a:defRPr sz="1600" b="1">
                <a:solidFill>
                  <a:schemeClr val="bg1"/>
                </a:solidFill>
              </a:defRPr>
            </a:lvl2pPr>
            <a:lvl3pPr>
              <a:defRPr sz="1600" b="1">
                <a:solidFill>
                  <a:schemeClr val="bg1"/>
                </a:solidFill>
              </a:defRPr>
            </a:lvl3pPr>
            <a:lvl4pPr>
              <a:defRPr sz="1600" b="1">
                <a:solidFill>
                  <a:schemeClr val="bg1"/>
                </a:solidFill>
              </a:defRPr>
            </a:lvl4pPr>
            <a:lvl5pPr>
              <a:defRPr sz="1600" b="1">
                <a:solidFill>
                  <a:schemeClr val="bg1"/>
                </a:solidFill>
              </a:defRPr>
            </a:lvl5pPr>
          </a:lstStyle>
          <a:p>
            <a:pPr lvl="0"/>
            <a:r>
              <a:rPr lang="en-US"/>
              <a:t>Big idea/Topic</a:t>
            </a:r>
          </a:p>
        </p:txBody>
      </p:sp>
      <p:sp>
        <p:nvSpPr>
          <p:cNvPr id="11" name="Text Placeholder 5">
            <a:extLst>
              <a:ext uri="{FF2B5EF4-FFF2-40B4-BE49-F238E27FC236}">
                <a16:creationId xmlns:a16="http://schemas.microsoft.com/office/drawing/2014/main" id="{74492F8F-BB13-4522-9262-D3D4E3E35851}"/>
              </a:ext>
            </a:extLst>
          </p:cNvPr>
          <p:cNvSpPr>
            <a:spLocks noGrp="1"/>
          </p:cNvSpPr>
          <p:nvPr>
            <p:ph type="body" sz="quarter" idx="18" hasCustomPrompt="1"/>
          </p:nvPr>
        </p:nvSpPr>
        <p:spPr>
          <a:xfrm>
            <a:off x="819628" y="3174781"/>
            <a:ext cx="3723118" cy="1426464"/>
          </a:xfrm>
          <a:solidFill>
            <a:schemeClr val="tx2"/>
          </a:solidFill>
        </p:spPr>
        <p:txBody>
          <a:bodyPr lIns="182880" tIns="182880" rIns="91440" bIns="91440" anchor="t" anchorCtr="0">
            <a:noAutofit/>
          </a:bodyPr>
          <a:lstStyle>
            <a:lvl1pPr marL="0" indent="0">
              <a:buNone/>
              <a:defRPr sz="2400" b="1">
                <a:solidFill>
                  <a:schemeClr val="bg1"/>
                </a:solidFill>
              </a:defRPr>
            </a:lvl1pPr>
            <a:lvl2pPr>
              <a:defRPr sz="1600" b="1">
                <a:solidFill>
                  <a:schemeClr val="bg1"/>
                </a:solidFill>
              </a:defRPr>
            </a:lvl2pPr>
            <a:lvl3pPr>
              <a:defRPr sz="1600" b="1">
                <a:solidFill>
                  <a:schemeClr val="bg1"/>
                </a:solidFill>
              </a:defRPr>
            </a:lvl3pPr>
            <a:lvl4pPr>
              <a:defRPr sz="1600" b="1">
                <a:solidFill>
                  <a:schemeClr val="bg1"/>
                </a:solidFill>
              </a:defRPr>
            </a:lvl4pPr>
            <a:lvl5pPr>
              <a:defRPr sz="1600" b="1">
                <a:solidFill>
                  <a:schemeClr val="bg1"/>
                </a:solidFill>
              </a:defRPr>
            </a:lvl5pPr>
          </a:lstStyle>
          <a:p>
            <a:pPr lvl="0"/>
            <a:r>
              <a:rPr lang="en-US"/>
              <a:t>Big idea/Topic</a:t>
            </a:r>
          </a:p>
        </p:txBody>
      </p:sp>
      <p:sp>
        <p:nvSpPr>
          <p:cNvPr id="12" name="Text Placeholder 5">
            <a:extLst>
              <a:ext uri="{FF2B5EF4-FFF2-40B4-BE49-F238E27FC236}">
                <a16:creationId xmlns:a16="http://schemas.microsoft.com/office/drawing/2014/main" id="{59A5E982-F2D5-FC63-C9EC-95A25009EEB2}"/>
              </a:ext>
            </a:extLst>
          </p:cNvPr>
          <p:cNvSpPr>
            <a:spLocks noGrp="1"/>
          </p:cNvSpPr>
          <p:nvPr>
            <p:ph type="body" sz="quarter" idx="19" hasCustomPrompt="1"/>
          </p:nvPr>
        </p:nvSpPr>
        <p:spPr>
          <a:xfrm>
            <a:off x="4631138" y="3174781"/>
            <a:ext cx="3723118" cy="1426464"/>
          </a:xfrm>
          <a:solidFill>
            <a:schemeClr val="tx2"/>
          </a:solidFill>
        </p:spPr>
        <p:txBody>
          <a:bodyPr lIns="182880" tIns="182880" rIns="91440" bIns="91440" anchor="t" anchorCtr="0">
            <a:noAutofit/>
          </a:bodyPr>
          <a:lstStyle>
            <a:lvl1pPr marL="0" indent="0">
              <a:buNone/>
              <a:defRPr sz="2400" b="1">
                <a:solidFill>
                  <a:schemeClr val="bg1"/>
                </a:solidFill>
              </a:defRPr>
            </a:lvl1pPr>
            <a:lvl2pPr>
              <a:defRPr sz="1600" b="1">
                <a:solidFill>
                  <a:schemeClr val="bg1"/>
                </a:solidFill>
              </a:defRPr>
            </a:lvl2pPr>
            <a:lvl3pPr>
              <a:defRPr sz="1600" b="1">
                <a:solidFill>
                  <a:schemeClr val="bg1"/>
                </a:solidFill>
              </a:defRPr>
            </a:lvl3pPr>
            <a:lvl4pPr>
              <a:defRPr sz="1600" b="1">
                <a:solidFill>
                  <a:schemeClr val="bg1"/>
                </a:solidFill>
              </a:defRPr>
            </a:lvl4pPr>
            <a:lvl5pPr>
              <a:defRPr sz="1600" b="1">
                <a:solidFill>
                  <a:schemeClr val="bg1"/>
                </a:solidFill>
              </a:defRPr>
            </a:lvl5pPr>
          </a:lstStyle>
          <a:p>
            <a:pPr lvl="0"/>
            <a:r>
              <a:rPr lang="en-US"/>
              <a:t>Big idea/Topic</a:t>
            </a:r>
          </a:p>
        </p:txBody>
      </p:sp>
    </p:spTree>
    <p:extLst>
      <p:ext uri="{BB962C8B-B14F-4D97-AF65-F5344CB8AC3E}">
        <p14:creationId xmlns:p14="http://schemas.microsoft.com/office/powerpoint/2010/main" val="400889139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Subtitle: 3 column phot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5CB122-5B65-991A-2FDE-AF2758034EBF}"/>
              </a:ext>
            </a:extLst>
          </p:cNvPr>
          <p:cNvSpPr>
            <a:spLocks noGrp="1"/>
          </p:cNvSpPr>
          <p:nvPr>
            <p:ph type="title" hasCustomPrompt="1"/>
          </p:nvPr>
        </p:nvSpPr>
        <p:spPr/>
        <p:txBody>
          <a:bodyPr/>
          <a:lstStyle>
            <a:lvl1pPr marL="0" marR="0" indent="0" algn="l" defTabSz="685800" rtl="0" eaLnBrk="1" fontAlgn="auto" latinLnBrk="0" hangingPunct="1">
              <a:lnSpc>
                <a:spcPct val="90000"/>
              </a:lnSpc>
              <a:spcBef>
                <a:spcPct val="0"/>
              </a:spcBef>
              <a:spcAft>
                <a:spcPts val="0"/>
              </a:spcAft>
              <a:buClrTx/>
              <a:buSzTx/>
              <a:buFontTx/>
              <a:buNone/>
              <a:tabLst/>
              <a:defRPr/>
            </a:lvl1pPr>
          </a:lstStyle>
          <a:p>
            <a:r>
              <a:rPr lang="en-US"/>
              <a:t>BASIC CONTENT SLIDE</a:t>
            </a:r>
            <a:br>
              <a:rPr lang="en-US"/>
            </a:br>
            <a:r>
              <a:rPr lang="en-US"/>
              <a:t>one or two lines for headline</a:t>
            </a:r>
          </a:p>
        </p:txBody>
      </p:sp>
      <p:sp>
        <p:nvSpPr>
          <p:cNvPr id="3" name="Slide Number Placeholder 2">
            <a:extLst>
              <a:ext uri="{FF2B5EF4-FFF2-40B4-BE49-F238E27FC236}">
                <a16:creationId xmlns:a16="http://schemas.microsoft.com/office/drawing/2014/main" id="{3DD784A4-5319-59E0-E107-C337A45DEF92}"/>
              </a:ext>
            </a:extLst>
          </p:cNvPr>
          <p:cNvSpPr>
            <a:spLocks noGrp="1"/>
          </p:cNvSpPr>
          <p:nvPr>
            <p:ph type="sldNum" sz="quarter" idx="10"/>
          </p:nvPr>
        </p:nvSpPr>
        <p:spPr/>
        <p:txBody>
          <a:bodyPr/>
          <a:lstStyle/>
          <a:p>
            <a:fld id="{9CF5EF28-261C-FD41-A360-1A380056DD17}" type="slidenum">
              <a:rPr lang="en-US" smtClean="0"/>
              <a:pPr/>
              <a:t>‹#›</a:t>
            </a:fld>
            <a:endParaRPr lang="en-US"/>
          </a:p>
        </p:txBody>
      </p:sp>
      <p:sp>
        <p:nvSpPr>
          <p:cNvPr id="4" name="Text Placeholder 15">
            <a:extLst>
              <a:ext uri="{FF2B5EF4-FFF2-40B4-BE49-F238E27FC236}">
                <a16:creationId xmlns:a16="http://schemas.microsoft.com/office/drawing/2014/main" id="{C70634C6-3CF5-6F27-C809-D042DA00CCA7}"/>
              </a:ext>
            </a:extLst>
          </p:cNvPr>
          <p:cNvSpPr>
            <a:spLocks noGrp="1"/>
          </p:cNvSpPr>
          <p:nvPr>
            <p:ph type="body" sz="quarter" idx="13" hasCustomPrompt="1"/>
          </p:nvPr>
        </p:nvSpPr>
        <p:spPr>
          <a:xfrm>
            <a:off x="457200" y="993775"/>
            <a:ext cx="8382000" cy="438150"/>
          </a:xfrm>
        </p:spPr>
        <p:txBody>
          <a:bodyPr>
            <a:noAutofit/>
          </a:bodyPr>
          <a:lstStyle>
            <a:lvl1pPr marL="0" indent="0">
              <a:buNone/>
              <a:defRPr sz="2000" b="1" i="0" baseline="0">
                <a:solidFill>
                  <a:schemeClr val="accent2"/>
                </a:solidFill>
                <a:latin typeface="Arial" panose="020B0604020202020204" pitchFamily="34" charset="0"/>
              </a:defRPr>
            </a:lvl1pPr>
          </a:lstStyle>
          <a:p>
            <a:pPr lvl="0"/>
            <a:r>
              <a:rPr lang="en-US"/>
              <a:t>Slide subtitle sentence case. Optional: delete as needed</a:t>
            </a:r>
          </a:p>
        </p:txBody>
      </p:sp>
      <p:sp>
        <p:nvSpPr>
          <p:cNvPr id="6" name="Text Placeholder 5">
            <a:extLst>
              <a:ext uri="{FF2B5EF4-FFF2-40B4-BE49-F238E27FC236}">
                <a16:creationId xmlns:a16="http://schemas.microsoft.com/office/drawing/2014/main" id="{6FC0DE28-2C3E-0EAF-93C5-37D6D8C0CD54}"/>
              </a:ext>
            </a:extLst>
          </p:cNvPr>
          <p:cNvSpPr>
            <a:spLocks noGrp="1"/>
          </p:cNvSpPr>
          <p:nvPr>
            <p:ph type="body" sz="quarter" idx="14"/>
          </p:nvPr>
        </p:nvSpPr>
        <p:spPr>
          <a:xfrm>
            <a:off x="457199" y="3711575"/>
            <a:ext cx="2679698" cy="993775"/>
          </a:xfrm>
          <a:noFill/>
        </p:spPr>
        <p:txBody>
          <a:bodyPr lIns="0" tIns="91440" rIns="45720" bIns="45720">
            <a:normAutofit/>
          </a:bodyPr>
          <a:lstStyle>
            <a:lvl1pPr>
              <a:defRPr sz="1400"/>
            </a:lvl1pPr>
            <a:lvl2pPr>
              <a:defRPr sz="1400"/>
            </a:lvl2pPr>
            <a:lvl3pPr>
              <a:defRPr sz="1600"/>
            </a:lvl3pPr>
            <a:lvl4pPr>
              <a:defRPr sz="1600"/>
            </a:lvl4pPr>
            <a:lvl5pPr>
              <a:defRPr sz="1600"/>
            </a:lvl5pPr>
          </a:lstStyle>
          <a:p>
            <a:pPr lvl="0"/>
            <a:r>
              <a:rPr lang="en-US"/>
              <a:t>Click to edit Master text styles</a:t>
            </a:r>
          </a:p>
        </p:txBody>
      </p:sp>
      <p:sp>
        <p:nvSpPr>
          <p:cNvPr id="7" name="Text Placeholder 5">
            <a:extLst>
              <a:ext uri="{FF2B5EF4-FFF2-40B4-BE49-F238E27FC236}">
                <a16:creationId xmlns:a16="http://schemas.microsoft.com/office/drawing/2014/main" id="{27E01C83-966B-62F9-D4BF-6F48E204A567}"/>
              </a:ext>
            </a:extLst>
          </p:cNvPr>
          <p:cNvSpPr>
            <a:spLocks noGrp="1"/>
          </p:cNvSpPr>
          <p:nvPr>
            <p:ph type="body" sz="quarter" idx="15"/>
          </p:nvPr>
        </p:nvSpPr>
        <p:spPr>
          <a:xfrm>
            <a:off x="3302949" y="3711575"/>
            <a:ext cx="2679695" cy="993775"/>
          </a:xfrm>
          <a:noFill/>
        </p:spPr>
        <p:txBody>
          <a:bodyPr lIns="0" tIns="91440" rIns="45720" bIns="45720">
            <a:normAutofit/>
          </a:bodyPr>
          <a:lstStyle>
            <a:lvl1pPr>
              <a:defRPr sz="1400"/>
            </a:lvl1pPr>
            <a:lvl2pPr>
              <a:defRPr sz="1400"/>
            </a:lvl2pPr>
            <a:lvl3pPr>
              <a:defRPr sz="1600"/>
            </a:lvl3pPr>
            <a:lvl4pPr>
              <a:defRPr sz="1600"/>
            </a:lvl4pPr>
            <a:lvl5pPr>
              <a:defRPr sz="1600"/>
            </a:lvl5pPr>
          </a:lstStyle>
          <a:p>
            <a:pPr lvl="0"/>
            <a:r>
              <a:rPr lang="en-US"/>
              <a:t>Click to edit Master text styles</a:t>
            </a:r>
          </a:p>
        </p:txBody>
      </p:sp>
      <p:sp>
        <p:nvSpPr>
          <p:cNvPr id="5" name="Text Placeholder 5">
            <a:extLst>
              <a:ext uri="{FF2B5EF4-FFF2-40B4-BE49-F238E27FC236}">
                <a16:creationId xmlns:a16="http://schemas.microsoft.com/office/drawing/2014/main" id="{AD342F2D-DDFA-2AD9-2E71-9106C802294F}"/>
              </a:ext>
            </a:extLst>
          </p:cNvPr>
          <p:cNvSpPr>
            <a:spLocks noGrp="1"/>
          </p:cNvSpPr>
          <p:nvPr>
            <p:ph type="body" sz="quarter" idx="18"/>
          </p:nvPr>
        </p:nvSpPr>
        <p:spPr>
          <a:xfrm>
            <a:off x="6159500" y="3711575"/>
            <a:ext cx="2679700" cy="993775"/>
          </a:xfrm>
          <a:noFill/>
        </p:spPr>
        <p:txBody>
          <a:bodyPr lIns="0" tIns="91440" rIns="45720" bIns="45720">
            <a:normAutofit/>
          </a:bodyPr>
          <a:lstStyle>
            <a:lvl1pPr>
              <a:defRPr sz="1400"/>
            </a:lvl1pPr>
            <a:lvl2pPr>
              <a:defRPr sz="1400"/>
            </a:lvl2pPr>
            <a:lvl3pPr>
              <a:defRPr sz="1600"/>
            </a:lvl3pPr>
            <a:lvl4pPr>
              <a:defRPr sz="1600"/>
            </a:lvl4pPr>
            <a:lvl5pPr>
              <a:defRPr sz="1600"/>
            </a:lvl5pPr>
          </a:lstStyle>
          <a:p>
            <a:pPr lvl="0"/>
            <a:r>
              <a:rPr lang="en-US"/>
              <a:t>Click to edit Master text styles</a:t>
            </a:r>
          </a:p>
        </p:txBody>
      </p:sp>
      <p:sp>
        <p:nvSpPr>
          <p:cNvPr id="14" name="Picture Placeholder 13">
            <a:extLst>
              <a:ext uri="{FF2B5EF4-FFF2-40B4-BE49-F238E27FC236}">
                <a16:creationId xmlns:a16="http://schemas.microsoft.com/office/drawing/2014/main" id="{2117CC75-B838-68D6-2E0E-876246E59A71}"/>
              </a:ext>
            </a:extLst>
          </p:cNvPr>
          <p:cNvSpPr>
            <a:spLocks noGrp="1"/>
          </p:cNvSpPr>
          <p:nvPr>
            <p:ph type="pic" sz="quarter" idx="19"/>
          </p:nvPr>
        </p:nvSpPr>
        <p:spPr>
          <a:xfrm>
            <a:off x="457199" y="1657349"/>
            <a:ext cx="2679700" cy="2054225"/>
          </a:xfrm>
          <a:solidFill>
            <a:schemeClr val="bg1">
              <a:lumMod val="75000"/>
            </a:schemeClr>
          </a:solidFill>
        </p:spPr>
        <p:txBody>
          <a:bodyPr tIns="365760"/>
          <a:lstStyle>
            <a:lvl1pPr marL="0" indent="0" algn="ctr">
              <a:buFontTx/>
              <a:buNone/>
              <a:defRPr/>
            </a:lvl1pPr>
          </a:lstStyle>
          <a:p>
            <a:endParaRPr lang="en-US"/>
          </a:p>
        </p:txBody>
      </p:sp>
      <p:sp>
        <p:nvSpPr>
          <p:cNvPr id="15" name="Picture Placeholder 13">
            <a:extLst>
              <a:ext uri="{FF2B5EF4-FFF2-40B4-BE49-F238E27FC236}">
                <a16:creationId xmlns:a16="http://schemas.microsoft.com/office/drawing/2014/main" id="{44614E93-F67D-FFB0-1593-0C05E96A4FFD}"/>
              </a:ext>
            </a:extLst>
          </p:cNvPr>
          <p:cNvSpPr>
            <a:spLocks noGrp="1"/>
          </p:cNvSpPr>
          <p:nvPr>
            <p:ph type="pic" sz="quarter" idx="20"/>
          </p:nvPr>
        </p:nvSpPr>
        <p:spPr>
          <a:xfrm>
            <a:off x="3302950" y="1657349"/>
            <a:ext cx="2679700" cy="2054225"/>
          </a:xfrm>
          <a:solidFill>
            <a:schemeClr val="bg1">
              <a:lumMod val="75000"/>
            </a:schemeClr>
          </a:solidFill>
        </p:spPr>
        <p:txBody>
          <a:bodyPr tIns="365760"/>
          <a:lstStyle>
            <a:lvl1pPr marL="0" indent="0" algn="ctr">
              <a:buFontTx/>
              <a:buNone/>
              <a:defRPr/>
            </a:lvl1pPr>
          </a:lstStyle>
          <a:p>
            <a:endParaRPr lang="en-US"/>
          </a:p>
        </p:txBody>
      </p:sp>
      <p:sp>
        <p:nvSpPr>
          <p:cNvPr id="16" name="Picture Placeholder 13">
            <a:extLst>
              <a:ext uri="{FF2B5EF4-FFF2-40B4-BE49-F238E27FC236}">
                <a16:creationId xmlns:a16="http://schemas.microsoft.com/office/drawing/2014/main" id="{FF202DA5-E559-E016-1658-76A0FFD0A7A9}"/>
              </a:ext>
            </a:extLst>
          </p:cNvPr>
          <p:cNvSpPr>
            <a:spLocks noGrp="1"/>
          </p:cNvSpPr>
          <p:nvPr>
            <p:ph type="pic" sz="quarter" idx="21"/>
          </p:nvPr>
        </p:nvSpPr>
        <p:spPr>
          <a:xfrm>
            <a:off x="6159500" y="1657349"/>
            <a:ext cx="2679700" cy="2054225"/>
          </a:xfrm>
          <a:solidFill>
            <a:schemeClr val="bg1">
              <a:lumMod val="75000"/>
            </a:schemeClr>
          </a:solidFill>
        </p:spPr>
        <p:txBody>
          <a:bodyPr tIns="365760"/>
          <a:lstStyle>
            <a:lvl1pPr marL="0" indent="0" algn="ctr">
              <a:buFontTx/>
              <a:buNone/>
              <a:defRPr/>
            </a:lvl1pPr>
          </a:lstStyle>
          <a:p>
            <a:endParaRPr lang="en-US"/>
          </a:p>
        </p:txBody>
      </p:sp>
      <p:cxnSp>
        <p:nvCxnSpPr>
          <p:cNvPr id="18" name="Straight Connector 17">
            <a:extLst>
              <a:ext uri="{FF2B5EF4-FFF2-40B4-BE49-F238E27FC236}">
                <a16:creationId xmlns:a16="http://schemas.microsoft.com/office/drawing/2014/main" id="{B59A614F-1746-5E7E-6E40-C0C352E3B87C}"/>
              </a:ext>
            </a:extLst>
          </p:cNvPr>
          <p:cNvCxnSpPr/>
          <p:nvPr userDrawn="1"/>
        </p:nvCxnSpPr>
        <p:spPr>
          <a:xfrm>
            <a:off x="3219924" y="1521151"/>
            <a:ext cx="0" cy="3273040"/>
          </a:xfrm>
          <a:prstGeom prst="line">
            <a:avLst/>
          </a:prstGeom>
          <a:ln w="95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0F24D771-DA9F-AFF7-8014-770E6875CD71}"/>
              </a:ext>
            </a:extLst>
          </p:cNvPr>
          <p:cNvCxnSpPr/>
          <p:nvPr userDrawn="1"/>
        </p:nvCxnSpPr>
        <p:spPr>
          <a:xfrm>
            <a:off x="6078494" y="1521151"/>
            <a:ext cx="0" cy="3273040"/>
          </a:xfrm>
          <a:prstGeom prst="line">
            <a:avLst/>
          </a:prstGeom>
          <a:ln w="95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4574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sp>
        <p:nvSpPr>
          <p:cNvPr id="5" name="Media Placeholder 4">
            <a:extLst>
              <a:ext uri="{FF2B5EF4-FFF2-40B4-BE49-F238E27FC236}">
                <a16:creationId xmlns:a16="http://schemas.microsoft.com/office/drawing/2014/main" id="{4BDB185A-767C-30D3-5FC4-487AEE46B025}"/>
              </a:ext>
            </a:extLst>
          </p:cNvPr>
          <p:cNvSpPr>
            <a:spLocks noGrp="1"/>
          </p:cNvSpPr>
          <p:nvPr>
            <p:ph type="media" sz="quarter" idx="11" hasCustomPrompt="1"/>
          </p:nvPr>
        </p:nvSpPr>
        <p:spPr>
          <a:xfrm>
            <a:off x="0" y="0"/>
            <a:ext cx="9144000" cy="5143500"/>
          </a:xfrm>
          <a:solidFill>
            <a:schemeClr val="tx1"/>
          </a:solidFill>
        </p:spPr>
        <p:txBody>
          <a:bodyPr lIns="0" tIns="1371600"/>
          <a:lstStyle>
            <a:lvl1pPr marL="0" indent="0" algn="ctr">
              <a:buFontTx/>
              <a:buNone/>
              <a:defRPr>
                <a:solidFill>
                  <a:schemeClr val="bg1"/>
                </a:solidFill>
              </a:defRPr>
            </a:lvl1pPr>
          </a:lstStyle>
          <a:p>
            <a:r>
              <a:rPr lang="en-US"/>
              <a:t>CLICK ICON TO INSERT VIDEO</a:t>
            </a:r>
          </a:p>
        </p:txBody>
      </p:sp>
      <p:sp>
        <p:nvSpPr>
          <p:cNvPr id="2" name="Title 1">
            <a:extLst>
              <a:ext uri="{FF2B5EF4-FFF2-40B4-BE49-F238E27FC236}">
                <a16:creationId xmlns:a16="http://schemas.microsoft.com/office/drawing/2014/main" id="{A5D9493A-47CC-919A-B438-67612BC54B04}"/>
              </a:ext>
            </a:extLst>
          </p:cNvPr>
          <p:cNvSpPr>
            <a:spLocks noGrp="1"/>
          </p:cNvSpPr>
          <p:nvPr>
            <p:ph type="title" hasCustomPrompt="1"/>
          </p:nvPr>
        </p:nvSpPr>
        <p:spPr/>
        <p:txBody>
          <a:bodyPr/>
          <a:lstStyle>
            <a:lvl1pPr marL="0" marR="0" indent="0" algn="l" defTabSz="685800" rtl="0" eaLnBrk="1" fontAlgn="auto" latinLnBrk="0" hangingPunct="1">
              <a:lnSpc>
                <a:spcPct val="90000"/>
              </a:lnSpc>
              <a:spcBef>
                <a:spcPct val="0"/>
              </a:spcBef>
              <a:spcAft>
                <a:spcPts val="0"/>
              </a:spcAft>
              <a:buClrTx/>
              <a:buSzTx/>
              <a:buFontTx/>
              <a:buNone/>
              <a:tabLst/>
              <a:defRPr>
                <a:solidFill>
                  <a:schemeClr val="bg1"/>
                </a:solidFill>
              </a:defRPr>
            </a:lvl1pPr>
          </a:lstStyle>
          <a:p>
            <a:r>
              <a:rPr lang="en-US"/>
              <a:t>Headline in all caps 28pt </a:t>
            </a:r>
            <a:br>
              <a:rPr lang="en-US"/>
            </a:br>
            <a:r>
              <a:rPr lang="en-US"/>
              <a:t>preferred as one or two lines</a:t>
            </a:r>
          </a:p>
        </p:txBody>
      </p:sp>
    </p:spTree>
    <p:extLst>
      <p:ext uri="{BB962C8B-B14F-4D97-AF65-F5344CB8AC3E}">
        <p14:creationId xmlns:p14="http://schemas.microsoft.com/office/powerpoint/2010/main" val="22503740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Closing slide Argonn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A3DEC59-F5CF-CEAA-802E-33C6505C449D}"/>
              </a:ext>
            </a:extLst>
          </p:cNvPr>
          <p:cNvPicPr>
            <a:picLocks noChangeAspect="1"/>
          </p:cNvPicPr>
          <p:nvPr userDrawn="1"/>
        </p:nvPicPr>
        <p:blipFill rotWithShape="1">
          <a:blip r:embed="rId2"/>
          <a:srcRect l="4900" t="26977" r="8429" b="1"/>
          <a:stretch/>
        </p:blipFill>
        <p:spPr>
          <a:xfrm>
            <a:off x="0" y="0"/>
            <a:ext cx="9142729" cy="5143500"/>
          </a:xfrm>
          <a:prstGeom prst="rect">
            <a:avLst/>
          </a:prstGeom>
        </p:spPr>
      </p:pic>
      <p:pic>
        <p:nvPicPr>
          <p:cNvPr id="9" name="Picture 8">
            <a:extLst>
              <a:ext uri="{FF2B5EF4-FFF2-40B4-BE49-F238E27FC236}">
                <a16:creationId xmlns:a16="http://schemas.microsoft.com/office/drawing/2014/main" id="{B80802B6-4722-244C-B8A6-46B69A03D820}"/>
              </a:ext>
            </a:extLst>
          </p:cNvPr>
          <p:cNvPicPr>
            <a:picLocks noChangeAspect="1"/>
          </p:cNvPicPr>
          <p:nvPr userDrawn="1"/>
        </p:nvPicPr>
        <p:blipFill rotWithShape="1">
          <a:blip r:embed="rId3" cstate="hqprint">
            <a:alphaModFix amt="80000"/>
            <a:extLst>
              <a:ext uri="{28A0092B-C50C-407E-A947-70E740481C1C}">
                <a14:useLocalDpi xmlns:a14="http://schemas.microsoft.com/office/drawing/2010/main"/>
              </a:ext>
            </a:extLst>
          </a:blip>
          <a:srcRect l="7274" t="-204" r="7262" b="2069"/>
          <a:stretch/>
        </p:blipFill>
        <p:spPr>
          <a:xfrm>
            <a:off x="0" y="-10684"/>
            <a:ext cx="9144000" cy="5154184"/>
          </a:xfrm>
          <a:prstGeom prst="rect">
            <a:avLst/>
          </a:prstGeom>
        </p:spPr>
      </p:pic>
      <p:grpSp>
        <p:nvGrpSpPr>
          <p:cNvPr id="2" name="Group 1">
            <a:extLst>
              <a:ext uri="{FF2B5EF4-FFF2-40B4-BE49-F238E27FC236}">
                <a16:creationId xmlns:a16="http://schemas.microsoft.com/office/drawing/2014/main" id="{51AD80AF-1545-2888-DC5C-2ACBBB58F56B}"/>
              </a:ext>
            </a:extLst>
          </p:cNvPr>
          <p:cNvGrpSpPr>
            <a:grpSpLocks noChangeAspect="1"/>
          </p:cNvGrpSpPr>
          <p:nvPr userDrawn="1"/>
        </p:nvGrpSpPr>
        <p:grpSpPr bwMode="auto">
          <a:xfrm>
            <a:off x="1586265" y="1304924"/>
            <a:ext cx="5971470" cy="2336662"/>
            <a:chOff x="4398" y="-378"/>
            <a:chExt cx="1104" cy="432"/>
          </a:xfrm>
        </p:grpSpPr>
        <p:sp>
          <p:nvSpPr>
            <p:cNvPr id="3" name="Rectangle 2">
              <a:extLst>
                <a:ext uri="{FF2B5EF4-FFF2-40B4-BE49-F238E27FC236}">
                  <a16:creationId xmlns:a16="http://schemas.microsoft.com/office/drawing/2014/main" id="{76CD385B-D85D-B64D-C7C5-0741D4FDA11F}"/>
                </a:ext>
              </a:extLst>
            </p:cNvPr>
            <p:cNvSpPr>
              <a:spLocks noChangeArrowheads="1"/>
            </p:cNvSpPr>
            <p:nvPr/>
          </p:nvSpPr>
          <p:spPr bwMode="auto">
            <a:xfrm>
              <a:off x="4398" y="-378"/>
              <a:ext cx="1104" cy="432"/>
            </a:xfrm>
            <a:prstGeom prst="rect">
              <a:avLst/>
            </a:prstGeom>
            <a:noFill/>
            <a:ln w="0">
              <a:no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a:p>
          </p:txBody>
        </p:sp>
        <p:sp>
          <p:nvSpPr>
            <p:cNvPr id="6" name="Freeform 5">
              <a:extLst>
                <a:ext uri="{FF2B5EF4-FFF2-40B4-BE49-F238E27FC236}">
                  <a16:creationId xmlns:a16="http://schemas.microsoft.com/office/drawing/2014/main" id="{5565DEB9-167C-3795-A7E1-78040F365E4B}"/>
                </a:ext>
              </a:extLst>
            </p:cNvPr>
            <p:cNvSpPr>
              <a:spLocks noEditPoints="1"/>
            </p:cNvSpPr>
            <p:nvPr/>
          </p:nvSpPr>
          <p:spPr bwMode="auto">
            <a:xfrm>
              <a:off x="5198" y="-264"/>
              <a:ext cx="194" cy="168"/>
            </a:xfrm>
            <a:custGeom>
              <a:avLst/>
              <a:gdLst>
                <a:gd name="T0" fmla="*/ 405 w 580"/>
                <a:gd name="T1" fmla="*/ 360 h 502"/>
                <a:gd name="T2" fmla="*/ 441 w 580"/>
                <a:gd name="T3" fmla="*/ 422 h 502"/>
                <a:gd name="T4" fmla="*/ 473 w 580"/>
                <a:gd name="T5" fmla="*/ 478 h 502"/>
                <a:gd name="T6" fmla="*/ 485 w 580"/>
                <a:gd name="T7" fmla="*/ 478 h 502"/>
                <a:gd name="T8" fmla="*/ 518 w 580"/>
                <a:gd name="T9" fmla="*/ 422 h 502"/>
                <a:gd name="T10" fmla="*/ 554 w 580"/>
                <a:gd name="T11" fmla="*/ 360 h 502"/>
                <a:gd name="T12" fmla="*/ 392 w 580"/>
                <a:gd name="T13" fmla="*/ 338 h 502"/>
                <a:gd name="T14" fmla="*/ 186 w 580"/>
                <a:gd name="T15" fmla="*/ 357 h 502"/>
                <a:gd name="T16" fmla="*/ 153 w 580"/>
                <a:gd name="T17" fmla="*/ 415 h 502"/>
                <a:gd name="T18" fmla="*/ 119 w 580"/>
                <a:gd name="T19" fmla="*/ 473 h 502"/>
                <a:gd name="T20" fmla="*/ 471 w 580"/>
                <a:gd name="T21" fmla="*/ 493 h 502"/>
                <a:gd name="T22" fmla="*/ 452 w 580"/>
                <a:gd name="T23" fmla="*/ 461 h 502"/>
                <a:gd name="T24" fmla="*/ 416 w 580"/>
                <a:gd name="T25" fmla="*/ 399 h 502"/>
                <a:gd name="T26" fmla="*/ 387 w 580"/>
                <a:gd name="T27" fmla="*/ 347 h 502"/>
                <a:gd name="T28" fmla="*/ 13 w 580"/>
                <a:gd name="T29" fmla="*/ 338 h 502"/>
                <a:gd name="T30" fmla="*/ 33 w 580"/>
                <a:gd name="T31" fmla="*/ 373 h 502"/>
                <a:gd name="T32" fmla="*/ 71 w 580"/>
                <a:gd name="T33" fmla="*/ 438 h 502"/>
                <a:gd name="T34" fmla="*/ 98 w 580"/>
                <a:gd name="T35" fmla="*/ 485 h 502"/>
                <a:gd name="T36" fmla="*/ 112 w 580"/>
                <a:gd name="T37" fmla="*/ 467 h 502"/>
                <a:gd name="T38" fmla="*/ 148 w 580"/>
                <a:gd name="T39" fmla="*/ 405 h 502"/>
                <a:gd name="T40" fmla="*/ 180 w 580"/>
                <a:gd name="T41" fmla="*/ 349 h 502"/>
                <a:gd name="T42" fmla="*/ 290 w 580"/>
                <a:gd name="T43" fmla="*/ 178 h 502"/>
                <a:gd name="T44" fmla="*/ 270 w 580"/>
                <a:gd name="T45" fmla="*/ 213 h 502"/>
                <a:gd name="T46" fmla="*/ 232 w 580"/>
                <a:gd name="T47" fmla="*/ 278 h 502"/>
                <a:gd name="T48" fmla="*/ 204 w 580"/>
                <a:gd name="T49" fmla="*/ 326 h 502"/>
                <a:gd name="T50" fmla="*/ 370 w 580"/>
                <a:gd name="T51" fmla="*/ 319 h 502"/>
                <a:gd name="T52" fmla="*/ 338 w 580"/>
                <a:gd name="T53" fmla="*/ 262 h 502"/>
                <a:gd name="T54" fmla="*/ 302 w 580"/>
                <a:gd name="T55" fmla="*/ 200 h 502"/>
                <a:gd name="T56" fmla="*/ 384 w 580"/>
                <a:gd name="T57" fmla="*/ 14 h 502"/>
                <a:gd name="T58" fmla="*/ 366 w 580"/>
                <a:gd name="T59" fmla="*/ 47 h 502"/>
                <a:gd name="T60" fmla="*/ 330 w 580"/>
                <a:gd name="T61" fmla="*/ 109 h 502"/>
                <a:gd name="T62" fmla="*/ 300 w 580"/>
                <a:gd name="T63" fmla="*/ 160 h 502"/>
                <a:gd name="T64" fmla="*/ 301 w 580"/>
                <a:gd name="T65" fmla="*/ 178 h 502"/>
                <a:gd name="T66" fmla="*/ 331 w 580"/>
                <a:gd name="T67" fmla="*/ 232 h 502"/>
                <a:gd name="T68" fmla="*/ 369 w 580"/>
                <a:gd name="T69" fmla="*/ 296 h 502"/>
                <a:gd name="T70" fmla="*/ 387 w 580"/>
                <a:gd name="T71" fmla="*/ 329 h 502"/>
                <a:gd name="T72" fmla="*/ 554 w 580"/>
                <a:gd name="T73" fmla="*/ 307 h 502"/>
                <a:gd name="T74" fmla="*/ 510 w 580"/>
                <a:gd name="T75" fmla="*/ 231 h 502"/>
                <a:gd name="T76" fmla="*/ 454 w 580"/>
                <a:gd name="T77" fmla="*/ 135 h 502"/>
                <a:gd name="T78" fmla="*/ 406 w 580"/>
                <a:gd name="T79" fmla="*/ 52 h 502"/>
                <a:gd name="T80" fmla="*/ 384 w 580"/>
                <a:gd name="T81" fmla="*/ 14 h 502"/>
                <a:gd name="T82" fmla="*/ 182 w 580"/>
                <a:gd name="T83" fmla="*/ 36 h 502"/>
                <a:gd name="T84" fmla="*/ 138 w 580"/>
                <a:gd name="T85" fmla="*/ 112 h 502"/>
                <a:gd name="T86" fmla="*/ 83 w 580"/>
                <a:gd name="T87" fmla="*/ 208 h 502"/>
                <a:gd name="T88" fmla="*/ 35 w 580"/>
                <a:gd name="T89" fmla="*/ 291 h 502"/>
                <a:gd name="T90" fmla="*/ 13 w 580"/>
                <a:gd name="T91" fmla="*/ 329 h 502"/>
                <a:gd name="T92" fmla="*/ 203 w 580"/>
                <a:gd name="T93" fmla="*/ 310 h 502"/>
                <a:gd name="T94" fmla="*/ 239 w 580"/>
                <a:gd name="T95" fmla="*/ 249 h 502"/>
                <a:gd name="T96" fmla="*/ 273 w 580"/>
                <a:gd name="T97" fmla="*/ 188 h 502"/>
                <a:gd name="T98" fmla="*/ 283 w 580"/>
                <a:gd name="T99" fmla="*/ 167 h 502"/>
                <a:gd name="T100" fmla="*/ 259 w 580"/>
                <a:gd name="T101" fmla="*/ 124 h 502"/>
                <a:gd name="T102" fmla="*/ 222 w 580"/>
                <a:gd name="T103" fmla="*/ 61 h 502"/>
                <a:gd name="T104" fmla="*/ 196 w 580"/>
                <a:gd name="T105" fmla="*/ 17 h 502"/>
                <a:gd name="T106" fmla="*/ 209 w 580"/>
                <a:gd name="T107" fmla="*/ 20 h 502"/>
                <a:gd name="T108" fmla="*/ 242 w 580"/>
                <a:gd name="T109" fmla="*/ 77 h 502"/>
                <a:gd name="T110" fmla="*/ 277 w 580"/>
                <a:gd name="T111" fmla="*/ 138 h 502"/>
                <a:gd name="T112" fmla="*/ 292 w 580"/>
                <a:gd name="T113" fmla="*/ 157 h 502"/>
                <a:gd name="T114" fmla="*/ 319 w 580"/>
                <a:gd name="T115" fmla="*/ 110 h 502"/>
                <a:gd name="T116" fmla="*/ 356 w 580"/>
                <a:gd name="T117" fmla="*/ 44 h 502"/>
                <a:gd name="T118" fmla="*/ 376 w 580"/>
                <a:gd name="T119" fmla="*/ 9 h 502"/>
                <a:gd name="T120" fmla="*/ 580 w 580"/>
                <a:gd name="T121" fmla="*/ 334 h 502"/>
                <a:gd name="T122" fmla="*/ 192 w 580"/>
                <a:gd name="T123" fmla="*/ 0 h 5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80" h="502">
                  <a:moveTo>
                    <a:pt x="392" y="338"/>
                  </a:moveTo>
                  <a:lnTo>
                    <a:pt x="394" y="342"/>
                  </a:lnTo>
                  <a:lnTo>
                    <a:pt x="399" y="349"/>
                  </a:lnTo>
                  <a:lnTo>
                    <a:pt x="405" y="360"/>
                  </a:lnTo>
                  <a:lnTo>
                    <a:pt x="413" y="373"/>
                  </a:lnTo>
                  <a:lnTo>
                    <a:pt x="421" y="389"/>
                  </a:lnTo>
                  <a:lnTo>
                    <a:pt x="431" y="405"/>
                  </a:lnTo>
                  <a:lnTo>
                    <a:pt x="441" y="422"/>
                  </a:lnTo>
                  <a:lnTo>
                    <a:pt x="450" y="438"/>
                  </a:lnTo>
                  <a:lnTo>
                    <a:pt x="459" y="453"/>
                  </a:lnTo>
                  <a:lnTo>
                    <a:pt x="467" y="467"/>
                  </a:lnTo>
                  <a:lnTo>
                    <a:pt x="473" y="478"/>
                  </a:lnTo>
                  <a:lnTo>
                    <a:pt x="477" y="485"/>
                  </a:lnTo>
                  <a:lnTo>
                    <a:pt x="479" y="488"/>
                  </a:lnTo>
                  <a:lnTo>
                    <a:pt x="481" y="485"/>
                  </a:lnTo>
                  <a:lnTo>
                    <a:pt x="485" y="478"/>
                  </a:lnTo>
                  <a:lnTo>
                    <a:pt x="491" y="467"/>
                  </a:lnTo>
                  <a:lnTo>
                    <a:pt x="500" y="453"/>
                  </a:lnTo>
                  <a:lnTo>
                    <a:pt x="509" y="438"/>
                  </a:lnTo>
                  <a:lnTo>
                    <a:pt x="518" y="422"/>
                  </a:lnTo>
                  <a:lnTo>
                    <a:pt x="528" y="405"/>
                  </a:lnTo>
                  <a:lnTo>
                    <a:pt x="538" y="389"/>
                  </a:lnTo>
                  <a:lnTo>
                    <a:pt x="546" y="373"/>
                  </a:lnTo>
                  <a:lnTo>
                    <a:pt x="554" y="360"/>
                  </a:lnTo>
                  <a:lnTo>
                    <a:pt x="560" y="349"/>
                  </a:lnTo>
                  <a:lnTo>
                    <a:pt x="565" y="342"/>
                  </a:lnTo>
                  <a:lnTo>
                    <a:pt x="567" y="338"/>
                  </a:lnTo>
                  <a:lnTo>
                    <a:pt x="392" y="338"/>
                  </a:lnTo>
                  <a:close/>
                  <a:moveTo>
                    <a:pt x="197" y="338"/>
                  </a:moveTo>
                  <a:lnTo>
                    <a:pt x="196" y="341"/>
                  </a:lnTo>
                  <a:lnTo>
                    <a:pt x="192" y="347"/>
                  </a:lnTo>
                  <a:lnTo>
                    <a:pt x="186" y="357"/>
                  </a:lnTo>
                  <a:lnTo>
                    <a:pt x="179" y="369"/>
                  </a:lnTo>
                  <a:lnTo>
                    <a:pt x="171" y="383"/>
                  </a:lnTo>
                  <a:lnTo>
                    <a:pt x="162" y="399"/>
                  </a:lnTo>
                  <a:lnTo>
                    <a:pt x="153" y="415"/>
                  </a:lnTo>
                  <a:lnTo>
                    <a:pt x="144" y="431"/>
                  </a:lnTo>
                  <a:lnTo>
                    <a:pt x="135" y="446"/>
                  </a:lnTo>
                  <a:lnTo>
                    <a:pt x="126" y="461"/>
                  </a:lnTo>
                  <a:lnTo>
                    <a:pt x="119" y="473"/>
                  </a:lnTo>
                  <a:lnTo>
                    <a:pt x="114" y="483"/>
                  </a:lnTo>
                  <a:lnTo>
                    <a:pt x="110" y="490"/>
                  </a:lnTo>
                  <a:lnTo>
                    <a:pt x="108" y="493"/>
                  </a:lnTo>
                  <a:lnTo>
                    <a:pt x="471" y="493"/>
                  </a:lnTo>
                  <a:lnTo>
                    <a:pt x="469" y="490"/>
                  </a:lnTo>
                  <a:lnTo>
                    <a:pt x="465" y="483"/>
                  </a:lnTo>
                  <a:lnTo>
                    <a:pt x="460" y="473"/>
                  </a:lnTo>
                  <a:lnTo>
                    <a:pt x="452" y="461"/>
                  </a:lnTo>
                  <a:lnTo>
                    <a:pt x="444" y="446"/>
                  </a:lnTo>
                  <a:lnTo>
                    <a:pt x="435" y="431"/>
                  </a:lnTo>
                  <a:lnTo>
                    <a:pt x="426" y="415"/>
                  </a:lnTo>
                  <a:lnTo>
                    <a:pt x="416" y="399"/>
                  </a:lnTo>
                  <a:lnTo>
                    <a:pt x="408" y="383"/>
                  </a:lnTo>
                  <a:lnTo>
                    <a:pt x="399" y="369"/>
                  </a:lnTo>
                  <a:lnTo>
                    <a:pt x="392" y="357"/>
                  </a:lnTo>
                  <a:lnTo>
                    <a:pt x="387" y="347"/>
                  </a:lnTo>
                  <a:lnTo>
                    <a:pt x="383" y="341"/>
                  </a:lnTo>
                  <a:lnTo>
                    <a:pt x="382" y="338"/>
                  </a:lnTo>
                  <a:lnTo>
                    <a:pt x="197" y="338"/>
                  </a:lnTo>
                  <a:close/>
                  <a:moveTo>
                    <a:pt x="13" y="338"/>
                  </a:moveTo>
                  <a:lnTo>
                    <a:pt x="15" y="342"/>
                  </a:lnTo>
                  <a:lnTo>
                    <a:pt x="19" y="349"/>
                  </a:lnTo>
                  <a:lnTo>
                    <a:pt x="25" y="359"/>
                  </a:lnTo>
                  <a:lnTo>
                    <a:pt x="33" y="373"/>
                  </a:lnTo>
                  <a:lnTo>
                    <a:pt x="42" y="388"/>
                  </a:lnTo>
                  <a:lnTo>
                    <a:pt x="51" y="405"/>
                  </a:lnTo>
                  <a:lnTo>
                    <a:pt x="61" y="421"/>
                  </a:lnTo>
                  <a:lnTo>
                    <a:pt x="71" y="438"/>
                  </a:lnTo>
                  <a:lnTo>
                    <a:pt x="80" y="453"/>
                  </a:lnTo>
                  <a:lnTo>
                    <a:pt x="87" y="467"/>
                  </a:lnTo>
                  <a:lnTo>
                    <a:pt x="94" y="478"/>
                  </a:lnTo>
                  <a:lnTo>
                    <a:pt x="98" y="485"/>
                  </a:lnTo>
                  <a:lnTo>
                    <a:pt x="100" y="488"/>
                  </a:lnTo>
                  <a:lnTo>
                    <a:pt x="102" y="485"/>
                  </a:lnTo>
                  <a:lnTo>
                    <a:pt x="106" y="478"/>
                  </a:lnTo>
                  <a:lnTo>
                    <a:pt x="112" y="467"/>
                  </a:lnTo>
                  <a:lnTo>
                    <a:pt x="120" y="453"/>
                  </a:lnTo>
                  <a:lnTo>
                    <a:pt x="129" y="438"/>
                  </a:lnTo>
                  <a:lnTo>
                    <a:pt x="138" y="422"/>
                  </a:lnTo>
                  <a:lnTo>
                    <a:pt x="148" y="405"/>
                  </a:lnTo>
                  <a:lnTo>
                    <a:pt x="157" y="389"/>
                  </a:lnTo>
                  <a:lnTo>
                    <a:pt x="166" y="373"/>
                  </a:lnTo>
                  <a:lnTo>
                    <a:pt x="174" y="360"/>
                  </a:lnTo>
                  <a:lnTo>
                    <a:pt x="180" y="349"/>
                  </a:lnTo>
                  <a:lnTo>
                    <a:pt x="184" y="342"/>
                  </a:lnTo>
                  <a:lnTo>
                    <a:pt x="186" y="338"/>
                  </a:lnTo>
                  <a:lnTo>
                    <a:pt x="13" y="338"/>
                  </a:lnTo>
                  <a:close/>
                  <a:moveTo>
                    <a:pt x="290" y="178"/>
                  </a:moveTo>
                  <a:lnTo>
                    <a:pt x="288" y="182"/>
                  </a:lnTo>
                  <a:lnTo>
                    <a:pt x="284" y="189"/>
                  </a:lnTo>
                  <a:lnTo>
                    <a:pt x="277" y="200"/>
                  </a:lnTo>
                  <a:lnTo>
                    <a:pt x="270" y="213"/>
                  </a:lnTo>
                  <a:lnTo>
                    <a:pt x="261" y="229"/>
                  </a:lnTo>
                  <a:lnTo>
                    <a:pt x="251" y="245"/>
                  </a:lnTo>
                  <a:lnTo>
                    <a:pt x="242" y="262"/>
                  </a:lnTo>
                  <a:lnTo>
                    <a:pt x="232" y="278"/>
                  </a:lnTo>
                  <a:lnTo>
                    <a:pt x="224" y="293"/>
                  </a:lnTo>
                  <a:lnTo>
                    <a:pt x="215" y="308"/>
                  </a:lnTo>
                  <a:lnTo>
                    <a:pt x="209" y="319"/>
                  </a:lnTo>
                  <a:lnTo>
                    <a:pt x="204" y="326"/>
                  </a:lnTo>
                  <a:lnTo>
                    <a:pt x="202" y="329"/>
                  </a:lnTo>
                  <a:lnTo>
                    <a:pt x="376" y="329"/>
                  </a:lnTo>
                  <a:lnTo>
                    <a:pt x="375" y="326"/>
                  </a:lnTo>
                  <a:lnTo>
                    <a:pt x="370" y="319"/>
                  </a:lnTo>
                  <a:lnTo>
                    <a:pt x="364" y="308"/>
                  </a:lnTo>
                  <a:lnTo>
                    <a:pt x="356" y="293"/>
                  </a:lnTo>
                  <a:lnTo>
                    <a:pt x="347" y="278"/>
                  </a:lnTo>
                  <a:lnTo>
                    <a:pt x="338" y="262"/>
                  </a:lnTo>
                  <a:lnTo>
                    <a:pt x="328" y="245"/>
                  </a:lnTo>
                  <a:lnTo>
                    <a:pt x="319" y="229"/>
                  </a:lnTo>
                  <a:lnTo>
                    <a:pt x="310" y="213"/>
                  </a:lnTo>
                  <a:lnTo>
                    <a:pt x="302" y="200"/>
                  </a:lnTo>
                  <a:lnTo>
                    <a:pt x="296" y="189"/>
                  </a:lnTo>
                  <a:lnTo>
                    <a:pt x="292" y="182"/>
                  </a:lnTo>
                  <a:lnTo>
                    <a:pt x="290" y="178"/>
                  </a:lnTo>
                  <a:close/>
                  <a:moveTo>
                    <a:pt x="384" y="14"/>
                  </a:moveTo>
                  <a:lnTo>
                    <a:pt x="383" y="17"/>
                  </a:lnTo>
                  <a:lnTo>
                    <a:pt x="379" y="23"/>
                  </a:lnTo>
                  <a:lnTo>
                    <a:pt x="373" y="33"/>
                  </a:lnTo>
                  <a:lnTo>
                    <a:pt x="366" y="47"/>
                  </a:lnTo>
                  <a:lnTo>
                    <a:pt x="358" y="61"/>
                  </a:lnTo>
                  <a:lnTo>
                    <a:pt x="349" y="77"/>
                  </a:lnTo>
                  <a:lnTo>
                    <a:pt x="339" y="93"/>
                  </a:lnTo>
                  <a:lnTo>
                    <a:pt x="330" y="109"/>
                  </a:lnTo>
                  <a:lnTo>
                    <a:pt x="321" y="124"/>
                  </a:lnTo>
                  <a:lnTo>
                    <a:pt x="313" y="139"/>
                  </a:lnTo>
                  <a:lnTo>
                    <a:pt x="306" y="151"/>
                  </a:lnTo>
                  <a:lnTo>
                    <a:pt x="300" y="160"/>
                  </a:lnTo>
                  <a:lnTo>
                    <a:pt x="297" y="167"/>
                  </a:lnTo>
                  <a:lnTo>
                    <a:pt x="295" y="169"/>
                  </a:lnTo>
                  <a:lnTo>
                    <a:pt x="297" y="172"/>
                  </a:lnTo>
                  <a:lnTo>
                    <a:pt x="301" y="178"/>
                  </a:lnTo>
                  <a:lnTo>
                    <a:pt x="306" y="188"/>
                  </a:lnTo>
                  <a:lnTo>
                    <a:pt x="314" y="201"/>
                  </a:lnTo>
                  <a:lnTo>
                    <a:pt x="322" y="216"/>
                  </a:lnTo>
                  <a:lnTo>
                    <a:pt x="331" y="232"/>
                  </a:lnTo>
                  <a:lnTo>
                    <a:pt x="341" y="249"/>
                  </a:lnTo>
                  <a:lnTo>
                    <a:pt x="351" y="265"/>
                  </a:lnTo>
                  <a:lnTo>
                    <a:pt x="360" y="282"/>
                  </a:lnTo>
                  <a:lnTo>
                    <a:pt x="369" y="296"/>
                  </a:lnTo>
                  <a:lnTo>
                    <a:pt x="376" y="310"/>
                  </a:lnTo>
                  <a:lnTo>
                    <a:pt x="382" y="320"/>
                  </a:lnTo>
                  <a:lnTo>
                    <a:pt x="386" y="327"/>
                  </a:lnTo>
                  <a:lnTo>
                    <a:pt x="387" y="329"/>
                  </a:lnTo>
                  <a:lnTo>
                    <a:pt x="567" y="329"/>
                  </a:lnTo>
                  <a:lnTo>
                    <a:pt x="565" y="326"/>
                  </a:lnTo>
                  <a:lnTo>
                    <a:pt x="560" y="319"/>
                  </a:lnTo>
                  <a:lnTo>
                    <a:pt x="554" y="307"/>
                  </a:lnTo>
                  <a:lnTo>
                    <a:pt x="545" y="291"/>
                  </a:lnTo>
                  <a:lnTo>
                    <a:pt x="535" y="273"/>
                  </a:lnTo>
                  <a:lnTo>
                    <a:pt x="523" y="253"/>
                  </a:lnTo>
                  <a:lnTo>
                    <a:pt x="510" y="231"/>
                  </a:lnTo>
                  <a:lnTo>
                    <a:pt x="496" y="208"/>
                  </a:lnTo>
                  <a:lnTo>
                    <a:pt x="482" y="184"/>
                  </a:lnTo>
                  <a:lnTo>
                    <a:pt x="468" y="159"/>
                  </a:lnTo>
                  <a:lnTo>
                    <a:pt x="454" y="135"/>
                  </a:lnTo>
                  <a:lnTo>
                    <a:pt x="441" y="112"/>
                  </a:lnTo>
                  <a:lnTo>
                    <a:pt x="428" y="90"/>
                  </a:lnTo>
                  <a:lnTo>
                    <a:pt x="416" y="70"/>
                  </a:lnTo>
                  <a:lnTo>
                    <a:pt x="406" y="52"/>
                  </a:lnTo>
                  <a:lnTo>
                    <a:pt x="397" y="36"/>
                  </a:lnTo>
                  <a:lnTo>
                    <a:pt x="391" y="24"/>
                  </a:lnTo>
                  <a:lnTo>
                    <a:pt x="386" y="17"/>
                  </a:lnTo>
                  <a:lnTo>
                    <a:pt x="384" y="14"/>
                  </a:lnTo>
                  <a:close/>
                  <a:moveTo>
                    <a:pt x="194" y="14"/>
                  </a:moveTo>
                  <a:lnTo>
                    <a:pt x="193" y="17"/>
                  </a:lnTo>
                  <a:lnTo>
                    <a:pt x="188" y="24"/>
                  </a:lnTo>
                  <a:lnTo>
                    <a:pt x="182" y="36"/>
                  </a:lnTo>
                  <a:lnTo>
                    <a:pt x="173" y="52"/>
                  </a:lnTo>
                  <a:lnTo>
                    <a:pt x="163" y="70"/>
                  </a:lnTo>
                  <a:lnTo>
                    <a:pt x="151" y="90"/>
                  </a:lnTo>
                  <a:lnTo>
                    <a:pt x="138" y="112"/>
                  </a:lnTo>
                  <a:lnTo>
                    <a:pt x="125" y="135"/>
                  </a:lnTo>
                  <a:lnTo>
                    <a:pt x="111" y="159"/>
                  </a:lnTo>
                  <a:lnTo>
                    <a:pt x="97" y="184"/>
                  </a:lnTo>
                  <a:lnTo>
                    <a:pt x="83" y="208"/>
                  </a:lnTo>
                  <a:lnTo>
                    <a:pt x="69" y="231"/>
                  </a:lnTo>
                  <a:lnTo>
                    <a:pt x="57" y="253"/>
                  </a:lnTo>
                  <a:lnTo>
                    <a:pt x="45" y="273"/>
                  </a:lnTo>
                  <a:lnTo>
                    <a:pt x="35" y="291"/>
                  </a:lnTo>
                  <a:lnTo>
                    <a:pt x="26" y="307"/>
                  </a:lnTo>
                  <a:lnTo>
                    <a:pt x="19" y="319"/>
                  </a:lnTo>
                  <a:lnTo>
                    <a:pt x="15" y="326"/>
                  </a:lnTo>
                  <a:lnTo>
                    <a:pt x="13" y="329"/>
                  </a:lnTo>
                  <a:lnTo>
                    <a:pt x="192" y="329"/>
                  </a:lnTo>
                  <a:lnTo>
                    <a:pt x="193" y="327"/>
                  </a:lnTo>
                  <a:lnTo>
                    <a:pt x="197" y="320"/>
                  </a:lnTo>
                  <a:lnTo>
                    <a:pt x="203" y="310"/>
                  </a:lnTo>
                  <a:lnTo>
                    <a:pt x="210" y="296"/>
                  </a:lnTo>
                  <a:lnTo>
                    <a:pt x="219" y="282"/>
                  </a:lnTo>
                  <a:lnTo>
                    <a:pt x="229" y="265"/>
                  </a:lnTo>
                  <a:lnTo>
                    <a:pt x="239" y="249"/>
                  </a:lnTo>
                  <a:lnTo>
                    <a:pt x="248" y="232"/>
                  </a:lnTo>
                  <a:lnTo>
                    <a:pt x="258" y="216"/>
                  </a:lnTo>
                  <a:lnTo>
                    <a:pt x="266" y="201"/>
                  </a:lnTo>
                  <a:lnTo>
                    <a:pt x="273" y="188"/>
                  </a:lnTo>
                  <a:lnTo>
                    <a:pt x="279" y="178"/>
                  </a:lnTo>
                  <a:lnTo>
                    <a:pt x="283" y="172"/>
                  </a:lnTo>
                  <a:lnTo>
                    <a:pt x="285" y="169"/>
                  </a:lnTo>
                  <a:lnTo>
                    <a:pt x="283" y="167"/>
                  </a:lnTo>
                  <a:lnTo>
                    <a:pt x="280" y="160"/>
                  </a:lnTo>
                  <a:lnTo>
                    <a:pt x="274" y="151"/>
                  </a:lnTo>
                  <a:lnTo>
                    <a:pt x="267" y="139"/>
                  </a:lnTo>
                  <a:lnTo>
                    <a:pt x="259" y="124"/>
                  </a:lnTo>
                  <a:lnTo>
                    <a:pt x="250" y="109"/>
                  </a:lnTo>
                  <a:lnTo>
                    <a:pt x="241" y="93"/>
                  </a:lnTo>
                  <a:lnTo>
                    <a:pt x="231" y="77"/>
                  </a:lnTo>
                  <a:lnTo>
                    <a:pt x="222" y="61"/>
                  </a:lnTo>
                  <a:lnTo>
                    <a:pt x="213" y="47"/>
                  </a:lnTo>
                  <a:lnTo>
                    <a:pt x="206" y="33"/>
                  </a:lnTo>
                  <a:lnTo>
                    <a:pt x="200" y="23"/>
                  </a:lnTo>
                  <a:lnTo>
                    <a:pt x="196" y="17"/>
                  </a:lnTo>
                  <a:lnTo>
                    <a:pt x="194" y="14"/>
                  </a:lnTo>
                  <a:close/>
                  <a:moveTo>
                    <a:pt x="202" y="9"/>
                  </a:moveTo>
                  <a:lnTo>
                    <a:pt x="204" y="12"/>
                  </a:lnTo>
                  <a:lnTo>
                    <a:pt x="209" y="20"/>
                  </a:lnTo>
                  <a:lnTo>
                    <a:pt x="215" y="30"/>
                  </a:lnTo>
                  <a:lnTo>
                    <a:pt x="224" y="44"/>
                  </a:lnTo>
                  <a:lnTo>
                    <a:pt x="232" y="60"/>
                  </a:lnTo>
                  <a:lnTo>
                    <a:pt x="242" y="77"/>
                  </a:lnTo>
                  <a:lnTo>
                    <a:pt x="251" y="93"/>
                  </a:lnTo>
                  <a:lnTo>
                    <a:pt x="261" y="110"/>
                  </a:lnTo>
                  <a:lnTo>
                    <a:pt x="270" y="125"/>
                  </a:lnTo>
                  <a:lnTo>
                    <a:pt x="277" y="138"/>
                  </a:lnTo>
                  <a:lnTo>
                    <a:pt x="284" y="149"/>
                  </a:lnTo>
                  <a:lnTo>
                    <a:pt x="288" y="157"/>
                  </a:lnTo>
                  <a:lnTo>
                    <a:pt x="290" y="160"/>
                  </a:lnTo>
                  <a:lnTo>
                    <a:pt x="292" y="157"/>
                  </a:lnTo>
                  <a:lnTo>
                    <a:pt x="296" y="149"/>
                  </a:lnTo>
                  <a:lnTo>
                    <a:pt x="302" y="138"/>
                  </a:lnTo>
                  <a:lnTo>
                    <a:pt x="310" y="125"/>
                  </a:lnTo>
                  <a:lnTo>
                    <a:pt x="319" y="110"/>
                  </a:lnTo>
                  <a:lnTo>
                    <a:pt x="328" y="93"/>
                  </a:lnTo>
                  <a:lnTo>
                    <a:pt x="338" y="77"/>
                  </a:lnTo>
                  <a:lnTo>
                    <a:pt x="347" y="60"/>
                  </a:lnTo>
                  <a:lnTo>
                    <a:pt x="356" y="44"/>
                  </a:lnTo>
                  <a:lnTo>
                    <a:pt x="364" y="30"/>
                  </a:lnTo>
                  <a:lnTo>
                    <a:pt x="370" y="20"/>
                  </a:lnTo>
                  <a:lnTo>
                    <a:pt x="375" y="12"/>
                  </a:lnTo>
                  <a:lnTo>
                    <a:pt x="376" y="9"/>
                  </a:lnTo>
                  <a:lnTo>
                    <a:pt x="202" y="9"/>
                  </a:lnTo>
                  <a:close/>
                  <a:moveTo>
                    <a:pt x="192" y="0"/>
                  </a:moveTo>
                  <a:lnTo>
                    <a:pt x="387" y="0"/>
                  </a:lnTo>
                  <a:lnTo>
                    <a:pt x="580" y="334"/>
                  </a:lnTo>
                  <a:lnTo>
                    <a:pt x="482" y="502"/>
                  </a:lnTo>
                  <a:lnTo>
                    <a:pt x="97" y="502"/>
                  </a:lnTo>
                  <a:lnTo>
                    <a:pt x="0" y="334"/>
                  </a:lnTo>
                  <a:lnTo>
                    <a:pt x="192" y="0"/>
                  </a:lnTo>
                  <a:close/>
                </a:path>
              </a:pathLst>
            </a:custGeom>
            <a:solidFill>
              <a:srgbClr val="FFFFFF"/>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7" name="Freeform 6">
              <a:extLst>
                <a:ext uri="{FF2B5EF4-FFF2-40B4-BE49-F238E27FC236}">
                  <a16:creationId xmlns:a16="http://schemas.microsoft.com/office/drawing/2014/main" id="{8FE0E757-FE52-0454-B46D-2E78143B3057}"/>
                </a:ext>
              </a:extLst>
            </p:cNvPr>
            <p:cNvSpPr>
              <a:spLocks/>
            </p:cNvSpPr>
            <p:nvPr/>
          </p:nvSpPr>
          <p:spPr bwMode="auto">
            <a:xfrm>
              <a:off x="4791" y="-60"/>
              <a:ext cx="28" cy="34"/>
            </a:xfrm>
            <a:custGeom>
              <a:avLst/>
              <a:gdLst>
                <a:gd name="T0" fmla="*/ 0 w 84"/>
                <a:gd name="T1" fmla="*/ 0 h 101"/>
                <a:gd name="T2" fmla="*/ 25 w 84"/>
                <a:gd name="T3" fmla="*/ 0 h 101"/>
                <a:gd name="T4" fmla="*/ 53 w 84"/>
                <a:gd name="T5" fmla="*/ 48 h 101"/>
                <a:gd name="T6" fmla="*/ 66 w 84"/>
                <a:gd name="T7" fmla="*/ 72 h 101"/>
                <a:gd name="T8" fmla="*/ 66 w 84"/>
                <a:gd name="T9" fmla="*/ 60 h 101"/>
                <a:gd name="T10" fmla="*/ 65 w 84"/>
                <a:gd name="T11" fmla="*/ 45 h 101"/>
                <a:gd name="T12" fmla="*/ 65 w 84"/>
                <a:gd name="T13" fmla="*/ 32 h 101"/>
                <a:gd name="T14" fmla="*/ 65 w 84"/>
                <a:gd name="T15" fmla="*/ 0 h 101"/>
                <a:gd name="T16" fmla="*/ 84 w 84"/>
                <a:gd name="T17" fmla="*/ 0 h 101"/>
                <a:gd name="T18" fmla="*/ 84 w 84"/>
                <a:gd name="T19" fmla="*/ 101 h 101"/>
                <a:gd name="T20" fmla="*/ 58 w 84"/>
                <a:gd name="T21" fmla="*/ 101 h 101"/>
                <a:gd name="T22" fmla="*/ 29 w 84"/>
                <a:gd name="T23" fmla="*/ 50 h 101"/>
                <a:gd name="T24" fmla="*/ 23 w 84"/>
                <a:gd name="T25" fmla="*/ 39 h 101"/>
                <a:gd name="T26" fmla="*/ 18 w 84"/>
                <a:gd name="T27" fmla="*/ 28 h 101"/>
                <a:gd name="T28" fmla="*/ 18 w 84"/>
                <a:gd name="T29" fmla="*/ 39 h 101"/>
                <a:gd name="T30" fmla="*/ 19 w 84"/>
                <a:gd name="T31" fmla="*/ 52 h 101"/>
                <a:gd name="T32" fmla="*/ 19 w 84"/>
                <a:gd name="T33" fmla="*/ 65 h 101"/>
                <a:gd name="T34" fmla="*/ 19 w 84"/>
                <a:gd name="T35" fmla="*/ 101 h 101"/>
                <a:gd name="T36" fmla="*/ 0 w 84"/>
                <a:gd name="T37" fmla="*/ 101 h 101"/>
                <a:gd name="T38" fmla="*/ 0 w 84"/>
                <a:gd name="T3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4" h="101">
                  <a:moveTo>
                    <a:pt x="0" y="0"/>
                  </a:moveTo>
                  <a:lnTo>
                    <a:pt x="25" y="0"/>
                  </a:lnTo>
                  <a:lnTo>
                    <a:pt x="53" y="48"/>
                  </a:lnTo>
                  <a:lnTo>
                    <a:pt x="66" y="72"/>
                  </a:lnTo>
                  <a:lnTo>
                    <a:pt x="66" y="60"/>
                  </a:lnTo>
                  <a:lnTo>
                    <a:pt x="65" y="45"/>
                  </a:lnTo>
                  <a:lnTo>
                    <a:pt x="65" y="32"/>
                  </a:lnTo>
                  <a:lnTo>
                    <a:pt x="65" y="0"/>
                  </a:lnTo>
                  <a:lnTo>
                    <a:pt x="84" y="0"/>
                  </a:lnTo>
                  <a:lnTo>
                    <a:pt x="84" y="101"/>
                  </a:lnTo>
                  <a:lnTo>
                    <a:pt x="58" y="101"/>
                  </a:lnTo>
                  <a:lnTo>
                    <a:pt x="29" y="50"/>
                  </a:lnTo>
                  <a:lnTo>
                    <a:pt x="23" y="39"/>
                  </a:lnTo>
                  <a:lnTo>
                    <a:pt x="18" y="28"/>
                  </a:lnTo>
                  <a:lnTo>
                    <a:pt x="18" y="39"/>
                  </a:lnTo>
                  <a:lnTo>
                    <a:pt x="19" y="52"/>
                  </a:lnTo>
                  <a:lnTo>
                    <a:pt x="19" y="65"/>
                  </a:lnTo>
                  <a:lnTo>
                    <a:pt x="19" y="101"/>
                  </a:lnTo>
                  <a:lnTo>
                    <a:pt x="0" y="101"/>
                  </a:lnTo>
                  <a:lnTo>
                    <a:pt x="0" y="0"/>
                  </a:lnTo>
                  <a:close/>
                </a:path>
              </a:pathLst>
            </a:custGeom>
            <a:solidFill>
              <a:srgbClr val="FFFFFF"/>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10" name="Freeform 9">
              <a:extLst>
                <a:ext uri="{FF2B5EF4-FFF2-40B4-BE49-F238E27FC236}">
                  <a16:creationId xmlns:a16="http://schemas.microsoft.com/office/drawing/2014/main" id="{B232BC4C-7669-EF14-BF72-E10264276B2B}"/>
                </a:ext>
              </a:extLst>
            </p:cNvPr>
            <p:cNvSpPr>
              <a:spLocks noEditPoints="1"/>
            </p:cNvSpPr>
            <p:nvPr/>
          </p:nvSpPr>
          <p:spPr bwMode="auto">
            <a:xfrm>
              <a:off x="4826" y="-60"/>
              <a:ext cx="31" cy="34"/>
            </a:xfrm>
            <a:custGeom>
              <a:avLst/>
              <a:gdLst>
                <a:gd name="T0" fmla="*/ 45 w 92"/>
                <a:gd name="T1" fmla="*/ 22 h 101"/>
                <a:gd name="T2" fmla="*/ 40 w 92"/>
                <a:gd name="T3" fmla="*/ 39 h 101"/>
                <a:gd name="T4" fmla="*/ 31 w 92"/>
                <a:gd name="T5" fmla="*/ 65 h 101"/>
                <a:gd name="T6" fmla="*/ 59 w 92"/>
                <a:gd name="T7" fmla="*/ 65 h 101"/>
                <a:gd name="T8" fmla="*/ 49 w 92"/>
                <a:gd name="T9" fmla="*/ 39 h 101"/>
                <a:gd name="T10" fmla="*/ 45 w 92"/>
                <a:gd name="T11" fmla="*/ 22 h 101"/>
                <a:gd name="T12" fmla="*/ 45 w 92"/>
                <a:gd name="T13" fmla="*/ 22 h 101"/>
                <a:gd name="T14" fmla="*/ 35 w 92"/>
                <a:gd name="T15" fmla="*/ 0 h 101"/>
                <a:gd name="T16" fmla="*/ 56 w 92"/>
                <a:gd name="T17" fmla="*/ 0 h 101"/>
                <a:gd name="T18" fmla="*/ 92 w 92"/>
                <a:gd name="T19" fmla="*/ 101 h 101"/>
                <a:gd name="T20" fmla="*/ 71 w 92"/>
                <a:gd name="T21" fmla="*/ 101 h 101"/>
                <a:gd name="T22" fmla="*/ 64 w 92"/>
                <a:gd name="T23" fmla="*/ 80 h 101"/>
                <a:gd name="T24" fmla="*/ 26 w 92"/>
                <a:gd name="T25" fmla="*/ 80 h 101"/>
                <a:gd name="T26" fmla="*/ 19 w 92"/>
                <a:gd name="T27" fmla="*/ 101 h 101"/>
                <a:gd name="T28" fmla="*/ 0 w 92"/>
                <a:gd name="T29" fmla="*/ 101 h 101"/>
                <a:gd name="T30" fmla="*/ 35 w 92"/>
                <a:gd name="T31"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2" h="101">
                  <a:moveTo>
                    <a:pt x="45" y="22"/>
                  </a:moveTo>
                  <a:lnTo>
                    <a:pt x="40" y="39"/>
                  </a:lnTo>
                  <a:lnTo>
                    <a:pt x="31" y="65"/>
                  </a:lnTo>
                  <a:lnTo>
                    <a:pt x="59" y="65"/>
                  </a:lnTo>
                  <a:lnTo>
                    <a:pt x="49" y="39"/>
                  </a:lnTo>
                  <a:lnTo>
                    <a:pt x="45" y="22"/>
                  </a:lnTo>
                  <a:lnTo>
                    <a:pt x="45" y="22"/>
                  </a:lnTo>
                  <a:close/>
                  <a:moveTo>
                    <a:pt x="35" y="0"/>
                  </a:moveTo>
                  <a:lnTo>
                    <a:pt x="56" y="0"/>
                  </a:lnTo>
                  <a:lnTo>
                    <a:pt x="92" y="101"/>
                  </a:lnTo>
                  <a:lnTo>
                    <a:pt x="71" y="101"/>
                  </a:lnTo>
                  <a:lnTo>
                    <a:pt x="64" y="80"/>
                  </a:lnTo>
                  <a:lnTo>
                    <a:pt x="26" y="80"/>
                  </a:lnTo>
                  <a:lnTo>
                    <a:pt x="19" y="101"/>
                  </a:lnTo>
                  <a:lnTo>
                    <a:pt x="0" y="101"/>
                  </a:lnTo>
                  <a:lnTo>
                    <a:pt x="35" y="0"/>
                  </a:lnTo>
                  <a:close/>
                </a:path>
              </a:pathLst>
            </a:custGeom>
            <a:solidFill>
              <a:srgbClr val="FFFFFF"/>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12" name="Freeform 11">
              <a:extLst>
                <a:ext uri="{FF2B5EF4-FFF2-40B4-BE49-F238E27FC236}">
                  <a16:creationId xmlns:a16="http://schemas.microsoft.com/office/drawing/2014/main" id="{D9CB1566-3B6F-D974-B99B-98362F89B5B5}"/>
                </a:ext>
              </a:extLst>
            </p:cNvPr>
            <p:cNvSpPr>
              <a:spLocks/>
            </p:cNvSpPr>
            <p:nvPr/>
          </p:nvSpPr>
          <p:spPr bwMode="auto">
            <a:xfrm>
              <a:off x="4859" y="-60"/>
              <a:ext cx="24" cy="34"/>
            </a:xfrm>
            <a:custGeom>
              <a:avLst/>
              <a:gdLst>
                <a:gd name="T0" fmla="*/ 0 w 71"/>
                <a:gd name="T1" fmla="*/ 0 h 101"/>
                <a:gd name="T2" fmla="*/ 71 w 71"/>
                <a:gd name="T3" fmla="*/ 0 h 101"/>
                <a:gd name="T4" fmla="*/ 71 w 71"/>
                <a:gd name="T5" fmla="*/ 17 h 101"/>
                <a:gd name="T6" fmla="*/ 46 w 71"/>
                <a:gd name="T7" fmla="*/ 17 h 101"/>
                <a:gd name="T8" fmla="*/ 46 w 71"/>
                <a:gd name="T9" fmla="*/ 101 h 101"/>
                <a:gd name="T10" fmla="*/ 26 w 71"/>
                <a:gd name="T11" fmla="*/ 101 h 101"/>
                <a:gd name="T12" fmla="*/ 26 w 71"/>
                <a:gd name="T13" fmla="*/ 17 h 101"/>
                <a:gd name="T14" fmla="*/ 0 w 71"/>
                <a:gd name="T15" fmla="*/ 17 h 101"/>
                <a:gd name="T16" fmla="*/ 0 w 71"/>
                <a:gd name="T17"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1" h="101">
                  <a:moveTo>
                    <a:pt x="0" y="0"/>
                  </a:moveTo>
                  <a:lnTo>
                    <a:pt x="71" y="0"/>
                  </a:lnTo>
                  <a:lnTo>
                    <a:pt x="71" y="17"/>
                  </a:lnTo>
                  <a:lnTo>
                    <a:pt x="46" y="17"/>
                  </a:lnTo>
                  <a:lnTo>
                    <a:pt x="46" y="101"/>
                  </a:lnTo>
                  <a:lnTo>
                    <a:pt x="26" y="101"/>
                  </a:lnTo>
                  <a:lnTo>
                    <a:pt x="26" y="17"/>
                  </a:lnTo>
                  <a:lnTo>
                    <a:pt x="0" y="17"/>
                  </a:lnTo>
                  <a:lnTo>
                    <a:pt x="0" y="0"/>
                  </a:lnTo>
                  <a:close/>
                </a:path>
              </a:pathLst>
            </a:custGeom>
            <a:solidFill>
              <a:srgbClr val="FFFFFF"/>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13" name="Rectangle 12">
              <a:extLst>
                <a:ext uri="{FF2B5EF4-FFF2-40B4-BE49-F238E27FC236}">
                  <a16:creationId xmlns:a16="http://schemas.microsoft.com/office/drawing/2014/main" id="{FF8EB310-A2A0-95FF-5EA7-C095B7DE66D2}"/>
                </a:ext>
              </a:extLst>
            </p:cNvPr>
            <p:cNvSpPr>
              <a:spLocks noChangeArrowheads="1"/>
            </p:cNvSpPr>
            <p:nvPr/>
          </p:nvSpPr>
          <p:spPr bwMode="auto">
            <a:xfrm>
              <a:off x="4890" y="-60"/>
              <a:ext cx="7" cy="34"/>
            </a:xfrm>
            <a:prstGeom prst="rect">
              <a:avLst/>
            </a:prstGeom>
            <a:solidFill>
              <a:srgbClr val="FFFFFF"/>
            </a:solidFill>
            <a:ln w="0">
              <a:noFill/>
              <a:prstDash val="solid"/>
              <a:miter lim="800000"/>
              <a:headEnd/>
              <a:tailEnd/>
            </a:ln>
          </p:spPr>
          <p:txBody>
            <a:bodyPr vert="horz" wrap="square" lIns="68580" tIns="34290" rIns="68580" bIns="34290" numCol="1" anchor="t" anchorCtr="0" compatLnSpc="1">
              <a:prstTxWarp prst="textNoShape">
                <a:avLst/>
              </a:prstTxWarp>
            </a:bodyPr>
            <a:lstStyle/>
            <a:p>
              <a:endParaRPr lang="en-US" sz="1350"/>
            </a:p>
          </p:txBody>
        </p:sp>
        <p:sp>
          <p:nvSpPr>
            <p:cNvPr id="14" name="Freeform 13">
              <a:extLst>
                <a:ext uri="{FF2B5EF4-FFF2-40B4-BE49-F238E27FC236}">
                  <a16:creationId xmlns:a16="http://schemas.microsoft.com/office/drawing/2014/main" id="{B66B2319-5837-09EE-F1F7-D88A4F5475D3}"/>
                </a:ext>
              </a:extLst>
            </p:cNvPr>
            <p:cNvSpPr>
              <a:spLocks noEditPoints="1"/>
            </p:cNvSpPr>
            <p:nvPr/>
          </p:nvSpPr>
          <p:spPr bwMode="auto">
            <a:xfrm>
              <a:off x="4905" y="-60"/>
              <a:ext cx="31" cy="34"/>
            </a:xfrm>
            <a:custGeom>
              <a:avLst/>
              <a:gdLst>
                <a:gd name="T0" fmla="*/ 47 w 94"/>
                <a:gd name="T1" fmla="*/ 17 h 104"/>
                <a:gd name="T2" fmla="*/ 39 w 94"/>
                <a:gd name="T3" fmla="*/ 18 h 104"/>
                <a:gd name="T4" fmla="*/ 32 w 94"/>
                <a:gd name="T5" fmla="*/ 22 h 104"/>
                <a:gd name="T6" fmla="*/ 26 w 94"/>
                <a:gd name="T7" fmla="*/ 29 h 104"/>
                <a:gd name="T8" fmla="*/ 22 w 94"/>
                <a:gd name="T9" fmla="*/ 39 h 104"/>
                <a:gd name="T10" fmla="*/ 21 w 94"/>
                <a:gd name="T11" fmla="*/ 51 h 104"/>
                <a:gd name="T12" fmla="*/ 22 w 94"/>
                <a:gd name="T13" fmla="*/ 63 h 104"/>
                <a:gd name="T14" fmla="*/ 25 w 94"/>
                <a:gd name="T15" fmla="*/ 72 h 104"/>
                <a:gd name="T16" fmla="*/ 30 w 94"/>
                <a:gd name="T17" fmla="*/ 80 h 104"/>
                <a:gd name="T18" fmla="*/ 37 w 94"/>
                <a:gd name="T19" fmla="*/ 84 h 104"/>
                <a:gd name="T20" fmla="*/ 47 w 94"/>
                <a:gd name="T21" fmla="*/ 86 h 104"/>
                <a:gd name="T22" fmla="*/ 55 w 94"/>
                <a:gd name="T23" fmla="*/ 85 h 104"/>
                <a:gd name="T24" fmla="*/ 62 w 94"/>
                <a:gd name="T25" fmla="*/ 81 h 104"/>
                <a:gd name="T26" fmla="*/ 68 w 94"/>
                <a:gd name="T27" fmla="*/ 74 h 104"/>
                <a:gd name="T28" fmla="*/ 72 w 94"/>
                <a:gd name="T29" fmla="*/ 65 h 104"/>
                <a:gd name="T30" fmla="*/ 74 w 94"/>
                <a:gd name="T31" fmla="*/ 52 h 104"/>
                <a:gd name="T32" fmla="*/ 72 w 94"/>
                <a:gd name="T33" fmla="*/ 37 h 104"/>
                <a:gd name="T34" fmla="*/ 67 w 94"/>
                <a:gd name="T35" fmla="*/ 26 h 104"/>
                <a:gd name="T36" fmla="*/ 59 w 94"/>
                <a:gd name="T37" fmla="*/ 19 h 104"/>
                <a:gd name="T38" fmla="*/ 47 w 94"/>
                <a:gd name="T39" fmla="*/ 17 h 104"/>
                <a:gd name="T40" fmla="*/ 49 w 94"/>
                <a:gd name="T41" fmla="*/ 0 h 104"/>
                <a:gd name="T42" fmla="*/ 62 w 94"/>
                <a:gd name="T43" fmla="*/ 1 h 104"/>
                <a:gd name="T44" fmla="*/ 73 w 94"/>
                <a:gd name="T45" fmla="*/ 5 h 104"/>
                <a:gd name="T46" fmla="*/ 82 w 94"/>
                <a:gd name="T47" fmla="*/ 12 h 104"/>
                <a:gd name="T48" fmla="*/ 89 w 94"/>
                <a:gd name="T49" fmla="*/ 22 h 104"/>
                <a:gd name="T50" fmla="*/ 93 w 94"/>
                <a:gd name="T51" fmla="*/ 34 h 104"/>
                <a:gd name="T52" fmla="*/ 94 w 94"/>
                <a:gd name="T53" fmla="*/ 50 h 104"/>
                <a:gd name="T54" fmla="*/ 93 w 94"/>
                <a:gd name="T55" fmla="*/ 66 h 104"/>
                <a:gd name="T56" fmla="*/ 88 w 94"/>
                <a:gd name="T57" fmla="*/ 79 h 104"/>
                <a:gd name="T58" fmla="*/ 80 w 94"/>
                <a:gd name="T59" fmla="*/ 89 h 104"/>
                <a:gd name="T60" fmla="*/ 70 w 94"/>
                <a:gd name="T61" fmla="*/ 97 h 104"/>
                <a:gd name="T62" fmla="*/ 59 w 94"/>
                <a:gd name="T63" fmla="*/ 102 h 104"/>
                <a:gd name="T64" fmla="*/ 46 w 94"/>
                <a:gd name="T65" fmla="*/ 104 h 104"/>
                <a:gd name="T66" fmla="*/ 32 w 94"/>
                <a:gd name="T67" fmla="*/ 102 h 104"/>
                <a:gd name="T68" fmla="*/ 20 w 94"/>
                <a:gd name="T69" fmla="*/ 97 h 104"/>
                <a:gd name="T70" fmla="*/ 11 w 94"/>
                <a:gd name="T71" fmla="*/ 90 h 104"/>
                <a:gd name="T72" fmla="*/ 5 w 94"/>
                <a:gd name="T73" fmla="*/ 80 h 104"/>
                <a:gd name="T74" fmla="*/ 1 w 94"/>
                <a:gd name="T75" fmla="*/ 67 h 104"/>
                <a:gd name="T76" fmla="*/ 0 w 94"/>
                <a:gd name="T77" fmla="*/ 53 h 104"/>
                <a:gd name="T78" fmla="*/ 2 w 94"/>
                <a:gd name="T79" fmla="*/ 37 h 104"/>
                <a:gd name="T80" fmla="*/ 7 w 94"/>
                <a:gd name="T81" fmla="*/ 24 h 104"/>
                <a:gd name="T82" fmla="*/ 15 w 94"/>
                <a:gd name="T83" fmla="*/ 14 h 104"/>
                <a:gd name="T84" fmla="*/ 24 w 94"/>
                <a:gd name="T85" fmla="*/ 6 h 104"/>
                <a:gd name="T86" fmla="*/ 36 w 94"/>
                <a:gd name="T87" fmla="*/ 1 h 104"/>
                <a:gd name="T88" fmla="*/ 49 w 94"/>
                <a:gd name="T89"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94" h="104">
                  <a:moveTo>
                    <a:pt x="47" y="17"/>
                  </a:moveTo>
                  <a:lnTo>
                    <a:pt x="39" y="18"/>
                  </a:lnTo>
                  <a:lnTo>
                    <a:pt x="32" y="22"/>
                  </a:lnTo>
                  <a:lnTo>
                    <a:pt x="26" y="29"/>
                  </a:lnTo>
                  <a:lnTo>
                    <a:pt x="22" y="39"/>
                  </a:lnTo>
                  <a:lnTo>
                    <a:pt x="21" y="51"/>
                  </a:lnTo>
                  <a:lnTo>
                    <a:pt x="22" y="63"/>
                  </a:lnTo>
                  <a:lnTo>
                    <a:pt x="25" y="72"/>
                  </a:lnTo>
                  <a:lnTo>
                    <a:pt x="30" y="80"/>
                  </a:lnTo>
                  <a:lnTo>
                    <a:pt x="37" y="84"/>
                  </a:lnTo>
                  <a:lnTo>
                    <a:pt x="47" y="86"/>
                  </a:lnTo>
                  <a:lnTo>
                    <a:pt x="55" y="85"/>
                  </a:lnTo>
                  <a:lnTo>
                    <a:pt x="62" y="81"/>
                  </a:lnTo>
                  <a:lnTo>
                    <a:pt x="68" y="74"/>
                  </a:lnTo>
                  <a:lnTo>
                    <a:pt x="72" y="65"/>
                  </a:lnTo>
                  <a:lnTo>
                    <a:pt x="74" y="52"/>
                  </a:lnTo>
                  <a:lnTo>
                    <a:pt x="72" y="37"/>
                  </a:lnTo>
                  <a:lnTo>
                    <a:pt x="67" y="26"/>
                  </a:lnTo>
                  <a:lnTo>
                    <a:pt x="59" y="19"/>
                  </a:lnTo>
                  <a:lnTo>
                    <a:pt x="47" y="17"/>
                  </a:lnTo>
                  <a:close/>
                  <a:moveTo>
                    <a:pt x="49" y="0"/>
                  </a:moveTo>
                  <a:lnTo>
                    <a:pt x="62" y="1"/>
                  </a:lnTo>
                  <a:lnTo>
                    <a:pt x="73" y="5"/>
                  </a:lnTo>
                  <a:lnTo>
                    <a:pt x="82" y="12"/>
                  </a:lnTo>
                  <a:lnTo>
                    <a:pt x="89" y="22"/>
                  </a:lnTo>
                  <a:lnTo>
                    <a:pt x="93" y="34"/>
                  </a:lnTo>
                  <a:lnTo>
                    <a:pt x="94" y="50"/>
                  </a:lnTo>
                  <a:lnTo>
                    <a:pt x="93" y="66"/>
                  </a:lnTo>
                  <a:lnTo>
                    <a:pt x="88" y="79"/>
                  </a:lnTo>
                  <a:lnTo>
                    <a:pt x="80" y="89"/>
                  </a:lnTo>
                  <a:lnTo>
                    <a:pt x="70" y="97"/>
                  </a:lnTo>
                  <a:lnTo>
                    <a:pt x="59" y="102"/>
                  </a:lnTo>
                  <a:lnTo>
                    <a:pt x="46" y="104"/>
                  </a:lnTo>
                  <a:lnTo>
                    <a:pt x="32" y="102"/>
                  </a:lnTo>
                  <a:lnTo>
                    <a:pt x="20" y="97"/>
                  </a:lnTo>
                  <a:lnTo>
                    <a:pt x="11" y="90"/>
                  </a:lnTo>
                  <a:lnTo>
                    <a:pt x="5" y="80"/>
                  </a:lnTo>
                  <a:lnTo>
                    <a:pt x="1" y="67"/>
                  </a:lnTo>
                  <a:lnTo>
                    <a:pt x="0" y="53"/>
                  </a:lnTo>
                  <a:lnTo>
                    <a:pt x="2" y="37"/>
                  </a:lnTo>
                  <a:lnTo>
                    <a:pt x="7" y="24"/>
                  </a:lnTo>
                  <a:lnTo>
                    <a:pt x="15" y="14"/>
                  </a:lnTo>
                  <a:lnTo>
                    <a:pt x="24" y="6"/>
                  </a:lnTo>
                  <a:lnTo>
                    <a:pt x="36" y="1"/>
                  </a:lnTo>
                  <a:lnTo>
                    <a:pt x="49" y="0"/>
                  </a:lnTo>
                  <a:close/>
                </a:path>
              </a:pathLst>
            </a:custGeom>
            <a:solidFill>
              <a:srgbClr val="FFFFFF"/>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15" name="Freeform 14">
              <a:extLst>
                <a:ext uri="{FF2B5EF4-FFF2-40B4-BE49-F238E27FC236}">
                  <a16:creationId xmlns:a16="http://schemas.microsoft.com/office/drawing/2014/main" id="{AE3CE8EC-1722-1CDF-4233-5020330DE765}"/>
                </a:ext>
              </a:extLst>
            </p:cNvPr>
            <p:cNvSpPr>
              <a:spLocks/>
            </p:cNvSpPr>
            <p:nvPr/>
          </p:nvSpPr>
          <p:spPr bwMode="auto">
            <a:xfrm>
              <a:off x="4943" y="-60"/>
              <a:ext cx="28" cy="34"/>
            </a:xfrm>
            <a:custGeom>
              <a:avLst/>
              <a:gdLst>
                <a:gd name="T0" fmla="*/ 0 w 83"/>
                <a:gd name="T1" fmla="*/ 0 h 101"/>
                <a:gd name="T2" fmla="*/ 25 w 83"/>
                <a:gd name="T3" fmla="*/ 0 h 101"/>
                <a:gd name="T4" fmla="*/ 53 w 83"/>
                <a:gd name="T5" fmla="*/ 48 h 101"/>
                <a:gd name="T6" fmla="*/ 65 w 83"/>
                <a:gd name="T7" fmla="*/ 72 h 101"/>
                <a:gd name="T8" fmla="*/ 65 w 83"/>
                <a:gd name="T9" fmla="*/ 60 h 101"/>
                <a:gd name="T10" fmla="*/ 64 w 83"/>
                <a:gd name="T11" fmla="*/ 45 h 101"/>
                <a:gd name="T12" fmla="*/ 64 w 83"/>
                <a:gd name="T13" fmla="*/ 32 h 101"/>
                <a:gd name="T14" fmla="*/ 64 w 83"/>
                <a:gd name="T15" fmla="*/ 0 h 101"/>
                <a:gd name="T16" fmla="*/ 83 w 83"/>
                <a:gd name="T17" fmla="*/ 0 h 101"/>
                <a:gd name="T18" fmla="*/ 83 w 83"/>
                <a:gd name="T19" fmla="*/ 101 h 101"/>
                <a:gd name="T20" fmla="*/ 58 w 83"/>
                <a:gd name="T21" fmla="*/ 101 h 101"/>
                <a:gd name="T22" fmla="*/ 29 w 83"/>
                <a:gd name="T23" fmla="*/ 50 h 101"/>
                <a:gd name="T24" fmla="*/ 18 w 83"/>
                <a:gd name="T25" fmla="*/ 28 h 101"/>
                <a:gd name="T26" fmla="*/ 18 w 83"/>
                <a:gd name="T27" fmla="*/ 39 h 101"/>
                <a:gd name="T28" fmla="*/ 19 w 83"/>
                <a:gd name="T29" fmla="*/ 52 h 101"/>
                <a:gd name="T30" fmla="*/ 19 w 83"/>
                <a:gd name="T31" fmla="*/ 65 h 101"/>
                <a:gd name="T32" fmla="*/ 19 w 83"/>
                <a:gd name="T33" fmla="*/ 101 h 101"/>
                <a:gd name="T34" fmla="*/ 0 w 83"/>
                <a:gd name="T35" fmla="*/ 101 h 101"/>
                <a:gd name="T36" fmla="*/ 0 w 83"/>
                <a:gd name="T37"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3" h="101">
                  <a:moveTo>
                    <a:pt x="0" y="0"/>
                  </a:moveTo>
                  <a:lnTo>
                    <a:pt x="25" y="0"/>
                  </a:lnTo>
                  <a:lnTo>
                    <a:pt x="53" y="48"/>
                  </a:lnTo>
                  <a:lnTo>
                    <a:pt x="65" y="72"/>
                  </a:lnTo>
                  <a:lnTo>
                    <a:pt x="65" y="60"/>
                  </a:lnTo>
                  <a:lnTo>
                    <a:pt x="64" y="45"/>
                  </a:lnTo>
                  <a:lnTo>
                    <a:pt x="64" y="32"/>
                  </a:lnTo>
                  <a:lnTo>
                    <a:pt x="64" y="0"/>
                  </a:lnTo>
                  <a:lnTo>
                    <a:pt x="83" y="0"/>
                  </a:lnTo>
                  <a:lnTo>
                    <a:pt x="83" y="101"/>
                  </a:lnTo>
                  <a:lnTo>
                    <a:pt x="58" y="101"/>
                  </a:lnTo>
                  <a:lnTo>
                    <a:pt x="29" y="50"/>
                  </a:lnTo>
                  <a:lnTo>
                    <a:pt x="18" y="28"/>
                  </a:lnTo>
                  <a:lnTo>
                    <a:pt x="18" y="39"/>
                  </a:lnTo>
                  <a:lnTo>
                    <a:pt x="19" y="52"/>
                  </a:lnTo>
                  <a:lnTo>
                    <a:pt x="19" y="65"/>
                  </a:lnTo>
                  <a:lnTo>
                    <a:pt x="19" y="101"/>
                  </a:lnTo>
                  <a:lnTo>
                    <a:pt x="0" y="101"/>
                  </a:lnTo>
                  <a:lnTo>
                    <a:pt x="0" y="0"/>
                  </a:lnTo>
                  <a:close/>
                </a:path>
              </a:pathLst>
            </a:custGeom>
            <a:solidFill>
              <a:srgbClr val="FFFFFF"/>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16" name="Freeform 15">
              <a:extLst>
                <a:ext uri="{FF2B5EF4-FFF2-40B4-BE49-F238E27FC236}">
                  <a16:creationId xmlns:a16="http://schemas.microsoft.com/office/drawing/2014/main" id="{EE8FFFD1-62A4-349B-CC3F-92AB9CA1C941}"/>
                </a:ext>
              </a:extLst>
            </p:cNvPr>
            <p:cNvSpPr>
              <a:spLocks noEditPoints="1"/>
            </p:cNvSpPr>
            <p:nvPr/>
          </p:nvSpPr>
          <p:spPr bwMode="auto">
            <a:xfrm>
              <a:off x="4978" y="-60"/>
              <a:ext cx="31" cy="34"/>
            </a:xfrm>
            <a:custGeom>
              <a:avLst/>
              <a:gdLst>
                <a:gd name="T0" fmla="*/ 45 w 93"/>
                <a:gd name="T1" fmla="*/ 22 h 101"/>
                <a:gd name="T2" fmla="*/ 40 w 93"/>
                <a:gd name="T3" fmla="*/ 39 h 101"/>
                <a:gd name="T4" fmla="*/ 31 w 93"/>
                <a:gd name="T5" fmla="*/ 65 h 101"/>
                <a:gd name="T6" fmla="*/ 60 w 93"/>
                <a:gd name="T7" fmla="*/ 65 h 101"/>
                <a:gd name="T8" fmla="*/ 49 w 93"/>
                <a:gd name="T9" fmla="*/ 39 h 101"/>
                <a:gd name="T10" fmla="*/ 45 w 93"/>
                <a:gd name="T11" fmla="*/ 22 h 101"/>
                <a:gd name="T12" fmla="*/ 45 w 93"/>
                <a:gd name="T13" fmla="*/ 22 h 101"/>
                <a:gd name="T14" fmla="*/ 35 w 93"/>
                <a:gd name="T15" fmla="*/ 0 h 101"/>
                <a:gd name="T16" fmla="*/ 57 w 93"/>
                <a:gd name="T17" fmla="*/ 0 h 101"/>
                <a:gd name="T18" fmla="*/ 93 w 93"/>
                <a:gd name="T19" fmla="*/ 101 h 101"/>
                <a:gd name="T20" fmla="*/ 72 w 93"/>
                <a:gd name="T21" fmla="*/ 101 h 101"/>
                <a:gd name="T22" fmla="*/ 65 w 93"/>
                <a:gd name="T23" fmla="*/ 80 h 101"/>
                <a:gd name="T24" fmla="*/ 26 w 93"/>
                <a:gd name="T25" fmla="*/ 80 h 101"/>
                <a:gd name="T26" fmla="*/ 19 w 93"/>
                <a:gd name="T27" fmla="*/ 101 h 101"/>
                <a:gd name="T28" fmla="*/ 0 w 93"/>
                <a:gd name="T29" fmla="*/ 101 h 101"/>
                <a:gd name="T30" fmla="*/ 35 w 93"/>
                <a:gd name="T31"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3" h="101">
                  <a:moveTo>
                    <a:pt x="45" y="22"/>
                  </a:moveTo>
                  <a:lnTo>
                    <a:pt x="40" y="39"/>
                  </a:lnTo>
                  <a:lnTo>
                    <a:pt x="31" y="65"/>
                  </a:lnTo>
                  <a:lnTo>
                    <a:pt x="60" y="65"/>
                  </a:lnTo>
                  <a:lnTo>
                    <a:pt x="49" y="39"/>
                  </a:lnTo>
                  <a:lnTo>
                    <a:pt x="45" y="22"/>
                  </a:lnTo>
                  <a:lnTo>
                    <a:pt x="45" y="22"/>
                  </a:lnTo>
                  <a:close/>
                  <a:moveTo>
                    <a:pt x="35" y="0"/>
                  </a:moveTo>
                  <a:lnTo>
                    <a:pt x="57" y="0"/>
                  </a:lnTo>
                  <a:lnTo>
                    <a:pt x="93" y="101"/>
                  </a:lnTo>
                  <a:lnTo>
                    <a:pt x="72" y="101"/>
                  </a:lnTo>
                  <a:lnTo>
                    <a:pt x="65" y="80"/>
                  </a:lnTo>
                  <a:lnTo>
                    <a:pt x="26" y="80"/>
                  </a:lnTo>
                  <a:lnTo>
                    <a:pt x="19" y="101"/>
                  </a:lnTo>
                  <a:lnTo>
                    <a:pt x="0" y="101"/>
                  </a:lnTo>
                  <a:lnTo>
                    <a:pt x="35" y="0"/>
                  </a:lnTo>
                  <a:close/>
                </a:path>
              </a:pathLst>
            </a:custGeom>
            <a:solidFill>
              <a:srgbClr val="FFFFFF"/>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17" name="Freeform 16">
              <a:extLst>
                <a:ext uri="{FF2B5EF4-FFF2-40B4-BE49-F238E27FC236}">
                  <a16:creationId xmlns:a16="http://schemas.microsoft.com/office/drawing/2014/main" id="{5E84AAD6-D7E3-BA42-F46F-C703A1E120EF}"/>
                </a:ext>
              </a:extLst>
            </p:cNvPr>
            <p:cNvSpPr>
              <a:spLocks/>
            </p:cNvSpPr>
            <p:nvPr/>
          </p:nvSpPr>
          <p:spPr bwMode="auto">
            <a:xfrm>
              <a:off x="5016" y="-60"/>
              <a:ext cx="18" cy="34"/>
            </a:xfrm>
            <a:custGeom>
              <a:avLst/>
              <a:gdLst>
                <a:gd name="T0" fmla="*/ 0 w 52"/>
                <a:gd name="T1" fmla="*/ 0 h 101"/>
                <a:gd name="T2" fmla="*/ 19 w 52"/>
                <a:gd name="T3" fmla="*/ 0 h 101"/>
                <a:gd name="T4" fmla="*/ 19 w 52"/>
                <a:gd name="T5" fmla="*/ 84 h 101"/>
                <a:gd name="T6" fmla="*/ 52 w 52"/>
                <a:gd name="T7" fmla="*/ 84 h 101"/>
                <a:gd name="T8" fmla="*/ 52 w 52"/>
                <a:gd name="T9" fmla="*/ 101 h 101"/>
                <a:gd name="T10" fmla="*/ 0 w 52"/>
                <a:gd name="T11" fmla="*/ 101 h 101"/>
                <a:gd name="T12" fmla="*/ 0 w 52"/>
                <a:gd name="T13" fmla="*/ 0 h 101"/>
              </a:gdLst>
              <a:ahLst/>
              <a:cxnLst>
                <a:cxn ang="0">
                  <a:pos x="T0" y="T1"/>
                </a:cxn>
                <a:cxn ang="0">
                  <a:pos x="T2" y="T3"/>
                </a:cxn>
                <a:cxn ang="0">
                  <a:pos x="T4" y="T5"/>
                </a:cxn>
                <a:cxn ang="0">
                  <a:pos x="T6" y="T7"/>
                </a:cxn>
                <a:cxn ang="0">
                  <a:pos x="T8" y="T9"/>
                </a:cxn>
                <a:cxn ang="0">
                  <a:pos x="T10" y="T11"/>
                </a:cxn>
                <a:cxn ang="0">
                  <a:pos x="T12" y="T13"/>
                </a:cxn>
              </a:cxnLst>
              <a:rect l="0" t="0" r="r" b="b"/>
              <a:pathLst>
                <a:path w="52" h="101">
                  <a:moveTo>
                    <a:pt x="0" y="0"/>
                  </a:moveTo>
                  <a:lnTo>
                    <a:pt x="19" y="0"/>
                  </a:lnTo>
                  <a:lnTo>
                    <a:pt x="19" y="84"/>
                  </a:lnTo>
                  <a:lnTo>
                    <a:pt x="52" y="84"/>
                  </a:lnTo>
                  <a:lnTo>
                    <a:pt x="52" y="101"/>
                  </a:lnTo>
                  <a:lnTo>
                    <a:pt x="0" y="101"/>
                  </a:lnTo>
                  <a:lnTo>
                    <a:pt x="0" y="0"/>
                  </a:lnTo>
                  <a:close/>
                </a:path>
              </a:pathLst>
            </a:custGeom>
            <a:solidFill>
              <a:srgbClr val="FFFFFF"/>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18" name="Freeform 17">
              <a:extLst>
                <a:ext uri="{FF2B5EF4-FFF2-40B4-BE49-F238E27FC236}">
                  <a16:creationId xmlns:a16="http://schemas.microsoft.com/office/drawing/2014/main" id="{437E8A8B-0E42-BBAB-948B-135BA959A7D9}"/>
                </a:ext>
              </a:extLst>
            </p:cNvPr>
            <p:cNvSpPr>
              <a:spLocks/>
            </p:cNvSpPr>
            <p:nvPr/>
          </p:nvSpPr>
          <p:spPr bwMode="auto">
            <a:xfrm>
              <a:off x="5054" y="-60"/>
              <a:ext cx="18" cy="34"/>
            </a:xfrm>
            <a:custGeom>
              <a:avLst/>
              <a:gdLst>
                <a:gd name="T0" fmla="*/ 0 w 52"/>
                <a:gd name="T1" fmla="*/ 0 h 101"/>
                <a:gd name="T2" fmla="*/ 19 w 52"/>
                <a:gd name="T3" fmla="*/ 0 h 101"/>
                <a:gd name="T4" fmla="*/ 19 w 52"/>
                <a:gd name="T5" fmla="*/ 84 h 101"/>
                <a:gd name="T6" fmla="*/ 52 w 52"/>
                <a:gd name="T7" fmla="*/ 84 h 101"/>
                <a:gd name="T8" fmla="*/ 52 w 52"/>
                <a:gd name="T9" fmla="*/ 101 h 101"/>
                <a:gd name="T10" fmla="*/ 0 w 52"/>
                <a:gd name="T11" fmla="*/ 101 h 101"/>
                <a:gd name="T12" fmla="*/ 0 w 52"/>
                <a:gd name="T13" fmla="*/ 0 h 101"/>
              </a:gdLst>
              <a:ahLst/>
              <a:cxnLst>
                <a:cxn ang="0">
                  <a:pos x="T0" y="T1"/>
                </a:cxn>
                <a:cxn ang="0">
                  <a:pos x="T2" y="T3"/>
                </a:cxn>
                <a:cxn ang="0">
                  <a:pos x="T4" y="T5"/>
                </a:cxn>
                <a:cxn ang="0">
                  <a:pos x="T6" y="T7"/>
                </a:cxn>
                <a:cxn ang="0">
                  <a:pos x="T8" y="T9"/>
                </a:cxn>
                <a:cxn ang="0">
                  <a:pos x="T10" y="T11"/>
                </a:cxn>
                <a:cxn ang="0">
                  <a:pos x="T12" y="T13"/>
                </a:cxn>
              </a:cxnLst>
              <a:rect l="0" t="0" r="r" b="b"/>
              <a:pathLst>
                <a:path w="52" h="101">
                  <a:moveTo>
                    <a:pt x="0" y="0"/>
                  </a:moveTo>
                  <a:lnTo>
                    <a:pt x="19" y="0"/>
                  </a:lnTo>
                  <a:lnTo>
                    <a:pt x="19" y="84"/>
                  </a:lnTo>
                  <a:lnTo>
                    <a:pt x="52" y="84"/>
                  </a:lnTo>
                  <a:lnTo>
                    <a:pt x="52" y="101"/>
                  </a:lnTo>
                  <a:lnTo>
                    <a:pt x="0" y="101"/>
                  </a:lnTo>
                  <a:lnTo>
                    <a:pt x="0" y="0"/>
                  </a:lnTo>
                  <a:close/>
                </a:path>
              </a:pathLst>
            </a:custGeom>
            <a:solidFill>
              <a:srgbClr val="FFFFFF"/>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19" name="Freeform 18">
              <a:extLst>
                <a:ext uri="{FF2B5EF4-FFF2-40B4-BE49-F238E27FC236}">
                  <a16:creationId xmlns:a16="http://schemas.microsoft.com/office/drawing/2014/main" id="{3CB36C56-30D2-744F-C850-901ED90BE86C}"/>
                </a:ext>
              </a:extLst>
            </p:cNvPr>
            <p:cNvSpPr>
              <a:spLocks noEditPoints="1"/>
            </p:cNvSpPr>
            <p:nvPr/>
          </p:nvSpPr>
          <p:spPr bwMode="auto">
            <a:xfrm>
              <a:off x="5079" y="-60"/>
              <a:ext cx="31" cy="34"/>
            </a:xfrm>
            <a:custGeom>
              <a:avLst/>
              <a:gdLst>
                <a:gd name="T0" fmla="*/ 46 w 93"/>
                <a:gd name="T1" fmla="*/ 22 h 101"/>
                <a:gd name="T2" fmla="*/ 41 w 93"/>
                <a:gd name="T3" fmla="*/ 39 h 101"/>
                <a:gd name="T4" fmla="*/ 32 w 93"/>
                <a:gd name="T5" fmla="*/ 65 h 101"/>
                <a:gd name="T6" fmla="*/ 60 w 93"/>
                <a:gd name="T7" fmla="*/ 65 h 101"/>
                <a:gd name="T8" fmla="*/ 50 w 93"/>
                <a:gd name="T9" fmla="*/ 39 h 101"/>
                <a:gd name="T10" fmla="*/ 46 w 93"/>
                <a:gd name="T11" fmla="*/ 22 h 101"/>
                <a:gd name="T12" fmla="*/ 46 w 93"/>
                <a:gd name="T13" fmla="*/ 22 h 101"/>
                <a:gd name="T14" fmla="*/ 35 w 93"/>
                <a:gd name="T15" fmla="*/ 0 h 101"/>
                <a:gd name="T16" fmla="*/ 57 w 93"/>
                <a:gd name="T17" fmla="*/ 0 h 101"/>
                <a:gd name="T18" fmla="*/ 93 w 93"/>
                <a:gd name="T19" fmla="*/ 101 h 101"/>
                <a:gd name="T20" fmla="*/ 72 w 93"/>
                <a:gd name="T21" fmla="*/ 101 h 101"/>
                <a:gd name="T22" fmla="*/ 65 w 93"/>
                <a:gd name="T23" fmla="*/ 80 h 101"/>
                <a:gd name="T24" fmla="*/ 26 w 93"/>
                <a:gd name="T25" fmla="*/ 80 h 101"/>
                <a:gd name="T26" fmla="*/ 19 w 93"/>
                <a:gd name="T27" fmla="*/ 101 h 101"/>
                <a:gd name="T28" fmla="*/ 0 w 93"/>
                <a:gd name="T29" fmla="*/ 101 h 101"/>
                <a:gd name="T30" fmla="*/ 35 w 93"/>
                <a:gd name="T31"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3" h="101">
                  <a:moveTo>
                    <a:pt x="46" y="22"/>
                  </a:moveTo>
                  <a:lnTo>
                    <a:pt x="41" y="39"/>
                  </a:lnTo>
                  <a:lnTo>
                    <a:pt x="32" y="65"/>
                  </a:lnTo>
                  <a:lnTo>
                    <a:pt x="60" y="65"/>
                  </a:lnTo>
                  <a:lnTo>
                    <a:pt x="50" y="39"/>
                  </a:lnTo>
                  <a:lnTo>
                    <a:pt x="46" y="22"/>
                  </a:lnTo>
                  <a:lnTo>
                    <a:pt x="46" y="22"/>
                  </a:lnTo>
                  <a:close/>
                  <a:moveTo>
                    <a:pt x="35" y="0"/>
                  </a:moveTo>
                  <a:lnTo>
                    <a:pt x="57" y="0"/>
                  </a:lnTo>
                  <a:lnTo>
                    <a:pt x="93" y="101"/>
                  </a:lnTo>
                  <a:lnTo>
                    <a:pt x="72" y="101"/>
                  </a:lnTo>
                  <a:lnTo>
                    <a:pt x="65" y="80"/>
                  </a:lnTo>
                  <a:lnTo>
                    <a:pt x="26" y="80"/>
                  </a:lnTo>
                  <a:lnTo>
                    <a:pt x="19" y="101"/>
                  </a:lnTo>
                  <a:lnTo>
                    <a:pt x="0" y="101"/>
                  </a:lnTo>
                  <a:lnTo>
                    <a:pt x="35" y="0"/>
                  </a:lnTo>
                  <a:close/>
                </a:path>
              </a:pathLst>
            </a:custGeom>
            <a:solidFill>
              <a:srgbClr val="FFFFFF"/>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20" name="Freeform 19">
              <a:extLst>
                <a:ext uri="{FF2B5EF4-FFF2-40B4-BE49-F238E27FC236}">
                  <a16:creationId xmlns:a16="http://schemas.microsoft.com/office/drawing/2014/main" id="{B40A1785-166A-8C92-FEC2-E6E478BBF6AF}"/>
                </a:ext>
              </a:extLst>
            </p:cNvPr>
            <p:cNvSpPr>
              <a:spLocks noEditPoints="1"/>
            </p:cNvSpPr>
            <p:nvPr/>
          </p:nvSpPr>
          <p:spPr bwMode="auto">
            <a:xfrm>
              <a:off x="5117" y="-60"/>
              <a:ext cx="23" cy="34"/>
            </a:xfrm>
            <a:custGeom>
              <a:avLst/>
              <a:gdLst>
                <a:gd name="T0" fmla="*/ 28 w 70"/>
                <a:gd name="T1" fmla="*/ 56 h 101"/>
                <a:gd name="T2" fmla="*/ 26 w 70"/>
                <a:gd name="T3" fmla="*/ 56 h 101"/>
                <a:gd name="T4" fmla="*/ 24 w 70"/>
                <a:gd name="T5" fmla="*/ 56 h 101"/>
                <a:gd name="T6" fmla="*/ 22 w 70"/>
                <a:gd name="T7" fmla="*/ 57 h 101"/>
                <a:gd name="T8" fmla="*/ 20 w 70"/>
                <a:gd name="T9" fmla="*/ 57 h 101"/>
                <a:gd name="T10" fmla="*/ 20 w 70"/>
                <a:gd name="T11" fmla="*/ 85 h 101"/>
                <a:gd name="T12" fmla="*/ 22 w 70"/>
                <a:gd name="T13" fmla="*/ 85 h 101"/>
                <a:gd name="T14" fmla="*/ 26 w 70"/>
                <a:gd name="T15" fmla="*/ 85 h 101"/>
                <a:gd name="T16" fmla="*/ 30 w 70"/>
                <a:gd name="T17" fmla="*/ 85 h 101"/>
                <a:gd name="T18" fmla="*/ 38 w 70"/>
                <a:gd name="T19" fmla="*/ 84 h 101"/>
                <a:gd name="T20" fmla="*/ 44 w 70"/>
                <a:gd name="T21" fmla="*/ 81 h 101"/>
                <a:gd name="T22" fmla="*/ 48 w 70"/>
                <a:gd name="T23" fmla="*/ 77 h 101"/>
                <a:gd name="T24" fmla="*/ 49 w 70"/>
                <a:gd name="T25" fmla="*/ 70 h 101"/>
                <a:gd name="T26" fmla="*/ 47 w 70"/>
                <a:gd name="T27" fmla="*/ 64 h 101"/>
                <a:gd name="T28" fmla="*/ 43 w 70"/>
                <a:gd name="T29" fmla="*/ 60 h 101"/>
                <a:gd name="T30" fmla="*/ 37 w 70"/>
                <a:gd name="T31" fmla="*/ 57 h 101"/>
                <a:gd name="T32" fmla="*/ 28 w 70"/>
                <a:gd name="T33" fmla="*/ 56 h 101"/>
                <a:gd name="T34" fmla="*/ 31 w 70"/>
                <a:gd name="T35" fmla="*/ 15 h 101"/>
                <a:gd name="T36" fmla="*/ 25 w 70"/>
                <a:gd name="T37" fmla="*/ 15 h 101"/>
                <a:gd name="T38" fmla="*/ 20 w 70"/>
                <a:gd name="T39" fmla="*/ 16 h 101"/>
                <a:gd name="T40" fmla="*/ 20 w 70"/>
                <a:gd name="T41" fmla="*/ 42 h 101"/>
                <a:gd name="T42" fmla="*/ 23 w 70"/>
                <a:gd name="T43" fmla="*/ 42 h 101"/>
                <a:gd name="T44" fmla="*/ 27 w 70"/>
                <a:gd name="T45" fmla="*/ 42 h 101"/>
                <a:gd name="T46" fmla="*/ 38 w 70"/>
                <a:gd name="T47" fmla="*/ 40 h 101"/>
                <a:gd name="T48" fmla="*/ 45 w 70"/>
                <a:gd name="T49" fmla="*/ 35 h 101"/>
                <a:gd name="T50" fmla="*/ 47 w 70"/>
                <a:gd name="T51" fmla="*/ 28 h 101"/>
                <a:gd name="T52" fmla="*/ 46 w 70"/>
                <a:gd name="T53" fmla="*/ 23 h 101"/>
                <a:gd name="T54" fmla="*/ 44 w 70"/>
                <a:gd name="T55" fmla="*/ 19 h 101"/>
                <a:gd name="T56" fmla="*/ 39 w 70"/>
                <a:gd name="T57" fmla="*/ 16 h 101"/>
                <a:gd name="T58" fmla="*/ 31 w 70"/>
                <a:gd name="T59" fmla="*/ 15 h 101"/>
                <a:gd name="T60" fmla="*/ 34 w 70"/>
                <a:gd name="T61" fmla="*/ 0 h 101"/>
                <a:gd name="T62" fmla="*/ 48 w 70"/>
                <a:gd name="T63" fmla="*/ 1 h 101"/>
                <a:gd name="T64" fmla="*/ 59 w 70"/>
                <a:gd name="T65" fmla="*/ 6 h 101"/>
                <a:gd name="T66" fmla="*/ 65 w 70"/>
                <a:gd name="T67" fmla="*/ 14 h 101"/>
                <a:gd name="T68" fmla="*/ 68 w 70"/>
                <a:gd name="T69" fmla="*/ 25 h 101"/>
                <a:gd name="T70" fmla="*/ 66 w 70"/>
                <a:gd name="T71" fmla="*/ 34 h 101"/>
                <a:gd name="T72" fmla="*/ 60 w 70"/>
                <a:gd name="T73" fmla="*/ 42 h 101"/>
                <a:gd name="T74" fmla="*/ 52 w 70"/>
                <a:gd name="T75" fmla="*/ 47 h 101"/>
                <a:gd name="T76" fmla="*/ 52 w 70"/>
                <a:gd name="T77" fmla="*/ 47 h 101"/>
                <a:gd name="T78" fmla="*/ 60 w 70"/>
                <a:gd name="T79" fmla="*/ 51 h 101"/>
                <a:gd name="T80" fmla="*/ 65 w 70"/>
                <a:gd name="T81" fmla="*/ 56 h 101"/>
                <a:gd name="T82" fmla="*/ 68 w 70"/>
                <a:gd name="T83" fmla="*/ 62 h 101"/>
                <a:gd name="T84" fmla="*/ 70 w 70"/>
                <a:gd name="T85" fmla="*/ 70 h 101"/>
                <a:gd name="T86" fmla="*/ 69 w 70"/>
                <a:gd name="T87" fmla="*/ 77 h 101"/>
                <a:gd name="T88" fmla="*/ 66 w 70"/>
                <a:gd name="T89" fmla="*/ 85 h 101"/>
                <a:gd name="T90" fmla="*/ 61 w 70"/>
                <a:gd name="T91" fmla="*/ 91 h 101"/>
                <a:gd name="T92" fmla="*/ 53 w 70"/>
                <a:gd name="T93" fmla="*/ 96 h 101"/>
                <a:gd name="T94" fmla="*/ 43 w 70"/>
                <a:gd name="T95" fmla="*/ 100 h 101"/>
                <a:gd name="T96" fmla="*/ 29 w 70"/>
                <a:gd name="T97" fmla="*/ 101 h 101"/>
                <a:gd name="T98" fmla="*/ 17 w 70"/>
                <a:gd name="T99" fmla="*/ 101 h 101"/>
                <a:gd name="T100" fmla="*/ 0 w 70"/>
                <a:gd name="T101" fmla="*/ 101 h 101"/>
                <a:gd name="T102" fmla="*/ 0 w 70"/>
                <a:gd name="T103" fmla="*/ 0 h 101"/>
                <a:gd name="T104" fmla="*/ 16 w 70"/>
                <a:gd name="T105" fmla="*/ 0 h 101"/>
                <a:gd name="T106" fmla="*/ 34 w 70"/>
                <a:gd name="T107"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70" h="101">
                  <a:moveTo>
                    <a:pt x="28" y="56"/>
                  </a:moveTo>
                  <a:lnTo>
                    <a:pt x="26" y="56"/>
                  </a:lnTo>
                  <a:lnTo>
                    <a:pt x="24" y="56"/>
                  </a:lnTo>
                  <a:lnTo>
                    <a:pt x="22" y="57"/>
                  </a:lnTo>
                  <a:lnTo>
                    <a:pt x="20" y="57"/>
                  </a:lnTo>
                  <a:lnTo>
                    <a:pt x="20" y="85"/>
                  </a:lnTo>
                  <a:lnTo>
                    <a:pt x="22" y="85"/>
                  </a:lnTo>
                  <a:lnTo>
                    <a:pt x="26" y="85"/>
                  </a:lnTo>
                  <a:lnTo>
                    <a:pt x="30" y="85"/>
                  </a:lnTo>
                  <a:lnTo>
                    <a:pt x="38" y="84"/>
                  </a:lnTo>
                  <a:lnTo>
                    <a:pt x="44" y="81"/>
                  </a:lnTo>
                  <a:lnTo>
                    <a:pt x="48" y="77"/>
                  </a:lnTo>
                  <a:lnTo>
                    <a:pt x="49" y="70"/>
                  </a:lnTo>
                  <a:lnTo>
                    <a:pt x="47" y="64"/>
                  </a:lnTo>
                  <a:lnTo>
                    <a:pt x="43" y="60"/>
                  </a:lnTo>
                  <a:lnTo>
                    <a:pt x="37" y="57"/>
                  </a:lnTo>
                  <a:lnTo>
                    <a:pt x="28" y="56"/>
                  </a:lnTo>
                  <a:close/>
                  <a:moveTo>
                    <a:pt x="31" y="15"/>
                  </a:moveTo>
                  <a:lnTo>
                    <a:pt x="25" y="15"/>
                  </a:lnTo>
                  <a:lnTo>
                    <a:pt x="20" y="16"/>
                  </a:lnTo>
                  <a:lnTo>
                    <a:pt x="20" y="42"/>
                  </a:lnTo>
                  <a:lnTo>
                    <a:pt x="23" y="42"/>
                  </a:lnTo>
                  <a:lnTo>
                    <a:pt x="27" y="42"/>
                  </a:lnTo>
                  <a:lnTo>
                    <a:pt x="38" y="40"/>
                  </a:lnTo>
                  <a:lnTo>
                    <a:pt x="45" y="35"/>
                  </a:lnTo>
                  <a:lnTo>
                    <a:pt x="47" y="28"/>
                  </a:lnTo>
                  <a:lnTo>
                    <a:pt x="46" y="23"/>
                  </a:lnTo>
                  <a:lnTo>
                    <a:pt x="44" y="19"/>
                  </a:lnTo>
                  <a:lnTo>
                    <a:pt x="39" y="16"/>
                  </a:lnTo>
                  <a:lnTo>
                    <a:pt x="31" y="15"/>
                  </a:lnTo>
                  <a:close/>
                  <a:moveTo>
                    <a:pt x="34" y="0"/>
                  </a:moveTo>
                  <a:lnTo>
                    <a:pt x="48" y="1"/>
                  </a:lnTo>
                  <a:lnTo>
                    <a:pt x="59" y="6"/>
                  </a:lnTo>
                  <a:lnTo>
                    <a:pt x="65" y="14"/>
                  </a:lnTo>
                  <a:lnTo>
                    <a:pt x="68" y="25"/>
                  </a:lnTo>
                  <a:lnTo>
                    <a:pt x="66" y="34"/>
                  </a:lnTo>
                  <a:lnTo>
                    <a:pt x="60" y="42"/>
                  </a:lnTo>
                  <a:lnTo>
                    <a:pt x="52" y="47"/>
                  </a:lnTo>
                  <a:lnTo>
                    <a:pt x="52" y="47"/>
                  </a:lnTo>
                  <a:lnTo>
                    <a:pt x="60" y="51"/>
                  </a:lnTo>
                  <a:lnTo>
                    <a:pt x="65" y="56"/>
                  </a:lnTo>
                  <a:lnTo>
                    <a:pt x="68" y="62"/>
                  </a:lnTo>
                  <a:lnTo>
                    <a:pt x="70" y="70"/>
                  </a:lnTo>
                  <a:lnTo>
                    <a:pt x="69" y="77"/>
                  </a:lnTo>
                  <a:lnTo>
                    <a:pt x="66" y="85"/>
                  </a:lnTo>
                  <a:lnTo>
                    <a:pt x="61" y="91"/>
                  </a:lnTo>
                  <a:lnTo>
                    <a:pt x="53" y="96"/>
                  </a:lnTo>
                  <a:lnTo>
                    <a:pt x="43" y="100"/>
                  </a:lnTo>
                  <a:lnTo>
                    <a:pt x="29" y="101"/>
                  </a:lnTo>
                  <a:lnTo>
                    <a:pt x="17" y="101"/>
                  </a:lnTo>
                  <a:lnTo>
                    <a:pt x="0" y="101"/>
                  </a:lnTo>
                  <a:lnTo>
                    <a:pt x="0" y="0"/>
                  </a:lnTo>
                  <a:lnTo>
                    <a:pt x="16" y="0"/>
                  </a:lnTo>
                  <a:lnTo>
                    <a:pt x="34" y="0"/>
                  </a:lnTo>
                  <a:close/>
                </a:path>
              </a:pathLst>
            </a:custGeom>
            <a:solidFill>
              <a:srgbClr val="FFFFFF"/>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21" name="Freeform 20">
              <a:extLst>
                <a:ext uri="{FF2B5EF4-FFF2-40B4-BE49-F238E27FC236}">
                  <a16:creationId xmlns:a16="http://schemas.microsoft.com/office/drawing/2014/main" id="{AD14BA40-FA0A-AEE8-AAB4-A326F991367D}"/>
                </a:ext>
              </a:extLst>
            </p:cNvPr>
            <p:cNvSpPr>
              <a:spLocks noEditPoints="1"/>
            </p:cNvSpPr>
            <p:nvPr/>
          </p:nvSpPr>
          <p:spPr bwMode="auto">
            <a:xfrm>
              <a:off x="5147" y="-60"/>
              <a:ext cx="31" cy="34"/>
            </a:xfrm>
            <a:custGeom>
              <a:avLst/>
              <a:gdLst>
                <a:gd name="T0" fmla="*/ 47 w 94"/>
                <a:gd name="T1" fmla="*/ 17 h 104"/>
                <a:gd name="T2" fmla="*/ 39 w 94"/>
                <a:gd name="T3" fmla="*/ 18 h 104"/>
                <a:gd name="T4" fmla="*/ 32 w 94"/>
                <a:gd name="T5" fmla="*/ 22 h 104"/>
                <a:gd name="T6" fmla="*/ 26 w 94"/>
                <a:gd name="T7" fmla="*/ 29 h 104"/>
                <a:gd name="T8" fmla="*/ 22 w 94"/>
                <a:gd name="T9" fmla="*/ 39 h 104"/>
                <a:gd name="T10" fmla="*/ 20 w 94"/>
                <a:gd name="T11" fmla="*/ 51 h 104"/>
                <a:gd name="T12" fmla="*/ 21 w 94"/>
                <a:gd name="T13" fmla="*/ 63 h 104"/>
                <a:gd name="T14" fmla="*/ 25 w 94"/>
                <a:gd name="T15" fmla="*/ 72 h 104"/>
                <a:gd name="T16" fmla="*/ 30 w 94"/>
                <a:gd name="T17" fmla="*/ 80 h 104"/>
                <a:gd name="T18" fmla="*/ 37 w 94"/>
                <a:gd name="T19" fmla="*/ 84 h 104"/>
                <a:gd name="T20" fmla="*/ 47 w 94"/>
                <a:gd name="T21" fmla="*/ 86 h 104"/>
                <a:gd name="T22" fmla="*/ 54 w 94"/>
                <a:gd name="T23" fmla="*/ 85 h 104"/>
                <a:gd name="T24" fmla="*/ 62 w 94"/>
                <a:gd name="T25" fmla="*/ 81 h 104"/>
                <a:gd name="T26" fmla="*/ 68 w 94"/>
                <a:gd name="T27" fmla="*/ 74 h 104"/>
                <a:gd name="T28" fmla="*/ 72 w 94"/>
                <a:gd name="T29" fmla="*/ 65 h 104"/>
                <a:gd name="T30" fmla="*/ 74 w 94"/>
                <a:gd name="T31" fmla="*/ 52 h 104"/>
                <a:gd name="T32" fmla="*/ 72 w 94"/>
                <a:gd name="T33" fmla="*/ 37 h 104"/>
                <a:gd name="T34" fmla="*/ 67 w 94"/>
                <a:gd name="T35" fmla="*/ 26 h 104"/>
                <a:gd name="T36" fmla="*/ 58 w 94"/>
                <a:gd name="T37" fmla="*/ 19 h 104"/>
                <a:gd name="T38" fmla="*/ 47 w 94"/>
                <a:gd name="T39" fmla="*/ 17 h 104"/>
                <a:gd name="T40" fmla="*/ 49 w 94"/>
                <a:gd name="T41" fmla="*/ 0 h 104"/>
                <a:gd name="T42" fmla="*/ 61 w 94"/>
                <a:gd name="T43" fmla="*/ 1 h 104"/>
                <a:gd name="T44" fmla="*/ 72 w 94"/>
                <a:gd name="T45" fmla="*/ 5 h 104"/>
                <a:gd name="T46" fmla="*/ 81 w 94"/>
                <a:gd name="T47" fmla="*/ 12 h 104"/>
                <a:gd name="T48" fmla="*/ 88 w 94"/>
                <a:gd name="T49" fmla="*/ 22 h 104"/>
                <a:gd name="T50" fmla="*/ 93 w 94"/>
                <a:gd name="T51" fmla="*/ 34 h 104"/>
                <a:gd name="T52" fmla="*/ 94 w 94"/>
                <a:gd name="T53" fmla="*/ 50 h 104"/>
                <a:gd name="T54" fmla="*/ 92 w 94"/>
                <a:gd name="T55" fmla="*/ 66 h 104"/>
                <a:gd name="T56" fmla="*/ 88 w 94"/>
                <a:gd name="T57" fmla="*/ 79 h 104"/>
                <a:gd name="T58" fmla="*/ 80 w 94"/>
                <a:gd name="T59" fmla="*/ 89 h 104"/>
                <a:gd name="T60" fmla="*/ 70 w 94"/>
                <a:gd name="T61" fmla="*/ 97 h 104"/>
                <a:gd name="T62" fmla="*/ 58 w 94"/>
                <a:gd name="T63" fmla="*/ 102 h 104"/>
                <a:gd name="T64" fmla="*/ 45 w 94"/>
                <a:gd name="T65" fmla="*/ 104 h 104"/>
                <a:gd name="T66" fmla="*/ 31 w 94"/>
                <a:gd name="T67" fmla="*/ 102 h 104"/>
                <a:gd name="T68" fmla="*/ 20 w 94"/>
                <a:gd name="T69" fmla="*/ 97 h 104"/>
                <a:gd name="T70" fmla="*/ 11 w 94"/>
                <a:gd name="T71" fmla="*/ 90 h 104"/>
                <a:gd name="T72" fmla="*/ 5 w 94"/>
                <a:gd name="T73" fmla="*/ 80 h 104"/>
                <a:gd name="T74" fmla="*/ 1 w 94"/>
                <a:gd name="T75" fmla="*/ 67 h 104"/>
                <a:gd name="T76" fmla="*/ 0 w 94"/>
                <a:gd name="T77" fmla="*/ 53 h 104"/>
                <a:gd name="T78" fmla="*/ 2 w 94"/>
                <a:gd name="T79" fmla="*/ 37 h 104"/>
                <a:gd name="T80" fmla="*/ 7 w 94"/>
                <a:gd name="T81" fmla="*/ 24 h 104"/>
                <a:gd name="T82" fmla="*/ 14 w 94"/>
                <a:gd name="T83" fmla="*/ 14 h 104"/>
                <a:gd name="T84" fmla="*/ 24 w 94"/>
                <a:gd name="T85" fmla="*/ 6 h 104"/>
                <a:gd name="T86" fmla="*/ 36 w 94"/>
                <a:gd name="T87" fmla="*/ 1 h 104"/>
                <a:gd name="T88" fmla="*/ 49 w 94"/>
                <a:gd name="T89"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94" h="104">
                  <a:moveTo>
                    <a:pt x="47" y="17"/>
                  </a:moveTo>
                  <a:lnTo>
                    <a:pt x="39" y="18"/>
                  </a:lnTo>
                  <a:lnTo>
                    <a:pt x="32" y="22"/>
                  </a:lnTo>
                  <a:lnTo>
                    <a:pt x="26" y="29"/>
                  </a:lnTo>
                  <a:lnTo>
                    <a:pt x="22" y="39"/>
                  </a:lnTo>
                  <a:lnTo>
                    <a:pt x="20" y="51"/>
                  </a:lnTo>
                  <a:lnTo>
                    <a:pt x="21" y="63"/>
                  </a:lnTo>
                  <a:lnTo>
                    <a:pt x="25" y="72"/>
                  </a:lnTo>
                  <a:lnTo>
                    <a:pt x="30" y="80"/>
                  </a:lnTo>
                  <a:lnTo>
                    <a:pt x="37" y="84"/>
                  </a:lnTo>
                  <a:lnTo>
                    <a:pt x="47" y="86"/>
                  </a:lnTo>
                  <a:lnTo>
                    <a:pt x="54" y="85"/>
                  </a:lnTo>
                  <a:lnTo>
                    <a:pt x="62" y="81"/>
                  </a:lnTo>
                  <a:lnTo>
                    <a:pt x="68" y="74"/>
                  </a:lnTo>
                  <a:lnTo>
                    <a:pt x="72" y="65"/>
                  </a:lnTo>
                  <a:lnTo>
                    <a:pt x="74" y="52"/>
                  </a:lnTo>
                  <a:lnTo>
                    <a:pt x="72" y="37"/>
                  </a:lnTo>
                  <a:lnTo>
                    <a:pt x="67" y="26"/>
                  </a:lnTo>
                  <a:lnTo>
                    <a:pt x="58" y="19"/>
                  </a:lnTo>
                  <a:lnTo>
                    <a:pt x="47" y="17"/>
                  </a:lnTo>
                  <a:close/>
                  <a:moveTo>
                    <a:pt x="49" y="0"/>
                  </a:moveTo>
                  <a:lnTo>
                    <a:pt x="61" y="1"/>
                  </a:lnTo>
                  <a:lnTo>
                    <a:pt x="72" y="5"/>
                  </a:lnTo>
                  <a:lnTo>
                    <a:pt x="81" y="12"/>
                  </a:lnTo>
                  <a:lnTo>
                    <a:pt x="88" y="22"/>
                  </a:lnTo>
                  <a:lnTo>
                    <a:pt x="93" y="34"/>
                  </a:lnTo>
                  <a:lnTo>
                    <a:pt x="94" y="50"/>
                  </a:lnTo>
                  <a:lnTo>
                    <a:pt x="92" y="66"/>
                  </a:lnTo>
                  <a:lnTo>
                    <a:pt x="88" y="79"/>
                  </a:lnTo>
                  <a:lnTo>
                    <a:pt x="80" y="89"/>
                  </a:lnTo>
                  <a:lnTo>
                    <a:pt x="70" y="97"/>
                  </a:lnTo>
                  <a:lnTo>
                    <a:pt x="58" y="102"/>
                  </a:lnTo>
                  <a:lnTo>
                    <a:pt x="45" y="104"/>
                  </a:lnTo>
                  <a:lnTo>
                    <a:pt x="31" y="102"/>
                  </a:lnTo>
                  <a:lnTo>
                    <a:pt x="20" y="97"/>
                  </a:lnTo>
                  <a:lnTo>
                    <a:pt x="11" y="90"/>
                  </a:lnTo>
                  <a:lnTo>
                    <a:pt x="5" y="80"/>
                  </a:lnTo>
                  <a:lnTo>
                    <a:pt x="1" y="67"/>
                  </a:lnTo>
                  <a:lnTo>
                    <a:pt x="0" y="53"/>
                  </a:lnTo>
                  <a:lnTo>
                    <a:pt x="2" y="37"/>
                  </a:lnTo>
                  <a:lnTo>
                    <a:pt x="7" y="24"/>
                  </a:lnTo>
                  <a:lnTo>
                    <a:pt x="14" y="14"/>
                  </a:lnTo>
                  <a:lnTo>
                    <a:pt x="24" y="6"/>
                  </a:lnTo>
                  <a:lnTo>
                    <a:pt x="36" y="1"/>
                  </a:lnTo>
                  <a:lnTo>
                    <a:pt x="49" y="0"/>
                  </a:lnTo>
                  <a:close/>
                </a:path>
              </a:pathLst>
            </a:custGeom>
            <a:solidFill>
              <a:srgbClr val="FFFFFF"/>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22" name="Freeform 21">
              <a:extLst>
                <a:ext uri="{FF2B5EF4-FFF2-40B4-BE49-F238E27FC236}">
                  <a16:creationId xmlns:a16="http://schemas.microsoft.com/office/drawing/2014/main" id="{F53EFE26-AADB-5300-83B9-45257C4CF115}"/>
                </a:ext>
              </a:extLst>
            </p:cNvPr>
            <p:cNvSpPr>
              <a:spLocks noEditPoints="1"/>
            </p:cNvSpPr>
            <p:nvPr/>
          </p:nvSpPr>
          <p:spPr bwMode="auto">
            <a:xfrm>
              <a:off x="5186" y="-60"/>
              <a:ext cx="24" cy="34"/>
            </a:xfrm>
            <a:custGeom>
              <a:avLst/>
              <a:gdLst>
                <a:gd name="T0" fmla="*/ 26 w 71"/>
                <a:gd name="T1" fmla="*/ 15 h 101"/>
                <a:gd name="T2" fmla="*/ 22 w 71"/>
                <a:gd name="T3" fmla="*/ 16 h 101"/>
                <a:gd name="T4" fmla="*/ 19 w 71"/>
                <a:gd name="T5" fmla="*/ 16 h 101"/>
                <a:gd name="T6" fmla="*/ 19 w 71"/>
                <a:gd name="T7" fmla="*/ 45 h 101"/>
                <a:gd name="T8" fmla="*/ 20 w 71"/>
                <a:gd name="T9" fmla="*/ 45 h 101"/>
                <a:gd name="T10" fmla="*/ 23 w 71"/>
                <a:gd name="T11" fmla="*/ 45 h 101"/>
                <a:gd name="T12" fmla="*/ 26 w 71"/>
                <a:gd name="T13" fmla="*/ 45 h 101"/>
                <a:gd name="T14" fmla="*/ 36 w 71"/>
                <a:gd name="T15" fmla="*/ 43 h 101"/>
                <a:gd name="T16" fmla="*/ 42 w 71"/>
                <a:gd name="T17" fmla="*/ 38 h 101"/>
                <a:gd name="T18" fmla="*/ 44 w 71"/>
                <a:gd name="T19" fmla="*/ 30 h 101"/>
                <a:gd name="T20" fmla="*/ 42 w 71"/>
                <a:gd name="T21" fmla="*/ 22 h 101"/>
                <a:gd name="T22" fmla="*/ 36 w 71"/>
                <a:gd name="T23" fmla="*/ 17 h 101"/>
                <a:gd name="T24" fmla="*/ 26 w 71"/>
                <a:gd name="T25" fmla="*/ 15 h 101"/>
                <a:gd name="T26" fmla="*/ 28 w 71"/>
                <a:gd name="T27" fmla="*/ 0 h 101"/>
                <a:gd name="T28" fmla="*/ 40 w 71"/>
                <a:gd name="T29" fmla="*/ 1 h 101"/>
                <a:gd name="T30" fmla="*/ 51 w 71"/>
                <a:gd name="T31" fmla="*/ 4 h 101"/>
                <a:gd name="T32" fmla="*/ 58 w 71"/>
                <a:gd name="T33" fmla="*/ 9 h 101"/>
                <a:gd name="T34" fmla="*/ 63 w 71"/>
                <a:gd name="T35" fmla="*/ 17 h 101"/>
                <a:gd name="T36" fmla="*/ 64 w 71"/>
                <a:gd name="T37" fmla="*/ 28 h 101"/>
                <a:gd name="T38" fmla="*/ 63 w 71"/>
                <a:gd name="T39" fmla="*/ 38 h 101"/>
                <a:gd name="T40" fmla="*/ 57 w 71"/>
                <a:gd name="T41" fmla="*/ 47 h 101"/>
                <a:gd name="T42" fmla="*/ 49 w 71"/>
                <a:gd name="T43" fmla="*/ 53 h 101"/>
                <a:gd name="T44" fmla="*/ 39 w 71"/>
                <a:gd name="T45" fmla="*/ 56 h 101"/>
                <a:gd name="T46" fmla="*/ 43 w 71"/>
                <a:gd name="T47" fmla="*/ 62 h 101"/>
                <a:gd name="T48" fmla="*/ 47 w 71"/>
                <a:gd name="T49" fmla="*/ 67 h 101"/>
                <a:gd name="T50" fmla="*/ 71 w 71"/>
                <a:gd name="T51" fmla="*/ 101 h 101"/>
                <a:gd name="T52" fmla="*/ 47 w 71"/>
                <a:gd name="T53" fmla="*/ 101 h 101"/>
                <a:gd name="T54" fmla="*/ 19 w 71"/>
                <a:gd name="T55" fmla="*/ 59 h 101"/>
                <a:gd name="T56" fmla="*/ 19 w 71"/>
                <a:gd name="T57" fmla="*/ 59 h 101"/>
                <a:gd name="T58" fmla="*/ 19 w 71"/>
                <a:gd name="T59" fmla="*/ 101 h 101"/>
                <a:gd name="T60" fmla="*/ 0 w 71"/>
                <a:gd name="T61" fmla="*/ 101 h 101"/>
                <a:gd name="T62" fmla="*/ 0 w 71"/>
                <a:gd name="T63" fmla="*/ 0 h 101"/>
                <a:gd name="T64" fmla="*/ 12 w 71"/>
                <a:gd name="T65" fmla="*/ 0 h 101"/>
                <a:gd name="T66" fmla="*/ 28 w 71"/>
                <a:gd name="T67"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1" h="101">
                  <a:moveTo>
                    <a:pt x="26" y="15"/>
                  </a:moveTo>
                  <a:lnTo>
                    <a:pt x="22" y="16"/>
                  </a:lnTo>
                  <a:lnTo>
                    <a:pt x="19" y="16"/>
                  </a:lnTo>
                  <a:lnTo>
                    <a:pt x="19" y="45"/>
                  </a:lnTo>
                  <a:lnTo>
                    <a:pt x="20" y="45"/>
                  </a:lnTo>
                  <a:lnTo>
                    <a:pt x="23" y="45"/>
                  </a:lnTo>
                  <a:lnTo>
                    <a:pt x="26" y="45"/>
                  </a:lnTo>
                  <a:lnTo>
                    <a:pt x="36" y="43"/>
                  </a:lnTo>
                  <a:lnTo>
                    <a:pt x="42" y="38"/>
                  </a:lnTo>
                  <a:lnTo>
                    <a:pt x="44" y="30"/>
                  </a:lnTo>
                  <a:lnTo>
                    <a:pt x="42" y="22"/>
                  </a:lnTo>
                  <a:lnTo>
                    <a:pt x="36" y="17"/>
                  </a:lnTo>
                  <a:lnTo>
                    <a:pt x="26" y="15"/>
                  </a:lnTo>
                  <a:close/>
                  <a:moveTo>
                    <a:pt x="28" y="0"/>
                  </a:moveTo>
                  <a:lnTo>
                    <a:pt x="40" y="1"/>
                  </a:lnTo>
                  <a:lnTo>
                    <a:pt x="51" y="4"/>
                  </a:lnTo>
                  <a:lnTo>
                    <a:pt x="58" y="9"/>
                  </a:lnTo>
                  <a:lnTo>
                    <a:pt x="63" y="17"/>
                  </a:lnTo>
                  <a:lnTo>
                    <a:pt x="64" y="28"/>
                  </a:lnTo>
                  <a:lnTo>
                    <a:pt x="63" y="38"/>
                  </a:lnTo>
                  <a:lnTo>
                    <a:pt x="57" y="47"/>
                  </a:lnTo>
                  <a:lnTo>
                    <a:pt x="49" y="53"/>
                  </a:lnTo>
                  <a:lnTo>
                    <a:pt x="39" y="56"/>
                  </a:lnTo>
                  <a:lnTo>
                    <a:pt x="43" y="62"/>
                  </a:lnTo>
                  <a:lnTo>
                    <a:pt x="47" y="67"/>
                  </a:lnTo>
                  <a:lnTo>
                    <a:pt x="71" y="101"/>
                  </a:lnTo>
                  <a:lnTo>
                    <a:pt x="47" y="101"/>
                  </a:lnTo>
                  <a:lnTo>
                    <a:pt x="19" y="59"/>
                  </a:lnTo>
                  <a:lnTo>
                    <a:pt x="19" y="59"/>
                  </a:lnTo>
                  <a:lnTo>
                    <a:pt x="19" y="101"/>
                  </a:lnTo>
                  <a:lnTo>
                    <a:pt x="0" y="101"/>
                  </a:lnTo>
                  <a:lnTo>
                    <a:pt x="0" y="0"/>
                  </a:lnTo>
                  <a:lnTo>
                    <a:pt x="12" y="0"/>
                  </a:lnTo>
                  <a:lnTo>
                    <a:pt x="28" y="0"/>
                  </a:lnTo>
                  <a:close/>
                </a:path>
              </a:pathLst>
            </a:custGeom>
            <a:solidFill>
              <a:srgbClr val="FFFFFF"/>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23" name="Freeform 22">
              <a:extLst>
                <a:ext uri="{FF2B5EF4-FFF2-40B4-BE49-F238E27FC236}">
                  <a16:creationId xmlns:a16="http://schemas.microsoft.com/office/drawing/2014/main" id="{A9A2957D-AF01-C662-87B7-53C079509D26}"/>
                </a:ext>
              </a:extLst>
            </p:cNvPr>
            <p:cNvSpPr>
              <a:spLocks noEditPoints="1"/>
            </p:cNvSpPr>
            <p:nvPr/>
          </p:nvSpPr>
          <p:spPr bwMode="auto">
            <a:xfrm>
              <a:off x="5275" y="-60"/>
              <a:ext cx="31" cy="34"/>
            </a:xfrm>
            <a:custGeom>
              <a:avLst/>
              <a:gdLst>
                <a:gd name="T0" fmla="*/ 47 w 95"/>
                <a:gd name="T1" fmla="*/ 17 h 104"/>
                <a:gd name="T2" fmla="*/ 39 w 95"/>
                <a:gd name="T3" fmla="*/ 18 h 104"/>
                <a:gd name="T4" fmla="*/ 32 w 95"/>
                <a:gd name="T5" fmla="*/ 22 h 104"/>
                <a:gd name="T6" fmla="*/ 26 w 95"/>
                <a:gd name="T7" fmla="*/ 29 h 104"/>
                <a:gd name="T8" fmla="*/ 22 w 95"/>
                <a:gd name="T9" fmla="*/ 39 h 104"/>
                <a:gd name="T10" fmla="*/ 21 w 95"/>
                <a:gd name="T11" fmla="*/ 51 h 104"/>
                <a:gd name="T12" fmla="*/ 22 w 95"/>
                <a:gd name="T13" fmla="*/ 63 h 104"/>
                <a:gd name="T14" fmla="*/ 25 w 95"/>
                <a:gd name="T15" fmla="*/ 72 h 104"/>
                <a:gd name="T16" fmla="*/ 30 w 95"/>
                <a:gd name="T17" fmla="*/ 80 h 104"/>
                <a:gd name="T18" fmla="*/ 38 w 95"/>
                <a:gd name="T19" fmla="*/ 84 h 104"/>
                <a:gd name="T20" fmla="*/ 47 w 95"/>
                <a:gd name="T21" fmla="*/ 86 h 104"/>
                <a:gd name="T22" fmla="*/ 55 w 95"/>
                <a:gd name="T23" fmla="*/ 85 h 104"/>
                <a:gd name="T24" fmla="*/ 62 w 95"/>
                <a:gd name="T25" fmla="*/ 81 h 104"/>
                <a:gd name="T26" fmla="*/ 68 w 95"/>
                <a:gd name="T27" fmla="*/ 74 h 104"/>
                <a:gd name="T28" fmla="*/ 73 w 95"/>
                <a:gd name="T29" fmla="*/ 65 h 104"/>
                <a:gd name="T30" fmla="*/ 74 w 95"/>
                <a:gd name="T31" fmla="*/ 52 h 104"/>
                <a:gd name="T32" fmla="*/ 72 w 95"/>
                <a:gd name="T33" fmla="*/ 37 h 104"/>
                <a:gd name="T34" fmla="*/ 67 w 95"/>
                <a:gd name="T35" fmla="*/ 26 h 104"/>
                <a:gd name="T36" fmla="*/ 59 w 95"/>
                <a:gd name="T37" fmla="*/ 19 h 104"/>
                <a:gd name="T38" fmla="*/ 47 w 95"/>
                <a:gd name="T39" fmla="*/ 17 h 104"/>
                <a:gd name="T40" fmla="*/ 49 w 95"/>
                <a:gd name="T41" fmla="*/ 0 h 104"/>
                <a:gd name="T42" fmla="*/ 62 w 95"/>
                <a:gd name="T43" fmla="*/ 1 h 104"/>
                <a:gd name="T44" fmla="*/ 73 w 95"/>
                <a:gd name="T45" fmla="*/ 5 h 104"/>
                <a:gd name="T46" fmla="*/ 82 w 95"/>
                <a:gd name="T47" fmla="*/ 12 h 104"/>
                <a:gd name="T48" fmla="*/ 89 w 95"/>
                <a:gd name="T49" fmla="*/ 22 h 104"/>
                <a:gd name="T50" fmla="*/ 93 w 95"/>
                <a:gd name="T51" fmla="*/ 34 h 104"/>
                <a:gd name="T52" fmla="*/ 95 w 95"/>
                <a:gd name="T53" fmla="*/ 50 h 104"/>
                <a:gd name="T54" fmla="*/ 93 w 95"/>
                <a:gd name="T55" fmla="*/ 66 h 104"/>
                <a:gd name="T56" fmla="*/ 88 w 95"/>
                <a:gd name="T57" fmla="*/ 79 h 104"/>
                <a:gd name="T58" fmla="*/ 80 w 95"/>
                <a:gd name="T59" fmla="*/ 89 h 104"/>
                <a:gd name="T60" fmla="*/ 70 w 95"/>
                <a:gd name="T61" fmla="*/ 97 h 104"/>
                <a:gd name="T62" fmla="*/ 59 w 95"/>
                <a:gd name="T63" fmla="*/ 102 h 104"/>
                <a:gd name="T64" fmla="*/ 46 w 95"/>
                <a:gd name="T65" fmla="*/ 104 h 104"/>
                <a:gd name="T66" fmla="*/ 32 w 95"/>
                <a:gd name="T67" fmla="*/ 102 h 104"/>
                <a:gd name="T68" fmla="*/ 20 w 95"/>
                <a:gd name="T69" fmla="*/ 97 h 104"/>
                <a:gd name="T70" fmla="*/ 12 w 95"/>
                <a:gd name="T71" fmla="*/ 90 h 104"/>
                <a:gd name="T72" fmla="*/ 5 w 95"/>
                <a:gd name="T73" fmla="*/ 80 h 104"/>
                <a:gd name="T74" fmla="*/ 2 w 95"/>
                <a:gd name="T75" fmla="*/ 67 h 104"/>
                <a:gd name="T76" fmla="*/ 0 w 95"/>
                <a:gd name="T77" fmla="*/ 53 h 104"/>
                <a:gd name="T78" fmla="*/ 2 w 95"/>
                <a:gd name="T79" fmla="*/ 37 h 104"/>
                <a:gd name="T80" fmla="*/ 7 w 95"/>
                <a:gd name="T81" fmla="*/ 24 h 104"/>
                <a:gd name="T82" fmla="*/ 15 w 95"/>
                <a:gd name="T83" fmla="*/ 14 h 104"/>
                <a:gd name="T84" fmla="*/ 25 w 95"/>
                <a:gd name="T85" fmla="*/ 6 h 104"/>
                <a:gd name="T86" fmla="*/ 36 w 95"/>
                <a:gd name="T87" fmla="*/ 1 h 104"/>
                <a:gd name="T88" fmla="*/ 49 w 95"/>
                <a:gd name="T89"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95" h="104">
                  <a:moveTo>
                    <a:pt x="47" y="17"/>
                  </a:moveTo>
                  <a:lnTo>
                    <a:pt x="39" y="18"/>
                  </a:lnTo>
                  <a:lnTo>
                    <a:pt x="32" y="22"/>
                  </a:lnTo>
                  <a:lnTo>
                    <a:pt x="26" y="29"/>
                  </a:lnTo>
                  <a:lnTo>
                    <a:pt x="22" y="39"/>
                  </a:lnTo>
                  <a:lnTo>
                    <a:pt x="21" y="51"/>
                  </a:lnTo>
                  <a:lnTo>
                    <a:pt x="22" y="63"/>
                  </a:lnTo>
                  <a:lnTo>
                    <a:pt x="25" y="72"/>
                  </a:lnTo>
                  <a:lnTo>
                    <a:pt x="30" y="80"/>
                  </a:lnTo>
                  <a:lnTo>
                    <a:pt x="38" y="84"/>
                  </a:lnTo>
                  <a:lnTo>
                    <a:pt x="47" y="86"/>
                  </a:lnTo>
                  <a:lnTo>
                    <a:pt x="55" y="85"/>
                  </a:lnTo>
                  <a:lnTo>
                    <a:pt x="62" y="81"/>
                  </a:lnTo>
                  <a:lnTo>
                    <a:pt x="68" y="74"/>
                  </a:lnTo>
                  <a:lnTo>
                    <a:pt x="73" y="65"/>
                  </a:lnTo>
                  <a:lnTo>
                    <a:pt x="74" y="52"/>
                  </a:lnTo>
                  <a:lnTo>
                    <a:pt x="72" y="37"/>
                  </a:lnTo>
                  <a:lnTo>
                    <a:pt x="67" y="26"/>
                  </a:lnTo>
                  <a:lnTo>
                    <a:pt x="59" y="19"/>
                  </a:lnTo>
                  <a:lnTo>
                    <a:pt x="47" y="17"/>
                  </a:lnTo>
                  <a:close/>
                  <a:moveTo>
                    <a:pt x="49" y="0"/>
                  </a:moveTo>
                  <a:lnTo>
                    <a:pt x="62" y="1"/>
                  </a:lnTo>
                  <a:lnTo>
                    <a:pt x="73" y="5"/>
                  </a:lnTo>
                  <a:lnTo>
                    <a:pt x="82" y="12"/>
                  </a:lnTo>
                  <a:lnTo>
                    <a:pt x="89" y="22"/>
                  </a:lnTo>
                  <a:lnTo>
                    <a:pt x="93" y="34"/>
                  </a:lnTo>
                  <a:lnTo>
                    <a:pt x="95" y="50"/>
                  </a:lnTo>
                  <a:lnTo>
                    <a:pt x="93" y="66"/>
                  </a:lnTo>
                  <a:lnTo>
                    <a:pt x="88" y="79"/>
                  </a:lnTo>
                  <a:lnTo>
                    <a:pt x="80" y="89"/>
                  </a:lnTo>
                  <a:lnTo>
                    <a:pt x="70" y="97"/>
                  </a:lnTo>
                  <a:lnTo>
                    <a:pt x="59" y="102"/>
                  </a:lnTo>
                  <a:lnTo>
                    <a:pt x="46" y="104"/>
                  </a:lnTo>
                  <a:lnTo>
                    <a:pt x="32" y="102"/>
                  </a:lnTo>
                  <a:lnTo>
                    <a:pt x="20" y="97"/>
                  </a:lnTo>
                  <a:lnTo>
                    <a:pt x="12" y="90"/>
                  </a:lnTo>
                  <a:lnTo>
                    <a:pt x="5" y="80"/>
                  </a:lnTo>
                  <a:lnTo>
                    <a:pt x="2" y="67"/>
                  </a:lnTo>
                  <a:lnTo>
                    <a:pt x="0" y="53"/>
                  </a:lnTo>
                  <a:lnTo>
                    <a:pt x="2" y="37"/>
                  </a:lnTo>
                  <a:lnTo>
                    <a:pt x="7" y="24"/>
                  </a:lnTo>
                  <a:lnTo>
                    <a:pt x="15" y="14"/>
                  </a:lnTo>
                  <a:lnTo>
                    <a:pt x="25" y="6"/>
                  </a:lnTo>
                  <a:lnTo>
                    <a:pt x="36" y="1"/>
                  </a:lnTo>
                  <a:lnTo>
                    <a:pt x="49" y="0"/>
                  </a:lnTo>
                  <a:close/>
                </a:path>
              </a:pathLst>
            </a:custGeom>
            <a:solidFill>
              <a:srgbClr val="FFFFFF"/>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24" name="Freeform 23">
              <a:extLst>
                <a:ext uri="{FF2B5EF4-FFF2-40B4-BE49-F238E27FC236}">
                  <a16:creationId xmlns:a16="http://schemas.microsoft.com/office/drawing/2014/main" id="{D4F28FD7-5217-9241-6FC8-3E7395B83626}"/>
                </a:ext>
              </a:extLst>
            </p:cNvPr>
            <p:cNvSpPr>
              <a:spLocks noEditPoints="1"/>
            </p:cNvSpPr>
            <p:nvPr/>
          </p:nvSpPr>
          <p:spPr bwMode="auto">
            <a:xfrm>
              <a:off x="5313" y="-60"/>
              <a:ext cx="24" cy="34"/>
            </a:xfrm>
            <a:custGeom>
              <a:avLst/>
              <a:gdLst>
                <a:gd name="T0" fmla="*/ 27 w 72"/>
                <a:gd name="T1" fmla="*/ 15 h 101"/>
                <a:gd name="T2" fmla="*/ 23 w 72"/>
                <a:gd name="T3" fmla="*/ 16 h 101"/>
                <a:gd name="T4" fmla="*/ 19 w 72"/>
                <a:gd name="T5" fmla="*/ 16 h 101"/>
                <a:gd name="T6" fmla="*/ 19 w 72"/>
                <a:gd name="T7" fmla="*/ 45 h 101"/>
                <a:gd name="T8" fmla="*/ 22 w 72"/>
                <a:gd name="T9" fmla="*/ 45 h 101"/>
                <a:gd name="T10" fmla="*/ 26 w 72"/>
                <a:gd name="T11" fmla="*/ 45 h 101"/>
                <a:gd name="T12" fmla="*/ 36 w 72"/>
                <a:gd name="T13" fmla="*/ 43 h 101"/>
                <a:gd name="T14" fmla="*/ 42 w 72"/>
                <a:gd name="T15" fmla="*/ 38 h 101"/>
                <a:gd name="T16" fmla="*/ 45 w 72"/>
                <a:gd name="T17" fmla="*/ 30 h 101"/>
                <a:gd name="T18" fmla="*/ 43 w 72"/>
                <a:gd name="T19" fmla="*/ 22 h 101"/>
                <a:gd name="T20" fmla="*/ 37 w 72"/>
                <a:gd name="T21" fmla="*/ 17 h 101"/>
                <a:gd name="T22" fmla="*/ 27 w 72"/>
                <a:gd name="T23" fmla="*/ 15 h 101"/>
                <a:gd name="T24" fmla="*/ 29 w 72"/>
                <a:gd name="T25" fmla="*/ 0 h 101"/>
                <a:gd name="T26" fmla="*/ 41 w 72"/>
                <a:gd name="T27" fmla="*/ 1 h 101"/>
                <a:gd name="T28" fmla="*/ 51 w 72"/>
                <a:gd name="T29" fmla="*/ 4 h 101"/>
                <a:gd name="T30" fmla="*/ 58 w 72"/>
                <a:gd name="T31" fmla="*/ 9 h 101"/>
                <a:gd name="T32" fmla="*/ 63 w 72"/>
                <a:gd name="T33" fmla="*/ 17 h 101"/>
                <a:gd name="T34" fmla="*/ 65 w 72"/>
                <a:gd name="T35" fmla="*/ 28 h 101"/>
                <a:gd name="T36" fmla="*/ 63 w 72"/>
                <a:gd name="T37" fmla="*/ 38 h 101"/>
                <a:gd name="T38" fmla="*/ 58 w 72"/>
                <a:gd name="T39" fmla="*/ 47 h 101"/>
                <a:gd name="T40" fmla="*/ 50 w 72"/>
                <a:gd name="T41" fmla="*/ 53 h 101"/>
                <a:gd name="T42" fmla="*/ 39 w 72"/>
                <a:gd name="T43" fmla="*/ 56 h 101"/>
                <a:gd name="T44" fmla="*/ 44 w 72"/>
                <a:gd name="T45" fmla="*/ 62 h 101"/>
                <a:gd name="T46" fmla="*/ 48 w 72"/>
                <a:gd name="T47" fmla="*/ 67 h 101"/>
                <a:gd name="T48" fmla="*/ 72 w 72"/>
                <a:gd name="T49" fmla="*/ 101 h 101"/>
                <a:gd name="T50" fmla="*/ 48 w 72"/>
                <a:gd name="T51" fmla="*/ 101 h 101"/>
                <a:gd name="T52" fmla="*/ 20 w 72"/>
                <a:gd name="T53" fmla="*/ 59 h 101"/>
                <a:gd name="T54" fmla="*/ 19 w 72"/>
                <a:gd name="T55" fmla="*/ 59 h 101"/>
                <a:gd name="T56" fmla="*/ 19 w 72"/>
                <a:gd name="T57" fmla="*/ 101 h 101"/>
                <a:gd name="T58" fmla="*/ 0 w 72"/>
                <a:gd name="T59" fmla="*/ 101 h 101"/>
                <a:gd name="T60" fmla="*/ 0 w 72"/>
                <a:gd name="T61" fmla="*/ 0 h 101"/>
                <a:gd name="T62" fmla="*/ 13 w 72"/>
                <a:gd name="T63" fmla="*/ 0 h 101"/>
                <a:gd name="T64" fmla="*/ 29 w 72"/>
                <a:gd name="T65"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2" h="101">
                  <a:moveTo>
                    <a:pt x="27" y="15"/>
                  </a:moveTo>
                  <a:lnTo>
                    <a:pt x="23" y="16"/>
                  </a:lnTo>
                  <a:lnTo>
                    <a:pt x="19" y="16"/>
                  </a:lnTo>
                  <a:lnTo>
                    <a:pt x="19" y="45"/>
                  </a:lnTo>
                  <a:lnTo>
                    <a:pt x="22" y="45"/>
                  </a:lnTo>
                  <a:lnTo>
                    <a:pt x="26" y="45"/>
                  </a:lnTo>
                  <a:lnTo>
                    <a:pt x="36" y="43"/>
                  </a:lnTo>
                  <a:lnTo>
                    <a:pt x="42" y="38"/>
                  </a:lnTo>
                  <a:lnTo>
                    <a:pt x="45" y="30"/>
                  </a:lnTo>
                  <a:lnTo>
                    <a:pt x="43" y="22"/>
                  </a:lnTo>
                  <a:lnTo>
                    <a:pt x="37" y="17"/>
                  </a:lnTo>
                  <a:lnTo>
                    <a:pt x="27" y="15"/>
                  </a:lnTo>
                  <a:close/>
                  <a:moveTo>
                    <a:pt x="29" y="0"/>
                  </a:moveTo>
                  <a:lnTo>
                    <a:pt x="41" y="1"/>
                  </a:lnTo>
                  <a:lnTo>
                    <a:pt x="51" y="4"/>
                  </a:lnTo>
                  <a:lnTo>
                    <a:pt x="58" y="9"/>
                  </a:lnTo>
                  <a:lnTo>
                    <a:pt x="63" y="17"/>
                  </a:lnTo>
                  <a:lnTo>
                    <a:pt x="65" y="28"/>
                  </a:lnTo>
                  <a:lnTo>
                    <a:pt x="63" y="38"/>
                  </a:lnTo>
                  <a:lnTo>
                    <a:pt x="58" y="47"/>
                  </a:lnTo>
                  <a:lnTo>
                    <a:pt x="50" y="53"/>
                  </a:lnTo>
                  <a:lnTo>
                    <a:pt x="39" y="56"/>
                  </a:lnTo>
                  <a:lnTo>
                    <a:pt x="44" y="62"/>
                  </a:lnTo>
                  <a:lnTo>
                    <a:pt x="48" y="67"/>
                  </a:lnTo>
                  <a:lnTo>
                    <a:pt x="72" y="101"/>
                  </a:lnTo>
                  <a:lnTo>
                    <a:pt x="48" y="101"/>
                  </a:lnTo>
                  <a:lnTo>
                    <a:pt x="20" y="59"/>
                  </a:lnTo>
                  <a:lnTo>
                    <a:pt x="19" y="59"/>
                  </a:lnTo>
                  <a:lnTo>
                    <a:pt x="19" y="101"/>
                  </a:lnTo>
                  <a:lnTo>
                    <a:pt x="0" y="101"/>
                  </a:lnTo>
                  <a:lnTo>
                    <a:pt x="0" y="0"/>
                  </a:lnTo>
                  <a:lnTo>
                    <a:pt x="13" y="0"/>
                  </a:lnTo>
                  <a:lnTo>
                    <a:pt x="29" y="0"/>
                  </a:lnTo>
                  <a:close/>
                </a:path>
              </a:pathLst>
            </a:custGeom>
            <a:solidFill>
              <a:srgbClr val="FFFFFF"/>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25" name="Freeform 24">
              <a:extLst>
                <a:ext uri="{FF2B5EF4-FFF2-40B4-BE49-F238E27FC236}">
                  <a16:creationId xmlns:a16="http://schemas.microsoft.com/office/drawing/2014/main" id="{99D481BF-CB2D-A7C3-4C4D-511365071394}"/>
                </a:ext>
              </a:extLst>
            </p:cNvPr>
            <p:cNvSpPr>
              <a:spLocks noEditPoints="1"/>
            </p:cNvSpPr>
            <p:nvPr/>
          </p:nvSpPr>
          <p:spPr bwMode="auto">
            <a:xfrm>
              <a:off x="5215" y="-60"/>
              <a:ext cx="30" cy="34"/>
            </a:xfrm>
            <a:custGeom>
              <a:avLst/>
              <a:gdLst>
                <a:gd name="T0" fmla="*/ 45 w 92"/>
                <a:gd name="T1" fmla="*/ 22 h 101"/>
                <a:gd name="T2" fmla="*/ 40 w 92"/>
                <a:gd name="T3" fmla="*/ 39 h 101"/>
                <a:gd name="T4" fmla="*/ 31 w 92"/>
                <a:gd name="T5" fmla="*/ 65 h 101"/>
                <a:gd name="T6" fmla="*/ 59 w 92"/>
                <a:gd name="T7" fmla="*/ 65 h 101"/>
                <a:gd name="T8" fmla="*/ 50 w 92"/>
                <a:gd name="T9" fmla="*/ 39 h 101"/>
                <a:gd name="T10" fmla="*/ 45 w 92"/>
                <a:gd name="T11" fmla="*/ 22 h 101"/>
                <a:gd name="T12" fmla="*/ 45 w 92"/>
                <a:gd name="T13" fmla="*/ 22 h 101"/>
                <a:gd name="T14" fmla="*/ 35 w 92"/>
                <a:gd name="T15" fmla="*/ 0 h 101"/>
                <a:gd name="T16" fmla="*/ 57 w 92"/>
                <a:gd name="T17" fmla="*/ 0 h 101"/>
                <a:gd name="T18" fmla="*/ 92 w 92"/>
                <a:gd name="T19" fmla="*/ 101 h 101"/>
                <a:gd name="T20" fmla="*/ 71 w 92"/>
                <a:gd name="T21" fmla="*/ 101 h 101"/>
                <a:gd name="T22" fmla="*/ 64 w 92"/>
                <a:gd name="T23" fmla="*/ 80 h 101"/>
                <a:gd name="T24" fmla="*/ 26 w 92"/>
                <a:gd name="T25" fmla="*/ 80 h 101"/>
                <a:gd name="T26" fmla="*/ 19 w 92"/>
                <a:gd name="T27" fmla="*/ 101 h 101"/>
                <a:gd name="T28" fmla="*/ 0 w 92"/>
                <a:gd name="T29" fmla="*/ 101 h 101"/>
                <a:gd name="T30" fmla="*/ 35 w 92"/>
                <a:gd name="T31"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2" h="101">
                  <a:moveTo>
                    <a:pt x="45" y="22"/>
                  </a:moveTo>
                  <a:lnTo>
                    <a:pt x="40" y="39"/>
                  </a:lnTo>
                  <a:lnTo>
                    <a:pt x="31" y="65"/>
                  </a:lnTo>
                  <a:lnTo>
                    <a:pt x="59" y="65"/>
                  </a:lnTo>
                  <a:lnTo>
                    <a:pt x="50" y="39"/>
                  </a:lnTo>
                  <a:lnTo>
                    <a:pt x="45" y="22"/>
                  </a:lnTo>
                  <a:lnTo>
                    <a:pt x="45" y="22"/>
                  </a:lnTo>
                  <a:close/>
                  <a:moveTo>
                    <a:pt x="35" y="0"/>
                  </a:moveTo>
                  <a:lnTo>
                    <a:pt x="57" y="0"/>
                  </a:lnTo>
                  <a:lnTo>
                    <a:pt x="92" y="101"/>
                  </a:lnTo>
                  <a:lnTo>
                    <a:pt x="71" y="101"/>
                  </a:lnTo>
                  <a:lnTo>
                    <a:pt x="64" y="80"/>
                  </a:lnTo>
                  <a:lnTo>
                    <a:pt x="26" y="80"/>
                  </a:lnTo>
                  <a:lnTo>
                    <a:pt x="19" y="101"/>
                  </a:lnTo>
                  <a:lnTo>
                    <a:pt x="0" y="101"/>
                  </a:lnTo>
                  <a:lnTo>
                    <a:pt x="35" y="0"/>
                  </a:lnTo>
                  <a:close/>
                </a:path>
              </a:pathLst>
            </a:custGeom>
            <a:solidFill>
              <a:srgbClr val="FFFFFF"/>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26" name="Freeform 25">
              <a:extLst>
                <a:ext uri="{FF2B5EF4-FFF2-40B4-BE49-F238E27FC236}">
                  <a16:creationId xmlns:a16="http://schemas.microsoft.com/office/drawing/2014/main" id="{AF294EDE-59D8-BED8-7D48-96D6C020185C}"/>
                </a:ext>
              </a:extLst>
            </p:cNvPr>
            <p:cNvSpPr>
              <a:spLocks/>
            </p:cNvSpPr>
            <p:nvPr/>
          </p:nvSpPr>
          <p:spPr bwMode="auto">
            <a:xfrm>
              <a:off x="5247" y="-60"/>
              <a:ext cx="24" cy="34"/>
            </a:xfrm>
            <a:custGeom>
              <a:avLst/>
              <a:gdLst>
                <a:gd name="T0" fmla="*/ 0 w 71"/>
                <a:gd name="T1" fmla="*/ 0 h 101"/>
                <a:gd name="T2" fmla="*/ 71 w 71"/>
                <a:gd name="T3" fmla="*/ 0 h 101"/>
                <a:gd name="T4" fmla="*/ 71 w 71"/>
                <a:gd name="T5" fmla="*/ 17 h 101"/>
                <a:gd name="T6" fmla="*/ 45 w 71"/>
                <a:gd name="T7" fmla="*/ 17 h 101"/>
                <a:gd name="T8" fmla="*/ 45 w 71"/>
                <a:gd name="T9" fmla="*/ 101 h 101"/>
                <a:gd name="T10" fmla="*/ 25 w 71"/>
                <a:gd name="T11" fmla="*/ 101 h 101"/>
                <a:gd name="T12" fmla="*/ 25 w 71"/>
                <a:gd name="T13" fmla="*/ 17 h 101"/>
                <a:gd name="T14" fmla="*/ 0 w 71"/>
                <a:gd name="T15" fmla="*/ 17 h 101"/>
                <a:gd name="T16" fmla="*/ 0 w 71"/>
                <a:gd name="T17"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1" h="101">
                  <a:moveTo>
                    <a:pt x="0" y="0"/>
                  </a:moveTo>
                  <a:lnTo>
                    <a:pt x="71" y="0"/>
                  </a:lnTo>
                  <a:lnTo>
                    <a:pt x="71" y="17"/>
                  </a:lnTo>
                  <a:lnTo>
                    <a:pt x="45" y="17"/>
                  </a:lnTo>
                  <a:lnTo>
                    <a:pt x="45" y="101"/>
                  </a:lnTo>
                  <a:lnTo>
                    <a:pt x="25" y="101"/>
                  </a:lnTo>
                  <a:lnTo>
                    <a:pt x="25" y="17"/>
                  </a:lnTo>
                  <a:lnTo>
                    <a:pt x="0" y="17"/>
                  </a:lnTo>
                  <a:lnTo>
                    <a:pt x="0" y="0"/>
                  </a:lnTo>
                  <a:close/>
                </a:path>
              </a:pathLst>
            </a:custGeom>
            <a:solidFill>
              <a:srgbClr val="FFFFFF"/>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27" name="Freeform 26">
              <a:extLst>
                <a:ext uri="{FF2B5EF4-FFF2-40B4-BE49-F238E27FC236}">
                  <a16:creationId xmlns:a16="http://schemas.microsoft.com/office/drawing/2014/main" id="{AA351A76-FF7A-054E-DAC1-AE30A3924D15}"/>
                </a:ext>
              </a:extLst>
            </p:cNvPr>
            <p:cNvSpPr>
              <a:spLocks/>
            </p:cNvSpPr>
            <p:nvPr/>
          </p:nvSpPr>
          <p:spPr bwMode="auto">
            <a:xfrm>
              <a:off x="5341" y="-60"/>
              <a:ext cx="28" cy="34"/>
            </a:xfrm>
            <a:custGeom>
              <a:avLst/>
              <a:gdLst>
                <a:gd name="T0" fmla="*/ 0 w 83"/>
                <a:gd name="T1" fmla="*/ 0 h 101"/>
                <a:gd name="T2" fmla="*/ 21 w 83"/>
                <a:gd name="T3" fmla="*/ 0 h 101"/>
                <a:gd name="T4" fmla="*/ 34 w 83"/>
                <a:gd name="T5" fmla="*/ 29 h 101"/>
                <a:gd name="T6" fmla="*/ 41 w 83"/>
                <a:gd name="T7" fmla="*/ 46 h 101"/>
                <a:gd name="T8" fmla="*/ 41 w 83"/>
                <a:gd name="T9" fmla="*/ 46 h 101"/>
                <a:gd name="T10" fmla="*/ 45 w 83"/>
                <a:gd name="T11" fmla="*/ 37 h 101"/>
                <a:gd name="T12" fmla="*/ 49 w 83"/>
                <a:gd name="T13" fmla="*/ 27 h 101"/>
                <a:gd name="T14" fmla="*/ 62 w 83"/>
                <a:gd name="T15" fmla="*/ 0 h 101"/>
                <a:gd name="T16" fmla="*/ 83 w 83"/>
                <a:gd name="T17" fmla="*/ 0 h 101"/>
                <a:gd name="T18" fmla="*/ 50 w 83"/>
                <a:gd name="T19" fmla="*/ 65 h 101"/>
                <a:gd name="T20" fmla="*/ 50 w 83"/>
                <a:gd name="T21" fmla="*/ 101 h 101"/>
                <a:gd name="T22" fmla="*/ 31 w 83"/>
                <a:gd name="T23" fmla="*/ 101 h 101"/>
                <a:gd name="T24" fmla="*/ 31 w 83"/>
                <a:gd name="T25" fmla="*/ 65 h 101"/>
                <a:gd name="T26" fmla="*/ 0 w 83"/>
                <a:gd name="T27"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3" h="101">
                  <a:moveTo>
                    <a:pt x="0" y="0"/>
                  </a:moveTo>
                  <a:lnTo>
                    <a:pt x="21" y="0"/>
                  </a:lnTo>
                  <a:lnTo>
                    <a:pt x="34" y="29"/>
                  </a:lnTo>
                  <a:lnTo>
                    <a:pt x="41" y="46"/>
                  </a:lnTo>
                  <a:lnTo>
                    <a:pt x="41" y="46"/>
                  </a:lnTo>
                  <a:lnTo>
                    <a:pt x="45" y="37"/>
                  </a:lnTo>
                  <a:lnTo>
                    <a:pt x="49" y="27"/>
                  </a:lnTo>
                  <a:lnTo>
                    <a:pt x="62" y="0"/>
                  </a:lnTo>
                  <a:lnTo>
                    <a:pt x="83" y="0"/>
                  </a:lnTo>
                  <a:lnTo>
                    <a:pt x="50" y="65"/>
                  </a:lnTo>
                  <a:lnTo>
                    <a:pt x="50" y="101"/>
                  </a:lnTo>
                  <a:lnTo>
                    <a:pt x="31" y="101"/>
                  </a:lnTo>
                  <a:lnTo>
                    <a:pt x="31" y="65"/>
                  </a:lnTo>
                  <a:lnTo>
                    <a:pt x="0" y="0"/>
                  </a:lnTo>
                  <a:close/>
                </a:path>
              </a:pathLst>
            </a:custGeom>
            <a:solidFill>
              <a:srgbClr val="FFFFFF"/>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28" name="Freeform 27">
              <a:extLst>
                <a:ext uri="{FF2B5EF4-FFF2-40B4-BE49-F238E27FC236}">
                  <a16:creationId xmlns:a16="http://schemas.microsoft.com/office/drawing/2014/main" id="{C5153723-E9C0-3E32-FDFC-B9C26DD0CF30}"/>
                </a:ext>
              </a:extLst>
            </p:cNvPr>
            <p:cNvSpPr>
              <a:spLocks noEditPoints="1"/>
            </p:cNvSpPr>
            <p:nvPr/>
          </p:nvSpPr>
          <p:spPr bwMode="auto">
            <a:xfrm>
              <a:off x="4505" y="-230"/>
              <a:ext cx="115" cy="132"/>
            </a:xfrm>
            <a:custGeom>
              <a:avLst/>
              <a:gdLst>
                <a:gd name="T0" fmla="*/ 170 w 345"/>
                <a:gd name="T1" fmla="*/ 48 h 398"/>
                <a:gd name="T2" fmla="*/ 162 w 345"/>
                <a:gd name="T3" fmla="*/ 77 h 398"/>
                <a:gd name="T4" fmla="*/ 152 w 345"/>
                <a:gd name="T5" fmla="*/ 106 h 398"/>
                <a:gd name="T6" fmla="*/ 95 w 345"/>
                <a:gd name="T7" fmla="*/ 264 h 398"/>
                <a:gd name="T8" fmla="*/ 246 w 345"/>
                <a:gd name="T9" fmla="*/ 264 h 398"/>
                <a:gd name="T10" fmla="*/ 189 w 345"/>
                <a:gd name="T11" fmla="*/ 107 h 398"/>
                <a:gd name="T12" fmla="*/ 179 w 345"/>
                <a:gd name="T13" fmla="*/ 78 h 398"/>
                <a:gd name="T14" fmla="*/ 171 w 345"/>
                <a:gd name="T15" fmla="*/ 48 h 398"/>
                <a:gd name="T16" fmla="*/ 170 w 345"/>
                <a:gd name="T17" fmla="*/ 48 h 398"/>
                <a:gd name="T18" fmla="*/ 148 w 345"/>
                <a:gd name="T19" fmla="*/ 0 h 398"/>
                <a:gd name="T20" fmla="*/ 197 w 345"/>
                <a:gd name="T21" fmla="*/ 0 h 398"/>
                <a:gd name="T22" fmla="*/ 345 w 345"/>
                <a:gd name="T23" fmla="*/ 398 h 398"/>
                <a:gd name="T24" fmla="*/ 293 w 345"/>
                <a:gd name="T25" fmla="*/ 398 h 398"/>
                <a:gd name="T26" fmla="*/ 259 w 345"/>
                <a:gd name="T27" fmla="*/ 300 h 398"/>
                <a:gd name="T28" fmla="*/ 81 w 345"/>
                <a:gd name="T29" fmla="*/ 300 h 398"/>
                <a:gd name="T30" fmla="*/ 46 w 345"/>
                <a:gd name="T31" fmla="*/ 398 h 398"/>
                <a:gd name="T32" fmla="*/ 0 w 345"/>
                <a:gd name="T33" fmla="*/ 398 h 398"/>
                <a:gd name="T34" fmla="*/ 148 w 345"/>
                <a:gd name="T35" fmla="*/ 0 h 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45" h="398">
                  <a:moveTo>
                    <a:pt x="170" y="48"/>
                  </a:moveTo>
                  <a:lnTo>
                    <a:pt x="162" y="77"/>
                  </a:lnTo>
                  <a:lnTo>
                    <a:pt x="152" y="106"/>
                  </a:lnTo>
                  <a:lnTo>
                    <a:pt x="95" y="264"/>
                  </a:lnTo>
                  <a:lnTo>
                    <a:pt x="246" y="264"/>
                  </a:lnTo>
                  <a:lnTo>
                    <a:pt x="189" y="107"/>
                  </a:lnTo>
                  <a:lnTo>
                    <a:pt x="179" y="78"/>
                  </a:lnTo>
                  <a:lnTo>
                    <a:pt x="171" y="48"/>
                  </a:lnTo>
                  <a:lnTo>
                    <a:pt x="170" y="48"/>
                  </a:lnTo>
                  <a:close/>
                  <a:moveTo>
                    <a:pt x="148" y="0"/>
                  </a:moveTo>
                  <a:lnTo>
                    <a:pt x="197" y="0"/>
                  </a:lnTo>
                  <a:lnTo>
                    <a:pt x="345" y="398"/>
                  </a:lnTo>
                  <a:lnTo>
                    <a:pt x="293" y="398"/>
                  </a:lnTo>
                  <a:lnTo>
                    <a:pt x="259" y="300"/>
                  </a:lnTo>
                  <a:lnTo>
                    <a:pt x="81" y="300"/>
                  </a:lnTo>
                  <a:lnTo>
                    <a:pt x="46" y="398"/>
                  </a:lnTo>
                  <a:lnTo>
                    <a:pt x="0" y="398"/>
                  </a:lnTo>
                  <a:lnTo>
                    <a:pt x="148" y="0"/>
                  </a:lnTo>
                  <a:close/>
                </a:path>
              </a:pathLst>
            </a:custGeom>
            <a:solidFill>
              <a:srgbClr val="FFFFFF"/>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29" name="Freeform 28">
              <a:extLst>
                <a:ext uri="{FF2B5EF4-FFF2-40B4-BE49-F238E27FC236}">
                  <a16:creationId xmlns:a16="http://schemas.microsoft.com/office/drawing/2014/main" id="{7173713A-E6BD-D8B0-6BA4-46555FEBE18A}"/>
                </a:ext>
              </a:extLst>
            </p:cNvPr>
            <p:cNvSpPr>
              <a:spLocks/>
            </p:cNvSpPr>
            <p:nvPr/>
          </p:nvSpPr>
          <p:spPr bwMode="auto">
            <a:xfrm>
              <a:off x="4633" y="-197"/>
              <a:ext cx="47" cy="99"/>
            </a:xfrm>
            <a:custGeom>
              <a:avLst/>
              <a:gdLst>
                <a:gd name="T0" fmla="*/ 119 w 141"/>
                <a:gd name="T1" fmla="*/ 0 h 299"/>
                <a:gd name="T2" fmla="*/ 141 w 141"/>
                <a:gd name="T3" fmla="*/ 0 h 299"/>
                <a:gd name="T4" fmla="*/ 139 w 141"/>
                <a:gd name="T5" fmla="*/ 44 h 299"/>
                <a:gd name="T6" fmla="*/ 119 w 141"/>
                <a:gd name="T7" fmla="*/ 42 h 299"/>
                <a:gd name="T8" fmla="*/ 101 w 141"/>
                <a:gd name="T9" fmla="*/ 45 h 299"/>
                <a:gd name="T10" fmla="*/ 86 w 141"/>
                <a:gd name="T11" fmla="*/ 53 h 299"/>
                <a:gd name="T12" fmla="*/ 73 w 141"/>
                <a:gd name="T13" fmla="*/ 64 h 299"/>
                <a:gd name="T14" fmla="*/ 62 w 141"/>
                <a:gd name="T15" fmla="*/ 79 h 299"/>
                <a:gd name="T16" fmla="*/ 54 w 141"/>
                <a:gd name="T17" fmla="*/ 99 h 299"/>
                <a:gd name="T18" fmla="*/ 48 w 141"/>
                <a:gd name="T19" fmla="*/ 123 h 299"/>
                <a:gd name="T20" fmla="*/ 45 w 141"/>
                <a:gd name="T21" fmla="*/ 151 h 299"/>
                <a:gd name="T22" fmla="*/ 44 w 141"/>
                <a:gd name="T23" fmla="*/ 182 h 299"/>
                <a:gd name="T24" fmla="*/ 44 w 141"/>
                <a:gd name="T25" fmla="*/ 299 h 299"/>
                <a:gd name="T26" fmla="*/ 0 w 141"/>
                <a:gd name="T27" fmla="*/ 299 h 299"/>
                <a:gd name="T28" fmla="*/ 0 w 141"/>
                <a:gd name="T29" fmla="*/ 5 h 299"/>
                <a:gd name="T30" fmla="*/ 43 w 141"/>
                <a:gd name="T31" fmla="*/ 5 h 299"/>
                <a:gd name="T32" fmla="*/ 43 w 141"/>
                <a:gd name="T33" fmla="*/ 27 h 299"/>
                <a:gd name="T34" fmla="*/ 40 w 141"/>
                <a:gd name="T35" fmla="*/ 53 h 299"/>
                <a:gd name="T36" fmla="*/ 37 w 141"/>
                <a:gd name="T37" fmla="*/ 79 h 299"/>
                <a:gd name="T38" fmla="*/ 37 w 141"/>
                <a:gd name="T39" fmla="*/ 79 h 299"/>
                <a:gd name="T40" fmla="*/ 43 w 141"/>
                <a:gd name="T41" fmla="*/ 63 h 299"/>
                <a:gd name="T42" fmla="*/ 50 w 141"/>
                <a:gd name="T43" fmla="*/ 48 h 299"/>
                <a:gd name="T44" fmla="*/ 59 w 141"/>
                <a:gd name="T45" fmla="*/ 34 h 299"/>
                <a:gd name="T46" fmla="*/ 71 w 141"/>
                <a:gd name="T47" fmla="*/ 21 h 299"/>
                <a:gd name="T48" fmla="*/ 84 w 141"/>
                <a:gd name="T49" fmla="*/ 11 h 299"/>
                <a:gd name="T50" fmla="*/ 101 w 141"/>
                <a:gd name="T51" fmla="*/ 3 h 299"/>
                <a:gd name="T52" fmla="*/ 119 w 141"/>
                <a:gd name="T53" fmla="*/ 0 h 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41" h="299">
                  <a:moveTo>
                    <a:pt x="119" y="0"/>
                  </a:moveTo>
                  <a:lnTo>
                    <a:pt x="141" y="0"/>
                  </a:lnTo>
                  <a:lnTo>
                    <a:pt x="139" y="44"/>
                  </a:lnTo>
                  <a:lnTo>
                    <a:pt x="119" y="42"/>
                  </a:lnTo>
                  <a:lnTo>
                    <a:pt x="101" y="45"/>
                  </a:lnTo>
                  <a:lnTo>
                    <a:pt x="86" y="53"/>
                  </a:lnTo>
                  <a:lnTo>
                    <a:pt x="73" y="64"/>
                  </a:lnTo>
                  <a:lnTo>
                    <a:pt x="62" y="79"/>
                  </a:lnTo>
                  <a:lnTo>
                    <a:pt x="54" y="99"/>
                  </a:lnTo>
                  <a:lnTo>
                    <a:pt x="48" y="123"/>
                  </a:lnTo>
                  <a:lnTo>
                    <a:pt x="45" y="151"/>
                  </a:lnTo>
                  <a:lnTo>
                    <a:pt x="44" y="182"/>
                  </a:lnTo>
                  <a:lnTo>
                    <a:pt x="44" y="299"/>
                  </a:lnTo>
                  <a:lnTo>
                    <a:pt x="0" y="299"/>
                  </a:lnTo>
                  <a:lnTo>
                    <a:pt x="0" y="5"/>
                  </a:lnTo>
                  <a:lnTo>
                    <a:pt x="43" y="5"/>
                  </a:lnTo>
                  <a:lnTo>
                    <a:pt x="43" y="27"/>
                  </a:lnTo>
                  <a:lnTo>
                    <a:pt x="40" y="53"/>
                  </a:lnTo>
                  <a:lnTo>
                    <a:pt x="37" y="79"/>
                  </a:lnTo>
                  <a:lnTo>
                    <a:pt x="37" y="79"/>
                  </a:lnTo>
                  <a:lnTo>
                    <a:pt x="43" y="63"/>
                  </a:lnTo>
                  <a:lnTo>
                    <a:pt x="50" y="48"/>
                  </a:lnTo>
                  <a:lnTo>
                    <a:pt x="59" y="34"/>
                  </a:lnTo>
                  <a:lnTo>
                    <a:pt x="71" y="21"/>
                  </a:lnTo>
                  <a:lnTo>
                    <a:pt x="84" y="11"/>
                  </a:lnTo>
                  <a:lnTo>
                    <a:pt x="101" y="3"/>
                  </a:lnTo>
                  <a:lnTo>
                    <a:pt x="119" y="0"/>
                  </a:lnTo>
                  <a:close/>
                </a:path>
              </a:pathLst>
            </a:custGeom>
            <a:solidFill>
              <a:srgbClr val="FFFFFF"/>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30" name="Freeform 29">
              <a:extLst>
                <a:ext uri="{FF2B5EF4-FFF2-40B4-BE49-F238E27FC236}">
                  <a16:creationId xmlns:a16="http://schemas.microsoft.com/office/drawing/2014/main" id="{EB3DBC03-9BE5-866F-6785-87A56284F35D}"/>
                </a:ext>
              </a:extLst>
            </p:cNvPr>
            <p:cNvSpPr>
              <a:spLocks noEditPoints="1"/>
            </p:cNvSpPr>
            <p:nvPr/>
          </p:nvSpPr>
          <p:spPr bwMode="auto">
            <a:xfrm>
              <a:off x="4684" y="-197"/>
              <a:ext cx="94" cy="151"/>
            </a:xfrm>
            <a:custGeom>
              <a:avLst/>
              <a:gdLst>
                <a:gd name="T0" fmla="*/ 56 w 282"/>
                <a:gd name="T1" fmla="*/ 325 h 453"/>
                <a:gd name="T2" fmla="*/ 47 w 282"/>
                <a:gd name="T3" fmla="*/ 375 h 453"/>
                <a:gd name="T4" fmla="*/ 76 w 282"/>
                <a:gd name="T5" fmla="*/ 406 h 453"/>
                <a:gd name="T6" fmla="*/ 131 w 282"/>
                <a:gd name="T7" fmla="*/ 417 h 453"/>
                <a:gd name="T8" fmla="*/ 198 w 282"/>
                <a:gd name="T9" fmla="*/ 403 h 453"/>
                <a:gd name="T10" fmla="*/ 230 w 282"/>
                <a:gd name="T11" fmla="*/ 367 h 453"/>
                <a:gd name="T12" fmla="*/ 225 w 282"/>
                <a:gd name="T13" fmla="*/ 323 h 453"/>
                <a:gd name="T14" fmla="*/ 186 w 282"/>
                <a:gd name="T15" fmla="*/ 302 h 453"/>
                <a:gd name="T16" fmla="*/ 95 w 282"/>
                <a:gd name="T17" fmla="*/ 300 h 453"/>
                <a:gd name="T18" fmla="*/ 116 w 282"/>
                <a:gd name="T19" fmla="*/ 36 h 453"/>
                <a:gd name="T20" fmla="*/ 70 w 282"/>
                <a:gd name="T21" fmla="*/ 61 h 453"/>
                <a:gd name="T22" fmla="*/ 54 w 282"/>
                <a:gd name="T23" fmla="*/ 109 h 453"/>
                <a:gd name="T24" fmla="*/ 70 w 282"/>
                <a:gd name="T25" fmla="*/ 158 h 453"/>
                <a:gd name="T26" fmla="*/ 114 w 282"/>
                <a:gd name="T27" fmla="*/ 181 h 453"/>
                <a:gd name="T28" fmla="*/ 170 w 282"/>
                <a:gd name="T29" fmla="*/ 176 h 453"/>
                <a:gd name="T30" fmla="*/ 206 w 282"/>
                <a:gd name="T31" fmla="*/ 144 h 453"/>
                <a:gd name="T32" fmla="*/ 211 w 282"/>
                <a:gd name="T33" fmla="*/ 89 h 453"/>
                <a:gd name="T34" fmla="*/ 186 w 282"/>
                <a:gd name="T35" fmla="*/ 48 h 453"/>
                <a:gd name="T36" fmla="*/ 136 w 282"/>
                <a:gd name="T37" fmla="*/ 34 h 453"/>
                <a:gd name="T38" fmla="*/ 168 w 282"/>
                <a:gd name="T39" fmla="*/ 2 h 453"/>
                <a:gd name="T40" fmla="*/ 192 w 282"/>
                <a:gd name="T41" fmla="*/ 4 h 453"/>
                <a:gd name="T42" fmla="*/ 218 w 282"/>
                <a:gd name="T43" fmla="*/ 5 h 453"/>
                <a:gd name="T44" fmla="*/ 247 w 282"/>
                <a:gd name="T45" fmla="*/ 40 h 453"/>
                <a:gd name="T46" fmla="*/ 230 w 282"/>
                <a:gd name="T47" fmla="*/ 39 h 453"/>
                <a:gd name="T48" fmla="*/ 229 w 282"/>
                <a:gd name="T49" fmla="*/ 40 h 453"/>
                <a:gd name="T50" fmla="*/ 255 w 282"/>
                <a:gd name="T51" fmla="*/ 84 h 453"/>
                <a:gd name="T52" fmla="*/ 251 w 282"/>
                <a:gd name="T53" fmla="*/ 144 h 453"/>
                <a:gd name="T54" fmla="*/ 218 w 282"/>
                <a:gd name="T55" fmla="*/ 190 h 453"/>
                <a:gd name="T56" fmla="*/ 157 w 282"/>
                <a:gd name="T57" fmla="*/ 213 h 453"/>
                <a:gd name="T58" fmla="*/ 101 w 282"/>
                <a:gd name="T59" fmla="*/ 213 h 453"/>
                <a:gd name="T60" fmla="*/ 73 w 282"/>
                <a:gd name="T61" fmla="*/ 222 h 453"/>
                <a:gd name="T62" fmla="*/ 69 w 282"/>
                <a:gd name="T63" fmla="*/ 246 h 453"/>
                <a:gd name="T64" fmla="*/ 101 w 282"/>
                <a:gd name="T65" fmla="*/ 261 h 453"/>
                <a:gd name="T66" fmla="*/ 204 w 282"/>
                <a:gd name="T67" fmla="*/ 264 h 453"/>
                <a:gd name="T68" fmla="*/ 258 w 282"/>
                <a:gd name="T69" fmla="*/ 291 h 453"/>
                <a:gd name="T70" fmla="*/ 276 w 282"/>
                <a:gd name="T71" fmla="*/ 344 h 453"/>
                <a:gd name="T72" fmla="*/ 252 w 282"/>
                <a:gd name="T73" fmla="*/ 407 h 453"/>
                <a:gd name="T74" fmla="*/ 185 w 282"/>
                <a:gd name="T75" fmla="*/ 445 h 453"/>
                <a:gd name="T76" fmla="*/ 95 w 282"/>
                <a:gd name="T77" fmla="*/ 452 h 453"/>
                <a:gd name="T78" fmla="*/ 33 w 282"/>
                <a:gd name="T79" fmla="*/ 431 h 453"/>
                <a:gd name="T80" fmla="*/ 2 w 282"/>
                <a:gd name="T81" fmla="*/ 387 h 453"/>
                <a:gd name="T82" fmla="*/ 10 w 282"/>
                <a:gd name="T83" fmla="*/ 327 h 453"/>
                <a:gd name="T84" fmla="*/ 51 w 282"/>
                <a:gd name="T85" fmla="*/ 289 h 453"/>
                <a:gd name="T86" fmla="*/ 23 w 282"/>
                <a:gd name="T87" fmla="*/ 260 h 453"/>
                <a:gd name="T88" fmla="*/ 30 w 282"/>
                <a:gd name="T89" fmla="*/ 218 h 453"/>
                <a:gd name="T90" fmla="*/ 38 w 282"/>
                <a:gd name="T91" fmla="*/ 187 h 453"/>
                <a:gd name="T92" fmla="*/ 12 w 282"/>
                <a:gd name="T93" fmla="*/ 136 h 453"/>
                <a:gd name="T94" fmla="*/ 19 w 282"/>
                <a:gd name="T95" fmla="*/ 69 h 453"/>
                <a:gd name="T96" fmla="*/ 62 w 282"/>
                <a:gd name="T97" fmla="*/ 20 h 453"/>
                <a:gd name="T98" fmla="*/ 138 w 282"/>
                <a:gd name="T99" fmla="*/ 0 h 4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82" h="453">
                  <a:moveTo>
                    <a:pt x="86" y="300"/>
                  </a:moveTo>
                  <a:lnTo>
                    <a:pt x="69" y="311"/>
                  </a:lnTo>
                  <a:lnTo>
                    <a:pt x="56" y="325"/>
                  </a:lnTo>
                  <a:lnTo>
                    <a:pt x="47" y="341"/>
                  </a:lnTo>
                  <a:lnTo>
                    <a:pt x="44" y="358"/>
                  </a:lnTo>
                  <a:lnTo>
                    <a:pt x="47" y="375"/>
                  </a:lnTo>
                  <a:lnTo>
                    <a:pt x="53" y="387"/>
                  </a:lnTo>
                  <a:lnTo>
                    <a:pt x="63" y="398"/>
                  </a:lnTo>
                  <a:lnTo>
                    <a:pt x="76" y="406"/>
                  </a:lnTo>
                  <a:lnTo>
                    <a:pt x="91" y="412"/>
                  </a:lnTo>
                  <a:lnTo>
                    <a:pt x="111" y="416"/>
                  </a:lnTo>
                  <a:lnTo>
                    <a:pt x="131" y="417"/>
                  </a:lnTo>
                  <a:lnTo>
                    <a:pt x="156" y="415"/>
                  </a:lnTo>
                  <a:lnTo>
                    <a:pt x="179" y="411"/>
                  </a:lnTo>
                  <a:lnTo>
                    <a:pt x="198" y="403"/>
                  </a:lnTo>
                  <a:lnTo>
                    <a:pt x="212" y="393"/>
                  </a:lnTo>
                  <a:lnTo>
                    <a:pt x="223" y="381"/>
                  </a:lnTo>
                  <a:lnTo>
                    <a:pt x="230" y="367"/>
                  </a:lnTo>
                  <a:lnTo>
                    <a:pt x="232" y="350"/>
                  </a:lnTo>
                  <a:lnTo>
                    <a:pt x="231" y="336"/>
                  </a:lnTo>
                  <a:lnTo>
                    <a:pt x="225" y="323"/>
                  </a:lnTo>
                  <a:lnTo>
                    <a:pt x="216" y="314"/>
                  </a:lnTo>
                  <a:lnTo>
                    <a:pt x="203" y="306"/>
                  </a:lnTo>
                  <a:lnTo>
                    <a:pt x="186" y="302"/>
                  </a:lnTo>
                  <a:lnTo>
                    <a:pt x="166" y="300"/>
                  </a:lnTo>
                  <a:lnTo>
                    <a:pt x="105" y="300"/>
                  </a:lnTo>
                  <a:lnTo>
                    <a:pt x="95" y="300"/>
                  </a:lnTo>
                  <a:lnTo>
                    <a:pt x="86" y="300"/>
                  </a:lnTo>
                  <a:close/>
                  <a:moveTo>
                    <a:pt x="136" y="34"/>
                  </a:moveTo>
                  <a:lnTo>
                    <a:pt x="116" y="36"/>
                  </a:lnTo>
                  <a:lnTo>
                    <a:pt x="97" y="41"/>
                  </a:lnTo>
                  <a:lnTo>
                    <a:pt x="82" y="50"/>
                  </a:lnTo>
                  <a:lnTo>
                    <a:pt x="70" y="61"/>
                  </a:lnTo>
                  <a:lnTo>
                    <a:pt x="61" y="75"/>
                  </a:lnTo>
                  <a:lnTo>
                    <a:pt x="56" y="91"/>
                  </a:lnTo>
                  <a:lnTo>
                    <a:pt x="54" y="109"/>
                  </a:lnTo>
                  <a:lnTo>
                    <a:pt x="56" y="128"/>
                  </a:lnTo>
                  <a:lnTo>
                    <a:pt x="61" y="144"/>
                  </a:lnTo>
                  <a:lnTo>
                    <a:pt x="70" y="158"/>
                  </a:lnTo>
                  <a:lnTo>
                    <a:pt x="81" y="168"/>
                  </a:lnTo>
                  <a:lnTo>
                    <a:pt x="95" y="176"/>
                  </a:lnTo>
                  <a:lnTo>
                    <a:pt x="114" y="181"/>
                  </a:lnTo>
                  <a:lnTo>
                    <a:pt x="134" y="182"/>
                  </a:lnTo>
                  <a:lnTo>
                    <a:pt x="153" y="181"/>
                  </a:lnTo>
                  <a:lnTo>
                    <a:pt x="170" y="176"/>
                  </a:lnTo>
                  <a:lnTo>
                    <a:pt x="185" y="168"/>
                  </a:lnTo>
                  <a:lnTo>
                    <a:pt x="197" y="158"/>
                  </a:lnTo>
                  <a:lnTo>
                    <a:pt x="206" y="144"/>
                  </a:lnTo>
                  <a:lnTo>
                    <a:pt x="211" y="128"/>
                  </a:lnTo>
                  <a:lnTo>
                    <a:pt x="213" y="109"/>
                  </a:lnTo>
                  <a:lnTo>
                    <a:pt x="211" y="89"/>
                  </a:lnTo>
                  <a:lnTo>
                    <a:pt x="206" y="73"/>
                  </a:lnTo>
                  <a:lnTo>
                    <a:pt x="198" y="59"/>
                  </a:lnTo>
                  <a:lnTo>
                    <a:pt x="186" y="48"/>
                  </a:lnTo>
                  <a:lnTo>
                    <a:pt x="172" y="41"/>
                  </a:lnTo>
                  <a:lnTo>
                    <a:pt x="155" y="36"/>
                  </a:lnTo>
                  <a:lnTo>
                    <a:pt x="136" y="34"/>
                  </a:lnTo>
                  <a:close/>
                  <a:moveTo>
                    <a:pt x="138" y="0"/>
                  </a:moveTo>
                  <a:lnTo>
                    <a:pt x="154" y="1"/>
                  </a:lnTo>
                  <a:lnTo>
                    <a:pt x="168" y="2"/>
                  </a:lnTo>
                  <a:lnTo>
                    <a:pt x="173" y="3"/>
                  </a:lnTo>
                  <a:lnTo>
                    <a:pt x="181" y="3"/>
                  </a:lnTo>
                  <a:lnTo>
                    <a:pt x="192" y="4"/>
                  </a:lnTo>
                  <a:lnTo>
                    <a:pt x="203" y="5"/>
                  </a:lnTo>
                  <a:lnTo>
                    <a:pt x="212" y="5"/>
                  </a:lnTo>
                  <a:lnTo>
                    <a:pt x="218" y="5"/>
                  </a:lnTo>
                  <a:lnTo>
                    <a:pt x="282" y="5"/>
                  </a:lnTo>
                  <a:lnTo>
                    <a:pt x="282" y="40"/>
                  </a:lnTo>
                  <a:lnTo>
                    <a:pt x="247" y="40"/>
                  </a:lnTo>
                  <a:lnTo>
                    <a:pt x="243" y="40"/>
                  </a:lnTo>
                  <a:lnTo>
                    <a:pt x="236" y="39"/>
                  </a:lnTo>
                  <a:lnTo>
                    <a:pt x="230" y="39"/>
                  </a:lnTo>
                  <a:lnTo>
                    <a:pt x="227" y="39"/>
                  </a:lnTo>
                  <a:lnTo>
                    <a:pt x="228" y="39"/>
                  </a:lnTo>
                  <a:lnTo>
                    <a:pt x="229" y="40"/>
                  </a:lnTo>
                  <a:lnTo>
                    <a:pt x="240" y="52"/>
                  </a:lnTo>
                  <a:lnTo>
                    <a:pt x="249" y="67"/>
                  </a:lnTo>
                  <a:lnTo>
                    <a:pt x="255" y="84"/>
                  </a:lnTo>
                  <a:lnTo>
                    <a:pt x="257" y="104"/>
                  </a:lnTo>
                  <a:lnTo>
                    <a:pt x="255" y="125"/>
                  </a:lnTo>
                  <a:lnTo>
                    <a:pt x="251" y="144"/>
                  </a:lnTo>
                  <a:lnTo>
                    <a:pt x="243" y="161"/>
                  </a:lnTo>
                  <a:lnTo>
                    <a:pt x="232" y="177"/>
                  </a:lnTo>
                  <a:lnTo>
                    <a:pt x="218" y="190"/>
                  </a:lnTo>
                  <a:lnTo>
                    <a:pt x="200" y="200"/>
                  </a:lnTo>
                  <a:lnTo>
                    <a:pt x="180" y="208"/>
                  </a:lnTo>
                  <a:lnTo>
                    <a:pt x="157" y="213"/>
                  </a:lnTo>
                  <a:lnTo>
                    <a:pt x="130" y="215"/>
                  </a:lnTo>
                  <a:lnTo>
                    <a:pt x="116" y="214"/>
                  </a:lnTo>
                  <a:lnTo>
                    <a:pt x="101" y="213"/>
                  </a:lnTo>
                  <a:lnTo>
                    <a:pt x="89" y="211"/>
                  </a:lnTo>
                  <a:lnTo>
                    <a:pt x="79" y="216"/>
                  </a:lnTo>
                  <a:lnTo>
                    <a:pt x="73" y="222"/>
                  </a:lnTo>
                  <a:lnTo>
                    <a:pt x="69" y="230"/>
                  </a:lnTo>
                  <a:lnTo>
                    <a:pt x="67" y="237"/>
                  </a:lnTo>
                  <a:lnTo>
                    <a:pt x="69" y="246"/>
                  </a:lnTo>
                  <a:lnTo>
                    <a:pt x="75" y="253"/>
                  </a:lnTo>
                  <a:lnTo>
                    <a:pt x="86" y="258"/>
                  </a:lnTo>
                  <a:lnTo>
                    <a:pt x="101" y="261"/>
                  </a:lnTo>
                  <a:lnTo>
                    <a:pt x="121" y="262"/>
                  </a:lnTo>
                  <a:lnTo>
                    <a:pt x="178" y="262"/>
                  </a:lnTo>
                  <a:lnTo>
                    <a:pt x="204" y="264"/>
                  </a:lnTo>
                  <a:lnTo>
                    <a:pt x="225" y="269"/>
                  </a:lnTo>
                  <a:lnTo>
                    <a:pt x="244" y="278"/>
                  </a:lnTo>
                  <a:lnTo>
                    <a:pt x="258" y="291"/>
                  </a:lnTo>
                  <a:lnTo>
                    <a:pt x="268" y="306"/>
                  </a:lnTo>
                  <a:lnTo>
                    <a:pt x="274" y="324"/>
                  </a:lnTo>
                  <a:lnTo>
                    <a:pt x="276" y="344"/>
                  </a:lnTo>
                  <a:lnTo>
                    <a:pt x="274" y="368"/>
                  </a:lnTo>
                  <a:lnTo>
                    <a:pt x="265" y="388"/>
                  </a:lnTo>
                  <a:lnTo>
                    <a:pt x="252" y="407"/>
                  </a:lnTo>
                  <a:lnTo>
                    <a:pt x="233" y="422"/>
                  </a:lnTo>
                  <a:lnTo>
                    <a:pt x="211" y="435"/>
                  </a:lnTo>
                  <a:lnTo>
                    <a:pt x="185" y="445"/>
                  </a:lnTo>
                  <a:lnTo>
                    <a:pt x="155" y="451"/>
                  </a:lnTo>
                  <a:lnTo>
                    <a:pt x="123" y="453"/>
                  </a:lnTo>
                  <a:lnTo>
                    <a:pt x="95" y="452"/>
                  </a:lnTo>
                  <a:lnTo>
                    <a:pt x="72" y="447"/>
                  </a:lnTo>
                  <a:lnTo>
                    <a:pt x="51" y="441"/>
                  </a:lnTo>
                  <a:lnTo>
                    <a:pt x="33" y="431"/>
                  </a:lnTo>
                  <a:lnTo>
                    <a:pt x="19" y="419"/>
                  </a:lnTo>
                  <a:lnTo>
                    <a:pt x="9" y="404"/>
                  </a:lnTo>
                  <a:lnTo>
                    <a:pt x="2" y="387"/>
                  </a:lnTo>
                  <a:lnTo>
                    <a:pt x="0" y="367"/>
                  </a:lnTo>
                  <a:lnTo>
                    <a:pt x="3" y="345"/>
                  </a:lnTo>
                  <a:lnTo>
                    <a:pt x="10" y="327"/>
                  </a:lnTo>
                  <a:lnTo>
                    <a:pt x="21" y="311"/>
                  </a:lnTo>
                  <a:lnTo>
                    <a:pt x="35" y="299"/>
                  </a:lnTo>
                  <a:lnTo>
                    <a:pt x="51" y="289"/>
                  </a:lnTo>
                  <a:lnTo>
                    <a:pt x="39" y="281"/>
                  </a:lnTo>
                  <a:lnTo>
                    <a:pt x="29" y="271"/>
                  </a:lnTo>
                  <a:lnTo>
                    <a:pt x="23" y="260"/>
                  </a:lnTo>
                  <a:lnTo>
                    <a:pt x="21" y="246"/>
                  </a:lnTo>
                  <a:lnTo>
                    <a:pt x="24" y="232"/>
                  </a:lnTo>
                  <a:lnTo>
                    <a:pt x="30" y="218"/>
                  </a:lnTo>
                  <a:lnTo>
                    <a:pt x="40" y="207"/>
                  </a:lnTo>
                  <a:lnTo>
                    <a:pt x="54" y="199"/>
                  </a:lnTo>
                  <a:lnTo>
                    <a:pt x="38" y="187"/>
                  </a:lnTo>
                  <a:lnTo>
                    <a:pt x="26" y="172"/>
                  </a:lnTo>
                  <a:lnTo>
                    <a:pt x="17" y="155"/>
                  </a:lnTo>
                  <a:lnTo>
                    <a:pt x="12" y="136"/>
                  </a:lnTo>
                  <a:lnTo>
                    <a:pt x="10" y="114"/>
                  </a:lnTo>
                  <a:lnTo>
                    <a:pt x="12" y="90"/>
                  </a:lnTo>
                  <a:lnTo>
                    <a:pt x="19" y="69"/>
                  </a:lnTo>
                  <a:lnTo>
                    <a:pt x="30" y="50"/>
                  </a:lnTo>
                  <a:lnTo>
                    <a:pt x="44" y="34"/>
                  </a:lnTo>
                  <a:lnTo>
                    <a:pt x="62" y="20"/>
                  </a:lnTo>
                  <a:lnTo>
                    <a:pt x="84" y="9"/>
                  </a:lnTo>
                  <a:lnTo>
                    <a:pt x="110" y="2"/>
                  </a:lnTo>
                  <a:lnTo>
                    <a:pt x="138" y="0"/>
                  </a:lnTo>
                  <a:close/>
                </a:path>
              </a:pathLst>
            </a:custGeom>
            <a:solidFill>
              <a:srgbClr val="FFFFFF"/>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31" name="Freeform 30">
              <a:extLst>
                <a:ext uri="{FF2B5EF4-FFF2-40B4-BE49-F238E27FC236}">
                  <a16:creationId xmlns:a16="http://schemas.microsoft.com/office/drawing/2014/main" id="{94CB488D-89A1-9496-B5EA-6DDDCE7C663B}"/>
                </a:ext>
              </a:extLst>
            </p:cNvPr>
            <p:cNvSpPr>
              <a:spLocks noEditPoints="1"/>
            </p:cNvSpPr>
            <p:nvPr/>
          </p:nvSpPr>
          <p:spPr bwMode="auto">
            <a:xfrm>
              <a:off x="4782" y="-197"/>
              <a:ext cx="90" cy="101"/>
            </a:xfrm>
            <a:custGeom>
              <a:avLst/>
              <a:gdLst>
                <a:gd name="T0" fmla="*/ 121 w 270"/>
                <a:gd name="T1" fmla="*/ 38 h 304"/>
                <a:gd name="T2" fmla="*/ 93 w 270"/>
                <a:gd name="T3" fmla="*/ 48 h 304"/>
                <a:gd name="T4" fmla="*/ 68 w 270"/>
                <a:gd name="T5" fmla="*/ 70 h 304"/>
                <a:gd name="T6" fmla="*/ 52 w 270"/>
                <a:gd name="T7" fmla="*/ 104 h 304"/>
                <a:gd name="T8" fmla="*/ 46 w 270"/>
                <a:gd name="T9" fmla="*/ 150 h 304"/>
                <a:gd name="T10" fmla="*/ 52 w 270"/>
                <a:gd name="T11" fmla="*/ 200 h 304"/>
                <a:gd name="T12" fmla="*/ 69 w 270"/>
                <a:gd name="T13" fmla="*/ 236 h 304"/>
                <a:gd name="T14" fmla="*/ 98 w 270"/>
                <a:gd name="T15" fmla="*/ 259 h 304"/>
                <a:gd name="T16" fmla="*/ 136 w 270"/>
                <a:gd name="T17" fmla="*/ 266 h 304"/>
                <a:gd name="T18" fmla="*/ 166 w 270"/>
                <a:gd name="T19" fmla="*/ 261 h 304"/>
                <a:gd name="T20" fmla="*/ 192 w 270"/>
                <a:gd name="T21" fmla="*/ 244 h 304"/>
                <a:gd name="T22" fmla="*/ 211 w 270"/>
                <a:gd name="T23" fmla="*/ 216 h 304"/>
                <a:gd name="T24" fmla="*/ 222 w 270"/>
                <a:gd name="T25" fmla="*/ 176 h 304"/>
                <a:gd name="T26" fmla="*/ 223 w 270"/>
                <a:gd name="T27" fmla="*/ 125 h 304"/>
                <a:gd name="T28" fmla="*/ 212 w 270"/>
                <a:gd name="T29" fmla="*/ 83 h 304"/>
                <a:gd name="T30" fmla="*/ 190 w 270"/>
                <a:gd name="T31" fmla="*/ 54 h 304"/>
                <a:gd name="T32" fmla="*/ 157 w 270"/>
                <a:gd name="T33" fmla="*/ 38 h 304"/>
                <a:gd name="T34" fmla="*/ 140 w 270"/>
                <a:gd name="T35" fmla="*/ 0 h 304"/>
                <a:gd name="T36" fmla="*/ 181 w 270"/>
                <a:gd name="T37" fmla="*/ 5 h 304"/>
                <a:gd name="T38" fmla="*/ 217 w 270"/>
                <a:gd name="T39" fmla="*/ 21 h 304"/>
                <a:gd name="T40" fmla="*/ 245 w 270"/>
                <a:gd name="T41" fmla="*/ 49 h 304"/>
                <a:gd name="T42" fmla="*/ 263 w 270"/>
                <a:gd name="T43" fmla="*/ 90 h 304"/>
                <a:gd name="T44" fmla="*/ 270 w 270"/>
                <a:gd name="T45" fmla="*/ 147 h 304"/>
                <a:gd name="T46" fmla="*/ 262 w 270"/>
                <a:gd name="T47" fmla="*/ 202 h 304"/>
                <a:gd name="T48" fmla="*/ 240 w 270"/>
                <a:gd name="T49" fmla="*/ 248 h 304"/>
                <a:gd name="T50" fmla="*/ 205 w 270"/>
                <a:gd name="T51" fmla="*/ 283 h 304"/>
                <a:gd name="T52" fmla="*/ 157 w 270"/>
                <a:gd name="T53" fmla="*/ 301 h 304"/>
                <a:gd name="T54" fmla="*/ 105 w 270"/>
                <a:gd name="T55" fmla="*/ 302 h 304"/>
                <a:gd name="T56" fmla="*/ 61 w 270"/>
                <a:gd name="T57" fmla="*/ 288 h 304"/>
                <a:gd name="T58" fmla="*/ 28 w 270"/>
                <a:gd name="T59" fmla="*/ 259 h 304"/>
                <a:gd name="T60" fmla="*/ 7 w 270"/>
                <a:gd name="T61" fmla="*/ 214 h 304"/>
                <a:gd name="T62" fmla="*/ 0 w 270"/>
                <a:gd name="T63" fmla="*/ 154 h 304"/>
                <a:gd name="T64" fmla="*/ 8 w 270"/>
                <a:gd name="T65" fmla="*/ 100 h 304"/>
                <a:gd name="T66" fmla="*/ 29 w 270"/>
                <a:gd name="T67" fmla="*/ 55 h 304"/>
                <a:gd name="T68" fmla="*/ 64 w 270"/>
                <a:gd name="T69" fmla="*/ 21 h 304"/>
                <a:gd name="T70" fmla="*/ 113 w 270"/>
                <a:gd name="T71" fmla="*/ 3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70" h="304">
                  <a:moveTo>
                    <a:pt x="136" y="36"/>
                  </a:moveTo>
                  <a:lnTo>
                    <a:pt x="121" y="38"/>
                  </a:lnTo>
                  <a:lnTo>
                    <a:pt x="107" y="42"/>
                  </a:lnTo>
                  <a:lnTo>
                    <a:pt x="93" y="48"/>
                  </a:lnTo>
                  <a:lnTo>
                    <a:pt x="79" y="58"/>
                  </a:lnTo>
                  <a:lnTo>
                    <a:pt x="68" y="70"/>
                  </a:lnTo>
                  <a:lnTo>
                    <a:pt x="59" y="85"/>
                  </a:lnTo>
                  <a:lnTo>
                    <a:pt x="52" y="104"/>
                  </a:lnTo>
                  <a:lnTo>
                    <a:pt x="48" y="126"/>
                  </a:lnTo>
                  <a:lnTo>
                    <a:pt x="46" y="150"/>
                  </a:lnTo>
                  <a:lnTo>
                    <a:pt x="47" y="177"/>
                  </a:lnTo>
                  <a:lnTo>
                    <a:pt x="52" y="200"/>
                  </a:lnTo>
                  <a:lnTo>
                    <a:pt x="59" y="220"/>
                  </a:lnTo>
                  <a:lnTo>
                    <a:pt x="69" y="236"/>
                  </a:lnTo>
                  <a:lnTo>
                    <a:pt x="82" y="249"/>
                  </a:lnTo>
                  <a:lnTo>
                    <a:pt x="98" y="259"/>
                  </a:lnTo>
                  <a:lnTo>
                    <a:pt x="116" y="264"/>
                  </a:lnTo>
                  <a:lnTo>
                    <a:pt x="136" y="266"/>
                  </a:lnTo>
                  <a:lnTo>
                    <a:pt x="151" y="265"/>
                  </a:lnTo>
                  <a:lnTo>
                    <a:pt x="166" y="261"/>
                  </a:lnTo>
                  <a:lnTo>
                    <a:pt x="179" y="254"/>
                  </a:lnTo>
                  <a:lnTo>
                    <a:pt x="192" y="244"/>
                  </a:lnTo>
                  <a:lnTo>
                    <a:pt x="203" y="232"/>
                  </a:lnTo>
                  <a:lnTo>
                    <a:pt x="211" y="216"/>
                  </a:lnTo>
                  <a:lnTo>
                    <a:pt x="218" y="197"/>
                  </a:lnTo>
                  <a:lnTo>
                    <a:pt x="222" y="176"/>
                  </a:lnTo>
                  <a:lnTo>
                    <a:pt x="224" y="150"/>
                  </a:lnTo>
                  <a:lnTo>
                    <a:pt x="223" y="125"/>
                  </a:lnTo>
                  <a:lnTo>
                    <a:pt x="218" y="102"/>
                  </a:lnTo>
                  <a:lnTo>
                    <a:pt x="212" y="83"/>
                  </a:lnTo>
                  <a:lnTo>
                    <a:pt x="202" y="66"/>
                  </a:lnTo>
                  <a:lnTo>
                    <a:pt x="190" y="54"/>
                  </a:lnTo>
                  <a:lnTo>
                    <a:pt x="175" y="44"/>
                  </a:lnTo>
                  <a:lnTo>
                    <a:pt x="157" y="38"/>
                  </a:lnTo>
                  <a:lnTo>
                    <a:pt x="136" y="36"/>
                  </a:lnTo>
                  <a:close/>
                  <a:moveTo>
                    <a:pt x="140" y="0"/>
                  </a:moveTo>
                  <a:lnTo>
                    <a:pt x="161" y="1"/>
                  </a:lnTo>
                  <a:lnTo>
                    <a:pt x="181" y="5"/>
                  </a:lnTo>
                  <a:lnTo>
                    <a:pt x="200" y="11"/>
                  </a:lnTo>
                  <a:lnTo>
                    <a:pt x="217" y="21"/>
                  </a:lnTo>
                  <a:lnTo>
                    <a:pt x="232" y="33"/>
                  </a:lnTo>
                  <a:lnTo>
                    <a:pt x="245" y="49"/>
                  </a:lnTo>
                  <a:lnTo>
                    <a:pt x="255" y="68"/>
                  </a:lnTo>
                  <a:lnTo>
                    <a:pt x="263" y="90"/>
                  </a:lnTo>
                  <a:lnTo>
                    <a:pt x="268" y="117"/>
                  </a:lnTo>
                  <a:lnTo>
                    <a:pt x="270" y="147"/>
                  </a:lnTo>
                  <a:lnTo>
                    <a:pt x="268" y="176"/>
                  </a:lnTo>
                  <a:lnTo>
                    <a:pt x="262" y="202"/>
                  </a:lnTo>
                  <a:lnTo>
                    <a:pt x="253" y="227"/>
                  </a:lnTo>
                  <a:lnTo>
                    <a:pt x="240" y="248"/>
                  </a:lnTo>
                  <a:lnTo>
                    <a:pt x="224" y="267"/>
                  </a:lnTo>
                  <a:lnTo>
                    <a:pt x="205" y="283"/>
                  </a:lnTo>
                  <a:lnTo>
                    <a:pt x="182" y="294"/>
                  </a:lnTo>
                  <a:lnTo>
                    <a:pt x="157" y="301"/>
                  </a:lnTo>
                  <a:lnTo>
                    <a:pt x="130" y="304"/>
                  </a:lnTo>
                  <a:lnTo>
                    <a:pt x="105" y="302"/>
                  </a:lnTo>
                  <a:lnTo>
                    <a:pt x="81" y="297"/>
                  </a:lnTo>
                  <a:lnTo>
                    <a:pt x="61" y="288"/>
                  </a:lnTo>
                  <a:lnTo>
                    <a:pt x="43" y="275"/>
                  </a:lnTo>
                  <a:lnTo>
                    <a:pt x="28" y="259"/>
                  </a:lnTo>
                  <a:lnTo>
                    <a:pt x="16" y="238"/>
                  </a:lnTo>
                  <a:lnTo>
                    <a:pt x="7" y="214"/>
                  </a:lnTo>
                  <a:lnTo>
                    <a:pt x="2" y="186"/>
                  </a:lnTo>
                  <a:lnTo>
                    <a:pt x="0" y="154"/>
                  </a:lnTo>
                  <a:lnTo>
                    <a:pt x="2" y="127"/>
                  </a:lnTo>
                  <a:lnTo>
                    <a:pt x="8" y="100"/>
                  </a:lnTo>
                  <a:lnTo>
                    <a:pt x="17" y="76"/>
                  </a:lnTo>
                  <a:lnTo>
                    <a:pt x="29" y="55"/>
                  </a:lnTo>
                  <a:lnTo>
                    <a:pt x="45" y="36"/>
                  </a:lnTo>
                  <a:lnTo>
                    <a:pt x="64" y="21"/>
                  </a:lnTo>
                  <a:lnTo>
                    <a:pt x="87" y="10"/>
                  </a:lnTo>
                  <a:lnTo>
                    <a:pt x="113" y="3"/>
                  </a:lnTo>
                  <a:lnTo>
                    <a:pt x="140" y="0"/>
                  </a:lnTo>
                  <a:close/>
                </a:path>
              </a:pathLst>
            </a:custGeom>
            <a:solidFill>
              <a:srgbClr val="FFFFFF"/>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32" name="Freeform 31">
              <a:extLst>
                <a:ext uri="{FF2B5EF4-FFF2-40B4-BE49-F238E27FC236}">
                  <a16:creationId xmlns:a16="http://schemas.microsoft.com/office/drawing/2014/main" id="{F82B6D05-26D1-7D26-324D-082520DB6C84}"/>
                </a:ext>
              </a:extLst>
            </p:cNvPr>
            <p:cNvSpPr>
              <a:spLocks/>
            </p:cNvSpPr>
            <p:nvPr/>
          </p:nvSpPr>
          <p:spPr bwMode="auto">
            <a:xfrm>
              <a:off x="4885" y="-198"/>
              <a:ext cx="78" cy="100"/>
            </a:xfrm>
            <a:custGeom>
              <a:avLst/>
              <a:gdLst>
                <a:gd name="T0" fmla="*/ 146 w 233"/>
                <a:gd name="T1" fmla="*/ 0 h 300"/>
                <a:gd name="T2" fmla="*/ 166 w 233"/>
                <a:gd name="T3" fmla="*/ 2 h 300"/>
                <a:gd name="T4" fmla="*/ 184 w 233"/>
                <a:gd name="T5" fmla="*/ 6 h 300"/>
                <a:gd name="T6" fmla="*/ 198 w 233"/>
                <a:gd name="T7" fmla="*/ 13 h 300"/>
                <a:gd name="T8" fmla="*/ 210 w 233"/>
                <a:gd name="T9" fmla="*/ 23 h 300"/>
                <a:gd name="T10" fmla="*/ 219 w 233"/>
                <a:gd name="T11" fmla="*/ 34 h 300"/>
                <a:gd name="T12" fmla="*/ 225 w 233"/>
                <a:gd name="T13" fmla="*/ 47 h 300"/>
                <a:gd name="T14" fmla="*/ 230 w 233"/>
                <a:gd name="T15" fmla="*/ 62 h 300"/>
                <a:gd name="T16" fmla="*/ 233 w 233"/>
                <a:gd name="T17" fmla="*/ 78 h 300"/>
                <a:gd name="T18" fmla="*/ 233 w 233"/>
                <a:gd name="T19" fmla="*/ 95 h 300"/>
                <a:gd name="T20" fmla="*/ 233 w 233"/>
                <a:gd name="T21" fmla="*/ 300 h 300"/>
                <a:gd name="T22" fmla="*/ 189 w 233"/>
                <a:gd name="T23" fmla="*/ 300 h 300"/>
                <a:gd name="T24" fmla="*/ 189 w 233"/>
                <a:gd name="T25" fmla="*/ 110 h 300"/>
                <a:gd name="T26" fmla="*/ 188 w 233"/>
                <a:gd name="T27" fmla="*/ 91 h 300"/>
                <a:gd name="T28" fmla="*/ 186 w 233"/>
                <a:gd name="T29" fmla="*/ 75 h 300"/>
                <a:gd name="T30" fmla="*/ 181 w 233"/>
                <a:gd name="T31" fmla="*/ 61 h 300"/>
                <a:gd name="T32" fmla="*/ 174 w 233"/>
                <a:gd name="T33" fmla="*/ 51 h 300"/>
                <a:gd name="T34" fmla="*/ 164 w 233"/>
                <a:gd name="T35" fmla="*/ 43 h 300"/>
                <a:gd name="T36" fmla="*/ 151 w 233"/>
                <a:gd name="T37" fmla="*/ 38 h 300"/>
                <a:gd name="T38" fmla="*/ 135 w 233"/>
                <a:gd name="T39" fmla="*/ 37 h 300"/>
                <a:gd name="T40" fmla="*/ 116 w 233"/>
                <a:gd name="T41" fmla="*/ 39 h 300"/>
                <a:gd name="T42" fmla="*/ 98 w 233"/>
                <a:gd name="T43" fmla="*/ 46 h 300"/>
                <a:gd name="T44" fmla="*/ 83 w 233"/>
                <a:gd name="T45" fmla="*/ 57 h 300"/>
                <a:gd name="T46" fmla="*/ 70 w 233"/>
                <a:gd name="T47" fmla="*/ 71 h 300"/>
                <a:gd name="T48" fmla="*/ 60 w 233"/>
                <a:gd name="T49" fmla="*/ 89 h 300"/>
                <a:gd name="T50" fmla="*/ 51 w 233"/>
                <a:gd name="T51" fmla="*/ 111 h 300"/>
                <a:gd name="T52" fmla="*/ 46 w 233"/>
                <a:gd name="T53" fmla="*/ 134 h 300"/>
                <a:gd name="T54" fmla="*/ 44 w 233"/>
                <a:gd name="T55" fmla="*/ 159 h 300"/>
                <a:gd name="T56" fmla="*/ 44 w 233"/>
                <a:gd name="T57" fmla="*/ 300 h 300"/>
                <a:gd name="T58" fmla="*/ 0 w 233"/>
                <a:gd name="T59" fmla="*/ 300 h 300"/>
                <a:gd name="T60" fmla="*/ 0 w 233"/>
                <a:gd name="T61" fmla="*/ 6 h 300"/>
                <a:gd name="T62" fmla="*/ 44 w 233"/>
                <a:gd name="T63" fmla="*/ 6 h 300"/>
                <a:gd name="T64" fmla="*/ 43 w 233"/>
                <a:gd name="T65" fmla="*/ 28 h 300"/>
                <a:gd name="T66" fmla="*/ 41 w 233"/>
                <a:gd name="T67" fmla="*/ 51 h 300"/>
                <a:gd name="T68" fmla="*/ 39 w 233"/>
                <a:gd name="T69" fmla="*/ 71 h 300"/>
                <a:gd name="T70" fmla="*/ 40 w 233"/>
                <a:gd name="T71" fmla="*/ 72 h 300"/>
                <a:gd name="T72" fmla="*/ 50 w 233"/>
                <a:gd name="T73" fmla="*/ 52 h 300"/>
                <a:gd name="T74" fmla="*/ 64 w 233"/>
                <a:gd name="T75" fmla="*/ 34 h 300"/>
                <a:gd name="T76" fmla="*/ 80 w 233"/>
                <a:gd name="T77" fmla="*/ 20 h 300"/>
                <a:gd name="T78" fmla="*/ 99 w 233"/>
                <a:gd name="T79" fmla="*/ 9 h 300"/>
                <a:gd name="T80" fmla="*/ 121 w 233"/>
                <a:gd name="T81" fmla="*/ 3 h 300"/>
                <a:gd name="T82" fmla="*/ 146 w 233"/>
                <a:gd name="T83" fmla="*/ 0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33" h="300">
                  <a:moveTo>
                    <a:pt x="146" y="0"/>
                  </a:moveTo>
                  <a:lnTo>
                    <a:pt x="166" y="2"/>
                  </a:lnTo>
                  <a:lnTo>
                    <a:pt x="184" y="6"/>
                  </a:lnTo>
                  <a:lnTo>
                    <a:pt x="198" y="13"/>
                  </a:lnTo>
                  <a:lnTo>
                    <a:pt x="210" y="23"/>
                  </a:lnTo>
                  <a:lnTo>
                    <a:pt x="219" y="34"/>
                  </a:lnTo>
                  <a:lnTo>
                    <a:pt x="225" y="47"/>
                  </a:lnTo>
                  <a:lnTo>
                    <a:pt x="230" y="62"/>
                  </a:lnTo>
                  <a:lnTo>
                    <a:pt x="233" y="78"/>
                  </a:lnTo>
                  <a:lnTo>
                    <a:pt x="233" y="95"/>
                  </a:lnTo>
                  <a:lnTo>
                    <a:pt x="233" y="300"/>
                  </a:lnTo>
                  <a:lnTo>
                    <a:pt x="189" y="300"/>
                  </a:lnTo>
                  <a:lnTo>
                    <a:pt x="189" y="110"/>
                  </a:lnTo>
                  <a:lnTo>
                    <a:pt x="188" y="91"/>
                  </a:lnTo>
                  <a:lnTo>
                    <a:pt x="186" y="75"/>
                  </a:lnTo>
                  <a:lnTo>
                    <a:pt x="181" y="61"/>
                  </a:lnTo>
                  <a:lnTo>
                    <a:pt x="174" y="51"/>
                  </a:lnTo>
                  <a:lnTo>
                    <a:pt x="164" y="43"/>
                  </a:lnTo>
                  <a:lnTo>
                    <a:pt x="151" y="38"/>
                  </a:lnTo>
                  <a:lnTo>
                    <a:pt x="135" y="37"/>
                  </a:lnTo>
                  <a:lnTo>
                    <a:pt x="116" y="39"/>
                  </a:lnTo>
                  <a:lnTo>
                    <a:pt x="98" y="46"/>
                  </a:lnTo>
                  <a:lnTo>
                    <a:pt x="83" y="57"/>
                  </a:lnTo>
                  <a:lnTo>
                    <a:pt x="70" y="71"/>
                  </a:lnTo>
                  <a:lnTo>
                    <a:pt x="60" y="89"/>
                  </a:lnTo>
                  <a:lnTo>
                    <a:pt x="51" y="111"/>
                  </a:lnTo>
                  <a:lnTo>
                    <a:pt x="46" y="134"/>
                  </a:lnTo>
                  <a:lnTo>
                    <a:pt x="44" y="159"/>
                  </a:lnTo>
                  <a:lnTo>
                    <a:pt x="44" y="300"/>
                  </a:lnTo>
                  <a:lnTo>
                    <a:pt x="0" y="300"/>
                  </a:lnTo>
                  <a:lnTo>
                    <a:pt x="0" y="6"/>
                  </a:lnTo>
                  <a:lnTo>
                    <a:pt x="44" y="6"/>
                  </a:lnTo>
                  <a:lnTo>
                    <a:pt x="43" y="28"/>
                  </a:lnTo>
                  <a:lnTo>
                    <a:pt x="41" y="51"/>
                  </a:lnTo>
                  <a:lnTo>
                    <a:pt x="39" y="71"/>
                  </a:lnTo>
                  <a:lnTo>
                    <a:pt x="40" y="72"/>
                  </a:lnTo>
                  <a:lnTo>
                    <a:pt x="50" y="52"/>
                  </a:lnTo>
                  <a:lnTo>
                    <a:pt x="64" y="34"/>
                  </a:lnTo>
                  <a:lnTo>
                    <a:pt x="80" y="20"/>
                  </a:lnTo>
                  <a:lnTo>
                    <a:pt x="99" y="9"/>
                  </a:lnTo>
                  <a:lnTo>
                    <a:pt x="121" y="3"/>
                  </a:lnTo>
                  <a:lnTo>
                    <a:pt x="146" y="0"/>
                  </a:lnTo>
                  <a:close/>
                </a:path>
              </a:pathLst>
            </a:custGeom>
            <a:solidFill>
              <a:srgbClr val="FFFFFF"/>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33" name="Freeform 32">
              <a:extLst>
                <a:ext uri="{FF2B5EF4-FFF2-40B4-BE49-F238E27FC236}">
                  <a16:creationId xmlns:a16="http://schemas.microsoft.com/office/drawing/2014/main" id="{A7998B92-58EA-387E-5784-4DDD979F477D}"/>
                </a:ext>
              </a:extLst>
            </p:cNvPr>
            <p:cNvSpPr>
              <a:spLocks/>
            </p:cNvSpPr>
            <p:nvPr/>
          </p:nvSpPr>
          <p:spPr bwMode="auto">
            <a:xfrm>
              <a:off x="4988" y="-198"/>
              <a:ext cx="77" cy="100"/>
            </a:xfrm>
            <a:custGeom>
              <a:avLst/>
              <a:gdLst>
                <a:gd name="T0" fmla="*/ 145 w 233"/>
                <a:gd name="T1" fmla="*/ 0 h 300"/>
                <a:gd name="T2" fmla="*/ 166 w 233"/>
                <a:gd name="T3" fmla="*/ 2 h 300"/>
                <a:gd name="T4" fmla="*/ 183 w 233"/>
                <a:gd name="T5" fmla="*/ 6 h 300"/>
                <a:gd name="T6" fmla="*/ 198 w 233"/>
                <a:gd name="T7" fmla="*/ 13 h 300"/>
                <a:gd name="T8" fmla="*/ 209 w 233"/>
                <a:gd name="T9" fmla="*/ 23 h 300"/>
                <a:gd name="T10" fmla="*/ 218 w 233"/>
                <a:gd name="T11" fmla="*/ 34 h 300"/>
                <a:gd name="T12" fmla="*/ 225 w 233"/>
                <a:gd name="T13" fmla="*/ 47 h 300"/>
                <a:gd name="T14" fmla="*/ 230 w 233"/>
                <a:gd name="T15" fmla="*/ 62 h 300"/>
                <a:gd name="T16" fmla="*/ 232 w 233"/>
                <a:gd name="T17" fmla="*/ 78 h 300"/>
                <a:gd name="T18" fmla="*/ 233 w 233"/>
                <a:gd name="T19" fmla="*/ 95 h 300"/>
                <a:gd name="T20" fmla="*/ 233 w 233"/>
                <a:gd name="T21" fmla="*/ 300 h 300"/>
                <a:gd name="T22" fmla="*/ 189 w 233"/>
                <a:gd name="T23" fmla="*/ 300 h 300"/>
                <a:gd name="T24" fmla="*/ 189 w 233"/>
                <a:gd name="T25" fmla="*/ 110 h 300"/>
                <a:gd name="T26" fmla="*/ 188 w 233"/>
                <a:gd name="T27" fmla="*/ 91 h 300"/>
                <a:gd name="T28" fmla="*/ 185 w 233"/>
                <a:gd name="T29" fmla="*/ 75 h 300"/>
                <a:gd name="T30" fmla="*/ 181 w 233"/>
                <a:gd name="T31" fmla="*/ 61 h 300"/>
                <a:gd name="T32" fmla="*/ 173 w 233"/>
                <a:gd name="T33" fmla="*/ 51 h 300"/>
                <a:gd name="T34" fmla="*/ 163 w 233"/>
                <a:gd name="T35" fmla="*/ 43 h 300"/>
                <a:gd name="T36" fmla="*/ 150 w 233"/>
                <a:gd name="T37" fmla="*/ 38 h 300"/>
                <a:gd name="T38" fmla="*/ 134 w 233"/>
                <a:gd name="T39" fmla="*/ 37 h 300"/>
                <a:gd name="T40" fmla="*/ 115 w 233"/>
                <a:gd name="T41" fmla="*/ 39 h 300"/>
                <a:gd name="T42" fmla="*/ 98 w 233"/>
                <a:gd name="T43" fmla="*/ 46 h 300"/>
                <a:gd name="T44" fmla="*/ 83 w 233"/>
                <a:gd name="T45" fmla="*/ 57 h 300"/>
                <a:gd name="T46" fmla="*/ 70 w 233"/>
                <a:gd name="T47" fmla="*/ 71 h 300"/>
                <a:gd name="T48" fmla="*/ 59 w 233"/>
                <a:gd name="T49" fmla="*/ 89 h 300"/>
                <a:gd name="T50" fmla="*/ 51 w 233"/>
                <a:gd name="T51" fmla="*/ 111 h 300"/>
                <a:gd name="T52" fmla="*/ 46 w 233"/>
                <a:gd name="T53" fmla="*/ 134 h 300"/>
                <a:gd name="T54" fmla="*/ 45 w 233"/>
                <a:gd name="T55" fmla="*/ 159 h 300"/>
                <a:gd name="T56" fmla="*/ 45 w 233"/>
                <a:gd name="T57" fmla="*/ 300 h 300"/>
                <a:gd name="T58" fmla="*/ 0 w 233"/>
                <a:gd name="T59" fmla="*/ 300 h 300"/>
                <a:gd name="T60" fmla="*/ 0 w 233"/>
                <a:gd name="T61" fmla="*/ 6 h 300"/>
                <a:gd name="T62" fmla="*/ 44 w 233"/>
                <a:gd name="T63" fmla="*/ 6 h 300"/>
                <a:gd name="T64" fmla="*/ 44 w 233"/>
                <a:gd name="T65" fmla="*/ 28 h 300"/>
                <a:gd name="T66" fmla="*/ 42 w 233"/>
                <a:gd name="T67" fmla="*/ 51 h 300"/>
                <a:gd name="T68" fmla="*/ 39 w 233"/>
                <a:gd name="T69" fmla="*/ 71 h 300"/>
                <a:gd name="T70" fmla="*/ 41 w 233"/>
                <a:gd name="T71" fmla="*/ 72 h 300"/>
                <a:gd name="T72" fmla="*/ 51 w 233"/>
                <a:gd name="T73" fmla="*/ 52 h 300"/>
                <a:gd name="T74" fmla="*/ 64 w 233"/>
                <a:gd name="T75" fmla="*/ 34 h 300"/>
                <a:gd name="T76" fmla="*/ 80 w 233"/>
                <a:gd name="T77" fmla="*/ 20 h 300"/>
                <a:gd name="T78" fmla="*/ 99 w 233"/>
                <a:gd name="T79" fmla="*/ 9 h 300"/>
                <a:gd name="T80" fmla="*/ 121 w 233"/>
                <a:gd name="T81" fmla="*/ 3 h 300"/>
                <a:gd name="T82" fmla="*/ 145 w 233"/>
                <a:gd name="T83" fmla="*/ 0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33" h="300">
                  <a:moveTo>
                    <a:pt x="145" y="0"/>
                  </a:moveTo>
                  <a:lnTo>
                    <a:pt x="166" y="2"/>
                  </a:lnTo>
                  <a:lnTo>
                    <a:pt x="183" y="6"/>
                  </a:lnTo>
                  <a:lnTo>
                    <a:pt x="198" y="13"/>
                  </a:lnTo>
                  <a:lnTo>
                    <a:pt x="209" y="23"/>
                  </a:lnTo>
                  <a:lnTo>
                    <a:pt x="218" y="34"/>
                  </a:lnTo>
                  <a:lnTo>
                    <a:pt x="225" y="47"/>
                  </a:lnTo>
                  <a:lnTo>
                    <a:pt x="230" y="62"/>
                  </a:lnTo>
                  <a:lnTo>
                    <a:pt x="232" y="78"/>
                  </a:lnTo>
                  <a:lnTo>
                    <a:pt x="233" y="95"/>
                  </a:lnTo>
                  <a:lnTo>
                    <a:pt x="233" y="300"/>
                  </a:lnTo>
                  <a:lnTo>
                    <a:pt x="189" y="300"/>
                  </a:lnTo>
                  <a:lnTo>
                    <a:pt x="189" y="110"/>
                  </a:lnTo>
                  <a:lnTo>
                    <a:pt x="188" y="91"/>
                  </a:lnTo>
                  <a:lnTo>
                    <a:pt x="185" y="75"/>
                  </a:lnTo>
                  <a:lnTo>
                    <a:pt x="181" y="61"/>
                  </a:lnTo>
                  <a:lnTo>
                    <a:pt x="173" y="51"/>
                  </a:lnTo>
                  <a:lnTo>
                    <a:pt x="163" y="43"/>
                  </a:lnTo>
                  <a:lnTo>
                    <a:pt x="150" y="38"/>
                  </a:lnTo>
                  <a:lnTo>
                    <a:pt x="134" y="37"/>
                  </a:lnTo>
                  <a:lnTo>
                    <a:pt x="115" y="39"/>
                  </a:lnTo>
                  <a:lnTo>
                    <a:pt x="98" y="46"/>
                  </a:lnTo>
                  <a:lnTo>
                    <a:pt x="83" y="57"/>
                  </a:lnTo>
                  <a:lnTo>
                    <a:pt x="70" y="71"/>
                  </a:lnTo>
                  <a:lnTo>
                    <a:pt x="59" y="89"/>
                  </a:lnTo>
                  <a:lnTo>
                    <a:pt x="51" y="111"/>
                  </a:lnTo>
                  <a:lnTo>
                    <a:pt x="46" y="134"/>
                  </a:lnTo>
                  <a:lnTo>
                    <a:pt x="45" y="159"/>
                  </a:lnTo>
                  <a:lnTo>
                    <a:pt x="45" y="300"/>
                  </a:lnTo>
                  <a:lnTo>
                    <a:pt x="0" y="300"/>
                  </a:lnTo>
                  <a:lnTo>
                    <a:pt x="0" y="6"/>
                  </a:lnTo>
                  <a:lnTo>
                    <a:pt x="44" y="6"/>
                  </a:lnTo>
                  <a:lnTo>
                    <a:pt x="44" y="28"/>
                  </a:lnTo>
                  <a:lnTo>
                    <a:pt x="42" y="51"/>
                  </a:lnTo>
                  <a:lnTo>
                    <a:pt x="39" y="71"/>
                  </a:lnTo>
                  <a:lnTo>
                    <a:pt x="41" y="72"/>
                  </a:lnTo>
                  <a:lnTo>
                    <a:pt x="51" y="52"/>
                  </a:lnTo>
                  <a:lnTo>
                    <a:pt x="64" y="34"/>
                  </a:lnTo>
                  <a:lnTo>
                    <a:pt x="80" y="20"/>
                  </a:lnTo>
                  <a:lnTo>
                    <a:pt x="99" y="9"/>
                  </a:lnTo>
                  <a:lnTo>
                    <a:pt x="121" y="3"/>
                  </a:lnTo>
                  <a:lnTo>
                    <a:pt x="145" y="0"/>
                  </a:lnTo>
                  <a:close/>
                </a:path>
              </a:pathLst>
            </a:custGeom>
            <a:solidFill>
              <a:srgbClr val="FFFFFF"/>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34" name="Freeform 33">
              <a:extLst>
                <a:ext uri="{FF2B5EF4-FFF2-40B4-BE49-F238E27FC236}">
                  <a16:creationId xmlns:a16="http://schemas.microsoft.com/office/drawing/2014/main" id="{B56C46F5-2C31-BDC3-35E1-7087BBFFEDFD}"/>
                </a:ext>
              </a:extLst>
            </p:cNvPr>
            <p:cNvSpPr>
              <a:spLocks noEditPoints="1"/>
            </p:cNvSpPr>
            <p:nvPr/>
          </p:nvSpPr>
          <p:spPr bwMode="auto">
            <a:xfrm>
              <a:off x="5079" y="-197"/>
              <a:ext cx="81" cy="101"/>
            </a:xfrm>
            <a:custGeom>
              <a:avLst/>
              <a:gdLst>
                <a:gd name="T0" fmla="*/ 127 w 243"/>
                <a:gd name="T1" fmla="*/ 34 h 304"/>
                <a:gd name="T2" fmla="*/ 107 w 243"/>
                <a:gd name="T3" fmla="*/ 36 h 304"/>
                <a:gd name="T4" fmla="*/ 90 w 243"/>
                <a:gd name="T5" fmla="*/ 43 h 304"/>
                <a:gd name="T6" fmla="*/ 75 w 243"/>
                <a:gd name="T7" fmla="*/ 54 h 304"/>
                <a:gd name="T8" fmla="*/ 63 w 243"/>
                <a:gd name="T9" fmla="*/ 69 h 304"/>
                <a:gd name="T10" fmla="*/ 54 w 243"/>
                <a:gd name="T11" fmla="*/ 88 h 304"/>
                <a:gd name="T12" fmla="*/ 49 w 243"/>
                <a:gd name="T13" fmla="*/ 110 h 304"/>
                <a:gd name="T14" fmla="*/ 197 w 243"/>
                <a:gd name="T15" fmla="*/ 110 h 304"/>
                <a:gd name="T16" fmla="*/ 196 w 243"/>
                <a:gd name="T17" fmla="*/ 91 h 304"/>
                <a:gd name="T18" fmla="*/ 191 w 243"/>
                <a:gd name="T19" fmla="*/ 75 h 304"/>
                <a:gd name="T20" fmla="*/ 184 w 243"/>
                <a:gd name="T21" fmla="*/ 61 h 304"/>
                <a:gd name="T22" fmla="*/ 173 w 243"/>
                <a:gd name="T23" fmla="*/ 49 h 304"/>
                <a:gd name="T24" fmla="*/ 160 w 243"/>
                <a:gd name="T25" fmla="*/ 41 h 304"/>
                <a:gd name="T26" fmla="*/ 145 w 243"/>
                <a:gd name="T27" fmla="*/ 35 h 304"/>
                <a:gd name="T28" fmla="*/ 127 w 243"/>
                <a:gd name="T29" fmla="*/ 34 h 304"/>
                <a:gd name="T30" fmla="*/ 129 w 243"/>
                <a:gd name="T31" fmla="*/ 0 h 304"/>
                <a:gd name="T32" fmla="*/ 154 w 243"/>
                <a:gd name="T33" fmla="*/ 2 h 304"/>
                <a:gd name="T34" fmla="*/ 176 w 243"/>
                <a:gd name="T35" fmla="*/ 8 h 304"/>
                <a:gd name="T36" fmla="*/ 194 w 243"/>
                <a:gd name="T37" fmla="*/ 17 h 304"/>
                <a:gd name="T38" fmla="*/ 210 w 243"/>
                <a:gd name="T39" fmla="*/ 29 h 304"/>
                <a:gd name="T40" fmla="*/ 222 w 243"/>
                <a:gd name="T41" fmla="*/ 44 h 304"/>
                <a:gd name="T42" fmla="*/ 231 w 243"/>
                <a:gd name="T43" fmla="*/ 61 h 304"/>
                <a:gd name="T44" fmla="*/ 238 w 243"/>
                <a:gd name="T45" fmla="*/ 79 h 304"/>
                <a:gd name="T46" fmla="*/ 242 w 243"/>
                <a:gd name="T47" fmla="*/ 99 h 304"/>
                <a:gd name="T48" fmla="*/ 243 w 243"/>
                <a:gd name="T49" fmla="*/ 122 h 304"/>
                <a:gd name="T50" fmla="*/ 243 w 243"/>
                <a:gd name="T51" fmla="*/ 131 h 304"/>
                <a:gd name="T52" fmla="*/ 242 w 243"/>
                <a:gd name="T53" fmla="*/ 143 h 304"/>
                <a:gd name="T54" fmla="*/ 47 w 243"/>
                <a:gd name="T55" fmla="*/ 143 h 304"/>
                <a:gd name="T56" fmla="*/ 47 w 243"/>
                <a:gd name="T57" fmla="*/ 171 h 304"/>
                <a:gd name="T58" fmla="*/ 50 w 243"/>
                <a:gd name="T59" fmla="*/ 194 h 304"/>
                <a:gd name="T60" fmla="*/ 56 w 243"/>
                <a:gd name="T61" fmla="*/ 214 h 304"/>
                <a:gd name="T62" fmla="*/ 64 w 243"/>
                <a:gd name="T63" fmla="*/ 231 h 304"/>
                <a:gd name="T64" fmla="*/ 75 w 243"/>
                <a:gd name="T65" fmla="*/ 244 h 304"/>
                <a:gd name="T66" fmla="*/ 89 w 243"/>
                <a:gd name="T67" fmla="*/ 255 h 304"/>
                <a:gd name="T68" fmla="*/ 105 w 243"/>
                <a:gd name="T69" fmla="*/ 262 h 304"/>
                <a:gd name="T70" fmla="*/ 123 w 243"/>
                <a:gd name="T71" fmla="*/ 266 h 304"/>
                <a:gd name="T72" fmla="*/ 144 w 243"/>
                <a:gd name="T73" fmla="*/ 267 h 304"/>
                <a:gd name="T74" fmla="*/ 167 w 243"/>
                <a:gd name="T75" fmla="*/ 266 h 304"/>
                <a:gd name="T76" fmla="*/ 189 w 243"/>
                <a:gd name="T77" fmla="*/ 262 h 304"/>
                <a:gd name="T78" fmla="*/ 210 w 243"/>
                <a:gd name="T79" fmla="*/ 256 h 304"/>
                <a:gd name="T80" fmla="*/ 228 w 243"/>
                <a:gd name="T81" fmla="*/ 249 h 304"/>
                <a:gd name="T82" fmla="*/ 232 w 243"/>
                <a:gd name="T83" fmla="*/ 286 h 304"/>
                <a:gd name="T84" fmla="*/ 203 w 243"/>
                <a:gd name="T85" fmla="*/ 296 h 304"/>
                <a:gd name="T86" fmla="*/ 171 w 243"/>
                <a:gd name="T87" fmla="*/ 302 h 304"/>
                <a:gd name="T88" fmla="*/ 136 w 243"/>
                <a:gd name="T89" fmla="*/ 304 h 304"/>
                <a:gd name="T90" fmla="*/ 108 w 243"/>
                <a:gd name="T91" fmla="*/ 302 h 304"/>
                <a:gd name="T92" fmla="*/ 83 w 243"/>
                <a:gd name="T93" fmla="*/ 297 h 304"/>
                <a:gd name="T94" fmla="*/ 62 w 243"/>
                <a:gd name="T95" fmla="*/ 288 h 304"/>
                <a:gd name="T96" fmla="*/ 43 w 243"/>
                <a:gd name="T97" fmla="*/ 275 h 304"/>
                <a:gd name="T98" fmla="*/ 28 w 243"/>
                <a:gd name="T99" fmla="*/ 259 h 304"/>
                <a:gd name="T100" fmla="*/ 15 w 243"/>
                <a:gd name="T101" fmla="*/ 238 h 304"/>
                <a:gd name="T102" fmla="*/ 7 w 243"/>
                <a:gd name="T103" fmla="*/ 214 h 304"/>
                <a:gd name="T104" fmla="*/ 1 w 243"/>
                <a:gd name="T105" fmla="*/ 186 h 304"/>
                <a:gd name="T106" fmla="*/ 0 w 243"/>
                <a:gd name="T107" fmla="*/ 154 h 304"/>
                <a:gd name="T108" fmla="*/ 1 w 243"/>
                <a:gd name="T109" fmla="*/ 126 h 304"/>
                <a:gd name="T110" fmla="*/ 7 w 243"/>
                <a:gd name="T111" fmla="*/ 98 h 304"/>
                <a:gd name="T112" fmla="*/ 15 w 243"/>
                <a:gd name="T113" fmla="*/ 74 h 304"/>
                <a:gd name="T114" fmla="*/ 27 w 243"/>
                <a:gd name="T115" fmla="*/ 53 h 304"/>
                <a:gd name="T116" fmla="*/ 42 w 243"/>
                <a:gd name="T117" fmla="*/ 35 h 304"/>
                <a:gd name="T118" fmla="*/ 60 w 243"/>
                <a:gd name="T119" fmla="*/ 20 h 304"/>
                <a:gd name="T120" fmla="*/ 80 w 243"/>
                <a:gd name="T121" fmla="*/ 9 h 304"/>
                <a:gd name="T122" fmla="*/ 103 w 243"/>
                <a:gd name="T123" fmla="*/ 2 h 304"/>
                <a:gd name="T124" fmla="*/ 129 w 243"/>
                <a:gd name="T125" fmla="*/ 0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43" h="304">
                  <a:moveTo>
                    <a:pt x="127" y="34"/>
                  </a:moveTo>
                  <a:lnTo>
                    <a:pt x="107" y="36"/>
                  </a:lnTo>
                  <a:lnTo>
                    <a:pt x="90" y="43"/>
                  </a:lnTo>
                  <a:lnTo>
                    <a:pt x="75" y="54"/>
                  </a:lnTo>
                  <a:lnTo>
                    <a:pt x="63" y="69"/>
                  </a:lnTo>
                  <a:lnTo>
                    <a:pt x="54" y="88"/>
                  </a:lnTo>
                  <a:lnTo>
                    <a:pt x="49" y="110"/>
                  </a:lnTo>
                  <a:lnTo>
                    <a:pt x="197" y="110"/>
                  </a:lnTo>
                  <a:lnTo>
                    <a:pt x="196" y="91"/>
                  </a:lnTo>
                  <a:lnTo>
                    <a:pt x="191" y="75"/>
                  </a:lnTo>
                  <a:lnTo>
                    <a:pt x="184" y="61"/>
                  </a:lnTo>
                  <a:lnTo>
                    <a:pt x="173" y="49"/>
                  </a:lnTo>
                  <a:lnTo>
                    <a:pt x="160" y="41"/>
                  </a:lnTo>
                  <a:lnTo>
                    <a:pt x="145" y="35"/>
                  </a:lnTo>
                  <a:lnTo>
                    <a:pt x="127" y="34"/>
                  </a:lnTo>
                  <a:close/>
                  <a:moveTo>
                    <a:pt x="129" y="0"/>
                  </a:moveTo>
                  <a:lnTo>
                    <a:pt x="154" y="2"/>
                  </a:lnTo>
                  <a:lnTo>
                    <a:pt x="176" y="8"/>
                  </a:lnTo>
                  <a:lnTo>
                    <a:pt x="194" y="17"/>
                  </a:lnTo>
                  <a:lnTo>
                    <a:pt x="210" y="29"/>
                  </a:lnTo>
                  <a:lnTo>
                    <a:pt x="222" y="44"/>
                  </a:lnTo>
                  <a:lnTo>
                    <a:pt x="231" y="61"/>
                  </a:lnTo>
                  <a:lnTo>
                    <a:pt x="238" y="79"/>
                  </a:lnTo>
                  <a:lnTo>
                    <a:pt x="242" y="99"/>
                  </a:lnTo>
                  <a:lnTo>
                    <a:pt x="243" y="122"/>
                  </a:lnTo>
                  <a:lnTo>
                    <a:pt x="243" y="131"/>
                  </a:lnTo>
                  <a:lnTo>
                    <a:pt x="242" y="143"/>
                  </a:lnTo>
                  <a:lnTo>
                    <a:pt x="47" y="143"/>
                  </a:lnTo>
                  <a:lnTo>
                    <a:pt x="47" y="171"/>
                  </a:lnTo>
                  <a:lnTo>
                    <a:pt x="50" y="194"/>
                  </a:lnTo>
                  <a:lnTo>
                    <a:pt x="56" y="214"/>
                  </a:lnTo>
                  <a:lnTo>
                    <a:pt x="64" y="231"/>
                  </a:lnTo>
                  <a:lnTo>
                    <a:pt x="75" y="244"/>
                  </a:lnTo>
                  <a:lnTo>
                    <a:pt x="89" y="255"/>
                  </a:lnTo>
                  <a:lnTo>
                    <a:pt x="105" y="262"/>
                  </a:lnTo>
                  <a:lnTo>
                    <a:pt x="123" y="266"/>
                  </a:lnTo>
                  <a:lnTo>
                    <a:pt x="144" y="267"/>
                  </a:lnTo>
                  <a:lnTo>
                    <a:pt x="167" y="266"/>
                  </a:lnTo>
                  <a:lnTo>
                    <a:pt x="189" y="262"/>
                  </a:lnTo>
                  <a:lnTo>
                    <a:pt x="210" y="256"/>
                  </a:lnTo>
                  <a:lnTo>
                    <a:pt x="228" y="249"/>
                  </a:lnTo>
                  <a:lnTo>
                    <a:pt x="232" y="286"/>
                  </a:lnTo>
                  <a:lnTo>
                    <a:pt x="203" y="296"/>
                  </a:lnTo>
                  <a:lnTo>
                    <a:pt x="171" y="302"/>
                  </a:lnTo>
                  <a:lnTo>
                    <a:pt x="136" y="304"/>
                  </a:lnTo>
                  <a:lnTo>
                    <a:pt x="108" y="302"/>
                  </a:lnTo>
                  <a:lnTo>
                    <a:pt x="83" y="297"/>
                  </a:lnTo>
                  <a:lnTo>
                    <a:pt x="62" y="288"/>
                  </a:lnTo>
                  <a:lnTo>
                    <a:pt x="43" y="275"/>
                  </a:lnTo>
                  <a:lnTo>
                    <a:pt x="28" y="259"/>
                  </a:lnTo>
                  <a:lnTo>
                    <a:pt x="15" y="238"/>
                  </a:lnTo>
                  <a:lnTo>
                    <a:pt x="7" y="214"/>
                  </a:lnTo>
                  <a:lnTo>
                    <a:pt x="1" y="186"/>
                  </a:lnTo>
                  <a:lnTo>
                    <a:pt x="0" y="154"/>
                  </a:lnTo>
                  <a:lnTo>
                    <a:pt x="1" y="126"/>
                  </a:lnTo>
                  <a:lnTo>
                    <a:pt x="7" y="98"/>
                  </a:lnTo>
                  <a:lnTo>
                    <a:pt x="15" y="74"/>
                  </a:lnTo>
                  <a:lnTo>
                    <a:pt x="27" y="53"/>
                  </a:lnTo>
                  <a:lnTo>
                    <a:pt x="42" y="35"/>
                  </a:lnTo>
                  <a:lnTo>
                    <a:pt x="60" y="20"/>
                  </a:lnTo>
                  <a:lnTo>
                    <a:pt x="80" y="9"/>
                  </a:lnTo>
                  <a:lnTo>
                    <a:pt x="103" y="2"/>
                  </a:lnTo>
                  <a:lnTo>
                    <a:pt x="129" y="0"/>
                  </a:lnTo>
                  <a:close/>
                </a:path>
              </a:pathLst>
            </a:custGeom>
            <a:solidFill>
              <a:srgbClr val="FFFFFF"/>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grpSp>
    </p:spTree>
    <p:extLst>
      <p:ext uri="{BB962C8B-B14F-4D97-AF65-F5344CB8AC3E}">
        <p14:creationId xmlns:p14="http://schemas.microsoft.com/office/powerpoint/2010/main" val="347613684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Closing slide Argonne DO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A3DEC59-F5CF-CEAA-802E-33C6505C449D}"/>
              </a:ext>
            </a:extLst>
          </p:cNvPr>
          <p:cNvPicPr>
            <a:picLocks noChangeAspect="1"/>
          </p:cNvPicPr>
          <p:nvPr userDrawn="1"/>
        </p:nvPicPr>
        <p:blipFill rotWithShape="1">
          <a:blip r:embed="rId2"/>
          <a:srcRect l="4900" t="26977" r="8429" b="1"/>
          <a:stretch/>
        </p:blipFill>
        <p:spPr>
          <a:xfrm>
            <a:off x="0" y="0"/>
            <a:ext cx="9142729" cy="5143500"/>
          </a:xfrm>
          <a:prstGeom prst="rect">
            <a:avLst/>
          </a:prstGeom>
        </p:spPr>
      </p:pic>
      <p:pic>
        <p:nvPicPr>
          <p:cNvPr id="9" name="Picture 8">
            <a:extLst>
              <a:ext uri="{FF2B5EF4-FFF2-40B4-BE49-F238E27FC236}">
                <a16:creationId xmlns:a16="http://schemas.microsoft.com/office/drawing/2014/main" id="{B80802B6-4722-244C-B8A6-46B69A03D820}"/>
              </a:ext>
            </a:extLst>
          </p:cNvPr>
          <p:cNvPicPr>
            <a:picLocks noChangeAspect="1"/>
          </p:cNvPicPr>
          <p:nvPr userDrawn="1"/>
        </p:nvPicPr>
        <p:blipFill rotWithShape="1">
          <a:blip r:embed="rId3" cstate="hqprint">
            <a:alphaModFix amt="80000"/>
            <a:extLst>
              <a:ext uri="{28A0092B-C50C-407E-A947-70E740481C1C}">
                <a14:useLocalDpi xmlns:a14="http://schemas.microsoft.com/office/drawing/2010/main"/>
              </a:ext>
            </a:extLst>
          </a:blip>
          <a:srcRect l="7274" t="-204" r="7262" b="2069"/>
          <a:stretch/>
        </p:blipFill>
        <p:spPr>
          <a:xfrm>
            <a:off x="0" y="-10684"/>
            <a:ext cx="9144000" cy="5154184"/>
          </a:xfrm>
          <a:prstGeom prst="rect">
            <a:avLst/>
          </a:prstGeom>
        </p:spPr>
      </p:pic>
      <p:pic>
        <p:nvPicPr>
          <p:cNvPr id="4" name="Picture 3">
            <a:extLst>
              <a:ext uri="{FF2B5EF4-FFF2-40B4-BE49-F238E27FC236}">
                <a16:creationId xmlns:a16="http://schemas.microsoft.com/office/drawing/2014/main" id="{E5C3EFED-6AB1-6CD2-BB88-649D0449AB5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009168" y="2217548"/>
            <a:ext cx="3025121" cy="777190"/>
          </a:xfrm>
          <a:prstGeom prst="rect">
            <a:avLst/>
          </a:prstGeom>
        </p:spPr>
      </p:pic>
      <p:grpSp>
        <p:nvGrpSpPr>
          <p:cNvPr id="5" name="Group 4">
            <a:extLst>
              <a:ext uri="{FF2B5EF4-FFF2-40B4-BE49-F238E27FC236}">
                <a16:creationId xmlns:a16="http://schemas.microsoft.com/office/drawing/2014/main" id="{916EAD72-ACE3-58B2-05E0-199FBEA355E2}"/>
              </a:ext>
            </a:extLst>
          </p:cNvPr>
          <p:cNvGrpSpPr/>
          <p:nvPr userDrawn="1"/>
        </p:nvGrpSpPr>
        <p:grpSpPr>
          <a:xfrm>
            <a:off x="1107589" y="2179943"/>
            <a:ext cx="3176801" cy="852400"/>
            <a:chOff x="921159" y="2169231"/>
            <a:chExt cx="2098944" cy="563189"/>
          </a:xfrm>
        </p:grpSpPr>
        <p:sp>
          <p:nvSpPr>
            <p:cNvPr id="11" name="Freeform 10">
              <a:extLst>
                <a:ext uri="{FF2B5EF4-FFF2-40B4-BE49-F238E27FC236}">
                  <a16:creationId xmlns:a16="http://schemas.microsoft.com/office/drawing/2014/main" id="{692F3FF0-EF03-9DDD-3A6F-6752ED1603AB}"/>
                </a:ext>
              </a:extLst>
            </p:cNvPr>
            <p:cNvSpPr>
              <a:spLocks noEditPoints="1"/>
            </p:cNvSpPr>
            <p:nvPr/>
          </p:nvSpPr>
          <p:spPr bwMode="auto">
            <a:xfrm>
              <a:off x="2561033" y="2169231"/>
              <a:ext cx="459070" cy="397545"/>
            </a:xfrm>
            <a:custGeom>
              <a:avLst/>
              <a:gdLst>
                <a:gd name="T0" fmla="*/ 405 w 580"/>
                <a:gd name="T1" fmla="*/ 360 h 502"/>
                <a:gd name="T2" fmla="*/ 441 w 580"/>
                <a:gd name="T3" fmla="*/ 422 h 502"/>
                <a:gd name="T4" fmla="*/ 473 w 580"/>
                <a:gd name="T5" fmla="*/ 478 h 502"/>
                <a:gd name="T6" fmla="*/ 485 w 580"/>
                <a:gd name="T7" fmla="*/ 478 h 502"/>
                <a:gd name="T8" fmla="*/ 518 w 580"/>
                <a:gd name="T9" fmla="*/ 422 h 502"/>
                <a:gd name="T10" fmla="*/ 554 w 580"/>
                <a:gd name="T11" fmla="*/ 360 h 502"/>
                <a:gd name="T12" fmla="*/ 392 w 580"/>
                <a:gd name="T13" fmla="*/ 338 h 502"/>
                <a:gd name="T14" fmla="*/ 186 w 580"/>
                <a:gd name="T15" fmla="*/ 357 h 502"/>
                <a:gd name="T16" fmla="*/ 153 w 580"/>
                <a:gd name="T17" fmla="*/ 415 h 502"/>
                <a:gd name="T18" fmla="*/ 119 w 580"/>
                <a:gd name="T19" fmla="*/ 473 h 502"/>
                <a:gd name="T20" fmla="*/ 471 w 580"/>
                <a:gd name="T21" fmla="*/ 493 h 502"/>
                <a:gd name="T22" fmla="*/ 452 w 580"/>
                <a:gd name="T23" fmla="*/ 461 h 502"/>
                <a:gd name="T24" fmla="*/ 416 w 580"/>
                <a:gd name="T25" fmla="*/ 399 h 502"/>
                <a:gd name="T26" fmla="*/ 387 w 580"/>
                <a:gd name="T27" fmla="*/ 347 h 502"/>
                <a:gd name="T28" fmla="*/ 13 w 580"/>
                <a:gd name="T29" fmla="*/ 338 h 502"/>
                <a:gd name="T30" fmla="*/ 33 w 580"/>
                <a:gd name="T31" fmla="*/ 373 h 502"/>
                <a:gd name="T32" fmla="*/ 71 w 580"/>
                <a:gd name="T33" fmla="*/ 438 h 502"/>
                <a:gd name="T34" fmla="*/ 98 w 580"/>
                <a:gd name="T35" fmla="*/ 485 h 502"/>
                <a:gd name="T36" fmla="*/ 112 w 580"/>
                <a:gd name="T37" fmla="*/ 467 h 502"/>
                <a:gd name="T38" fmla="*/ 148 w 580"/>
                <a:gd name="T39" fmla="*/ 405 h 502"/>
                <a:gd name="T40" fmla="*/ 180 w 580"/>
                <a:gd name="T41" fmla="*/ 349 h 502"/>
                <a:gd name="T42" fmla="*/ 290 w 580"/>
                <a:gd name="T43" fmla="*/ 178 h 502"/>
                <a:gd name="T44" fmla="*/ 270 w 580"/>
                <a:gd name="T45" fmla="*/ 213 h 502"/>
                <a:gd name="T46" fmla="*/ 232 w 580"/>
                <a:gd name="T47" fmla="*/ 278 h 502"/>
                <a:gd name="T48" fmla="*/ 204 w 580"/>
                <a:gd name="T49" fmla="*/ 326 h 502"/>
                <a:gd name="T50" fmla="*/ 370 w 580"/>
                <a:gd name="T51" fmla="*/ 319 h 502"/>
                <a:gd name="T52" fmla="*/ 338 w 580"/>
                <a:gd name="T53" fmla="*/ 262 h 502"/>
                <a:gd name="T54" fmla="*/ 302 w 580"/>
                <a:gd name="T55" fmla="*/ 200 h 502"/>
                <a:gd name="T56" fmla="*/ 384 w 580"/>
                <a:gd name="T57" fmla="*/ 14 h 502"/>
                <a:gd name="T58" fmla="*/ 366 w 580"/>
                <a:gd name="T59" fmla="*/ 47 h 502"/>
                <a:gd name="T60" fmla="*/ 330 w 580"/>
                <a:gd name="T61" fmla="*/ 109 h 502"/>
                <a:gd name="T62" fmla="*/ 300 w 580"/>
                <a:gd name="T63" fmla="*/ 160 h 502"/>
                <a:gd name="T64" fmla="*/ 301 w 580"/>
                <a:gd name="T65" fmla="*/ 178 h 502"/>
                <a:gd name="T66" fmla="*/ 331 w 580"/>
                <a:gd name="T67" fmla="*/ 232 h 502"/>
                <a:gd name="T68" fmla="*/ 369 w 580"/>
                <a:gd name="T69" fmla="*/ 296 h 502"/>
                <a:gd name="T70" fmla="*/ 387 w 580"/>
                <a:gd name="T71" fmla="*/ 329 h 502"/>
                <a:gd name="T72" fmla="*/ 554 w 580"/>
                <a:gd name="T73" fmla="*/ 307 h 502"/>
                <a:gd name="T74" fmla="*/ 510 w 580"/>
                <a:gd name="T75" fmla="*/ 231 h 502"/>
                <a:gd name="T76" fmla="*/ 454 w 580"/>
                <a:gd name="T77" fmla="*/ 135 h 502"/>
                <a:gd name="T78" fmla="*/ 406 w 580"/>
                <a:gd name="T79" fmla="*/ 52 h 502"/>
                <a:gd name="T80" fmla="*/ 384 w 580"/>
                <a:gd name="T81" fmla="*/ 14 h 502"/>
                <a:gd name="T82" fmla="*/ 182 w 580"/>
                <a:gd name="T83" fmla="*/ 36 h 502"/>
                <a:gd name="T84" fmla="*/ 138 w 580"/>
                <a:gd name="T85" fmla="*/ 112 h 502"/>
                <a:gd name="T86" fmla="*/ 83 w 580"/>
                <a:gd name="T87" fmla="*/ 208 h 502"/>
                <a:gd name="T88" fmla="*/ 35 w 580"/>
                <a:gd name="T89" fmla="*/ 291 h 502"/>
                <a:gd name="T90" fmla="*/ 13 w 580"/>
                <a:gd name="T91" fmla="*/ 329 h 502"/>
                <a:gd name="T92" fmla="*/ 203 w 580"/>
                <a:gd name="T93" fmla="*/ 310 h 502"/>
                <a:gd name="T94" fmla="*/ 239 w 580"/>
                <a:gd name="T95" fmla="*/ 249 h 502"/>
                <a:gd name="T96" fmla="*/ 273 w 580"/>
                <a:gd name="T97" fmla="*/ 188 h 502"/>
                <a:gd name="T98" fmla="*/ 283 w 580"/>
                <a:gd name="T99" fmla="*/ 167 h 502"/>
                <a:gd name="T100" fmla="*/ 259 w 580"/>
                <a:gd name="T101" fmla="*/ 124 h 502"/>
                <a:gd name="T102" fmla="*/ 222 w 580"/>
                <a:gd name="T103" fmla="*/ 61 h 502"/>
                <a:gd name="T104" fmla="*/ 196 w 580"/>
                <a:gd name="T105" fmla="*/ 17 h 502"/>
                <a:gd name="T106" fmla="*/ 209 w 580"/>
                <a:gd name="T107" fmla="*/ 20 h 502"/>
                <a:gd name="T108" fmla="*/ 242 w 580"/>
                <a:gd name="T109" fmla="*/ 77 h 502"/>
                <a:gd name="T110" fmla="*/ 277 w 580"/>
                <a:gd name="T111" fmla="*/ 138 h 502"/>
                <a:gd name="T112" fmla="*/ 292 w 580"/>
                <a:gd name="T113" fmla="*/ 157 h 502"/>
                <a:gd name="T114" fmla="*/ 319 w 580"/>
                <a:gd name="T115" fmla="*/ 110 h 502"/>
                <a:gd name="T116" fmla="*/ 356 w 580"/>
                <a:gd name="T117" fmla="*/ 44 h 502"/>
                <a:gd name="T118" fmla="*/ 376 w 580"/>
                <a:gd name="T119" fmla="*/ 9 h 502"/>
                <a:gd name="T120" fmla="*/ 580 w 580"/>
                <a:gd name="T121" fmla="*/ 334 h 502"/>
                <a:gd name="T122" fmla="*/ 192 w 580"/>
                <a:gd name="T123" fmla="*/ 0 h 5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80" h="502">
                  <a:moveTo>
                    <a:pt x="392" y="338"/>
                  </a:moveTo>
                  <a:lnTo>
                    <a:pt x="394" y="342"/>
                  </a:lnTo>
                  <a:lnTo>
                    <a:pt x="399" y="349"/>
                  </a:lnTo>
                  <a:lnTo>
                    <a:pt x="405" y="360"/>
                  </a:lnTo>
                  <a:lnTo>
                    <a:pt x="413" y="373"/>
                  </a:lnTo>
                  <a:lnTo>
                    <a:pt x="421" y="389"/>
                  </a:lnTo>
                  <a:lnTo>
                    <a:pt x="431" y="405"/>
                  </a:lnTo>
                  <a:lnTo>
                    <a:pt x="441" y="422"/>
                  </a:lnTo>
                  <a:lnTo>
                    <a:pt x="450" y="438"/>
                  </a:lnTo>
                  <a:lnTo>
                    <a:pt x="459" y="453"/>
                  </a:lnTo>
                  <a:lnTo>
                    <a:pt x="467" y="467"/>
                  </a:lnTo>
                  <a:lnTo>
                    <a:pt x="473" y="478"/>
                  </a:lnTo>
                  <a:lnTo>
                    <a:pt x="477" y="485"/>
                  </a:lnTo>
                  <a:lnTo>
                    <a:pt x="479" y="488"/>
                  </a:lnTo>
                  <a:lnTo>
                    <a:pt x="481" y="485"/>
                  </a:lnTo>
                  <a:lnTo>
                    <a:pt x="485" y="478"/>
                  </a:lnTo>
                  <a:lnTo>
                    <a:pt x="491" y="467"/>
                  </a:lnTo>
                  <a:lnTo>
                    <a:pt x="500" y="453"/>
                  </a:lnTo>
                  <a:lnTo>
                    <a:pt x="509" y="438"/>
                  </a:lnTo>
                  <a:lnTo>
                    <a:pt x="518" y="422"/>
                  </a:lnTo>
                  <a:lnTo>
                    <a:pt x="528" y="405"/>
                  </a:lnTo>
                  <a:lnTo>
                    <a:pt x="538" y="389"/>
                  </a:lnTo>
                  <a:lnTo>
                    <a:pt x="546" y="373"/>
                  </a:lnTo>
                  <a:lnTo>
                    <a:pt x="554" y="360"/>
                  </a:lnTo>
                  <a:lnTo>
                    <a:pt x="560" y="349"/>
                  </a:lnTo>
                  <a:lnTo>
                    <a:pt x="565" y="342"/>
                  </a:lnTo>
                  <a:lnTo>
                    <a:pt x="567" y="338"/>
                  </a:lnTo>
                  <a:lnTo>
                    <a:pt x="392" y="338"/>
                  </a:lnTo>
                  <a:close/>
                  <a:moveTo>
                    <a:pt x="197" y="338"/>
                  </a:moveTo>
                  <a:lnTo>
                    <a:pt x="196" y="341"/>
                  </a:lnTo>
                  <a:lnTo>
                    <a:pt x="192" y="347"/>
                  </a:lnTo>
                  <a:lnTo>
                    <a:pt x="186" y="357"/>
                  </a:lnTo>
                  <a:lnTo>
                    <a:pt x="179" y="369"/>
                  </a:lnTo>
                  <a:lnTo>
                    <a:pt x="171" y="383"/>
                  </a:lnTo>
                  <a:lnTo>
                    <a:pt x="162" y="399"/>
                  </a:lnTo>
                  <a:lnTo>
                    <a:pt x="153" y="415"/>
                  </a:lnTo>
                  <a:lnTo>
                    <a:pt x="144" y="431"/>
                  </a:lnTo>
                  <a:lnTo>
                    <a:pt x="135" y="446"/>
                  </a:lnTo>
                  <a:lnTo>
                    <a:pt x="126" y="461"/>
                  </a:lnTo>
                  <a:lnTo>
                    <a:pt x="119" y="473"/>
                  </a:lnTo>
                  <a:lnTo>
                    <a:pt x="114" y="483"/>
                  </a:lnTo>
                  <a:lnTo>
                    <a:pt x="110" y="490"/>
                  </a:lnTo>
                  <a:lnTo>
                    <a:pt x="108" y="493"/>
                  </a:lnTo>
                  <a:lnTo>
                    <a:pt x="471" y="493"/>
                  </a:lnTo>
                  <a:lnTo>
                    <a:pt x="469" y="490"/>
                  </a:lnTo>
                  <a:lnTo>
                    <a:pt x="465" y="483"/>
                  </a:lnTo>
                  <a:lnTo>
                    <a:pt x="460" y="473"/>
                  </a:lnTo>
                  <a:lnTo>
                    <a:pt x="452" y="461"/>
                  </a:lnTo>
                  <a:lnTo>
                    <a:pt x="444" y="446"/>
                  </a:lnTo>
                  <a:lnTo>
                    <a:pt x="435" y="431"/>
                  </a:lnTo>
                  <a:lnTo>
                    <a:pt x="426" y="415"/>
                  </a:lnTo>
                  <a:lnTo>
                    <a:pt x="416" y="399"/>
                  </a:lnTo>
                  <a:lnTo>
                    <a:pt x="408" y="383"/>
                  </a:lnTo>
                  <a:lnTo>
                    <a:pt x="399" y="369"/>
                  </a:lnTo>
                  <a:lnTo>
                    <a:pt x="392" y="357"/>
                  </a:lnTo>
                  <a:lnTo>
                    <a:pt x="387" y="347"/>
                  </a:lnTo>
                  <a:lnTo>
                    <a:pt x="383" y="341"/>
                  </a:lnTo>
                  <a:lnTo>
                    <a:pt x="382" y="338"/>
                  </a:lnTo>
                  <a:lnTo>
                    <a:pt x="197" y="338"/>
                  </a:lnTo>
                  <a:close/>
                  <a:moveTo>
                    <a:pt x="13" y="338"/>
                  </a:moveTo>
                  <a:lnTo>
                    <a:pt x="15" y="342"/>
                  </a:lnTo>
                  <a:lnTo>
                    <a:pt x="19" y="349"/>
                  </a:lnTo>
                  <a:lnTo>
                    <a:pt x="25" y="359"/>
                  </a:lnTo>
                  <a:lnTo>
                    <a:pt x="33" y="373"/>
                  </a:lnTo>
                  <a:lnTo>
                    <a:pt x="42" y="388"/>
                  </a:lnTo>
                  <a:lnTo>
                    <a:pt x="51" y="405"/>
                  </a:lnTo>
                  <a:lnTo>
                    <a:pt x="61" y="421"/>
                  </a:lnTo>
                  <a:lnTo>
                    <a:pt x="71" y="438"/>
                  </a:lnTo>
                  <a:lnTo>
                    <a:pt x="80" y="453"/>
                  </a:lnTo>
                  <a:lnTo>
                    <a:pt x="87" y="467"/>
                  </a:lnTo>
                  <a:lnTo>
                    <a:pt x="94" y="478"/>
                  </a:lnTo>
                  <a:lnTo>
                    <a:pt x="98" y="485"/>
                  </a:lnTo>
                  <a:lnTo>
                    <a:pt x="100" y="488"/>
                  </a:lnTo>
                  <a:lnTo>
                    <a:pt x="102" y="485"/>
                  </a:lnTo>
                  <a:lnTo>
                    <a:pt x="106" y="478"/>
                  </a:lnTo>
                  <a:lnTo>
                    <a:pt x="112" y="467"/>
                  </a:lnTo>
                  <a:lnTo>
                    <a:pt x="120" y="453"/>
                  </a:lnTo>
                  <a:lnTo>
                    <a:pt x="129" y="438"/>
                  </a:lnTo>
                  <a:lnTo>
                    <a:pt x="138" y="422"/>
                  </a:lnTo>
                  <a:lnTo>
                    <a:pt x="148" y="405"/>
                  </a:lnTo>
                  <a:lnTo>
                    <a:pt x="157" y="389"/>
                  </a:lnTo>
                  <a:lnTo>
                    <a:pt x="166" y="373"/>
                  </a:lnTo>
                  <a:lnTo>
                    <a:pt x="174" y="360"/>
                  </a:lnTo>
                  <a:lnTo>
                    <a:pt x="180" y="349"/>
                  </a:lnTo>
                  <a:lnTo>
                    <a:pt x="184" y="342"/>
                  </a:lnTo>
                  <a:lnTo>
                    <a:pt x="186" y="338"/>
                  </a:lnTo>
                  <a:lnTo>
                    <a:pt x="13" y="338"/>
                  </a:lnTo>
                  <a:close/>
                  <a:moveTo>
                    <a:pt x="290" y="178"/>
                  </a:moveTo>
                  <a:lnTo>
                    <a:pt x="288" y="182"/>
                  </a:lnTo>
                  <a:lnTo>
                    <a:pt x="284" y="189"/>
                  </a:lnTo>
                  <a:lnTo>
                    <a:pt x="277" y="200"/>
                  </a:lnTo>
                  <a:lnTo>
                    <a:pt x="270" y="213"/>
                  </a:lnTo>
                  <a:lnTo>
                    <a:pt x="261" y="229"/>
                  </a:lnTo>
                  <a:lnTo>
                    <a:pt x="251" y="245"/>
                  </a:lnTo>
                  <a:lnTo>
                    <a:pt x="242" y="262"/>
                  </a:lnTo>
                  <a:lnTo>
                    <a:pt x="232" y="278"/>
                  </a:lnTo>
                  <a:lnTo>
                    <a:pt x="224" y="293"/>
                  </a:lnTo>
                  <a:lnTo>
                    <a:pt x="215" y="308"/>
                  </a:lnTo>
                  <a:lnTo>
                    <a:pt x="209" y="319"/>
                  </a:lnTo>
                  <a:lnTo>
                    <a:pt x="204" y="326"/>
                  </a:lnTo>
                  <a:lnTo>
                    <a:pt x="202" y="329"/>
                  </a:lnTo>
                  <a:lnTo>
                    <a:pt x="376" y="329"/>
                  </a:lnTo>
                  <a:lnTo>
                    <a:pt x="375" y="326"/>
                  </a:lnTo>
                  <a:lnTo>
                    <a:pt x="370" y="319"/>
                  </a:lnTo>
                  <a:lnTo>
                    <a:pt x="364" y="308"/>
                  </a:lnTo>
                  <a:lnTo>
                    <a:pt x="356" y="293"/>
                  </a:lnTo>
                  <a:lnTo>
                    <a:pt x="347" y="278"/>
                  </a:lnTo>
                  <a:lnTo>
                    <a:pt x="338" y="262"/>
                  </a:lnTo>
                  <a:lnTo>
                    <a:pt x="328" y="245"/>
                  </a:lnTo>
                  <a:lnTo>
                    <a:pt x="319" y="229"/>
                  </a:lnTo>
                  <a:lnTo>
                    <a:pt x="310" y="213"/>
                  </a:lnTo>
                  <a:lnTo>
                    <a:pt x="302" y="200"/>
                  </a:lnTo>
                  <a:lnTo>
                    <a:pt x="296" y="189"/>
                  </a:lnTo>
                  <a:lnTo>
                    <a:pt x="292" y="182"/>
                  </a:lnTo>
                  <a:lnTo>
                    <a:pt x="290" y="178"/>
                  </a:lnTo>
                  <a:close/>
                  <a:moveTo>
                    <a:pt x="384" y="14"/>
                  </a:moveTo>
                  <a:lnTo>
                    <a:pt x="383" y="17"/>
                  </a:lnTo>
                  <a:lnTo>
                    <a:pt x="379" y="23"/>
                  </a:lnTo>
                  <a:lnTo>
                    <a:pt x="373" y="33"/>
                  </a:lnTo>
                  <a:lnTo>
                    <a:pt x="366" y="47"/>
                  </a:lnTo>
                  <a:lnTo>
                    <a:pt x="358" y="61"/>
                  </a:lnTo>
                  <a:lnTo>
                    <a:pt x="349" y="77"/>
                  </a:lnTo>
                  <a:lnTo>
                    <a:pt x="339" y="93"/>
                  </a:lnTo>
                  <a:lnTo>
                    <a:pt x="330" y="109"/>
                  </a:lnTo>
                  <a:lnTo>
                    <a:pt x="321" y="124"/>
                  </a:lnTo>
                  <a:lnTo>
                    <a:pt x="313" y="139"/>
                  </a:lnTo>
                  <a:lnTo>
                    <a:pt x="306" y="151"/>
                  </a:lnTo>
                  <a:lnTo>
                    <a:pt x="300" y="160"/>
                  </a:lnTo>
                  <a:lnTo>
                    <a:pt x="297" y="167"/>
                  </a:lnTo>
                  <a:lnTo>
                    <a:pt x="295" y="169"/>
                  </a:lnTo>
                  <a:lnTo>
                    <a:pt x="297" y="172"/>
                  </a:lnTo>
                  <a:lnTo>
                    <a:pt x="301" y="178"/>
                  </a:lnTo>
                  <a:lnTo>
                    <a:pt x="306" y="188"/>
                  </a:lnTo>
                  <a:lnTo>
                    <a:pt x="314" y="201"/>
                  </a:lnTo>
                  <a:lnTo>
                    <a:pt x="322" y="216"/>
                  </a:lnTo>
                  <a:lnTo>
                    <a:pt x="331" y="232"/>
                  </a:lnTo>
                  <a:lnTo>
                    <a:pt x="341" y="249"/>
                  </a:lnTo>
                  <a:lnTo>
                    <a:pt x="351" y="265"/>
                  </a:lnTo>
                  <a:lnTo>
                    <a:pt x="360" y="282"/>
                  </a:lnTo>
                  <a:lnTo>
                    <a:pt x="369" y="296"/>
                  </a:lnTo>
                  <a:lnTo>
                    <a:pt x="376" y="310"/>
                  </a:lnTo>
                  <a:lnTo>
                    <a:pt x="382" y="320"/>
                  </a:lnTo>
                  <a:lnTo>
                    <a:pt x="386" y="327"/>
                  </a:lnTo>
                  <a:lnTo>
                    <a:pt x="387" y="329"/>
                  </a:lnTo>
                  <a:lnTo>
                    <a:pt x="567" y="329"/>
                  </a:lnTo>
                  <a:lnTo>
                    <a:pt x="565" y="326"/>
                  </a:lnTo>
                  <a:lnTo>
                    <a:pt x="560" y="319"/>
                  </a:lnTo>
                  <a:lnTo>
                    <a:pt x="554" y="307"/>
                  </a:lnTo>
                  <a:lnTo>
                    <a:pt x="545" y="291"/>
                  </a:lnTo>
                  <a:lnTo>
                    <a:pt x="535" y="273"/>
                  </a:lnTo>
                  <a:lnTo>
                    <a:pt x="523" y="253"/>
                  </a:lnTo>
                  <a:lnTo>
                    <a:pt x="510" y="231"/>
                  </a:lnTo>
                  <a:lnTo>
                    <a:pt x="496" y="208"/>
                  </a:lnTo>
                  <a:lnTo>
                    <a:pt x="482" y="184"/>
                  </a:lnTo>
                  <a:lnTo>
                    <a:pt x="468" y="159"/>
                  </a:lnTo>
                  <a:lnTo>
                    <a:pt x="454" y="135"/>
                  </a:lnTo>
                  <a:lnTo>
                    <a:pt x="441" y="112"/>
                  </a:lnTo>
                  <a:lnTo>
                    <a:pt x="428" y="90"/>
                  </a:lnTo>
                  <a:lnTo>
                    <a:pt x="416" y="70"/>
                  </a:lnTo>
                  <a:lnTo>
                    <a:pt x="406" y="52"/>
                  </a:lnTo>
                  <a:lnTo>
                    <a:pt x="397" y="36"/>
                  </a:lnTo>
                  <a:lnTo>
                    <a:pt x="391" y="24"/>
                  </a:lnTo>
                  <a:lnTo>
                    <a:pt x="386" y="17"/>
                  </a:lnTo>
                  <a:lnTo>
                    <a:pt x="384" y="14"/>
                  </a:lnTo>
                  <a:close/>
                  <a:moveTo>
                    <a:pt x="194" y="14"/>
                  </a:moveTo>
                  <a:lnTo>
                    <a:pt x="193" y="17"/>
                  </a:lnTo>
                  <a:lnTo>
                    <a:pt x="188" y="24"/>
                  </a:lnTo>
                  <a:lnTo>
                    <a:pt x="182" y="36"/>
                  </a:lnTo>
                  <a:lnTo>
                    <a:pt x="173" y="52"/>
                  </a:lnTo>
                  <a:lnTo>
                    <a:pt x="163" y="70"/>
                  </a:lnTo>
                  <a:lnTo>
                    <a:pt x="151" y="90"/>
                  </a:lnTo>
                  <a:lnTo>
                    <a:pt x="138" y="112"/>
                  </a:lnTo>
                  <a:lnTo>
                    <a:pt x="125" y="135"/>
                  </a:lnTo>
                  <a:lnTo>
                    <a:pt x="111" y="159"/>
                  </a:lnTo>
                  <a:lnTo>
                    <a:pt x="97" y="184"/>
                  </a:lnTo>
                  <a:lnTo>
                    <a:pt x="83" y="208"/>
                  </a:lnTo>
                  <a:lnTo>
                    <a:pt x="69" y="231"/>
                  </a:lnTo>
                  <a:lnTo>
                    <a:pt x="57" y="253"/>
                  </a:lnTo>
                  <a:lnTo>
                    <a:pt x="45" y="273"/>
                  </a:lnTo>
                  <a:lnTo>
                    <a:pt x="35" y="291"/>
                  </a:lnTo>
                  <a:lnTo>
                    <a:pt x="26" y="307"/>
                  </a:lnTo>
                  <a:lnTo>
                    <a:pt x="19" y="319"/>
                  </a:lnTo>
                  <a:lnTo>
                    <a:pt x="15" y="326"/>
                  </a:lnTo>
                  <a:lnTo>
                    <a:pt x="13" y="329"/>
                  </a:lnTo>
                  <a:lnTo>
                    <a:pt x="192" y="329"/>
                  </a:lnTo>
                  <a:lnTo>
                    <a:pt x="193" y="327"/>
                  </a:lnTo>
                  <a:lnTo>
                    <a:pt x="197" y="320"/>
                  </a:lnTo>
                  <a:lnTo>
                    <a:pt x="203" y="310"/>
                  </a:lnTo>
                  <a:lnTo>
                    <a:pt x="210" y="296"/>
                  </a:lnTo>
                  <a:lnTo>
                    <a:pt x="219" y="282"/>
                  </a:lnTo>
                  <a:lnTo>
                    <a:pt x="229" y="265"/>
                  </a:lnTo>
                  <a:lnTo>
                    <a:pt x="239" y="249"/>
                  </a:lnTo>
                  <a:lnTo>
                    <a:pt x="248" y="232"/>
                  </a:lnTo>
                  <a:lnTo>
                    <a:pt x="258" y="216"/>
                  </a:lnTo>
                  <a:lnTo>
                    <a:pt x="266" y="201"/>
                  </a:lnTo>
                  <a:lnTo>
                    <a:pt x="273" y="188"/>
                  </a:lnTo>
                  <a:lnTo>
                    <a:pt x="279" y="178"/>
                  </a:lnTo>
                  <a:lnTo>
                    <a:pt x="283" y="172"/>
                  </a:lnTo>
                  <a:lnTo>
                    <a:pt x="285" y="169"/>
                  </a:lnTo>
                  <a:lnTo>
                    <a:pt x="283" y="167"/>
                  </a:lnTo>
                  <a:lnTo>
                    <a:pt x="280" y="160"/>
                  </a:lnTo>
                  <a:lnTo>
                    <a:pt x="274" y="151"/>
                  </a:lnTo>
                  <a:lnTo>
                    <a:pt x="267" y="139"/>
                  </a:lnTo>
                  <a:lnTo>
                    <a:pt x="259" y="124"/>
                  </a:lnTo>
                  <a:lnTo>
                    <a:pt x="250" y="109"/>
                  </a:lnTo>
                  <a:lnTo>
                    <a:pt x="241" y="93"/>
                  </a:lnTo>
                  <a:lnTo>
                    <a:pt x="231" y="77"/>
                  </a:lnTo>
                  <a:lnTo>
                    <a:pt x="222" y="61"/>
                  </a:lnTo>
                  <a:lnTo>
                    <a:pt x="213" y="47"/>
                  </a:lnTo>
                  <a:lnTo>
                    <a:pt x="206" y="33"/>
                  </a:lnTo>
                  <a:lnTo>
                    <a:pt x="200" y="23"/>
                  </a:lnTo>
                  <a:lnTo>
                    <a:pt x="196" y="17"/>
                  </a:lnTo>
                  <a:lnTo>
                    <a:pt x="194" y="14"/>
                  </a:lnTo>
                  <a:close/>
                  <a:moveTo>
                    <a:pt x="202" y="9"/>
                  </a:moveTo>
                  <a:lnTo>
                    <a:pt x="204" y="12"/>
                  </a:lnTo>
                  <a:lnTo>
                    <a:pt x="209" y="20"/>
                  </a:lnTo>
                  <a:lnTo>
                    <a:pt x="215" y="30"/>
                  </a:lnTo>
                  <a:lnTo>
                    <a:pt x="224" y="44"/>
                  </a:lnTo>
                  <a:lnTo>
                    <a:pt x="232" y="60"/>
                  </a:lnTo>
                  <a:lnTo>
                    <a:pt x="242" y="77"/>
                  </a:lnTo>
                  <a:lnTo>
                    <a:pt x="251" y="93"/>
                  </a:lnTo>
                  <a:lnTo>
                    <a:pt x="261" y="110"/>
                  </a:lnTo>
                  <a:lnTo>
                    <a:pt x="270" y="125"/>
                  </a:lnTo>
                  <a:lnTo>
                    <a:pt x="277" y="138"/>
                  </a:lnTo>
                  <a:lnTo>
                    <a:pt x="284" y="149"/>
                  </a:lnTo>
                  <a:lnTo>
                    <a:pt x="288" y="157"/>
                  </a:lnTo>
                  <a:lnTo>
                    <a:pt x="290" y="160"/>
                  </a:lnTo>
                  <a:lnTo>
                    <a:pt x="292" y="157"/>
                  </a:lnTo>
                  <a:lnTo>
                    <a:pt x="296" y="149"/>
                  </a:lnTo>
                  <a:lnTo>
                    <a:pt x="302" y="138"/>
                  </a:lnTo>
                  <a:lnTo>
                    <a:pt x="310" y="125"/>
                  </a:lnTo>
                  <a:lnTo>
                    <a:pt x="319" y="110"/>
                  </a:lnTo>
                  <a:lnTo>
                    <a:pt x="328" y="93"/>
                  </a:lnTo>
                  <a:lnTo>
                    <a:pt x="338" y="77"/>
                  </a:lnTo>
                  <a:lnTo>
                    <a:pt x="347" y="60"/>
                  </a:lnTo>
                  <a:lnTo>
                    <a:pt x="356" y="44"/>
                  </a:lnTo>
                  <a:lnTo>
                    <a:pt x="364" y="30"/>
                  </a:lnTo>
                  <a:lnTo>
                    <a:pt x="370" y="20"/>
                  </a:lnTo>
                  <a:lnTo>
                    <a:pt x="375" y="12"/>
                  </a:lnTo>
                  <a:lnTo>
                    <a:pt x="376" y="9"/>
                  </a:lnTo>
                  <a:lnTo>
                    <a:pt x="202" y="9"/>
                  </a:lnTo>
                  <a:close/>
                  <a:moveTo>
                    <a:pt x="192" y="0"/>
                  </a:moveTo>
                  <a:lnTo>
                    <a:pt x="387" y="0"/>
                  </a:lnTo>
                  <a:lnTo>
                    <a:pt x="580" y="334"/>
                  </a:lnTo>
                  <a:lnTo>
                    <a:pt x="482" y="502"/>
                  </a:lnTo>
                  <a:lnTo>
                    <a:pt x="97" y="502"/>
                  </a:lnTo>
                  <a:lnTo>
                    <a:pt x="0" y="334"/>
                  </a:lnTo>
                  <a:lnTo>
                    <a:pt x="192"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5" name="Freeform 34">
              <a:extLst>
                <a:ext uri="{FF2B5EF4-FFF2-40B4-BE49-F238E27FC236}">
                  <a16:creationId xmlns:a16="http://schemas.microsoft.com/office/drawing/2014/main" id="{5A9B6C0B-D8E0-FBEC-188A-90B324FB88E7}"/>
                </a:ext>
              </a:extLst>
            </p:cNvPr>
            <p:cNvSpPr>
              <a:spLocks/>
            </p:cNvSpPr>
            <p:nvPr/>
          </p:nvSpPr>
          <p:spPr bwMode="auto">
            <a:xfrm>
              <a:off x="1597932" y="2651964"/>
              <a:ext cx="66258" cy="80456"/>
            </a:xfrm>
            <a:custGeom>
              <a:avLst/>
              <a:gdLst>
                <a:gd name="T0" fmla="*/ 0 w 84"/>
                <a:gd name="T1" fmla="*/ 0 h 101"/>
                <a:gd name="T2" fmla="*/ 25 w 84"/>
                <a:gd name="T3" fmla="*/ 0 h 101"/>
                <a:gd name="T4" fmla="*/ 53 w 84"/>
                <a:gd name="T5" fmla="*/ 48 h 101"/>
                <a:gd name="T6" fmla="*/ 66 w 84"/>
                <a:gd name="T7" fmla="*/ 72 h 101"/>
                <a:gd name="T8" fmla="*/ 66 w 84"/>
                <a:gd name="T9" fmla="*/ 60 h 101"/>
                <a:gd name="T10" fmla="*/ 65 w 84"/>
                <a:gd name="T11" fmla="*/ 45 h 101"/>
                <a:gd name="T12" fmla="*/ 65 w 84"/>
                <a:gd name="T13" fmla="*/ 32 h 101"/>
                <a:gd name="T14" fmla="*/ 65 w 84"/>
                <a:gd name="T15" fmla="*/ 0 h 101"/>
                <a:gd name="T16" fmla="*/ 84 w 84"/>
                <a:gd name="T17" fmla="*/ 0 h 101"/>
                <a:gd name="T18" fmla="*/ 84 w 84"/>
                <a:gd name="T19" fmla="*/ 101 h 101"/>
                <a:gd name="T20" fmla="*/ 58 w 84"/>
                <a:gd name="T21" fmla="*/ 101 h 101"/>
                <a:gd name="T22" fmla="*/ 29 w 84"/>
                <a:gd name="T23" fmla="*/ 50 h 101"/>
                <a:gd name="T24" fmla="*/ 23 w 84"/>
                <a:gd name="T25" fmla="*/ 39 h 101"/>
                <a:gd name="T26" fmla="*/ 18 w 84"/>
                <a:gd name="T27" fmla="*/ 28 h 101"/>
                <a:gd name="T28" fmla="*/ 18 w 84"/>
                <a:gd name="T29" fmla="*/ 39 h 101"/>
                <a:gd name="T30" fmla="*/ 19 w 84"/>
                <a:gd name="T31" fmla="*/ 52 h 101"/>
                <a:gd name="T32" fmla="*/ 19 w 84"/>
                <a:gd name="T33" fmla="*/ 65 h 101"/>
                <a:gd name="T34" fmla="*/ 19 w 84"/>
                <a:gd name="T35" fmla="*/ 101 h 101"/>
                <a:gd name="T36" fmla="*/ 0 w 84"/>
                <a:gd name="T37" fmla="*/ 101 h 101"/>
                <a:gd name="T38" fmla="*/ 0 w 84"/>
                <a:gd name="T3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4" h="101">
                  <a:moveTo>
                    <a:pt x="0" y="0"/>
                  </a:moveTo>
                  <a:lnTo>
                    <a:pt x="25" y="0"/>
                  </a:lnTo>
                  <a:lnTo>
                    <a:pt x="53" y="48"/>
                  </a:lnTo>
                  <a:lnTo>
                    <a:pt x="66" y="72"/>
                  </a:lnTo>
                  <a:lnTo>
                    <a:pt x="66" y="60"/>
                  </a:lnTo>
                  <a:lnTo>
                    <a:pt x="65" y="45"/>
                  </a:lnTo>
                  <a:lnTo>
                    <a:pt x="65" y="32"/>
                  </a:lnTo>
                  <a:lnTo>
                    <a:pt x="65" y="0"/>
                  </a:lnTo>
                  <a:lnTo>
                    <a:pt x="84" y="0"/>
                  </a:lnTo>
                  <a:lnTo>
                    <a:pt x="84" y="101"/>
                  </a:lnTo>
                  <a:lnTo>
                    <a:pt x="58" y="101"/>
                  </a:lnTo>
                  <a:lnTo>
                    <a:pt x="29" y="50"/>
                  </a:lnTo>
                  <a:lnTo>
                    <a:pt x="23" y="39"/>
                  </a:lnTo>
                  <a:lnTo>
                    <a:pt x="18" y="28"/>
                  </a:lnTo>
                  <a:lnTo>
                    <a:pt x="18" y="39"/>
                  </a:lnTo>
                  <a:lnTo>
                    <a:pt x="19" y="52"/>
                  </a:lnTo>
                  <a:lnTo>
                    <a:pt x="19" y="65"/>
                  </a:lnTo>
                  <a:lnTo>
                    <a:pt x="19" y="101"/>
                  </a:lnTo>
                  <a:lnTo>
                    <a:pt x="0" y="101"/>
                  </a:lnTo>
                  <a:lnTo>
                    <a:pt x="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6" name="Freeform 35">
              <a:extLst>
                <a:ext uri="{FF2B5EF4-FFF2-40B4-BE49-F238E27FC236}">
                  <a16:creationId xmlns:a16="http://schemas.microsoft.com/office/drawing/2014/main" id="{8D34245F-91F6-675D-0161-975607FB4EBB}"/>
                </a:ext>
              </a:extLst>
            </p:cNvPr>
            <p:cNvSpPr>
              <a:spLocks noEditPoints="1"/>
            </p:cNvSpPr>
            <p:nvPr/>
          </p:nvSpPr>
          <p:spPr bwMode="auto">
            <a:xfrm>
              <a:off x="1680754" y="2651964"/>
              <a:ext cx="73357" cy="80456"/>
            </a:xfrm>
            <a:custGeom>
              <a:avLst/>
              <a:gdLst>
                <a:gd name="T0" fmla="*/ 45 w 92"/>
                <a:gd name="T1" fmla="*/ 22 h 101"/>
                <a:gd name="T2" fmla="*/ 40 w 92"/>
                <a:gd name="T3" fmla="*/ 39 h 101"/>
                <a:gd name="T4" fmla="*/ 31 w 92"/>
                <a:gd name="T5" fmla="*/ 65 h 101"/>
                <a:gd name="T6" fmla="*/ 59 w 92"/>
                <a:gd name="T7" fmla="*/ 65 h 101"/>
                <a:gd name="T8" fmla="*/ 49 w 92"/>
                <a:gd name="T9" fmla="*/ 39 h 101"/>
                <a:gd name="T10" fmla="*/ 45 w 92"/>
                <a:gd name="T11" fmla="*/ 22 h 101"/>
                <a:gd name="T12" fmla="*/ 45 w 92"/>
                <a:gd name="T13" fmla="*/ 22 h 101"/>
                <a:gd name="T14" fmla="*/ 35 w 92"/>
                <a:gd name="T15" fmla="*/ 0 h 101"/>
                <a:gd name="T16" fmla="*/ 56 w 92"/>
                <a:gd name="T17" fmla="*/ 0 h 101"/>
                <a:gd name="T18" fmla="*/ 92 w 92"/>
                <a:gd name="T19" fmla="*/ 101 h 101"/>
                <a:gd name="T20" fmla="*/ 71 w 92"/>
                <a:gd name="T21" fmla="*/ 101 h 101"/>
                <a:gd name="T22" fmla="*/ 64 w 92"/>
                <a:gd name="T23" fmla="*/ 80 h 101"/>
                <a:gd name="T24" fmla="*/ 26 w 92"/>
                <a:gd name="T25" fmla="*/ 80 h 101"/>
                <a:gd name="T26" fmla="*/ 19 w 92"/>
                <a:gd name="T27" fmla="*/ 101 h 101"/>
                <a:gd name="T28" fmla="*/ 0 w 92"/>
                <a:gd name="T29" fmla="*/ 101 h 101"/>
                <a:gd name="T30" fmla="*/ 35 w 92"/>
                <a:gd name="T31"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2" h="101">
                  <a:moveTo>
                    <a:pt x="45" y="22"/>
                  </a:moveTo>
                  <a:lnTo>
                    <a:pt x="40" y="39"/>
                  </a:lnTo>
                  <a:lnTo>
                    <a:pt x="31" y="65"/>
                  </a:lnTo>
                  <a:lnTo>
                    <a:pt x="59" y="65"/>
                  </a:lnTo>
                  <a:lnTo>
                    <a:pt x="49" y="39"/>
                  </a:lnTo>
                  <a:lnTo>
                    <a:pt x="45" y="22"/>
                  </a:lnTo>
                  <a:lnTo>
                    <a:pt x="45" y="22"/>
                  </a:lnTo>
                  <a:close/>
                  <a:moveTo>
                    <a:pt x="35" y="0"/>
                  </a:moveTo>
                  <a:lnTo>
                    <a:pt x="56" y="0"/>
                  </a:lnTo>
                  <a:lnTo>
                    <a:pt x="92" y="101"/>
                  </a:lnTo>
                  <a:lnTo>
                    <a:pt x="71" y="101"/>
                  </a:lnTo>
                  <a:lnTo>
                    <a:pt x="64" y="80"/>
                  </a:lnTo>
                  <a:lnTo>
                    <a:pt x="26" y="80"/>
                  </a:lnTo>
                  <a:lnTo>
                    <a:pt x="19" y="101"/>
                  </a:lnTo>
                  <a:lnTo>
                    <a:pt x="0" y="101"/>
                  </a:lnTo>
                  <a:lnTo>
                    <a:pt x="35"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7" name="Freeform 36">
              <a:extLst>
                <a:ext uri="{FF2B5EF4-FFF2-40B4-BE49-F238E27FC236}">
                  <a16:creationId xmlns:a16="http://schemas.microsoft.com/office/drawing/2014/main" id="{8B80F258-676D-38DD-F768-1F70094005DA}"/>
                </a:ext>
              </a:extLst>
            </p:cNvPr>
            <p:cNvSpPr>
              <a:spLocks/>
            </p:cNvSpPr>
            <p:nvPr/>
          </p:nvSpPr>
          <p:spPr bwMode="auto">
            <a:xfrm>
              <a:off x="1758843" y="2651964"/>
              <a:ext cx="56792" cy="80456"/>
            </a:xfrm>
            <a:custGeom>
              <a:avLst/>
              <a:gdLst>
                <a:gd name="T0" fmla="*/ 0 w 71"/>
                <a:gd name="T1" fmla="*/ 0 h 101"/>
                <a:gd name="T2" fmla="*/ 71 w 71"/>
                <a:gd name="T3" fmla="*/ 0 h 101"/>
                <a:gd name="T4" fmla="*/ 71 w 71"/>
                <a:gd name="T5" fmla="*/ 17 h 101"/>
                <a:gd name="T6" fmla="*/ 46 w 71"/>
                <a:gd name="T7" fmla="*/ 17 h 101"/>
                <a:gd name="T8" fmla="*/ 46 w 71"/>
                <a:gd name="T9" fmla="*/ 101 h 101"/>
                <a:gd name="T10" fmla="*/ 26 w 71"/>
                <a:gd name="T11" fmla="*/ 101 h 101"/>
                <a:gd name="T12" fmla="*/ 26 w 71"/>
                <a:gd name="T13" fmla="*/ 17 h 101"/>
                <a:gd name="T14" fmla="*/ 0 w 71"/>
                <a:gd name="T15" fmla="*/ 17 h 101"/>
                <a:gd name="T16" fmla="*/ 0 w 71"/>
                <a:gd name="T17"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1" h="101">
                  <a:moveTo>
                    <a:pt x="0" y="0"/>
                  </a:moveTo>
                  <a:lnTo>
                    <a:pt x="71" y="0"/>
                  </a:lnTo>
                  <a:lnTo>
                    <a:pt x="71" y="17"/>
                  </a:lnTo>
                  <a:lnTo>
                    <a:pt x="46" y="17"/>
                  </a:lnTo>
                  <a:lnTo>
                    <a:pt x="46" y="101"/>
                  </a:lnTo>
                  <a:lnTo>
                    <a:pt x="26" y="101"/>
                  </a:lnTo>
                  <a:lnTo>
                    <a:pt x="26" y="17"/>
                  </a:lnTo>
                  <a:lnTo>
                    <a:pt x="0" y="17"/>
                  </a:lnTo>
                  <a:lnTo>
                    <a:pt x="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8" name="Rectangle 37">
              <a:extLst>
                <a:ext uri="{FF2B5EF4-FFF2-40B4-BE49-F238E27FC236}">
                  <a16:creationId xmlns:a16="http://schemas.microsoft.com/office/drawing/2014/main" id="{993FB4BC-8E86-BF21-E7DB-50A6AD93E44D}"/>
                </a:ext>
              </a:extLst>
            </p:cNvPr>
            <p:cNvSpPr>
              <a:spLocks noChangeArrowheads="1"/>
            </p:cNvSpPr>
            <p:nvPr/>
          </p:nvSpPr>
          <p:spPr bwMode="auto">
            <a:xfrm>
              <a:off x="1832200" y="2651964"/>
              <a:ext cx="16564" cy="80456"/>
            </a:xfrm>
            <a:prstGeom prst="rect">
              <a:avLst/>
            </a:prstGeom>
            <a:solidFill>
              <a:srgbClr val="FFFFFF"/>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9" name="Freeform 38">
              <a:extLst>
                <a:ext uri="{FF2B5EF4-FFF2-40B4-BE49-F238E27FC236}">
                  <a16:creationId xmlns:a16="http://schemas.microsoft.com/office/drawing/2014/main" id="{8558D9F5-8DA3-2C55-EF2C-4E3C8B9372E6}"/>
                </a:ext>
              </a:extLst>
            </p:cNvPr>
            <p:cNvSpPr>
              <a:spLocks noEditPoints="1"/>
            </p:cNvSpPr>
            <p:nvPr/>
          </p:nvSpPr>
          <p:spPr bwMode="auto">
            <a:xfrm>
              <a:off x="1867695" y="2651964"/>
              <a:ext cx="73357" cy="80456"/>
            </a:xfrm>
            <a:custGeom>
              <a:avLst/>
              <a:gdLst>
                <a:gd name="T0" fmla="*/ 47 w 94"/>
                <a:gd name="T1" fmla="*/ 17 h 104"/>
                <a:gd name="T2" fmla="*/ 39 w 94"/>
                <a:gd name="T3" fmla="*/ 18 h 104"/>
                <a:gd name="T4" fmla="*/ 32 w 94"/>
                <a:gd name="T5" fmla="*/ 22 h 104"/>
                <a:gd name="T6" fmla="*/ 26 w 94"/>
                <a:gd name="T7" fmla="*/ 29 h 104"/>
                <a:gd name="T8" fmla="*/ 22 w 94"/>
                <a:gd name="T9" fmla="*/ 39 h 104"/>
                <a:gd name="T10" fmla="*/ 21 w 94"/>
                <a:gd name="T11" fmla="*/ 51 h 104"/>
                <a:gd name="T12" fmla="*/ 22 w 94"/>
                <a:gd name="T13" fmla="*/ 63 h 104"/>
                <a:gd name="T14" fmla="*/ 25 w 94"/>
                <a:gd name="T15" fmla="*/ 72 h 104"/>
                <a:gd name="T16" fmla="*/ 30 w 94"/>
                <a:gd name="T17" fmla="*/ 80 h 104"/>
                <a:gd name="T18" fmla="*/ 37 w 94"/>
                <a:gd name="T19" fmla="*/ 84 h 104"/>
                <a:gd name="T20" fmla="*/ 47 w 94"/>
                <a:gd name="T21" fmla="*/ 86 h 104"/>
                <a:gd name="T22" fmla="*/ 55 w 94"/>
                <a:gd name="T23" fmla="*/ 85 h 104"/>
                <a:gd name="T24" fmla="*/ 62 w 94"/>
                <a:gd name="T25" fmla="*/ 81 h 104"/>
                <a:gd name="T26" fmla="*/ 68 w 94"/>
                <a:gd name="T27" fmla="*/ 74 h 104"/>
                <a:gd name="T28" fmla="*/ 72 w 94"/>
                <a:gd name="T29" fmla="*/ 65 h 104"/>
                <a:gd name="T30" fmla="*/ 74 w 94"/>
                <a:gd name="T31" fmla="*/ 52 h 104"/>
                <a:gd name="T32" fmla="*/ 72 w 94"/>
                <a:gd name="T33" fmla="*/ 37 h 104"/>
                <a:gd name="T34" fmla="*/ 67 w 94"/>
                <a:gd name="T35" fmla="*/ 26 h 104"/>
                <a:gd name="T36" fmla="*/ 59 w 94"/>
                <a:gd name="T37" fmla="*/ 19 h 104"/>
                <a:gd name="T38" fmla="*/ 47 w 94"/>
                <a:gd name="T39" fmla="*/ 17 h 104"/>
                <a:gd name="T40" fmla="*/ 49 w 94"/>
                <a:gd name="T41" fmla="*/ 0 h 104"/>
                <a:gd name="T42" fmla="*/ 62 w 94"/>
                <a:gd name="T43" fmla="*/ 1 h 104"/>
                <a:gd name="T44" fmla="*/ 73 w 94"/>
                <a:gd name="T45" fmla="*/ 5 h 104"/>
                <a:gd name="T46" fmla="*/ 82 w 94"/>
                <a:gd name="T47" fmla="*/ 12 h 104"/>
                <a:gd name="T48" fmla="*/ 89 w 94"/>
                <a:gd name="T49" fmla="*/ 22 h 104"/>
                <a:gd name="T50" fmla="*/ 93 w 94"/>
                <a:gd name="T51" fmla="*/ 34 h 104"/>
                <a:gd name="T52" fmla="*/ 94 w 94"/>
                <a:gd name="T53" fmla="*/ 50 h 104"/>
                <a:gd name="T54" fmla="*/ 93 w 94"/>
                <a:gd name="T55" fmla="*/ 66 h 104"/>
                <a:gd name="T56" fmla="*/ 88 w 94"/>
                <a:gd name="T57" fmla="*/ 79 h 104"/>
                <a:gd name="T58" fmla="*/ 80 w 94"/>
                <a:gd name="T59" fmla="*/ 89 h 104"/>
                <a:gd name="T60" fmla="*/ 70 w 94"/>
                <a:gd name="T61" fmla="*/ 97 h 104"/>
                <a:gd name="T62" fmla="*/ 59 w 94"/>
                <a:gd name="T63" fmla="*/ 102 h 104"/>
                <a:gd name="T64" fmla="*/ 46 w 94"/>
                <a:gd name="T65" fmla="*/ 104 h 104"/>
                <a:gd name="T66" fmla="*/ 32 w 94"/>
                <a:gd name="T67" fmla="*/ 102 h 104"/>
                <a:gd name="T68" fmla="*/ 20 w 94"/>
                <a:gd name="T69" fmla="*/ 97 h 104"/>
                <a:gd name="T70" fmla="*/ 11 w 94"/>
                <a:gd name="T71" fmla="*/ 90 h 104"/>
                <a:gd name="T72" fmla="*/ 5 w 94"/>
                <a:gd name="T73" fmla="*/ 80 h 104"/>
                <a:gd name="T74" fmla="*/ 1 w 94"/>
                <a:gd name="T75" fmla="*/ 67 h 104"/>
                <a:gd name="T76" fmla="*/ 0 w 94"/>
                <a:gd name="T77" fmla="*/ 53 h 104"/>
                <a:gd name="T78" fmla="*/ 2 w 94"/>
                <a:gd name="T79" fmla="*/ 37 h 104"/>
                <a:gd name="T80" fmla="*/ 7 w 94"/>
                <a:gd name="T81" fmla="*/ 24 h 104"/>
                <a:gd name="T82" fmla="*/ 15 w 94"/>
                <a:gd name="T83" fmla="*/ 14 h 104"/>
                <a:gd name="T84" fmla="*/ 24 w 94"/>
                <a:gd name="T85" fmla="*/ 6 h 104"/>
                <a:gd name="T86" fmla="*/ 36 w 94"/>
                <a:gd name="T87" fmla="*/ 1 h 104"/>
                <a:gd name="T88" fmla="*/ 49 w 94"/>
                <a:gd name="T89"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94" h="104">
                  <a:moveTo>
                    <a:pt x="47" y="17"/>
                  </a:moveTo>
                  <a:lnTo>
                    <a:pt x="39" y="18"/>
                  </a:lnTo>
                  <a:lnTo>
                    <a:pt x="32" y="22"/>
                  </a:lnTo>
                  <a:lnTo>
                    <a:pt x="26" y="29"/>
                  </a:lnTo>
                  <a:lnTo>
                    <a:pt x="22" y="39"/>
                  </a:lnTo>
                  <a:lnTo>
                    <a:pt x="21" y="51"/>
                  </a:lnTo>
                  <a:lnTo>
                    <a:pt x="22" y="63"/>
                  </a:lnTo>
                  <a:lnTo>
                    <a:pt x="25" y="72"/>
                  </a:lnTo>
                  <a:lnTo>
                    <a:pt x="30" y="80"/>
                  </a:lnTo>
                  <a:lnTo>
                    <a:pt x="37" y="84"/>
                  </a:lnTo>
                  <a:lnTo>
                    <a:pt x="47" y="86"/>
                  </a:lnTo>
                  <a:lnTo>
                    <a:pt x="55" y="85"/>
                  </a:lnTo>
                  <a:lnTo>
                    <a:pt x="62" y="81"/>
                  </a:lnTo>
                  <a:lnTo>
                    <a:pt x="68" y="74"/>
                  </a:lnTo>
                  <a:lnTo>
                    <a:pt x="72" y="65"/>
                  </a:lnTo>
                  <a:lnTo>
                    <a:pt x="74" y="52"/>
                  </a:lnTo>
                  <a:lnTo>
                    <a:pt x="72" y="37"/>
                  </a:lnTo>
                  <a:lnTo>
                    <a:pt x="67" y="26"/>
                  </a:lnTo>
                  <a:lnTo>
                    <a:pt x="59" y="19"/>
                  </a:lnTo>
                  <a:lnTo>
                    <a:pt x="47" y="17"/>
                  </a:lnTo>
                  <a:close/>
                  <a:moveTo>
                    <a:pt x="49" y="0"/>
                  </a:moveTo>
                  <a:lnTo>
                    <a:pt x="62" y="1"/>
                  </a:lnTo>
                  <a:lnTo>
                    <a:pt x="73" y="5"/>
                  </a:lnTo>
                  <a:lnTo>
                    <a:pt x="82" y="12"/>
                  </a:lnTo>
                  <a:lnTo>
                    <a:pt x="89" y="22"/>
                  </a:lnTo>
                  <a:lnTo>
                    <a:pt x="93" y="34"/>
                  </a:lnTo>
                  <a:lnTo>
                    <a:pt x="94" y="50"/>
                  </a:lnTo>
                  <a:lnTo>
                    <a:pt x="93" y="66"/>
                  </a:lnTo>
                  <a:lnTo>
                    <a:pt x="88" y="79"/>
                  </a:lnTo>
                  <a:lnTo>
                    <a:pt x="80" y="89"/>
                  </a:lnTo>
                  <a:lnTo>
                    <a:pt x="70" y="97"/>
                  </a:lnTo>
                  <a:lnTo>
                    <a:pt x="59" y="102"/>
                  </a:lnTo>
                  <a:lnTo>
                    <a:pt x="46" y="104"/>
                  </a:lnTo>
                  <a:lnTo>
                    <a:pt x="32" y="102"/>
                  </a:lnTo>
                  <a:lnTo>
                    <a:pt x="20" y="97"/>
                  </a:lnTo>
                  <a:lnTo>
                    <a:pt x="11" y="90"/>
                  </a:lnTo>
                  <a:lnTo>
                    <a:pt x="5" y="80"/>
                  </a:lnTo>
                  <a:lnTo>
                    <a:pt x="1" y="67"/>
                  </a:lnTo>
                  <a:lnTo>
                    <a:pt x="0" y="53"/>
                  </a:lnTo>
                  <a:lnTo>
                    <a:pt x="2" y="37"/>
                  </a:lnTo>
                  <a:lnTo>
                    <a:pt x="7" y="24"/>
                  </a:lnTo>
                  <a:lnTo>
                    <a:pt x="15" y="14"/>
                  </a:lnTo>
                  <a:lnTo>
                    <a:pt x="24" y="6"/>
                  </a:lnTo>
                  <a:lnTo>
                    <a:pt x="36" y="1"/>
                  </a:lnTo>
                  <a:lnTo>
                    <a:pt x="49"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0" name="Freeform 39">
              <a:extLst>
                <a:ext uri="{FF2B5EF4-FFF2-40B4-BE49-F238E27FC236}">
                  <a16:creationId xmlns:a16="http://schemas.microsoft.com/office/drawing/2014/main" id="{76A1F83F-2FA7-029D-A639-6622C64386B5}"/>
                </a:ext>
              </a:extLst>
            </p:cNvPr>
            <p:cNvSpPr>
              <a:spLocks/>
            </p:cNvSpPr>
            <p:nvPr/>
          </p:nvSpPr>
          <p:spPr bwMode="auto">
            <a:xfrm>
              <a:off x="1957616" y="2651964"/>
              <a:ext cx="66258" cy="80456"/>
            </a:xfrm>
            <a:custGeom>
              <a:avLst/>
              <a:gdLst>
                <a:gd name="T0" fmla="*/ 0 w 83"/>
                <a:gd name="T1" fmla="*/ 0 h 101"/>
                <a:gd name="T2" fmla="*/ 25 w 83"/>
                <a:gd name="T3" fmla="*/ 0 h 101"/>
                <a:gd name="T4" fmla="*/ 53 w 83"/>
                <a:gd name="T5" fmla="*/ 48 h 101"/>
                <a:gd name="T6" fmla="*/ 65 w 83"/>
                <a:gd name="T7" fmla="*/ 72 h 101"/>
                <a:gd name="T8" fmla="*/ 65 w 83"/>
                <a:gd name="T9" fmla="*/ 60 h 101"/>
                <a:gd name="T10" fmla="*/ 64 w 83"/>
                <a:gd name="T11" fmla="*/ 45 h 101"/>
                <a:gd name="T12" fmla="*/ 64 w 83"/>
                <a:gd name="T13" fmla="*/ 32 h 101"/>
                <a:gd name="T14" fmla="*/ 64 w 83"/>
                <a:gd name="T15" fmla="*/ 0 h 101"/>
                <a:gd name="T16" fmla="*/ 83 w 83"/>
                <a:gd name="T17" fmla="*/ 0 h 101"/>
                <a:gd name="T18" fmla="*/ 83 w 83"/>
                <a:gd name="T19" fmla="*/ 101 h 101"/>
                <a:gd name="T20" fmla="*/ 58 w 83"/>
                <a:gd name="T21" fmla="*/ 101 h 101"/>
                <a:gd name="T22" fmla="*/ 29 w 83"/>
                <a:gd name="T23" fmla="*/ 50 h 101"/>
                <a:gd name="T24" fmla="*/ 18 w 83"/>
                <a:gd name="T25" fmla="*/ 28 h 101"/>
                <a:gd name="T26" fmla="*/ 18 w 83"/>
                <a:gd name="T27" fmla="*/ 39 h 101"/>
                <a:gd name="T28" fmla="*/ 19 w 83"/>
                <a:gd name="T29" fmla="*/ 52 h 101"/>
                <a:gd name="T30" fmla="*/ 19 w 83"/>
                <a:gd name="T31" fmla="*/ 65 h 101"/>
                <a:gd name="T32" fmla="*/ 19 w 83"/>
                <a:gd name="T33" fmla="*/ 101 h 101"/>
                <a:gd name="T34" fmla="*/ 0 w 83"/>
                <a:gd name="T35" fmla="*/ 101 h 101"/>
                <a:gd name="T36" fmla="*/ 0 w 83"/>
                <a:gd name="T37"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3" h="101">
                  <a:moveTo>
                    <a:pt x="0" y="0"/>
                  </a:moveTo>
                  <a:lnTo>
                    <a:pt x="25" y="0"/>
                  </a:lnTo>
                  <a:lnTo>
                    <a:pt x="53" y="48"/>
                  </a:lnTo>
                  <a:lnTo>
                    <a:pt x="65" y="72"/>
                  </a:lnTo>
                  <a:lnTo>
                    <a:pt x="65" y="60"/>
                  </a:lnTo>
                  <a:lnTo>
                    <a:pt x="64" y="45"/>
                  </a:lnTo>
                  <a:lnTo>
                    <a:pt x="64" y="32"/>
                  </a:lnTo>
                  <a:lnTo>
                    <a:pt x="64" y="0"/>
                  </a:lnTo>
                  <a:lnTo>
                    <a:pt x="83" y="0"/>
                  </a:lnTo>
                  <a:lnTo>
                    <a:pt x="83" y="101"/>
                  </a:lnTo>
                  <a:lnTo>
                    <a:pt x="58" y="101"/>
                  </a:lnTo>
                  <a:lnTo>
                    <a:pt x="29" y="50"/>
                  </a:lnTo>
                  <a:lnTo>
                    <a:pt x="18" y="28"/>
                  </a:lnTo>
                  <a:lnTo>
                    <a:pt x="18" y="39"/>
                  </a:lnTo>
                  <a:lnTo>
                    <a:pt x="19" y="52"/>
                  </a:lnTo>
                  <a:lnTo>
                    <a:pt x="19" y="65"/>
                  </a:lnTo>
                  <a:lnTo>
                    <a:pt x="19" y="101"/>
                  </a:lnTo>
                  <a:lnTo>
                    <a:pt x="0" y="101"/>
                  </a:lnTo>
                  <a:lnTo>
                    <a:pt x="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1" name="Freeform 40">
              <a:extLst>
                <a:ext uri="{FF2B5EF4-FFF2-40B4-BE49-F238E27FC236}">
                  <a16:creationId xmlns:a16="http://schemas.microsoft.com/office/drawing/2014/main" id="{1B924EC1-D62D-244C-1910-578F30F44609}"/>
                </a:ext>
              </a:extLst>
            </p:cNvPr>
            <p:cNvSpPr>
              <a:spLocks noEditPoints="1"/>
            </p:cNvSpPr>
            <p:nvPr/>
          </p:nvSpPr>
          <p:spPr bwMode="auto">
            <a:xfrm>
              <a:off x="2040438" y="2651964"/>
              <a:ext cx="73357" cy="80456"/>
            </a:xfrm>
            <a:custGeom>
              <a:avLst/>
              <a:gdLst>
                <a:gd name="T0" fmla="*/ 45 w 93"/>
                <a:gd name="T1" fmla="*/ 22 h 101"/>
                <a:gd name="T2" fmla="*/ 40 w 93"/>
                <a:gd name="T3" fmla="*/ 39 h 101"/>
                <a:gd name="T4" fmla="*/ 31 w 93"/>
                <a:gd name="T5" fmla="*/ 65 h 101"/>
                <a:gd name="T6" fmla="*/ 60 w 93"/>
                <a:gd name="T7" fmla="*/ 65 h 101"/>
                <a:gd name="T8" fmla="*/ 49 w 93"/>
                <a:gd name="T9" fmla="*/ 39 h 101"/>
                <a:gd name="T10" fmla="*/ 45 w 93"/>
                <a:gd name="T11" fmla="*/ 22 h 101"/>
                <a:gd name="T12" fmla="*/ 45 w 93"/>
                <a:gd name="T13" fmla="*/ 22 h 101"/>
                <a:gd name="T14" fmla="*/ 35 w 93"/>
                <a:gd name="T15" fmla="*/ 0 h 101"/>
                <a:gd name="T16" fmla="*/ 57 w 93"/>
                <a:gd name="T17" fmla="*/ 0 h 101"/>
                <a:gd name="T18" fmla="*/ 93 w 93"/>
                <a:gd name="T19" fmla="*/ 101 h 101"/>
                <a:gd name="T20" fmla="*/ 72 w 93"/>
                <a:gd name="T21" fmla="*/ 101 h 101"/>
                <a:gd name="T22" fmla="*/ 65 w 93"/>
                <a:gd name="T23" fmla="*/ 80 h 101"/>
                <a:gd name="T24" fmla="*/ 26 w 93"/>
                <a:gd name="T25" fmla="*/ 80 h 101"/>
                <a:gd name="T26" fmla="*/ 19 w 93"/>
                <a:gd name="T27" fmla="*/ 101 h 101"/>
                <a:gd name="T28" fmla="*/ 0 w 93"/>
                <a:gd name="T29" fmla="*/ 101 h 101"/>
                <a:gd name="T30" fmla="*/ 35 w 93"/>
                <a:gd name="T31"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3" h="101">
                  <a:moveTo>
                    <a:pt x="45" y="22"/>
                  </a:moveTo>
                  <a:lnTo>
                    <a:pt x="40" y="39"/>
                  </a:lnTo>
                  <a:lnTo>
                    <a:pt x="31" y="65"/>
                  </a:lnTo>
                  <a:lnTo>
                    <a:pt x="60" y="65"/>
                  </a:lnTo>
                  <a:lnTo>
                    <a:pt x="49" y="39"/>
                  </a:lnTo>
                  <a:lnTo>
                    <a:pt x="45" y="22"/>
                  </a:lnTo>
                  <a:lnTo>
                    <a:pt x="45" y="22"/>
                  </a:lnTo>
                  <a:close/>
                  <a:moveTo>
                    <a:pt x="35" y="0"/>
                  </a:moveTo>
                  <a:lnTo>
                    <a:pt x="57" y="0"/>
                  </a:lnTo>
                  <a:lnTo>
                    <a:pt x="93" y="101"/>
                  </a:lnTo>
                  <a:lnTo>
                    <a:pt x="72" y="101"/>
                  </a:lnTo>
                  <a:lnTo>
                    <a:pt x="65" y="80"/>
                  </a:lnTo>
                  <a:lnTo>
                    <a:pt x="26" y="80"/>
                  </a:lnTo>
                  <a:lnTo>
                    <a:pt x="19" y="101"/>
                  </a:lnTo>
                  <a:lnTo>
                    <a:pt x="0" y="101"/>
                  </a:lnTo>
                  <a:lnTo>
                    <a:pt x="35"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2" name="Freeform 41">
              <a:extLst>
                <a:ext uri="{FF2B5EF4-FFF2-40B4-BE49-F238E27FC236}">
                  <a16:creationId xmlns:a16="http://schemas.microsoft.com/office/drawing/2014/main" id="{17E569B6-DF89-6FCC-1D71-EEAB95E1C200}"/>
                </a:ext>
              </a:extLst>
            </p:cNvPr>
            <p:cNvSpPr>
              <a:spLocks/>
            </p:cNvSpPr>
            <p:nvPr/>
          </p:nvSpPr>
          <p:spPr bwMode="auto">
            <a:xfrm>
              <a:off x="2130359" y="2651964"/>
              <a:ext cx="42594" cy="80456"/>
            </a:xfrm>
            <a:custGeom>
              <a:avLst/>
              <a:gdLst>
                <a:gd name="T0" fmla="*/ 0 w 52"/>
                <a:gd name="T1" fmla="*/ 0 h 101"/>
                <a:gd name="T2" fmla="*/ 19 w 52"/>
                <a:gd name="T3" fmla="*/ 0 h 101"/>
                <a:gd name="T4" fmla="*/ 19 w 52"/>
                <a:gd name="T5" fmla="*/ 84 h 101"/>
                <a:gd name="T6" fmla="*/ 52 w 52"/>
                <a:gd name="T7" fmla="*/ 84 h 101"/>
                <a:gd name="T8" fmla="*/ 52 w 52"/>
                <a:gd name="T9" fmla="*/ 101 h 101"/>
                <a:gd name="T10" fmla="*/ 0 w 52"/>
                <a:gd name="T11" fmla="*/ 101 h 101"/>
                <a:gd name="T12" fmla="*/ 0 w 52"/>
                <a:gd name="T13" fmla="*/ 0 h 101"/>
              </a:gdLst>
              <a:ahLst/>
              <a:cxnLst>
                <a:cxn ang="0">
                  <a:pos x="T0" y="T1"/>
                </a:cxn>
                <a:cxn ang="0">
                  <a:pos x="T2" y="T3"/>
                </a:cxn>
                <a:cxn ang="0">
                  <a:pos x="T4" y="T5"/>
                </a:cxn>
                <a:cxn ang="0">
                  <a:pos x="T6" y="T7"/>
                </a:cxn>
                <a:cxn ang="0">
                  <a:pos x="T8" y="T9"/>
                </a:cxn>
                <a:cxn ang="0">
                  <a:pos x="T10" y="T11"/>
                </a:cxn>
                <a:cxn ang="0">
                  <a:pos x="T12" y="T13"/>
                </a:cxn>
              </a:cxnLst>
              <a:rect l="0" t="0" r="r" b="b"/>
              <a:pathLst>
                <a:path w="52" h="101">
                  <a:moveTo>
                    <a:pt x="0" y="0"/>
                  </a:moveTo>
                  <a:lnTo>
                    <a:pt x="19" y="0"/>
                  </a:lnTo>
                  <a:lnTo>
                    <a:pt x="19" y="84"/>
                  </a:lnTo>
                  <a:lnTo>
                    <a:pt x="52" y="84"/>
                  </a:lnTo>
                  <a:lnTo>
                    <a:pt x="52" y="101"/>
                  </a:lnTo>
                  <a:lnTo>
                    <a:pt x="0" y="101"/>
                  </a:lnTo>
                  <a:lnTo>
                    <a:pt x="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3" name="Freeform 42">
              <a:extLst>
                <a:ext uri="{FF2B5EF4-FFF2-40B4-BE49-F238E27FC236}">
                  <a16:creationId xmlns:a16="http://schemas.microsoft.com/office/drawing/2014/main" id="{2E8D1774-4E0C-F3E6-24B8-B74121382F27}"/>
                </a:ext>
              </a:extLst>
            </p:cNvPr>
            <p:cNvSpPr>
              <a:spLocks/>
            </p:cNvSpPr>
            <p:nvPr/>
          </p:nvSpPr>
          <p:spPr bwMode="auto">
            <a:xfrm>
              <a:off x="2220280" y="2651964"/>
              <a:ext cx="42594" cy="80456"/>
            </a:xfrm>
            <a:custGeom>
              <a:avLst/>
              <a:gdLst>
                <a:gd name="T0" fmla="*/ 0 w 52"/>
                <a:gd name="T1" fmla="*/ 0 h 101"/>
                <a:gd name="T2" fmla="*/ 19 w 52"/>
                <a:gd name="T3" fmla="*/ 0 h 101"/>
                <a:gd name="T4" fmla="*/ 19 w 52"/>
                <a:gd name="T5" fmla="*/ 84 h 101"/>
                <a:gd name="T6" fmla="*/ 52 w 52"/>
                <a:gd name="T7" fmla="*/ 84 h 101"/>
                <a:gd name="T8" fmla="*/ 52 w 52"/>
                <a:gd name="T9" fmla="*/ 101 h 101"/>
                <a:gd name="T10" fmla="*/ 0 w 52"/>
                <a:gd name="T11" fmla="*/ 101 h 101"/>
                <a:gd name="T12" fmla="*/ 0 w 52"/>
                <a:gd name="T13" fmla="*/ 0 h 101"/>
              </a:gdLst>
              <a:ahLst/>
              <a:cxnLst>
                <a:cxn ang="0">
                  <a:pos x="T0" y="T1"/>
                </a:cxn>
                <a:cxn ang="0">
                  <a:pos x="T2" y="T3"/>
                </a:cxn>
                <a:cxn ang="0">
                  <a:pos x="T4" y="T5"/>
                </a:cxn>
                <a:cxn ang="0">
                  <a:pos x="T6" y="T7"/>
                </a:cxn>
                <a:cxn ang="0">
                  <a:pos x="T8" y="T9"/>
                </a:cxn>
                <a:cxn ang="0">
                  <a:pos x="T10" y="T11"/>
                </a:cxn>
                <a:cxn ang="0">
                  <a:pos x="T12" y="T13"/>
                </a:cxn>
              </a:cxnLst>
              <a:rect l="0" t="0" r="r" b="b"/>
              <a:pathLst>
                <a:path w="52" h="101">
                  <a:moveTo>
                    <a:pt x="0" y="0"/>
                  </a:moveTo>
                  <a:lnTo>
                    <a:pt x="19" y="0"/>
                  </a:lnTo>
                  <a:lnTo>
                    <a:pt x="19" y="84"/>
                  </a:lnTo>
                  <a:lnTo>
                    <a:pt x="52" y="84"/>
                  </a:lnTo>
                  <a:lnTo>
                    <a:pt x="52" y="101"/>
                  </a:lnTo>
                  <a:lnTo>
                    <a:pt x="0" y="101"/>
                  </a:lnTo>
                  <a:lnTo>
                    <a:pt x="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4" name="Freeform 43">
              <a:extLst>
                <a:ext uri="{FF2B5EF4-FFF2-40B4-BE49-F238E27FC236}">
                  <a16:creationId xmlns:a16="http://schemas.microsoft.com/office/drawing/2014/main" id="{48B4D9F1-53D7-1C4F-12DF-A312FAD3F794}"/>
                </a:ext>
              </a:extLst>
            </p:cNvPr>
            <p:cNvSpPr>
              <a:spLocks noEditPoints="1"/>
            </p:cNvSpPr>
            <p:nvPr/>
          </p:nvSpPr>
          <p:spPr bwMode="auto">
            <a:xfrm>
              <a:off x="2279439" y="2651964"/>
              <a:ext cx="73357" cy="80456"/>
            </a:xfrm>
            <a:custGeom>
              <a:avLst/>
              <a:gdLst>
                <a:gd name="T0" fmla="*/ 46 w 93"/>
                <a:gd name="T1" fmla="*/ 22 h 101"/>
                <a:gd name="T2" fmla="*/ 41 w 93"/>
                <a:gd name="T3" fmla="*/ 39 h 101"/>
                <a:gd name="T4" fmla="*/ 32 w 93"/>
                <a:gd name="T5" fmla="*/ 65 h 101"/>
                <a:gd name="T6" fmla="*/ 60 w 93"/>
                <a:gd name="T7" fmla="*/ 65 h 101"/>
                <a:gd name="T8" fmla="*/ 50 w 93"/>
                <a:gd name="T9" fmla="*/ 39 h 101"/>
                <a:gd name="T10" fmla="*/ 46 w 93"/>
                <a:gd name="T11" fmla="*/ 22 h 101"/>
                <a:gd name="T12" fmla="*/ 46 w 93"/>
                <a:gd name="T13" fmla="*/ 22 h 101"/>
                <a:gd name="T14" fmla="*/ 35 w 93"/>
                <a:gd name="T15" fmla="*/ 0 h 101"/>
                <a:gd name="T16" fmla="*/ 57 w 93"/>
                <a:gd name="T17" fmla="*/ 0 h 101"/>
                <a:gd name="T18" fmla="*/ 93 w 93"/>
                <a:gd name="T19" fmla="*/ 101 h 101"/>
                <a:gd name="T20" fmla="*/ 72 w 93"/>
                <a:gd name="T21" fmla="*/ 101 h 101"/>
                <a:gd name="T22" fmla="*/ 65 w 93"/>
                <a:gd name="T23" fmla="*/ 80 h 101"/>
                <a:gd name="T24" fmla="*/ 26 w 93"/>
                <a:gd name="T25" fmla="*/ 80 h 101"/>
                <a:gd name="T26" fmla="*/ 19 w 93"/>
                <a:gd name="T27" fmla="*/ 101 h 101"/>
                <a:gd name="T28" fmla="*/ 0 w 93"/>
                <a:gd name="T29" fmla="*/ 101 h 101"/>
                <a:gd name="T30" fmla="*/ 35 w 93"/>
                <a:gd name="T31"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3" h="101">
                  <a:moveTo>
                    <a:pt x="46" y="22"/>
                  </a:moveTo>
                  <a:lnTo>
                    <a:pt x="41" y="39"/>
                  </a:lnTo>
                  <a:lnTo>
                    <a:pt x="32" y="65"/>
                  </a:lnTo>
                  <a:lnTo>
                    <a:pt x="60" y="65"/>
                  </a:lnTo>
                  <a:lnTo>
                    <a:pt x="50" y="39"/>
                  </a:lnTo>
                  <a:lnTo>
                    <a:pt x="46" y="22"/>
                  </a:lnTo>
                  <a:lnTo>
                    <a:pt x="46" y="22"/>
                  </a:lnTo>
                  <a:close/>
                  <a:moveTo>
                    <a:pt x="35" y="0"/>
                  </a:moveTo>
                  <a:lnTo>
                    <a:pt x="57" y="0"/>
                  </a:lnTo>
                  <a:lnTo>
                    <a:pt x="93" y="101"/>
                  </a:lnTo>
                  <a:lnTo>
                    <a:pt x="72" y="101"/>
                  </a:lnTo>
                  <a:lnTo>
                    <a:pt x="65" y="80"/>
                  </a:lnTo>
                  <a:lnTo>
                    <a:pt x="26" y="80"/>
                  </a:lnTo>
                  <a:lnTo>
                    <a:pt x="19" y="101"/>
                  </a:lnTo>
                  <a:lnTo>
                    <a:pt x="0" y="101"/>
                  </a:lnTo>
                  <a:lnTo>
                    <a:pt x="35"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5" name="Freeform 44">
              <a:extLst>
                <a:ext uri="{FF2B5EF4-FFF2-40B4-BE49-F238E27FC236}">
                  <a16:creationId xmlns:a16="http://schemas.microsoft.com/office/drawing/2014/main" id="{DDF51265-9C31-4D79-2138-F19670D24402}"/>
                </a:ext>
              </a:extLst>
            </p:cNvPr>
            <p:cNvSpPr>
              <a:spLocks noEditPoints="1"/>
            </p:cNvSpPr>
            <p:nvPr/>
          </p:nvSpPr>
          <p:spPr bwMode="auto">
            <a:xfrm>
              <a:off x="2369360" y="2651964"/>
              <a:ext cx="54426" cy="80456"/>
            </a:xfrm>
            <a:custGeom>
              <a:avLst/>
              <a:gdLst>
                <a:gd name="T0" fmla="*/ 28 w 70"/>
                <a:gd name="T1" fmla="*/ 56 h 101"/>
                <a:gd name="T2" fmla="*/ 26 w 70"/>
                <a:gd name="T3" fmla="*/ 56 h 101"/>
                <a:gd name="T4" fmla="*/ 24 w 70"/>
                <a:gd name="T5" fmla="*/ 56 h 101"/>
                <a:gd name="T6" fmla="*/ 22 w 70"/>
                <a:gd name="T7" fmla="*/ 57 h 101"/>
                <a:gd name="T8" fmla="*/ 20 w 70"/>
                <a:gd name="T9" fmla="*/ 57 h 101"/>
                <a:gd name="T10" fmla="*/ 20 w 70"/>
                <a:gd name="T11" fmla="*/ 85 h 101"/>
                <a:gd name="T12" fmla="*/ 22 w 70"/>
                <a:gd name="T13" fmla="*/ 85 h 101"/>
                <a:gd name="T14" fmla="*/ 26 w 70"/>
                <a:gd name="T15" fmla="*/ 85 h 101"/>
                <a:gd name="T16" fmla="*/ 30 w 70"/>
                <a:gd name="T17" fmla="*/ 85 h 101"/>
                <a:gd name="T18" fmla="*/ 38 w 70"/>
                <a:gd name="T19" fmla="*/ 84 h 101"/>
                <a:gd name="T20" fmla="*/ 44 w 70"/>
                <a:gd name="T21" fmla="*/ 81 h 101"/>
                <a:gd name="T22" fmla="*/ 48 w 70"/>
                <a:gd name="T23" fmla="*/ 77 h 101"/>
                <a:gd name="T24" fmla="*/ 49 w 70"/>
                <a:gd name="T25" fmla="*/ 70 h 101"/>
                <a:gd name="T26" fmla="*/ 47 w 70"/>
                <a:gd name="T27" fmla="*/ 64 h 101"/>
                <a:gd name="T28" fmla="*/ 43 w 70"/>
                <a:gd name="T29" fmla="*/ 60 h 101"/>
                <a:gd name="T30" fmla="*/ 37 w 70"/>
                <a:gd name="T31" fmla="*/ 57 h 101"/>
                <a:gd name="T32" fmla="*/ 28 w 70"/>
                <a:gd name="T33" fmla="*/ 56 h 101"/>
                <a:gd name="T34" fmla="*/ 31 w 70"/>
                <a:gd name="T35" fmla="*/ 15 h 101"/>
                <a:gd name="T36" fmla="*/ 25 w 70"/>
                <a:gd name="T37" fmla="*/ 15 h 101"/>
                <a:gd name="T38" fmla="*/ 20 w 70"/>
                <a:gd name="T39" fmla="*/ 16 h 101"/>
                <a:gd name="T40" fmla="*/ 20 w 70"/>
                <a:gd name="T41" fmla="*/ 42 h 101"/>
                <a:gd name="T42" fmla="*/ 23 w 70"/>
                <a:gd name="T43" fmla="*/ 42 h 101"/>
                <a:gd name="T44" fmla="*/ 27 w 70"/>
                <a:gd name="T45" fmla="*/ 42 h 101"/>
                <a:gd name="T46" fmla="*/ 38 w 70"/>
                <a:gd name="T47" fmla="*/ 40 h 101"/>
                <a:gd name="T48" fmla="*/ 45 w 70"/>
                <a:gd name="T49" fmla="*/ 35 h 101"/>
                <a:gd name="T50" fmla="*/ 47 w 70"/>
                <a:gd name="T51" fmla="*/ 28 h 101"/>
                <a:gd name="T52" fmla="*/ 46 w 70"/>
                <a:gd name="T53" fmla="*/ 23 h 101"/>
                <a:gd name="T54" fmla="*/ 44 w 70"/>
                <a:gd name="T55" fmla="*/ 19 h 101"/>
                <a:gd name="T56" fmla="*/ 39 w 70"/>
                <a:gd name="T57" fmla="*/ 16 h 101"/>
                <a:gd name="T58" fmla="*/ 31 w 70"/>
                <a:gd name="T59" fmla="*/ 15 h 101"/>
                <a:gd name="T60" fmla="*/ 34 w 70"/>
                <a:gd name="T61" fmla="*/ 0 h 101"/>
                <a:gd name="T62" fmla="*/ 48 w 70"/>
                <a:gd name="T63" fmla="*/ 1 h 101"/>
                <a:gd name="T64" fmla="*/ 59 w 70"/>
                <a:gd name="T65" fmla="*/ 6 h 101"/>
                <a:gd name="T66" fmla="*/ 65 w 70"/>
                <a:gd name="T67" fmla="*/ 14 h 101"/>
                <a:gd name="T68" fmla="*/ 68 w 70"/>
                <a:gd name="T69" fmla="*/ 25 h 101"/>
                <a:gd name="T70" fmla="*/ 66 w 70"/>
                <a:gd name="T71" fmla="*/ 34 h 101"/>
                <a:gd name="T72" fmla="*/ 60 w 70"/>
                <a:gd name="T73" fmla="*/ 42 h 101"/>
                <a:gd name="T74" fmla="*/ 52 w 70"/>
                <a:gd name="T75" fmla="*/ 47 h 101"/>
                <a:gd name="T76" fmla="*/ 52 w 70"/>
                <a:gd name="T77" fmla="*/ 47 h 101"/>
                <a:gd name="T78" fmla="*/ 60 w 70"/>
                <a:gd name="T79" fmla="*/ 51 h 101"/>
                <a:gd name="T80" fmla="*/ 65 w 70"/>
                <a:gd name="T81" fmla="*/ 56 h 101"/>
                <a:gd name="T82" fmla="*/ 68 w 70"/>
                <a:gd name="T83" fmla="*/ 62 h 101"/>
                <a:gd name="T84" fmla="*/ 70 w 70"/>
                <a:gd name="T85" fmla="*/ 70 h 101"/>
                <a:gd name="T86" fmla="*/ 69 w 70"/>
                <a:gd name="T87" fmla="*/ 77 h 101"/>
                <a:gd name="T88" fmla="*/ 66 w 70"/>
                <a:gd name="T89" fmla="*/ 85 h 101"/>
                <a:gd name="T90" fmla="*/ 61 w 70"/>
                <a:gd name="T91" fmla="*/ 91 h 101"/>
                <a:gd name="T92" fmla="*/ 53 w 70"/>
                <a:gd name="T93" fmla="*/ 96 h 101"/>
                <a:gd name="T94" fmla="*/ 43 w 70"/>
                <a:gd name="T95" fmla="*/ 100 h 101"/>
                <a:gd name="T96" fmla="*/ 29 w 70"/>
                <a:gd name="T97" fmla="*/ 101 h 101"/>
                <a:gd name="T98" fmla="*/ 17 w 70"/>
                <a:gd name="T99" fmla="*/ 101 h 101"/>
                <a:gd name="T100" fmla="*/ 0 w 70"/>
                <a:gd name="T101" fmla="*/ 101 h 101"/>
                <a:gd name="T102" fmla="*/ 0 w 70"/>
                <a:gd name="T103" fmla="*/ 0 h 101"/>
                <a:gd name="T104" fmla="*/ 16 w 70"/>
                <a:gd name="T105" fmla="*/ 0 h 101"/>
                <a:gd name="T106" fmla="*/ 34 w 70"/>
                <a:gd name="T107"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70" h="101">
                  <a:moveTo>
                    <a:pt x="28" y="56"/>
                  </a:moveTo>
                  <a:lnTo>
                    <a:pt x="26" y="56"/>
                  </a:lnTo>
                  <a:lnTo>
                    <a:pt x="24" y="56"/>
                  </a:lnTo>
                  <a:lnTo>
                    <a:pt x="22" y="57"/>
                  </a:lnTo>
                  <a:lnTo>
                    <a:pt x="20" y="57"/>
                  </a:lnTo>
                  <a:lnTo>
                    <a:pt x="20" y="85"/>
                  </a:lnTo>
                  <a:lnTo>
                    <a:pt x="22" y="85"/>
                  </a:lnTo>
                  <a:lnTo>
                    <a:pt x="26" y="85"/>
                  </a:lnTo>
                  <a:lnTo>
                    <a:pt x="30" y="85"/>
                  </a:lnTo>
                  <a:lnTo>
                    <a:pt x="38" y="84"/>
                  </a:lnTo>
                  <a:lnTo>
                    <a:pt x="44" y="81"/>
                  </a:lnTo>
                  <a:lnTo>
                    <a:pt x="48" y="77"/>
                  </a:lnTo>
                  <a:lnTo>
                    <a:pt x="49" y="70"/>
                  </a:lnTo>
                  <a:lnTo>
                    <a:pt x="47" y="64"/>
                  </a:lnTo>
                  <a:lnTo>
                    <a:pt x="43" y="60"/>
                  </a:lnTo>
                  <a:lnTo>
                    <a:pt x="37" y="57"/>
                  </a:lnTo>
                  <a:lnTo>
                    <a:pt x="28" y="56"/>
                  </a:lnTo>
                  <a:close/>
                  <a:moveTo>
                    <a:pt x="31" y="15"/>
                  </a:moveTo>
                  <a:lnTo>
                    <a:pt x="25" y="15"/>
                  </a:lnTo>
                  <a:lnTo>
                    <a:pt x="20" y="16"/>
                  </a:lnTo>
                  <a:lnTo>
                    <a:pt x="20" y="42"/>
                  </a:lnTo>
                  <a:lnTo>
                    <a:pt x="23" y="42"/>
                  </a:lnTo>
                  <a:lnTo>
                    <a:pt x="27" y="42"/>
                  </a:lnTo>
                  <a:lnTo>
                    <a:pt x="38" y="40"/>
                  </a:lnTo>
                  <a:lnTo>
                    <a:pt x="45" y="35"/>
                  </a:lnTo>
                  <a:lnTo>
                    <a:pt x="47" y="28"/>
                  </a:lnTo>
                  <a:lnTo>
                    <a:pt x="46" y="23"/>
                  </a:lnTo>
                  <a:lnTo>
                    <a:pt x="44" y="19"/>
                  </a:lnTo>
                  <a:lnTo>
                    <a:pt x="39" y="16"/>
                  </a:lnTo>
                  <a:lnTo>
                    <a:pt x="31" y="15"/>
                  </a:lnTo>
                  <a:close/>
                  <a:moveTo>
                    <a:pt x="34" y="0"/>
                  </a:moveTo>
                  <a:lnTo>
                    <a:pt x="48" y="1"/>
                  </a:lnTo>
                  <a:lnTo>
                    <a:pt x="59" y="6"/>
                  </a:lnTo>
                  <a:lnTo>
                    <a:pt x="65" y="14"/>
                  </a:lnTo>
                  <a:lnTo>
                    <a:pt x="68" y="25"/>
                  </a:lnTo>
                  <a:lnTo>
                    <a:pt x="66" y="34"/>
                  </a:lnTo>
                  <a:lnTo>
                    <a:pt x="60" y="42"/>
                  </a:lnTo>
                  <a:lnTo>
                    <a:pt x="52" y="47"/>
                  </a:lnTo>
                  <a:lnTo>
                    <a:pt x="52" y="47"/>
                  </a:lnTo>
                  <a:lnTo>
                    <a:pt x="60" y="51"/>
                  </a:lnTo>
                  <a:lnTo>
                    <a:pt x="65" y="56"/>
                  </a:lnTo>
                  <a:lnTo>
                    <a:pt x="68" y="62"/>
                  </a:lnTo>
                  <a:lnTo>
                    <a:pt x="70" y="70"/>
                  </a:lnTo>
                  <a:lnTo>
                    <a:pt x="69" y="77"/>
                  </a:lnTo>
                  <a:lnTo>
                    <a:pt x="66" y="85"/>
                  </a:lnTo>
                  <a:lnTo>
                    <a:pt x="61" y="91"/>
                  </a:lnTo>
                  <a:lnTo>
                    <a:pt x="53" y="96"/>
                  </a:lnTo>
                  <a:lnTo>
                    <a:pt x="43" y="100"/>
                  </a:lnTo>
                  <a:lnTo>
                    <a:pt x="29" y="101"/>
                  </a:lnTo>
                  <a:lnTo>
                    <a:pt x="17" y="101"/>
                  </a:lnTo>
                  <a:lnTo>
                    <a:pt x="0" y="101"/>
                  </a:lnTo>
                  <a:lnTo>
                    <a:pt x="0" y="0"/>
                  </a:lnTo>
                  <a:lnTo>
                    <a:pt x="16" y="0"/>
                  </a:lnTo>
                  <a:lnTo>
                    <a:pt x="34"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6" name="Freeform 45">
              <a:extLst>
                <a:ext uri="{FF2B5EF4-FFF2-40B4-BE49-F238E27FC236}">
                  <a16:creationId xmlns:a16="http://schemas.microsoft.com/office/drawing/2014/main" id="{56E538D9-F0E9-42CF-5DCB-3D4EBD4CCA08}"/>
                </a:ext>
              </a:extLst>
            </p:cNvPr>
            <p:cNvSpPr>
              <a:spLocks noEditPoints="1"/>
            </p:cNvSpPr>
            <p:nvPr/>
          </p:nvSpPr>
          <p:spPr bwMode="auto">
            <a:xfrm>
              <a:off x="2440350" y="2651964"/>
              <a:ext cx="73357" cy="80456"/>
            </a:xfrm>
            <a:custGeom>
              <a:avLst/>
              <a:gdLst>
                <a:gd name="T0" fmla="*/ 47 w 94"/>
                <a:gd name="T1" fmla="*/ 17 h 104"/>
                <a:gd name="T2" fmla="*/ 39 w 94"/>
                <a:gd name="T3" fmla="*/ 18 h 104"/>
                <a:gd name="T4" fmla="*/ 32 w 94"/>
                <a:gd name="T5" fmla="*/ 22 h 104"/>
                <a:gd name="T6" fmla="*/ 26 w 94"/>
                <a:gd name="T7" fmla="*/ 29 h 104"/>
                <a:gd name="T8" fmla="*/ 22 w 94"/>
                <a:gd name="T9" fmla="*/ 39 h 104"/>
                <a:gd name="T10" fmla="*/ 20 w 94"/>
                <a:gd name="T11" fmla="*/ 51 h 104"/>
                <a:gd name="T12" fmla="*/ 21 w 94"/>
                <a:gd name="T13" fmla="*/ 63 h 104"/>
                <a:gd name="T14" fmla="*/ 25 w 94"/>
                <a:gd name="T15" fmla="*/ 72 h 104"/>
                <a:gd name="T16" fmla="*/ 30 w 94"/>
                <a:gd name="T17" fmla="*/ 80 h 104"/>
                <a:gd name="T18" fmla="*/ 37 w 94"/>
                <a:gd name="T19" fmla="*/ 84 h 104"/>
                <a:gd name="T20" fmla="*/ 47 w 94"/>
                <a:gd name="T21" fmla="*/ 86 h 104"/>
                <a:gd name="T22" fmla="*/ 54 w 94"/>
                <a:gd name="T23" fmla="*/ 85 h 104"/>
                <a:gd name="T24" fmla="*/ 62 w 94"/>
                <a:gd name="T25" fmla="*/ 81 h 104"/>
                <a:gd name="T26" fmla="*/ 68 w 94"/>
                <a:gd name="T27" fmla="*/ 74 h 104"/>
                <a:gd name="T28" fmla="*/ 72 w 94"/>
                <a:gd name="T29" fmla="*/ 65 h 104"/>
                <a:gd name="T30" fmla="*/ 74 w 94"/>
                <a:gd name="T31" fmla="*/ 52 h 104"/>
                <a:gd name="T32" fmla="*/ 72 w 94"/>
                <a:gd name="T33" fmla="*/ 37 h 104"/>
                <a:gd name="T34" fmla="*/ 67 w 94"/>
                <a:gd name="T35" fmla="*/ 26 h 104"/>
                <a:gd name="T36" fmla="*/ 58 w 94"/>
                <a:gd name="T37" fmla="*/ 19 h 104"/>
                <a:gd name="T38" fmla="*/ 47 w 94"/>
                <a:gd name="T39" fmla="*/ 17 h 104"/>
                <a:gd name="T40" fmla="*/ 49 w 94"/>
                <a:gd name="T41" fmla="*/ 0 h 104"/>
                <a:gd name="T42" fmla="*/ 61 w 94"/>
                <a:gd name="T43" fmla="*/ 1 h 104"/>
                <a:gd name="T44" fmla="*/ 72 w 94"/>
                <a:gd name="T45" fmla="*/ 5 h 104"/>
                <a:gd name="T46" fmla="*/ 81 w 94"/>
                <a:gd name="T47" fmla="*/ 12 h 104"/>
                <a:gd name="T48" fmla="*/ 88 w 94"/>
                <a:gd name="T49" fmla="*/ 22 h 104"/>
                <a:gd name="T50" fmla="*/ 93 w 94"/>
                <a:gd name="T51" fmla="*/ 34 h 104"/>
                <a:gd name="T52" fmla="*/ 94 w 94"/>
                <a:gd name="T53" fmla="*/ 50 h 104"/>
                <a:gd name="T54" fmla="*/ 92 w 94"/>
                <a:gd name="T55" fmla="*/ 66 h 104"/>
                <a:gd name="T56" fmla="*/ 88 w 94"/>
                <a:gd name="T57" fmla="*/ 79 h 104"/>
                <a:gd name="T58" fmla="*/ 80 w 94"/>
                <a:gd name="T59" fmla="*/ 89 h 104"/>
                <a:gd name="T60" fmla="*/ 70 w 94"/>
                <a:gd name="T61" fmla="*/ 97 h 104"/>
                <a:gd name="T62" fmla="*/ 58 w 94"/>
                <a:gd name="T63" fmla="*/ 102 h 104"/>
                <a:gd name="T64" fmla="*/ 45 w 94"/>
                <a:gd name="T65" fmla="*/ 104 h 104"/>
                <a:gd name="T66" fmla="*/ 31 w 94"/>
                <a:gd name="T67" fmla="*/ 102 h 104"/>
                <a:gd name="T68" fmla="*/ 20 w 94"/>
                <a:gd name="T69" fmla="*/ 97 h 104"/>
                <a:gd name="T70" fmla="*/ 11 w 94"/>
                <a:gd name="T71" fmla="*/ 90 h 104"/>
                <a:gd name="T72" fmla="*/ 5 w 94"/>
                <a:gd name="T73" fmla="*/ 80 h 104"/>
                <a:gd name="T74" fmla="*/ 1 w 94"/>
                <a:gd name="T75" fmla="*/ 67 h 104"/>
                <a:gd name="T76" fmla="*/ 0 w 94"/>
                <a:gd name="T77" fmla="*/ 53 h 104"/>
                <a:gd name="T78" fmla="*/ 2 w 94"/>
                <a:gd name="T79" fmla="*/ 37 h 104"/>
                <a:gd name="T80" fmla="*/ 7 w 94"/>
                <a:gd name="T81" fmla="*/ 24 h 104"/>
                <a:gd name="T82" fmla="*/ 14 w 94"/>
                <a:gd name="T83" fmla="*/ 14 h 104"/>
                <a:gd name="T84" fmla="*/ 24 w 94"/>
                <a:gd name="T85" fmla="*/ 6 h 104"/>
                <a:gd name="T86" fmla="*/ 36 w 94"/>
                <a:gd name="T87" fmla="*/ 1 h 104"/>
                <a:gd name="T88" fmla="*/ 49 w 94"/>
                <a:gd name="T89"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94" h="104">
                  <a:moveTo>
                    <a:pt x="47" y="17"/>
                  </a:moveTo>
                  <a:lnTo>
                    <a:pt x="39" y="18"/>
                  </a:lnTo>
                  <a:lnTo>
                    <a:pt x="32" y="22"/>
                  </a:lnTo>
                  <a:lnTo>
                    <a:pt x="26" y="29"/>
                  </a:lnTo>
                  <a:lnTo>
                    <a:pt x="22" y="39"/>
                  </a:lnTo>
                  <a:lnTo>
                    <a:pt x="20" y="51"/>
                  </a:lnTo>
                  <a:lnTo>
                    <a:pt x="21" y="63"/>
                  </a:lnTo>
                  <a:lnTo>
                    <a:pt x="25" y="72"/>
                  </a:lnTo>
                  <a:lnTo>
                    <a:pt x="30" y="80"/>
                  </a:lnTo>
                  <a:lnTo>
                    <a:pt x="37" y="84"/>
                  </a:lnTo>
                  <a:lnTo>
                    <a:pt x="47" y="86"/>
                  </a:lnTo>
                  <a:lnTo>
                    <a:pt x="54" y="85"/>
                  </a:lnTo>
                  <a:lnTo>
                    <a:pt x="62" y="81"/>
                  </a:lnTo>
                  <a:lnTo>
                    <a:pt x="68" y="74"/>
                  </a:lnTo>
                  <a:lnTo>
                    <a:pt x="72" y="65"/>
                  </a:lnTo>
                  <a:lnTo>
                    <a:pt x="74" y="52"/>
                  </a:lnTo>
                  <a:lnTo>
                    <a:pt x="72" y="37"/>
                  </a:lnTo>
                  <a:lnTo>
                    <a:pt x="67" y="26"/>
                  </a:lnTo>
                  <a:lnTo>
                    <a:pt x="58" y="19"/>
                  </a:lnTo>
                  <a:lnTo>
                    <a:pt x="47" y="17"/>
                  </a:lnTo>
                  <a:close/>
                  <a:moveTo>
                    <a:pt x="49" y="0"/>
                  </a:moveTo>
                  <a:lnTo>
                    <a:pt x="61" y="1"/>
                  </a:lnTo>
                  <a:lnTo>
                    <a:pt x="72" y="5"/>
                  </a:lnTo>
                  <a:lnTo>
                    <a:pt x="81" y="12"/>
                  </a:lnTo>
                  <a:lnTo>
                    <a:pt x="88" y="22"/>
                  </a:lnTo>
                  <a:lnTo>
                    <a:pt x="93" y="34"/>
                  </a:lnTo>
                  <a:lnTo>
                    <a:pt x="94" y="50"/>
                  </a:lnTo>
                  <a:lnTo>
                    <a:pt x="92" y="66"/>
                  </a:lnTo>
                  <a:lnTo>
                    <a:pt x="88" y="79"/>
                  </a:lnTo>
                  <a:lnTo>
                    <a:pt x="80" y="89"/>
                  </a:lnTo>
                  <a:lnTo>
                    <a:pt x="70" y="97"/>
                  </a:lnTo>
                  <a:lnTo>
                    <a:pt x="58" y="102"/>
                  </a:lnTo>
                  <a:lnTo>
                    <a:pt x="45" y="104"/>
                  </a:lnTo>
                  <a:lnTo>
                    <a:pt x="31" y="102"/>
                  </a:lnTo>
                  <a:lnTo>
                    <a:pt x="20" y="97"/>
                  </a:lnTo>
                  <a:lnTo>
                    <a:pt x="11" y="90"/>
                  </a:lnTo>
                  <a:lnTo>
                    <a:pt x="5" y="80"/>
                  </a:lnTo>
                  <a:lnTo>
                    <a:pt x="1" y="67"/>
                  </a:lnTo>
                  <a:lnTo>
                    <a:pt x="0" y="53"/>
                  </a:lnTo>
                  <a:lnTo>
                    <a:pt x="2" y="37"/>
                  </a:lnTo>
                  <a:lnTo>
                    <a:pt x="7" y="24"/>
                  </a:lnTo>
                  <a:lnTo>
                    <a:pt x="14" y="14"/>
                  </a:lnTo>
                  <a:lnTo>
                    <a:pt x="24" y="6"/>
                  </a:lnTo>
                  <a:lnTo>
                    <a:pt x="36" y="1"/>
                  </a:lnTo>
                  <a:lnTo>
                    <a:pt x="49"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7" name="Freeform 46">
              <a:extLst>
                <a:ext uri="{FF2B5EF4-FFF2-40B4-BE49-F238E27FC236}">
                  <a16:creationId xmlns:a16="http://schemas.microsoft.com/office/drawing/2014/main" id="{2BF2FBD0-8400-6675-E82F-4B9063307993}"/>
                </a:ext>
              </a:extLst>
            </p:cNvPr>
            <p:cNvSpPr>
              <a:spLocks noEditPoints="1"/>
            </p:cNvSpPr>
            <p:nvPr/>
          </p:nvSpPr>
          <p:spPr bwMode="auto">
            <a:xfrm>
              <a:off x="2532637" y="2651964"/>
              <a:ext cx="56792" cy="80456"/>
            </a:xfrm>
            <a:custGeom>
              <a:avLst/>
              <a:gdLst>
                <a:gd name="T0" fmla="*/ 26 w 71"/>
                <a:gd name="T1" fmla="*/ 15 h 101"/>
                <a:gd name="T2" fmla="*/ 22 w 71"/>
                <a:gd name="T3" fmla="*/ 16 h 101"/>
                <a:gd name="T4" fmla="*/ 19 w 71"/>
                <a:gd name="T5" fmla="*/ 16 h 101"/>
                <a:gd name="T6" fmla="*/ 19 w 71"/>
                <a:gd name="T7" fmla="*/ 45 h 101"/>
                <a:gd name="T8" fmla="*/ 20 w 71"/>
                <a:gd name="T9" fmla="*/ 45 h 101"/>
                <a:gd name="T10" fmla="*/ 23 w 71"/>
                <a:gd name="T11" fmla="*/ 45 h 101"/>
                <a:gd name="T12" fmla="*/ 26 w 71"/>
                <a:gd name="T13" fmla="*/ 45 h 101"/>
                <a:gd name="T14" fmla="*/ 36 w 71"/>
                <a:gd name="T15" fmla="*/ 43 h 101"/>
                <a:gd name="T16" fmla="*/ 42 w 71"/>
                <a:gd name="T17" fmla="*/ 38 h 101"/>
                <a:gd name="T18" fmla="*/ 44 w 71"/>
                <a:gd name="T19" fmla="*/ 30 h 101"/>
                <a:gd name="T20" fmla="*/ 42 w 71"/>
                <a:gd name="T21" fmla="*/ 22 h 101"/>
                <a:gd name="T22" fmla="*/ 36 w 71"/>
                <a:gd name="T23" fmla="*/ 17 h 101"/>
                <a:gd name="T24" fmla="*/ 26 w 71"/>
                <a:gd name="T25" fmla="*/ 15 h 101"/>
                <a:gd name="T26" fmla="*/ 28 w 71"/>
                <a:gd name="T27" fmla="*/ 0 h 101"/>
                <a:gd name="T28" fmla="*/ 40 w 71"/>
                <a:gd name="T29" fmla="*/ 1 h 101"/>
                <a:gd name="T30" fmla="*/ 51 w 71"/>
                <a:gd name="T31" fmla="*/ 4 h 101"/>
                <a:gd name="T32" fmla="*/ 58 w 71"/>
                <a:gd name="T33" fmla="*/ 9 h 101"/>
                <a:gd name="T34" fmla="*/ 63 w 71"/>
                <a:gd name="T35" fmla="*/ 17 h 101"/>
                <a:gd name="T36" fmla="*/ 64 w 71"/>
                <a:gd name="T37" fmla="*/ 28 h 101"/>
                <a:gd name="T38" fmla="*/ 63 w 71"/>
                <a:gd name="T39" fmla="*/ 38 h 101"/>
                <a:gd name="T40" fmla="*/ 57 w 71"/>
                <a:gd name="T41" fmla="*/ 47 h 101"/>
                <a:gd name="T42" fmla="*/ 49 w 71"/>
                <a:gd name="T43" fmla="*/ 53 h 101"/>
                <a:gd name="T44" fmla="*/ 39 w 71"/>
                <a:gd name="T45" fmla="*/ 56 h 101"/>
                <a:gd name="T46" fmla="*/ 43 w 71"/>
                <a:gd name="T47" fmla="*/ 62 h 101"/>
                <a:gd name="T48" fmla="*/ 47 w 71"/>
                <a:gd name="T49" fmla="*/ 67 h 101"/>
                <a:gd name="T50" fmla="*/ 71 w 71"/>
                <a:gd name="T51" fmla="*/ 101 h 101"/>
                <a:gd name="T52" fmla="*/ 47 w 71"/>
                <a:gd name="T53" fmla="*/ 101 h 101"/>
                <a:gd name="T54" fmla="*/ 19 w 71"/>
                <a:gd name="T55" fmla="*/ 59 h 101"/>
                <a:gd name="T56" fmla="*/ 19 w 71"/>
                <a:gd name="T57" fmla="*/ 59 h 101"/>
                <a:gd name="T58" fmla="*/ 19 w 71"/>
                <a:gd name="T59" fmla="*/ 101 h 101"/>
                <a:gd name="T60" fmla="*/ 0 w 71"/>
                <a:gd name="T61" fmla="*/ 101 h 101"/>
                <a:gd name="T62" fmla="*/ 0 w 71"/>
                <a:gd name="T63" fmla="*/ 0 h 101"/>
                <a:gd name="T64" fmla="*/ 12 w 71"/>
                <a:gd name="T65" fmla="*/ 0 h 101"/>
                <a:gd name="T66" fmla="*/ 28 w 71"/>
                <a:gd name="T67"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1" h="101">
                  <a:moveTo>
                    <a:pt x="26" y="15"/>
                  </a:moveTo>
                  <a:lnTo>
                    <a:pt x="22" y="16"/>
                  </a:lnTo>
                  <a:lnTo>
                    <a:pt x="19" y="16"/>
                  </a:lnTo>
                  <a:lnTo>
                    <a:pt x="19" y="45"/>
                  </a:lnTo>
                  <a:lnTo>
                    <a:pt x="20" y="45"/>
                  </a:lnTo>
                  <a:lnTo>
                    <a:pt x="23" y="45"/>
                  </a:lnTo>
                  <a:lnTo>
                    <a:pt x="26" y="45"/>
                  </a:lnTo>
                  <a:lnTo>
                    <a:pt x="36" y="43"/>
                  </a:lnTo>
                  <a:lnTo>
                    <a:pt x="42" y="38"/>
                  </a:lnTo>
                  <a:lnTo>
                    <a:pt x="44" y="30"/>
                  </a:lnTo>
                  <a:lnTo>
                    <a:pt x="42" y="22"/>
                  </a:lnTo>
                  <a:lnTo>
                    <a:pt x="36" y="17"/>
                  </a:lnTo>
                  <a:lnTo>
                    <a:pt x="26" y="15"/>
                  </a:lnTo>
                  <a:close/>
                  <a:moveTo>
                    <a:pt x="28" y="0"/>
                  </a:moveTo>
                  <a:lnTo>
                    <a:pt x="40" y="1"/>
                  </a:lnTo>
                  <a:lnTo>
                    <a:pt x="51" y="4"/>
                  </a:lnTo>
                  <a:lnTo>
                    <a:pt x="58" y="9"/>
                  </a:lnTo>
                  <a:lnTo>
                    <a:pt x="63" y="17"/>
                  </a:lnTo>
                  <a:lnTo>
                    <a:pt x="64" y="28"/>
                  </a:lnTo>
                  <a:lnTo>
                    <a:pt x="63" y="38"/>
                  </a:lnTo>
                  <a:lnTo>
                    <a:pt x="57" y="47"/>
                  </a:lnTo>
                  <a:lnTo>
                    <a:pt x="49" y="53"/>
                  </a:lnTo>
                  <a:lnTo>
                    <a:pt x="39" y="56"/>
                  </a:lnTo>
                  <a:lnTo>
                    <a:pt x="43" y="62"/>
                  </a:lnTo>
                  <a:lnTo>
                    <a:pt x="47" y="67"/>
                  </a:lnTo>
                  <a:lnTo>
                    <a:pt x="71" y="101"/>
                  </a:lnTo>
                  <a:lnTo>
                    <a:pt x="47" y="101"/>
                  </a:lnTo>
                  <a:lnTo>
                    <a:pt x="19" y="59"/>
                  </a:lnTo>
                  <a:lnTo>
                    <a:pt x="19" y="59"/>
                  </a:lnTo>
                  <a:lnTo>
                    <a:pt x="19" y="101"/>
                  </a:lnTo>
                  <a:lnTo>
                    <a:pt x="0" y="101"/>
                  </a:lnTo>
                  <a:lnTo>
                    <a:pt x="0" y="0"/>
                  </a:lnTo>
                  <a:lnTo>
                    <a:pt x="12" y="0"/>
                  </a:lnTo>
                  <a:lnTo>
                    <a:pt x="28"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8" name="Freeform 47">
              <a:extLst>
                <a:ext uri="{FF2B5EF4-FFF2-40B4-BE49-F238E27FC236}">
                  <a16:creationId xmlns:a16="http://schemas.microsoft.com/office/drawing/2014/main" id="{62D30328-A51C-53FB-8209-564E27CAB21A}"/>
                </a:ext>
              </a:extLst>
            </p:cNvPr>
            <p:cNvSpPr>
              <a:spLocks noEditPoints="1"/>
            </p:cNvSpPr>
            <p:nvPr/>
          </p:nvSpPr>
          <p:spPr bwMode="auto">
            <a:xfrm>
              <a:off x="2743241" y="2651964"/>
              <a:ext cx="73357" cy="80456"/>
            </a:xfrm>
            <a:custGeom>
              <a:avLst/>
              <a:gdLst>
                <a:gd name="T0" fmla="*/ 47 w 95"/>
                <a:gd name="T1" fmla="*/ 17 h 104"/>
                <a:gd name="T2" fmla="*/ 39 w 95"/>
                <a:gd name="T3" fmla="*/ 18 h 104"/>
                <a:gd name="T4" fmla="*/ 32 w 95"/>
                <a:gd name="T5" fmla="*/ 22 h 104"/>
                <a:gd name="T6" fmla="*/ 26 w 95"/>
                <a:gd name="T7" fmla="*/ 29 h 104"/>
                <a:gd name="T8" fmla="*/ 22 w 95"/>
                <a:gd name="T9" fmla="*/ 39 h 104"/>
                <a:gd name="T10" fmla="*/ 21 w 95"/>
                <a:gd name="T11" fmla="*/ 51 h 104"/>
                <a:gd name="T12" fmla="*/ 22 w 95"/>
                <a:gd name="T13" fmla="*/ 63 h 104"/>
                <a:gd name="T14" fmla="*/ 25 w 95"/>
                <a:gd name="T15" fmla="*/ 72 h 104"/>
                <a:gd name="T16" fmla="*/ 30 w 95"/>
                <a:gd name="T17" fmla="*/ 80 h 104"/>
                <a:gd name="T18" fmla="*/ 38 w 95"/>
                <a:gd name="T19" fmla="*/ 84 h 104"/>
                <a:gd name="T20" fmla="*/ 47 w 95"/>
                <a:gd name="T21" fmla="*/ 86 h 104"/>
                <a:gd name="T22" fmla="*/ 55 w 95"/>
                <a:gd name="T23" fmla="*/ 85 h 104"/>
                <a:gd name="T24" fmla="*/ 62 w 95"/>
                <a:gd name="T25" fmla="*/ 81 h 104"/>
                <a:gd name="T26" fmla="*/ 68 w 95"/>
                <a:gd name="T27" fmla="*/ 74 h 104"/>
                <a:gd name="T28" fmla="*/ 73 w 95"/>
                <a:gd name="T29" fmla="*/ 65 h 104"/>
                <a:gd name="T30" fmla="*/ 74 w 95"/>
                <a:gd name="T31" fmla="*/ 52 h 104"/>
                <a:gd name="T32" fmla="*/ 72 w 95"/>
                <a:gd name="T33" fmla="*/ 37 h 104"/>
                <a:gd name="T34" fmla="*/ 67 w 95"/>
                <a:gd name="T35" fmla="*/ 26 h 104"/>
                <a:gd name="T36" fmla="*/ 59 w 95"/>
                <a:gd name="T37" fmla="*/ 19 h 104"/>
                <a:gd name="T38" fmla="*/ 47 w 95"/>
                <a:gd name="T39" fmla="*/ 17 h 104"/>
                <a:gd name="T40" fmla="*/ 49 w 95"/>
                <a:gd name="T41" fmla="*/ 0 h 104"/>
                <a:gd name="T42" fmla="*/ 62 w 95"/>
                <a:gd name="T43" fmla="*/ 1 h 104"/>
                <a:gd name="T44" fmla="*/ 73 w 95"/>
                <a:gd name="T45" fmla="*/ 5 h 104"/>
                <a:gd name="T46" fmla="*/ 82 w 95"/>
                <a:gd name="T47" fmla="*/ 12 h 104"/>
                <a:gd name="T48" fmla="*/ 89 w 95"/>
                <a:gd name="T49" fmla="*/ 22 h 104"/>
                <a:gd name="T50" fmla="*/ 93 w 95"/>
                <a:gd name="T51" fmla="*/ 34 h 104"/>
                <a:gd name="T52" fmla="*/ 95 w 95"/>
                <a:gd name="T53" fmla="*/ 50 h 104"/>
                <a:gd name="T54" fmla="*/ 93 w 95"/>
                <a:gd name="T55" fmla="*/ 66 h 104"/>
                <a:gd name="T56" fmla="*/ 88 w 95"/>
                <a:gd name="T57" fmla="*/ 79 h 104"/>
                <a:gd name="T58" fmla="*/ 80 w 95"/>
                <a:gd name="T59" fmla="*/ 89 h 104"/>
                <a:gd name="T60" fmla="*/ 70 w 95"/>
                <a:gd name="T61" fmla="*/ 97 h 104"/>
                <a:gd name="T62" fmla="*/ 59 w 95"/>
                <a:gd name="T63" fmla="*/ 102 h 104"/>
                <a:gd name="T64" fmla="*/ 46 w 95"/>
                <a:gd name="T65" fmla="*/ 104 h 104"/>
                <a:gd name="T66" fmla="*/ 32 w 95"/>
                <a:gd name="T67" fmla="*/ 102 h 104"/>
                <a:gd name="T68" fmla="*/ 20 w 95"/>
                <a:gd name="T69" fmla="*/ 97 h 104"/>
                <a:gd name="T70" fmla="*/ 12 w 95"/>
                <a:gd name="T71" fmla="*/ 90 h 104"/>
                <a:gd name="T72" fmla="*/ 5 w 95"/>
                <a:gd name="T73" fmla="*/ 80 h 104"/>
                <a:gd name="T74" fmla="*/ 2 w 95"/>
                <a:gd name="T75" fmla="*/ 67 h 104"/>
                <a:gd name="T76" fmla="*/ 0 w 95"/>
                <a:gd name="T77" fmla="*/ 53 h 104"/>
                <a:gd name="T78" fmla="*/ 2 w 95"/>
                <a:gd name="T79" fmla="*/ 37 h 104"/>
                <a:gd name="T80" fmla="*/ 7 w 95"/>
                <a:gd name="T81" fmla="*/ 24 h 104"/>
                <a:gd name="T82" fmla="*/ 15 w 95"/>
                <a:gd name="T83" fmla="*/ 14 h 104"/>
                <a:gd name="T84" fmla="*/ 25 w 95"/>
                <a:gd name="T85" fmla="*/ 6 h 104"/>
                <a:gd name="T86" fmla="*/ 36 w 95"/>
                <a:gd name="T87" fmla="*/ 1 h 104"/>
                <a:gd name="T88" fmla="*/ 49 w 95"/>
                <a:gd name="T89"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95" h="104">
                  <a:moveTo>
                    <a:pt x="47" y="17"/>
                  </a:moveTo>
                  <a:lnTo>
                    <a:pt x="39" y="18"/>
                  </a:lnTo>
                  <a:lnTo>
                    <a:pt x="32" y="22"/>
                  </a:lnTo>
                  <a:lnTo>
                    <a:pt x="26" y="29"/>
                  </a:lnTo>
                  <a:lnTo>
                    <a:pt x="22" y="39"/>
                  </a:lnTo>
                  <a:lnTo>
                    <a:pt x="21" y="51"/>
                  </a:lnTo>
                  <a:lnTo>
                    <a:pt x="22" y="63"/>
                  </a:lnTo>
                  <a:lnTo>
                    <a:pt x="25" y="72"/>
                  </a:lnTo>
                  <a:lnTo>
                    <a:pt x="30" y="80"/>
                  </a:lnTo>
                  <a:lnTo>
                    <a:pt x="38" y="84"/>
                  </a:lnTo>
                  <a:lnTo>
                    <a:pt x="47" y="86"/>
                  </a:lnTo>
                  <a:lnTo>
                    <a:pt x="55" y="85"/>
                  </a:lnTo>
                  <a:lnTo>
                    <a:pt x="62" y="81"/>
                  </a:lnTo>
                  <a:lnTo>
                    <a:pt x="68" y="74"/>
                  </a:lnTo>
                  <a:lnTo>
                    <a:pt x="73" y="65"/>
                  </a:lnTo>
                  <a:lnTo>
                    <a:pt x="74" y="52"/>
                  </a:lnTo>
                  <a:lnTo>
                    <a:pt x="72" y="37"/>
                  </a:lnTo>
                  <a:lnTo>
                    <a:pt x="67" y="26"/>
                  </a:lnTo>
                  <a:lnTo>
                    <a:pt x="59" y="19"/>
                  </a:lnTo>
                  <a:lnTo>
                    <a:pt x="47" y="17"/>
                  </a:lnTo>
                  <a:close/>
                  <a:moveTo>
                    <a:pt x="49" y="0"/>
                  </a:moveTo>
                  <a:lnTo>
                    <a:pt x="62" y="1"/>
                  </a:lnTo>
                  <a:lnTo>
                    <a:pt x="73" y="5"/>
                  </a:lnTo>
                  <a:lnTo>
                    <a:pt x="82" y="12"/>
                  </a:lnTo>
                  <a:lnTo>
                    <a:pt x="89" y="22"/>
                  </a:lnTo>
                  <a:lnTo>
                    <a:pt x="93" y="34"/>
                  </a:lnTo>
                  <a:lnTo>
                    <a:pt x="95" y="50"/>
                  </a:lnTo>
                  <a:lnTo>
                    <a:pt x="93" y="66"/>
                  </a:lnTo>
                  <a:lnTo>
                    <a:pt x="88" y="79"/>
                  </a:lnTo>
                  <a:lnTo>
                    <a:pt x="80" y="89"/>
                  </a:lnTo>
                  <a:lnTo>
                    <a:pt x="70" y="97"/>
                  </a:lnTo>
                  <a:lnTo>
                    <a:pt x="59" y="102"/>
                  </a:lnTo>
                  <a:lnTo>
                    <a:pt x="46" y="104"/>
                  </a:lnTo>
                  <a:lnTo>
                    <a:pt x="32" y="102"/>
                  </a:lnTo>
                  <a:lnTo>
                    <a:pt x="20" y="97"/>
                  </a:lnTo>
                  <a:lnTo>
                    <a:pt x="12" y="90"/>
                  </a:lnTo>
                  <a:lnTo>
                    <a:pt x="5" y="80"/>
                  </a:lnTo>
                  <a:lnTo>
                    <a:pt x="2" y="67"/>
                  </a:lnTo>
                  <a:lnTo>
                    <a:pt x="0" y="53"/>
                  </a:lnTo>
                  <a:lnTo>
                    <a:pt x="2" y="37"/>
                  </a:lnTo>
                  <a:lnTo>
                    <a:pt x="7" y="24"/>
                  </a:lnTo>
                  <a:lnTo>
                    <a:pt x="15" y="14"/>
                  </a:lnTo>
                  <a:lnTo>
                    <a:pt x="25" y="6"/>
                  </a:lnTo>
                  <a:lnTo>
                    <a:pt x="36" y="1"/>
                  </a:lnTo>
                  <a:lnTo>
                    <a:pt x="49"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9" name="Freeform 48">
              <a:extLst>
                <a:ext uri="{FF2B5EF4-FFF2-40B4-BE49-F238E27FC236}">
                  <a16:creationId xmlns:a16="http://schemas.microsoft.com/office/drawing/2014/main" id="{FFD16D5B-931B-0128-A1A4-90E97E7BBD31}"/>
                </a:ext>
              </a:extLst>
            </p:cNvPr>
            <p:cNvSpPr>
              <a:spLocks noEditPoints="1"/>
            </p:cNvSpPr>
            <p:nvPr/>
          </p:nvSpPr>
          <p:spPr bwMode="auto">
            <a:xfrm>
              <a:off x="2833162" y="2651964"/>
              <a:ext cx="56792" cy="80456"/>
            </a:xfrm>
            <a:custGeom>
              <a:avLst/>
              <a:gdLst>
                <a:gd name="T0" fmla="*/ 27 w 72"/>
                <a:gd name="T1" fmla="*/ 15 h 101"/>
                <a:gd name="T2" fmla="*/ 23 w 72"/>
                <a:gd name="T3" fmla="*/ 16 h 101"/>
                <a:gd name="T4" fmla="*/ 19 w 72"/>
                <a:gd name="T5" fmla="*/ 16 h 101"/>
                <a:gd name="T6" fmla="*/ 19 w 72"/>
                <a:gd name="T7" fmla="*/ 45 h 101"/>
                <a:gd name="T8" fmla="*/ 22 w 72"/>
                <a:gd name="T9" fmla="*/ 45 h 101"/>
                <a:gd name="T10" fmla="*/ 26 w 72"/>
                <a:gd name="T11" fmla="*/ 45 h 101"/>
                <a:gd name="T12" fmla="*/ 36 w 72"/>
                <a:gd name="T13" fmla="*/ 43 h 101"/>
                <a:gd name="T14" fmla="*/ 42 w 72"/>
                <a:gd name="T15" fmla="*/ 38 h 101"/>
                <a:gd name="T16" fmla="*/ 45 w 72"/>
                <a:gd name="T17" fmla="*/ 30 h 101"/>
                <a:gd name="T18" fmla="*/ 43 w 72"/>
                <a:gd name="T19" fmla="*/ 22 h 101"/>
                <a:gd name="T20" fmla="*/ 37 w 72"/>
                <a:gd name="T21" fmla="*/ 17 h 101"/>
                <a:gd name="T22" fmla="*/ 27 w 72"/>
                <a:gd name="T23" fmla="*/ 15 h 101"/>
                <a:gd name="T24" fmla="*/ 29 w 72"/>
                <a:gd name="T25" fmla="*/ 0 h 101"/>
                <a:gd name="T26" fmla="*/ 41 w 72"/>
                <a:gd name="T27" fmla="*/ 1 h 101"/>
                <a:gd name="T28" fmla="*/ 51 w 72"/>
                <a:gd name="T29" fmla="*/ 4 h 101"/>
                <a:gd name="T30" fmla="*/ 58 w 72"/>
                <a:gd name="T31" fmla="*/ 9 h 101"/>
                <a:gd name="T32" fmla="*/ 63 w 72"/>
                <a:gd name="T33" fmla="*/ 17 h 101"/>
                <a:gd name="T34" fmla="*/ 65 w 72"/>
                <a:gd name="T35" fmla="*/ 28 h 101"/>
                <a:gd name="T36" fmla="*/ 63 w 72"/>
                <a:gd name="T37" fmla="*/ 38 h 101"/>
                <a:gd name="T38" fmla="*/ 58 w 72"/>
                <a:gd name="T39" fmla="*/ 47 h 101"/>
                <a:gd name="T40" fmla="*/ 50 w 72"/>
                <a:gd name="T41" fmla="*/ 53 h 101"/>
                <a:gd name="T42" fmla="*/ 39 w 72"/>
                <a:gd name="T43" fmla="*/ 56 h 101"/>
                <a:gd name="T44" fmla="*/ 44 w 72"/>
                <a:gd name="T45" fmla="*/ 62 h 101"/>
                <a:gd name="T46" fmla="*/ 48 w 72"/>
                <a:gd name="T47" fmla="*/ 67 h 101"/>
                <a:gd name="T48" fmla="*/ 72 w 72"/>
                <a:gd name="T49" fmla="*/ 101 h 101"/>
                <a:gd name="T50" fmla="*/ 48 w 72"/>
                <a:gd name="T51" fmla="*/ 101 h 101"/>
                <a:gd name="T52" fmla="*/ 20 w 72"/>
                <a:gd name="T53" fmla="*/ 59 h 101"/>
                <a:gd name="T54" fmla="*/ 19 w 72"/>
                <a:gd name="T55" fmla="*/ 59 h 101"/>
                <a:gd name="T56" fmla="*/ 19 w 72"/>
                <a:gd name="T57" fmla="*/ 101 h 101"/>
                <a:gd name="T58" fmla="*/ 0 w 72"/>
                <a:gd name="T59" fmla="*/ 101 h 101"/>
                <a:gd name="T60" fmla="*/ 0 w 72"/>
                <a:gd name="T61" fmla="*/ 0 h 101"/>
                <a:gd name="T62" fmla="*/ 13 w 72"/>
                <a:gd name="T63" fmla="*/ 0 h 101"/>
                <a:gd name="T64" fmla="*/ 29 w 72"/>
                <a:gd name="T65"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2" h="101">
                  <a:moveTo>
                    <a:pt x="27" y="15"/>
                  </a:moveTo>
                  <a:lnTo>
                    <a:pt x="23" y="16"/>
                  </a:lnTo>
                  <a:lnTo>
                    <a:pt x="19" y="16"/>
                  </a:lnTo>
                  <a:lnTo>
                    <a:pt x="19" y="45"/>
                  </a:lnTo>
                  <a:lnTo>
                    <a:pt x="22" y="45"/>
                  </a:lnTo>
                  <a:lnTo>
                    <a:pt x="26" y="45"/>
                  </a:lnTo>
                  <a:lnTo>
                    <a:pt x="36" y="43"/>
                  </a:lnTo>
                  <a:lnTo>
                    <a:pt x="42" y="38"/>
                  </a:lnTo>
                  <a:lnTo>
                    <a:pt x="45" y="30"/>
                  </a:lnTo>
                  <a:lnTo>
                    <a:pt x="43" y="22"/>
                  </a:lnTo>
                  <a:lnTo>
                    <a:pt x="37" y="17"/>
                  </a:lnTo>
                  <a:lnTo>
                    <a:pt x="27" y="15"/>
                  </a:lnTo>
                  <a:close/>
                  <a:moveTo>
                    <a:pt x="29" y="0"/>
                  </a:moveTo>
                  <a:lnTo>
                    <a:pt x="41" y="1"/>
                  </a:lnTo>
                  <a:lnTo>
                    <a:pt x="51" y="4"/>
                  </a:lnTo>
                  <a:lnTo>
                    <a:pt x="58" y="9"/>
                  </a:lnTo>
                  <a:lnTo>
                    <a:pt x="63" y="17"/>
                  </a:lnTo>
                  <a:lnTo>
                    <a:pt x="65" y="28"/>
                  </a:lnTo>
                  <a:lnTo>
                    <a:pt x="63" y="38"/>
                  </a:lnTo>
                  <a:lnTo>
                    <a:pt x="58" y="47"/>
                  </a:lnTo>
                  <a:lnTo>
                    <a:pt x="50" y="53"/>
                  </a:lnTo>
                  <a:lnTo>
                    <a:pt x="39" y="56"/>
                  </a:lnTo>
                  <a:lnTo>
                    <a:pt x="44" y="62"/>
                  </a:lnTo>
                  <a:lnTo>
                    <a:pt x="48" y="67"/>
                  </a:lnTo>
                  <a:lnTo>
                    <a:pt x="72" y="101"/>
                  </a:lnTo>
                  <a:lnTo>
                    <a:pt x="48" y="101"/>
                  </a:lnTo>
                  <a:lnTo>
                    <a:pt x="20" y="59"/>
                  </a:lnTo>
                  <a:lnTo>
                    <a:pt x="19" y="59"/>
                  </a:lnTo>
                  <a:lnTo>
                    <a:pt x="19" y="101"/>
                  </a:lnTo>
                  <a:lnTo>
                    <a:pt x="0" y="101"/>
                  </a:lnTo>
                  <a:lnTo>
                    <a:pt x="0" y="0"/>
                  </a:lnTo>
                  <a:lnTo>
                    <a:pt x="13" y="0"/>
                  </a:lnTo>
                  <a:lnTo>
                    <a:pt x="29"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0" name="Freeform 49">
              <a:extLst>
                <a:ext uri="{FF2B5EF4-FFF2-40B4-BE49-F238E27FC236}">
                  <a16:creationId xmlns:a16="http://schemas.microsoft.com/office/drawing/2014/main" id="{82876C20-FE73-31D0-67F2-EB7917ABD742}"/>
                </a:ext>
              </a:extLst>
            </p:cNvPr>
            <p:cNvSpPr>
              <a:spLocks noEditPoints="1"/>
            </p:cNvSpPr>
            <p:nvPr/>
          </p:nvSpPr>
          <p:spPr bwMode="auto">
            <a:xfrm>
              <a:off x="2601261" y="2651964"/>
              <a:ext cx="70990" cy="80456"/>
            </a:xfrm>
            <a:custGeom>
              <a:avLst/>
              <a:gdLst>
                <a:gd name="T0" fmla="*/ 45 w 92"/>
                <a:gd name="T1" fmla="*/ 22 h 101"/>
                <a:gd name="T2" fmla="*/ 40 w 92"/>
                <a:gd name="T3" fmla="*/ 39 h 101"/>
                <a:gd name="T4" fmla="*/ 31 w 92"/>
                <a:gd name="T5" fmla="*/ 65 h 101"/>
                <a:gd name="T6" fmla="*/ 59 w 92"/>
                <a:gd name="T7" fmla="*/ 65 h 101"/>
                <a:gd name="T8" fmla="*/ 50 w 92"/>
                <a:gd name="T9" fmla="*/ 39 h 101"/>
                <a:gd name="T10" fmla="*/ 45 w 92"/>
                <a:gd name="T11" fmla="*/ 22 h 101"/>
                <a:gd name="T12" fmla="*/ 45 w 92"/>
                <a:gd name="T13" fmla="*/ 22 h 101"/>
                <a:gd name="T14" fmla="*/ 35 w 92"/>
                <a:gd name="T15" fmla="*/ 0 h 101"/>
                <a:gd name="T16" fmla="*/ 57 w 92"/>
                <a:gd name="T17" fmla="*/ 0 h 101"/>
                <a:gd name="T18" fmla="*/ 92 w 92"/>
                <a:gd name="T19" fmla="*/ 101 h 101"/>
                <a:gd name="T20" fmla="*/ 71 w 92"/>
                <a:gd name="T21" fmla="*/ 101 h 101"/>
                <a:gd name="T22" fmla="*/ 64 w 92"/>
                <a:gd name="T23" fmla="*/ 80 h 101"/>
                <a:gd name="T24" fmla="*/ 26 w 92"/>
                <a:gd name="T25" fmla="*/ 80 h 101"/>
                <a:gd name="T26" fmla="*/ 19 w 92"/>
                <a:gd name="T27" fmla="*/ 101 h 101"/>
                <a:gd name="T28" fmla="*/ 0 w 92"/>
                <a:gd name="T29" fmla="*/ 101 h 101"/>
                <a:gd name="T30" fmla="*/ 35 w 92"/>
                <a:gd name="T31"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2" h="101">
                  <a:moveTo>
                    <a:pt x="45" y="22"/>
                  </a:moveTo>
                  <a:lnTo>
                    <a:pt x="40" y="39"/>
                  </a:lnTo>
                  <a:lnTo>
                    <a:pt x="31" y="65"/>
                  </a:lnTo>
                  <a:lnTo>
                    <a:pt x="59" y="65"/>
                  </a:lnTo>
                  <a:lnTo>
                    <a:pt x="50" y="39"/>
                  </a:lnTo>
                  <a:lnTo>
                    <a:pt x="45" y="22"/>
                  </a:lnTo>
                  <a:lnTo>
                    <a:pt x="45" y="22"/>
                  </a:lnTo>
                  <a:close/>
                  <a:moveTo>
                    <a:pt x="35" y="0"/>
                  </a:moveTo>
                  <a:lnTo>
                    <a:pt x="57" y="0"/>
                  </a:lnTo>
                  <a:lnTo>
                    <a:pt x="92" y="101"/>
                  </a:lnTo>
                  <a:lnTo>
                    <a:pt x="71" y="101"/>
                  </a:lnTo>
                  <a:lnTo>
                    <a:pt x="64" y="80"/>
                  </a:lnTo>
                  <a:lnTo>
                    <a:pt x="26" y="80"/>
                  </a:lnTo>
                  <a:lnTo>
                    <a:pt x="19" y="101"/>
                  </a:lnTo>
                  <a:lnTo>
                    <a:pt x="0" y="101"/>
                  </a:lnTo>
                  <a:lnTo>
                    <a:pt x="35"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1" name="Freeform 50">
              <a:extLst>
                <a:ext uri="{FF2B5EF4-FFF2-40B4-BE49-F238E27FC236}">
                  <a16:creationId xmlns:a16="http://schemas.microsoft.com/office/drawing/2014/main" id="{CCFFAEC3-759A-B591-0853-1280BD83E4FD}"/>
                </a:ext>
              </a:extLst>
            </p:cNvPr>
            <p:cNvSpPr>
              <a:spLocks/>
            </p:cNvSpPr>
            <p:nvPr/>
          </p:nvSpPr>
          <p:spPr bwMode="auto">
            <a:xfrm>
              <a:off x="2676984" y="2651964"/>
              <a:ext cx="56792" cy="80456"/>
            </a:xfrm>
            <a:custGeom>
              <a:avLst/>
              <a:gdLst>
                <a:gd name="T0" fmla="*/ 0 w 71"/>
                <a:gd name="T1" fmla="*/ 0 h 101"/>
                <a:gd name="T2" fmla="*/ 71 w 71"/>
                <a:gd name="T3" fmla="*/ 0 h 101"/>
                <a:gd name="T4" fmla="*/ 71 w 71"/>
                <a:gd name="T5" fmla="*/ 17 h 101"/>
                <a:gd name="T6" fmla="*/ 45 w 71"/>
                <a:gd name="T7" fmla="*/ 17 h 101"/>
                <a:gd name="T8" fmla="*/ 45 w 71"/>
                <a:gd name="T9" fmla="*/ 101 h 101"/>
                <a:gd name="T10" fmla="*/ 25 w 71"/>
                <a:gd name="T11" fmla="*/ 101 h 101"/>
                <a:gd name="T12" fmla="*/ 25 w 71"/>
                <a:gd name="T13" fmla="*/ 17 h 101"/>
                <a:gd name="T14" fmla="*/ 0 w 71"/>
                <a:gd name="T15" fmla="*/ 17 h 101"/>
                <a:gd name="T16" fmla="*/ 0 w 71"/>
                <a:gd name="T17"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1" h="101">
                  <a:moveTo>
                    <a:pt x="0" y="0"/>
                  </a:moveTo>
                  <a:lnTo>
                    <a:pt x="71" y="0"/>
                  </a:lnTo>
                  <a:lnTo>
                    <a:pt x="71" y="17"/>
                  </a:lnTo>
                  <a:lnTo>
                    <a:pt x="45" y="17"/>
                  </a:lnTo>
                  <a:lnTo>
                    <a:pt x="45" y="101"/>
                  </a:lnTo>
                  <a:lnTo>
                    <a:pt x="25" y="101"/>
                  </a:lnTo>
                  <a:lnTo>
                    <a:pt x="25" y="17"/>
                  </a:lnTo>
                  <a:lnTo>
                    <a:pt x="0" y="17"/>
                  </a:lnTo>
                  <a:lnTo>
                    <a:pt x="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2" name="Freeform 51">
              <a:extLst>
                <a:ext uri="{FF2B5EF4-FFF2-40B4-BE49-F238E27FC236}">
                  <a16:creationId xmlns:a16="http://schemas.microsoft.com/office/drawing/2014/main" id="{822D4BAB-F924-B047-CC79-84D282515720}"/>
                </a:ext>
              </a:extLst>
            </p:cNvPr>
            <p:cNvSpPr>
              <a:spLocks/>
            </p:cNvSpPr>
            <p:nvPr/>
          </p:nvSpPr>
          <p:spPr bwMode="auto">
            <a:xfrm>
              <a:off x="2899420" y="2651964"/>
              <a:ext cx="66258" cy="80456"/>
            </a:xfrm>
            <a:custGeom>
              <a:avLst/>
              <a:gdLst>
                <a:gd name="T0" fmla="*/ 0 w 83"/>
                <a:gd name="T1" fmla="*/ 0 h 101"/>
                <a:gd name="T2" fmla="*/ 21 w 83"/>
                <a:gd name="T3" fmla="*/ 0 h 101"/>
                <a:gd name="T4" fmla="*/ 34 w 83"/>
                <a:gd name="T5" fmla="*/ 29 h 101"/>
                <a:gd name="T6" fmla="*/ 41 w 83"/>
                <a:gd name="T7" fmla="*/ 46 h 101"/>
                <a:gd name="T8" fmla="*/ 41 w 83"/>
                <a:gd name="T9" fmla="*/ 46 h 101"/>
                <a:gd name="T10" fmla="*/ 45 w 83"/>
                <a:gd name="T11" fmla="*/ 37 h 101"/>
                <a:gd name="T12" fmla="*/ 49 w 83"/>
                <a:gd name="T13" fmla="*/ 27 h 101"/>
                <a:gd name="T14" fmla="*/ 62 w 83"/>
                <a:gd name="T15" fmla="*/ 0 h 101"/>
                <a:gd name="T16" fmla="*/ 83 w 83"/>
                <a:gd name="T17" fmla="*/ 0 h 101"/>
                <a:gd name="T18" fmla="*/ 50 w 83"/>
                <a:gd name="T19" fmla="*/ 65 h 101"/>
                <a:gd name="T20" fmla="*/ 50 w 83"/>
                <a:gd name="T21" fmla="*/ 101 h 101"/>
                <a:gd name="T22" fmla="*/ 31 w 83"/>
                <a:gd name="T23" fmla="*/ 101 h 101"/>
                <a:gd name="T24" fmla="*/ 31 w 83"/>
                <a:gd name="T25" fmla="*/ 65 h 101"/>
                <a:gd name="T26" fmla="*/ 0 w 83"/>
                <a:gd name="T27"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3" h="101">
                  <a:moveTo>
                    <a:pt x="0" y="0"/>
                  </a:moveTo>
                  <a:lnTo>
                    <a:pt x="21" y="0"/>
                  </a:lnTo>
                  <a:lnTo>
                    <a:pt x="34" y="29"/>
                  </a:lnTo>
                  <a:lnTo>
                    <a:pt x="41" y="46"/>
                  </a:lnTo>
                  <a:lnTo>
                    <a:pt x="41" y="46"/>
                  </a:lnTo>
                  <a:lnTo>
                    <a:pt x="45" y="37"/>
                  </a:lnTo>
                  <a:lnTo>
                    <a:pt x="49" y="27"/>
                  </a:lnTo>
                  <a:lnTo>
                    <a:pt x="62" y="0"/>
                  </a:lnTo>
                  <a:lnTo>
                    <a:pt x="83" y="0"/>
                  </a:lnTo>
                  <a:lnTo>
                    <a:pt x="50" y="65"/>
                  </a:lnTo>
                  <a:lnTo>
                    <a:pt x="50" y="101"/>
                  </a:lnTo>
                  <a:lnTo>
                    <a:pt x="31" y="101"/>
                  </a:lnTo>
                  <a:lnTo>
                    <a:pt x="31" y="65"/>
                  </a:lnTo>
                  <a:lnTo>
                    <a:pt x="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3" name="Freeform 52">
              <a:extLst>
                <a:ext uri="{FF2B5EF4-FFF2-40B4-BE49-F238E27FC236}">
                  <a16:creationId xmlns:a16="http://schemas.microsoft.com/office/drawing/2014/main" id="{EA1F35CF-3769-19E3-4BF1-534257665F8F}"/>
                </a:ext>
              </a:extLst>
            </p:cNvPr>
            <p:cNvSpPr>
              <a:spLocks noEditPoints="1"/>
            </p:cNvSpPr>
            <p:nvPr/>
          </p:nvSpPr>
          <p:spPr bwMode="auto">
            <a:xfrm>
              <a:off x="921159" y="2249686"/>
              <a:ext cx="272129" cy="312357"/>
            </a:xfrm>
            <a:custGeom>
              <a:avLst/>
              <a:gdLst>
                <a:gd name="T0" fmla="*/ 170 w 345"/>
                <a:gd name="T1" fmla="*/ 48 h 398"/>
                <a:gd name="T2" fmla="*/ 162 w 345"/>
                <a:gd name="T3" fmla="*/ 77 h 398"/>
                <a:gd name="T4" fmla="*/ 152 w 345"/>
                <a:gd name="T5" fmla="*/ 106 h 398"/>
                <a:gd name="T6" fmla="*/ 95 w 345"/>
                <a:gd name="T7" fmla="*/ 264 h 398"/>
                <a:gd name="T8" fmla="*/ 246 w 345"/>
                <a:gd name="T9" fmla="*/ 264 h 398"/>
                <a:gd name="T10" fmla="*/ 189 w 345"/>
                <a:gd name="T11" fmla="*/ 107 h 398"/>
                <a:gd name="T12" fmla="*/ 179 w 345"/>
                <a:gd name="T13" fmla="*/ 78 h 398"/>
                <a:gd name="T14" fmla="*/ 171 w 345"/>
                <a:gd name="T15" fmla="*/ 48 h 398"/>
                <a:gd name="T16" fmla="*/ 170 w 345"/>
                <a:gd name="T17" fmla="*/ 48 h 398"/>
                <a:gd name="T18" fmla="*/ 148 w 345"/>
                <a:gd name="T19" fmla="*/ 0 h 398"/>
                <a:gd name="T20" fmla="*/ 197 w 345"/>
                <a:gd name="T21" fmla="*/ 0 h 398"/>
                <a:gd name="T22" fmla="*/ 345 w 345"/>
                <a:gd name="T23" fmla="*/ 398 h 398"/>
                <a:gd name="T24" fmla="*/ 293 w 345"/>
                <a:gd name="T25" fmla="*/ 398 h 398"/>
                <a:gd name="T26" fmla="*/ 259 w 345"/>
                <a:gd name="T27" fmla="*/ 300 h 398"/>
                <a:gd name="T28" fmla="*/ 81 w 345"/>
                <a:gd name="T29" fmla="*/ 300 h 398"/>
                <a:gd name="T30" fmla="*/ 46 w 345"/>
                <a:gd name="T31" fmla="*/ 398 h 398"/>
                <a:gd name="T32" fmla="*/ 0 w 345"/>
                <a:gd name="T33" fmla="*/ 398 h 398"/>
                <a:gd name="T34" fmla="*/ 148 w 345"/>
                <a:gd name="T35" fmla="*/ 0 h 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45" h="398">
                  <a:moveTo>
                    <a:pt x="170" y="48"/>
                  </a:moveTo>
                  <a:lnTo>
                    <a:pt x="162" y="77"/>
                  </a:lnTo>
                  <a:lnTo>
                    <a:pt x="152" y="106"/>
                  </a:lnTo>
                  <a:lnTo>
                    <a:pt x="95" y="264"/>
                  </a:lnTo>
                  <a:lnTo>
                    <a:pt x="246" y="264"/>
                  </a:lnTo>
                  <a:lnTo>
                    <a:pt x="189" y="107"/>
                  </a:lnTo>
                  <a:lnTo>
                    <a:pt x="179" y="78"/>
                  </a:lnTo>
                  <a:lnTo>
                    <a:pt x="171" y="48"/>
                  </a:lnTo>
                  <a:lnTo>
                    <a:pt x="170" y="48"/>
                  </a:lnTo>
                  <a:close/>
                  <a:moveTo>
                    <a:pt x="148" y="0"/>
                  </a:moveTo>
                  <a:lnTo>
                    <a:pt x="197" y="0"/>
                  </a:lnTo>
                  <a:lnTo>
                    <a:pt x="345" y="398"/>
                  </a:lnTo>
                  <a:lnTo>
                    <a:pt x="293" y="398"/>
                  </a:lnTo>
                  <a:lnTo>
                    <a:pt x="259" y="300"/>
                  </a:lnTo>
                  <a:lnTo>
                    <a:pt x="81" y="300"/>
                  </a:lnTo>
                  <a:lnTo>
                    <a:pt x="46" y="398"/>
                  </a:lnTo>
                  <a:lnTo>
                    <a:pt x="0" y="398"/>
                  </a:lnTo>
                  <a:lnTo>
                    <a:pt x="148"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4" name="Freeform 53">
              <a:extLst>
                <a:ext uri="{FF2B5EF4-FFF2-40B4-BE49-F238E27FC236}">
                  <a16:creationId xmlns:a16="http://schemas.microsoft.com/office/drawing/2014/main" id="{15CC2208-1754-ACCD-8285-B18BC9479603}"/>
                </a:ext>
              </a:extLst>
            </p:cNvPr>
            <p:cNvSpPr>
              <a:spLocks/>
            </p:cNvSpPr>
            <p:nvPr/>
          </p:nvSpPr>
          <p:spPr bwMode="auto">
            <a:xfrm>
              <a:off x="1224050" y="2327776"/>
              <a:ext cx="111218" cy="234268"/>
            </a:xfrm>
            <a:custGeom>
              <a:avLst/>
              <a:gdLst>
                <a:gd name="T0" fmla="*/ 119 w 141"/>
                <a:gd name="T1" fmla="*/ 0 h 299"/>
                <a:gd name="T2" fmla="*/ 141 w 141"/>
                <a:gd name="T3" fmla="*/ 0 h 299"/>
                <a:gd name="T4" fmla="*/ 139 w 141"/>
                <a:gd name="T5" fmla="*/ 44 h 299"/>
                <a:gd name="T6" fmla="*/ 119 w 141"/>
                <a:gd name="T7" fmla="*/ 42 h 299"/>
                <a:gd name="T8" fmla="*/ 101 w 141"/>
                <a:gd name="T9" fmla="*/ 45 h 299"/>
                <a:gd name="T10" fmla="*/ 86 w 141"/>
                <a:gd name="T11" fmla="*/ 53 h 299"/>
                <a:gd name="T12" fmla="*/ 73 w 141"/>
                <a:gd name="T13" fmla="*/ 64 h 299"/>
                <a:gd name="T14" fmla="*/ 62 w 141"/>
                <a:gd name="T15" fmla="*/ 79 h 299"/>
                <a:gd name="T16" fmla="*/ 54 w 141"/>
                <a:gd name="T17" fmla="*/ 99 h 299"/>
                <a:gd name="T18" fmla="*/ 48 w 141"/>
                <a:gd name="T19" fmla="*/ 123 h 299"/>
                <a:gd name="T20" fmla="*/ 45 w 141"/>
                <a:gd name="T21" fmla="*/ 151 h 299"/>
                <a:gd name="T22" fmla="*/ 44 w 141"/>
                <a:gd name="T23" fmla="*/ 182 h 299"/>
                <a:gd name="T24" fmla="*/ 44 w 141"/>
                <a:gd name="T25" fmla="*/ 299 h 299"/>
                <a:gd name="T26" fmla="*/ 0 w 141"/>
                <a:gd name="T27" fmla="*/ 299 h 299"/>
                <a:gd name="T28" fmla="*/ 0 w 141"/>
                <a:gd name="T29" fmla="*/ 5 h 299"/>
                <a:gd name="T30" fmla="*/ 43 w 141"/>
                <a:gd name="T31" fmla="*/ 5 h 299"/>
                <a:gd name="T32" fmla="*/ 43 w 141"/>
                <a:gd name="T33" fmla="*/ 27 h 299"/>
                <a:gd name="T34" fmla="*/ 40 w 141"/>
                <a:gd name="T35" fmla="*/ 53 h 299"/>
                <a:gd name="T36" fmla="*/ 37 w 141"/>
                <a:gd name="T37" fmla="*/ 79 h 299"/>
                <a:gd name="T38" fmla="*/ 37 w 141"/>
                <a:gd name="T39" fmla="*/ 79 h 299"/>
                <a:gd name="T40" fmla="*/ 43 w 141"/>
                <a:gd name="T41" fmla="*/ 63 h 299"/>
                <a:gd name="T42" fmla="*/ 50 w 141"/>
                <a:gd name="T43" fmla="*/ 48 h 299"/>
                <a:gd name="T44" fmla="*/ 59 w 141"/>
                <a:gd name="T45" fmla="*/ 34 h 299"/>
                <a:gd name="T46" fmla="*/ 71 w 141"/>
                <a:gd name="T47" fmla="*/ 21 h 299"/>
                <a:gd name="T48" fmla="*/ 84 w 141"/>
                <a:gd name="T49" fmla="*/ 11 h 299"/>
                <a:gd name="T50" fmla="*/ 101 w 141"/>
                <a:gd name="T51" fmla="*/ 3 h 299"/>
                <a:gd name="T52" fmla="*/ 119 w 141"/>
                <a:gd name="T53" fmla="*/ 0 h 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41" h="299">
                  <a:moveTo>
                    <a:pt x="119" y="0"/>
                  </a:moveTo>
                  <a:lnTo>
                    <a:pt x="141" y="0"/>
                  </a:lnTo>
                  <a:lnTo>
                    <a:pt x="139" y="44"/>
                  </a:lnTo>
                  <a:lnTo>
                    <a:pt x="119" y="42"/>
                  </a:lnTo>
                  <a:lnTo>
                    <a:pt x="101" y="45"/>
                  </a:lnTo>
                  <a:lnTo>
                    <a:pt x="86" y="53"/>
                  </a:lnTo>
                  <a:lnTo>
                    <a:pt x="73" y="64"/>
                  </a:lnTo>
                  <a:lnTo>
                    <a:pt x="62" y="79"/>
                  </a:lnTo>
                  <a:lnTo>
                    <a:pt x="54" y="99"/>
                  </a:lnTo>
                  <a:lnTo>
                    <a:pt x="48" y="123"/>
                  </a:lnTo>
                  <a:lnTo>
                    <a:pt x="45" y="151"/>
                  </a:lnTo>
                  <a:lnTo>
                    <a:pt x="44" y="182"/>
                  </a:lnTo>
                  <a:lnTo>
                    <a:pt x="44" y="299"/>
                  </a:lnTo>
                  <a:lnTo>
                    <a:pt x="0" y="299"/>
                  </a:lnTo>
                  <a:lnTo>
                    <a:pt x="0" y="5"/>
                  </a:lnTo>
                  <a:lnTo>
                    <a:pt x="43" y="5"/>
                  </a:lnTo>
                  <a:lnTo>
                    <a:pt x="43" y="27"/>
                  </a:lnTo>
                  <a:lnTo>
                    <a:pt x="40" y="53"/>
                  </a:lnTo>
                  <a:lnTo>
                    <a:pt x="37" y="79"/>
                  </a:lnTo>
                  <a:lnTo>
                    <a:pt x="37" y="79"/>
                  </a:lnTo>
                  <a:lnTo>
                    <a:pt x="43" y="63"/>
                  </a:lnTo>
                  <a:lnTo>
                    <a:pt x="50" y="48"/>
                  </a:lnTo>
                  <a:lnTo>
                    <a:pt x="59" y="34"/>
                  </a:lnTo>
                  <a:lnTo>
                    <a:pt x="71" y="21"/>
                  </a:lnTo>
                  <a:lnTo>
                    <a:pt x="84" y="11"/>
                  </a:lnTo>
                  <a:lnTo>
                    <a:pt x="101" y="3"/>
                  </a:lnTo>
                  <a:lnTo>
                    <a:pt x="119"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5" name="Freeform 54">
              <a:extLst>
                <a:ext uri="{FF2B5EF4-FFF2-40B4-BE49-F238E27FC236}">
                  <a16:creationId xmlns:a16="http://schemas.microsoft.com/office/drawing/2014/main" id="{BB7587BD-FD32-E10C-E06B-69806FAF850F}"/>
                </a:ext>
              </a:extLst>
            </p:cNvPr>
            <p:cNvSpPr>
              <a:spLocks noEditPoints="1"/>
            </p:cNvSpPr>
            <p:nvPr/>
          </p:nvSpPr>
          <p:spPr bwMode="auto">
            <a:xfrm>
              <a:off x="1344734" y="2327776"/>
              <a:ext cx="222436" cy="357317"/>
            </a:xfrm>
            <a:custGeom>
              <a:avLst/>
              <a:gdLst>
                <a:gd name="T0" fmla="*/ 56 w 282"/>
                <a:gd name="T1" fmla="*/ 325 h 453"/>
                <a:gd name="T2" fmla="*/ 47 w 282"/>
                <a:gd name="T3" fmla="*/ 375 h 453"/>
                <a:gd name="T4" fmla="*/ 76 w 282"/>
                <a:gd name="T5" fmla="*/ 406 h 453"/>
                <a:gd name="T6" fmla="*/ 131 w 282"/>
                <a:gd name="T7" fmla="*/ 417 h 453"/>
                <a:gd name="T8" fmla="*/ 198 w 282"/>
                <a:gd name="T9" fmla="*/ 403 h 453"/>
                <a:gd name="T10" fmla="*/ 230 w 282"/>
                <a:gd name="T11" fmla="*/ 367 h 453"/>
                <a:gd name="T12" fmla="*/ 225 w 282"/>
                <a:gd name="T13" fmla="*/ 323 h 453"/>
                <a:gd name="T14" fmla="*/ 186 w 282"/>
                <a:gd name="T15" fmla="*/ 302 h 453"/>
                <a:gd name="T16" fmla="*/ 95 w 282"/>
                <a:gd name="T17" fmla="*/ 300 h 453"/>
                <a:gd name="T18" fmla="*/ 116 w 282"/>
                <a:gd name="T19" fmla="*/ 36 h 453"/>
                <a:gd name="T20" fmla="*/ 70 w 282"/>
                <a:gd name="T21" fmla="*/ 61 h 453"/>
                <a:gd name="T22" fmla="*/ 54 w 282"/>
                <a:gd name="T23" fmla="*/ 109 h 453"/>
                <a:gd name="T24" fmla="*/ 70 w 282"/>
                <a:gd name="T25" fmla="*/ 158 h 453"/>
                <a:gd name="T26" fmla="*/ 114 w 282"/>
                <a:gd name="T27" fmla="*/ 181 h 453"/>
                <a:gd name="T28" fmla="*/ 170 w 282"/>
                <a:gd name="T29" fmla="*/ 176 h 453"/>
                <a:gd name="T30" fmla="*/ 206 w 282"/>
                <a:gd name="T31" fmla="*/ 144 h 453"/>
                <a:gd name="T32" fmla="*/ 211 w 282"/>
                <a:gd name="T33" fmla="*/ 89 h 453"/>
                <a:gd name="T34" fmla="*/ 186 w 282"/>
                <a:gd name="T35" fmla="*/ 48 h 453"/>
                <a:gd name="T36" fmla="*/ 136 w 282"/>
                <a:gd name="T37" fmla="*/ 34 h 453"/>
                <a:gd name="T38" fmla="*/ 168 w 282"/>
                <a:gd name="T39" fmla="*/ 2 h 453"/>
                <a:gd name="T40" fmla="*/ 192 w 282"/>
                <a:gd name="T41" fmla="*/ 4 h 453"/>
                <a:gd name="T42" fmla="*/ 218 w 282"/>
                <a:gd name="T43" fmla="*/ 5 h 453"/>
                <a:gd name="T44" fmla="*/ 247 w 282"/>
                <a:gd name="T45" fmla="*/ 40 h 453"/>
                <a:gd name="T46" fmla="*/ 230 w 282"/>
                <a:gd name="T47" fmla="*/ 39 h 453"/>
                <a:gd name="T48" fmla="*/ 229 w 282"/>
                <a:gd name="T49" fmla="*/ 40 h 453"/>
                <a:gd name="T50" fmla="*/ 255 w 282"/>
                <a:gd name="T51" fmla="*/ 84 h 453"/>
                <a:gd name="T52" fmla="*/ 251 w 282"/>
                <a:gd name="T53" fmla="*/ 144 h 453"/>
                <a:gd name="T54" fmla="*/ 218 w 282"/>
                <a:gd name="T55" fmla="*/ 190 h 453"/>
                <a:gd name="T56" fmla="*/ 157 w 282"/>
                <a:gd name="T57" fmla="*/ 213 h 453"/>
                <a:gd name="T58" fmla="*/ 101 w 282"/>
                <a:gd name="T59" fmla="*/ 213 h 453"/>
                <a:gd name="T60" fmla="*/ 73 w 282"/>
                <a:gd name="T61" fmla="*/ 222 h 453"/>
                <a:gd name="T62" fmla="*/ 69 w 282"/>
                <a:gd name="T63" fmla="*/ 246 h 453"/>
                <a:gd name="T64" fmla="*/ 101 w 282"/>
                <a:gd name="T65" fmla="*/ 261 h 453"/>
                <a:gd name="T66" fmla="*/ 204 w 282"/>
                <a:gd name="T67" fmla="*/ 264 h 453"/>
                <a:gd name="T68" fmla="*/ 258 w 282"/>
                <a:gd name="T69" fmla="*/ 291 h 453"/>
                <a:gd name="T70" fmla="*/ 276 w 282"/>
                <a:gd name="T71" fmla="*/ 344 h 453"/>
                <a:gd name="T72" fmla="*/ 252 w 282"/>
                <a:gd name="T73" fmla="*/ 407 h 453"/>
                <a:gd name="T74" fmla="*/ 185 w 282"/>
                <a:gd name="T75" fmla="*/ 445 h 453"/>
                <a:gd name="T76" fmla="*/ 95 w 282"/>
                <a:gd name="T77" fmla="*/ 452 h 453"/>
                <a:gd name="T78" fmla="*/ 33 w 282"/>
                <a:gd name="T79" fmla="*/ 431 h 453"/>
                <a:gd name="T80" fmla="*/ 2 w 282"/>
                <a:gd name="T81" fmla="*/ 387 h 453"/>
                <a:gd name="T82" fmla="*/ 10 w 282"/>
                <a:gd name="T83" fmla="*/ 327 h 453"/>
                <a:gd name="T84" fmla="*/ 51 w 282"/>
                <a:gd name="T85" fmla="*/ 289 h 453"/>
                <a:gd name="T86" fmla="*/ 23 w 282"/>
                <a:gd name="T87" fmla="*/ 260 h 453"/>
                <a:gd name="T88" fmla="*/ 30 w 282"/>
                <a:gd name="T89" fmla="*/ 218 h 453"/>
                <a:gd name="T90" fmla="*/ 38 w 282"/>
                <a:gd name="T91" fmla="*/ 187 h 453"/>
                <a:gd name="T92" fmla="*/ 12 w 282"/>
                <a:gd name="T93" fmla="*/ 136 h 453"/>
                <a:gd name="T94" fmla="*/ 19 w 282"/>
                <a:gd name="T95" fmla="*/ 69 h 453"/>
                <a:gd name="T96" fmla="*/ 62 w 282"/>
                <a:gd name="T97" fmla="*/ 20 h 453"/>
                <a:gd name="T98" fmla="*/ 138 w 282"/>
                <a:gd name="T99" fmla="*/ 0 h 4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82" h="453">
                  <a:moveTo>
                    <a:pt x="86" y="300"/>
                  </a:moveTo>
                  <a:lnTo>
                    <a:pt x="69" y="311"/>
                  </a:lnTo>
                  <a:lnTo>
                    <a:pt x="56" y="325"/>
                  </a:lnTo>
                  <a:lnTo>
                    <a:pt x="47" y="341"/>
                  </a:lnTo>
                  <a:lnTo>
                    <a:pt x="44" y="358"/>
                  </a:lnTo>
                  <a:lnTo>
                    <a:pt x="47" y="375"/>
                  </a:lnTo>
                  <a:lnTo>
                    <a:pt x="53" y="387"/>
                  </a:lnTo>
                  <a:lnTo>
                    <a:pt x="63" y="398"/>
                  </a:lnTo>
                  <a:lnTo>
                    <a:pt x="76" y="406"/>
                  </a:lnTo>
                  <a:lnTo>
                    <a:pt x="91" y="412"/>
                  </a:lnTo>
                  <a:lnTo>
                    <a:pt x="111" y="416"/>
                  </a:lnTo>
                  <a:lnTo>
                    <a:pt x="131" y="417"/>
                  </a:lnTo>
                  <a:lnTo>
                    <a:pt x="156" y="415"/>
                  </a:lnTo>
                  <a:lnTo>
                    <a:pt x="179" y="411"/>
                  </a:lnTo>
                  <a:lnTo>
                    <a:pt x="198" y="403"/>
                  </a:lnTo>
                  <a:lnTo>
                    <a:pt x="212" y="393"/>
                  </a:lnTo>
                  <a:lnTo>
                    <a:pt x="223" y="381"/>
                  </a:lnTo>
                  <a:lnTo>
                    <a:pt x="230" y="367"/>
                  </a:lnTo>
                  <a:lnTo>
                    <a:pt x="232" y="350"/>
                  </a:lnTo>
                  <a:lnTo>
                    <a:pt x="231" y="336"/>
                  </a:lnTo>
                  <a:lnTo>
                    <a:pt x="225" y="323"/>
                  </a:lnTo>
                  <a:lnTo>
                    <a:pt x="216" y="314"/>
                  </a:lnTo>
                  <a:lnTo>
                    <a:pt x="203" y="306"/>
                  </a:lnTo>
                  <a:lnTo>
                    <a:pt x="186" y="302"/>
                  </a:lnTo>
                  <a:lnTo>
                    <a:pt x="166" y="300"/>
                  </a:lnTo>
                  <a:lnTo>
                    <a:pt x="105" y="300"/>
                  </a:lnTo>
                  <a:lnTo>
                    <a:pt x="95" y="300"/>
                  </a:lnTo>
                  <a:lnTo>
                    <a:pt x="86" y="300"/>
                  </a:lnTo>
                  <a:close/>
                  <a:moveTo>
                    <a:pt x="136" y="34"/>
                  </a:moveTo>
                  <a:lnTo>
                    <a:pt x="116" y="36"/>
                  </a:lnTo>
                  <a:lnTo>
                    <a:pt x="97" y="41"/>
                  </a:lnTo>
                  <a:lnTo>
                    <a:pt x="82" y="50"/>
                  </a:lnTo>
                  <a:lnTo>
                    <a:pt x="70" y="61"/>
                  </a:lnTo>
                  <a:lnTo>
                    <a:pt x="61" y="75"/>
                  </a:lnTo>
                  <a:lnTo>
                    <a:pt x="56" y="91"/>
                  </a:lnTo>
                  <a:lnTo>
                    <a:pt x="54" y="109"/>
                  </a:lnTo>
                  <a:lnTo>
                    <a:pt x="56" y="128"/>
                  </a:lnTo>
                  <a:lnTo>
                    <a:pt x="61" y="144"/>
                  </a:lnTo>
                  <a:lnTo>
                    <a:pt x="70" y="158"/>
                  </a:lnTo>
                  <a:lnTo>
                    <a:pt x="81" y="168"/>
                  </a:lnTo>
                  <a:lnTo>
                    <a:pt x="95" y="176"/>
                  </a:lnTo>
                  <a:lnTo>
                    <a:pt x="114" y="181"/>
                  </a:lnTo>
                  <a:lnTo>
                    <a:pt x="134" y="182"/>
                  </a:lnTo>
                  <a:lnTo>
                    <a:pt x="153" y="181"/>
                  </a:lnTo>
                  <a:lnTo>
                    <a:pt x="170" y="176"/>
                  </a:lnTo>
                  <a:lnTo>
                    <a:pt x="185" y="168"/>
                  </a:lnTo>
                  <a:lnTo>
                    <a:pt x="197" y="158"/>
                  </a:lnTo>
                  <a:lnTo>
                    <a:pt x="206" y="144"/>
                  </a:lnTo>
                  <a:lnTo>
                    <a:pt x="211" y="128"/>
                  </a:lnTo>
                  <a:lnTo>
                    <a:pt x="213" y="109"/>
                  </a:lnTo>
                  <a:lnTo>
                    <a:pt x="211" y="89"/>
                  </a:lnTo>
                  <a:lnTo>
                    <a:pt x="206" y="73"/>
                  </a:lnTo>
                  <a:lnTo>
                    <a:pt x="198" y="59"/>
                  </a:lnTo>
                  <a:lnTo>
                    <a:pt x="186" y="48"/>
                  </a:lnTo>
                  <a:lnTo>
                    <a:pt x="172" y="41"/>
                  </a:lnTo>
                  <a:lnTo>
                    <a:pt x="155" y="36"/>
                  </a:lnTo>
                  <a:lnTo>
                    <a:pt x="136" y="34"/>
                  </a:lnTo>
                  <a:close/>
                  <a:moveTo>
                    <a:pt x="138" y="0"/>
                  </a:moveTo>
                  <a:lnTo>
                    <a:pt x="154" y="1"/>
                  </a:lnTo>
                  <a:lnTo>
                    <a:pt x="168" y="2"/>
                  </a:lnTo>
                  <a:lnTo>
                    <a:pt x="173" y="3"/>
                  </a:lnTo>
                  <a:lnTo>
                    <a:pt x="181" y="3"/>
                  </a:lnTo>
                  <a:lnTo>
                    <a:pt x="192" y="4"/>
                  </a:lnTo>
                  <a:lnTo>
                    <a:pt x="203" y="5"/>
                  </a:lnTo>
                  <a:lnTo>
                    <a:pt x="212" y="5"/>
                  </a:lnTo>
                  <a:lnTo>
                    <a:pt x="218" y="5"/>
                  </a:lnTo>
                  <a:lnTo>
                    <a:pt x="282" y="5"/>
                  </a:lnTo>
                  <a:lnTo>
                    <a:pt x="282" y="40"/>
                  </a:lnTo>
                  <a:lnTo>
                    <a:pt x="247" y="40"/>
                  </a:lnTo>
                  <a:lnTo>
                    <a:pt x="243" y="40"/>
                  </a:lnTo>
                  <a:lnTo>
                    <a:pt x="236" y="39"/>
                  </a:lnTo>
                  <a:lnTo>
                    <a:pt x="230" y="39"/>
                  </a:lnTo>
                  <a:lnTo>
                    <a:pt x="227" y="39"/>
                  </a:lnTo>
                  <a:lnTo>
                    <a:pt x="228" y="39"/>
                  </a:lnTo>
                  <a:lnTo>
                    <a:pt x="229" y="40"/>
                  </a:lnTo>
                  <a:lnTo>
                    <a:pt x="240" y="52"/>
                  </a:lnTo>
                  <a:lnTo>
                    <a:pt x="249" y="67"/>
                  </a:lnTo>
                  <a:lnTo>
                    <a:pt x="255" y="84"/>
                  </a:lnTo>
                  <a:lnTo>
                    <a:pt x="257" y="104"/>
                  </a:lnTo>
                  <a:lnTo>
                    <a:pt x="255" y="125"/>
                  </a:lnTo>
                  <a:lnTo>
                    <a:pt x="251" y="144"/>
                  </a:lnTo>
                  <a:lnTo>
                    <a:pt x="243" y="161"/>
                  </a:lnTo>
                  <a:lnTo>
                    <a:pt x="232" y="177"/>
                  </a:lnTo>
                  <a:lnTo>
                    <a:pt x="218" y="190"/>
                  </a:lnTo>
                  <a:lnTo>
                    <a:pt x="200" y="200"/>
                  </a:lnTo>
                  <a:lnTo>
                    <a:pt x="180" y="208"/>
                  </a:lnTo>
                  <a:lnTo>
                    <a:pt x="157" y="213"/>
                  </a:lnTo>
                  <a:lnTo>
                    <a:pt x="130" y="215"/>
                  </a:lnTo>
                  <a:lnTo>
                    <a:pt x="116" y="214"/>
                  </a:lnTo>
                  <a:lnTo>
                    <a:pt x="101" y="213"/>
                  </a:lnTo>
                  <a:lnTo>
                    <a:pt x="89" y="211"/>
                  </a:lnTo>
                  <a:lnTo>
                    <a:pt x="79" y="216"/>
                  </a:lnTo>
                  <a:lnTo>
                    <a:pt x="73" y="222"/>
                  </a:lnTo>
                  <a:lnTo>
                    <a:pt x="69" y="230"/>
                  </a:lnTo>
                  <a:lnTo>
                    <a:pt x="67" y="237"/>
                  </a:lnTo>
                  <a:lnTo>
                    <a:pt x="69" y="246"/>
                  </a:lnTo>
                  <a:lnTo>
                    <a:pt x="75" y="253"/>
                  </a:lnTo>
                  <a:lnTo>
                    <a:pt x="86" y="258"/>
                  </a:lnTo>
                  <a:lnTo>
                    <a:pt x="101" y="261"/>
                  </a:lnTo>
                  <a:lnTo>
                    <a:pt x="121" y="262"/>
                  </a:lnTo>
                  <a:lnTo>
                    <a:pt x="178" y="262"/>
                  </a:lnTo>
                  <a:lnTo>
                    <a:pt x="204" y="264"/>
                  </a:lnTo>
                  <a:lnTo>
                    <a:pt x="225" y="269"/>
                  </a:lnTo>
                  <a:lnTo>
                    <a:pt x="244" y="278"/>
                  </a:lnTo>
                  <a:lnTo>
                    <a:pt x="258" y="291"/>
                  </a:lnTo>
                  <a:lnTo>
                    <a:pt x="268" y="306"/>
                  </a:lnTo>
                  <a:lnTo>
                    <a:pt x="274" y="324"/>
                  </a:lnTo>
                  <a:lnTo>
                    <a:pt x="276" y="344"/>
                  </a:lnTo>
                  <a:lnTo>
                    <a:pt x="274" y="368"/>
                  </a:lnTo>
                  <a:lnTo>
                    <a:pt x="265" y="388"/>
                  </a:lnTo>
                  <a:lnTo>
                    <a:pt x="252" y="407"/>
                  </a:lnTo>
                  <a:lnTo>
                    <a:pt x="233" y="422"/>
                  </a:lnTo>
                  <a:lnTo>
                    <a:pt x="211" y="435"/>
                  </a:lnTo>
                  <a:lnTo>
                    <a:pt x="185" y="445"/>
                  </a:lnTo>
                  <a:lnTo>
                    <a:pt x="155" y="451"/>
                  </a:lnTo>
                  <a:lnTo>
                    <a:pt x="123" y="453"/>
                  </a:lnTo>
                  <a:lnTo>
                    <a:pt x="95" y="452"/>
                  </a:lnTo>
                  <a:lnTo>
                    <a:pt x="72" y="447"/>
                  </a:lnTo>
                  <a:lnTo>
                    <a:pt x="51" y="441"/>
                  </a:lnTo>
                  <a:lnTo>
                    <a:pt x="33" y="431"/>
                  </a:lnTo>
                  <a:lnTo>
                    <a:pt x="19" y="419"/>
                  </a:lnTo>
                  <a:lnTo>
                    <a:pt x="9" y="404"/>
                  </a:lnTo>
                  <a:lnTo>
                    <a:pt x="2" y="387"/>
                  </a:lnTo>
                  <a:lnTo>
                    <a:pt x="0" y="367"/>
                  </a:lnTo>
                  <a:lnTo>
                    <a:pt x="3" y="345"/>
                  </a:lnTo>
                  <a:lnTo>
                    <a:pt x="10" y="327"/>
                  </a:lnTo>
                  <a:lnTo>
                    <a:pt x="21" y="311"/>
                  </a:lnTo>
                  <a:lnTo>
                    <a:pt x="35" y="299"/>
                  </a:lnTo>
                  <a:lnTo>
                    <a:pt x="51" y="289"/>
                  </a:lnTo>
                  <a:lnTo>
                    <a:pt x="39" y="281"/>
                  </a:lnTo>
                  <a:lnTo>
                    <a:pt x="29" y="271"/>
                  </a:lnTo>
                  <a:lnTo>
                    <a:pt x="23" y="260"/>
                  </a:lnTo>
                  <a:lnTo>
                    <a:pt x="21" y="246"/>
                  </a:lnTo>
                  <a:lnTo>
                    <a:pt x="24" y="232"/>
                  </a:lnTo>
                  <a:lnTo>
                    <a:pt x="30" y="218"/>
                  </a:lnTo>
                  <a:lnTo>
                    <a:pt x="40" y="207"/>
                  </a:lnTo>
                  <a:lnTo>
                    <a:pt x="54" y="199"/>
                  </a:lnTo>
                  <a:lnTo>
                    <a:pt x="38" y="187"/>
                  </a:lnTo>
                  <a:lnTo>
                    <a:pt x="26" y="172"/>
                  </a:lnTo>
                  <a:lnTo>
                    <a:pt x="17" y="155"/>
                  </a:lnTo>
                  <a:lnTo>
                    <a:pt x="12" y="136"/>
                  </a:lnTo>
                  <a:lnTo>
                    <a:pt x="10" y="114"/>
                  </a:lnTo>
                  <a:lnTo>
                    <a:pt x="12" y="90"/>
                  </a:lnTo>
                  <a:lnTo>
                    <a:pt x="19" y="69"/>
                  </a:lnTo>
                  <a:lnTo>
                    <a:pt x="30" y="50"/>
                  </a:lnTo>
                  <a:lnTo>
                    <a:pt x="44" y="34"/>
                  </a:lnTo>
                  <a:lnTo>
                    <a:pt x="62" y="20"/>
                  </a:lnTo>
                  <a:lnTo>
                    <a:pt x="84" y="9"/>
                  </a:lnTo>
                  <a:lnTo>
                    <a:pt x="110" y="2"/>
                  </a:lnTo>
                  <a:lnTo>
                    <a:pt x="138"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6" name="Freeform 55">
              <a:extLst>
                <a:ext uri="{FF2B5EF4-FFF2-40B4-BE49-F238E27FC236}">
                  <a16:creationId xmlns:a16="http://schemas.microsoft.com/office/drawing/2014/main" id="{A86C3A47-966E-8DF9-31DC-730F1AA8EE67}"/>
                </a:ext>
              </a:extLst>
            </p:cNvPr>
            <p:cNvSpPr>
              <a:spLocks noEditPoints="1"/>
            </p:cNvSpPr>
            <p:nvPr/>
          </p:nvSpPr>
          <p:spPr bwMode="auto">
            <a:xfrm>
              <a:off x="1576635" y="2327776"/>
              <a:ext cx="212971" cy="239000"/>
            </a:xfrm>
            <a:custGeom>
              <a:avLst/>
              <a:gdLst>
                <a:gd name="T0" fmla="*/ 121 w 270"/>
                <a:gd name="T1" fmla="*/ 38 h 304"/>
                <a:gd name="T2" fmla="*/ 93 w 270"/>
                <a:gd name="T3" fmla="*/ 48 h 304"/>
                <a:gd name="T4" fmla="*/ 68 w 270"/>
                <a:gd name="T5" fmla="*/ 70 h 304"/>
                <a:gd name="T6" fmla="*/ 52 w 270"/>
                <a:gd name="T7" fmla="*/ 104 h 304"/>
                <a:gd name="T8" fmla="*/ 46 w 270"/>
                <a:gd name="T9" fmla="*/ 150 h 304"/>
                <a:gd name="T10" fmla="*/ 52 w 270"/>
                <a:gd name="T11" fmla="*/ 200 h 304"/>
                <a:gd name="T12" fmla="*/ 69 w 270"/>
                <a:gd name="T13" fmla="*/ 236 h 304"/>
                <a:gd name="T14" fmla="*/ 98 w 270"/>
                <a:gd name="T15" fmla="*/ 259 h 304"/>
                <a:gd name="T16" fmla="*/ 136 w 270"/>
                <a:gd name="T17" fmla="*/ 266 h 304"/>
                <a:gd name="T18" fmla="*/ 166 w 270"/>
                <a:gd name="T19" fmla="*/ 261 h 304"/>
                <a:gd name="T20" fmla="*/ 192 w 270"/>
                <a:gd name="T21" fmla="*/ 244 h 304"/>
                <a:gd name="T22" fmla="*/ 211 w 270"/>
                <a:gd name="T23" fmla="*/ 216 h 304"/>
                <a:gd name="T24" fmla="*/ 222 w 270"/>
                <a:gd name="T25" fmla="*/ 176 h 304"/>
                <a:gd name="T26" fmla="*/ 223 w 270"/>
                <a:gd name="T27" fmla="*/ 125 h 304"/>
                <a:gd name="T28" fmla="*/ 212 w 270"/>
                <a:gd name="T29" fmla="*/ 83 h 304"/>
                <a:gd name="T30" fmla="*/ 190 w 270"/>
                <a:gd name="T31" fmla="*/ 54 h 304"/>
                <a:gd name="T32" fmla="*/ 157 w 270"/>
                <a:gd name="T33" fmla="*/ 38 h 304"/>
                <a:gd name="T34" fmla="*/ 140 w 270"/>
                <a:gd name="T35" fmla="*/ 0 h 304"/>
                <a:gd name="T36" fmla="*/ 181 w 270"/>
                <a:gd name="T37" fmla="*/ 5 h 304"/>
                <a:gd name="T38" fmla="*/ 217 w 270"/>
                <a:gd name="T39" fmla="*/ 21 h 304"/>
                <a:gd name="T40" fmla="*/ 245 w 270"/>
                <a:gd name="T41" fmla="*/ 49 h 304"/>
                <a:gd name="T42" fmla="*/ 263 w 270"/>
                <a:gd name="T43" fmla="*/ 90 h 304"/>
                <a:gd name="T44" fmla="*/ 270 w 270"/>
                <a:gd name="T45" fmla="*/ 147 h 304"/>
                <a:gd name="T46" fmla="*/ 262 w 270"/>
                <a:gd name="T47" fmla="*/ 202 h 304"/>
                <a:gd name="T48" fmla="*/ 240 w 270"/>
                <a:gd name="T49" fmla="*/ 248 h 304"/>
                <a:gd name="T50" fmla="*/ 205 w 270"/>
                <a:gd name="T51" fmla="*/ 283 h 304"/>
                <a:gd name="T52" fmla="*/ 157 w 270"/>
                <a:gd name="T53" fmla="*/ 301 h 304"/>
                <a:gd name="T54" fmla="*/ 105 w 270"/>
                <a:gd name="T55" fmla="*/ 302 h 304"/>
                <a:gd name="T56" fmla="*/ 61 w 270"/>
                <a:gd name="T57" fmla="*/ 288 h 304"/>
                <a:gd name="T58" fmla="*/ 28 w 270"/>
                <a:gd name="T59" fmla="*/ 259 h 304"/>
                <a:gd name="T60" fmla="*/ 7 w 270"/>
                <a:gd name="T61" fmla="*/ 214 h 304"/>
                <a:gd name="T62" fmla="*/ 0 w 270"/>
                <a:gd name="T63" fmla="*/ 154 h 304"/>
                <a:gd name="T64" fmla="*/ 8 w 270"/>
                <a:gd name="T65" fmla="*/ 100 h 304"/>
                <a:gd name="T66" fmla="*/ 29 w 270"/>
                <a:gd name="T67" fmla="*/ 55 h 304"/>
                <a:gd name="T68" fmla="*/ 64 w 270"/>
                <a:gd name="T69" fmla="*/ 21 h 304"/>
                <a:gd name="T70" fmla="*/ 113 w 270"/>
                <a:gd name="T71" fmla="*/ 3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70" h="304">
                  <a:moveTo>
                    <a:pt x="136" y="36"/>
                  </a:moveTo>
                  <a:lnTo>
                    <a:pt x="121" y="38"/>
                  </a:lnTo>
                  <a:lnTo>
                    <a:pt x="107" y="42"/>
                  </a:lnTo>
                  <a:lnTo>
                    <a:pt x="93" y="48"/>
                  </a:lnTo>
                  <a:lnTo>
                    <a:pt x="79" y="58"/>
                  </a:lnTo>
                  <a:lnTo>
                    <a:pt x="68" y="70"/>
                  </a:lnTo>
                  <a:lnTo>
                    <a:pt x="59" y="85"/>
                  </a:lnTo>
                  <a:lnTo>
                    <a:pt x="52" y="104"/>
                  </a:lnTo>
                  <a:lnTo>
                    <a:pt x="48" y="126"/>
                  </a:lnTo>
                  <a:lnTo>
                    <a:pt x="46" y="150"/>
                  </a:lnTo>
                  <a:lnTo>
                    <a:pt x="47" y="177"/>
                  </a:lnTo>
                  <a:lnTo>
                    <a:pt x="52" y="200"/>
                  </a:lnTo>
                  <a:lnTo>
                    <a:pt x="59" y="220"/>
                  </a:lnTo>
                  <a:lnTo>
                    <a:pt x="69" y="236"/>
                  </a:lnTo>
                  <a:lnTo>
                    <a:pt x="82" y="249"/>
                  </a:lnTo>
                  <a:lnTo>
                    <a:pt x="98" y="259"/>
                  </a:lnTo>
                  <a:lnTo>
                    <a:pt x="116" y="264"/>
                  </a:lnTo>
                  <a:lnTo>
                    <a:pt x="136" y="266"/>
                  </a:lnTo>
                  <a:lnTo>
                    <a:pt x="151" y="265"/>
                  </a:lnTo>
                  <a:lnTo>
                    <a:pt x="166" y="261"/>
                  </a:lnTo>
                  <a:lnTo>
                    <a:pt x="179" y="254"/>
                  </a:lnTo>
                  <a:lnTo>
                    <a:pt x="192" y="244"/>
                  </a:lnTo>
                  <a:lnTo>
                    <a:pt x="203" y="232"/>
                  </a:lnTo>
                  <a:lnTo>
                    <a:pt x="211" y="216"/>
                  </a:lnTo>
                  <a:lnTo>
                    <a:pt x="218" y="197"/>
                  </a:lnTo>
                  <a:lnTo>
                    <a:pt x="222" y="176"/>
                  </a:lnTo>
                  <a:lnTo>
                    <a:pt x="224" y="150"/>
                  </a:lnTo>
                  <a:lnTo>
                    <a:pt x="223" y="125"/>
                  </a:lnTo>
                  <a:lnTo>
                    <a:pt x="218" y="102"/>
                  </a:lnTo>
                  <a:lnTo>
                    <a:pt x="212" y="83"/>
                  </a:lnTo>
                  <a:lnTo>
                    <a:pt x="202" y="66"/>
                  </a:lnTo>
                  <a:lnTo>
                    <a:pt x="190" y="54"/>
                  </a:lnTo>
                  <a:lnTo>
                    <a:pt x="175" y="44"/>
                  </a:lnTo>
                  <a:lnTo>
                    <a:pt x="157" y="38"/>
                  </a:lnTo>
                  <a:lnTo>
                    <a:pt x="136" y="36"/>
                  </a:lnTo>
                  <a:close/>
                  <a:moveTo>
                    <a:pt x="140" y="0"/>
                  </a:moveTo>
                  <a:lnTo>
                    <a:pt x="161" y="1"/>
                  </a:lnTo>
                  <a:lnTo>
                    <a:pt x="181" y="5"/>
                  </a:lnTo>
                  <a:lnTo>
                    <a:pt x="200" y="11"/>
                  </a:lnTo>
                  <a:lnTo>
                    <a:pt x="217" y="21"/>
                  </a:lnTo>
                  <a:lnTo>
                    <a:pt x="232" y="33"/>
                  </a:lnTo>
                  <a:lnTo>
                    <a:pt x="245" y="49"/>
                  </a:lnTo>
                  <a:lnTo>
                    <a:pt x="255" y="68"/>
                  </a:lnTo>
                  <a:lnTo>
                    <a:pt x="263" y="90"/>
                  </a:lnTo>
                  <a:lnTo>
                    <a:pt x="268" y="117"/>
                  </a:lnTo>
                  <a:lnTo>
                    <a:pt x="270" y="147"/>
                  </a:lnTo>
                  <a:lnTo>
                    <a:pt x="268" y="176"/>
                  </a:lnTo>
                  <a:lnTo>
                    <a:pt x="262" y="202"/>
                  </a:lnTo>
                  <a:lnTo>
                    <a:pt x="253" y="227"/>
                  </a:lnTo>
                  <a:lnTo>
                    <a:pt x="240" y="248"/>
                  </a:lnTo>
                  <a:lnTo>
                    <a:pt x="224" y="267"/>
                  </a:lnTo>
                  <a:lnTo>
                    <a:pt x="205" y="283"/>
                  </a:lnTo>
                  <a:lnTo>
                    <a:pt x="182" y="294"/>
                  </a:lnTo>
                  <a:lnTo>
                    <a:pt x="157" y="301"/>
                  </a:lnTo>
                  <a:lnTo>
                    <a:pt x="130" y="304"/>
                  </a:lnTo>
                  <a:lnTo>
                    <a:pt x="105" y="302"/>
                  </a:lnTo>
                  <a:lnTo>
                    <a:pt x="81" y="297"/>
                  </a:lnTo>
                  <a:lnTo>
                    <a:pt x="61" y="288"/>
                  </a:lnTo>
                  <a:lnTo>
                    <a:pt x="43" y="275"/>
                  </a:lnTo>
                  <a:lnTo>
                    <a:pt x="28" y="259"/>
                  </a:lnTo>
                  <a:lnTo>
                    <a:pt x="16" y="238"/>
                  </a:lnTo>
                  <a:lnTo>
                    <a:pt x="7" y="214"/>
                  </a:lnTo>
                  <a:lnTo>
                    <a:pt x="2" y="186"/>
                  </a:lnTo>
                  <a:lnTo>
                    <a:pt x="0" y="154"/>
                  </a:lnTo>
                  <a:lnTo>
                    <a:pt x="2" y="127"/>
                  </a:lnTo>
                  <a:lnTo>
                    <a:pt x="8" y="100"/>
                  </a:lnTo>
                  <a:lnTo>
                    <a:pt x="17" y="76"/>
                  </a:lnTo>
                  <a:lnTo>
                    <a:pt x="29" y="55"/>
                  </a:lnTo>
                  <a:lnTo>
                    <a:pt x="45" y="36"/>
                  </a:lnTo>
                  <a:lnTo>
                    <a:pt x="64" y="21"/>
                  </a:lnTo>
                  <a:lnTo>
                    <a:pt x="87" y="10"/>
                  </a:lnTo>
                  <a:lnTo>
                    <a:pt x="113" y="3"/>
                  </a:lnTo>
                  <a:lnTo>
                    <a:pt x="14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7" name="Freeform 56">
              <a:extLst>
                <a:ext uri="{FF2B5EF4-FFF2-40B4-BE49-F238E27FC236}">
                  <a16:creationId xmlns:a16="http://schemas.microsoft.com/office/drawing/2014/main" id="{7AE29258-C776-91F7-ACDE-D7872520EBE6}"/>
                </a:ext>
              </a:extLst>
            </p:cNvPr>
            <p:cNvSpPr>
              <a:spLocks/>
            </p:cNvSpPr>
            <p:nvPr/>
          </p:nvSpPr>
          <p:spPr bwMode="auto">
            <a:xfrm>
              <a:off x="1820368" y="2325409"/>
              <a:ext cx="184575" cy="236634"/>
            </a:xfrm>
            <a:custGeom>
              <a:avLst/>
              <a:gdLst>
                <a:gd name="T0" fmla="*/ 146 w 233"/>
                <a:gd name="T1" fmla="*/ 0 h 300"/>
                <a:gd name="T2" fmla="*/ 166 w 233"/>
                <a:gd name="T3" fmla="*/ 2 h 300"/>
                <a:gd name="T4" fmla="*/ 184 w 233"/>
                <a:gd name="T5" fmla="*/ 6 h 300"/>
                <a:gd name="T6" fmla="*/ 198 w 233"/>
                <a:gd name="T7" fmla="*/ 13 h 300"/>
                <a:gd name="T8" fmla="*/ 210 w 233"/>
                <a:gd name="T9" fmla="*/ 23 h 300"/>
                <a:gd name="T10" fmla="*/ 219 w 233"/>
                <a:gd name="T11" fmla="*/ 34 h 300"/>
                <a:gd name="T12" fmla="*/ 225 w 233"/>
                <a:gd name="T13" fmla="*/ 47 h 300"/>
                <a:gd name="T14" fmla="*/ 230 w 233"/>
                <a:gd name="T15" fmla="*/ 62 h 300"/>
                <a:gd name="T16" fmla="*/ 233 w 233"/>
                <a:gd name="T17" fmla="*/ 78 h 300"/>
                <a:gd name="T18" fmla="*/ 233 w 233"/>
                <a:gd name="T19" fmla="*/ 95 h 300"/>
                <a:gd name="T20" fmla="*/ 233 w 233"/>
                <a:gd name="T21" fmla="*/ 300 h 300"/>
                <a:gd name="T22" fmla="*/ 189 w 233"/>
                <a:gd name="T23" fmla="*/ 300 h 300"/>
                <a:gd name="T24" fmla="*/ 189 w 233"/>
                <a:gd name="T25" fmla="*/ 110 h 300"/>
                <a:gd name="T26" fmla="*/ 188 w 233"/>
                <a:gd name="T27" fmla="*/ 91 h 300"/>
                <a:gd name="T28" fmla="*/ 186 w 233"/>
                <a:gd name="T29" fmla="*/ 75 h 300"/>
                <a:gd name="T30" fmla="*/ 181 w 233"/>
                <a:gd name="T31" fmla="*/ 61 h 300"/>
                <a:gd name="T32" fmla="*/ 174 w 233"/>
                <a:gd name="T33" fmla="*/ 51 h 300"/>
                <a:gd name="T34" fmla="*/ 164 w 233"/>
                <a:gd name="T35" fmla="*/ 43 h 300"/>
                <a:gd name="T36" fmla="*/ 151 w 233"/>
                <a:gd name="T37" fmla="*/ 38 h 300"/>
                <a:gd name="T38" fmla="*/ 135 w 233"/>
                <a:gd name="T39" fmla="*/ 37 h 300"/>
                <a:gd name="T40" fmla="*/ 116 w 233"/>
                <a:gd name="T41" fmla="*/ 39 h 300"/>
                <a:gd name="T42" fmla="*/ 98 w 233"/>
                <a:gd name="T43" fmla="*/ 46 h 300"/>
                <a:gd name="T44" fmla="*/ 83 w 233"/>
                <a:gd name="T45" fmla="*/ 57 h 300"/>
                <a:gd name="T46" fmla="*/ 70 w 233"/>
                <a:gd name="T47" fmla="*/ 71 h 300"/>
                <a:gd name="T48" fmla="*/ 60 w 233"/>
                <a:gd name="T49" fmla="*/ 89 h 300"/>
                <a:gd name="T50" fmla="*/ 51 w 233"/>
                <a:gd name="T51" fmla="*/ 111 h 300"/>
                <a:gd name="T52" fmla="*/ 46 w 233"/>
                <a:gd name="T53" fmla="*/ 134 h 300"/>
                <a:gd name="T54" fmla="*/ 44 w 233"/>
                <a:gd name="T55" fmla="*/ 159 h 300"/>
                <a:gd name="T56" fmla="*/ 44 w 233"/>
                <a:gd name="T57" fmla="*/ 300 h 300"/>
                <a:gd name="T58" fmla="*/ 0 w 233"/>
                <a:gd name="T59" fmla="*/ 300 h 300"/>
                <a:gd name="T60" fmla="*/ 0 w 233"/>
                <a:gd name="T61" fmla="*/ 6 h 300"/>
                <a:gd name="T62" fmla="*/ 44 w 233"/>
                <a:gd name="T63" fmla="*/ 6 h 300"/>
                <a:gd name="T64" fmla="*/ 43 w 233"/>
                <a:gd name="T65" fmla="*/ 28 h 300"/>
                <a:gd name="T66" fmla="*/ 41 w 233"/>
                <a:gd name="T67" fmla="*/ 51 h 300"/>
                <a:gd name="T68" fmla="*/ 39 w 233"/>
                <a:gd name="T69" fmla="*/ 71 h 300"/>
                <a:gd name="T70" fmla="*/ 40 w 233"/>
                <a:gd name="T71" fmla="*/ 72 h 300"/>
                <a:gd name="T72" fmla="*/ 50 w 233"/>
                <a:gd name="T73" fmla="*/ 52 h 300"/>
                <a:gd name="T74" fmla="*/ 64 w 233"/>
                <a:gd name="T75" fmla="*/ 34 h 300"/>
                <a:gd name="T76" fmla="*/ 80 w 233"/>
                <a:gd name="T77" fmla="*/ 20 h 300"/>
                <a:gd name="T78" fmla="*/ 99 w 233"/>
                <a:gd name="T79" fmla="*/ 9 h 300"/>
                <a:gd name="T80" fmla="*/ 121 w 233"/>
                <a:gd name="T81" fmla="*/ 3 h 300"/>
                <a:gd name="T82" fmla="*/ 146 w 233"/>
                <a:gd name="T83" fmla="*/ 0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33" h="300">
                  <a:moveTo>
                    <a:pt x="146" y="0"/>
                  </a:moveTo>
                  <a:lnTo>
                    <a:pt x="166" y="2"/>
                  </a:lnTo>
                  <a:lnTo>
                    <a:pt x="184" y="6"/>
                  </a:lnTo>
                  <a:lnTo>
                    <a:pt x="198" y="13"/>
                  </a:lnTo>
                  <a:lnTo>
                    <a:pt x="210" y="23"/>
                  </a:lnTo>
                  <a:lnTo>
                    <a:pt x="219" y="34"/>
                  </a:lnTo>
                  <a:lnTo>
                    <a:pt x="225" y="47"/>
                  </a:lnTo>
                  <a:lnTo>
                    <a:pt x="230" y="62"/>
                  </a:lnTo>
                  <a:lnTo>
                    <a:pt x="233" y="78"/>
                  </a:lnTo>
                  <a:lnTo>
                    <a:pt x="233" y="95"/>
                  </a:lnTo>
                  <a:lnTo>
                    <a:pt x="233" y="300"/>
                  </a:lnTo>
                  <a:lnTo>
                    <a:pt x="189" y="300"/>
                  </a:lnTo>
                  <a:lnTo>
                    <a:pt x="189" y="110"/>
                  </a:lnTo>
                  <a:lnTo>
                    <a:pt x="188" y="91"/>
                  </a:lnTo>
                  <a:lnTo>
                    <a:pt x="186" y="75"/>
                  </a:lnTo>
                  <a:lnTo>
                    <a:pt x="181" y="61"/>
                  </a:lnTo>
                  <a:lnTo>
                    <a:pt x="174" y="51"/>
                  </a:lnTo>
                  <a:lnTo>
                    <a:pt x="164" y="43"/>
                  </a:lnTo>
                  <a:lnTo>
                    <a:pt x="151" y="38"/>
                  </a:lnTo>
                  <a:lnTo>
                    <a:pt x="135" y="37"/>
                  </a:lnTo>
                  <a:lnTo>
                    <a:pt x="116" y="39"/>
                  </a:lnTo>
                  <a:lnTo>
                    <a:pt x="98" y="46"/>
                  </a:lnTo>
                  <a:lnTo>
                    <a:pt x="83" y="57"/>
                  </a:lnTo>
                  <a:lnTo>
                    <a:pt x="70" y="71"/>
                  </a:lnTo>
                  <a:lnTo>
                    <a:pt x="60" y="89"/>
                  </a:lnTo>
                  <a:lnTo>
                    <a:pt x="51" y="111"/>
                  </a:lnTo>
                  <a:lnTo>
                    <a:pt x="46" y="134"/>
                  </a:lnTo>
                  <a:lnTo>
                    <a:pt x="44" y="159"/>
                  </a:lnTo>
                  <a:lnTo>
                    <a:pt x="44" y="300"/>
                  </a:lnTo>
                  <a:lnTo>
                    <a:pt x="0" y="300"/>
                  </a:lnTo>
                  <a:lnTo>
                    <a:pt x="0" y="6"/>
                  </a:lnTo>
                  <a:lnTo>
                    <a:pt x="44" y="6"/>
                  </a:lnTo>
                  <a:lnTo>
                    <a:pt x="43" y="28"/>
                  </a:lnTo>
                  <a:lnTo>
                    <a:pt x="41" y="51"/>
                  </a:lnTo>
                  <a:lnTo>
                    <a:pt x="39" y="71"/>
                  </a:lnTo>
                  <a:lnTo>
                    <a:pt x="40" y="72"/>
                  </a:lnTo>
                  <a:lnTo>
                    <a:pt x="50" y="52"/>
                  </a:lnTo>
                  <a:lnTo>
                    <a:pt x="64" y="34"/>
                  </a:lnTo>
                  <a:lnTo>
                    <a:pt x="80" y="20"/>
                  </a:lnTo>
                  <a:lnTo>
                    <a:pt x="99" y="9"/>
                  </a:lnTo>
                  <a:lnTo>
                    <a:pt x="121" y="3"/>
                  </a:lnTo>
                  <a:lnTo>
                    <a:pt x="146"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8" name="Freeform 57">
              <a:extLst>
                <a:ext uri="{FF2B5EF4-FFF2-40B4-BE49-F238E27FC236}">
                  <a16:creationId xmlns:a16="http://schemas.microsoft.com/office/drawing/2014/main" id="{35B86B4B-65CC-8B99-06C6-97CDE959A2D6}"/>
                </a:ext>
              </a:extLst>
            </p:cNvPr>
            <p:cNvSpPr>
              <a:spLocks/>
            </p:cNvSpPr>
            <p:nvPr/>
          </p:nvSpPr>
          <p:spPr bwMode="auto">
            <a:xfrm>
              <a:off x="2064101" y="2325409"/>
              <a:ext cx="182208" cy="236634"/>
            </a:xfrm>
            <a:custGeom>
              <a:avLst/>
              <a:gdLst>
                <a:gd name="T0" fmla="*/ 145 w 233"/>
                <a:gd name="T1" fmla="*/ 0 h 300"/>
                <a:gd name="T2" fmla="*/ 166 w 233"/>
                <a:gd name="T3" fmla="*/ 2 h 300"/>
                <a:gd name="T4" fmla="*/ 183 w 233"/>
                <a:gd name="T5" fmla="*/ 6 h 300"/>
                <a:gd name="T6" fmla="*/ 198 w 233"/>
                <a:gd name="T7" fmla="*/ 13 h 300"/>
                <a:gd name="T8" fmla="*/ 209 w 233"/>
                <a:gd name="T9" fmla="*/ 23 h 300"/>
                <a:gd name="T10" fmla="*/ 218 w 233"/>
                <a:gd name="T11" fmla="*/ 34 h 300"/>
                <a:gd name="T12" fmla="*/ 225 w 233"/>
                <a:gd name="T13" fmla="*/ 47 h 300"/>
                <a:gd name="T14" fmla="*/ 230 w 233"/>
                <a:gd name="T15" fmla="*/ 62 h 300"/>
                <a:gd name="T16" fmla="*/ 232 w 233"/>
                <a:gd name="T17" fmla="*/ 78 h 300"/>
                <a:gd name="T18" fmla="*/ 233 w 233"/>
                <a:gd name="T19" fmla="*/ 95 h 300"/>
                <a:gd name="T20" fmla="*/ 233 w 233"/>
                <a:gd name="T21" fmla="*/ 300 h 300"/>
                <a:gd name="T22" fmla="*/ 189 w 233"/>
                <a:gd name="T23" fmla="*/ 300 h 300"/>
                <a:gd name="T24" fmla="*/ 189 w 233"/>
                <a:gd name="T25" fmla="*/ 110 h 300"/>
                <a:gd name="T26" fmla="*/ 188 w 233"/>
                <a:gd name="T27" fmla="*/ 91 h 300"/>
                <a:gd name="T28" fmla="*/ 185 w 233"/>
                <a:gd name="T29" fmla="*/ 75 h 300"/>
                <a:gd name="T30" fmla="*/ 181 w 233"/>
                <a:gd name="T31" fmla="*/ 61 h 300"/>
                <a:gd name="T32" fmla="*/ 173 w 233"/>
                <a:gd name="T33" fmla="*/ 51 h 300"/>
                <a:gd name="T34" fmla="*/ 163 w 233"/>
                <a:gd name="T35" fmla="*/ 43 h 300"/>
                <a:gd name="T36" fmla="*/ 150 w 233"/>
                <a:gd name="T37" fmla="*/ 38 h 300"/>
                <a:gd name="T38" fmla="*/ 134 w 233"/>
                <a:gd name="T39" fmla="*/ 37 h 300"/>
                <a:gd name="T40" fmla="*/ 115 w 233"/>
                <a:gd name="T41" fmla="*/ 39 h 300"/>
                <a:gd name="T42" fmla="*/ 98 w 233"/>
                <a:gd name="T43" fmla="*/ 46 h 300"/>
                <a:gd name="T44" fmla="*/ 83 w 233"/>
                <a:gd name="T45" fmla="*/ 57 h 300"/>
                <a:gd name="T46" fmla="*/ 70 w 233"/>
                <a:gd name="T47" fmla="*/ 71 h 300"/>
                <a:gd name="T48" fmla="*/ 59 w 233"/>
                <a:gd name="T49" fmla="*/ 89 h 300"/>
                <a:gd name="T50" fmla="*/ 51 w 233"/>
                <a:gd name="T51" fmla="*/ 111 h 300"/>
                <a:gd name="T52" fmla="*/ 46 w 233"/>
                <a:gd name="T53" fmla="*/ 134 h 300"/>
                <a:gd name="T54" fmla="*/ 45 w 233"/>
                <a:gd name="T55" fmla="*/ 159 h 300"/>
                <a:gd name="T56" fmla="*/ 45 w 233"/>
                <a:gd name="T57" fmla="*/ 300 h 300"/>
                <a:gd name="T58" fmla="*/ 0 w 233"/>
                <a:gd name="T59" fmla="*/ 300 h 300"/>
                <a:gd name="T60" fmla="*/ 0 w 233"/>
                <a:gd name="T61" fmla="*/ 6 h 300"/>
                <a:gd name="T62" fmla="*/ 44 w 233"/>
                <a:gd name="T63" fmla="*/ 6 h 300"/>
                <a:gd name="T64" fmla="*/ 44 w 233"/>
                <a:gd name="T65" fmla="*/ 28 h 300"/>
                <a:gd name="T66" fmla="*/ 42 w 233"/>
                <a:gd name="T67" fmla="*/ 51 h 300"/>
                <a:gd name="T68" fmla="*/ 39 w 233"/>
                <a:gd name="T69" fmla="*/ 71 h 300"/>
                <a:gd name="T70" fmla="*/ 41 w 233"/>
                <a:gd name="T71" fmla="*/ 72 h 300"/>
                <a:gd name="T72" fmla="*/ 51 w 233"/>
                <a:gd name="T73" fmla="*/ 52 h 300"/>
                <a:gd name="T74" fmla="*/ 64 w 233"/>
                <a:gd name="T75" fmla="*/ 34 h 300"/>
                <a:gd name="T76" fmla="*/ 80 w 233"/>
                <a:gd name="T77" fmla="*/ 20 h 300"/>
                <a:gd name="T78" fmla="*/ 99 w 233"/>
                <a:gd name="T79" fmla="*/ 9 h 300"/>
                <a:gd name="T80" fmla="*/ 121 w 233"/>
                <a:gd name="T81" fmla="*/ 3 h 300"/>
                <a:gd name="T82" fmla="*/ 145 w 233"/>
                <a:gd name="T83" fmla="*/ 0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33" h="300">
                  <a:moveTo>
                    <a:pt x="145" y="0"/>
                  </a:moveTo>
                  <a:lnTo>
                    <a:pt x="166" y="2"/>
                  </a:lnTo>
                  <a:lnTo>
                    <a:pt x="183" y="6"/>
                  </a:lnTo>
                  <a:lnTo>
                    <a:pt x="198" y="13"/>
                  </a:lnTo>
                  <a:lnTo>
                    <a:pt x="209" y="23"/>
                  </a:lnTo>
                  <a:lnTo>
                    <a:pt x="218" y="34"/>
                  </a:lnTo>
                  <a:lnTo>
                    <a:pt x="225" y="47"/>
                  </a:lnTo>
                  <a:lnTo>
                    <a:pt x="230" y="62"/>
                  </a:lnTo>
                  <a:lnTo>
                    <a:pt x="232" y="78"/>
                  </a:lnTo>
                  <a:lnTo>
                    <a:pt x="233" y="95"/>
                  </a:lnTo>
                  <a:lnTo>
                    <a:pt x="233" y="300"/>
                  </a:lnTo>
                  <a:lnTo>
                    <a:pt x="189" y="300"/>
                  </a:lnTo>
                  <a:lnTo>
                    <a:pt x="189" y="110"/>
                  </a:lnTo>
                  <a:lnTo>
                    <a:pt x="188" y="91"/>
                  </a:lnTo>
                  <a:lnTo>
                    <a:pt x="185" y="75"/>
                  </a:lnTo>
                  <a:lnTo>
                    <a:pt x="181" y="61"/>
                  </a:lnTo>
                  <a:lnTo>
                    <a:pt x="173" y="51"/>
                  </a:lnTo>
                  <a:lnTo>
                    <a:pt x="163" y="43"/>
                  </a:lnTo>
                  <a:lnTo>
                    <a:pt x="150" y="38"/>
                  </a:lnTo>
                  <a:lnTo>
                    <a:pt x="134" y="37"/>
                  </a:lnTo>
                  <a:lnTo>
                    <a:pt x="115" y="39"/>
                  </a:lnTo>
                  <a:lnTo>
                    <a:pt x="98" y="46"/>
                  </a:lnTo>
                  <a:lnTo>
                    <a:pt x="83" y="57"/>
                  </a:lnTo>
                  <a:lnTo>
                    <a:pt x="70" y="71"/>
                  </a:lnTo>
                  <a:lnTo>
                    <a:pt x="59" y="89"/>
                  </a:lnTo>
                  <a:lnTo>
                    <a:pt x="51" y="111"/>
                  </a:lnTo>
                  <a:lnTo>
                    <a:pt x="46" y="134"/>
                  </a:lnTo>
                  <a:lnTo>
                    <a:pt x="45" y="159"/>
                  </a:lnTo>
                  <a:lnTo>
                    <a:pt x="45" y="300"/>
                  </a:lnTo>
                  <a:lnTo>
                    <a:pt x="0" y="300"/>
                  </a:lnTo>
                  <a:lnTo>
                    <a:pt x="0" y="6"/>
                  </a:lnTo>
                  <a:lnTo>
                    <a:pt x="44" y="6"/>
                  </a:lnTo>
                  <a:lnTo>
                    <a:pt x="44" y="28"/>
                  </a:lnTo>
                  <a:lnTo>
                    <a:pt x="42" y="51"/>
                  </a:lnTo>
                  <a:lnTo>
                    <a:pt x="39" y="71"/>
                  </a:lnTo>
                  <a:lnTo>
                    <a:pt x="41" y="72"/>
                  </a:lnTo>
                  <a:lnTo>
                    <a:pt x="51" y="52"/>
                  </a:lnTo>
                  <a:lnTo>
                    <a:pt x="64" y="34"/>
                  </a:lnTo>
                  <a:lnTo>
                    <a:pt x="80" y="20"/>
                  </a:lnTo>
                  <a:lnTo>
                    <a:pt x="99" y="9"/>
                  </a:lnTo>
                  <a:lnTo>
                    <a:pt x="121" y="3"/>
                  </a:lnTo>
                  <a:lnTo>
                    <a:pt x="145"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9" name="Freeform 58">
              <a:extLst>
                <a:ext uri="{FF2B5EF4-FFF2-40B4-BE49-F238E27FC236}">
                  <a16:creationId xmlns:a16="http://schemas.microsoft.com/office/drawing/2014/main" id="{C917A3ED-11CD-D5A1-975B-A2A055B7A60A}"/>
                </a:ext>
              </a:extLst>
            </p:cNvPr>
            <p:cNvSpPr>
              <a:spLocks noEditPoints="1"/>
            </p:cNvSpPr>
            <p:nvPr/>
          </p:nvSpPr>
          <p:spPr bwMode="auto">
            <a:xfrm>
              <a:off x="2279439" y="2327776"/>
              <a:ext cx="191674" cy="239000"/>
            </a:xfrm>
            <a:custGeom>
              <a:avLst/>
              <a:gdLst>
                <a:gd name="T0" fmla="*/ 127 w 243"/>
                <a:gd name="T1" fmla="*/ 34 h 304"/>
                <a:gd name="T2" fmla="*/ 107 w 243"/>
                <a:gd name="T3" fmla="*/ 36 h 304"/>
                <a:gd name="T4" fmla="*/ 90 w 243"/>
                <a:gd name="T5" fmla="*/ 43 h 304"/>
                <a:gd name="T6" fmla="*/ 75 w 243"/>
                <a:gd name="T7" fmla="*/ 54 h 304"/>
                <a:gd name="T8" fmla="*/ 63 w 243"/>
                <a:gd name="T9" fmla="*/ 69 h 304"/>
                <a:gd name="T10" fmla="*/ 54 w 243"/>
                <a:gd name="T11" fmla="*/ 88 h 304"/>
                <a:gd name="T12" fmla="*/ 49 w 243"/>
                <a:gd name="T13" fmla="*/ 110 h 304"/>
                <a:gd name="T14" fmla="*/ 197 w 243"/>
                <a:gd name="T15" fmla="*/ 110 h 304"/>
                <a:gd name="T16" fmla="*/ 196 w 243"/>
                <a:gd name="T17" fmla="*/ 91 h 304"/>
                <a:gd name="T18" fmla="*/ 191 w 243"/>
                <a:gd name="T19" fmla="*/ 75 h 304"/>
                <a:gd name="T20" fmla="*/ 184 w 243"/>
                <a:gd name="T21" fmla="*/ 61 h 304"/>
                <a:gd name="T22" fmla="*/ 173 w 243"/>
                <a:gd name="T23" fmla="*/ 49 h 304"/>
                <a:gd name="T24" fmla="*/ 160 w 243"/>
                <a:gd name="T25" fmla="*/ 41 h 304"/>
                <a:gd name="T26" fmla="*/ 145 w 243"/>
                <a:gd name="T27" fmla="*/ 35 h 304"/>
                <a:gd name="T28" fmla="*/ 127 w 243"/>
                <a:gd name="T29" fmla="*/ 34 h 304"/>
                <a:gd name="T30" fmla="*/ 129 w 243"/>
                <a:gd name="T31" fmla="*/ 0 h 304"/>
                <a:gd name="T32" fmla="*/ 154 w 243"/>
                <a:gd name="T33" fmla="*/ 2 h 304"/>
                <a:gd name="T34" fmla="*/ 176 w 243"/>
                <a:gd name="T35" fmla="*/ 8 h 304"/>
                <a:gd name="T36" fmla="*/ 194 w 243"/>
                <a:gd name="T37" fmla="*/ 17 h 304"/>
                <a:gd name="T38" fmla="*/ 210 w 243"/>
                <a:gd name="T39" fmla="*/ 29 h 304"/>
                <a:gd name="T40" fmla="*/ 222 w 243"/>
                <a:gd name="T41" fmla="*/ 44 h 304"/>
                <a:gd name="T42" fmla="*/ 231 w 243"/>
                <a:gd name="T43" fmla="*/ 61 h 304"/>
                <a:gd name="T44" fmla="*/ 238 w 243"/>
                <a:gd name="T45" fmla="*/ 79 h 304"/>
                <a:gd name="T46" fmla="*/ 242 w 243"/>
                <a:gd name="T47" fmla="*/ 99 h 304"/>
                <a:gd name="T48" fmla="*/ 243 w 243"/>
                <a:gd name="T49" fmla="*/ 122 h 304"/>
                <a:gd name="T50" fmla="*/ 243 w 243"/>
                <a:gd name="T51" fmla="*/ 131 h 304"/>
                <a:gd name="T52" fmla="*/ 242 w 243"/>
                <a:gd name="T53" fmla="*/ 143 h 304"/>
                <a:gd name="T54" fmla="*/ 47 w 243"/>
                <a:gd name="T55" fmla="*/ 143 h 304"/>
                <a:gd name="T56" fmla="*/ 47 w 243"/>
                <a:gd name="T57" fmla="*/ 171 h 304"/>
                <a:gd name="T58" fmla="*/ 50 w 243"/>
                <a:gd name="T59" fmla="*/ 194 h 304"/>
                <a:gd name="T60" fmla="*/ 56 w 243"/>
                <a:gd name="T61" fmla="*/ 214 h 304"/>
                <a:gd name="T62" fmla="*/ 64 w 243"/>
                <a:gd name="T63" fmla="*/ 231 h 304"/>
                <a:gd name="T64" fmla="*/ 75 w 243"/>
                <a:gd name="T65" fmla="*/ 244 h 304"/>
                <a:gd name="T66" fmla="*/ 89 w 243"/>
                <a:gd name="T67" fmla="*/ 255 h 304"/>
                <a:gd name="T68" fmla="*/ 105 w 243"/>
                <a:gd name="T69" fmla="*/ 262 h 304"/>
                <a:gd name="T70" fmla="*/ 123 w 243"/>
                <a:gd name="T71" fmla="*/ 266 h 304"/>
                <a:gd name="T72" fmla="*/ 144 w 243"/>
                <a:gd name="T73" fmla="*/ 267 h 304"/>
                <a:gd name="T74" fmla="*/ 167 w 243"/>
                <a:gd name="T75" fmla="*/ 266 h 304"/>
                <a:gd name="T76" fmla="*/ 189 w 243"/>
                <a:gd name="T77" fmla="*/ 262 h 304"/>
                <a:gd name="T78" fmla="*/ 210 w 243"/>
                <a:gd name="T79" fmla="*/ 256 h 304"/>
                <a:gd name="T80" fmla="*/ 228 w 243"/>
                <a:gd name="T81" fmla="*/ 249 h 304"/>
                <a:gd name="T82" fmla="*/ 232 w 243"/>
                <a:gd name="T83" fmla="*/ 286 h 304"/>
                <a:gd name="T84" fmla="*/ 203 w 243"/>
                <a:gd name="T85" fmla="*/ 296 h 304"/>
                <a:gd name="T86" fmla="*/ 171 w 243"/>
                <a:gd name="T87" fmla="*/ 302 h 304"/>
                <a:gd name="T88" fmla="*/ 136 w 243"/>
                <a:gd name="T89" fmla="*/ 304 h 304"/>
                <a:gd name="T90" fmla="*/ 108 w 243"/>
                <a:gd name="T91" fmla="*/ 302 h 304"/>
                <a:gd name="T92" fmla="*/ 83 w 243"/>
                <a:gd name="T93" fmla="*/ 297 h 304"/>
                <a:gd name="T94" fmla="*/ 62 w 243"/>
                <a:gd name="T95" fmla="*/ 288 h 304"/>
                <a:gd name="T96" fmla="*/ 43 w 243"/>
                <a:gd name="T97" fmla="*/ 275 h 304"/>
                <a:gd name="T98" fmla="*/ 28 w 243"/>
                <a:gd name="T99" fmla="*/ 259 h 304"/>
                <a:gd name="T100" fmla="*/ 15 w 243"/>
                <a:gd name="T101" fmla="*/ 238 h 304"/>
                <a:gd name="T102" fmla="*/ 7 w 243"/>
                <a:gd name="T103" fmla="*/ 214 h 304"/>
                <a:gd name="T104" fmla="*/ 1 w 243"/>
                <a:gd name="T105" fmla="*/ 186 h 304"/>
                <a:gd name="T106" fmla="*/ 0 w 243"/>
                <a:gd name="T107" fmla="*/ 154 h 304"/>
                <a:gd name="T108" fmla="*/ 1 w 243"/>
                <a:gd name="T109" fmla="*/ 126 h 304"/>
                <a:gd name="T110" fmla="*/ 7 w 243"/>
                <a:gd name="T111" fmla="*/ 98 h 304"/>
                <a:gd name="T112" fmla="*/ 15 w 243"/>
                <a:gd name="T113" fmla="*/ 74 h 304"/>
                <a:gd name="T114" fmla="*/ 27 w 243"/>
                <a:gd name="T115" fmla="*/ 53 h 304"/>
                <a:gd name="T116" fmla="*/ 42 w 243"/>
                <a:gd name="T117" fmla="*/ 35 h 304"/>
                <a:gd name="T118" fmla="*/ 60 w 243"/>
                <a:gd name="T119" fmla="*/ 20 h 304"/>
                <a:gd name="T120" fmla="*/ 80 w 243"/>
                <a:gd name="T121" fmla="*/ 9 h 304"/>
                <a:gd name="T122" fmla="*/ 103 w 243"/>
                <a:gd name="T123" fmla="*/ 2 h 304"/>
                <a:gd name="T124" fmla="*/ 129 w 243"/>
                <a:gd name="T125" fmla="*/ 0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43" h="304">
                  <a:moveTo>
                    <a:pt x="127" y="34"/>
                  </a:moveTo>
                  <a:lnTo>
                    <a:pt x="107" y="36"/>
                  </a:lnTo>
                  <a:lnTo>
                    <a:pt x="90" y="43"/>
                  </a:lnTo>
                  <a:lnTo>
                    <a:pt x="75" y="54"/>
                  </a:lnTo>
                  <a:lnTo>
                    <a:pt x="63" y="69"/>
                  </a:lnTo>
                  <a:lnTo>
                    <a:pt x="54" y="88"/>
                  </a:lnTo>
                  <a:lnTo>
                    <a:pt x="49" y="110"/>
                  </a:lnTo>
                  <a:lnTo>
                    <a:pt x="197" y="110"/>
                  </a:lnTo>
                  <a:lnTo>
                    <a:pt x="196" y="91"/>
                  </a:lnTo>
                  <a:lnTo>
                    <a:pt x="191" y="75"/>
                  </a:lnTo>
                  <a:lnTo>
                    <a:pt x="184" y="61"/>
                  </a:lnTo>
                  <a:lnTo>
                    <a:pt x="173" y="49"/>
                  </a:lnTo>
                  <a:lnTo>
                    <a:pt x="160" y="41"/>
                  </a:lnTo>
                  <a:lnTo>
                    <a:pt x="145" y="35"/>
                  </a:lnTo>
                  <a:lnTo>
                    <a:pt x="127" y="34"/>
                  </a:lnTo>
                  <a:close/>
                  <a:moveTo>
                    <a:pt x="129" y="0"/>
                  </a:moveTo>
                  <a:lnTo>
                    <a:pt x="154" y="2"/>
                  </a:lnTo>
                  <a:lnTo>
                    <a:pt x="176" y="8"/>
                  </a:lnTo>
                  <a:lnTo>
                    <a:pt x="194" y="17"/>
                  </a:lnTo>
                  <a:lnTo>
                    <a:pt x="210" y="29"/>
                  </a:lnTo>
                  <a:lnTo>
                    <a:pt x="222" y="44"/>
                  </a:lnTo>
                  <a:lnTo>
                    <a:pt x="231" y="61"/>
                  </a:lnTo>
                  <a:lnTo>
                    <a:pt x="238" y="79"/>
                  </a:lnTo>
                  <a:lnTo>
                    <a:pt x="242" y="99"/>
                  </a:lnTo>
                  <a:lnTo>
                    <a:pt x="243" y="122"/>
                  </a:lnTo>
                  <a:lnTo>
                    <a:pt x="243" y="131"/>
                  </a:lnTo>
                  <a:lnTo>
                    <a:pt x="242" y="143"/>
                  </a:lnTo>
                  <a:lnTo>
                    <a:pt x="47" y="143"/>
                  </a:lnTo>
                  <a:lnTo>
                    <a:pt x="47" y="171"/>
                  </a:lnTo>
                  <a:lnTo>
                    <a:pt x="50" y="194"/>
                  </a:lnTo>
                  <a:lnTo>
                    <a:pt x="56" y="214"/>
                  </a:lnTo>
                  <a:lnTo>
                    <a:pt x="64" y="231"/>
                  </a:lnTo>
                  <a:lnTo>
                    <a:pt x="75" y="244"/>
                  </a:lnTo>
                  <a:lnTo>
                    <a:pt x="89" y="255"/>
                  </a:lnTo>
                  <a:lnTo>
                    <a:pt x="105" y="262"/>
                  </a:lnTo>
                  <a:lnTo>
                    <a:pt x="123" y="266"/>
                  </a:lnTo>
                  <a:lnTo>
                    <a:pt x="144" y="267"/>
                  </a:lnTo>
                  <a:lnTo>
                    <a:pt x="167" y="266"/>
                  </a:lnTo>
                  <a:lnTo>
                    <a:pt x="189" y="262"/>
                  </a:lnTo>
                  <a:lnTo>
                    <a:pt x="210" y="256"/>
                  </a:lnTo>
                  <a:lnTo>
                    <a:pt x="228" y="249"/>
                  </a:lnTo>
                  <a:lnTo>
                    <a:pt x="232" y="286"/>
                  </a:lnTo>
                  <a:lnTo>
                    <a:pt x="203" y="296"/>
                  </a:lnTo>
                  <a:lnTo>
                    <a:pt x="171" y="302"/>
                  </a:lnTo>
                  <a:lnTo>
                    <a:pt x="136" y="304"/>
                  </a:lnTo>
                  <a:lnTo>
                    <a:pt x="108" y="302"/>
                  </a:lnTo>
                  <a:lnTo>
                    <a:pt x="83" y="297"/>
                  </a:lnTo>
                  <a:lnTo>
                    <a:pt x="62" y="288"/>
                  </a:lnTo>
                  <a:lnTo>
                    <a:pt x="43" y="275"/>
                  </a:lnTo>
                  <a:lnTo>
                    <a:pt x="28" y="259"/>
                  </a:lnTo>
                  <a:lnTo>
                    <a:pt x="15" y="238"/>
                  </a:lnTo>
                  <a:lnTo>
                    <a:pt x="7" y="214"/>
                  </a:lnTo>
                  <a:lnTo>
                    <a:pt x="1" y="186"/>
                  </a:lnTo>
                  <a:lnTo>
                    <a:pt x="0" y="154"/>
                  </a:lnTo>
                  <a:lnTo>
                    <a:pt x="1" y="126"/>
                  </a:lnTo>
                  <a:lnTo>
                    <a:pt x="7" y="98"/>
                  </a:lnTo>
                  <a:lnTo>
                    <a:pt x="15" y="74"/>
                  </a:lnTo>
                  <a:lnTo>
                    <a:pt x="27" y="53"/>
                  </a:lnTo>
                  <a:lnTo>
                    <a:pt x="42" y="35"/>
                  </a:lnTo>
                  <a:lnTo>
                    <a:pt x="60" y="20"/>
                  </a:lnTo>
                  <a:lnTo>
                    <a:pt x="80" y="9"/>
                  </a:lnTo>
                  <a:lnTo>
                    <a:pt x="103" y="2"/>
                  </a:lnTo>
                  <a:lnTo>
                    <a:pt x="129"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352257188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427546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FE1C3C0-9727-A146-9ED0-AC28D4AB8B57}"/>
              </a:ext>
            </a:extLst>
          </p:cNvPr>
          <p:cNvSpPr/>
          <p:nvPr userDrawn="1"/>
        </p:nvSpPr>
        <p:spPr>
          <a:xfrm>
            <a:off x="0" y="-2"/>
            <a:ext cx="228600" cy="5143502"/>
          </a:xfrm>
          <a:prstGeom prst="rect">
            <a:avLst/>
          </a:prstGeom>
          <a:solidFill>
            <a:srgbClr val="00609C"/>
          </a:solidFill>
          <a:ln>
            <a:noFill/>
          </a:ln>
        </p:spPr>
        <p:txBody>
          <a:bodyPr vert="horz" wrap="square" lIns="91440" tIns="45720" rIns="91440" bIns="0" numCol="1" anchor="b"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00" b="0" i="0" u="none" strike="noStrike" kern="0" cap="none" spc="0" normalizeH="0" baseline="0" noProof="0">
              <a:ln>
                <a:noFill/>
              </a:ln>
              <a:solidFill>
                <a:srgbClr val="77B300"/>
              </a:solidFill>
              <a:effectLst/>
              <a:uLnTx/>
              <a:uFillTx/>
              <a:latin typeface="Arial" panose="020B0604020202020204"/>
            </a:endParaRPr>
          </a:p>
        </p:txBody>
      </p:sp>
      <p:pic>
        <p:nvPicPr>
          <p:cNvPr id="11" name="Graphic 16">
            <a:extLst>
              <a:ext uri="{FF2B5EF4-FFF2-40B4-BE49-F238E27FC236}">
                <a16:creationId xmlns:a16="http://schemas.microsoft.com/office/drawing/2014/main" id="{62F26A58-E793-E50F-C46D-12E987ECEA4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8103236" y="4808445"/>
            <a:ext cx="776895" cy="269443"/>
          </a:xfrm>
          <a:prstGeom prst="rect">
            <a:avLst/>
          </a:prstGeom>
        </p:spPr>
      </p:pic>
      <p:pic>
        <p:nvPicPr>
          <p:cNvPr id="12" name="Graphic 11">
            <a:extLst>
              <a:ext uri="{FF2B5EF4-FFF2-40B4-BE49-F238E27FC236}">
                <a16:creationId xmlns:a16="http://schemas.microsoft.com/office/drawing/2014/main" id="{1F9C38EB-2252-CD63-6387-5F156107FC2D}"/>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r="14"/>
          <a:stretch>
            <a:fillRect/>
          </a:stretch>
        </p:blipFill>
        <p:spPr>
          <a:xfrm>
            <a:off x="463555" y="4835139"/>
            <a:ext cx="1438065" cy="162784"/>
          </a:xfrm>
          <a:prstGeom prst="rect">
            <a:avLst/>
          </a:prstGeom>
        </p:spPr>
      </p:pic>
    </p:spTree>
    <p:extLst>
      <p:ext uri="{BB962C8B-B14F-4D97-AF65-F5344CB8AC3E}">
        <p14:creationId xmlns:p14="http://schemas.microsoft.com/office/powerpoint/2010/main" val="22047860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1"/>
            </a:lvl1pPr>
          </a:lstStyle>
          <a:p>
            <a:r>
              <a:rPr lang="en-US"/>
              <a:t>BASIC CONTENT SLIDE</a:t>
            </a:r>
            <a:br>
              <a:rPr lang="en-US"/>
            </a:br>
            <a:r>
              <a:rPr lang="en-US"/>
              <a:t>one or two lines for headline</a:t>
            </a:r>
          </a:p>
        </p:txBody>
      </p:sp>
      <p:sp>
        <p:nvSpPr>
          <p:cNvPr id="3" name="Content Placeholder 2"/>
          <p:cNvSpPr>
            <a:spLocks noGrp="1"/>
          </p:cNvSpPr>
          <p:nvPr>
            <p:ph idx="1" hasCustomPrompt="1"/>
          </p:nvPr>
        </p:nvSpPr>
        <p:spPr>
          <a:xfrm>
            <a:off x="457201" y="1408346"/>
            <a:ext cx="8372901" cy="3317082"/>
          </a:xfrm>
        </p:spPr>
        <p:txBody>
          <a:bodyPr/>
          <a:lstStyle>
            <a:lvl1pPr>
              <a:defRPr baseline="0"/>
            </a:lvl1pPr>
          </a:lstStyle>
          <a:p>
            <a:pPr lvl="0"/>
            <a:r>
              <a:rPr lang="en-US"/>
              <a:t>Click to add 1st-level bullet. Click an icon below to add table, graph or other imagery.</a:t>
            </a:r>
          </a:p>
          <a:p>
            <a:pPr lvl="1"/>
            <a:r>
              <a:rPr lang="en-US"/>
              <a:t>Second level</a:t>
            </a:r>
          </a:p>
          <a:p>
            <a:pPr lvl="2"/>
            <a:r>
              <a:rPr lang="en-US"/>
              <a:t>Third level</a:t>
            </a:r>
          </a:p>
          <a:p>
            <a:pPr lvl="3"/>
            <a:r>
              <a:rPr lang="en-US"/>
              <a:t>Fourth level</a:t>
            </a:r>
          </a:p>
          <a:p>
            <a:pPr lvl="4"/>
            <a:r>
              <a:rPr lang="en-US"/>
              <a:t>Fifth level</a:t>
            </a:r>
          </a:p>
        </p:txBody>
      </p:sp>
      <p:sp>
        <p:nvSpPr>
          <p:cNvPr id="6" name="Text Placeholder 5"/>
          <p:cNvSpPr>
            <a:spLocks noGrp="1"/>
          </p:cNvSpPr>
          <p:nvPr>
            <p:ph type="body" sz="quarter" idx="12" hasCustomPrompt="1"/>
          </p:nvPr>
        </p:nvSpPr>
        <p:spPr>
          <a:xfrm>
            <a:off x="457201" y="1009912"/>
            <a:ext cx="8372901" cy="374786"/>
          </a:xfrm>
        </p:spPr>
        <p:txBody>
          <a:bodyPr bIns="0">
            <a:noAutofit/>
          </a:bodyPr>
          <a:lstStyle>
            <a:lvl1pPr marL="0" indent="0">
              <a:lnSpc>
                <a:spcPct val="90000"/>
              </a:lnSpc>
              <a:spcBef>
                <a:spcPts val="0"/>
              </a:spcBef>
              <a:buNone/>
              <a:defRPr sz="2000" b="1" baseline="0">
                <a:solidFill>
                  <a:schemeClr val="accent2"/>
                </a:solidFill>
              </a:defRPr>
            </a:lvl1pPr>
          </a:lstStyle>
          <a:p>
            <a:r>
              <a:rPr lang="en-US"/>
              <a:t>Slide subtitle optional -  delete as needed</a:t>
            </a:r>
          </a:p>
        </p:txBody>
      </p:sp>
      <p:sp>
        <p:nvSpPr>
          <p:cNvPr id="8" name="Slide Number Placeholder 7"/>
          <p:cNvSpPr>
            <a:spLocks noGrp="1"/>
          </p:cNvSpPr>
          <p:nvPr>
            <p:ph type="sldNum" sz="quarter" idx="13"/>
          </p:nvPr>
        </p:nvSpPr>
        <p:spPr/>
        <p:txBody>
          <a:bodyPr/>
          <a:lstStyle/>
          <a:p>
            <a:fld id="{AEFAAC5A-9C4F-4278-920D-DF2BAB595749}" type="slidenum">
              <a:rPr lang="en-US" smtClean="0"/>
              <a:pPr/>
              <a:t>‹#›</a:t>
            </a:fld>
            <a:endParaRPr lang="en-US"/>
          </a:p>
        </p:txBody>
      </p:sp>
    </p:spTree>
    <p:extLst>
      <p:ext uri="{BB962C8B-B14F-4D97-AF65-F5344CB8AC3E}">
        <p14:creationId xmlns:p14="http://schemas.microsoft.com/office/powerpoint/2010/main" val="218632979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Columns-TWO w/boxed heads">
    <p:spTree>
      <p:nvGrpSpPr>
        <p:cNvPr id="1" name=""/>
        <p:cNvGrpSpPr/>
        <p:nvPr/>
      </p:nvGrpSpPr>
      <p:grpSpPr>
        <a:xfrm>
          <a:off x="0" y="0"/>
          <a:ext cx="0" cy="0"/>
          <a:chOff x="0" y="0"/>
          <a:chExt cx="0" cy="0"/>
        </a:xfrm>
      </p:grpSpPr>
      <p:sp>
        <p:nvSpPr>
          <p:cNvPr id="4" name="Text Placeholder 3"/>
          <p:cNvSpPr>
            <a:spLocks noGrp="1"/>
          </p:cNvSpPr>
          <p:nvPr>
            <p:ph type="body" sz="quarter" idx="13"/>
          </p:nvPr>
        </p:nvSpPr>
        <p:spPr>
          <a:xfrm>
            <a:off x="460895" y="1840702"/>
            <a:ext cx="4114800" cy="2876912"/>
          </a:xfrm>
          <a:ln>
            <a:solidFill>
              <a:schemeClr val="bg1">
                <a:lumMod val="50000"/>
              </a:schemeClr>
            </a:solidFill>
          </a:ln>
        </p:spPr>
        <p:txBody>
          <a:bodyPr lIns="182880" tIns="91440" rIns="91440"/>
          <a:lstStyle>
            <a:lvl1pPr>
              <a:defRPr sz="1800"/>
            </a:lvl1pPr>
            <a:lvl2pPr marL="457200" indent="-173038">
              <a:defRPr sz="1800"/>
            </a:lvl2pPr>
            <a:lvl3pPr marL="627063" indent="-128588">
              <a:defRPr sz="1800"/>
            </a:lvl3pPr>
            <a:lvl4pPr marL="865188" indent="-171450">
              <a:defRPr sz="1800"/>
            </a:lvl4pPr>
            <a:lvl5pPr marL="1084263" indent="-171450">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3"/>
          <p:cNvSpPr>
            <a:spLocks noGrp="1"/>
          </p:cNvSpPr>
          <p:nvPr>
            <p:ph type="body" sz="quarter" idx="14"/>
          </p:nvPr>
        </p:nvSpPr>
        <p:spPr>
          <a:xfrm>
            <a:off x="4714875" y="1840702"/>
            <a:ext cx="4114800" cy="2876912"/>
          </a:xfrm>
          <a:ln>
            <a:solidFill>
              <a:schemeClr val="bg1">
                <a:lumMod val="50000"/>
              </a:schemeClr>
            </a:solidFill>
          </a:ln>
        </p:spPr>
        <p:txBody>
          <a:bodyPr lIns="182880" tIns="91440" rIns="91440"/>
          <a:lstStyle>
            <a:lvl1pPr>
              <a:defRPr sz="1800"/>
            </a:lvl1pPr>
            <a:lvl2pPr marL="457200" indent="-173038">
              <a:defRPr sz="1800"/>
            </a:lvl2pPr>
            <a:lvl3pPr marL="627063" indent="-128588">
              <a:defRPr sz="1800"/>
            </a:lvl3pPr>
            <a:lvl4pPr marL="865188" indent="-171450">
              <a:defRPr sz="1800"/>
            </a:lvl4pPr>
            <a:lvl5pPr marL="1084263" indent="-171450">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
          <p:cNvSpPr>
            <a:spLocks noGrp="1"/>
          </p:cNvSpPr>
          <p:nvPr>
            <p:ph type="body" sz="quarter" idx="16" hasCustomPrompt="1"/>
          </p:nvPr>
        </p:nvSpPr>
        <p:spPr>
          <a:xfrm>
            <a:off x="4714875" y="1406047"/>
            <a:ext cx="4114800" cy="465749"/>
          </a:xfrm>
          <a:prstGeom prst="rect">
            <a:avLst/>
          </a:prstGeom>
          <a:solidFill>
            <a:schemeClr val="accent1"/>
          </a:solidFill>
          <a:ln w="9525">
            <a:solidFill>
              <a:schemeClr val="accent1"/>
            </a:solidFill>
            <a:miter lim="800000"/>
          </a:ln>
        </p:spPr>
        <p:txBody>
          <a:bodyPr lIns="182880" bIns="0" anchor="ctr"/>
          <a:lstStyle>
            <a:lvl1pPr marL="0" indent="0" algn="l">
              <a:lnSpc>
                <a:spcPct val="100000"/>
              </a:lnSpc>
              <a:buNone/>
              <a:defRPr sz="1800" b="1" cap="all" baseline="0">
                <a:solidFill>
                  <a:schemeClr val="bg1"/>
                </a:solidFill>
              </a:defRPr>
            </a:lvl1pPr>
            <a:lvl2pPr marL="457200" indent="-173038">
              <a:defRPr sz="1600"/>
            </a:lvl2pPr>
            <a:lvl3pPr marL="627063" indent="-128588">
              <a:defRPr sz="1400"/>
            </a:lvl3pPr>
            <a:lvl4pPr marL="865188" indent="-171450">
              <a:defRPr sz="1200"/>
            </a:lvl4pPr>
            <a:lvl5pPr marL="1084263" indent="-171450">
              <a:defRPr sz="1200"/>
            </a:lvl5pPr>
          </a:lstStyle>
          <a:p>
            <a:pPr lvl="0"/>
            <a:r>
              <a:rPr lang="en-US"/>
              <a:t>Click to Add Headline</a:t>
            </a:r>
          </a:p>
        </p:txBody>
      </p:sp>
      <p:sp>
        <p:nvSpPr>
          <p:cNvPr id="5" name="Slide Number Placeholder 4"/>
          <p:cNvSpPr>
            <a:spLocks noGrp="1"/>
          </p:cNvSpPr>
          <p:nvPr>
            <p:ph type="sldNum" sz="quarter" idx="10"/>
          </p:nvPr>
        </p:nvSpPr>
        <p:spPr/>
        <p:txBody>
          <a:bodyPr/>
          <a:lstStyle/>
          <a:p>
            <a:fld id="{AEFAAC5A-9C4F-4278-920D-DF2BAB595749}" type="slidenum">
              <a:rPr lang="en-US" smtClean="0"/>
              <a:pPr/>
              <a:t>‹#›</a:t>
            </a:fld>
            <a:endParaRPr lang="en-US"/>
          </a:p>
        </p:txBody>
      </p:sp>
      <p:sp>
        <p:nvSpPr>
          <p:cNvPr id="7" name="Text Placeholder 5"/>
          <p:cNvSpPr>
            <a:spLocks noGrp="1"/>
          </p:cNvSpPr>
          <p:nvPr>
            <p:ph type="body" sz="quarter" idx="12" hasCustomPrompt="1"/>
          </p:nvPr>
        </p:nvSpPr>
        <p:spPr>
          <a:xfrm>
            <a:off x="457201" y="1019437"/>
            <a:ext cx="8372901" cy="374786"/>
          </a:xfrm>
          <a:noFill/>
        </p:spPr>
        <p:txBody>
          <a:bodyPr bIns="0">
            <a:noAutofit/>
          </a:bodyPr>
          <a:lstStyle>
            <a:lvl1pPr marL="0" indent="0">
              <a:lnSpc>
                <a:spcPct val="90000"/>
              </a:lnSpc>
              <a:spcBef>
                <a:spcPts val="0"/>
              </a:spcBef>
              <a:buNone/>
              <a:defRPr sz="2000" b="1">
                <a:solidFill>
                  <a:srgbClr val="0065A2"/>
                </a:solidFill>
              </a:defRPr>
            </a:lvl1pPr>
          </a:lstStyle>
          <a:p>
            <a:r>
              <a:rPr lang="en-US"/>
              <a:t>Slide subtitle optional -  delete as needed</a:t>
            </a:r>
          </a:p>
        </p:txBody>
      </p:sp>
      <p:sp>
        <p:nvSpPr>
          <p:cNvPr id="9" name="Text Placeholder 3"/>
          <p:cNvSpPr>
            <a:spLocks noGrp="1"/>
          </p:cNvSpPr>
          <p:nvPr>
            <p:ph type="body" sz="quarter" idx="15" hasCustomPrompt="1"/>
          </p:nvPr>
        </p:nvSpPr>
        <p:spPr>
          <a:xfrm>
            <a:off x="460895" y="1406047"/>
            <a:ext cx="4114800" cy="465749"/>
          </a:xfrm>
          <a:prstGeom prst="rect">
            <a:avLst/>
          </a:prstGeom>
          <a:solidFill>
            <a:schemeClr val="accent1"/>
          </a:solidFill>
          <a:ln w="9525">
            <a:solidFill>
              <a:schemeClr val="accent1"/>
            </a:solidFill>
            <a:miter lim="800000"/>
          </a:ln>
          <a:effectLst/>
        </p:spPr>
        <p:txBody>
          <a:bodyPr lIns="182880" bIns="0" anchor="ctr"/>
          <a:lstStyle>
            <a:lvl1pPr marL="0" indent="0" algn="l">
              <a:lnSpc>
                <a:spcPct val="100000"/>
              </a:lnSpc>
              <a:buNone/>
              <a:defRPr sz="1800" b="1" cap="all" baseline="0">
                <a:solidFill>
                  <a:schemeClr val="bg1"/>
                </a:solidFill>
              </a:defRPr>
            </a:lvl1pPr>
            <a:lvl2pPr marL="457200" indent="-173038">
              <a:defRPr sz="1600"/>
            </a:lvl2pPr>
            <a:lvl3pPr marL="627063" indent="-128588">
              <a:defRPr sz="1400"/>
            </a:lvl3pPr>
            <a:lvl4pPr marL="865188" indent="-171450">
              <a:defRPr sz="1200"/>
            </a:lvl4pPr>
            <a:lvl5pPr marL="1084263" indent="-171450">
              <a:defRPr sz="1200"/>
            </a:lvl5pPr>
          </a:lstStyle>
          <a:p>
            <a:pPr lvl="0"/>
            <a:r>
              <a:rPr lang="en-US"/>
              <a:t>Click to Add Headline</a:t>
            </a:r>
          </a:p>
        </p:txBody>
      </p:sp>
      <p:sp>
        <p:nvSpPr>
          <p:cNvPr id="2" name="Title 1"/>
          <p:cNvSpPr>
            <a:spLocks noGrp="1"/>
          </p:cNvSpPr>
          <p:nvPr>
            <p:ph type="title" hasCustomPrompt="1"/>
          </p:nvPr>
        </p:nvSpPr>
        <p:spPr/>
        <p:txBody>
          <a:bodyPr/>
          <a:lstStyle>
            <a:lvl1pPr>
              <a:defRPr baseline="0"/>
            </a:lvl1pPr>
          </a:lstStyle>
          <a:p>
            <a:r>
              <a:rPr lang="en-US"/>
              <a:t>Two-column CONTENT slide</a:t>
            </a:r>
            <a:br>
              <a:rPr lang="en-US"/>
            </a:br>
            <a:r>
              <a:rPr lang="en-US"/>
              <a:t>with box treatment</a:t>
            </a:r>
          </a:p>
        </p:txBody>
      </p:sp>
    </p:spTree>
    <p:extLst>
      <p:ext uri="{BB962C8B-B14F-4D97-AF65-F5344CB8AC3E}">
        <p14:creationId xmlns:p14="http://schemas.microsoft.com/office/powerpoint/2010/main" val="267412366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harts, Graphs, Tables">
  <p:cSld name="*Charts, Graphs, Tables">
    <p:spTree>
      <p:nvGrpSpPr>
        <p:cNvPr id="1" name="Shape 31"/>
        <p:cNvGrpSpPr/>
        <p:nvPr/>
      </p:nvGrpSpPr>
      <p:grpSpPr>
        <a:xfrm>
          <a:off x="0" y="0"/>
          <a:ext cx="0" cy="0"/>
          <a:chOff x="0" y="0"/>
          <a:chExt cx="0" cy="0"/>
        </a:xfrm>
      </p:grpSpPr>
      <p:sp>
        <p:nvSpPr>
          <p:cNvPr id="32" name="Google Shape;32;p22"/>
          <p:cNvSpPr txBox="1">
            <a:spLocks noGrp="1"/>
          </p:cNvSpPr>
          <p:nvPr>
            <p:ph type="title"/>
          </p:nvPr>
        </p:nvSpPr>
        <p:spPr>
          <a:xfrm>
            <a:off x="457201" y="358378"/>
            <a:ext cx="8372901" cy="621711"/>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rgbClr val="232425"/>
              </a:buClr>
              <a:buSzPts val="2800"/>
              <a:buFont typeface="Arial"/>
              <a:buNone/>
              <a:defRPr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22"/>
          <p:cNvSpPr txBox="1">
            <a:spLocks noGrp="1"/>
          </p:cNvSpPr>
          <p:nvPr>
            <p:ph type="body" idx="1"/>
          </p:nvPr>
        </p:nvSpPr>
        <p:spPr>
          <a:xfrm>
            <a:off x="457201" y="1417579"/>
            <a:ext cx="8372901" cy="3022394"/>
          </a:xfrm>
          <a:prstGeom prst="rect">
            <a:avLst/>
          </a:prstGeom>
          <a:noFill/>
          <a:ln>
            <a:noFill/>
          </a:ln>
        </p:spPr>
        <p:txBody>
          <a:bodyPr spcFirstLastPara="1" wrap="square" lIns="0" tIns="0" rIns="0" bIns="45700" anchor="t" anchorCtr="0">
            <a:noAutofit/>
          </a:bodyPr>
          <a:lstStyle>
            <a:lvl1pPr marL="457200" lvl="0" indent="-342900" algn="l">
              <a:lnSpc>
                <a:spcPct val="100000"/>
              </a:lnSpc>
              <a:spcBef>
                <a:spcPts val="600"/>
              </a:spcBef>
              <a:spcAft>
                <a:spcPts val="0"/>
              </a:spcAft>
              <a:buClr>
                <a:srgbClr val="232425"/>
              </a:buClr>
              <a:buSzPts val="1800"/>
              <a:buChar char="▪"/>
              <a:defRPr/>
            </a:lvl1pPr>
            <a:lvl2pPr marL="914400" lvl="1" indent="-342900" algn="l">
              <a:lnSpc>
                <a:spcPct val="100000"/>
              </a:lnSpc>
              <a:spcBef>
                <a:spcPts val="0"/>
              </a:spcBef>
              <a:spcAft>
                <a:spcPts val="0"/>
              </a:spcAft>
              <a:buClr>
                <a:srgbClr val="232425"/>
              </a:buClr>
              <a:buSzPts val="1800"/>
              <a:buChar char="–"/>
              <a:defRPr/>
            </a:lvl2pPr>
            <a:lvl3pPr marL="1371600" lvl="2" indent="-342900" algn="l">
              <a:lnSpc>
                <a:spcPct val="100000"/>
              </a:lnSpc>
              <a:spcBef>
                <a:spcPts val="0"/>
              </a:spcBef>
              <a:spcAft>
                <a:spcPts val="0"/>
              </a:spcAft>
              <a:buClr>
                <a:srgbClr val="232425"/>
              </a:buClr>
              <a:buSzPts val="1800"/>
              <a:buChar char="•"/>
              <a:defRPr/>
            </a:lvl3pPr>
            <a:lvl4pPr marL="1828800" lvl="3" indent="-342900" algn="l">
              <a:lnSpc>
                <a:spcPct val="100000"/>
              </a:lnSpc>
              <a:spcBef>
                <a:spcPts val="0"/>
              </a:spcBef>
              <a:spcAft>
                <a:spcPts val="0"/>
              </a:spcAft>
              <a:buClr>
                <a:srgbClr val="232425"/>
              </a:buClr>
              <a:buSzPts val="1800"/>
              <a:buChar char="–"/>
              <a:defRPr/>
            </a:lvl4pPr>
            <a:lvl5pPr marL="2286000" lvl="4" indent="-342900" algn="l">
              <a:lnSpc>
                <a:spcPct val="100000"/>
              </a:lnSpc>
              <a:spcBef>
                <a:spcPts val="0"/>
              </a:spcBef>
              <a:spcAft>
                <a:spcPts val="0"/>
              </a:spcAft>
              <a:buClr>
                <a:srgbClr val="232425"/>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34" name="Google Shape;34;p22"/>
          <p:cNvSpPr txBox="1">
            <a:spLocks noGrp="1"/>
          </p:cNvSpPr>
          <p:nvPr>
            <p:ph type="sldNum" idx="12"/>
          </p:nvPr>
        </p:nvSpPr>
        <p:spPr>
          <a:xfrm>
            <a:off x="4343400" y="4855282"/>
            <a:ext cx="457200" cy="137160"/>
          </a:xfrm>
          <a:prstGeom prst="rect">
            <a:avLst/>
          </a:prstGeom>
          <a:noFill/>
          <a:ln>
            <a:noFill/>
          </a:ln>
        </p:spPr>
        <p:txBody>
          <a:bodyPr spcFirstLastPara="1" wrap="square" lIns="0" tIns="45700" rIns="0" bIns="0" anchor="b" anchorCtr="0">
            <a:noAutofit/>
          </a:bodyPr>
          <a:lstStyle>
            <a:lvl1pPr marL="0" marR="0" lvl="0" indent="0" algn="ctr">
              <a:lnSpc>
                <a:spcPct val="100000"/>
              </a:lnSpc>
              <a:spcBef>
                <a:spcPts val="0"/>
              </a:spcBef>
              <a:spcAft>
                <a:spcPts val="0"/>
              </a:spcAft>
              <a:buClr>
                <a:srgbClr val="000000"/>
              </a:buClr>
              <a:buSzPts val="1000"/>
              <a:buFont typeface="Arial"/>
              <a:buNone/>
              <a:defRPr sz="1000" b="0" i="0" u="none" strike="noStrike" cap="none">
                <a:solidFill>
                  <a:srgbClr val="7F7F7F"/>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1000"/>
              <a:buFont typeface="Arial"/>
              <a:buNone/>
              <a:defRPr sz="1000" b="0" i="0" u="none" strike="noStrike" cap="none">
                <a:solidFill>
                  <a:srgbClr val="7F7F7F"/>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1000"/>
              <a:buFont typeface="Arial"/>
              <a:buNone/>
              <a:defRPr sz="1000" b="0" i="0" u="none" strike="noStrike" cap="none">
                <a:solidFill>
                  <a:srgbClr val="7F7F7F"/>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1000"/>
              <a:buFont typeface="Arial"/>
              <a:buNone/>
              <a:defRPr sz="1000" b="0" i="0" u="none" strike="noStrike" cap="none">
                <a:solidFill>
                  <a:srgbClr val="7F7F7F"/>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1000"/>
              <a:buFont typeface="Arial"/>
              <a:buNone/>
              <a:defRPr sz="1000" b="0" i="0" u="none" strike="noStrike" cap="none">
                <a:solidFill>
                  <a:srgbClr val="7F7F7F"/>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1000"/>
              <a:buFont typeface="Arial"/>
              <a:buNone/>
              <a:defRPr sz="1000" b="0" i="0" u="none" strike="noStrike" cap="none">
                <a:solidFill>
                  <a:srgbClr val="7F7F7F"/>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1000"/>
              <a:buFont typeface="Arial"/>
              <a:buNone/>
              <a:defRPr sz="1000" b="0" i="0" u="none" strike="noStrike" cap="none">
                <a:solidFill>
                  <a:srgbClr val="7F7F7F"/>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1000"/>
              <a:buFont typeface="Arial"/>
              <a:buNone/>
              <a:defRPr sz="1000" b="0" i="0" u="none" strike="noStrike" cap="none">
                <a:solidFill>
                  <a:srgbClr val="7F7F7F"/>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1000"/>
              <a:buFont typeface="Arial"/>
              <a:buNone/>
              <a:defRPr sz="1000" b="0" i="0" u="none" strike="noStrike" cap="none">
                <a:solidFill>
                  <a:srgbClr val="7F7F7F"/>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
        <p:nvSpPr>
          <p:cNvPr id="35" name="Google Shape;35;p22"/>
          <p:cNvSpPr txBox="1">
            <a:spLocks noGrp="1"/>
          </p:cNvSpPr>
          <p:nvPr>
            <p:ph type="body" idx="2"/>
          </p:nvPr>
        </p:nvSpPr>
        <p:spPr>
          <a:xfrm>
            <a:off x="457201" y="1019437"/>
            <a:ext cx="8372901" cy="374786"/>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0"/>
              </a:spcBef>
              <a:spcAft>
                <a:spcPts val="0"/>
              </a:spcAft>
              <a:buClr>
                <a:srgbClr val="0065A2"/>
              </a:buClr>
              <a:buSzPts val="2000"/>
              <a:buNone/>
              <a:defRPr sz="2000" b="1">
                <a:solidFill>
                  <a:srgbClr val="0065A2"/>
                </a:solidFill>
              </a:defRPr>
            </a:lvl1pPr>
            <a:lvl2pPr marL="914400" lvl="1" indent="-342900" algn="l">
              <a:lnSpc>
                <a:spcPct val="100000"/>
              </a:lnSpc>
              <a:spcBef>
                <a:spcPts val="0"/>
              </a:spcBef>
              <a:spcAft>
                <a:spcPts val="0"/>
              </a:spcAft>
              <a:buClr>
                <a:srgbClr val="232425"/>
              </a:buClr>
              <a:buSzPts val="1800"/>
              <a:buChar char="–"/>
              <a:defRPr/>
            </a:lvl2pPr>
            <a:lvl3pPr marL="1371600" lvl="2" indent="-342900" algn="l">
              <a:lnSpc>
                <a:spcPct val="100000"/>
              </a:lnSpc>
              <a:spcBef>
                <a:spcPts val="0"/>
              </a:spcBef>
              <a:spcAft>
                <a:spcPts val="0"/>
              </a:spcAft>
              <a:buClr>
                <a:srgbClr val="232425"/>
              </a:buClr>
              <a:buSzPts val="1800"/>
              <a:buChar char="•"/>
              <a:defRPr/>
            </a:lvl3pPr>
            <a:lvl4pPr marL="1828800" lvl="3" indent="-342900" algn="l">
              <a:lnSpc>
                <a:spcPct val="100000"/>
              </a:lnSpc>
              <a:spcBef>
                <a:spcPts val="0"/>
              </a:spcBef>
              <a:spcAft>
                <a:spcPts val="0"/>
              </a:spcAft>
              <a:buClr>
                <a:srgbClr val="232425"/>
              </a:buClr>
              <a:buSzPts val="1800"/>
              <a:buChar char="–"/>
              <a:defRPr/>
            </a:lvl4pPr>
            <a:lvl5pPr marL="2286000" lvl="4" indent="-342900" algn="l">
              <a:lnSpc>
                <a:spcPct val="100000"/>
              </a:lnSpc>
              <a:spcBef>
                <a:spcPts val="0"/>
              </a:spcBef>
              <a:spcAft>
                <a:spcPts val="0"/>
              </a:spcAft>
              <a:buClr>
                <a:srgbClr val="232425"/>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36" name="Google Shape;36;p22"/>
          <p:cNvSpPr txBox="1">
            <a:spLocks noGrp="1"/>
          </p:cNvSpPr>
          <p:nvPr>
            <p:ph type="body" idx="3"/>
          </p:nvPr>
        </p:nvSpPr>
        <p:spPr>
          <a:xfrm>
            <a:off x="443573" y="4457863"/>
            <a:ext cx="3711039" cy="240746"/>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600"/>
              </a:spcBef>
              <a:spcAft>
                <a:spcPts val="0"/>
              </a:spcAft>
              <a:buClr>
                <a:srgbClr val="232425"/>
              </a:buClr>
              <a:buSzPts val="1050"/>
              <a:buNone/>
              <a:defRPr sz="1050"/>
            </a:lvl1pPr>
            <a:lvl2pPr marL="914400" lvl="1" indent="-342900" algn="l">
              <a:lnSpc>
                <a:spcPct val="100000"/>
              </a:lnSpc>
              <a:spcBef>
                <a:spcPts val="0"/>
              </a:spcBef>
              <a:spcAft>
                <a:spcPts val="0"/>
              </a:spcAft>
              <a:buClr>
                <a:srgbClr val="232425"/>
              </a:buClr>
              <a:buSzPts val="1800"/>
              <a:buChar char="–"/>
              <a:defRPr/>
            </a:lvl2pPr>
            <a:lvl3pPr marL="1371600" lvl="2" indent="-342900" algn="l">
              <a:lnSpc>
                <a:spcPct val="100000"/>
              </a:lnSpc>
              <a:spcBef>
                <a:spcPts val="0"/>
              </a:spcBef>
              <a:spcAft>
                <a:spcPts val="0"/>
              </a:spcAft>
              <a:buClr>
                <a:srgbClr val="232425"/>
              </a:buClr>
              <a:buSzPts val="1800"/>
              <a:buChar char="•"/>
              <a:defRPr/>
            </a:lvl3pPr>
            <a:lvl4pPr marL="1828800" lvl="3" indent="-342900" algn="l">
              <a:lnSpc>
                <a:spcPct val="100000"/>
              </a:lnSpc>
              <a:spcBef>
                <a:spcPts val="0"/>
              </a:spcBef>
              <a:spcAft>
                <a:spcPts val="0"/>
              </a:spcAft>
              <a:buClr>
                <a:srgbClr val="232425"/>
              </a:buClr>
              <a:buSzPts val="1800"/>
              <a:buChar char="–"/>
              <a:defRPr/>
            </a:lvl4pPr>
            <a:lvl5pPr marL="2286000" lvl="4" indent="-342900" algn="l">
              <a:lnSpc>
                <a:spcPct val="100000"/>
              </a:lnSpc>
              <a:spcBef>
                <a:spcPts val="0"/>
              </a:spcBef>
              <a:spcAft>
                <a:spcPts val="0"/>
              </a:spcAft>
              <a:buClr>
                <a:srgbClr val="232425"/>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38891717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EBA47E31-79AA-6498-BB50-34DBC4F5E400}"/>
              </a:ext>
            </a:extLst>
          </p:cNvPr>
          <p:cNvPicPr>
            <a:picLocks noChangeAspect="1"/>
          </p:cNvPicPr>
          <p:nvPr userDrawn="1"/>
        </p:nvPicPr>
        <p:blipFill>
          <a:blip r:embed="rId2"/>
          <a:srcRect l="22" r="22"/>
          <a:stretch/>
        </p:blipFill>
        <p:spPr>
          <a:xfrm>
            <a:off x="7348785" y="236900"/>
            <a:ext cx="1581914" cy="548640"/>
          </a:xfrm>
          <a:prstGeom prst="rect">
            <a:avLst/>
          </a:prstGeom>
        </p:spPr>
      </p:pic>
      <p:pic>
        <p:nvPicPr>
          <p:cNvPr id="8" name="Graphic 7">
            <a:extLst>
              <a:ext uri="{FF2B5EF4-FFF2-40B4-BE49-F238E27FC236}">
                <a16:creationId xmlns:a16="http://schemas.microsoft.com/office/drawing/2014/main" id="{0FF942FA-E8D8-7F73-B508-F9761FA55B3F}"/>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463552" y="4720399"/>
            <a:ext cx="2181368" cy="246888"/>
          </a:xfrm>
          <a:prstGeom prst="rect">
            <a:avLst/>
          </a:prstGeom>
        </p:spPr>
      </p:pic>
      <p:sp>
        <p:nvSpPr>
          <p:cNvPr id="2" name="Title 1"/>
          <p:cNvSpPr>
            <a:spLocks noGrp="1"/>
          </p:cNvSpPr>
          <p:nvPr>
            <p:ph type="ctrTitle" hasCustomPrompt="1"/>
          </p:nvPr>
        </p:nvSpPr>
        <p:spPr>
          <a:xfrm>
            <a:off x="227329" y="914400"/>
            <a:ext cx="5002306" cy="2057400"/>
          </a:xfrm>
          <a:solidFill>
            <a:schemeClr val="accent2"/>
          </a:solidFill>
        </p:spPr>
        <p:txBody>
          <a:bodyPr lIns="228600" rIns="182880" bIns="0" anchor="ctr" anchorCtr="0"/>
          <a:lstStyle>
            <a:lvl1pPr marL="0" marR="0" indent="0" algn="l" defTabSz="685800" rtl="0" eaLnBrk="1" fontAlgn="auto" latinLnBrk="0" hangingPunct="1">
              <a:lnSpc>
                <a:spcPct val="90000"/>
              </a:lnSpc>
              <a:spcBef>
                <a:spcPct val="0"/>
              </a:spcBef>
              <a:spcAft>
                <a:spcPts val="0"/>
              </a:spcAft>
              <a:buClrTx/>
              <a:buSzTx/>
              <a:buFontTx/>
              <a:buNone/>
              <a:tabLst/>
              <a:defRPr sz="2800">
                <a:solidFill>
                  <a:schemeClr val="bg1"/>
                </a:solidFill>
              </a:defRPr>
            </a:lvl1pPr>
          </a:lstStyle>
          <a:p>
            <a:r>
              <a:rPr lang="en-US"/>
              <a:t>presentation title Cover option B </a:t>
            </a:r>
            <a:br>
              <a:rPr lang="en-US"/>
            </a:br>
            <a:r>
              <a:rPr lang="en-US"/>
              <a:t>can be up to four </a:t>
            </a:r>
            <a:br>
              <a:rPr lang="en-US"/>
            </a:br>
            <a:r>
              <a:rPr lang="en-US"/>
              <a:t>or five lines of text</a:t>
            </a:r>
          </a:p>
        </p:txBody>
      </p:sp>
      <p:sp>
        <p:nvSpPr>
          <p:cNvPr id="11" name="Rectangle 10">
            <a:extLst>
              <a:ext uri="{FF2B5EF4-FFF2-40B4-BE49-F238E27FC236}">
                <a16:creationId xmlns:a16="http://schemas.microsoft.com/office/drawing/2014/main" id="{17B593A0-1381-9E08-C43E-02227E369EC8}"/>
              </a:ext>
            </a:extLst>
          </p:cNvPr>
          <p:cNvSpPr/>
          <p:nvPr userDrawn="1"/>
        </p:nvSpPr>
        <p:spPr>
          <a:xfrm>
            <a:off x="-1271" y="914400"/>
            <a:ext cx="228600" cy="2057400"/>
          </a:xfrm>
          <a:prstGeom prst="rect">
            <a:avLst/>
          </a:prstGeom>
          <a:solidFill>
            <a:schemeClr val="tx2"/>
          </a:solidFill>
          <a:ln>
            <a:noFill/>
          </a:ln>
        </p:spPr>
        <p:txBody>
          <a:bodyPr vert="horz" wrap="square" lIns="91440" tIns="45720" rIns="91440" bIns="0" numCol="1" anchor="b" anchorCtr="0" compatLnSpc="1">
            <a:prstTxWarp prst="textNoShape">
              <a:avLst/>
            </a:prstTxWarp>
          </a:bodyPr>
          <a:lstStyle/>
          <a:p>
            <a:pPr lvl="0"/>
            <a:endParaRPr lang="en-US" sz="100">
              <a:solidFill>
                <a:schemeClr val="accent1"/>
              </a:solidFill>
            </a:endParaRPr>
          </a:p>
        </p:txBody>
      </p:sp>
      <p:sp>
        <p:nvSpPr>
          <p:cNvPr id="13" name="Picture Placeholder 12">
            <a:extLst>
              <a:ext uri="{FF2B5EF4-FFF2-40B4-BE49-F238E27FC236}">
                <a16:creationId xmlns:a16="http://schemas.microsoft.com/office/drawing/2014/main" id="{1F840A56-6BA9-8FE9-4544-1F2426DC0701}"/>
              </a:ext>
            </a:extLst>
          </p:cNvPr>
          <p:cNvSpPr>
            <a:spLocks noGrp="1"/>
          </p:cNvSpPr>
          <p:nvPr>
            <p:ph type="pic" sz="quarter" idx="10" hasCustomPrompt="1"/>
          </p:nvPr>
        </p:nvSpPr>
        <p:spPr>
          <a:xfrm>
            <a:off x="5229542" y="914400"/>
            <a:ext cx="3911600" cy="2057400"/>
          </a:xfrm>
          <a:solidFill>
            <a:schemeClr val="bg1">
              <a:lumMod val="75000"/>
            </a:schemeClr>
          </a:solidFill>
        </p:spPr>
        <p:txBody>
          <a:bodyPr tIns="182880"/>
          <a:lstStyle>
            <a:lvl1pPr marL="0" indent="0" algn="ctr">
              <a:buFontTx/>
              <a:buNone/>
              <a:defRPr/>
            </a:lvl1pPr>
          </a:lstStyle>
          <a:p>
            <a:r>
              <a:rPr lang="en-US"/>
              <a:t>Click icon to insert an image</a:t>
            </a:r>
          </a:p>
        </p:txBody>
      </p:sp>
      <p:sp>
        <p:nvSpPr>
          <p:cNvPr id="3" name="Subtitle 2"/>
          <p:cNvSpPr>
            <a:spLocks noGrp="1"/>
          </p:cNvSpPr>
          <p:nvPr>
            <p:ph type="subTitle" idx="1" hasCustomPrompt="1"/>
          </p:nvPr>
        </p:nvSpPr>
        <p:spPr>
          <a:xfrm>
            <a:off x="463552" y="238125"/>
            <a:ext cx="4765990" cy="676275"/>
          </a:xfrm>
          <a:prstGeom prst="rect">
            <a:avLst/>
          </a:prstGeom>
        </p:spPr>
        <p:txBody>
          <a:bodyPr anchor="ctr" anchorCtr="0">
            <a:noAutofit/>
          </a:bodyPr>
          <a:lstStyle>
            <a:lvl1pPr marL="0" marR="0" indent="0" algn="l" defTabSz="685800" rtl="0" eaLnBrk="1" fontAlgn="auto" latinLnBrk="0" hangingPunct="1">
              <a:lnSpc>
                <a:spcPct val="100000"/>
              </a:lnSpc>
              <a:spcBef>
                <a:spcPts val="1200"/>
              </a:spcBef>
              <a:spcAft>
                <a:spcPts val="0"/>
              </a:spcAft>
              <a:buClrTx/>
              <a:buSzTx/>
              <a:buFont typeface="Wingdings" pitchFamily="2" charset="2"/>
              <a:buNone/>
              <a:tabLst/>
              <a:defRPr sz="1600" b="1" cap="all" baseline="0">
                <a:solidFill>
                  <a:schemeClr val="tx1"/>
                </a:solidFill>
                <a:latin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Optional one line subhead, </a:t>
            </a:r>
            <a:r>
              <a:rPr lang="en-US" err="1"/>
              <a:t>url</a:t>
            </a:r>
            <a:r>
              <a:rPr lang="en-US"/>
              <a:t> or date</a:t>
            </a:r>
          </a:p>
        </p:txBody>
      </p:sp>
      <p:sp>
        <p:nvSpPr>
          <p:cNvPr id="14" name="Text Placeholder 9">
            <a:extLst>
              <a:ext uri="{FF2B5EF4-FFF2-40B4-BE49-F238E27FC236}">
                <a16:creationId xmlns:a16="http://schemas.microsoft.com/office/drawing/2014/main" id="{1B8C1237-9E9A-A9B9-D997-F971E7E403B5}"/>
              </a:ext>
            </a:extLst>
          </p:cNvPr>
          <p:cNvSpPr>
            <a:spLocks noGrp="1"/>
          </p:cNvSpPr>
          <p:nvPr>
            <p:ph type="body" sz="quarter" idx="17" hasCustomPrompt="1"/>
          </p:nvPr>
        </p:nvSpPr>
        <p:spPr>
          <a:xfrm>
            <a:off x="469901" y="3229520"/>
            <a:ext cx="2692871" cy="295275"/>
          </a:xfrm>
        </p:spPr>
        <p:txBody>
          <a:bodyPr lIns="0" bIns="0" anchor="b">
            <a:normAutofit/>
          </a:bodyPr>
          <a:lstStyle>
            <a:lvl1pPr marL="0" indent="0">
              <a:spcBef>
                <a:spcPts val="0"/>
              </a:spcBef>
              <a:buNone/>
              <a:defRPr sz="1400" b="1" cap="all" baseline="0">
                <a:solidFill>
                  <a:schemeClr val="tx1"/>
                </a:solidFill>
              </a:defRPr>
            </a:lvl1pPr>
            <a:lvl2pPr marL="0" indent="0">
              <a:buNone/>
              <a:defRPr/>
            </a:lvl2pPr>
            <a:lvl3pPr marL="0" indent="0">
              <a:spcBef>
                <a:spcPts val="1800"/>
              </a:spcBef>
              <a:buNone/>
              <a:defRPr/>
            </a:lvl3pPr>
          </a:lstStyle>
          <a:p>
            <a:pPr lvl="0"/>
            <a:r>
              <a:rPr lang="en-US"/>
              <a:t>presenter name</a:t>
            </a:r>
          </a:p>
        </p:txBody>
      </p:sp>
      <p:sp>
        <p:nvSpPr>
          <p:cNvPr id="15" name="Text Placeholder 45">
            <a:extLst>
              <a:ext uri="{FF2B5EF4-FFF2-40B4-BE49-F238E27FC236}">
                <a16:creationId xmlns:a16="http://schemas.microsoft.com/office/drawing/2014/main" id="{F23F5504-504E-35E3-02E6-1E4869CD6AFC}"/>
              </a:ext>
            </a:extLst>
          </p:cNvPr>
          <p:cNvSpPr>
            <a:spLocks noGrp="1"/>
          </p:cNvSpPr>
          <p:nvPr>
            <p:ph type="body" sz="quarter" idx="18" hasCustomPrompt="1"/>
          </p:nvPr>
        </p:nvSpPr>
        <p:spPr>
          <a:xfrm>
            <a:off x="469901" y="3533777"/>
            <a:ext cx="2692871" cy="685800"/>
          </a:xfrm>
        </p:spPr>
        <p:txBody>
          <a:bodyPr lIns="0">
            <a:normAutofit/>
          </a:bodyPr>
          <a:lstStyle>
            <a:lvl1pPr marL="0" indent="0">
              <a:lnSpc>
                <a:spcPct val="95000"/>
              </a:lnSpc>
              <a:spcBef>
                <a:spcPts val="0"/>
              </a:spcBef>
              <a:buNone/>
              <a:defRPr sz="1400">
                <a:solidFill>
                  <a:schemeClr val="tx1"/>
                </a:solidFill>
              </a:defRPr>
            </a:lvl1pPr>
            <a:lvl2pPr marL="0" indent="0">
              <a:spcBef>
                <a:spcPts val="1800"/>
              </a:spcBef>
              <a:buNone/>
              <a:defRPr/>
            </a:lvl2pPr>
          </a:lstStyle>
          <a:p>
            <a:r>
              <a:rPr lang="en-US"/>
              <a:t>Add Presenter Title</a:t>
            </a:r>
            <a:br>
              <a:rPr lang="en-US"/>
            </a:br>
            <a:r>
              <a:rPr lang="en-US"/>
              <a:t>Optional Line 2</a:t>
            </a:r>
            <a:br>
              <a:rPr lang="en-US"/>
            </a:br>
            <a:r>
              <a:rPr lang="en-US"/>
              <a:t>Optional Line 3</a:t>
            </a:r>
          </a:p>
        </p:txBody>
      </p:sp>
      <p:sp>
        <p:nvSpPr>
          <p:cNvPr id="16" name="Text Placeholder 9">
            <a:extLst>
              <a:ext uri="{FF2B5EF4-FFF2-40B4-BE49-F238E27FC236}">
                <a16:creationId xmlns:a16="http://schemas.microsoft.com/office/drawing/2014/main" id="{864C7D51-4165-B55A-4253-6B2637C720C5}"/>
              </a:ext>
            </a:extLst>
          </p:cNvPr>
          <p:cNvSpPr>
            <a:spLocks noGrp="1"/>
          </p:cNvSpPr>
          <p:nvPr>
            <p:ph type="body" sz="quarter" idx="19" hasCustomPrompt="1"/>
          </p:nvPr>
        </p:nvSpPr>
        <p:spPr>
          <a:xfrm>
            <a:off x="3315651" y="3229520"/>
            <a:ext cx="2692871" cy="295275"/>
          </a:xfrm>
        </p:spPr>
        <p:txBody>
          <a:bodyPr lIns="0" bIns="0" anchor="b">
            <a:normAutofit/>
          </a:bodyPr>
          <a:lstStyle>
            <a:lvl1pPr marL="0" indent="0">
              <a:spcBef>
                <a:spcPts val="0"/>
              </a:spcBef>
              <a:buNone/>
              <a:defRPr sz="1400" b="1" cap="all" baseline="0">
                <a:solidFill>
                  <a:schemeClr val="tx1"/>
                </a:solidFill>
              </a:defRPr>
            </a:lvl1pPr>
            <a:lvl2pPr marL="0" indent="0">
              <a:buNone/>
              <a:defRPr/>
            </a:lvl2pPr>
            <a:lvl3pPr marL="0" indent="0">
              <a:spcBef>
                <a:spcPts val="1800"/>
              </a:spcBef>
              <a:buNone/>
              <a:defRPr/>
            </a:lvl3pPr>
          </a:lstStyle>
          <a:p>
            <a:pPr lvl="0"/>
            <a:r>
              <a:rPr lang="en-US"/>
              <a:t>presenter name</a:t>
            </a:r>
          </a:p>
        </p:txBody>
      </p:sp>
      <p:sp>
        <p:nvSpPr>
          <p:cNvPr id="17" name="Text Placeholder 45">
            <a:extLst>
              <a:ext uri="{FF2B5EF4-FFF2-40B4-BE49-F238E27FC236}">
                <a16:creationId xmlns:a16="http://schemas.microsoft.com/office/drawing/2014/main" id="{F0DE6988-954D-993F-40F1-7BB0D8A8E065}"/>
              </a:ext>
            </a:extLst>
          </p:cNvPr>
          <p:cNvSpPr>
            <a:spLocks noGrp="1"/>
          </p:cNvSpPr>
          <p:nvPr>
            <p:ph type="body" sz="quarter" idx="20" hasCustomPrompt="1"/>
          </p:nvPr>
        </p:nvSpPr>
        <p:spPr>
          <a:xfrm>
            <a:off x="3315651" y="3533777"/>
            <a:ext cx="2692871" cy="685800"/>
          </a:xfrm>
        </p:spPr>
        <p:txBody>
          <a:bodyPr lIns="0">
            <a:normAutofit/>
          </a:bodyPr>
          <a:lstStyle>
            <a:lvl1pPr marL="0" indent="0">
              <a:lnSpc>
                <a:spcPct val="95000"/>
              </a:lnSpc>
              <a:spcBef>
                <a:spcPts val="0"/>
              </a:spcBef>
              <a:buNone/>
              <a:defRPr sz="1400">
                <a:solidFill>
                  <a:schemeClr val="tx1"/>
                </a:solidFill>
              </a:defRPr>
            </a:lvl1pPr>
            <a:lvl2pPr marL="0" indent="0">
              <a:spcBef>
                <a:spcPts val="1800"/>
              </a:spcBef>
              <a:buNone/>
              <a:defRPr/>
            </a:lvl2pPr>
          </a:lstStyle>
          <a:p>
            <a:r>
              <a:rPr lang="en-US"/>
              <a:t>Add Presenter Title</a:t>
            </a:r>
            <a:br>
              <a:rPr lang="en-US"/>
            </a:br>
            <a:r>
              <a:rPr lang="en-US"/>
              <a:t>Optional Line 2</a:t>
            </a:r>
            <a:br>
              <a:rPr lang="en-US"/>
            </a:br>
            <a:r>
              <a:rPr lang="en-US"/>
              <a:t>Optional Line 3</a:t>
            </a:r>
          </a:p>
        </p:txBody>
      </p:sp>
      <p:sp>
        <p:nvSpPr>
          <p:cNvPr id="18" name="Text Placeholder 9">
            <a:extLst>
              <a:ext uri="{FF2B5EF4-FFF2-40B4-BE49-F238E27FC236}">
                <a16:creationId xmlns:a16="http://schemas.microsoft.com/office/drawing/2014/main" id="{5BBA2D86-84B3-B15A-ACC9-771B8BA77913}"/>
              </a:ext>
            </a:extLst>
          </p:cNvPr>
          <p:cNvSpPr>
            <a:spLocks noGrp="1"/>
          </p:cNvSpPr>
          <p:nvPr>
            <p:ph type="body" sz="quarter" idx="21" hasCustomPrompt="1"/>
          </p:nvPr>
        </p:nvSpPr>
        <p:spPr>
          <a:xfrm>
            <a:off x="6118671" y="3229520"/>
            <a:ext cx="2692871" cy="295275"/>
          </a:xfrm>
        </p:spPr>
        <p:txBody>
          <a:bodyPr lIns="0" bIns="0" anchor="b">
            <a:normAutofit/>
          </a:bodyPr>
          <a:lstStyle>
            <a:lvl1pPr marL="0" indent="0">
              <a:spcBef>
                <a:spcPts val="0"/>
              </a:spcBef>
              <a:buNone/>
              <a:defRPr sz="1400" b="1" cap="all" baseline="0">
                <a:solidFill>
                  <a:schemeClr val="tx1"/>
                </a:solidFill>
              </a:defRPr>
            </a:lvl1pPr>
            <a:lvl2pPr marL="0" indent="0">
              <a:buNone/>
              <a:defRPr/>
            </a:lvl2pPr>
            <a:lvl3pPr marL="0" indent="0">
              <a:spcBef>
                <a:spcPts val="1800"/>
              </a:spcBef>
              <a:buNone/>
              <a:defRPr/>
            </a:lvl3pPr>
          </a:lstStyle>
          <a:p>
            <a:pPr lvl="0"/>
            <a:r>
              <a:rPr lang="en-US"/>
              <a:t>presenter name</a:t>
            </a:r>
          </a:p>
        </p:txBody>
      </p:sp>
      <p:sp>
        <p:nvSpPr>
          <p:cNvPr id="19" name="Text Placeholder 45">
            <a:extLst>
              <a:ext uri="{FF2B5EF4-FFF2-40B4-BE49-F238E27FC236}">
                <a16:creationId xmlns:a16="http://schemas.microsoft.com/office/drawing/2014/main" id="{9F09511A-BF35-DDA5-9473-7AD4769E5BDE}"/>
              </a:ext>
            </a:extLst>
          </p:cNvPr>
          <p:cNvSpPr>
            <a:spLocks noGrp="1"/>
          </p:cNvSpPr>
          <p:nvPr>
            <p:ph type="body" sz="quarter" idx="22" hasCustomPrompt="1"/>
          </p:nvPr>
        </p:nvSpPr>
        <p:spPr>
          <a:xfrm>
            <a:off x="6118671" y="3533777"/>
            <a:ext cx="2692871" cy="685800"/>
          </a:xfrm>
        </p:spPr>
        <p:txBody>
          <a:bodyPr lIns="0">
            <a:normAutofit/>
          </a:bodyPr>
          <a:lstStyle>
            <a:lvl1pPr marL="0" indent="0">
              <a:lnSpc>
                <a:spcPct val="95000"/>
              </a:lnSpc>
              <a:spcBef>
                <a:spcPts val="0"/>
              </a:spcBef>
              <a:buNone/>
              <a:defRPr sz="1400">
                <a:solidFill>
                  <a:schemeClr val="tx1"/>
                </a:solidFill>
              </a:defRPr>
            </a:lvl1pPr>
            <a:lvl2pPr marL="0" indent="0">
              <a:spcBef>
                <a:spcPts val="1800"/>
              </a:spcBef>
              <a:buNone/>
              <a:defRPr/>
            </a:lvl2pPr>
          </a:lstStyle>
          <a:p>
            <a:r>
              <a:rPr lang="en-US"/>
              <a:t>Add Presenter Title</a:t>
            </a:r>
            <a:br>
              <a:rPr lang="en-US"/>
            </a:br>
            <a:r>
              <a:rPr lang="en-US"/>
              <a:t>Optional Line 2</a:t>
            </a:r>
            <a:br>
              <a:rPr lang="en-US"/>
            </a:br>
            <a:r>
              <a:rPr lang="en-US"/>
              <a:t>Optional Line 3</a:t>
            </a:r>
          </a:p>
        </p:txBody>
      </p:sp>
      <p:sp>
        <p:nvSpPr>
          <p:cNvPr id="5" name="Text Placeholder 4">
            <a:extLst>
              <a:ext uri="{FF2B5EF4-FFF2-40B4-BE49-F238E27FC236}">
                <a16:creationId xmlns:a16="http://schemas.microsoft.com/office/drawing/2014/main" id="{7D434AD4-28D0-93A6-9DF2-B7249F6616B6}"/>
              </a:ext>
            </a:extLst>
          </p:cNvPr>
          <p:cNvSpPr>
            <a:spLocks noGrp="1"/>
          </p:cNvSpPr>
          <p:nvPr>
            <p:ph type="body" sz="quarter" idx="23" hasCustomPrompt="1"/>
          </p:nvPr>
        </p:nvSpPr>
        <p:spPr>
          <a:xfrm>
            <a:off x="6118671" y="4298950"/>
            <a:ext cx="2720529" cy="420688"/>
          </a:xfrm>
        </p:spPr>
        <p:txBody>
          <a:bodyPr>
            <a:noAutofit/>
          </a:bodyPr>
          <a:lstStyle>
            <a:lvl1pPr marL="0" indent="0">
              <a:spcBef>
                <a:spcPts val="0"/>
              </a:spcBef>
              <a:buFontTx/>
              <a:buNone/>
              <a:defRPr sz="1400"/>
            </a:lvl1pPr>
          </a:lstStyle>
          <a:p>
            <a:pPr lvl="0"/>
            <a:r>
              <a:rPr lang="en-US"/>
              <a:t>Presentation Date</a:t>
            </a:r>
          </a:p>
          <a:p>
            <a:pPr lvl="0"/>
            <a:r>
              <a:rPr lang="en-US"/>
              <a:t>City, State (presentation location</a:t>
            </a:r>
          </a:p>
        </p:txBody>
      </p:sp>
    </p:spTree>
    <p:extLst>
      <p:ext uri="{BB962C8B-B14F-4D97-AF65-F5344CB8AC3E}">
        <p14:creationId xmlns:p14="http://schemas.microsoft.com/office/powerpoint/2010/main" val="184178413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ection Break">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1836F8CE-690E-37F4-56F1-3C2595389957}"/>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463552" y="4720399"/>
            <a:ext cx="2181368" cy="246888"/>
          </a:xfrm>
          <a:prstGeom prst="rect">
            <a:avLst/>
          </a:prstGeom>
        </p:spPr>
      </p:pic>
      <p:pic>
        <p:nvPicPr>
          <p:cNvPr id="8" name="Picture 7">
            <a:extLst>
              <a:ext uri="{FF2B5EF4-FFF2-40B4-BE49-F238E27FC236}">
                <a16:creationId xmlns:a16="http://schemas.microsoft.com/office/drawing/2014/main" id="{FA3DEC59-F5CF-CEAA-802E-33C6505C449D}"/>
              </a:ext>
            </a:extLst>
          </p:cNvPr>
          <p:cNvPicPr>
            <a:picLocks noChangeAspect="1"/>
          </p:cNvPicPr>
          <p:nvPr userDrawn="1"/>
        </p:nvPicPr>
        <p:blipFill rotWithShape="1">
          <a:blip r:embed="rId3"/>
          <a:srcRect l="4900" t="26978" r="8429" b="9296"/>
          <a:stretch/>
        </p:blipFill>
        <p:spPr>
          <a:xfrm>
            <a:off x="0" y="0"/>
            <a:ext cx="9142729" cy="4488688"/>
          </a:xfrm>
          <a:prstGeom prst="rect">
            <a:avLst/>
          </a:prstGeom>
        </p:spPr>
      </p:pic>
      <p:pic>
        <p:nvPicPr>
          <p:cNvPr id="9" name="Picture 8">
            <a:extLst>
              <a:ext uri="{FF2B5EF4-FFF2-40B4-BE49-F238E27FC236}">
                <a16:creationId xmlns:a16="http://schemas.microsoft.com/office/drawing/2014/main" id="{B80802B6-4722-244C-B8A6-46B69A03D820}"/>
              </a:ext>
            </a:extLst>
          </p:cNvPr>
          <p:cNvPicPr>
            <a:picLocks noChangeAspect="1"/>
          </p:cNvPicPr>
          <p:nvPr userDrawn="1"/>
        </p:nvPicPr>
        <p:blipFill rotWithShape="1">
          <a:blip r:embed="rId4" cstate="hqprint">
            <a:alphaModFix amt="80000"/>
            <a:extLst>
              <a:ext uri="{28A0092B-C50C-407E-A947-70E740481C1C}">
                <a14:useLocalDpi xmlns:a14="http://schemas.microsoft.com/office/drawing/2010/main"/>
              </a:ext>
            </a:extLst>
          </a:blip>
          <a:srcRect l="7274" t="-203" r="7262" b="14537"/>
          <a:stretch/>
        </p:blipFill>
        <p:spPr>
          <a:xfrm>
            <a:off x="0" y="-10684"/>
            <a:ext cx="9144000" cy="4499372"/>
          </a:xfrm>
          <a:prstGeom prst="rect">
            <a:avLst/>
          </a:prstGeom>
        </p:spPr>
      </p:pic>
      <p:sp>
        <p:nvSpPr>
          <p:cNvPr id="11" name="Title 10">
            <a:extLst>
              <a:ext uri="{FF2B5EF4-FFF2-40B4-BE49-F238E27FC236}">
                <a16:creationId xmlns:a16="http://schemas.microsoft.com/office/drawing/2014/main" id="{6CA2449B-096C-80E6-9654-D9E3FA712D94}"/>
              </a:ext>
            </a:extLst>
          </p:cNvPr>
          <p:cNvSpPr>
            <a:spLocks noGrp="1"/>
          </p:cNvSpPr>
          <p:nvPr>
            <p:ph type="title" hasCustomPrompt="1"/>
          </p:nvPr>
        </p:nvSpPr>
        <p:spPr>
          <a:xfrm>
            <a:off x="-1271" y="0"/>
            <a:ext cx="8840471" cy="4488688"/>
          </a:xfrm>
        </p:spPr>
        <p:txBody>
          <a:bodyPr lIns="457200" bIns="182880" anchor="ctr" anchorCtr="0"/>
          <a:lstStyle>
            <a:lvl1pPr>
              <a:defRPr>
                <a:solidFill>
                  <a:schemeClr val="bg1"/>
                </a:solidFill>
              </a:defRPr>
            </a:lvl1pPr>
          </a:lstStyle>
          <a:p>
            <a:r>
              <a:rPr lang="en-US"/>
              <a:t>Type in section break title</a:t>
            </a:r>
          </a:p>
        </p:txBody>
      </p:sp>
      <p:pic>
        <p:nvPicPr>
          <p:cNvPr id="2" name="Graphic 1">
            <a:extLst>
              <a:ext uri="{FF2B5EF4-FFF2-40B4-BE49-F238E27FC236}">
                <a16:creationId xmlns:a16="http://schemas.microsoft.com/office/drawing/2014/main" id="{4FB3E30E-2B22-CE97-1F6D-EFD55575A7C3}"/>
              </a:ext>
            </a:extLst>
          </p:cNvPr>
          <p:cNvPicPr>
            <a:picLocks noChangeAspect="1"/>
          </p:cNvPicPr>
          <p:nvPr userDrawn="1"/>
        </p:nvPicPr>
        <p:blipFill>
          <a:blip r:embed="rId5"/>
          <a:srcRect l="22" r="22"/>
          <a:stretch/>
        </p:blipFill>
        <p:spPr>
          <a:xfrm>
            <a:off x="7348785" y="4566547"/>
            <a:ext cx="1581914" cy="548640"/>
          </a:xfrm>
          <a:prstGeom prst="rect">
            <a:avLst/>
          </a:prstGeom>
        </p:spPr>
      </p:pic>
    </p:spTree>
    <p:extLst>
      <p:ext uri="{BB962C8B-B14F-4D97-AF65-F5344CB8AC3E}">
        <p14:creationId xmlns:p14="http://schemas.microsoft.com/office/powerpoint/2010/main" val="216167568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ubtitle and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marL="0" marR="0" indent="0" algn="l" defTabSz="685800" rtl="0" eaLnBrk="1" fontAlgn="auto" latinLnBrk="0" hangingPunct="1">
              <a:lnSpc>
                <a:spcPct val="90000"/>
              </a:lnSpc>
              <a:spcBef>
                <a:spcPct val="0"/>
              </a:spcBef>
              <a:spcAft>
                <a:spcPts val="0"/>
              </a:spcAft>
              <a:buClrTx/>
              <a:buSzTx/>
              <a:buFontTx/>
              <a:buNone/>
              <a:tabLst/>
              <a:defRPr/>
            </a:lvl1pPr>
          </a:lstStyle>
          <a:p>
            <a:r>
              <a:rPr lang="en-US"/>
              <a:t>BASIC CONTENT SLIDE</a:t>
            </a:r>
            <a:br>
              <a:rPr lang="en-US"/>
            </a:br>
            <a:r>
              <a:rPr lang="en-US"/>
              <a:t>one or two lines for headline</a:t>
            </a:r>
          </a:p>
        </p:txBody>
      </p:sp>
      <p:sp>
        <p:nvSpPr>
          <p:cNvPr id="6" name="Slide Number Placeholder 5"/>
          <p:cNvSpPr>
            <a:spLocks noGrp="1"/>
          </p:cNvSpPr>
          <p:nvPr>
            <p:ph type="sldNum" sz="quarter" idx="12"/>
          </p:nvPr>
        </p:nvSpPr>
        <p:spPr/>
        <p:txBody>
          <a:bodyPr/>
          <a:lstStyle/>
          <a:p>
            <a:fld id="{9CF5EF28-261C-FD41-A360-1A380056DD17}" type="slidenum">
              <a:rPr lang="en-US" smtClean="0"/>
              <a:t>‹#›</a:t>
            </a:fld>
            <a:endParaRPr lang="en-US"/>
          </a:p>
        </p:txBody>
      </p:sp>
      <p:sp>
        <p:nvSpPr>
          <p:cNvPr id="16" name="Text Placeholder 15">
            <a:extLst>
              <a:ext uri="{FF2B5EF4-FFF2-40B4-BE49-F238E27FC236}">
                <a16:creationId xmlns:a16="http://schemas.microsoft.com/office/drawing/2014/main" id="{5E61F04F-3CF4-D566-EF9D-9CDCD0B98108}"/>
              </a:ext>
            </a:extLst>
          </p:cNvPr>
          <p:cNvSpPr>
            <a:spLocks noGrp="1"/>
          </p:cNvSpPr>
          <p:nvPr>
            <p:ph type="body" sz="quarter" idx="13" hasCustomPrompt="1"/>
          </p:nvPr>
        </p:nvSpPr>
        <p:spPr>
          <a:xfrm>
            <a:off x="457200" y="993775"/>
            <a:ext cx="8382000" cy="438150"/>
          </a:xfrm>
        </p:spPr>
        <p:txBody>
          <a:bodyPr>
            <a:noAutofit/>
          </a:bodyPr>
          <a:lstStyle>
            <a:lvl1pPr marL="0" indent="0">
              <a:buNone/>
              <a:defRPr sz="2000" b="1" i="0" baseline="0">
                <a:solidFill>
                  <a:schemeClr val="accent2"/>
                </a:solidFill>
                <a:latin typeface="Arial" panose="020B0604020202020204" pitchFamily="34" charset="0"/>
              </a:defRPr>
            </a:lvl1pPr>
          </a:lstStyle>
          <a:p>
            <a:pPr lvl="0"/>
            <a:r>
              <a:rPr lang="en-US"/>
              <a:t>Slide subtitle sentence case. Optional: delete as needed</a:t>
            </a:r>
          </a:p>
        </p:txBody>
      </p:sp>
      <p:sp>
        <p:nvSpPr>
          <p:cNvPr id="18" name="Content Placeholder 17">
            <a:extLst>
              <a:ext uri="{FF2B5EF4-FFF2-40B4-BE49-F238E27FC236}">
                <a16:creationId xmlns:a16="http://schemas.microsoft.com/office/drawing/2014/main" id="{E476E8C9-921B-17FC-9AEA-348F1AA2B0FF}"/>
              </a:ext>
            </a:extLst>
          </p:cNvPr>
          <p:cNvSpPr>
            <a:spLocks noGrp="1"/>
          </p:cNvSpPr>
          <p:nvPr>
            <p:ph sz="quarter" idx="14" hasCustomPrompt="1"/>
          </p:nvPr>
        </p:nvSpPr>
        <p:spPr>
          <a:xfrm>
            <a:off x="457200" y="1431925"/>
            <a:ext cx="7315200" cy="3273425"/>
          </a:xfrm>
        </p:spPr>
        <p:txBody>
          <a:bodyPr/>
          <a:lstStyle/>
          <a:p>
            <a:pPr lvl="0"/>
            <a:r>
              <a:rPr lang="en-US"/>
              <a:t>Click to add 1st-level bullet. Click an icon below to add table, graph or other imagery.</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5828572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Sub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5CB122-5B65-991A-2FDE-AF2758034EBF}"/>
              </a:ext>
            </a:extLst>
          </p:cNvPr>
          <p:cNvSpPr>
            <a:spLocks noGrp="1"/>
          </p:cNvSpPr>
          <p:nvPr>
            <p:ph type="title" hasCustomPrompt="1"/>
          </p:nvPr>
        </p:nvSpPr>
        <p:spPr/>
        <p:txBody>
          <a:bodyPr/>
          <a:lstStyle>
            <a:lvl1pPr marL="0" marR="0" indent="0" algn="l" defTabSz="685800" rtl="0" eaLnBrk="1" fontAlgn="auto" latinLnBrk="0" hangingPunct="1">
              <a:lnSpc>
                <a:spcPct val="90000"/>
              </a:lnSpc>
              <a:spcBef>
                <a:spcPct val="0"/>
              </a:spcBef>
              <a:spcAft>
                <a:spcPts val="0"/>
              </a:spcAft>
              <a:buClrTx/>
              <a:buSzTx/>
              <a:buFontTx/>
              <a:buNone/>
              <a:tabLst/>
              <a:defRPr/>
            </a:lvl1pPr>
          </a:lstStyle>
          <a:p>
            <a:r>
              <a:rPr lang="en-US"/>
              <a:t>BASIC CONTENT SLIDE</a:t>
            </a:r>
            <a:br>
              <a:rPr lang="en-US"/>
            </a:br>
            <a:r>
              <a:rPr lang="en-US"/>
              <a:t>one or two lines for headline</a:t>
            </a:r>
          </a:p>
        </p:txBody>
      </p:sp>
      <p:sp>
        <p:nvSpPr>
          <p:cNvPr id="3" name="Slide Number Placeholder 2">
            <a:extLst>
              <a:ext uri="{FF2B5EF4-FFF2-40B4-BE49-F238E27FC236}">
                <a16:creationId xmlns:a16="http://schemas.microsoft.com/office/drawing/2014/main" id="{3DD784A4-5319-59E0-E107-C337A45DEF92}"/>
              </a:ext>
            </a:extLst>
          </p:cNvPr>
          <p:cNvSpPr>
            <a:spLocks noGrp="1"/>
          </p:cNvSpPr>
          <p:nvPr>
            <p:ph type="sldNum" sz="quarter" idx="10"/>
          </p:nvPr>
        </p:nvSpPr>
        <p:spPr/>
        <p:txBody>
          <a:bodyPr/>
          <a:lstStyle/>
          <a:p>
            <a:fld id="{9CF5EF28-261C-FD41-A360-1A380056DD17}" type="slidenum">
              <a:rPr lang="en-US" smtClean="0"/>
              <a:pPr/>
              <a:t>‹#›</a:t>
            </a:fld>
            <a:endParaRPr lang="en-US"/>
          </a:p>
        </p:txBody>
      </p:sp>
      <p:sp>
        <p:nvSpPr>
          <p:cNvPr id="4" name="Text Placeholder 15">
            <a:extLst>
              <a:ext uri="{FF2B5EF4-FFF2-40B4-BE49-F238E27FC236}">
                <a16:creationId xmlns:a16="http://schemas.microsoft.com/office/drawing/2014/main" id="{C70634C6-3CF5-6F27-C809-D042DA00CCA7}"/>
              </a:ext>
            </a:extLst>
          </p:cNvPr>
          <p:cNvSpPr>
            <a:spLocks noGrp="1"/>
          </p:cNvSpPr>
          <p:nvPr>
            <p:ph type="body" sz="quarter" idx="13" hasCustomPrompt="1"/>
          </p:nvPr>
        </p:nvSpPr>
        <p:spPr>
          <a:xfrm>
            <a:off x="457200" y="993775"/>
            <a:ext cx="8382000" cy="438150"/>
          </a:xfrm>
        </p:spPr>
        <p:txBody>
          <a:bodyPr>
            <a:noAutofit/>
          </a:bodyPr>
          <a:lstStyle>
            <a:lvl1pPr marL="0" indent="0">
              <a:buNone/>
              <a:defRPr sz="2000" b="1" i="0" baseline="0">
                <a:solidFill>
                  <a:schemeClr val="accent2"/>
                </a:solidFill>
                <a:latin typeface="Arial" panose="020B0604020202020204" pitchFamily="34" charset="0"/>
              </a:defRPr>
            </a:lvl1pPr>
          </a:lstStyle>
          <a:p>
            <a:pPr lvl="0"/>
            <a:r>
              <a:rPr lang="en-US"/>
              <a:t>Slide subtitle sentence case. Optional: delete as needed</a:t>
            </a:r>
          </a:p>
        </p:txBody>
      </p:sp>
    </p:spTree>
    <p:extLst>
      <p:ext uri="{BB962C8B-B14F-4D97-AF65-F5344CB8AC3E}">
        <p14:creationId xmlns:p14="http://schemas.microsoft.com/office/powerpoint/2010/main" val="143321183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Subtitle: 2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5CB122-5B65-991A-2FDE-AF2758034EBF}"/>
              </a:ext>
            </a:extLst>
          </p:cNvPr>
          <p:cNvSpPr>
            <a:spLocks noGrp="1"/>
          </p:cNvSpPr>
          <p:nvPr>
            <p:ph type="title" hasCustomPrompt="1"/>
          </p:nvPr>
        </p:nvSpPr>
        <p:spPr/>
        <p:txBody>
          <a:bodyPr/>
          <a:lstStyle>
            <a:lvl1pPr marL="0" marR="0" indent="0" algn="l" defTabSz="685800" rtl="0" eaLnBrk="1" fontAlgn="auto" latinLnBrk="0" hangingPunct="1">
              <a:lnSpc>
                <a:spcPct val="90000"/>
              </a:lnSpc>
              <a:spcBef>
                <a:spcPct val="0"/>
              </a:spcBef>
              <a:spcAft>
                <a:spcPts val="0"/>
              </a:spcAft>
              <a:buClrTx/>
              <a:buSzTx/>
              <a:buFontTx/>
              <a:buNone/>
              <a:tabLst/>
              <a:defRPr/>
            </a:lvl1pPr>
          </a:lstStyle>
          <a:p>
            <a:r>
              <a:rPr lang="en-US"/>
              <a:t>BASIC CONTENT SLIDE</a:t>
            </a:r>
            <a:br>
              <a:rPr lang="en-US"/>
            </a:br>
            <a:r>
              <a:rPr lang="en-US"/>
              <a:t>one or two lines for headline</a:t>
            </a:r>
          </a:p>
        </p:txBody>
      </p:sp>
      <p:sp>
        <p:nvSpPr>
          <p:cNvPr id="3" name="Slide Number Placeholder 2">
            <a:extLst>
              <a:ext uri="{FF2B5EF4-FFF2-40B4-BE49-F238E27FC236}">
                <a16:creationId xmlns:a16="http://schemas.microsoft.com/office/drawing/2014/main" id="{3DD784A4-5319-59E0-E107-C337A45DEF92}"/>
              </a:ext>
            </a:extLst>
          </p:cNvPr>
          <p:cNvSpPr>
            <a:spLocks noGrp="1"/>
          </p:cNvSpPr>
          <p:nvPr>
            <p:ph type="sldNum" sz="quarter" idx="10"/>
          </p:nvPr>
        </p:nvSpPr>
        <p:spPr/>
        <p:txBody>
          <a:bodyPr/>
          <a:lstStyle/>
          <a:p>
            <a:fld id="{9CF5EF28-261C-FD41-A360-1A380056DD17}" type="slidenum">
              <a:rPr lang="en-US" smtClean="0"/>
              <a:pPr/>
              <a:t>‹#›</a:t>
            </a:fld>
            <a:endParaRPr lang="en-US"/>
          </a:p>
        </p:txBody>
      </p:sp>
      <p:sp>
        <p:nvSpPr>
          <p:cNvPr id="4" name="Text Placeholder 15">
            <a:extLst>
              <a:ext uri="{FF2B5EF4-FFF2-40B4-BE49-F238E27FC236}">
                <a16:creationId xmlns:a16="http://schemas.microsoft.com/office/drawing/2014/main" id="{C70634C6-3CF5-6F27-C809-D042DA00CCA7}"/>
              </a:ext>
            </a:extLst>
          </p:cNvPr>
          <p:cNvSpPr>
            <a:spLocks noGrp="1"/>
          </p:cNvSpPr>
          <p:nvPr>
            <p:ph type="body" sz="quarter" idx="13" hasCustomPrompt="1"/>
          </p:nvPr>
        </p:nvSpPr>
        <p:spPr>
          <a:xfrm>
            <a:off x="457200" y="993775"/>
            <a:ext cx="8382000" cy="438150"/>
          </a:xfrm>
        </p:spPr>
        <p:txBody>
          <a:bodyPr>
            <a:noAutofit/>
          </a:bodyPr>
          <a:lstStyle>
            <a:lvl1pPr marL="0" indent="0">
              <a:buNone/>
              <a:defRPr sz="2000" b="1" i="0" baseline="0">
                <a:solidFill>
                  <a:schemeClr val="accent2"/>
                </a:solidFill>
                <a:latin typeface="Arial" panose="020B0604020202020204" pitchFamily="34" charset="0"/>
              </a:defRPr>
            </a:lvl1pPr>
          </a:lstStyle>
          <a:p>
            <a:pPr lvl="0"/>
            <a:r>
              <a:rPr lang="en-US"/>
              <a:t>Slide subtitle sentence case. Optional: delete as needed</a:t>
            </a:r>
          </a:p>
        </p:txBody>
      </p:sp>
      <p:sp>
        <p:nvSpPr>
          <p:cNvPr id="6" name="Text Placeholder 5">
            <a:extLst>
              <a:ext uri="{FF2B5EF4-FFF2-40B4-BE49-F238E27FC236}">
                <a16:creationId xmlns:a16="http://schemas.microsoft.com/office/drawing/2014/main" id="{6FC0DE28-2C3E-0EAF-93C5-37D6D8C0CD54}"/>
              </a:ext>
            </a:extLst>
          </p:cNvPr>
          <p:cNvSpPr>
            <a:spLocks noGrp="1"/>
          </p:cNvSpPr>
          <p:nvPr>
            <p:ph type="body" sz="quarter" idx="14"/>
          </p:nvPr>
        </p:nvSpPr>
        <p:spPr>
          <a:xfrm>
            <a:off x="457200" y="1984334"/>
            <a:ext cx="4085546" cy="2721016"/>
          </a:xfrm>
          <a:solidFill>
            <a:schemeClr val="bg1">
              <a:lumMod val="85000"/>
            </a:schemeClr>
          </a:solidFill>
        </p:spPr>
        <p:txBody>
          <a:bodyPr lIns="137160" tIns="91440" rIns="91440" bIns="45720">
            <a:norm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5">
            <a:extLst>
              <a:ext uri="{FF2B5EF4-FFF2-40B4-BE49-F238E27FC236}">
                <a16:creationId xmlns:a16="http://schemas.microsoft.com/office/drawing/2014/main" id="{27E01C83-966B-62F9-D4BF-6F48E204A567}"/>
              </a:ext>
            </a:extLst>
          </p:cNvPr>
          <p:cNvSpPr>
            <a:spLocks noGrp="1"/>
          </p:cNvSpPr>
          <p:nvPr>
            <p:ph type="body" sz="quarter" idx="15"/>
          </p:nvPr>
        </p:nvSpPr>
        <p:spPr>
          <a:xfrm>
            <a:off x="4728673" y="1984334"/>
            <a:ext cx="4110527" cy="2721016"/>
          </a:xfrm>
          <a:solidFill>
            <a:schemeClr val="bg1">
              <a:lumMod val="85000"/>
            </a:schemeClr>
          </a:solidFill>
        </p:spPr>
        <p:txBody>
          <a:bodyPr lIns="137160" tIns="91440" rIns="91440" bIns="45720">
            <a:norm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5">
            <a:extLst>
              <a:ext uri="{FF2B5EF4-FFF2-40B4-BE49-F238E27FC236}">
                <a16:creationId xmlns:a16="http://schemas.microsoft.com/office/drawing/2014/main" id="{E51BF1D2-8C7B-AE42-B2C5-BF7A4CD559B5}"/>
              </a:ext>
            </a:extLst>
          </p:cNvPr>
          <p:cNvSpPr>
            <a:spLocks noGrp="1"/>
          </p:cNvSpPr>
          <p:nvPr>
            <p:ph type="body" sz="quarter" idx="16" hasCustomPrompt="1"/>
          </p:nvPr>
        </p:nvSpPr>
        <p:spPr>
          <a:xfrm>
            <a:off x="457200" y="1435694"/>
            <a:ext cx="4085546" cy="548640"/>
          </a:xfrm>
          <a:solidFill>
            <a:schemeClr val="tx2"/>
          </a:solidFill>
        </p:spPr>
        <p:txBody>
          <a:bodyPr lIns="137160" bIns="91440" anchor="b" anchorCtr="0">
            <a:noAutofit/>
          </a:bodyPr>
          <a:lstStyle>
            <a:lvl1pPr marL="0" indent="0">
              <a:buNone/>
              <a:defRPr sz="1800" b="1">
                <a:solidFill>
                  <a:schemeClr val="bg1"/>
                </a:solidFill>
              </a:defRPr>
            </a:lvl1pPr>
            <a:lvl2pPr>
              <a:defRPr sz="1600" b="1">
                <a:solidFill>
                  <a:schemeClr val="bg1"/>
                </a:solidFill>
              </a:defRPr>
            </a:lvl2pPr>
            <a:lvl3pPr>
              <a:defRPr sz="1600" b="1">
                <a:solidFill>
                  <a:schemeClr val="bg1"/>
                </a:solidFill>
              </a:defRPr>
            </a:lvl3pPr>
            <a:lvl4pPr>
              <a:defRPr sz="1600" b="1">
                <a:solidFill>
                  <a:schemeClr val="bg1"/>
                </a:solidFill>
              </a:defRPr>
            </a:lvl4pPr>
            <a:lvl5pPr>
              <a:defRPr sz="1600" b="1">
                <a:solidFill>
                  <a:schemeClr val="bg1"/>
                </a:solidFill>
              </a:defRPr>
            </a:lvl5pPr>
          </a:lstStyle>
          <a:p>
            <a:pPr lvl="0"/>
            <a:r>
              <a:rPr lang="en-US"/>
              <a:t>Headline/Topic</a:t>
            </a:r>
          </a:p>
        </p:txBody>
      </p:sp>
      <p:sp>
        <p:nvSpPr>
          <p:cNvPr id="9" name="Text Placeholder 5">
            <a:extLst>
              <a:ext uri="{FF2B5EF4-FFF2-40B4-BE49-F238E27FC236}">
                <a16:creationId xmlns:a16="http://schemas.microsoft.com/office/drawing/2014/main" id="{9CC8EC55-CB52-3EB0-0CD2-2FD334FE87CE}"/>
              </a:ext>
            </a:extLst>
          </p:cNvPr>
          <p:cNvSpPr>
            <a:spLocks noGrp="1"/>
          </p:cNvSpPr>
          <p:nvPr>
            <p:ph type="body" sz="quarter" idx="17" hasCustomPrompt="1"/>
          </p:nvPr>
        </p:nvSpPr>
        <p:spPr>
          <a:xfrm>
            <a:off x="4728673" y="1435694"/>
            <a:ext cx="4110527" cy="548640"/>
          </a:xfrm>
          <a:solidFill>
            <a:schemeClr val="tx2"/>
          </a:solidFill>
        </p:spPr>
        <p:txBody>
          <a:bodyPr lIns="137160" bIns="91440" anchor="b" anchorCtr="0">
            <a:noAutofit/>
          </a:bodyPr>
          <a:lstStyle>
            <a:lvl1pPr marL="0" indent="0">
              <a:buNone/>
              <a:defRPr sz="1800" b="1">
                <a:solidFill>
                  <a:schemeClr val="bg1"/>
                </a:solidFill>
              </a:defRPr>
            </a:lvl1pPr>
            <a:lvl2pPr>
              <a:defRPr sz="1600" b="1">
                <a:solidFill>
                  <a:schemeClr val="bg1"/>
                </a:solidFill>
              </a:defRPr>
            </a:lvl2pPr>
            <a:lvl3pPr>
              <a:defRPr sz="1600" b="1">
                <a:solidFill>
                  <a:schemeClr val="bg1"/>
                </a:solidFill>
              </a:defRPr>
            </a:lvl3pPr>
            <a:lvl4pPr>
              <a:defRPr sz="1600" b="1">
                <a:solidFill>
                  <a:schemeClr val="bg1"/>
                </a:solidFill>
              </a:defRPr>
            </a:lvl4pPr>
            <a:lvl5pPr>
              <a:defRPr sz="1600" b="1">
                <a:solidFill>
                  <a:schemeClr val="bg1"/>
                </a:solidFill>
              </a:defRPr>
            </a:lvl5pPr>
          </a:lstStyle>
          <a:p>
            <a:pPr lvl="0"/>
            <a:r>
              <a:rPr lang="en-US"/>
              <a:t>Headline/Topic</a:t>
            </a:r>
          </a:p>
        </p:txBody>
      </p:sp>
    </p:spTree>
    <p:extLst>
      <p:ext uri="{BB962C8B-B14F-4D97-AF65-F5344CB8AC3E}">
        <p14:creationId xmlns:p14="http://schemas.microsoft.com/office/powerpoint/2010/main" val="12588447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Subtitle: 3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5CB122-5B65-991A-2FDE-AF2758034EBF}"/>
              </a:ext>
            </a:extLst>
          </p:cNvPr>
          <p:cNvSpPr>
            <a:spLocks noGrp="1"/>
          </p:cNvSpPr>
          <p:nvPr>
            <p:ph type="title" hasCustomPrompt="1"/>
          </p:nvPr>
        </p:nvSpPr>
        <p:spPr/>
        <p:txBody>
          <a:bodyPr/>
          <a:lstStyle>
            <a:lvl1pPr marL="0" marR="0" indent="0" algn="l" defTabSz="685800" rtl="0" eaLnBrk="1" fontAlgn="auto" latinLnBrk="0" hangingPunct="1">
              <a:lnSpc>
                <a:spcPct val="90000"/>
              </a:lnSpc>
              <a:spcBef>
                <a:spcPct val="0"/>
              </a:spcBef>
              <a:spcAft>
                <a:spcPts val="0"/>
              </a:spcAft>
              <a:buClrTx/>
              <a:buSzTx/>
              <a:buFontTx/>
              <a:buNone/>
              <a:tabLst/>
              <a:defRPr/>
            </a:lvl1pPr>
          </a:lstStyle>
          <a:p>
            <a:r>
              <a:rPr lang="en-US"/>
              <a:t>BASIC CONTENT SLIDE</a:t>
            </a:r>
            <a:br>
              <a:rPr lang="en-US"/>
            </a:br>
            <a:r>
              <a:rPr lang="en-US"/>
              <a:t>one or two lines for headline</a:t>
            </a:r>
          </a:p>
        </p:txBody>
      </p:sp>
      <p:sp>
        <p:nvSpPr>
          <p:cNvPr id="3" name="Slide Number Placeholder 2">
            <a:extLst>
              <a:ext uri="{FF2B5EF4-FFF2-40B4-BE49-F238E27FC236}">
                <a16:creationId xmlns:a16="http://schemas.microsoft.com/office/drawing/2014/main" id="{3DD784A4-5319-59E0-E107-C337A45DEF92}"/>
              </a:ext>
            </a:extLst>
          </p:cNvPr>
          <p:cNvSpPr>
            <a:spLocks noGrp="1"/>
          </p:cNvSpPr>
          <p:nvPr>
            <p:ph type="sldNum" sz="quarter" idx="10"/>
          </p:nvPr>
        </p:nvSpPr>
        <p:spPr/>
        <p:txBody>
          <a:bodyPr/>
          <a:lstStyle/>
          <a:p>
            <a:fld id="{9CF5EF28-261C-FD41-A360-1A380056DD17}" type="slidenum">
              <a:rPr lang="en-US" smtClean="0"/>
              <a:pPr/>
              <a:t>‹#›</a:t>
            </a:fld>
            <a:endParaRPr lang="en-US"/>
          </a:p>
        </p:txBody>
      </p:sp>
      <p:sp>
        <p:nvSpPr>
          <p:cNvPr id="4" name="Text Placeholder 15">
            <a:extLst>
              <a:ext uri="{FF2B5EF4-FFF2-40B4-BE49-F238E27FC236}">
                <a16:creationId xmlns:a16="http://schemas.microsoft.com/office/drawing/2014/main" id="{C70634C6-3CF5-6F27-C809-D042DA00CCA7}"/>
              </a:ext>
            </a:extLst>
          </p:cNvPr>
          <p:cNvSpPr>
            <a:spLocks noGrp="1"/>
          </p:cNvSpPr>
          <p:nvPr>
            <p:ph type="body" sz="quarter" idx="13" hasCustomPrompt="1"/>
          </p:nvPr>
        </p:nvSpPr>
        <p:spPr>
          <a:xfrm>
            <a:off x="457200" y="993775"/>
            <a:ext cx="8382000" cy="438150"/>
          </a:xfrm>
        </p:spPr>
        <p:txBody>
          <a:bodyPr>
            <a:noAutofit/>
          </a:bodyPr>
          <a:lstStyle>
            <a:lvl1pPr marL="0" indent="0">
              <a:buNone/>
              <a:defRPr sz="2000" b="1" i="0" baseline="0">
                <a:solidFill>
                  <a:schemeClr val="accent2"/>
                </a:solidFill>
                <a:latin typeface="Arial" panose="020B0604020202020204" pitchFamily="34" charset="0"/>
              </a:defRPr>
            </a:lvl1pPr>
          </a:lstStyle>
          <a:p>
            <a:pPr lvl="0"/>
            <a:r>
              <a:rPr lang="en-US"/>
              <a:t>Slide subtitle sentence case. Optional: delete as needed</a:t>
            </a:r>
          </a:p>
        </p:txBody>
      </p:sp>
      <p:sp>
        <p:nvSpPr>
          <p:cNvPr id="6" name="Text Placeholder 5">
            <a:extLst>
              <a:ext uri="{FF2B5EF4-FFF2-40B4-BE49-F238E27FC236}">
                <a16:creationId xmlns:a16="http://schemas.microsoft.com/office/drawing/2014/main" id="{6FC0DE28-2C3E-0EAF-93C5-37D6D8C0CD54}"/>
              </a:ext>
            </a:extLst>
          </p:cNvPr>
          <p:cNvSpPr>
            <a:spLocks noGrp="1"/>
          </p:cNvSpPr>
          <p:nvPr>
            <p:ph type="body" sz="quarter" idx="14"/>
          </p:nvPr>
        </p:nvSpPr>
        <p:spPr>
          <a:xfrm>
            <a:off x="457199" y="1984334"/>
            <a:ext cx="2670048" cy="2721016"/>
          </a:xfrm>
          <a:solidFill>
            <a:schemeClr val="bg1">
              <a:lumMod val="85000"/>
            </a:schemeClr>
          </a:solidFill>
        </p:spPr>
        <p:txBody>
          <a:bodyPr lIns="137160" tIns="91440" rIns="91440" bIns="45720">
            <a:norm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5">
            <a:extLst>
              <a:ext uri="{FF2B5EF4-FFF2-40B4-BE49-F238E27FC236}">
                <a16:creationId xmlns:a16="http://schemas.microsoft.com/office/drawing/2014/main" id="{27E01C83-966B-62F9-D4BF-6F48E204A567}"/>
              </a:ext>
            </a:extLst>
          </p:cNvPr>
          <p:cNvSpPr>
            <a:spLocks noGrp="1"/>
          </p:cNvSpPr>
          <p:nvPr>
            <p:ph type="body" sz="quarter" idx="15"/>
          </p:nvPr>
        </p:nvSpPr>
        <p:spPr>
          <a:xfrm>
            <a:off x="3313175" y="1984334"/>
            <a:ext cx="2670048" cy="2721016"/>
          </a:xfrm>
          <a:solidFill>
            <a:schemeClr val="bg1">
              <a:lumMod val="85000"/>
            </a:schemeClr>
          </a:solidFill>
        </p:spPr>
        <p:txBody>
          <a:bodyPr lIns="137160" tIns="91440" rIns="91440" bIns="45720">
            <a:norm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5">
            <a:extLst>
              <a:ext uri="{FF2B5EF4-FFF2-40B4-BE49-F238E27FC236}">
                <a16:creationId xmlns:a16="http://schemas.microsoft.com/office/drawing/2014/main" id="{E51BF1D2-8C7B-AE42-B2C5-BF7A4CD559B5}"/>
              </a:ext>
            </a:extLst>
          </p:cNvPr>
          <p:cNvSpPr>
            <a:spLocks noGrp="1"/>
          </p:cNvSpPr>
          <p:nvPr>
            <p:ph type="body" sz="quarter" idx="16" hasCustomPrompt="1"/>
          </p:nvPr>
        </p:nvSpPr>
        <p:spPr>
          <a:xfrm>
            <a:off x="457199" y="1435694"/>
            <a:ext cx="2670048" cy="548640"/>
          </a:xfrm>
          <a:solidFill>
            <a:schemeClr val="tx2"/>
          </a:solidFill>
        </p:spPr>
        <p:txBody>
          <a:bodyPr lIns="137160" bIns="91440" anchor="b" anchorCtr="0">
            <a:noAutofit/>
          </a:bodyPr>
          <a:lstStyle>
            <a:lvl1pPr marL="0" indent="0">
              <a:buNone/>
              <a:defRPr sz="1600" b="1">
                <a:solidFill>
                  <a:schemeClr val="bg1"/>
                </a:solidFill>
              </a:defRPr>
            </a:lvl1pPr>
            <a:lvl2pPr>
              <a:defRPr sz="1600" b="1">
                <a:solidFill>
                  <a:schemeClr val="bg1"/>
                </a:solidFill>
              </a:defRPr>
            </a:lvl2pPr>
            <a:lvl3pPr>
              <a:defRPr sz="1600" b="1">
                <a:solidFill>
                  <a:schemeClr val="bg1"/>
                </a:solidFill>
              </a:defRPr>
            </a:lvl3pPr>
            <a:lvl4pPr>
              <a:defRPr sz="1600" b="1">
                <a:solidFill>
                  <a:schemeClr val="bg1"/>
                </a:solidFill>
              </a:defRPr>
            </a:lvl4pPr>
            <a:lvl5pPr>
              <a:defRPr sz="1600" b="1">
                <a:solidFill>
                  <a:schemeClr val="bg1"/>
                </a:solidFill>
              </a:defRPr>
            </a:lvl5pPr>
          </a:lstStyle>
          <a:p>
            <a:pPr lvl="0"/>
            <a:r>
              <a:rPr lang="en-US"/>
              <a:t>Headline/Topic</a:t>
            </a:r>
          </a:p>
        </p:txBody>
      </p:sp>
      <p:sp>
        <p:nvSpPr>
          <p:cNvPr id="9" name="Text Placeholder 5">
            <a:extLst>
              <a:ext uri="{FF2B5EF4-FFF2-40B4-BE49-F238E27FC236}">
                <a16:creationId xmlns:a16="http://schemas.microsoft.com/office/drawing/2014/main" id="{9CC8EC55-CB52-3EB0-0CD2-2FD334FE87CE}"/>
              </a:ext>
            </a:extLst>
          </p:cNvPr>
          <p:cNvSpPr>
            <a:spLocks noGrp="1"/>
          </p:cNvSpPr>
          <p:nvPr>
            <p:ph type="body" sz="quarter" idx="17" hasCustomPrompt="1"/>
          </p:nvPr>
        </p:nvSpPr>
        <p:spPr>
          <a:xfrm>
            <a:off x="3313175" y="1435694"/>
            <a:ext cx="2670048" cy="548640"/>
          </a:xfrm>
          <a:solidFill>
            <a:schemeClr val="tx2"/>
          </a:solidFill>
        </p:spPr>
        <p:txBody>
          <a:bodyPr lIns="137160" bIns="91440" anchor="b" anchorCtr="0">
            <a:noAutofit/>
          </a:bodyPr>
          <a:lstStyle>
            <a:lvl1pPr marL="0" indent="0">
              <a:buNone/>
              <a:defRPr sz="1600" b="1">
                <a:solidFill>
                  <a:schemeClr val="bg1"/>
                </a:solidFill>
              </a:defRPr>
            </a:lvl1pPr>
            <a:lvl2pPr>
              <a:defRPr sz="1600" b="1">
                <a:solidFill>
                  <a:schemeClr val="bg1"/>
                </a:solidFill>
              </a:defRPr>
            </a:lvl2pPr>
            <a:lvl3pPr>
              <a:defRPr sz="1600" b="1">
                <a:solidFill>
                  <a:schemeClr val="bg1"/>
                </a:solidFill>
              </a:defRPr>
            </a:lvl3pPr>
            <a:lvl4pPr>
              <a:defRPr sz="1600" b="1">
                <a:solidFill>
                  <a:schemeClr val="bg1"/>
                </a:solidFill>
              </a:defRPr>
            </a:lvl4pPr>
            <a:lvl5pPr>
              <a:defRPr sz="1600" b="1">
                <a:solidFill>
                  <a:schemeClr val="bg1"/>
                </a:solidFill>
              </a:defRPr>
            </a:lvl5pPr>
          </a:lstStyle>
          <a:p>
            <a:pPr lvl="0"/>
            <a:r>
              <a:rPr lang="en-US"/>
              <a:t>Headline/Topic</a:t>
            </a:r>
          </a:p>
        </p:txBody>
      </p:sp>
      <p:sp>
        <p:nvSpPr>
          <p:cNvPr id="5" name="Text Placeholder 5">
            <a:extLst>
              <a:ext uri="{FF2B5EF4-FFF2-40B4-BE49-F238E27FC236}">
                <a16:creationId xmlns:a16="http://schemas.microsoft.com/office/drawing/2014/main" id="{AD342F2D-DDFA-2AD9-2E71-9106C802294F}"/>
              </a:ext>
            </a:extLst>
          </p:cNvPr>
          <p:cNvSpPr>
            <a:spLocks noGrp="1"/>
          </p:cNvSpPr>
          <p:nvPr>
            <p:ph type="body" sz="quarter" idx="18"/>
          </p:nvPr>
        </p:nvSpPr>
        <p:spPr>
          <a:xfrm>
            <a:off x="6169152" y="1984334"/>
            <a:ext cx="2670048" cy="2721016"/>
          </a:xfrm>
          <a:solidFill>
            <a:schemeClr val="bg1">
              <a:lumMod val="85000"/>
            </a:schemeClr>
          </a:solidFill>
        </p:spPr>
        <p:txBody>
          <a:bodyPr lIns="137160" tIns="91440" rIns="91440" bIns="45720">
            <a:norm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5">
            <a:extLst>
              <a:ext uri="{FF2B5EF4-FFF2-40B4-BE49-F238E27FC236}">
                <a16:creationId xmlns:a16="http://schemas.microsoft.com/office/drawing/2014/main" id="{B7534E44-91EA-211B-EF04-8BE09DECD70F}"/>
              </a:ext>
            </a:extLst>
          </p:cNvPr>
          <p:cNvSpPr>
            <a:spLocks noGrp="1"/>
          </p:cNvSpPr>
          <p:nvPr>
            <p:ph type="body" sz="quarter" idx="19" hasCustomPrompt="1"/>
          </p:nvPr>
        </p:nvSpPr>
        <p:spPr>
          <a:xfrm>
            <a:off x="6169152" y="1435694"/>
            <a:ext cx="2670048" cy="548640"/>
          </a:xfrm>
          <a:solidFill>
            <a:schemeClr val="tx2"/>
          </a:solidFill>
        </p:spPr>
        <p:txBody>
          <a:bodyPr lIns="137160" bIns="91440" anchor="b" anchorCtr="0">
            <a:noAutofit/>
          </a:bodyPr>
          <a:lstStyle>
            <a:lvl1pPr marL="0" indent="0">
              <a:buNone/>
              <a:defRPr sz="1600" b="1">
                <a:solidFill>
                  <a:schemeClr val="bg1"/>
                </a:solidFill>
              </a:defRPr>
            </a:lvl1pPr>
            <a:lvl2pPr>
              <a:defRPr sz="1600" b="1">
                <a:solidFill>
                  <a:schemeClr val="bg1"/>
                </a:solidFill>
              </a:defRPr>
            </a:lvl2pPr>
            <a:lvl3pPr>
              <a:defRPr sz="1600" b="1">
                <a:solidFill>
                  <a:schemeClr val="bg1"/>
                </a:solidFill>
              </a:defRPr>
            </a:lvl3pPr>
            <a:lvl4pPr>
              <a:defRPr sz="1600" b="1">
                <a:solidFill>
                  <a:schemeClr val="bg1"/>
                </a:solidFill>
              </a:defRPr>
            </a:lvl4pPr>
            <a:lvl5pPr>
              <a:defRPr sz="1600" b="1">
                <a:solidFill>
                  <a:schemeClr val="bg1"/>
                </a:solidFill>
              </a:defRPr>
            </a:lvl5pPr>
          </a:lstStyle>
          <a:p>
            <a:pPr lvl="0"/>
            <a:r>
              <a:rPr lang="en-US"/>
              <a:t>Headline/Topic</a:t>
            </a:r>
          </a:p>
        </p:txBody>
      </p:sp>
    </p:spTree>
    <p:extLst>
      <p:ext uri="{BB962C8B-B14F-4D97-AF65-F5344CB8AC3E}">
        <p14:creationId xmlns:p14="http://schemas.microsoft.com/office/powerpoint/2010/main" val="363329578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Subtitle: 4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5CB122-5B65-991A-2FDE-AF2758034EBF}"/>
              </a:ext>
            </a:extLst>
          </p:cNvPr>
          <p:cNvSpPr>
            <a:spLocks noGrp="1"/>
          </p:cNvSpPr>
          <p:nvPr>
            <p:ph type="title" hasCustomPrompt="1"/>
          </p:nvPr>
        </p:nvSpPr>
        <p:spPr/>
        <p:txBody>
          <a:bodyPr/>
          <a:lstStyle>
            <a:lvl1pPr marL="0" marR="0" indent="0" algn="l" defTabSz="685800" rtl="0" eaLnBrk="1" fontAlgn="auto" latinLnBrk="0" hangingPunct="1">
              <a:lnSpc>
                <a:spcPct val="90000"/>
              </a:lnSpc>
              <a:spcBef>
                <a:spcPct val="0"/>
              </a:spcBef>
              <a:spcAft>
                <a:spcPts val="0"/>
              </a:spcAft>
              <a:buClrTx/>
              <a:buSzTx/>
              <a:buFontTx/>
              <a:buNone/>
              <a:tabLst/>
              <a:defRPr/>
            </a:lvl1pPr>
          </a:lstStyle>
          <a:p>
            <a:r>
              <a:rPr lang="en-US"/>
              <a:t>BASIC CONTENT SLIDE</a:t>
            </a:r>
            <a:br>
              <a:rPr lang="en-US"/>
            </a:br>
            <a:r>
              <a:rPr lang="en-US"/>
              <a:t>one or two lines for headline</a:t>
            </a:r>
          </a:p>
        </p:txBody>
      </p:sp>
      <p:sp>
        <p:nvSpPr>
          <p:cNvPr id="3" name="Slide Number Placeholder 2">
            <a:extLst>
              <a:ext uri="{FF2B5EF4-FFF2-40B4-BE49-F238E27FC236}">
                <a16:creationId xmlns:a16="http://schemas.microsoft.com/office/drawing/2014/main" id="{3DD784A4-5319-59E0-E107-C337A45DEF92}"/>
              </a:ext>
            </a:extLst>
          </p:cNvPr>
          <p:cNvSpPr>
            <a:spLocks noGrp="1"/>
          </p:cNvSpPr>
          <p:nvPr>
            <p:ph type="sldNum" sz="quarter" idx="10"/>
          </p:nvPr>
        </p:nvSpPr>
        <p:spPr/>
        <p:txBody>
          <a:bodyPr/>
          <a:lstStyle/>
          <a:p>
            <a:fld id="{9CF5EF28-261C-FD41-A360-1A380056DD17}" type="slidenum">
              <a:rPr lang="en-US" smtClean="0"/>
              <a:pPr/>
              <a:t>‹#›</a:t>
            </a:fld>
            <a:endParaRPr lang="en-US"/>
          </a:p>
        </p:txBody>
      </p:sp>
      <p:sp>
        <p:nvSpPr>
          <p:cNvPr id="4" name="Text Placeholder 15">
            <a:extLst>
              <a:ext uri="{FF2B5EF4-FFF2-40B4-BE49-F238E27FC236}">
                <a16:creationId xmlns:a16="http://schemas.microsoft.com/office/drawing/2014/main" id="{C70634C6-3CF5-6F27-C809-D042DA00CCA7}"/>
              </a:ext>
            </a:extLst>
          </p:cNvPr>
          <p:cNvSpPr>
            <a:spLocks noGrp="1"/>
          </p:cNvSpPr>
          <p:nvPr>
            <p:ph type="body" sz="quarter" idx="13" hasCustomPrompt="1"/>
          </p:nvPr>
        </p:nvSpPr>
        <p:spPr>
          <a:xfrm>
            <a:off x="457200" y="993775"/>
            <a:ext cx="8382000" cy="438150"/>
          </a:xfrm>
        </p:spPr>
        <p:txBody>
          <a:bodyPr>
            <a:noAutofit/>
          </a:bodyPr>
          <a:lstStyle>
            <a:lvl1pPr marL="0" indent="0">
              <a:buNone/>
              <a:defRPr sz="2000" b="1" i="0" baseline="0">
                <a:solidFill>
                  <a:schemeClr val="accent2"/>
                </a:solidFill>
                <a:latin typeface="Arial" panose="020B0604020202020204" pitchFamily="34" charset="0"/>
              </a:defRPr>
            </a:lvl1pPr>
          </a:lstStyle>
          <a:p>
            <a:pPr lvl="0"/>
            <a:r>
              <a:rPr lang="en-US"/>
              <a:t>Slide subtitle sentence case. Optional: delete as needed</a:t>
            </a:r>
          </a:p>
        </p:txBody>
      </p:sp>
      <p:sp>
        <p:nvSpPr>
          <p:cNvPr id="6" name="Text Placeholder 5">
            <a:extLst>
              <a:ext uri="{FF2B5EF4-FFF2-40B4-BE49-F238E27FC236}">
                <a16:creationId xmlns:a16="http://schemas.microsoft.com/office/drawing/2014/main" id="{6FC0DE28-2C3E-0EAF-93C5-37D6D8C0CD54}"/>
              </a:ext>
            </a:extLst>
          </p:cNvPr>
          <p:cNvSpPr>
            <a:spLocks noGrp="1"/>
          </p:cNvSpPr>
          <p:nvPr>
            <p:ph type="body" sz="quarter" idx="14"/>
          </p:nvPr>
        </p:nvSpPr>
        <p:spPr>
          <a:xfrm>
            <a:off x="457199" y="1984334"/>
            <a:ext cx="2029968" cy="2721016"/>
          </a:xfrm>
          <a:solidFill>
            <a:schemeClr val="bg1">
              <a:lumMod val="85000"/>
            </a:schemeClr>
          </a:solidFill>
        </p:spPr>
        <p:txBody>
          <a:bodyPr lIns="137160" tIns="91440" rIns="91440" bIns="45720">
            <a:norm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5">
            <a:extLst>
              <a:ext uri="{FF2B5EF4-FFF2-40B4-BE49-F238E27FC236}">
                <a16:creationId xmlns:a16="http://schemas.microsoft.com/office/drawing/2014/main" id="{27E01C83-966B-62F9-D4BF-6F48E204A567}"/>
              </a:ext>
            </a:extLst>
          </p:cNvPr>
          <p:cNvSpPr>
            <a:spLocks noGrp="1"/>
          </p:cNvSpPr>
          <p:nvPr>
            <p:ph type="body" sz="quarter" idx="15"/>
          </p:nvPr>
        </p:nvSpPr>
        <p:spPr>
          <a:xfrm>
            <a:off x="2575559" y="1984334"/>
            <a:ext cx="2029968" cy="2721016"/>
          </a:xfrm>
          <a:solidFill>
            <a:schemeClr val="bg1">
              <a:lumMod val="85000"/>
            </a:schemeClr>
          </a:solidFill>
        </p:spPr>
        <p:txBody>
          <a:bodyPr lIns="137160" tIns="91440" rIns="91440" bIns="45720">
            <a:norm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5">
            <a:extLst>
              <a:ext uri="{FF2B5EF4-FFF2-40B4-BE49-F238E27FC236}">
                <a16:creationId xmlns:a16="http://schemas.microsoft.com/office/drawing/2014/main" id="{E51BF1D2-8C7B-AE42-B2C5-BF7A4CD559B5}"/>
              </a:ext>
            </a:extLst>
          </p:cNvPr>
          <p:cNvSpPr>
            <a:spLocks noGrp="1"/>
          </p:cNvSpPr>
          <p:nvPr>
            <p:ph type="body" sz="quarter" idx="16" hasCustomPrompt="1"/>
          </p:nvPr>
        </p:nvSpPr>
        <p:spPr>
          <a:xfrm>
            <a:off x="457199" y="1435694"/>
            <a:ext cx="2029968" cy="548640"/>
          </a:xfrm>
          <a:solidFill>
            <a:schemeClr val="tx2"/>
          </a:solidFill>
        </p:spPr>
        <p:txBody>
          <a:bodyPr lIns="137160" bIns="91440" anchor="b" anchorCtr="0">
            <a:noAutofit/>
          </a:bodyPr>
          <a:lstStyle>
            <a:lvl1pPr marL="0" indent="0">
              <a:buNone/>
              <a:defRPr sz="1600" b="1">
                <a:solidFill>
                  <a:schemeClr val="bg1"/>
                </a:solidFill>
              </a:defRPr>
            </a:lvl1pPr>
            <a:lvl2pPr>
              <a:defRPr sz="1600" b="1">
                <a:solidFill>
                  <a:schemeClr val="bg1"/>
                </a:solidFill>
              </a:defRPr>
            </a:lvl2pPr>
            <a:lvl3pPr>
              <a:defRPr sz="1600" b="1">
                <a:solidFill>
                  <a:schemeClr val="bg1"/>
                </a:solidFill>
              </a:defRPr>
            </a:lvl3pPr>
            <a:lvl4pPr>
              <a:defRPr sz="1600" b="1">
                <a:solidFill>
                  <a:schemeClr val="bg1"/>
                </a:solidFill>
              </a:defRPr>
            </a:lvl4pPr>
            <a:lvl5pPr>
              <a:defRPr sz="1600" b="1">
                <a:solidFill>
                  <a:schemeClr val="bg1"/>
                </a:solidFill>
              </a:defRPr>
            </a:lvl5pPr>
          </a:lstStyle>
          <a:p>
            <a:pPr lvl="0"/>
            <a:r>
              <a:rPr lang="en-US"/>
              <a:t>Headline/Topic</a:t>
            </a:r>
          </a:p>
        </p:txBody>
      </p:sp>
      <p:sp>
        <p:nvSpPr>
          <p:cNvPr id="9" name="Text Placeholder 5">
            <a:extLst>
              <a:ext uri="{FF2B5EF4-FFF2-40B4-BE49-F238E27FC236}">
                <a16:creationId xmlns:a16="http://schemas.microsoft.com/office/drawing/2014/main" id="{9CC8EC55-CB52-3EB0-0CD2-2FD334FE87CE}"/>
              </a:ext>
            </a:extLst>
          </p:cNvPr>
          <p:cNvSpPr>
            <a:spLocks noGrp="1"/>
          </p:cNvSpPr>
          <p:nvPr>
            <p:ph type="body" sz="quarter" idx="17" hasCustomPrompt="1"/>
          </p:nvPr>
        </p:nvSpPr>
        <p:spPr>
          <a:xfrm>
            <a:off x="2575559" y="1435694"/>
            <a:ext cx="2029968" cy="548640"/>
          </a:xfrm>
          <a:solidFill>
            <a:schemeClr val="tx2"/>
          </a:solidFill>
        </p:spPr>
        <p:txBody>
          <a:bodyPr lIns="137160" bIns="91440" anchor="b" anchorCtr="0">
            <a:noAutofit/>
          </a:bodyPr>
          <a:lstStyle>
            <a:lvl1pPr marL="0" indent="0">
              <a:buNone/>
              <a:defRPr sz="1600" b="1">
                <a:solidFill>
                  <a:schemeClr val="bg1"/>
                </a:solidFill>
              </a:defRPr>
            </a:lvl1pPr>
            <a:lvl2pPr>
              <a:defRPr sz="1600" b="1">
                <a:solidFill>
                  <a:schemeClr val="bg1"/>
                </a:solidFill>
              </a:defRPr>
            </a:lvl2pPr>
            <a:lvl3pPr>
              <a:defRPr sz="1600" b="1">
                <a:solidFill>
                  <a:schemeClr val="bg1"/>
                </a:solidFill>
              </a:defRPr>
            </a:lvl3pPr>
            <a:lvl4pPr>
              <a:defRPr sz="1600" b="1">
                <a:solidFill>
                  <a:schemeClr val="bg1"/>
                </a:solidFill>
              </a:defRPr>
            </a:lvl4pPr>
            <a:lvl5pPr>
              <a:defRPr sz="1600" b="1">
                <a:solidFill>
                  <a:schemeClr val="bg1"/>
                </a:solidFill>
              </a:defRPr>
            </a:lvl5pPr>
          </a:lstStyle>
          <a:p>
            <a:pPr lvl="0"/>
            <a:r>
              <a:rPr lang="en-US"/>
              <a:t>Headline/Topic</a:t>
            </a:r>
          </a:p>
        </p:txBody>
      </p:sp>
      <p:sp>
        <p:nvSpPr>
          <p:cNvPr id="5" name="Text Placeholder 5">
            <a:extLst>
              <a:ext uri="{FF2B5EF4-FFF2-40B4-BE49-F238E27FC236}">
                <a16:creationId xmlns:a16="http://schemas.microsoft.com/office/drawing/2014/main" id="{AD342F2D-DDFA-2AD9-2E71-9106C802294F}"/>
              </a:ext>
            </a:extLst>
          </p:cNvPr>
          <p:cNvSpPr>
            <a:spLocks noGrp="1"/>
          </p:cNvSpPr>
          <p:nvPr>
            <p:ph type="body" sz="quarter" idx="18"/>
          </p:nvPr>
        </p:nvSpPr>
        <p:spPr>
          <a:xfrm>
            <a:off x="4693919" y="1984334"/>
            <a:ext cx="2029968" cy="2721016"/>
          </a:xfrm>
          <a:solidFill>
            <a:schemeClr val="bg1">
              <a:lumMod val="85000"/>
            </a:schemeClr>
          </a:solidFill>
        </p:spPr>
        <p:txBody>
          <a:bodyPr lIns="137160" tIns="91440" rIns="91440" bIns="45720">
            <a:norm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5">
            <a:extLst>
              <a:ext uri="{FF2B5EF4-FFF2-40B4-BE49-F238E27FC236}">
                <a16:creationId xmlns:a16="http://schemas.microsoft.com/office/drawing/2014/main" id="{B7534E44-91EA-211B-EF04-8BE09DECD70F}"/>
              </a:ext>
            </a:extLst>
          </p:cNvPr>
          <p:cNvSpPr>
            <a:spLocks noGrp="1"/>
          </p:cNvSpPr>
          <p:nvPr>
            <p:ph type="body" sz="quarter" idx="19" hasCustomPrompt="1"/>
          </p:nvPr>
        </p:nvSpPr>
        <p:spPr>
          <a:xfrm>
            <a:off x="4693919" y="1435694"/>
            <a:ext cx="2029968" cy="548640"/>
          </a:xfrm>
          <a:solidFill>
            <a:schemeClr val="tx2"/>
          </a:solidFill>
        </p:spPr>
        <p:txBody>
          <a:bodyPr lIns="137160" bIns="91440" anchor="b" anchorCtr="0">
            <a:noAutofit/>
          </a:bodyPr>
          <a:lstStyle>
            <a:lvl1pPr marL="0" indent="0">
              <a:buNone/>
              <a:defRPr sz="1600" b="1">
                <a:solidFill>
                  <a:schemeClr val="bg1"/>
                </a:solidFill>
              </a:defRPr>
            </a:lvl1pPr>
            <a:lvl2pPr>
              <a:defRPr sz="1600" b="1">
                <a:solidFill>
                  <a:schemeClr val="bg1"/>
                </a:solidFill>
              </a:defRPr>
            </a:lvl2pPr>
            <a:lvl3pPr>
              <a:defRPr sz="1600" b="1">
                <a:solidFill>
                  <a:schemeClr val="bg1"/>
                </a:solidFill>
              </a:defRPr>
            </a:lvl3pPr>
            <a:lvl4pPr>
              <a:defRPr sz="1600" b="1">
                <a:solidFill>
                  <a:schemeClr val="bg1"/>
                </a:solidFill>
              </a:defRPr>
            </a:lvl4pPr>
            <a:lvl5pPr>
              <a:defRPr sz="1600" b="1">
                <a:solidFill>
                  <a:schemeClr val="bg1"/>
                </a:solidFill>
              </a:defRPr>
            </a:lvl5pPr>
          </a:lstStyle>
          <a:p>
            <a:pPr lvl="0"/>
            <a:r>
              <a:rPr lang="en-US"/>
              <a:t>Headline/Topic</a:t>
            </a:r>
          </a:p>
        </p:txBody>
      </p:sp>
      <p:sp>
        <p:nvSpPr>
          <p:cNvPr id="11" name="Text Placeholder 5">
            <a:extLst>
              <a:ext uri="{FF2B5EF4-FFF2-40B4-BE49-F238E27FC236}">
                <a16:creationId xmlns:a16="http://schemas.microsoft.com/office/drawing/2014/main" id="{8E8AC771-2E8E-7334-4620-6CED5E4A62C8}"/>
              </a:ext>
            </a:extLst>
          </p:cNvPr>
          <p:cNvSpPr>
            <a:spLocks noGrp="1"/>
          </p:cNvSpPr>
          <p:nvPr>
            <p:ph type="body" sz="quarter" idx="20"/>
          </p:nvPr>
        </p:nvSpPr>
        <p:spPr>
          <a:xfrm>
            <a:off x="6812280" y="1984334"/>
            <a:ext cx="2029968" cy="2721016"/>
          </a:xfrm>
          <a:solidFill>
            <a:schemeClr val="bg1">
              <a:lumMod val="85000"/>
            </a:schemeClr>
          </a:solidFill>
        </p:spPr>
        <p:txBody>
          <a:bodyPr lIns="137160" tIns="91440" rIns="91440" bIns="45720">
            <a:norm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5">
            <a:extLst>
              <a:ext uri="{FF2B5EF4-FFF2-40B4-BE49-F238E27FC236}">
                <a16:creationId xmlns:a16="http://schemas.microsoft.com/office/drawing/2014/main" id="{9E75F18B-928B-D8CD-3AFB-13FF334E04B6}"/>
              </a:ext>
            </a:extLst>
          </p:cNvPr>
          <p:cNvSpPr>
            <a:spLocks noGrp="1"/>
          </p:cNvSpPr>
          <p:nvPr>
            <p:ph type="body" sz="quarter" idx="21" hasCustomPrompt="1"/>
          </p:nvPr>
        </p:nvSpPr>
        <p:spPr>
          <a:xfrm>
            <a:off x="6812280" y="1435694"/>
            <a:ext cx="2029968" cy="548640"/>
          </a:xfrm>
          <a:solidFill>
            <a:schemeClr val="tx2"/>
          </a:solidFill>
        </p:spPr>
        <p:txBody>
          <a:bodyPr lIns="137160" bIns="91440" anchor="b" anchorCtr="0">
            <a:noAutofit/>
          </a:bodyPr>
          <a:lstStyle>
            <a:lvl1pPr marL="0" indent="0">
              <a:buNone/>
              <a:defRPr sz="1600" b="1">
                <a:solidFill>
                  <a:schemeClr val="bg1"/>
                </a:solidFill>
              </a:defRPr>
            </a:lvl1pPr>
            <a:lvl2pPr>
              <a:defRPr sz="1600" b="1">
                <a:solidFill>
                  <a:schemeClr val="bg1"/>
                </a:solidFill>
              </a:defRPr>
            </a:lvl2pPr>
            <a:lvl3pPr>
              <a:defRPr sz="1600" b="1">
                <a:solidFill>
                  <a:schemeClr val="bg1"/>
                </a:solidFill>
              </a:defRPr>
            </a:lvl3pPr>
            <a:lvl4pPr>
              <a:defRPr sz="1600" b="1">
                <a:solidFill>
                  <a:schemeClr val="bg1"/>
                </a:solidFill>
              </a:defRPr>
            </a:lvl4pPr>
            <a:lvl5pPr>
              <a:defRPr sz="1600" b="1">
                <a:solidFill>
                  <a:schemeClr val="bg1"/>
                </a:solidFill>
              </a:defRPr>
            </a:lvl5pPr>
          </a:lstStyle>
          <a:p>
            <a:pPr lvl="0"/>
            <a:r>
              <a:rPr lang="en-US"/>
              <a:t>Headline/Topic</a:t>
            </a:r>
          </a:p>
        </p:txBody>
      </p:sp>
    </p:spTree>
    <p:extLst>
      <p:ext uri="{BB962C8B-B14F-4D97-AF65-F5344CB8AC3E}">
        <p14:creationId xmlns:p14="http://schemas.microsoft.com/office/powerpoint/2010/main" val="24722246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Subtitle: 5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5CB122-5B65-991A-2FDE-AF2758034EBF}"/>
              </a:ext>
            </a:extLst>
          </p:cNvPr>
          <p:cNvSpPr>
            <a:spLocks noGrp="1"/>
          </p:cNvSpPr>
          <p:nvPr>
            <p:ph type="title" hasCustomPrompt="1"/>
          </p:nvPr>
        </p:nvSpPr>
        <p:spPr/>
        <p:txBody>
          <a:bodyPr/>
          <a:lstStyle>
            <a:lvl1pPr marL="0" marR="0" indent="0" algn="l" defTabSz="685800" rtl="0" eaLnBrk="1" fontAlgn="auto" latinLnBrk="0" hangingPunct="1">
              <a:lnSpc>
                <a:spcPct val="90000"/>
              </a:lnSpc>
              <a:spcBef>
                <a:spcPct val="0"/>
              </a:spcBef>
              <a:spcAft>
                <a:spcPts val="0"/>
              </a:spcAft>
              <a:buClrTx/>
              <a:buSzTx/>
              <a:buFontTx/>
              <a:buNone/>
              <a:tabLst/>
              <a:defRPr/>
            </a:lvl1pPr>
          </a:lstStyle>
          <a:p>
            <a:r>
              <a:rPr lang="en-US"/>
              <a:t>BASIC CONTENT SLIDE</a:t>
            </a:r>
            <a:br>
              <a:rPr lang="en-US"/>
            </a:br>
            <a:r>
              <a:rPr lang="en-US"/>
              <a:t>one or two lines for headline</a:t>
            </a:r>
          </a:p>
        </p:txBody>
      </p:sp>
      <p:sp>
        <p:nvSpPr>
          <p:cNvPr id="3" name="Slide Number Placeholder 2">
            <a:extLst>
              <a:ext uri="{FF2B5EF4-FFF2-40B4-BE49-F238E27FC236}">
                <a16:creationId xmlns:a16="http://schemas.microsoft.com/office/drawing/2014/main" id="{3DD784A4-5319-59E0-E107-C337A45DEF92}"/>
              </a:ext>
            </a:extLst>
          </p:cNvPr>
          <p:cNvSpPr>
            <a:spLocks noGrp="1"/>
          </p:cNvSpPr>
          <p:nvPr>
            <p:ph type="sldNum" sz="quarter" idx="10"/>
          </p:nvPr>
        </p:nvSpPr>
        <p:spPr/>
        <p:txBody>
          <a:bodyPr/>
          <a:lstStyle/>
          <a:p>
            <a:fld id="{9CF5EF28-261C-FD41-A360-1A380056DD17}" type="slidenum">
              <a:rPr lang="en-US" smtClean="0"/>
              <a:pPr/>
              <a:t>‹#›</a:t>
            </a:fld>
            <a:endParaRPr lang="en-US"/>
          </a:p>
        </p:txBody>
      </p:sp>
      <p:sp>
        <p:nvSpPr>
          <p:cNvPr id="4" name="Text Placeholder 15">
            <a:extLst>
              <a:ext uri="{FF2B5EF4-FFF2-40B4-BE49-F238E27FC236}">
                <a16:creationId xmlns:a16="http://schemas.microsoft.com/office/drawing/2014/main" id="{C70634C6-3CF5-6F27-C809-D042DA00CCA7}"/>
              </a:ext>
            </a:extLst>
          </p:cNvPr>
          <p:cNvSpPr>
            <a:spLocks noGrp="1"/>
          </p:cNvSpPr>
          <p:nvPr>
            <p:ph type="body" sz="quarter" idx="13" hasCustomPrompt="1"/>
          </p:nvPr>
        </p:nvSpPr>
        <p:spPr>
          <a:xfrm>
            <a:off x="457200" y="993775"/>
            <a:ext cx="8382000" cy="438150"/>
          </a:xfrm>
        </p:spPr>
        <p:txBody>
          <a:bodyPr>
            <a:noAutofit/>
          </a:bodyPr>
          <a:lstStyle>
            <a:lvl1pPr marL="0" indent="0">
              <a:buNone/>
              <a:defRPr sz="2000" b="1" i="0" baseline="0">
                <a:solidFill>
                  <a:schemeClr val="accent2"/>
                </a:solidFill>
                <a:latin typeface="Arial" panose="020B0604020202020204" pitchFamily="34" charset="0"/>
              </a:defRPr>
            </a:lvl1pPr>
          </a:lstStyle>
          <a:p>
            <a:pPr lvl="0"/>
            <a:r>
              <a:rPr lang="en-US"/>
              <a:t>Slide subtitle sentence case. Optional: delete as needed</a:t>
            </a:r>
          </a:p>
        </p:txBody>
      </p:sp>
      <p:sp>
        <p:nvSpPr>
          <p:cNvPr id="23" name="Text Placeholder 5">
            <a:extLst>
              <a:ext uri="{FF2B5EF4-FFF2-40B4-BE49-F238E27FC236}">
                <a16:creationId xmlns:a16="http://schemas.microsoft.com/office/drawing/2014/main" id="{5D3E177C-05C2-2929-E159-59F77C2B050C}"/>
              </a:ext>
            </a:extLst>
          </p:cNvPr>
          <p:cNvSpPr>
            <a:spLocks noGrp="1"/>
          </p:cNvSpPr>
          <p:nvPr>
            <p:ph type="body" sz="quarter" idx="14"/>
          </p:nvPr>
        </p:nvSpPr>
        <p:spPr>
          <a:xfrm>
            <a:off x="457199" y="2163445"/>
            <a:ext cx="1600200" cy="2541905"/>
          </a:xfrm>
          <a:solidFill>
            <a:schemeClr val="bg1">
              <a:lumMod val="85000"/>
            </a:schemeClr>
          </a:solidFill>
        </p:spPr>
        <p:txBody>
          <a:bodyPr lIns="137160" tIns="91440" rIns="91440" bIns="45720">
            <a:normAutofit/>
          </a:bodyPr>
          <a:lstStyle>
            <a:lvl1pPr marL="0" indent="0">
              <a:buNone/>
              <a:defRPr sz="1400" b="0"/>
            </a:lvl1pPr>
            <a:lvl2pPr marL="207518" indent="0">
              <a:buNone/>
              <a:defRPr sz="1400" b="1"/>
            </a:lvl2pPr>
            <a:lvl3pPr marL="434975" indent="0">
              <a:buNone/>
              <a:defRPr sz="1400" b="1"/>
            </a:lvl3pPr>
            <a:lvl4pPr marL="605981" indent="0">
              <a:buNone/>
              <a:defRPr sz="1400" b="1"/>
            </a:lvl4pPr>
            <a:lvl5pPr marL="867283" indent="0">
              <a:buNone/>
              <a:defRPr sz="1400" b="1"/>
            </a:lvl5pPr>
          </a:lstStyle>
          <a:p>
            <a:pPr lvl="0"/>
            <a:r>
              <a:rPr lang="en-US"/>
              <a:t>Click to edit Master text styles</a:t>
            </a:r>
          </a:p>
        </p:txBody>
      </p:sp>
      <p:sp>
        <p:nvSpPr>
          <p:cNvPr id="24" name="Text Placeholder 5">
            <a:extLst>
              <a:ext uri="{FF2B5EF4-FFF2-40B4-BE49-F238E27FC236}">
                <a16:creationId xmlns:a16="http://schemas.microsoft.com/office/drawing/2014/main" id="{85BD39A8-85FE-CB4E-DA30-754FE0F059BC}"/>
              </a:ext>
            </a:extLst>
          </p:cNvPr>
          <p:cNvSpPr>
            <a:spLocks noGrp="1"/>
          </p:cNvSpPr>
          <p:nvPr>
            <p:ph type="body" sz="quarter" idx="15"/>
          </p:nvPr>
        </p:nvSpPr>
        <p:spPr>
          <a:xfrm>
            <a:off x="2151459" y="2163445"/>
            <a:ext cx="1600200" cy="2541905"/>
          </a:xfrm>
          <a:solidFill>
            <a:schemeClr val="bg1">
              <a:lumMod val="85000"/>
            </a:schemeClr>
          </a:solidFill>
        </p:spPr>
        <p:txBody>
          <a:bodyPr lIns="137160" tIns="91440" rIns="91440" bIns="45720">
            <a:normAutofit/>
          </a:bodyPr>
          <a:lstStyle>
            <a:lvl1pPr marL="0" indent="0">
              <a:buNone/>
              <a:defRPr sz="1400" b="0"/>
            </a:lvl1pPr>
            <a:lvl2pPr marL="207518" indent="0">
              <a:buNone/>
              <a:defRPr sz="1400" b="1"/>
            </a:lvl2pPr>
            <a:lvl3pPr marL="434975" indent="0">
              <a:buNone/>
              <a:defRPr sz="1400" b="1"/>
            </a:lvl3pPr>
            <a:lvl4pPr marL="605981" indent="0">
              <a:buNone/>
              <a:defRPr sz="1400" b="1"/>
            </a:lvl4pPr>
            <a:lvl5pPr marL="867283" indent="0">
              <a:buNone/>
              <a:defRPr sz="1400" b="1"/>
            </a:lvl5pPr>
          </a:lstStyle>
          <a:p>
            <a:pPr lvl="0"/>
            <a:r>
              <a:rPr lang="en-US"/>
              <a:t>Click to edit Master text styles</a:t>
            </a:r>
          </a:p>
        </p:txBody>
      </p:sp>
      <p:sp>
        <p:nvSpPr>
          <p:cNvPr id="25" name="Text Placeholder 5">
            <a:extLst>
              <a:ext uri="{FF2B5EF4-FFF2-40B4-BE49-F238E27FC236}">
                <a16:creationId xmlns:a16="http://schemas.microsoft.com/office/drawing/2014/main" id="{36BFCC75-DA07-6A20-4D5D-105B7F301FD1}"/>
              </a:ext>
            </a:extLst>
          </p:cNvPr>
          <p:cNvSpPr>
            <a:spLocks noGrp="1"/>
          </p:cNvSpPr>
          <p:nvPr>
            <p:ph type="body" sz="quarter" idx="16" hasCustomPrompt="1"/>
          </p:nvPr>
        </p:nvSpPr>
        <p:spPr>
          <a:xfrm>
            <a:off x="457199" y="1435693"/>
            <a:ext cx="1600200" cy="727751"/>
          </a:xfrm>
          <a:solidFill>
            <a:schemeClr val="tx2"/>
          </a:solidFill>
        </p:spPr>
        <p:txBody>
          <a:bodyPr lIns="137160" rIns="91440" bIns="64008" anchor="b" anchorCtr="0">
            <a:noAutofit/>
          </a:bodyPr>
          <a:lstStyle>
            <a:lvl1pPr marL="0" indent="0">
              <a:buNone/>
              <a:defRPr sz="1600" b="1">
                <a:solidFill>
                  <a:schemeClr val="bg1"/>
                </a:solidFill>
              </a:defRPr>
            </a:lvl1pPr>
            <a:lvl2pPr>
              <a:defRPr sz="1600" b="1">
                <a:solidFill>
                  <a:schemeClr val="bg1"/>
                </a:solidFill>
              </a:defRPr>
            </a:lvl2pPr>
            <a:lvl3pPr>
              <a:defRPr sz="1600" b="1">
                <a:solidFill>
                  <a:schemeClr val="bg1"/>
                </a:solidFill>
              </a:defRPr>
            </a:lvl3pPr>
            <a:lvl4pPr>
              <a:defRPr sz="1600" b="1">
                <a:solidFill>
                  <a:schemeClr val="bg1"/>
                </a:solidFill>
              </a:defRPr>
            </a:lvl4pPr>
            <a:lvl5pPr>
              <a:defRPr sz="1600" b="1">
                <a:solidFill>
                  <a:schemeClr val="bg1"/>
                </a:solidFill>
              </a:defRPr>
            </a:lvl5pPr>
          </a:lstStyle>
          <a:p>
            <a:pPr lvl="0"/>
            <a:r>
              <a:rPr lang="en-US"/>
              <a:t>Headline/ Topic</a:t>
            </a:r>
          </a:p>
        </p:txBody>
      </p:sp>
      <p:sp>
        <p:nvSpPr>
          <p:cNvPr id="26" name="Text Placeholder 5">
            <a:extLst>
              <a:ext uri="{FF2B5EF4-FFF2-40B4-BE49-F238E27FC236}">
                <a16:creationId xmlns:a16="http://schemas.microsoft.com/office/drawing/2014/main" id="{AE55B475-E521-6A8A-893B-8CC38F9BE338}"/>
              </a:ext>
            </a:extLst>
          </p:cNvPr>
          <p:cNvSpPr>
            <a:spLocks noGrp="1"/>
          </p:cNvSpPr>
          <p:nvPr>
            <p:ph type="body" sz="quarter" idx="17" hasCustomPrompt="1"/>
          </p:nvPr>
        </p:nvSpPr>
        <p:spPr>
          <a:xfrm>
            <a:off x="2151459" y="1435693"/>
            <a:ext cx="1600200" cy="727751"/>
          </a:xfrm>
          <a:solidFill>
            <a:schemeClr val="tx2"/>
          </a:solidFill>
        </p:spPr>
        <p:txBody>
          <a:bodyPr lIns="137160" rIns="91440" bIns="64008" anchor="b" anchorCtr="0">
            <a:noAutofit/>
          </a:bodyPr>
          <a:lstStyle>
            <a:lvl1pPr marL="0" indent="0">
              <a:buNone/>
              <a:defRPr sz="1600" b="1">
                <a:solidFill>
                  <a:schemeClr val="bg1"/>
                </a:solidFill>
              </a:defRPr>
            </a:lvl1pPr>
            <a:lvl2pPr>
              <a:defRPr sz="1600" b="1">
                <a:solidFill>
                  <a:schemeClr val="bg1"/>
                </a:solidFill>
              </a:defRPr>
            </a:lvl2pPr>
            <a:lvl3pPr>
              <a:defRPr sz="1600" b="1">
                <a:solidFill>
                  <a:schemeClr val="bg1"/>
                </a:solidFill>
              </a:defRPr>
            </a:lvl3pPr>
            <a:lvl4pPr>
              <a:defRPr sz="1600" b="1">
                <a:solidFill>
                  <a:schemeClr val="bg1"/>
                </a:solidFill>
              </a:defRPr>
            </a:lvl4pPr>
            <a:lvl5pPr>
              <a:defRPr sz="1600" b="1">
                <a:solidFill>
                  <a:schemeClr val="bg1"/>
                </a:solidFill>
              </a:defRPr>
            </a:lvl5pPr>
          </a:lstStyle>
          <a:p>
            <a:pPr lvl="0"/>
            <a:r>
              <a:rPr lang="en-US"/>
              <a:t>Headline/ Topic</a:t>
            </a:r>
          </a:p>
        </p:txBody>
      </p:sp>
      <p:sp>
        <p:nvSpPr>
          <p:cNvPr id="27" name="Text Placeholder 5">
            <a:extLst>
              <a:ext uri="{FF2B5EF4-FFF2-40B4-BE49-F238E27FC236}">
                <a16:creationId xmlns:a16="http://schemas.microsoft.com/office/drawing/2014/main" id="{DFB5CAF5-E85F-409D-2880-F0B6067F61B3}"/>
              </a:ext>
            </a:extLst>
          </p:cNvPr>
          <p:cNvSpPr>
            <a:spLocks noGrp="1"/>
          </p:cNvSpPr>
          <p:nvPr>
            <p:ph type="body" sz="quarter" idx="18"/>
          </p:nvPr>
        </p:nvSpPr>
        <p:spPr>
          <a:xfrm>
            <a:off x="3845718" y="2163445"/>
            <a:ext cx="1600200" cy="2541905"/>
          </a:xfrm>
          <a:solidFill>
            <a:schemeClr val="bg1">
              <a:lumMod val="85000"/>
            </a:schemeClr>
          </a:solidFill>
        </p:spPr>
        <p:txBody>
          <a:bodyPr lIns="137160" tIns="91440" rIns="91440" bIns="45720">
            <a:normAutofit/>
          </a:bodyPr>
          <a:lstStyle>
            <a:lvl1pPr marL="0" indent="0">
              <a:buNone/>
              <a:defRPr sz="1400" b="0"/>
            </a:lvl1pPr>
            <a:lvl2pPr marL="207518" indent="0">
              <a:buNone/>
              <a:defRPr sz="1400" b="1"/>
            </a:lvl2pPr>
            <a:lvl3pPr marL="434975" indent="0">
              <a:buNone/>
              <a:defRPr sz="1400" b="1"/>
            </a:lvl3pPr>
            <a:lvl4pPr marL="605981" indent="0">
              <a:buNone/>
              <a:defRPr sz="1400" b="1"/>
            </a:lvl4pPr>
            <a:lvl5pPr marL="867283" indent="0">
              <a:buNone/>
              <a:defRPr sz="1400" b="1"/>
            </a:lvl5pPr>
          </a:lstStyle>
          <a:p>
            <a:pPr lvl="0"/>
            <a:r>
              <a:rPr lang="en-US"/>
              <a:t>Click to edit Master text styles</a:t>
            </a:r>
          </a:p>
        </p:txBody>
      </p:sp>
      <p:sp>
        <p:nvSpPr>
          <p:cNvPr id="28" name="Text Placeholder 5">
            <a:extLst>
              <a:ext uri="{FF2B5EF4-FFF2-40B4-BE49-F238E27FC236}">
                <a16:creationId xmlns:a16="http://schemas.microsoft.com/office/drawing/2014/main" id="{17E8E80F-1B5F-5D3E-2409-0CF04DE318F9}"/>
              </a:ext>
            </a:extLst>
          </p:cNvPr>
          <p:cNvSpPr>
            <a:spLocks noGrp="1"/>
          </p:cNvSpPr>
          <p:nvPr>
            <p:ph type="body" sz="quarter" idx="19" hasCustomPrompt="1"/>
          </p:nvPr>
        </p:nvSpPr>
        <p:spPr>
          <a:xfrm>
            <a:off x="3845718" y="1435693"/>
            <a:ext cx="1600200" cy="727751"/>
          </a:xfrm>
          <a:solidFill>
            <a:schemeClr val="tx2"/>
          </a:solidFill>
        </p:spPr>
        <p:txBody>
          <a:bodyPr lIns="137160" rIns="91440" bIns="64008" anchor="b" anchorCtr="0">
            <a:noAutofit/>
          </a:bodyPr>
          <a:lstStyle>
            <a:lvl1pPr marL="0" indent="0">
              <a:buNone/>
              <a:defRPr sz="1600" b="1">
                <a:solidFill>
                  <a:schemeClr val="bg1"/>
                </a:solidFill>
              </a:defRPr>
            </a:lvl1pPr>
            <a:lvl2pPr>
              <a:defRPr sz="1600" b="1">
                <a:solidFill>
                  <a:schemeClr val="bg1"/>
                </a:solidFill>
              </a:defRPr>
            </a:lvl2pPr>
            <a:lvl3pPr>
              <a:defRPr sz="1600" b="1">
                <a:solidFill>
                  <a:schemeClr val="bg1"/>
                </a:solidFill>
              </a:defRPr>
            </a:lvl3pPr>
            <a:lvl4pPr>
              <a:defRPr sz="1600" b="1">
                <a:solidFill>
                  <a:schemeClr val="bg1"/>
                </a:solidFill>
              </a:defRPr>
            </a:lvl4pPr>
            <a:lvl5pPr>
              <a:defRPr sz="1600" b="1">
                <a:solidFill>
                  <a:schemeClr val="bg1"/>
                </a:solidFill>
              </a:defRPr>
            </a:lvl5pPr>
          </a:lstStyle>
          <a:p>
            <a:pPr lvl="0"/>
            <a:r>
              <a:rPr lang="en-US"/>
              <a:t>Headline/ Topic</a:t>
            </a:r>
          </a:p>
        </p:txBody>
      </p:sp>
      <p:sp>
        <p:nvSpPr>
          <p:cNvPr id="29" name="Text Placeholder 5">
            <a:extLst>
              <a:ext uri="{FF2B5EF4-FFF2-40B4-BE49-F238E27FC236}">
                <a16:creationId xmlns:a16="http://schemas.microsoft.com/office/drawing/2014/main" id="{A66346B3-56E4-FB00-E652-E796F6986D95}"/>
              </a:ext>
            </a:extLst>
          </p:cNvPr>
          <p:cNvSpPr>
            <a:spLocks noGrp="1"/>
          </p:cNvSpPr>
          <p:nvPr>
            <p:ph type="body" sz="quarter" idx="20"/>
          </p:nvPr>
        </p:nvSpPr>
        <p:spPr>
          <a:xfrm>
            <a:off x="5537786" y="2163445"/>
            <a:ext cx="1600200" cy="2541905"/>
          </a:xfrm>
          <a:solidFill>
            <a:schemeClr val="bg1">
              <a:lumMod val="85000"/>
            </a:schemeClr>
          </a:solidFill>
        </p:spPr>
        <p:txBody>
          <a:bodyPr lIns="137160" tIns="91440" rIns="91440" bIns="45720">
            <a:normAutofit/>
          </a:bodyPr>
          <a:lstStyle>
            <a:lvl1pPr marL="0" indent="0">
              <a:buNone/>
              <a:defRPr sz="1400" b="0"/>
            </a:lvl1pPr>
            <a:lvl2pPr marL="207518" indent="0">
              <a:buNone/>
              <a:defRPr sz="1400" b="1"/>
            </a:lvl2pPr>
            <a:lvl3pPr marL="434975" indent="0">
              <a:buNone/>
              <a:defRPr sz="1400" b="1"/>
            </a:lvl3pPr>
            <a:lvl4pPr marL="605981" indent="0">
              <a:buNone/>
              <a:defRPr sz="1400" b="1"/>
            </a:lvl4pPr>
            <a:lvl5pPr marL="867283" indent="0">
              <a:buNone/>
              <a:defRPr sz="1400" b="1"/>
            </a:lvl5pPr>
          </a:lstStyle>
          <a:p>
            <a:pPr lvl="0"/>
            <a:r>
              <a:rPr lang="en-US"/>
              <a:t>Click to edit Master text styles</a:t>
            </a:r>
          </a:p>
        </p:txBody>
      </p:sp>
      <p:sp>
        <p:nvSpPr>
          <p:cNvPr id="30" name="Text Placeholder 5">
            <a:extLst>
              <a:ext uri="{FF2B5EF4-FFF2-40B4-BE49-F238E27FC236}">
                <a16:creationId xmlns:a16="http://schemas.microsoft.com/office/drawing/2014/main" id="{8A2202FD-33BC-0BA1-F754-345C59A68C4A}"/>
              </a:ext>
            </a:extLst>
          </p:cNvPr>
          <p:cNvSpPr>
            <a:spLocks noGrp="1"/>
          </p:cNvSpPr>
          <p:nvPr>
            <p:ph type="body" sz="quarter" idx="21" hasCustomPrompt="1"/>
          </p:nvPr>
        </p:nvSpPr>
        <p:spPr>
          <a:xfrm>
            <a:off x="5537786" y="1435693"/>
            <a:ext cx="1600200" cy="727751"/>
          </a:xfrm>
          <a:solidFill>
            <a:schemeClr val="tx2"/>
          </a:solidFill>
        </p:spPr>
        <p:txBody>
          <a:bodyPr lIns="137160" rIns="91440" bIns="64008" anchor="b" anchorCtr="0">
            <a:noAutofit/>
          </a:bodyPr>
          <a:lstStyle>
            <a:lvl1pPr marL="0" indent="0">
              <a:buNone/>
              <a:defRPr sz="1600" b="1">
                <a:solidFill>
                  <a:schemeClr val="bg1"/>
                </a:solidFill>
              </a:defRPr>
            </a:lvl1pPr>
            <a:lvl2pPr>
              <a:defRPr sz="1600" b="1">
                <a:solidFill>
                  <a:schemeClr val="bg1"/>
                </a:solidFill>
              </a:defRPr>
            </a:lvl2pPr>
            <a:lvl3pPr>
              <a:defRPr sz="1600" b="1">
                <a:solidFill>
                  <a:schemeClr val="bg1"/>
                </a:solidFill>
              </a:defRPr>
            </a:lvl3pPr>
            <a:lvl4pPr>
              <a:defRPr sz="1600" b="1">
                <a:solidFill>
                  <a:schemeClr val="bg1"/>
                </a:solidFill>
              </a:defRPr>
            </a:lvl4pPr>
            <a:lvl5pPr>
              <a:defRPr sz="1600" b="1">
                <a:solidFill>
                  <a:schemeClr val="bg1"/>
                </a:solidFill>
              </a:defRPr>
            </a:lvl5pPr>
          </a:lstStyle>
          <a:p>
            <a:pPr lvl="0"/>
            <a:r>
              <a:rPr lang="en-US"/>
              <a:t>Headline/ Topic</a:t>
            </a:r>
          </a:p>
        </p:txBody>
      </p:sp>
      <p:sp>
        <p:nvSpPr>
          <p:cNvPr id="31" name="Text Placeholder 5">
            <a:extLst>
              <a:ext uri="{FF2B5EF4-FFF2-40B4-BE49-F238E27FC236}">
                <a16:creationId xmlns:a16="http://schemas.microsoft.com/office/drawing/2014/main" id="{5EB459E5-6A74-A385-F343-520C27E1C2CA}"/>
              </a:ext>
            </a:extLst>
          </p:cNvPr>
          <p:cNvSpPr>
            <a:spLocks noGrp="1"/>
          </p:cNvSpPr>
          <p:nvPr>
            <p:ph type="body" sz="quarter" idx="22"/>
          </p:nvPr>
        </p:nvSpPr>
        <p:spPr>
          <a:xfrm>
            <a:off x="7238399" y="2163445"/>
            <a:ext cx="1600200" cy="2541905"/>
          </a:xfrm>
          <a:solidFill>
            <a:schemeClr val="bg1">
              <a:lumMod val="85000"/>
            </a:schemeClr>
          </a:solidFill>
        </p:spPr>
        <p:txBody>
          <a:bodyPr lIns="137160" tIns="91440" rIns="91440" bIns="45720">
            <a:normAutofit/>
          </a:bodyPr>
          <a:lstStyle>
            <a:lvl1pPr marL="0" indent="0">
              <a:buNone/>
              <a:defRPr sz="1400" b="0"/>
            </a:lvl1pPr>
            <a:lvl2pPr marL="207518" indent="0">
              <a:buNone/>
              <a:defRPr sz="1400" b="1"/>
            </a:lvl2pPr>
            <a:lvl3pPr marL="434975" indent="0">
              <a:buNone/>
              <a:defRPr sz="1400" b="1"/>
            </a:lvl3pPr>
            <a:lvl4pPr marL="605981" indent="0">
              <a:buNone/>
              <a:defRPr sz="1400" b="1"/>
            </a:lvl4pPr>
            <a:lvl5pPr marL="867283" indent="0">
              <a:buNone/>
              <a:defRPr sz="1400" b="1"/>
            </a:lvl5pPr>
          </a:lstStyle>
          <a:p>
            <a:pPr lvl="0"/>
            <a:r>
              <a:rPr lang="en-US"/>
              <a:t>Click to edit Master text styles</a:t>
            </a:r>
          </a:p>
        </p:txBody>
      </p:sp>
      <p:sp>
        <p:nvSpPr>
          <p:cNvPr id="32" name="Text Placeholder 5">
            <a:extLst>
              <a:ext uri="{FF2B5EF4-FFF2-40B4-BE49-F238E27FC236}">
                <a16:creationId xmlns:a16="http://schemas.microsoft.com/office/drawing/2014/main" id="{50070C8D-6CB9-4F0F-A4BF-CBB734703C90}"/>
              </a:ext>
            </a:extLst>
          </p:cNvPr>
          <p:cNvSpPr>
            <a:spLocks noGrp="1"/>
          </p:cNvSpPr>
          <p:nvPr>
            <p:ph type="body" sz="quarter" idx="23" hasCustomPrompt="1"/>
          </p:nvPr>
        </p:nvSpPr>
        <p:spPr>
          <a:xfrm>
            <a:off x="7238399" y="1435693"/>
            <a:ext cx="1600200" cy="727751"/>
          </a:xfrm>
          <a:solidFill>
            <a:schemeClr val="tx2"/>
          </a:solidFill>
        </p:spPr>
        <p:txBody>
          <a:bodyPr lIns="137160" rIns="91440" bIns="64008" anchor="b" anchorCtr="0">
            <a:noAutofit/>
          </a:bodyPr>
          <a:lstStyle>
            <a:lvl1pPr marL="0" indent="0">
              <a:buNone/>
              <a:defRPr sz="1600" b="1">
                <a:solidFill>
                  <a:schemeClr val="bg1"/>
                </a:solidFill>
              </a:defRPr>
            </a:lvl1pPr>
            <a:lvl2pPr>
              <a:defRPr sz="1600" b="1">
                <a:solidFill>
                  <a:schemeClr val="bg1"/>
                </a:solidFill>
              </a:defRPr>
            </a:lvl2pPr>
            <a:lvl3pPr>
              <a:defRPr sz="1600" b="1">
                <a:solidFill>
                  <a:schemeClr val="bg1"/>
                </a:solidFill>
              </a:defRPr>
            </a:lvl3pPr>
            <a:lvl4pPr>
              <a:defRPr sz="1600" b="1">
                <a:solidFill>
                  <a:schemeClr val="bg1"/>
                </a:solidFill>
              </a:defRPr>
            </a:lvl4pPr>
            <a:lvl5pPr>
              <a:defRPr sz="1600" b="1">
                <a:solidFill>
                  <a:schemeClr val="bg1"/>
                </a:solidFill>
              </a:defRPr>
            </a:lvl5pPr>
          </a:lstStyle>
          <a:p>
            <a:pPr lvl="0"/>
            <a:r>
              <a:rPr lang="en-US"/>
              <a:t>Headline/ Topic</a:t>
            </a:r>
          </a:p>
        </p:txBody>
      </p:sp>
    </p:spTree>
    <p:extLst>
      <p:ext uri="{BB962C8B-B14F-4D97-AF65-F5344CB8AC3E}">
        <p14:creationId xmlns:p14="http://schemas.microsoft.com/office/powerpoint/2010/main" val="327377415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2.sv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47650"/>
            <a:ext cx="8382000" cy="746522"/>
          </a:xfrm>
          <a:prstGeom prst="rect">
            <a:avLst/>
          </a:prstGeom>
        </p:spPr>
        <p:txBody>
          <a:bodyPr vert="horz" lIns="0" tIns="0" rIns="0" bIns="0" rtlCol="0" anchor="b" anchorCtr="0">
            <a:noAutofit/>
          </a:bodyPr>
          <a:lstStyle/>
          <a:p>
            <a:r>
              <a:rPr lang="en-US"/>
              <a:t>Headline in all caps 28pt </a:t>
            </a:r>
            <a:br>
              <a:rPr lang="en-US"/>
            </a:br>
            <a:r>
              <a:rPr lang="en-US"/>
              <a:t>preferred as one or two lines</a:t>
            </a:r>
          </a:p>
        </p:txBody>
      </p:sp>
      <p:sp>
        <p:nvSpPr>
          <p:cNvPr id="3" name="Text Placeholder 2"/>
          <p:cNvSpPr>
            <a:spLocks noGrp="1"/>
          </p:cNvSpPr>
          <p:nvPr>
            <p:ph type="body" idx="1"/>
          </p:nvPr>
        </p:nvSpPr>
        <p:spPr>
          <a:xfrm>
            <a:off x="457200" y="1435608"/>
            <a:ext cx="7315200" cy="3269742"/>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4310063" y="4891056"/>
            <a:ext cx="523875" cy="110042"/>
          </a:xfrm>
          <a:prstGeom prst="rect">
            <a:avLst/>
          </a:prstGeom>
        </p:spPr>
        <p:txBody>
          <a:bodyPr vert="horz" lIns="0" tIns="0" rIns="0" bIns="0" rtlCol="0" anchor="ctr"/>
          <a:lstStyle>
            <a:lvl1pPr algn="ctr">
              <a:defRPr sz="700">
                <a:solidFill>
                  <a:schemeClr val="bg1">
                    <a:lumMod val="65000"/>
                  </a:schemeClr>
                </a:solidFill>
              </a:defRPr>
            </a:lvl1pPr>
          </a:lstStyle>
          <a:p>
            <a:fld id="{9CF5EF28-261C-FD41-A360-1A380056DD17}" type="slidenum">
              <a:rPr lang="en-US" smtClean="0"/>
              <a:pPr/>
              <a:t>‹#›</a:t>
            </a:fld>
            <a:endParaRPr lang="en-US"/>
          </a:p>
        </p:txBody>
      </p:sp>
      <p:sp>
        <p:nvSpPr>
          <p:cNvPr id="8" name="Rectangle 7">
            <a:extLst>
              <a:ext uri="{FF2B5EF4-FFF2-40B4-BE49-F238E27FC236}">
                <a16:creationId xmlns:a16="http://schemas.microsoft.com/office/drawing/2014/main" id="{7EED5998-E33A-DA32-910D-D06CB262005E}"/>
              </a:ext>
            </a:extLst>
          </p:cNvPr>
          <p:cNvSpPr/>
          <p:nvPr userDrawn="1"/>
        </p:nvSpPr>
        <p:spPr>
          <a:xfrm>
            <a:off x="0" y="-2"/>
            <a:ext cx="228600" cy="5143502"/>
          </a:xfrm>
          <a:prstGeom prst="rect">
            <a:avLst/>
          </a:prstGeom>
          <a:solidFill>
            <a:schemeClr val="accent2"/>
          </a:solidFill>
          <a:ln>
            <a:noFill/>
          </a:ln>
        </p:spPr>
        <p:txBody>
          <a:bodyPr vert="horz" wrap="square" lIns="91440" tIns="45720" rIns="91440" bIns="0" numCol="1" anchor="b" anchorCtr="0" compatLnSpc="1">
            <a:prstTxWarp prst="textNoShape">
              <a:avLst/>
            </a:prstTxWarp>
          </a:bodyPr>
          <a:lstStyle/>
          <a:p>
            <a:pPr lvl="0"/>
            <a:endParaRPr lang="en-US" sz="100">
              <a:solidFill>
                <a:schemeClr val="accent1"/>
              </a:solidFill>
            </a:endParaRPr>
          </a:p>
        </p:txBody>
      </p:sp>
      <p:pic>
        <p:nvPicPr>
          <p:cNvPr id="17" name="Graphic 16">
            <a:extLst>
              <a:ext uri="{FF2B5EF4-FFF2-40B4-BE49-F238E27FC236}">
                <a16:creationId xmlns:a16="http://schemas.microsoft.com/office/drawing/2014/main" id="{CC6D3E52-9083-DC08-10B3-FB4576900BEF}"/>
              </a:ext>
            </a:extLst>
          </p:cNvPr>
          <p:cNvPicPr>
            <a:picLocks noChangeAspect="1"/>
          </p:cNvPicPr>
          <p:nvPr userDrawn="1"/>
        </p:nvPicPr>
        <p:blipFill>
          <a:blip r:embed="rId21"/>
          <a:srcRect l="22" r="22"/>
          <a:stretch/>
        </p:blipFill>
        <p:spPr>
          <a:xfrm>
            <a:off x="8103235" y="4808444"/>
            <a:ext cx="776895" cy="269443"/>
          </a:xfrm>
          <a:prstGeom prst="rect">
            <a:avLst/>
          </a:prstGeom>
        </p:spPr>
      </p:pic>
      <p:pic>
        <p:nvPicPr>
          <p:cNvPr id="21" name="Graphic 20">
            <a:extLst>
              <a:ext uri="{FF2B5EF4-FFF2-40B4-BE49-F238E27FC236}">
                <a16:creationId xmlns:a16="http://schemas.microsoft.com/office/drawing/2014/main" id="{F52885BF-5BBD-C5AD-F58F-E96FE169B7F0}"/>
              </a:ext>
            </a:extLst>
          </p:cNvPr>
          <p:cNvPicPr>
            <a:picLocks noChangeAspect="1"/>
          </p:cNvPicPr>
          <p:nvPr userDrawn="1"/>
        </p:nvPicPr>
        <p:blipFill>
          <a:blip>
            <a:extLst>
              <a:ext uri="{96DAC541-7B7A-43D3-8B79-37D633B846F1}">
                <asvg:svgBlip xmlns:asvg="http://schemas.microsoft.com/office/drawing/2016/SVG/main" r:embed="rId22"/>
              </a:ext>
            </a:extLst>
          </a:blip>
          <a:srcRect r="14"/>
          <a:stretch>
            <a:fillRect/>
          </a:stretch>
        </p:blipFill>
        <p:spPr>
          <a:xfrm>
            <a:off x="463554" y="4835139"/>
            <a:ext cx="1438065" cy="162784"/>
          </a:xfrm>
          <a:prstGeom prst="rect">
            <a:avLst/>
          </a:prstGeom>
        </p:spPr>
      </p:pic>
    </p:spTree>
    <p:extLst>
      <p:ext uri="{BB962C8B-B14F-4D97-AF65-F5344CB8AC3E}">
        <p14:creationId xmlns:p14="http://schemas.microsoft.com/office/powerpoint/2010/main" val="352985335"/>
      </p:ext>
    </p:extLst>
  </p:cSld>
  <p:clrMap bg1="lt1" tx1="dk1" bg2="lt2" tx2="dk2" accent1="accent1" accent2="accent2" accent3="accent3" accent4="accent4" accent5="accent5" accent6="accent6" hlink="hlink" folHlink="folHlink"/>
  <p:sldLayoutIdLst>
    <p:sldLayoutId id="2147483661" r:id="rId1"/>
    <p:sldLayoutId id="2147483672" r:id="rId2"/>
    <p:sldLayoutId id="2147483670" r:id="rId3"/>
    <p:sldLayoutId id="2147483662" r:id="rId4"/>
    <p:sldLayoutId id="2147483668" r:id="rId5"/>
    <p:sldLayoutId id="2147483671" r:id="rId6"/>
    <p:sldLayoutId id="2147483678" r:id="rId7"/>
    <p:sldLayoutId id="2147483682" r:id="rId8"/>
    <p:sldLayoutId id="2147483679" r:id="rId9"/>
    <p:sldLayoutId id="2147483683" r:id="rId10"/>
    <p:sldLayoutId id="2147483680" r:id="rId11"/>
    <p:sldLayoutId id="2147483681" r:id="rId12"/>
    <p:sldLayoutId id="2147483673" r:id="rId13"/>
    <p:sldLayoutId id="2147483674" r:id="rId14"/>
    <p:sldLayoutId id="2147483684" r:id="rId15"/>
    <p:sldLayoutId id="2147483686" r:id="rId16"/>
    <p:sldLayoutId id="2147483687" r:id="rId17"/>
    <p:sldLayoutId id="2147483692" r:id="rId18"/>
    <p:sldLayoutId id="2147483694" r:id="rId19"/>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sldNum="0" hdr="0" ftr="0" dt="0"/>
  <p:txStyles>
    <p:titleStyle>
      <a:lvl1pPr marL="0" marR="0" indent="0" algn="l" defTabSz="685800" rtl="0" eaLnBrk="1" fontAlgn="auto" latinLnBrk="0" hangingPunct="1">
        <a:lnSpc>
          <a:spcPct val="90000"/>
        </a:lnSpc>
        <a:spcBef>
          <a:spcPct val="0"/>
        </a:spcBef>
        <a:spcAft>
          <a:spcPts val="0"/>
        </a:spcAft>
        <a:buClrTx/>
        <a:buSzTx/>
        <a:buFontTx/>
        <a:buNone/>
        <a:tabLst/>
        <a:defRPr sz="2800" b="1" i="0" kern="1200" cap="all" baseline="0">
          <a:solidFill>
            <a:schemeClr val="tx1"/>
          </a:solidFill>
          <a:latin typeface="Arial" panose="020B0604020202020204" pitchFamily="34" charset="0"/>
          <a:ea typeface="+mj-ea"/>
          <a:cs typeface="+mj-cs"/>
        </a:defRPr>
      </a:lvl1pPr>
    </p:titleStyle>
    <p:bodyStyle>
      <a:lvl1pPr marL="164592" indent="-164592" algn="l" defTabSz="685800" rtl="0" eaLnBrk="1" latinLnBrk="0" hangingPunct="1">
        <a:lnSpc>
          <a:spcPct val="100000"/>
        </a:lnSpc>
        <a:spcBef>
          <a:spcPts val="900"/>
        </a:spcBef>
        <a:spcAft>
          <a:spcPts val="0"/>
        </a:spcAft>
        <a:buFont typeface="Wingdings" pitchFamily="2" charset="2"/>
        <a:buChar char="§"/>
        <a:defRPr sz="1800" kern="1200">
          <a:solidFill>
            <a:schemeClr val="tx1"/>
          </a:solidFill>
          <a:latin typeface="+mn-lt"/>
          <a:ea typeface="+mn-ea"/>
          <a:cs typeface="+mn-cs"/>
        </a:defRPr>
      </a:lvl1pPr>
      <a:lvl2pPr marL="463550" indent="-256032" algn="l" defTabSz="685800" rtl="0" eaLnBrk="1" latinLnBrk="0" hangingPunct="1">
        <a:lnSpc>
          <a:spcPct val="100000"/>
        </a:lnSpc>
        <a:spcBef>
          <a:spcPts val="300"/>
        </a:spcBef>
        <a:spcAft>
          <a:spcPts val="0"/>
        </a:spcAft>
        <a:buFont typeface="System Font Regular"/>
        <a:buChar char="—"/>
        <a:tabLst/>
        <a:defRPr sz="1800" kern="1200">
          <a:solidFill>
            <a:schemeClr val="tx1"/>
          </a:solidFill>
          <a:latin typeface="+mn-lt"/>
          <a:ea typeface="+mn-ea"/>
          <a:cs typeface="+mn-cs"/>
        </a:defRPr>
      </a:lvl2pPr>
      <a:lvl3pPr marL="577850" indent="-142875" algn="l" defTabSz="685800" rtl="0" eaLnBrk="1" latinLnBrk="0" hangingPunct="1">
        <a:lnSpc>
          <a:spcPct val="100000"/>
        </a:lnSpc>
        <a:spcBef>
          <a:spcPts val="300"/>
        </a:spcBef>
        <a:spcAft>
          <a:spcPts val="0"/>
        </a:spcAft>
        <a:buFont typeface="Arial" panose="020B0604020202020204" pitchFamily="34" charset="0"/>
        <a:buChar char="•"/>
        <a:tabLst/>
        <a:defRPr sz="1800" kern="1200">
          <a:solidFill>
            <a:schemeClr val="tx1"/>
          </a:solidFill>
          <a:latin typeface="+mn-lt"/>
          <a:ea typeface="+mn-ea"/>
          <a:cs typeface="+mn-cs"/>
        </a:defRPr>
      </a:lvl3pPr>
      <a:lvl4pPr marL="862013" indent="-256032" algn="l" defTabSz="685800" rtl="0" eaLnBrk="1" latinLnBrk="0" hangingPunct="1">
        <a:lnSpc>
          <a:spcPct val="100000"/>
        </a:lnSpc>
        <a:spcBef>
          <a:spcPts val="300"/>
        </a:spcBef>
        <a:spcAft>
          <a:spcPts val="0"/>
        </a:spcAft>
        <a:buFont typeface="System Font Regular"/>
        <a:buChar char="—"/>
        <a:tabLst/>
        <a:defRPr sz="1800" kern="1200">
          <a:solidFill>
            <a:schemeClr val="tx1"/>
          </a:solidFill>
          <a:latin typeface="+mn-lt"/>
          <a:ea typeface="+mn-ea"/>
          <a:cs typeface="+mn-cs"/>
        </a:defRPr>
      </a:lvl4pPr>
      <a:lvl5pPr marL="1031875" indent="-164592" algn="l" defTabSz="685800" rtl="0" eaLnBrk="1" latinLnBrk="0" hangingPunct="1">
        <a:lnSpc>
          <a:spcPct val="100000"/>
        </a:lnSpc>
        <a:spcBef>
          <a:spcPts val="300"/>
        </a:spcBef>
        <a:spcAft>
          <a:spcPts val="0"/>
        </a:spcAft>
        <a:buFont typeface="System Font Regular"/>
        <a:buChar char="»"/>
        <a:tabLst/>
        <a:defRPr sz="18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880" userDrawn="1">
          <p15:clr>
            <a:srgbClr val="C35EA4"/>
          </p15:clr>
        </p15:guide>
        <p15:guide id="2" orient="horz" pos="1620" userDrawn="1">
          <p15:clr>
            <a:srgbClr val="C35EA4"/>
          </p15:clr>
        </p15:guide>
        <p15:guide id="3" pos="144" userDrawn="1">
          <p15:clr>
            <a:srgbClr val="C35EA4"/>
          </p15:clr>
        </p15:guide>
        <p15:guide id="4" pos="288" userDrawn="1">
          <p15:clr>
            <a:srgbClr val="C35EA4"/>
          </p15:clr>
        </p15:guide>
        <p15:guide id="5" orient="horz" pos="576" userDrawn="1">
          <p15:clr>
            <a:srgbClr val="C35EA4"/>
          </p15:clr>
        </p15:guide>
        <p15:guide id="6" orient="horz" pos="2964" userDrawn="1">
          <p15:clr>
            <a:srgbClr val="C35EA4"/>
          </p15:clr>
        </p15:guide>
        <p15:guide id="7" pos="5568" userDrawn="1">
          <p15:clr>
            <a:srgbClr val="C35EA4"/>
          </p15:clr>
        </p15:guide>
        <p15:guide id="8" orient="horz" pos="902" userDrawn="1">
          <p15:clr>
            <a:srgbClr val="C35EA4"/>
          </p15:clr>
        </p15:guide>
        <p15:guide id="9" orient="horz" pos="780" userDrawn="1">
          <p15:clr>
            <a:srgbClr val="C35EA4"/>
          </p15:clr>
        </p15:guide>
        <p15:guide id="10" orient="horz" pos="150" userDrawn="1">
          <p15:clr>
            <a:srgbClr val="C35EA4"/>
          </p15:clr>
        </p15:guide>
        <p15:guide id="11" orient="horz" pos="3132" userDrawn="1">
          <p15:clr>
            <a:srgbClr val="C35EA4"/>
          </p15:clr>
        </p15:guide>
        <p15:guide id="12" orient="horz" pos="1044" userDrawn="1">
          <p15:clr>
            <a:srgbClr val="C35EA4"/>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4.xml"/><Relationship Id="rId5" Type="http://schemas.openxmlformats.org/officeDocument/2006/relationships/image" Target="../media/image27.png"/><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5.xml"/><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5.xml"/><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7.xml"/><Relationship Id="rId4" Type="http://schemas.openxmlformats.org/officeDocument/2006/relationships/image" Target="../media/image9.jpeg"/></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jpe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16.xml"/><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530A2F86-ECD1-A581-DFF3-C87E5E834BF8}"/>
              </a:ext>
            </a:extLst>
          </p:cNvPr>
          <p:cNvSpPr>
            <a:spLocks noGrp="1"/>
          </p:cNvSpPr>
          <p:nvPr>
            <p:ph type="ctrTitle"/>
          </p:nvPr>
        </p:nvSpPr>
        <p:spPr/>
        <p:txBody>
          <a:bodyPr/>
          <a:lstStyle/>
          <a:p>
            <a:r>
              <a:rPr lang="en-US" sz="2400" dirty="0">
                <a:cs typeface="Calibri Light"/>
              </a:rPr>
              <a:t>Toward Scalable Quantum Networks: Lessons from </a:t>
            </a:r>
            <a:r>
              <a:rPr lang="en-US" sz="2400" dirty="0" err="1">
                <a:cs typeface="Calibri Light"/>
              </a:rPr>
              <a:t>InterQnet</a:t>
            </a:r>
            <a:endParaRPr lang="en-US" sz="2400" dirty="0">
              <a:cs typeface="Calibri Light"/>
            </a:endParaRPr>
          </a:p>
        </p:txBody>
      </p:sp>
      <p:pic>
        <p:nvPicPr>
          <p:cNvPr id="3" name="Picture Placeholder 2" descr="Map  AI-generated content may be incorrect.">
            <a:extLst>
              <a:ext uri="{FF2B5EF4-FFF2-40B4-BE49-F238E27FC236}">
                <a16:creationId xmlns:a16="http://schemas.microsoft.com/office/drawing/2014/main" id="{5834E224-FE13-ADC0-709D-D6A0E3631054}"/>
              </a:ext>
            </a:extLst>
          </p:cNvPr>
          <p:cNvPicPr>
            <a:picLocks noGrp="1" noChangeAspect="1"/>
          </p:cNvPicPr>
          <p:nvPr>
            <p:ph type="pic" sz="quarter" idx="10"/>
          </p:nvPr>
        </p:nvPicPr>
        <p:blipFill>
          <a:blip r:embed="rId3"/>
          <a:srcRect t="12430" b="12430"/>
          <a:stretch>
            <a:fillRect/>
          </a:stretch>
        </p:blipFill>
        <p:spPr/>
      </p:pic>
      <p:sp>
        <p:nvSpPr>
          <p:cNvPr id="20" name="Subtitle 19">
            <a:extLst>
              <a:ext uri="{FF2B5EF4-FFF2-40B4-BE49-F238E27FC236}">
                <a16:creationId xmlns:a16="http://schemas.microsoft.com/office/drawing/2014/main" id="{864DD5D9-1D69-E1F5-63C4-F56D131C6B33}"/>
              </a:ext>
            </a:extLst>
          </p:cNvPr>
          <p:cNvSpPr>
            <a:spLocks noGrp="1"/>
          </p:cNvSpPr>
          <p:nvPr>
            <p:ph type="subTitle" idx="1"/>
          </p:nvPr>
        </p:nvSpPr>
        <p:spPr>
          <a:xfrm>
            <a:off x="463552" y="243457"/>
            <a:ext cx="6907066" cy="670943"/>
          </a:xfrm>
        </p:spPr>
        <p:txBody>
          <a:bodyPr/>
          <a:lstStyle/>
          <a:p>
            <a:r>
              <a:rPr lang="en-US"/>
              <a:t>TNC26 – June 2026</a:t>
            </a:r>
          </a:p>
        </p:txBody>
      </p:sp>
      <p:sp>
        <p:nvSpPr>
          <p:cNvPr id="22" name="Text Placeholder 21">
            <a:extLst>
              <a:ext uri="{FF2B5EF4-FFF2-40B4-BE49-F238E27FC236}">
                <a16:creationId xmlns:a16="http://schemas.microsoft.com/office/drawing/2014/main" id="{25E6B250-A288-0132-5CC6-85AFB8956DFD}"/>
              </a:ext>
            </a:extLst>
          </p:cNvPr>
          <p:cNvSpPr>
            <a:spLocks noGrp="1"/>
          </p:cNvSpPr>
          <p:nvPr>
            <p:ph type="body" sz="quarter" idx="17"/>
          </p:nvPr>
        </p:nvSpPr>
        <p:spPr/>
        <p:txBody>
          <a:bodyPr/>
          <a:lstStyle/>
          <a:p>
            <a:r>
              <a:rPr lang="en-US"/>
              <a:t>Rajkumar Kettimuthu</a:t>
            </a:r>
          </a:p>
        </p:txBody>
      </p:sp>
      <p:sp>
        <p:nvSpPr>
          <p:cNvPr id="23" name="Text Placeholder 22">
            <a:extLst>
              <a:ext uri="{FF2B5EF4-FFF2-40B4-BE49-F238E27FC236}">
                <a16:creationId xmlns:a16="http://schemas.microsoft.com/office/drawing/2014/main" id="{F4415896-6F7A-888C-2DEC-6A3C70CB758D}"/>
              </a:ext>
            </a:extLst>
          </p:cNvPr>
          <p:cNvSpPr>
            <a:spLocks noGrp="1"/>
          </p:cNvSpPr>
          <p:nvPr>
            <p:ph type="body" sz="quarter" idx="18"/>
          </p:nvPr>
        </p:nvSpPr>
        <p:spPr/>
        <p:txBody>
          <a:bodyPr>
            <a:normAutofit fontScale="92500"/>
          </a:bodyPr>
          <a:lstStyle/>
          <a:p>
            <a:r>
              <a:rPr lang="en-US">
                <a:cs typeface="Arial"/>
              </a:rPr>
              <a:t>Senior Scientist and Group Leader</a:t>
            </a:r>
          </a:p>
          <a:p>
            <a:r>
              <a:rPr lang="en-US">
                <a:cs typeface="Arial"/>
              </a:rPr>
              <a:t>Data Science and Learning Division</a:t>
            </a:r>
          </a:p>
          <a:p>
            <a:r>
              <a:rPr lang="en-US">
                <a:cs typeface="Arial"/>
              </a:rPr>
              <a:t>Argonne National Laboratory</a:t>
            </a:r>
          </a:p>
        </p:txBody>
      </p:sp>
    </p:spTree>
    <p:extLst>
      <p:ext uri="{BB962C8B-B14F-4D97-AF65-F5344CB8AC3E}">
        <p14:creationId xmlns:p14="http://schemas.microsoft.com/office/powerpoint/2010/main" val="177906229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icon  AI-generated content may be incorrect.">
            <a:extLst>
              <a:ext uri="{FF2B5EF4-FFF2-40B4-BE49-F238E27FC236}">
                <a16:creationId xmlns:a16="http://schemas.microsoft.com/office/drawing/2014/main" id="{B3E07A2E-3C48-7284-FB5D-1351ACAB863C}"/>
              </a:ext>
            </a:extLst>
          </p:cNvPr>
          <p:cNvPicPr>
            <a:picLocks noChangeAspect="1"/>
          </p:cNvPicPr>
          <p:nvPr/>
        </p:nvPicPr>
        <p:blipFill>
          <a:blip r:embed="rId3"/>
          <a:stretch>
            <a:fillRect/>
          </a:stretch>
        </p:blipFill>
        <p:spPr>
          <a:xfrm>
            <a:off x="2869395" y="3978566"/>
            <a:ext cx="4488038" cy="1147509"/>
          </a:xfrm>
          <a:prstGeom prst="rect">
            <a:avLst/>
          </a:prstGeom>
        </p:spPr>
      </p:pic>
      <p:sp>
        <p:nvSpPr>
          <p:cNvPr id="2" name="Title 1">
            <a:extLst>
              <a:ext uri="{FF2B5EF4-FFF2-40B4-BE49-F238E27FC236}">
                <a16:creationId xmlns:a16="http://schemas.microsoft.com/office/drawing/2014/main" id="{C1222911-5C1F-63C1-5EE7-DFDC57FAA9D3}"/>
              </a:ext>
            </a:extLst>
          </p:cNvPr>
          <p:cNvSpPr>
            <a:spLocks noGrp="1"/>
          </p:cNvSpPr>
          <p:nvPr>
            <p:ph type="title"/>
          </p:nvPr>
        </p:nvSpPr>
        <p:spPr>
          <a:xfrm>
            <a:off x="286215" y="95993"/>
            <a:ext cx="8382000" cy="438150"/>
          </a:xfrm>
        </p:spPr>
        <p:txBody>
          <a:bodyPr/>
          <a:lstStyle/>
          <a:p>
            <a:r>
              <a:rPr lang="en-US" cap="none" dirty="0"/>
              <a:t>Ytterbium Atoms in Optical Tweezer Arrays</a:t>
            </a:r>
          </a:p>
        </p:txBody>
      </p:sp>
      <p:sp>
        <p:nvSpPr>
          <p:cNvPr id="6" name="Content Placeholder 5">
            <a:extLst>
              <a:ext uri="{FF2B5EF4-FFF2-40B4-BE49-F238E27FC236}">
                <a16:creationId xmlns:a16="http://schemas.microsoft.com/office/drawing/2014/main" id="{6936C44D-AC4E-9C81-A092-A12F31FD2081}"/>
              </a:ext>
            </a:extLst>
          </p:cNvPr>
          <p:cNvSpPr>
            <a:spLocks noGrp="1"/>
          </p:cNvSpPr>
          <p:nvPr>
            <p:ph sz="quarter" idx="14"/>
          </p:nvPr>
        </p:nvSpPr>
        <p:spPr>
          <a:xfrm>
            <a:off x="444937" y="663945"/>
            <a:ext cx="5621756" cy="4044210"/>
          </a:xfrm>
        </p:spPr>
        <p:txBody>
          <a:bodyPr>
            <a:noAutofit/>
          </a:bodyPr>
          <a:lstStyle/>
          <a:p>
            <a:pPr marL="0" lvl="0" indent="0" defTabSz="457200">
              <a:spcBef>
                <a:spcPts val="600"/>
              </a:spcBef>
              <a:buNone/>
              <a:defRPr/>
            </a:pPr>
            <a:r>
              <a:rPr lang="en-US" sz="1600" b="1" dirty="0">
                <a:solidFill>
                  <a:srgbClr val="47484A">
                    <a:lumMod val="50000"/>
                  </a:srgbClr>
                </a:solidFill>
              </a:rPr>
              <a:t>Goal</a:t>
            </a:r>
            <a:r>
              <a:rPr lang="en-US" sz="1600" dirty="0">
                <a:solidFill>
                  <a:srgbClr val="47484A">
                    <a:lumMod val="50000"/>
                  </a:srgbClr>
                </a:solidFill>
              </a:rPr>
              <a:t>: Utilize demonstrated high-fidelity atom-photon entanglement for heterogenous networking applications</a:t>
            </a:r>
          </a:p>
          <a:p>
            <a:pPr marL="0" lvl="0" indent="0" defTabSz="457200">
              <a:spcBef>
                <a:spcPts val="600"/>
              </a:spcBef>
              <a:buNone/>
              <a:defRPr/>
            </a:pPr>
            <a:r>
              <a:rPr lang="en-US" sz="1600" b="1" dirty="0">
                <a:solidFill>
                  <a:srgbClr val="47484A">
                    <a:lumMod val="50000"/>
                  </a:srgbClr>
                </a:solidFill>
              </a:rPr>
              <a:t>Platform Strengths</a:t>
            </a:r>
            <a:r>
              <a:rPr lang="en-US" sz="1600" dirty="0">
                <a:solidFill>
                  <a:srgbClr val="47484A">
                    <a:lumMod val="50000"/>
                  </a:srgbClr>
                </a:solidFill>
              </a:rPr>
              <a:t>: Versatile level structure for multi-function nodes; bottom-up control in optical tweezer arrays; long coherence in nuclear spin states; deterministic entangling via Rydberg interactions.</a:t>
            </a:r>
          </a:p>
          <a:p>
            <a:pPr marL="0" lvl="0" indent="0" defTabSz="457200">
              <a:spcBef>
                <a:spcPts val="600"/>
              </a:spcBef>
              <a:buNone/>
              <a:defRPr/>
            </a:pPr>
            <a:r>
              <a:rPr lang="en-US" sz="1600" b="1" dirty="0">
                <a:solidFill>
                  <a:srgbClr val="47484A">
                    <a:lumMod val="50000"/>
                  </a:srgbClr>
                </a:solidFill>
              </a:rPr>
              <a:t>Photon Interface</a:t>
            </a:r>
            <a:r>
              <a:rPr lang="en-US" sz="1600" dirty="0">
                <a:solidFill>
                  <a:srgbClr val="47484A">
                    <a:lumMod val="50000"/>
                  </a:srgbClr>
                </a:solidFill>
              </a:rPr>
              <a:t>: 1389 nm atom-photon entanglement for direct telecom; 556 nm for local or QFC converted links.</a:t>
            </a:r>
          </a:p>
          <a:p>
            <a:pPr marL="0" lvl="0" indent="0" defTabSz="457200">
              <a:spcBef>
                <a:spcPts val="600"/>
              </a:spcBef>
              <a:spcAft>
                <a:spcPts val="600"/>
              </a:spcAft>
              <a:buNone/>
              <a:defRPr/>
            </a:pPr>
            <a:r>
              <a:rPr lang="en-US" sz="1600" b="1" dirty="0">
                <a:solidFill>
                  <a:srgbClr val="47484A">
                    <a:lumMod val="50000"/>
                  </a:srgbClr>
                </a:solidFill>
              </a:rPr>
              <a:t>Deployment</a:t>
            </a:r>
            <a:r>
              <a:rPr lang="en-US" sz="1600" dirty="0">
                <a:solidFill>
                  <a:srgbClr val="47484A">
                    <a:lumMod val="50000"/>
                  </a:srgbClr>
                </a:solidFill>
              </a:rPr>
              <a:t>: Systems under development at Argonne and UIUC, with plans for a campus-scale Yb network.</a:t>
            </a:r>
          </a:p>
          <a:p>
            <a:pPr marL="0" lvl="0" indent="0" defTabSz="457200">
              <a:spcBef>
                <a:spcPts val="0"/>
              </a:spcBef>
              <a:buNone/>
              <a:defRPr/>
            </a:pPr>
            <a:r>
              <a:rPr lang="en-US" sz="1600" b="1" dirty="0"/>
              <a:t>Recent Results: </a:t>
            </a:r>
          </a:p>
          <a:p>
            <a:pPr marL="0" lvl="0" indent="0" defTabSz="457200">
              <a:spcBef>
                <a:spcPts val="0"/>
              </a:spcBef>
              <a:buNone/>
              <a:defRPr/>
            </a:pPr>
            <a:r>
              <a:rPr lang="en-US" sz="1600" dirty="0"/>
              <a:t>Parallelized spin-photon </a:t>
            </a:r>
          </a:p>
          <a:p>
            <a:pPr marL="0" lvl="0" indent="0" defTabSz="457200">
              <a:spcBef>
                <a:spcPts val="0"/>
              </a:spcBef>
              <a:buNone/>
              <a:defRPr/>
            </a:pPr>
            <a:r>
              <a:rPr lang="en-US" sz="1600" dirty="0"/>
              <a:t>entanglement demonstrated</a:t>
            </a:r>
          </a:p>
          <a:p>
            <a:pPr marL="0" lvl="0" indent="0" defTabSz="457200">
              <a:spcBef>
                <a:spcPts val="0"/>
              </a:spcBef>
              <a:buNone/>
              <a:defRPr/>
            </a:pPr>
            <a:r>
              <a:rPr lang="en-US" sz="1600" dirty="0"/>
              <a:t>at 1389 nm with a 5-atom </a:t>
            </a:r>
          </a:p>
          <a:p>
            <a:pPr marL="0" lvl="0" indent="0" defTabSz="457200">
              <a:spcBef>
                <a:spcPts val="0"/>
              </a:spcBef>
              <a:buNone/>
              <a:defRPr/>
            </a:pPr>
            <a:r>
              <a:rPr lang="en-US" sz="1600" dirty="0"/>
              <a:t>array</a:t>
            </a:r>
          </a:p>
        </p:txBody>
      </p:sp>
      <p:pic>
        <p:nvPicPr>
          <p:cNvPr id="13" name="Picture 12">
            <a:extLst>
              <a:ext uri="{FF2B5EF4-FFF2-40B4-BE49-F238E27FC236}">
                <a16:creationId xmlns:a16="http://schemas.microsoft.com/office/drawing/2014/main" id="{B3286D92-DB89-8671-61B1-18FA0E2B8ACC}"/>
              </a:ext>
            </a:extLst>
          </p:cNvPr>
          <p:cNvPicPr>
            <a:picLocks noChangeAspect="1"/>
          </p:cNvPicPr>
          <p:nvPr/>
        </p:nvPicPr>
        <p:blipFill>
          <a:blip r:embed="rId4"/>
          <a:stretch>
            <a:fillRect/>
          </a:stretch>
        </p:blipFill>
        <p:spPr>
          <a:xfrm>
            <a:off x="5732780" y="331170"/>
            <a:ext cx="3677920" cy="3543221"/>
          </a:xfrm>
          <a:prstGeom prst="rect">
            <a:avLst/>
          </a:prstGeom>
        </p:spPr>
      </p:pic>
      <p:pic>
        <p:nvPicPr>
          <p:cNvPr id="9" name="Picture 8" descr="Graphical user interface, text, application  AI-generated content may be incorrect.">
            <a:extLst>
              <a:ext uri="{FF2B5EF4-FFF2-40B4-BE49-F238E27FC236}">
                <a16:creationId xmlns:a16="http://schemas.microsoft.com/office/drawing/2014/main" id="{F3926433-5E4F-277E-85D1-25454610AD19}"/>
              </a:ext>
            </a:extLst>
          </p:cNvPr>
          <p:cNvPicPr>
            <a:picLocks noChangeAspect="1"/>
          </p:cNvPicPr>
          <p:nvPr/>
        </p:nvPicPr>
        <p:blipFill>
          <a:blip r:embed="rId5"/>
          <a:stretch>
            <a:fillRect/>
          </a:stretch>
        </p:blipFill>
        <p:spPr>
          <a:xfrm>
            <a:off x="3255815" y="3424172"/>
            <a:ext cx="2197395" cy="489493"/>
          </a:xfrm>
          <a:prstGeom prst="rect">
            <a:avLst/>
          </a:prstGeom>
        </p:spPr>
      </p:pic>
      <p:cxnSp>
        <p:nvCxnSpPr>
          <p:cNvPr id="11" name="Straight Connector 10">
            <a:extLst>
              <a:ext uri="{FF2B5EF4-FFF2-40B4-BE49-F238E27FC236}">
                <a16:creationId xmlns:a16="http://schemas.microsoft.com/office/drawing/2014/main" id="{F54ACD2C-03D8-9D4E-A8EC-BCC0EE4496A6}"/>
              </a:ext>
            </a:extLst>
          </p:cNvPr>
          <p:cNvCxnSpPr/>
          <p:nvPr/>
        </p:nvCxnSpPr>
        <p:spPr>
          <a:xfrm flipV="1">
            <a:off x="3164840" y="3424172"/>
            <a:ext cx="90975" cy="799848"/>
          </a:xfrm>
          <a:prstGeom prst="line">
            <a:avLst/>
          </a:prstGeom>
          <a:ln w="952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5B94AC4-C623-446B-DABC-BB091AA32160}"/>
              </a:ext>
            </a:extLst>
          </p:cNvPr>
          <p:cNvCxnSpPr/>
          <p:nvPr/>
        </p:nvCxnSpPr>
        <p:spPr>
          <a:xfrm flipV="1">
            <a:off x="3279140" y="3913665"/>
            <a:ext cx="2174070" cy="307815"/>
          </a:xfrm>
          <a:prstGeom prst="line">
            <a:avLst/>
          </a:prstGeom>
          <a:ln w="952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3D6850A9-225F-8248-10A6-BE1A596C816D}"/>
              </a:ext>
            </a:extLst>
          </p:cNvPr>
          <p:cNvSpPr/>
          <p:nvPr/>
        </p:nvSpPr>
        <p:spPr>
          <a:xfrm>
            <a:off x="3255815" y="3424172"/>
            <a:ext cx="2197395" cy="489493"/>
          </a:xfrm>
          <a:prstGeom prst="rect">
            <a:avLst/>
          </a:prstGeom>
          <a:noFill/>
          <a:ln>
            <a:solidFill>
              <a:srgbClr val="07082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005A46F7-618B-AB4B-837E-09A78F6AE86C}"/>
              </a:ext>
            </a:extLst>
          </p:cNvPr>
          <p:cNvSpPr txBox="1"/>
          <p:nvPr/>
        </p:nvSpPr>
        <p:spPr>
          <a:xfrm>
            <a:off x="1923076" y="4866501"/>
            <a:ext cx="3530134" cy="276999"/>
          </a:xfrm>
          <a:prstGeom prst="rect">
            <a:avLst/>
          </a:prstGeom>
          <a:noFill/>
        </p:spPr>
        <p:txBody>
          <a:bodyPr wrap="none" rtlCol="0">
            <a:spAutoFit/>
          </a:bodyPr>
          <a:lstStyle/>
          <a:p>
            <a:r>
              <a:rPr lang="en-US" sz="1200" dirty="0"/>
              <a:t>L. Li, </a:t>
            </a:r>
            <a:r>
              <a:rPr lang="en-US" sz="1200" i="1" dirty="0"/>
              <a:t>et al.</a:t>
            </a:r>
            <a:r>
              <a:rPr lang="en-US" sz="1200" dirty="0"/>
              <a:t>, Nature Physics </a:t>
            </a:r>
            <a:r>
              <a:rPr lang="en-US" sz="1200" b="1" dirty="0"/>
              <a:t>21</a:t>
            </a:r>
            <a:r>
              <a:rPr lang="en-US" sz="1200" dirty="0"/>
              <a:t>, 1826-1833 (2025)</a:t>
            </a:r>
          </a:p>
        </p:txBody>
      </p:sp>
      <p:pic>
        <p:nvPicPr>
          <p:cNvPr id="18" name="Picture 17" descr="Diagram, schematic  AI-generated content may be incorrect.">
            <a:extLst>
              <a:ext uri="{FF2B5EF4-FFF2-40B4-BE49-F238E27FC236}">
                <a16:creationId xmlns:a16="http://schemas.microsoft.com/office/drawing/2014/main" id="{2E13BFC4-66F1-19F9-4101-3546E5BA3D48}"/>
              </a:ext>
            </a:extLst>
          </p:cNvPr>
          <p:cNvPicPr>
            <a:picLocks noChangeAspect="1"/>
          </p:cNvPicPr>
          <p:nvPr/>
        </p:nvPicPr>
        <p:blipFill>
          <a:blip r:embed="rId6"/>
          <a:stretch>
            <a:fillRect/>
          </a:stretch>
        </p:blipFill>
        <p:spPr>
          <a:xfrm>
            <a:off x="7448408" y="3470026"/>
            <a:ext cx="1702751" cy="1551874"/>
          </a:xfrm>
          <a:prstGeom prst="rect">
            <a:avLst/>
          </a:prstGeom>
        </p:spPr>
      </p:pic>
    </p:spTree>
    <p:extLst>
      <p:ext uri="{BB962C8B-B14F-4D97-AF65-F5344CB8AC3E}">
        <p14:creationId xmlns:p14="http://schemas.microsoft.com/office/powerpoint/2010/main" val="293810511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901DA0-B9E2-3216-075A-1C45A6A3D607}"/>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4A53F2AC-EFB6-7721-A36E-BB05C7E44553}"/>
              </a:ext>
            </a:extLst>
          </p:cNvPr>
          <p:cNvSpPr>
            <a:spLocks noGrp="1"/>
          </p:cNvSpPr>
          <p:nvPr>
            <p:ph type="sldNum" sz="quarter" idx="13"/>
          </p:nvPr>
        </p:nvSpPr>
        <p:spPr>
          <a:xfrm>
            <a:off x="4343400" y="4941007"/>
            <a:ext cx="457200" cy="137160"/>
          </a:xfrm>
        </p:spPr>
        <p:txBody>
          <a:bodyPr/>
          <a:lstStyle/>
          <a:p>
            <a:fld id="{AEFAAC5A-9C4F-4278-920D-DF2BAB595749}" type="slidenum">
              <a:rPr lang="en-US" smtClean="0"/>
              <a:pPr/>
              <a:t>11</a:t>
            </a:fld>
            <a:endParaRPr lang="en-US"/>
          </a:p>
        </p:txBody>
      </p:sp>
      <p:sp>
        <p:nvSpPr>
          <p:cNvPr id="8" name="Title 1">
            <a:extLst>
              <a:ext uri="{FF2B5EF4-FFF2-40B4-BE49-F238E27FC236}">
                <a16:creationId xmlns:a16="http://schemas.microsoft.com/office/drawing/2014/main" id="{94FD73CA-FA05-0E16-5DD2-BC4A4EB4D0E5}"/>
              </a:ext>
            </a:extLst>
          </p:cNvPr>
          <p:cNvSpPr txBox="1">
            <a:spLocks/>
          </p:cNvSpPr>
          <p:nvPr/>
        </p:nvSpPr>
        <p:spPr>
          <a:xfrm>
            <a:off x="386442" y="-14052"/>
            <a:ext cx="8686799" cy="621711"/>
          </a:xfrm>
          <a:prstGeom prst="rect">
            <a:avLst/>
          </a:prstGeom>
        </p:spPr>
        <p:txBody>
          <a:bodyPr vert="horz" lIns="0" tIns="0" rIns="0" bIns="0" rtlCol="0" anchor="b">
            <a:noAutofit/>
          </a:bodyPr>
          <a:lstStyle>
            <a:lvl1pPr algn="l" defTabSz="457200" rtl="0" eaLnBrk="1" latinLnBrk="0" hangingPunct="1">
              <a:lnSpc>
                <a:spcPct val="95000"/>
              </a:lnSpc>
              <a:spcBef>
                <a:spcPct val="0"/>
              </a:spcBef>
              <a:buNone/>
              <a:defRPr sz="2800" b="1" i="0" kern="1200" cap="all" baseline="0">
                <a:solidFill>
                  <a:schemeClr val="tx1">
                    <a:lumMod val="50000"/>
                  </a:schemeClr>
                </a:solidFill>
                <a:latin typeface="+mj-lt"/>
                <a:ea typeface="+mj-ea"/>
                <a:cs typeface="+mj-cs"/>
              </a:defRPr>
            </a:lvl1pPr>
          </a:lstStyle>
          <a:p>
            <a:r>
              <a:rPr lang="en-US" cap="none" dirty="0" err="1">
                <a:solidFill>
                  <a:schemeClr val="tx1"/>
                </a:solidFill>
                <a:latin typeface="Arial" panose="020B0604020202020204" pitchFamily="34" charset="0"/>
              </a:rPr>
              <a:t>InterQnet</a:t>
            </a:r>
            <a:r>
              <a:rPr lang="en-US" cap="none" dirty="0">
                <a:solidFill>
                  <a:schemeClr val="tx1"/>
                </a:solidFill>
                <a:latin typeface="Arial" panose="020B0604020202020204" pitchFamily="34" charset="0"/>
              </a:rPr>
              <a:t>-Achieve: Recent Milestone</a:t>
            </a:r>
          </a:p>
        </p:txBody>
      </p:sp>
      <p:sp>
        <p:nvSpPr>
          <p:cNvPr id="9" name="Text Placeholder 3">
            <a:extLst>
              <a:ext uri="{FF2B5EF4-FFF2-40B4-BE49-F238E27FC236}">
                <a16:creationId xmlns:a16="http://schemas.microsoft.com/office/drawing/2014/main" id="{AA399BFB-346A-4090-B608-3D62D73285FE}"/>
              </a:ext>
            </a:extLst>
          </p:cNvPr>
          <p:cNvSpPr txBox="1">
            <a:spLocks/>
          </p:cNvSpPr>
          <p:nvPr/>
        </p:nvSpPr>
        <p:spPr>
          <a:xfrm>
            <a:off x="-183574" y="607659"/>
            <a:ext cx="7768480" cy="438150"/>
          </a:xfrm>
          <a:prstGeom prst="rect">
            <a:avLst/>
          </a:prstGeom>
        </p:spPr>
        <p:txBody>
          <a:bodyPr vert="horz" lIns="0" tIns="0" rIns="0" bIns="0" rtlCol="0" anchor="t">
            <a:noAutofit/>
          </a:bodyPr>
          <a:lstStyle>
            <a:defPPr>
              <a:defRPr lang="en-US"/>
            </a:defPPr>
            <a:lvl1pPr marL="0" algn="ctr" defTabSz="914400" rtl="0" eaLnBrk="1" latinLnBrk="0" hangingPunct="1">
              <a:defRPr sz="10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b="1" dirty="0">
                <a:solidFill>
                  <a:schemeClr val="accent2"/>
                </a:solidFill>
                <a:latin typeface="Arial" panose="020B0604020202020204" pitchFamily="34" charset="0"/>
                <a:cs typeface="Arial"/>
              </a:rPr>
              <a:t>First Microwave-to-Optical Conversion Across ArQNet</a:t>
            </a:r>
          </a:p>
        </p:txBody>
      </p:sp>
      <p:sp>
        <p:nvSpPr>
          <p:cNvPr id="15" name="Content Placeholder 5">
            <a:extLst>
              <a:ext uri="{FF2B5EF4-FFF2-40B4-BE49-F238E27FC236}">
                <a16:creationId xmlns:a16="http://schemas.microsoft.com/office/drawing/2014/main" id="{A0DBC26A-D977-B674-E5DD-9FF94B03ADD2}"/>
              </a:ext>
            </a:extLst>
          </p:cNvPr>
          <p:cNvSpPr txBox="1">
            <a:spLocks/>
          </p:cNvSpPr>
          <p:nvPr/>
        </p:nvSpPr>
        <p:spPr>
          <a:xfrm>
            <a:off x="386442" y="3362955"/>
            <a:ext cx="8757558" cy="1715212"/>
          </a:xfrm>
          <a:prstGeom prst="rect">
            <a:avLst/>
          </a:prstGeom>
        </p:spPr>
        <p:txBody>
          <a:bodyPr>
            <a:noAutofit/>
          </a:bodyPr>
          <a:lstStyle>
            <a:lvl1pPr marL="164592" indent="-164592" algn="l" defTabSz="685800" rtl="0" eaLnBrk="1" latinLnBrk="0" hangingPunct="1">
              <a:lnSpc>
                <a:spcPct val="100000"/>
              </a:lnSpc>
              <a:spcBef>
                <a:spcPts val="900"/>
              </a:spcBef>
              <a:spcAft>
                <a:spcPts val="0"/>
              </a:spcAft>
              <a:buFont typeface="Wingdings" pitchFamily="2" charset="2"/>
              <a:buChar char="§"/>
              <a:defRPr sz="1800" kern="1200">
                <a:solidFill>
                  <a:schemeClr val="tx1"/>
                </a:solidFill>
                <a:latin typeface="+mn-lt"/>
                <a:ea typeface="+mn-ea"/>
                <a:cs typeface="+mn-cs"/>
              </a:defRPr>
            </a:lvl1pPr>
            <a:lvl2pPr marL="463550" indent="-256032" algn="l" defTabSz="685800" rtl="0" eaLnBrk="1" latinLnBrk="0" hangingPunct="1">
              <a:lnSpc>
                <a:spcPct val="100000"/>
              </a:lnSpc>
              <a:spcBef>
                <a:spcPts val="300"/>
              </a:spcBef>
              <a:spcAft>
                <a:spcPts val="0"/>
              </a:spcAft>
              <a:buFont typeface="System Font Regular"/>
              <a:buChar char="—"/>
              <a:tabLst/>
              <a:defRPr sz="1800" kern="1200">
                <a:solidFill>
                  <a:schemeClr val="tx1"/>
                </a:solidFill>
                <a:latin typeface="+mn-lt"/>
                <a:ea typeface="+mn-ea"/>
                <a:cs typeface="+mn-cs"/>
              </a:defRPr>
            </a:lvl2pPr>
            <a:lvl3pPr marL="577850" indent="-142875" algn="l" defTabSz="685800" rtl="0" eaLnBrk="1" latinLnBrk="0" hangingPunct="1">
              <a:lnSpc>
                <a:spcPct val="100000"/>
              </a:lnSpc>
              <a:spcBef>
                <a:spcPts val="300"/>
              </a:spcBef>
              <a:spcAft>
                <a:spcPts val="0"/>
              </a:spcAft>
              <a:buFont typeface="Arial" panose="020B0604020202020204" pitchFamily="34" charset="0"/>
              <a:buChar char="•"/>
              <a:tabLst/>
              <a:defRPr sz="1800" kern="1200">
                <a:solidFill>
                  <a:schemeClr val="tx1"/>
                </a:solidFill>
                <a:latin typeface="+mn-lt"/>
                <a:ea typeface="+mn-ea"/>
                <a:cs typeface="+mn-cs"/>
              </a:defRPr>
            </a:lvl3pPr>
            <a:lvl4pPr marL="862013" indent="-256032" algn="l" defTabSz="685800" rtl="0" eaLnBrk="1" latinLnBrk="0" hangingPunct="1">
              <a:lnSpc>
                <a:spcPct val="100000"/>
              </a:lnSpc>
              <a:spcBef>
                <a:spcPts val="300"/>
              </a:spcBef>
              <a:spcAft>
                <a:spcPts val="0"/>
              </a:spcAft>
              <a:buFont typeface="System Font Regular"/>
              <a:buChar char="—"/>
              <a:tabLst/>
              <a:defRPr sz="1800" kern="1200">
                <a:solidFill>
                  <a:schemeClr val="tx1"/>
                </a:solidFill>
                <a:latin typeface="+mn-lt"/>
                <a:ea typeface="+mn-ea"/>
                <a:cs typeface="+mn-cs"/>
              </a:defRPr>
            </a:lvl4pPr>
            <a:lvl5pPr marL="1031875" indent="-164592" algn="l" defTabSz="685800" rtl="0" eaLnBrk="1" latinLnBrk="0" hangingPunct="1">
              <a:lnSpc>
                <a:spcPct val="100000"/>
              </a:lnSpc>
              <a:spcBef>
                <a:spcPts val="300"/>
              </a:spcBef>
              <a:spcAft>
                <a:spcPts val="0"/>
              </a:spcAft>
              <a:buFont typeface="System Font Regular"/>
              <a:buChar char="»"/>
              <a:tabLst/>
              <a:defRPr sz="18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457200">
              <a:spcBef>
                <a:spcPts val="600"/>
              </a:spcBef>
              <a:buNone/>
              <a:defRPr/>
            </a:pPr>
            <a:r>
              <a:rPr lang="en-US" sz="1600" b="1" i="1" dirty="0">
                <a:solidFill>
                  <a:srgbClr val="47484A">
                    <a:lumMod val="50000"/>
                  </a:srgbClr>
                </a:solidFill>
              </a:rPr>
              <a:t>Demonstrated first M-O photon conversion (1st-gen piezo-optomechanical transducer, </a:t>
            </a:r>
            <a:r>
              <a:rPr lang="en-US" sz="1600" b="1" i="1" dirty="0" err="1">
                <a:solidFill>
                  <a:srgbClr val="47484A">
                    <a:lumMod val="50000"/>
                  </a:srgbClr>
                </a:solidFill>
              </a:rPr>
              <a:t>Bldg</a:t>
            </a:r>
            <a:r>
              <a:rPr lang="en-US" sz="1600" b="1" i="1" dirty="0">
                <a:solidFill>
                  <a:srgbClr val="47484A">
                    <a:lumMod val="50000"/>
                  </a:srgbClr>
                </a:solidFill>
              </a:rPr>
              <a:t> 440) </a:t>
            </a:r>
            <a:r>
              <a:rPr lang="en-US" dirty="0"/>
              <a:t>Remote operation: optical pump in Bldg 242 controls transducer in Bldg 440 (2.87 km fiber)Two conversion bands observed: 9.715 GHz and 9.739 GHz (local and remote pump) Next step: pulsed-pump scheme, bidirectional conversion, efficiency/noise characterization</a:t>
            </a:r>
          </a:p>
        </p:txBody>
      </p:sp>
      <p:pic>
        <p:nvPicPr>
          <p:cNvPr id="200" name="MOTransducerMilestone"/>
          <p:cNvPicPr>
            <a:picLocks noChangeAspect="1"/>
          </p:cNvPicPr>
          <p:nvPr/>
        </p:nvPicPr>
        <p:blipFill>
          <a:blip r:embed="rId3"/>
          <a:stretch>
            <a:fillRect/>
          </a:stretch>
        </p:blipFill>
        <p:spPr>
          <a:xfrm>
            <a:off x="1137518" y="909237"/>
            <a:ext cx="6563630" cy="2552948"/>
          </a:xfrm>
          <a:prstGeom prst="rect">
            <a:avLst/>
          </a:prstGeom>
        </p:spPr>
      </p:pic>
    </p:spTree>
    <p:extLst>
      <p:ext uri="{BB962C8B-B14F-4D97-AF65-F5344CB8AC3E}">
        <p14:creationId xmlns:p14="http://schemas.microsoft.com/office/powerpoint/2010/main" val="61769171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950EB4-3C84-EB4D-EE4E-4B66A4B1842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279171D-B2FA-450C-675E-1AD83FCD01EE}"/>
              </a:ext>
            </a:extLst>
          </p:cNvPr>
          <p:cNvSpPr>
            <a:spLocks noGrp="1"/>
          </p:cNvSpPr>
          <p:nvPr>
            <p:ph type="title"/>
          </p:nvPr>
        </p:nvSpPr>
        <p:spPr>
          <a:xfrm>
            <a:off x="457201" y="-80840"/>
            <a:ext cx="8372901" cy="621711"/>
          </a:xfrm>
        </p:spPr>
        <p:txBody>
          <a:bodyPr/>
          <a:lstStyle/>
          <a:p>
            <a:r>
              <a:rPr lang="en-US" cap="none" dirty="0"/>
              <a:t>Thrust II: Error Handling</a:t>
            </a:r>
          </a:p>
        </p:txBody>
      </p:sp>
      <p:sp>
        <p:nvSpPr>
          <p:cNvPr id="3" name="Text Placeholder 2">
            <a:extLst>
              <a:ext uri="{FF2B5EF4-FFF2-40B4-BE49-F238E27FC236}">
                <a16:creationId xmlns:a16="http://schemas.microsoft.com/office/drawing/2014/main" id="{01BC3C65-51D9-ADA3-9294-FBA0559BC267}"/>
              </a:ext>
            </a:extLst>
          </p:cNvPr>
          <p:cNvSpPr>
            <a:spLocks noGrp="1"/>
          </p:cNvSpPr>
          <p:nvPr>
            <p:ph type="body" sz="quarter" idx="13"/>
          </p:nvPr>
        </p:nvSpPr>
        <p:spPr>
          <a:xfrm>
            <a:off x="457200" y="554557"/>
            <a:ext cx="8382000" cy="438150"/>
          </a:xfrm>
        </p:spPr>
        <p:txBody>
          <a:bodyPr vert="horz" lIns="0" tIns="0" rIns="0" bIns="0" rtlCol="0" anchor="t">
            <a:noAutofit/>
          </a:bodyPr>
          <a:lstStyle/>
          <a:p>
            <a:r>
              <a:rPr lang="en-US" dirty="0"/>
              <a:t>Improving Yield &amp; Robustness</a:t>
            </a:r>
          </a:p>
        </p:txBody>
      </p:sp>
      <p:graphicFrame>
        <p:nvGraphicFramePr>
          <p:cNvPr id="39" name="Table 38">
            <a:extLst>
              <a:ext uri="{FF2B5EF4-FFF2-40B4-BE49-F238E27FC236}">
                <a16:creationId xmlns:a16="http://schemas.microsoft.com/office/drawing/2014/main" id="{C07116A0-DDAA-1C3F-2809-D7C2139E3A85}"/>
              </a:ext>
            </a:extLst>
          </p:cNvPr>
          <p:cNvGraphicFramePr>
            <a:graphicFrameLocks noGrp="1"/>
          </p:cNvGraphicFramePr>
          <p:nvPr>
            <p:extLst>
              <p:ext uri="{D42A27DB-BD31-4B8C-83A1-F6EECF244321}">
                <p14:modId xmlns:p14="http://schemas.microsoft.com/office/powerpoint/2010/main" val="3862426087"/>
              </p:ext>
            </p:extLst>
          </p:nvPr>
        </p:nvGraphicFramePr>
        <p:xfrm>
          <a:off x="345971" y="992707"/>
          <a:ext cx="8595360" cy="3749040"/>
        </p:xfrm>
        <a:graphic>
          <a:graphicData uri="http://schemas.openxmlformats.org/drawingml/2006/table">
            <a:tbl>
              <a:tblPr firstRow="1" bandRow="1">
                <a:tableStyleId>{5C22544A-7EE6-4342-B048-85BDC9FD1C3A}</a:tableStyleId>
              </a:tblPr>
              <a:tblGrid>
                <a:gridCol w="2402774">
                  <a:extLst>
                    <a:ext uri="{9D8B030D-6E8A-4147-A177-3AD203B41FA5}">
                      <a16:colId xmlns:a16="http://schemas.microsoft.com/office/drawing/2014/main" val="20000"/>
                    </a:ext>
                  </a:extLst>
                </a:gridCol>
                <a:gridCol w="3230088">
                  <a:extLst>
                    <a:ext uri="{9D8B030D-6E8A-4147-A177-3AD203B41FA5}">
                      <a16:colId xmlns:a16="http://schemas.microsoft.com/office/drawing/2014/main" val="20001"/>
                    </a:ext>
                  </a:extLst>
                </a:gridCol>
                <a:gridCol w="2962498">
                  <a:extLst>
                    <a:ext uri="{9D8B030D-6E8A-4147-A177-3AD203B41FA5}">
                      <a16:colId xmlns:a16="http://schemas.microsoft.com/office/drawing/2014/main" val="20002"/>
                    </a:ext>
                  </a:extLst>
                </a:gridCol>
              </a:tblGrid>
              <a:tr h="731520">
                <a:tc>
                  <a:txBody>
                    <a:bodyPr/>
                    <a:lstStyle/>
                    <a:p>
                      <a:pPr>
                        <a:buNone/>
                      </a:pPr>
                      <a:r>
                        <a:rPr lang="en-US" sz="2200" dirty="0"/>
                        <a:t>Theme</a:t>
                      </a:r>
                    </a:p>
                  </a:txBody>
                  <a:tcPr anchor="ctr"/>
                </a:tc>
                <a:tc>
                  <a:txBody>
                    <a:bodyPr/>
                    <a:lstStyle/>
                    <a:p>
                      <a:pPr>
                        <a:buNone/>
                      </a:pPr>
                      <a:r>
                        <a:rPr lang="en-US" sz="2200" dirty="0"/>
                        <a:t>Progress</a:t>
                      </a:r>
                    </a:p>
                  </a:txBody>
                  <a:tcPr anchor="ctr"/>
                </a:tc>
                <a:tc>
                  <a:txBody>
                    <a:bodyPr/>
                    <a:lstStyle/>
                    <a:p>
                      <a:pPr>
                        <a:buNone/>
                      </a:pPr>
                      <a:r>
                        <a:rPr lang="en-US" sz="2200" dirty="0"/>
                        <a:t>Status / Next Step</a:t>
                      </a:r>
                    </a:p>
                  </a:txBody>
                  <a:tcPr anchor="ctr"/>
                </a:tc>
                <a:extLst>
                  <a:ext uri="{0D108BD9-81ED-4DB2-BD59-A6C34878D82A}">
                    <a16:rowId xmlns:a16="http://schemas.microsoft.com/office/drawing/2014/main" val="10000"/>
                  </a:ext>
                </a:extLst>
              </a:tr>
              <a:tr h="731520">
                <a:tc>
                  <a:txBody>
                    <a:bodyPr/>
                    <a:lstStyle/>
                    <a:p>
                      <a:pPr>
                        <a:buNone/>
                      </a:pPr>
                      <a:r>
                        <a:rPr lang="en-US" sz="1800" b="1" dirty="0"/>
                        <a:t>Fault-Tolerant Entanglement Distillation (qLDPC)</a:t>
                      </a:r>
                      <a:endParaRPr lang="en-US" sz="1800" dirty="0"/>
                    </a:p>
                  </a:txBody>
                  <a:tcPr anchor="ctr"/>
                </a:tc>
                <a:tc>
                  <a:txBody>
                    <a:bodyPr/>
                    <a:lstStyle/>
                    <a:p>
                      <a:pPr>
                        <a:buNone/>
                      </a:pPr>
                      <a:r>
                        <a:rPr lang="en-US" sz="1800"/>
                        <a:t>Logical Bell pairs distilled at constant resource overhead (simulated)</a:t>
                      </a:r>
                    </a:p>
                  </a:txBody>
                  <a:tcPr anchor="ctr"/>
                </a:tc>
                <a:tc>
                  <a:txBody>
                    <a:bodyPr/>
                    <a:lstStyle/>
                    <a:p>
                      <a:pPr>
                        <a:buNone/>
                      </a:pPr>
                      <a:r>
                        <a:rPr lang="en-US" sz="1800"/>
                        <a:t>Validating on hardware; scaling to realistic noise</a:t>
                      </a:r>
                    </a:p>
                  </a:txBody>
                  <a:tcPr anchor="ctr"/>
                </a:tc>
                <a:extLst>
                  <a:ext uri="{0D108BD9-81ED-4DB2-BD59-A6C34878D82A}">
                    <a16:rowId xmlns:a16="http://schemas.microsoft.com/office/drawing/2014/main" val="10001"/>
                  </a:ext>
                </a:extLst>
              </a:tr>
              <a:tr h="731520">
                <a:tc>
                  <a:txBody>
                    <a:bodyPr/>
                    <a:lstStyle/>
                    <a:p>
                      <a:pPr>
                        <a:buNone/>
                      </a:pPr>
                      <a:r>
                        <a:rPr lang="en-US" sz="1800" b="1" dirty="0"/>
                        <a:t>Near-Term Error Mitigation (Pauli Check Sandwiching)</a:t>
                      </a:r>
                      <a:endParaRPr lang="en-US" sz="1800" dirty="0"/>
                    </a:p>
                  </a:txBody>
                  <a:tcPr anchor="ctr"/>
                </a:tc>
                <a:tc>
                  <a:txBody>
                    <a:bodyPr/>
                    <a:lstStyle/>
                    <a:p>
                      <a:pPr>
                        <a:buNone/>
                      </a:pPr>
                      <a:r>
                        <a:rPr lang="en-US" sz="1800"/>
                        <a:t>Lightweight fidelity improvement compatible with near-term hardware</a:t>
                      </a:r>
                    </a:p>
                  </a:txBody>
                  <a:tcPr anchor="ctr"/>
                </a:tc>
                <a:tc>
                  <a:txBody>
                    <a:bodyPr/>
                    <a:lstStyle/>
                    <a:p>
                      <a:pPr>
                        <a:buNone/>
                      </a:pPr>
                      <a:r>
                        <a:rPr lang="en-US" sz="1800"/>
                        <a:t>Bell violation demo on ArQNet; improving gate fidelity</a:t>
                      </a:r>
                    </a:p>
                  </a:txBody>
                  <a:tcPr anchor="ctr"/>
                </a:tc>
                <a:extLst>
                  <a:ext uri="{0D108BD9-81ED-4DB2-BD59-A6C34878D82A}">
                    <a16:rowId xmlns:a16="http://schemas.microsoft.com/office/drawing/2014/main" val="10002"/>
                  </a:ext>
                </a:extLst>
              </a:tr>
              <a:tr h="731520">
                <a:tc>
                  <a:txBody>
                    <a:bodyPr/>
                    <a:lstStyle/>
                    <a:p>
                      <a:pPr>
                        <a:buNone/>
                      </a:pPr>
                      <a:r>
                        <a:rPr lang="en-US" sz="1800" b="1" dirty="0"/>
                        <a:t>Encoded Repeaters (2nd-Gen Architecture)</a:t>
                      </a:r>
                      <a:endParaRPr lang="en-US" sz="1800" dirty="0"/>
                    </a:p>
                  </a:txBody>
                  <a:tcPr anchor="ctr"/>
                </a:tc>
                <a:tc>
                  <a:txBody>
                    <a:bodyPr/>
                    <a:lstStyle/>
                    <a:p>
                      <a:pPr>
                        <a:buNone/>
                      </a:pPr>
                      <a:r>
                        <a:rPr lang="en-US" sz="1800" dirty="0"/>
                        <a:t>QRE-CEC: 0.91 fidelity over 2,000 km; second-order error suppression</a:t>
                      </a:r>
                    </a:p>
                  </a:txBody>
                  <a:tcPr anchor="ctr"/>
                </a:tc>
                <a:tc>
                  <a:txBody>
                    <a:bodyPr/>
                    <a:lstStyle/>
                    <a:p>
                      <a:pPr>
                        <a:buNone/>
                      </a:pPr>
                      <a:r>
                        <a:rPr lang="en-US" sz="1800" dirty="0"/>
                        <a:t>Scaling to larger code distances and heterogeneous platforms</a:t>
                      </a:r>
                    </a:p>
                  </a:txBody>
                  <a:tcPr anchor="ct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73133468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9AD2F4-CAAC-BBAF-F956-1ECC12245247}"/>
              </a:ext>
            </a:extLst>
          </p:cNvPr>
          <p:cNvSpPr>
            <a:spLocks noGrp="1"/>
          </p:cNvSpPr>
          <p:nvPr>
            <p:ph type="title"/>
          </p:nvPr>
        </p:nvSpPr>
        <p:spPr/>
        <p:txBody>
          <a:bodyPr/>
          <a:lstStyle/>
          <a:p>
            <a:r>
              <a:rPr lang="en-US" cap="none" dirty="0"/>
              <a:t>Bosonic Codes Approaching Quantum Channel Capacity</a:t>
            </a:r>
          </a:p>
        </p:txBody>
      </p:sp>
      <p:pic>
        <p:nvPicPr>
          <p:cNvPr id="5" name="Picture 4">
            <a:extLst>
              <a:ext uri="{FF2B5EF4-FFF2-40B4-BE49-F238E27FC236}">
                <a16:creationId xmlns:a16="http://schemas.microsoft.com/office/drawing/2014/main" id="{09E8EB85-9FB5-69F5-67E9-6FC204E04F99}"/>
              </a:ext>
            </a:extLst>
          </p:cNvPr>
          <p:cNvPicPr>
            <a:picLocks noChangeAspect="1"/>
          </p:cNvPicPr>
          <p:nvPr/>
        </p:nvPicPr>
        <p:blipFill>
          <a:blip r:embed="rId3"/>
          <a:stretch>
            <a:fillRect/>
          </a:stretch>
        </p:blipFill>
        <p:spPr>
          <a:xfrm>
            <a:off x="237596" y="1274345"/>
            <a:ext cx="3543348" cy="1291500"/>
          </a:xfrm>
          <a:prstGeom prst="rect">
            <a:avLst/>
          </a:prstGeom>
        </p:spPr>
      </p:pic>
      <p:grpSp>
        <p:nvGrpSpPr>
          <p:cNvPr id="8" name="Group 7">
            <a:extLst>
              <a:ext uri="{FF2B5EF4-FFF2-40B4-BE49-F238E27FC236}">
                <a16:creationId xmlns:a16="http://schemas.microsoft.com/office/drawing/2014/main" id="{E835A15E-1DE5-7B49-61B7-08ABFD0E5223}"/>
              </a:ext>
            </a:extLst>
          </p:cNvPr>
          <p:cNvGrpSpPr/>
          <p:nvPr/>
        </p:nvGrpSpPr>
        <p:grpSpPr>
          <a:xfrm>
            <a:off x="3813662" y="1168719"/>
            <a:ext cx="2575887" cy="1553245"/>
            <a:chOff x="5357782" y="2178050"/>
            <a:chExt cx="2575887" cy="1553245"/>
          </a:xfrm>
        </p:grpSpPr>
        <p:pic>
          <p:nvPicPr>
            <p:cNvPr id="6" name="Picture 5">
              <a:extLst>
                <a:ext uri="{FF2B5EF4-FFF2-40B4-BE49-F238E27FC236}">
                  <a16:creationId xmlns:a16="http://schemas.microsoft.com/office/drawing/2014/main" id="{E18B66EA-1005-02C8-4D48-7E290218B221}"/>
                </a:ext>
              </a:extLst>
            </p:cNvPr>
            <p:cNvPicPr>
              <a:picLocks noChangeAspect="1"/>
            </p:cNvPicPr>
            <p:nvPr/>
          </p:nvPicPr>
          <p:blipFill>
            <a:blip r:embed="rId4">
              <a:clrChange>
                <a:clrFrom>
                  <a:srgbClr val="FFFFFF"/>
                </a:clrFrom>
                <a:clrTo>
                  <a:srgbClr val="FFFFFF">
                    <a:alpha val="0"/>
                  </a:srgbClr>
                </a:clrTo>
              </a:clrChange>
            </a:blip>
            <a:srcRect r="51734"/>
            <a:stretch/>
          </p:blipFill>
          <p:spPr>
            <a:xfrm>
              <a:off x="5357782" y="2178050"/>
              <a:ext cx="2575887" cy="1430134"/>
            </a:xfrm>
            <a:prstGeom prst="rect">
              <a:avLst/>
            </a:prstGeom>
          </p:spPr>
        </p:pic>
        <p:sp>
          <p:nvSpPr>
            <p:cNvPr id="7" name="TextBox 6">
              <a:extLst>
                <a:ext uri="{FF2B5EF4-FFF2-40B4-BE49-F238E27FC236}">
                  <a16:creationId xmlns:a16="http://schemas.microsoft.com/office/drawing/2014/main" id="{741C131C-A541-8A36-207F-1E7F86476F97}"/>
                </a:ext>
              </a:extLst>
            </p:cNvPr>
            <p:cNvSpPr txBox="1"/>
            <p:nvPr/>
          </p:nvSpPr>
          <p:spPr>
            <a:xfrm>
              <a:off x="5555683" y="3608184"/>
              <a:ext cx="2180084" cy="123111"/>
            </a:xfrm>
            <a:prstGeom prst="rect">
              <a:avLst/>
            </a:prstGeom>
          </p:spPr>
          <p:txBody>
            <a:bodyPr wrap="none" lIns="0" tIns="0" rIns="0" bIns="0" rtlCol="0">
              <a:spAutoFit/>
            </a:bodyPr>
            <a:lstStyle/>
            <a:p>
              <a:pPr marL="342900" marR="0" indent="-342900" defTabSz="914400" rtl="0" eaLnBrk="0" fontAlgn="base" latinLnBrk="0" hangingPunct="0">
                <a:lnSpc>
                  <a:spcPct val="100000"/>
                </a:lnSpc>
                <a:spcBef>
                  <a:spcPts val="0"/>
                </a:spcBef>
                <a:spcAft>
                  <a:spcPct val="0"/>
                </a:spcAft>
                <a:buClrTx/>
                <a:buSzTx/>
                <a:tabLst/>
              </a:pPr>
              <a:r>
                <a:rPr kumimoji="0" lang="en-US" sz="800" b="0" i="0" u="none" strike="noStrike" kern="1200" cap="none" spc="0" normalizeH="0" baseline="0" noProof="0" dirty="0">
                  <a:ln>
                    <a:noFill/>
                  </a:ln>
                  <a:solidFill>
                    <a:schemeClr val="tx1"/>
                  </a:solidFill>
                  <a:effectLst/>
                  <a:uLnTx/>
                  <a:uFillTx/>
                  <a:latin typeface="+mn-lt"/>
                  <a:ea typeface="+mn-ea"/>
                  <a:cs typeface="+mn-cs"/>
                </a:rPr>
                <a:t>Increased coding rate for multi-mode GKP code</a:t>
              </a:r>
            </a:p>
          </p:txBody>
        </p:sp>
      </p:grpSp>
      <p:grpSp>
        <p:nvGrpSpPr>
          <p:cNvPr id="11" name="Group 10">
            <a:extLst>
              <a:ext uri="{FF2B5EF4-FFF2-40B4-BE49-F238E27FC236}">
                <a16:creationId xmlns:a16="http://schemas.microsoft.com/office/drawing/2014/main" id="{330DFA5A-229E-C239-4112-58AB734A8708}"/>
              </a:ext>
            </a:extLst>
          </p:cNvPr>
          <p:cNvGrpSpPr/>
          <p:nvPr/>
        </p:nvGrpSpPr>
        <p:grpSpPr>
          <a:xfrm>
            <a:off x="6422267" y="1223094"/>
            <a:ext cx="2683427" cy="1498870"/>
            <a:chOff x="6593038" y="2172126"/>
            <a:chExt cx="2683427" cy="1498870"/>
          </a:xfrm>
        </p:grpSpPr>
        <p:pic>
          <p:nvPicPr>
            <p:cNvPr id="9" name="Picture 8">
              <a:extLst>
                <a:ext uri="{FF2B5EF4-FFF2-40B4-BE49-F238E27FC236}">
                  <a16:creationId xmlns:a16="http://schemas.microsoft.com/office/drawing/2014/main" id="{E478ADA0-02FD-FD75-AF5C-E8B7E86AE4A5}"/>
                </a:ext>
              </a:extLst>
            </p:cNvPr>
            <p:cNvPicPr>
              <a:picLocks noChangeAspect="1"/>
            </p:cNvPicPr>
            <p:nvPr/>
          </p:nvPicPr>
          <p:blipFill>
            <a:blip r:embed="rId4">
              <a:clrChange>
                <a:clrFrom>
                  <a:srgbClr val="FFFFFF"/>
                </a:clrFrom>
                <a:clrTo>
                  <a:srgbClr val="FFFFFF">
                    <a:alpha val="0"/>
                  </a:srgbClr>
                </a:clrTo>
              </a:clrChange>
            </a:blip>
            <a:srcRect l="51565" r="169"/>
            <a:stretch/>
          </p:blipFill>
          <p:spPr>
            <a:xfrm>
              <a:off x="6725504" y="2172126"/>
              <a:ext cx="2418496" cy="1342751"/>
            </a:xfrm>
            <a:prstGeom prst="rect">
              <a:avLst/>
            </a:prstGeom>
          </p:spPr>
        </p:pic>
        <p:sp>
          <p:nvSpPr>
            <p:cNvPr id="10" name="TextBox 9">
              <a:extLst>
                <a:ext uri="{FF2B5EF4-FFF2-40B4-BE49-F238E27FC236}">
                  <a16:creationId xmlns:a16="http://schemas.microsoft.com/office/drawing/2014/main" id="{61B2AE09-8E61-404D-11C5-693F0967DAE4}"/>
                </a:ext>
              </a:extLst>
            </p:cNvPr>
            <p:cNvSpPr txBox="1"/>
            <p:nvPr/>
          </p:nvSpPr>
          <p:spPr>
            <a:xfrm>
              <a:off x="6593038" y="3547885"/>
              <a:ext cx="2683427" cy="123111"/>
            </a:xfrm>
            <a:prstGeom prst="rect">
              <a:avLst/>
            </a:prstGeom>
          </p:spPr>
          <p:txBody>
            <a:bodyPr wrap="none" lIns="0" tIns="0" rIns="0" bIns="0" rtlCol="0">
              <a:spAutoFit/>
            </a:bodyPr>
            <a:lstStyle/>
            <a:p>
              <a:pPr marL="342900" marR="0" indent="-342900" defTabSz="914400" rtl="0" eaLnBrk="0" fontAlgn="base" latinLnBrk="0" hangingPunct="0">
                <a:lnSpc>
                  <a:spcPct val="100000"/>
                </a:lnSpc>
                <a:spcBef>
                  <a:spcPts val="0"/>
                </a:spcBef>
                <a:spcAft>
                  <a:spcPct val="0"/>
                </a:spcAft>
                <a:buClrTx/>
                <a:buSzTx/>
                <a:tabLst/>
              </a:pPr>
              <a:r>
                <a:rPr kumimoji="0" lang="en-US" sz="800" b="0" i="0" u="none" strike="noStrike" kern="1200" cap="none" spc="0" normalizeH="0" baseline="0" noProof="0" dirty="0">
                  <a:ln>
                    <a:noFill/>
                  </a:ln>
                  <a:solidFill>
                    <a:schemeClr val="tx1"/>
                  </a:solidFill>
                  <a:effectLst/>
                  <a:uLnTx/>
                  <a:uFillTx/>
                  <a:latin typeface="+mn-lt"/>
                  <a:ea typeface="+mn-ea"/>
                  <a:cs typeface="+mn-cs"/>
                </a:rPr>
                <a:t>Capacity achieving performance with near optimal decoder</a:t>
              </a:r>
            </a:p>
          </p:txBody>
        </p:sp>
      </p:grpSp>
      <p:sp>
        <p:nvSpPr>
          <p:cNvPr id="16" name="Content Placeholder 5">
            <a:extLst>
              <a:ext uri="{FF2B5EF4-FFF2-40B4-BE49-F238E27FC236}">
                <a16:creationId xmlns:a16="http://schemas.microsoft.com/office/drawing/2014/main" id="{641AE9C7-3055-6D3D-1260-D213DFF538CF}"/>
              </a:ext>
            </a:extLst>
          </p:cNvPr>
          <p:cNvSpPr txBox="1">
            <a:spLocks/>
          </p:cNvSpPr>
          <p:nvPr/>
        </p:nvSpPr>
        <p:spPr>
          <a:xfrm>
            <a:off x="314960" y="3038481"/>
            <a:ext cx="8658269" cy="1464939"/>
          </a:xfrm>
          <a:prstGeom prst="rect">
            <a:avLst/>
          </a:prstGeom>
        </p:spPr>
        <p:txBody>
          <a:bodyPr vert="horz" lIns="0" tIns="0" rIns="0" bIns="0" rtlCol="0">
            <a:noAutofit/>
          </a:bodyPr>
          <a:lstStyle>
            <a:lvl1pPr marL="164592" indent="-164592" algn="l" defTabSz="685800" rtl="0" eaLnBrk="1" latinLnBrk="0" hangingPunct="1">
              <a:lnSpc>
                <a:spcPct val="100000"/>
              </a:lnSpc>
              <a:spcBef>
                <a:spcPts val="900"/>
              </a:spcBef>
              <a:spcAft>
                <a:spcPts val="0"/>
              </a:spcAft>
              <a:buFont typeface="Wingdings" pitchFamily="2" charset="2"/>
              <a:buChar char="§"/>
              <a:defRPr sz="1800" kern="1200">
                <a:solidFill>
                  <a:schemeClr val="tx1"/>
                </a:solidFill>
                <a:latin typeface="+mn-lt"/>
                <a:ea typeface="+mn-ea"/>
                <a:cs typeface="+mn-cs"/>
              </a:defRPr>
            </a:lvl1pPr>
            <a:lvl2pPr marL="463550" indent="-256032" algn="l" defTabSz="685800" rtl="0" eaLnBrk="1" latinLnBrk="0" hangingPunct="1">
              <a:lnSpc>
                <a:spcPct val="100000"/>
              </a:lnSpc>
              <a:spcBef>
                <a:spcPts val="300"/>
              </a:spcBef>
              <a:spcAft>
                <a:spcPts val="0"/>
              </a:spcAft>
              <a:buFont typeface="System Font Regular"/>
              <a:buChar char="—"/>
              <a:tabLst/>
              <a:defRPr sz="1800" kern="1200">
                <a:solidFill>
                  <a:schemeClr val="tx1"/>
                </a:solidFill>
                <a:latin typeface="+mn-lt"/>
                <a:ea typeface="+mn-ea"/>
                <a:cs typeface="+mn-cs"/>
              </a:defRPr>
            </a:lvl2pPr>
            <a:lvl3pPr marL="577850" indent="-142875" algn="l" defTabSz="685800" rtl="0" eaLnBrk="1" latinLnBrk="0" hangingPunct="1">
              <a:lnSpc>
                <a:spcPct val="100000"/>
              </a:lnSpc>
              <a:spcBef>
                <a:spcPts val="300"/>
              </a:spcBef>
              <a:spcAft>
                <a:spcPts val="0"/>
              </a:spcAft>
              <a:buFont typeface="Arial" panose="020B0604020202020204" pitchFamily="34" charset="0"/>
              <a:buChar char="•"/>
              <a:tabLst/>
              <a:defRPr sz="1800" kern="1200">
                <a:solidFill>
                  <a:schemeClr val="tx1"/>
                </a:solidFill>
                <a:latin typeface="+mn-lt"/>
                <a:ea typeface="+mn-ea"/>
                <a:cs typeface="+mn-cs"/>
              </a:defRPr>
            </a:lvl3pPr>
            <a:lvl4pPr marL="862013" indent="-256032" algn="l" defTabSz="685800" rtl="0" eaLnBrk="1" latinLnBrk="0" hangingPunct="1">
              <a:lnSpc>
                <a:spcPct val="100000"/>
              </a:lnSpc>
              <a:spcBef>
                <a:spcPts val="300"/>
              </a:spcBef>
              <a:spcAft>
                <a:spcPts val="0"/>
              </a:spcAft>
              <a:buFont typeface="System Font Regular"/>
              <a:buChar char="—"/>
              <a:tabLst/>
              <a:defRPr sz="1800" kern="1200">
                <a:solidFill>
                  <a:schemeClr val="tx1"/>
                </a:solidFill>
                <a:latin typeface="+mn-lt"/>
                <a:ea typeface="+mn-ea"/>
                <a:cs typeface="+mn-cs"/>
              </a:defRPr>
            </a:lvl4pPr>
            <a:lvl5pPr marL="1031875" indent="-164592" algn="l" defTabSz="685800" rtl="0" eaLnBrk="1" latinLnBrk="0" hangingPunct="1">
              <a:lnSpc>
                <a:spcPct val="100000"/>
              </a:lnSpc>
              <a:spcBef>
                <a:spcPts val="300"/>
              </a:spcBef>
              <a:spcAft>
                <a:spcPts val="0"/>
              </a:spcAft>
              <a:buFont typeface="System Font Regular"/>
              <a:buChar char="»"/>
              <a:tabLst/>
              <a:defRPr sz="18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457200">
              <a:spcBef>
                <a:spcPts val="600"/>
              </a:spcBef>
              <a:buNone/>
              <a:defRPr/>
            </a:pPr>
            <a:r>
              <a:rPr lang="en-US" sz="1600" b="1" dirty="0"/>
              <a:t>Goal:</a:t>
            </a:r>
            <a:r>
              <a:rPr lang="en-US" sz="1600" dirty="0"/>
              <a:t> Design high-yield, high-fidelity entanglement purification near quantum capacity.</a:t>
            </a:r>
          </a:p>
          <a:p>
            <a:pPr marL="0" indent="0" defTabSz="457200">
              <a:spcBef>
                <a:spcPts val="600"/>
              </a:spcBef>
              <a:buNone/>
              <a:defRPr/>
            </a:pPr>
            <a:r>
              <a:rPr lang="en-US" sz="1600" b="1" dirty="0"/>
              <a:t>Approach:</a:t>
            </a:r>
            <a:r>
              <a:rPr lang="en-US" sz="1600" dirty="0"/>
              <a:t> Use multi-mode GKP codes with optimized lattices over bosonic channels.</a:t>
            </a:r>
          </a:p>
          <a:p>
            <a:pPr marL="0" indent="0" defTabSz="457200">
              <a:spcBef>
                <a:spcPts val="600"/>
              </a:spcBef>
              <a:buNone/>
              <a:defRPr/>
            </a:pPr>
            <a:r>
              <a:rPr lang="en-US" sz="1600" b="1" dirty="0"/>
              <a:t>Encoding:</a:t>
            </a:r>
            <a:r>
              <a:rPr lang="en-US" sz="1600" dirty="0"/>
              <a:t> Leverages dense lattice packings to boost quantum throughput.</a:t>
            </a:r>
          </a:p>
          <a:p>
            <a:pPr marL="0" indent="0" defTabSz="457200">
              <a:spcBef>
                <a:spcPts val="600"/>
              </a:spcBef>
              <a:buNone/>
              <a:defRPr/>
            </a:pPr>
            <a:r>
              <a:rPr lang="en-US" sz="1600" b="1" dirty="0"/>
              <a:t>Results:</a:t>
            </a:r>
            <a:r>
              <a:rPr lang="en-US" sz="1600" dirty="0"/>
              <a:t> More modes improve fidelity and achievable communication rate.</a:t>
            </a:r>
          </a:p>
          <a:p>
            <a:pPr marL="0" indent="0" defTabSz="457200">
              <a:spcBef>
                <a:spcPts val="600"/>
              </a:spcBef>
              <a:buNone/>
              <a:defRPr/>
            </a:pPr>
            <a:r>
              <a:rPr lang="en-US" sz="1600" b="1" dirty="0"/>
              <a:t>Impact:</a:t>
            </a:r>
            <a:r>
              <a:rPr lang="en-US" sz="1600" dirty="0"/>
              <a:t> Enables near-capacity entanglement distribution in hybrid quantum systems.</a:t>
            </a:r>
          </a:p>
        </p:txBody>
      </p:sp>
      <p:sp>
        <p:nvSpPr>
          <p:cNvPr id="4" name="TextBox 3">
            <a:extLst>
              <a:ext uri="{FF2B5EF4-FFF2-40B4-BE49-F238E27FC236}">
                <a16:creationId xmlns:a16="http://schemas.microsoft.com/office/drawing/2014/main" id="{2F09372A-B505-9DB3-8E0F-5E9BC39E4974}"/>
              </a:ext>
            </a:extLst>
          </p:cNvPr>
          <p:cNvSpPr txBox="1"/>
          <p:nvPr/>
        </p:nvSpPr>
        <p:spPr>
          <a:xfrm>
            <a:off x="2358094" y="4737992"/>
            <a:ext cx="4572000" cy="577081"/>
          </a:xfrm>
          <a:prstGeom prst="rect">
            <a:avLst/>
          </a:prstGeom>
          <a:noFill/>
        </p:spPr>
        <p:txBody>
          <a:bodyPr wrap="square" lIns="91440" tIns="45720" rIns="91440" bIns="45720" anchor="t">
            <a:spAutoFit/>
          </a:bodyPr>
          <a:lstStyle/>
          <a:p>
            <a:pPr algn="ctr">
              <a:buNone/>
            </a:pPr>
            <a:r>
              <a:rPr lang="en-US" sz="1050" dirty="0">
                <a:solidFill>
                  <a:schemeClr val="tx1">
                    <a:lumMod val="50000"/>
                    <a:lumOff val="50000"/>
                  </a:schemeClr>
                </a:solidFill>
                <a:effectLst/>
                <a:latin typeface="Helvetica Neue" panose="02000503000000020004" pitchFamily="2" charset="0"/>
              </a:rPr>
              <a:t>Zheng, He, Lee, Noh, Jiang, PRX Quantum </a:t>
            </a:r>
            <a:r>
              <a:rPr lang="en-US" sz="1050" b="1" dirty="0">
                <a:solidFill>
                  <a:schemeClr val="tx1">
                    <a:lumMod val="50000"/>
                    <a:lumOff val="50000"/>
                  </a:schemeClr>
                </a:solidFill>
                <a:effectLst/>
                <a:latin typeface="Helvetica Neue" panose="02000503000000020004" pitchFamily="2" charset="0"/>
              </a:rPr>
              <a:t>6</a:t>
            </a:r>
            <a:r>
              <a:rPr lang="en-US" sz="1050" dirty="0">
                <a:solidFill>
                  <a:schemeClr val="tx1">
                    <a:lumMod val="50000"/>
                    <a:lumOff val="50000"/>
                  </a:schemeClr>
                </a:solidFill>
                <a:effectLst/>
                <a:latin typeface="Helvetica Neue" panose="02000503000000020004" pitchFamily="2" charset="0"/>
              </a:rPr>
              <a:t>, 030314 (2025)</a:t>
            </a:r>
          </a:p>
          <a:p>
            <a:pPr algn="ctr">
              <a:buNone/>
            </a:pPr>
            <a:r>
              <a:rPr lang="en-US" sz="1050" dirty="0">
                <a:solidFill>
                  <a:schemeClr val="tx1">
                    <a:lumMod val="50000"/>
                    <a:lumOff val="50000"/>
                  </a:schemeClr>
                </a:solidFill>
                <a:effectLst/>
                <a:latin typeface="Helvetica Neue"/>
              </a:rPr>
              <a:t>Subramanian, Zheng, Jiang, PRX Quantum 6, 040342 (2025</a:t>
            </a:r>
            <a:r>
              <a:rPr lang="en-US" sz="1050" dirty="0">
                <a:solidFill>
                  <a:schemeClr val="tx1">
                    <a:lumMod val="50000"/>
                    <a:lumOff val="50000"/>
                  </a:schemeClr>
                </a:solidFill>
                <a:latin typeface="Helvetica Neue"/>
              </a:rPr>
              <a:t>)</a:t>
            </a:r>
            <a:r>
              <a:rPr lang="en-US" sz="1050" dirty="0">
                <a:solidFill>
                  <a:schemeClr val="tx1">
                    <a:lumMod val="50000"/>
                    <a:lumOff val="50000"/>
                  </a:schemeClr>
                </a:solidFill>
                <a:effectLst/>
                <a:latin typeface="Helvetica Neue"/>
              </a:rPr>
              <a:t> </a:t>
            </a:r>
          </a:p>
          <a:p>
            <a:pPr algn="ctr">
              <a:buNone/>
            </a:pPr>
            <a:endParaRPr lang="en-US" sz="1050" dirty="0">
              <a:solidFill>
                <a:schemeClr val="tx1">
                  <a:lumMod val="50000"/>
                  <a:lumOff val="50000"/>
                </a:schemeClr>
              </a:solidFill>
              <a:effectLst/>
              <a:latin typeface="Helvetica Neue" panose="02000503000000020004" pitchFamily="2" charset="0"/>
            </a:endParaRPr>
          </a:p>
        </p:txBody>
      </p:sp>
    </p:spTree>
    <p:extLst>
      <p:ext uri="{BB962C8B-B14F-4D97-AF65-F5344CB8AC3E}">
        <p14:creationId xmlns:p14="http://schemas.microsoft.com/office/powerpoint/2010/main" val="212384175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950EB4-3C84-EB4D-EE4E-4B66A4B1842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279171D-B2FA-450C-675E-1AD83FCD01EE}"/>
              </a:ext>
            </a:extLst>
          </p:cNvPr>
          <p:cNvSpPr>
            <a:spLocks noGrp="1"/>
          </p:cNvSpPr>
          <p:nvPr>
            <p:ph type="title"/>
          </p:nvPr>
        </p:nvSpPr>
        <p:spPr>
          <a:xfrm>
            <a:off x="457201" y="-80840"/>
            <a:ext cx="8372901" cy="621711"/>
          </a:xfrm>
        </p:spPr>
        <p:txBody>
          <a:bodyPr/>
          <a:lstStyle/>
          <a:p>
            <a:r>
              <a:rPr lang="en-US" cap="none" dirty="0"/>
              <a:t>Thrust III: Network Architecture &amp; Protocols</a:t>
            </a:r>
          </a:p>
        </p:txBody>
      </p:sp>
      <p:sp>
        <p:nvSpPr>
          <p:cNvPr id="3" name="Text Placeholder 2">
            <a:extLst>
              <a:ext uri="{FF2B5EF4-FFF2-40B4-BE49-F238E27FC236}">
                <a16:creationId xmlns:a16="http://schemas.microsoft.com/office/drawing/2014/main" id="{01BC3C65-51D9-ADA3-9294-FBA0559BC267}"/>
              </a:ext>
            </a:extLst>
          </p:cNvPr>
          <p:cNvSpPr>
            <a:spLocks noGrp="1"/>
          </p:cNvSpPr>
          <p:nvPr>
            <p:ph type="body" sz="quarter" idx="13"/>
          </p:nvPr>
        </p:nvSpPr>
        <p:spPr>
          <a:xfrm>
            <a:off x="457200" y="554557"/>
            <a:ext cx="8382000" cy="438150"/>
          </a:xfrm>
        </p:spPr>
        <p:txBody>
          <a:bodyPr vert="horz" lIns="0" tIns="0" rIns="0" bIns="0" rtlCol="0" anchor="t">
            <a:noAutofit/>
          </a:bodyPr>
          <a:lstStyle/>
          <a:p>
            <a:r>
              <a:rPr lang="en-US" dirty="0"/>
              <a:t>Orchestration and Scalability</a:t>
            </a:r>
          </a:p>
        </p:txBody>
      </p:sp>
      <p:graphicFrame>
        <p:nvGraphicFramePr>
          <p:cNvPr id="39" name="Table 38">
            <a:extLst>
              <a:ext uri="{FF2B5EF4-FFF2-40B4-BE49-F238E27FC236}">
                <a16:creationId xmlns:a16="http://schemas.microsoft.com/office/drawing/2014/main" id="{C07116A0-DDAA-1C3F-2809-D7C2139E3A85}"/>
              </a:ext>
            </a:extLst>
          </p:cNvPr>
          <p:cNvGraphicFramePr>
            <a:graphicFrameLocks noGrp="1"/>
          </p:cNvGraphicFramePr>
          <p:nvPr>
            <p:extLst>
              <p:ext uri="{D42A27DB-BD31-4B8C-83A1-F6EECF244321}">
                <p14:modId xmlns:p14="http://schemas.microsoft.com/office/powerpoint/2010/main" val="576522545"/>
              </p:ext>
            </p:extLst>
          </p:nvPr>
        </p:nvGraphicFramePr>
        <p:xfrm>
          <a:off x="383042" y="1214682"/>
          <a:ext cx="8595360" cy="3291840"/>
        </p:xfrm>
        <a:graphic>
          <a:graphicData uri="http://schemas.openxmlformats.org/drawingml/2006/table">
            <a:tbl>
              <a:tblPr firstRow="1" bandRow="1">
                <a:tableStyleId>{5C22544A-7EE6-4342-B048-85BDC9FD1C3A}</a:tableStyleId>
              </a:tblPr>
              <a:tblGrid>
                <a:gridCol w="1865888">
                  <a:extLst>
                    <a:ext uri="{9D8B030D-6E8A-4147-A177-3AD203B41FA5}">
                      <a16:colId xmlns:a16="http://schemas.microsoft.com/office/drawing/2014/main" val="20000"/>
                    </a:ext>
                  </a:extLst>
                </a:gridCol>
                <a:gridCol w="3447536">
                  <a:extLst>
                    <a:ext uri="{9D8B030D-6E8A-4147-A177-3AD203B41FA5}">
                      <a16:colId xmlns:a16="http://schemas.microsoft.com/office/drawing/2014/main" val="20001"/>
                    </a:ext>
                  </a:extLst>
                </a:gridCol>
                <a:gridCol w="3281936">
                  <a:extLst>
                    <a:ext uri="{9D8B030D-6E8A-4147-A177-3AD203B41FA5}">
                      <a16:colId xmlns:a16="http://schemas.microsoft.com/office/drawing/2014/main" val="20002"/>
                    </a:ext>
                  </a:extLst>
                </a:gridCol>
              </a:tblGrid>
              <a:tr h="731520">
                <a:tc>
                  <a:txBody>
                    <a:bodyPr/>
                    <a:lstStyle/>
                    <a:p>
                      <a:pPr>
                        <a:buNone/>
                      </a:pPr>
                      <a:r>
                        <a:rPr lang="en-US" sz="2200" dirty="0"/>
                        <a:t>Theme</a:t>
                      </a:r>
                    </a:p>
                  </a:txBody>
                  <a:tcPr anchor="ctr"/>
                </a:tc>
                <a:tc>
                  <a:txBody>
                    <a:bodyPr/>
                    <a:lstStyle/>
                    <a:p>
                      <a:pPr>
                        <a:buNone/>
                      </a:pPr>
                      <a:r>
                        <a:rPr lang="en-US" sz="2200" dirty="0"/>
                        <a:t>Progress</a:t>
                      </a:r>
                    </a:p>
                  </a:txBody>
                  <a:tcPr anchor="ctr"/>
                </a:tc>
                <a:tc>
                  <a:txBody>
                    <a:bodyPr/>
                    <a:lstStyle/>
                    <a:p>
                      <a:pPr>
                        <a:buNone/>
                      </a:pPr>
                      <a:r>
                        <a:rPr lang="en-US" sz="2200" dirty="0"/>
                        <a:t>Key System Question</a:t>
                      </a:r>
                    </a:p>
                  </a:txBody>
                  <a:tcPr anchor="ctr"/>
                </a:tc>
                <a:extLst>
                  <a:ext uri="{0D108BD9-81ED-4DB2-BD59-A6C34878D82A}">
                    <a16:rowId xmlns:a16="http://schemas.microsoft.com/office/drawing/2014/main" val="10000"/>
                  </a:ext>
                </a:extLst>
              </a:tr>
              <a:tr h="731520">
                <a:tc>
                  <a:txBody>
                    <a:bodyPr/>
                    <a:lstStyle/>
                    <a:p>
                      <a:pPr>
                        <a:buNone/>
                      </a:pPr>
                      <a:r>
                        <a:rPr lang="en-US" sz="1800" b="1" dirty="0"/>
                        <a:t>Network Orchestrator</a:t>
                      </a:r>
                      <a:endParaRPr lang="en-US" sz="1800" dirty="0"/>
                    </a:p>
                  </a:txBody>
                  <a:tcPr anchor="ctr"/>
                </a:tc>
                <a:tc>
                  <a:txBody>
                    <a:bodyPr/>
                    <a:lstStyle/>
                    <a:p>
                      <a:pPr>
                        <a:buNone/>
                      </a:pPr>
                      <a:r>
                        <a:rPr lang="en-US" sz="1800"/>
                        <a:t>Centralized control prototype; 12-hour continuous operation; remote synchronization</a:t>
                      </a:r>
                    </a:p>
                  </a:txBody>
                  <a:tcPr anchor="ctr"/>
                </a:tc>
                <a:tc>
                  <a:txBody>
                    <a:bodyPr/>
                    <a:lstStyle/>
                    <a:p>
                      <a:pPr>
                        <a:buNone/>
                      </a:pPr>
                      <a:r>
                        <a:rPr lang="en-US" sz="1800"/>
                        <a:t>How does control scale with network size and load?</a:t>
                      </a:r>
                    </a:p>
                  </a:txBody>
                  <a:tcPr anchor="ctr"/>
                </a:tc>
                <a:extLst>
                  <a:ext uri="{0D108BD9-81ED-4DB2-BD59-A6C34878D82A}">
                    <a16:rowId xmlns:a16="http://schemas.microsoft.com/office/drawing/2014/main" val="10001"/>
                  </a:ext>
                </a:extLst>
              </a:tr>
              <a:tr h="731520">
                <a:tc>
                  <a:txBody>
                    <a:bodyPr/>
                    <a:lstStyle/>
                    <a:p>
                      <a:pPr>
                        <a:buNone/>
                      </a:pPr>
                      <a:r>
                        <a:rPr lang="en-US" sz="1800" b="1" dirty="0"/>
                        <a:t>Entanglement Routing</a:t>
                      </a:r>
                      <a:endParaRPr lang="en-US" sz="1800" dirty="0"/>
                    </a:p>
                  </a:txBody>
                  <a:tcPr anchor="ctr"/>
                </a:tc>
                <a:tc>
                  <a:txBody>
                    <a:bodyPr/>
                    <a:lstStyle/>
                    <a:p>
                      <a:pPr>
                        <a:buNone/>
                      </a:pPr>
                      <a:r>
                        <a:rPr lang="en-US" sz="1800"/>
                        <a:t>Evaluated GHZ-based routing on complex topologies</a:t>
                      </a:r>
                    </a:p>
                  </a:txBody>
                  <a:tcPr anchor="ctr"/>
                </a:tc>
                <a:tc>
                  <a:txBody>
                    <a:bodyPr/>
                    <a:lstStyle/>
                    <a:p>
                      <a:pPr>
                        <a:buNone/>
                      </a:pPr>
                      <a:r>
                        <a:rPr lang="en-US" sz="1800"/>
                        <a:t>How to balance global optimization and scalability?</a:t>
                      </a:r>
                    </a:p>
                  </a:txBody>
                  <a:tcPr anchor="ctr"/>
                </a:tc>
                <a:extLst>
                  <a:ext uri="{0D108BD9-81ED-4DB2-BD59-A6C34878D82A}">
                    <a16:rowId xmlns:a16="http://schemas.microsoft.com/office/drawing/2014/main" val="10002"/>
                  </a:ext>
                </a:extLst>
              </a:tr>
              <a:tr h="731520">
                <a:tc>
                  <a:txBody>
                    <a:bodyPr/>
                    <a:lstStyle/>
                    <a:p>
                      <a:pPr>
                        <a:buNone/>
                      </a:pPr>
                      <a:r>
                        <a:rPr lang="en-US" sz="1800" b="1" dirty="0"/>
                        <a:t>Heterogeneous Simulation (</a:t>
                      </a:r>
                      <a:r>
                        <a:rPr lang="en-US" sz="1800" b="1" dirty="0" err="1"/>
                        <a:t>SeQUeNCe</a:t>
                      </a:r>
                      <a:r>
                        <a:rPr lang="en-US" sz="1800" b="1" dirty="0"/>
                        <a:t>)</a:t>
                      </a:r>
                      <a:endParaRPr lang="en-US" sz="1800" dirty="0"/>
                    </a:p>
                  </a:txBody>
                  <a:tcPr anchor="ctr"/>
                </a:tc>
                <a:tc>
                  <a:txBody>
                    <a:bodyPr/>
                    <a:lstStyle/>
                    <a:p>
                      <a:pPr>
                        <a:buNone/>
                      </a:pPr>
                      <a:r>
                        <a:rPr lang="en-US" sz="1800" dirty="0"/>
                        <a:t>Integrated device-aware models (Yb, SC, QFC, transducer)</a:t>
                      </a:r>
                    </a:p>
                  </a:txBody>
                  <a:tcPr anchor="ctr"/>
                </a:tc>
                <a:tc>
                  <a:txBody>
                    <a:bodyPr/>
                    <a:lstStyle/>
                    <a:p>
                      <a:pPr>
                        <a:buNone/>
                      </a:pPr>
                      <a:r>
                        <a:rPr lang="en-US" sz="1800" dirty="0"/>
                        <a:t>How do hardware limits inform architecture design?</a:t>
                      </a:r>
                    </a:p>
                  </a:txBody>
                  <a:tcPr anchor="ct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73133468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54C776-79A3-DF04-C4D6-27E418BFD76F}"/>
              </a:ext>
            </a:extLst>
          </p:cNvPr>
          <p:cNvSpPr>
            <a:spLocks noGrp="1"/>
          </p:cNvSpPr>
          <p:nvPr>
            <p:ph type="title"/>
          </p:nvPr>
        </p:nvSpPr>
        <p:spPr/>
        <p:txBody>
          <a:bodyPr/>
          <a:lstStyle/>
          <a:p>
            <a:r>
              <a:rPr lang="en-US" dirty="0"/>
              <a:t>ARQNET Controller Prototype and Preliminary results</a:t>
            </a:r>
          </a:p>
        </p:txBody>
      </p:sp>
      <p:sp>
        <p:nvSpPr>
          <p:cNvPr id="11" name="Content Placeholder 10">
            <a:extLst>
              <a:ext uri="{FF2B5EF4-FFF2-40B4-BE49-F238E27FC236}">
                <a16:creationId xmlns:a16="http://schemas.microsoft.com/office/drawing/2014/main" id="{A78A2E7F-ADA7-8902-4B62-20AC4F1B9013}"/>
              </a:ext>
            </a:extLst>
          </p:cNvPr>
          <p:cNvSpPr>
            <a:spLocks noGrp="1"/>
          </p:cNvSpPr>
          <p:nvPr>
            <p:ph sz="quarter" idx="14"/>
          </p:nvPr>
        </p:nvSpPr>
        <p:spPr>
          <a:xfrm>
            <a:off x="457200" y="1146175"/>
            <a:ext cx="3386138" cy="3611563"/>
          </a:xfrm>
        </p:spPr>
        <p:txBody>
          <a:bodyPr>
            <a:normAutofit fontScale="85000" lnSpcReduction="10000"/>
          </a:bodyPr>
          <a:lstStyle/>
          <a:p>
            <a:r>
              <a:rPr lang="en-US" b="1" dirty="0"/>
              <a:t>Implementation:</a:t>
            </a:r>
          </a:p>
          <a:p>
            <a:pPr lvl="1"/>
            <a:r>
              <a:rPr lang="en-US" sz="1600" dirty="0"/>
              <a:t>Agents enable remote control of devices (e.g., EPS, SNSPD, all-optical switches, and time taggers)</a:t>
            </a:r>
          </a:p>
          <a:p>
            <a:pPr lvl="1"/>
            <a:r>
              <a:rPr lang="en-US" sz="1600" dirty="0"/>
              <a:t>RF over Fiber custom clock synchronization system</a:t>
            </a:r>
          </a:p>
          <a:p>
            <a:pPr lvl="1"/>
            <a:r>
              <a:rPr lang="en-US" sz="1600" dirty="0"/>
              <a:t>Communication over </a:t>
            </a:r>
            <a:r>
              <a:rPr lang="en-US" sz="1600" dirty="0" err="1"/>
              <a:t>gRPC</a:t>
            </a:r>
            <a:endParaRPr lang="en-US" sz="1600" dirty="0"/>
          </a:p>
          <a:p>
            <a:pPr lvl="1"/>
            <a:r>
              <a:rPr lang="en-US" sz="1600" dirty="0"/>
              <a:t>Centralized control, automated calibration, and continuous operation</a:t>
            </a:r>
          </a:p>
          <a:p>
            <a:r>
              <a:rPr lang="en-US" b="1" dirty="0"/>
              <a:t>Evaluation:</a:t>
            </a:r>
          </a:p>
          <a:p>
            <a:pPr lvl="1"/>
            <a:r>
              <a:rPr lang="en-US" sz="1600" dirty="0"/>
              <a:t>Two-photon interference and Quantum state tomography</a:t>
            </a:r>
          </a:p>
          <a:p>
            <a:pPr lvl="1"/>
            <a:r>
              <a:rPr lang="en-US" sz="1600" dirty="0"/>
              <a:t>Observed fringe visibility ~95%</a:t>
            </a:r>
          </a:p>
          <a:p>
            <a:pPr lvl="1"/>
            <a:r>
              <a:rPr lang="en-US" sz="1600" dirty="0"/>
              <a:t>Continuous fringe visibility measurements over 12 hours with polarization drift compensation</a:t>
            </a:r>
          </a:p>
        </p:txBody>
      </p:sp>
      <p:pic>
        <p:nvPicPr>
          <p:cNvPr id="13" name="Picture 12" descr="Graphical user interface, application  AI-generated content may be incorrect.">
            <a:extLst>
              <a:ext uri="{FF2B5EF4-FFF2-40B4-BE49-F238E27FC236}">
                <a16:creationId xmlns:a16="http://schemas.microsoft.com/office/drawing/2014/main" id="{2613C5A5-8649-F6BF-8E92-7B6EF2EE7496}"/>
              </a:ext>
            </a:extLst>
          </p:cNvPr>
          <p:cNvPicPr>
            <a:picLocks noChangeAspect="1"/>
          </p:cNvPicPr>
          <p:nvPr/>
        </p:nvPicPr>
        <p:blipFill>
          <a:blip r:embed="rId3"/>
          <a:stretch>
            <a:fillRect/>
          </a:stretch>
        </p:blipFill>
        <p:spPr>
          <a:xfrm>
            <a:off x="3971736" y="1146175"/>
            <a:ext cx="2408576" cy="1704181"/>
          </a:xfrm>
          <a:prstGeom prst="rect">
            <a:avLst/>
          </a:prstGeom>
        </p:spPr>
      </p:pic>
      <p:pic>
        <p:nvPicPr>
          <p:cNvPr id="15" name="Picture 14" descr="Diagram  AI-generated content may be incorrect.">
            <a:extLst>
              <a:ext uri="{FF2B5EF4-FFF2-40B4-BE49-F238E27FC236}">
                <a16:creationId xmlns:a16="http://schemas.microsoft.com/office/drawing/2014/main" id="{F75F18F9-C8A3-E2A8-8414-D7E1BF48600D}"/>
              </a:ext>
            </a:extLst>
          </p:cNvPr>
          <p:cNvPicPr>
            <a:picLocks noChangeAspect="1"/>
          </p:cNvPicPr>
          <p:nvPr/>
        </p:nvPicPr>
        <p:blipFill>
          <a:blip r:embed="rId4"/>
          <a:stretch>
            <a:fillRect/>
          </a:stretch>
        </p:blipFill>
        <p:spPr>
          <a:xfrm>
            <a:off x="3971736" y="2951956"/>
            <a:ext cx="3803031" cy="1941368"/>
          </a:xfrm>
          <a:prstGeom prst="rect">
            <a:avLst/>
          </a:prstGeom>
        </p:spPr>
      </p:pic>
      <p:pic>
        <p:nvPicPr>
          <p:cNvPr id="17" name="Picture 16" descr="Chart, line chart  AI-generated content may be incorrect.">
            <a:extLst>
              <a:ext uri="{FF2B5EF4-FFF2-40B4-BE49-F238E27FC236}">
                <a16:creationId xmlns:a16="http://schemas.microsoft.com/office/drawing/2014/main" id="{EA32278E-5C55-1677-8AAB-A5895B9DD5ED}"/>
              </a:ext>
            </a:extLst>
          </p:cNvPr>
          <p:cNvPicPr>
            <a:picLocks noChangeAspect="1"/>
          </p:cNvPicPr>
          <p:nvPr/>
        </p:nvPicPr>
        <p:blipFill>
          <a:blip r:embed="rId5"/>
          <a:stretch>
            <a:fillRect/>
          </a:stretch>
        </p:blipFill>
        <p:spPr>
          <a:xfrm>
            <a:off x="6455148" y="1103066"/>
            <a:ext cx="2481684" cy="1851415"/>
          </a:xfrm>
          <a:prstGeom prst="rect">
            <a:avLst/>
          </a:prstGeom>
        </p:spPr>
      </p:pic>
      <p:sp>
        <p:nvSpPr>
          <p:cNvPr id="10" name="TextBox 9">
            <a:extLst>
              <a:ext uri="{FF2B5EF4-FFF2-40B4-BE49-F238E27FC236}">
                <a16:creationId xmlns:a16="http://schemas.microsoft.com/office/drawing/2014/main" id="{D70CCDAB-DA54-CCE9-B777-6464ED92A09F}"/>
              </a:ext>
            </a:extLst>
          </p:cNvPr>
          <p:cNvSpPr txBox="1"/>
          <p:nvPr/>
        </p:nvSpPr>
        <p:spPr>
          <a:xfrm>
            <a:off x="2150269" y="4786630"/>
            <a:ext cx="1342571" cy="246221"/>
          </a:xfrm>
          <a:prstGeom prst="rect">
            <a:avLst/>
          </a:prstGeom>
          <a:noFill/>
        </p:spPr>
        <p:txBody>
          <a:bodyPr wrap="square">
            <a:spAutoFit/>
          </a:bodyPr>
          <a:lstStyle/>
          <a:p>
            <a:r>
              <a:rPr lang="en-US" sz="1000" b="1">
                <a:solidFill>
                  <a:schemeClr val="accent2"/>
                </a:solidFill>
              </a:rPr>
              <a:t>arXiv:2511.01247v1</a:t>
            </a:r>
          </a:p>
        </p:txBody>
      </p:sp>
    </p:spTree>
    <p:extLst>
      <p:ext uri="{BB962C8B-B14F-4D97-AF65-F5344CB8AC3E}">
        <p14:creationId xmlns:p14="http://schemas.microsoft.com/office/powerpoint/2010/main" val="429489604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49BDF6-FEE2-6E67-98B3-3A727A1661FD}"/>
              </a:ext>
            </a:extLst>
          </p:cNvPr>
          <p:cNvSpPr>
            <a:spLocks noGrp="1"/>
          </p:cNvSpPr>
          <p:nvPr>
            <p:ph type="title"/>
          </p:nvPr>
        </p:nvSpPr>
        <p:spPr>
          <a:xfrm>
            <a:off x="457198" y="29112"/>
            <a:ext cx="8454571" cy="506861"/>
          </a:xfrm>
        </p:spPr>
        <p:txBody>
          <a:bodyPr/>
          <a:lstStyle/>
          <a:p>
            <a:r>
              <a:rPr lang="en-US" cap="none" dirty="0"/>
              <a:t>Simulation of a Heterogeneous Quantum Network</a:t>
            </a:r>
          </a:p>
        </p:txBody>
      </p:sp>
      <p:pic>
        <p:nvPicPr>
          <p:cNvPr id="4" name="Picture 3">
            <a:extLst>
              <a:ext uri="{FF2B5EF4-FFF2-40B4-BE49-F238E27FC236}">
                <a16:creationId xmlns:a16="http://schemas.microsoft.com/office/drawing/2014/main" id="{494EFD9E-2C17-BE2B-93C9-5EDAEB16EE93}"/>
              </a:ext>
            </a:extLst>
          </p:cNvPr>
          <p:cNvPicPr>
            <a:picLocks noChangeAspect="1"/>
          </p:cNvPicPr>
          <p:nvPr/>
        </p:nvPicPr>
        <p:blipFill>
          <a:blip r:embed="rId3"/>
          <a:srcRect t="38636" b="38636"/>
          <a:stretch/>
        </p:blipFill>
        <p:spPr>
          <a:xfrm>
            <a:off x="7169727" y="4849091"/>
            <a:ext cx="917864" cy="207822"/>
          </a:xfrm>
          <a:prstGeom prst="rect">
            <a:avLst/>
          </a:prstGeom>
        </p:spPr>
      </p:pic>
      <p:sp>
        <p:nvSpPr>
          <p:cNvPr id="8" name="Google Shape;27;p1">
            <a:extLst>
              <a:ext uri="{FF2B5EF4-FFF2-40B4-BE49-F238E27FC236}">
                <a16:creationId xmlns:a16="http://schemas.microsoft.com/office/drawing/2014/main" id="{34B9808A-90A5-22A7-F1DB-47BF387DC938}"/>
              </a:ext>
            </a:extLst>
          </p:cNvPr>
          <p:cNvSpPr txBox="1"/>
          <p:nvPr/>
        </p:nvSpPr>
        <p:spPr>
          <a:xfrm>
            <a:off x="5355771" y="2862268"/>
            <a:ext cx="3555997" cy="1815841"/>
          </a:xfrm>
          <a:prstGeom prst="rect">
            <a:avLst/>
          </a:prstGeom>
          <a:noFill/>
          <a:ln>
            <a:noFill/>
          </a:ln>
        </p:spPr>
        <p:txBody>
          <a:bodyPr spcFirstLastPara="1" wrap="square" lIns="91425" tIns="45700" rIns="91425" bIns="45700" anchor="t" anchorCtr="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sz="1400" dirty="0"/>
              <a:t>Simulation results for entanglement generation between two superconducting nodes connected via an Yb-atom repeater. We vary the coherence time of the superconducting node and compare the entanglement rate (a) and fidelity (b) for both currently achievable and ideal device parameters in </a:t>
            </a:r>
            <a:r>
              <a:rPr lang="en-US" sz="1400" dirty="0" err="1"/>
              <a:t>SeQUeNCe</a:t>
            </a:r>
            <a:r>
              <a:rPr lang="en-US" sz="1400" dirty="0"/>
              <a:t>.</a:t>
            </a:r>
          </a:p>
        </p:txBody>
      </p:sp>
      <p:sp>
        <p:nvSpPr>
          <p:cNvPr id="11" name="TextBox 10">
            <a:extLst>
              <a:ext uri="{FF2B5EF4-FFF2-40B4-BE49-F238E27FC236}">
                <a16:creationId xmlns:a16="http://schemas.microsoft.com/office/drawing/2014/main" id="{D270B9F2-CE42-FBC5-53CE-43BD6D2E0431}"/>
              </a:ext>
            </a:extLst>
          </p:cNvPr>
          <p:cNvSpPr txBox="1"/>
          <p:nvPr/>
        </p:nvSpPr>
        <p:spPr>
          <a:xfrm>
            <a:off x="1897492" y="4667559"/>
            <a:ext cx="5272235" cy="5155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ts val="1089"/>
              </a:lnSpc>
            </a:pPr>
            <a:r>
              <a:rPr lang="en-US" sz="1000" i="1" dirty="0"/>
              <a:t>H. Miller, et al., “Simulation of a Heterogeneous Quantum Network,” accepted to the International Conference on Quantum Communications, Networking, and Computing (QCNC 2026).</a:t>
            </a:r>
          </a:p>
        </p:txBody>
      </p:sp>
      <p:sp>
        <p:nvSpPr>
          <p:cNvPr id="3" name="Content Placeholder 5">
            <a:extLst>
              <a:ext uri="{FF2B5EF4-FFF2-40B4-BE49-F238E27FC236}">
                <a16:creationId xmlns:a16="http://schemas.microsoft.com/office/drawing/2014/main" id="{4F2CC5D5-2B20-BBEE-5BC7-70E992C9A44F}"/>
              </a:ext>
            </a:extLst>
          </p:cNvPr>
          <p:cNvSpPr txBox="1">
            <a:spLocks/>
          </p:cNvSpPr>
          <p:nvPr/>
        </p:nvSpPr>
        <p:spPr>
          <a:xfrm>
            <a:off x="341082" y="583473"/>
            <a:ext cx="8686802" cy="2035039"/>
          </a:xfrm>
          <a:prstGeom prst="rect">
            <a:avLst/>
          </a:prstGeom>
        </p:spPr>
        <p:txBody>
          <a:bodyPr>
            <a:noAutofit/>
          </a:bodyPr>
          <a:lstStyle>
            <a:lvl1pPr marL="164592" indent="-164592" algn="l" defTabSz="685800" rtl="0" eaLnBrk="1" latinLnBrk="0" hangingPunct="1">
              <a:lnSpc>
                <a:spcPct val="100000"/>
              </a:lnSpc>
              <a:spcBef>
                <a:spcPts val="900"/>
              </a:spcBef>
              <a:spcAft>
                <a:spcPts val="0"/>
              </a:spcAft>
              <a:buFont typeface="Wingdings" pitchFamily="2" charset="2"/>
              <a:buChar char="§"/>
              <a:defRPr sz="1800" kern="1200">
                <a:solidFill>
                  <a:schemeClr val="tx1"/>
                </a:solidFill>
                <a:latin typeface="+mn-lt"/>
                <a:ea typeface="+mn-ea"/>
                <a:cs typeface="+mn-cs"/>
              </a:defRPr>
            </a:lvl1pPr>
            <a:lvl2pPr marL="463550" indent="-256032" algn="l" defTabSz="685800" rtl="0" eaLnBrk="1" latinLnBrk="0" hangingPunct="1">
              <a:lnSpc>
                <a:spcPct val="100000"/>
              </a:lnSpc>
              <a:spcBef>
                <a:spcPts val="300"/>
              </a:spcBef>
              <a:spcAft>
                <a:spcPts val="0"/>
              </a:spcAft>
              <a:buFont typeface="System Font Regular"/>
              <a:buChar char="—"/>
              <a:tabLst/>
              <a:defRPr sz="1800" kern="1200">
                <a:solidFill>
                  <a:schemeClr val="tx1"/>
                </a:solidFill>
                <a:latin typeface="+mn-lt"/>
                <a:ea typeface="+mn-ea"/>
                <a:cs typeface="+mn-cs"/>
              </a:defRPr>
            </a:lvl2pPr>
            <a:lvl3pPr marL="577850" indent="-142875" algn="l" defTabSz="685800" rtl="0" eaLnBrk="1" latinLnBrk="0" hangingPunct="1">
              <a:lnSpc>
                <a:spcPct val="100000"/>
              </a:lnSpc>
              <a:spcBef>
                <a:spcPts val="300"/>
              </a:spcBef>
              <a:spcAft>
                <a:spcPts val="0"/>
              </a:spcAft>
              <a:buFont typeface="Arial" panose="020B0604020202020204" pitchFamily="34" charset="0"/>
              <a:buChar char="•"/>
              <a:tabLst/>
              <a:defRPr sz="1800" kern="1200">
                <a:solidFill>
                  <a:schemeClr val="tx1"/>
                </a:solidFill>
                <a:latin typeface="+mn-lt"/>
                <a:ea typeface="+mn-ea"/>
                <a:cs typeface="+mn-cs"/>
              </a:defRPr>
            </a:lvl3pPr>
            <a:lvl4pPr marL="862013" indent="-256032" algn="l" defTabSz="685800" rtl="0" eaLnBrk="1" latinLnBrk="0" hangingPunct="1">
              <a:lnSpc>
                <a:spcPct val="100000"/>
              </a:lnSpc>
              <a:spcBef>
                <a:spcPts val="300"/>
              </a:spcBef>
              <a:spcAft>
                <a:spcPts val="0"/>
              </a:spcAft>
              <a:buFont typeface="System Font Regular"/>
              <a:buChar char="—"/>
              <a:tabLst/>
              <a:defRPr sz="1800" kern="1200">
                <a:solidFill>
                  <a:schemeClr val="tx1"/>
                </a:solidFill>
                <a:latin typeface="+mn-lt"/>
                <a:ea typeface="+mn-ea"/>
                <a:cs typeface="+mn-cs"/>
              </a:defRPr>
            </a:lvl4pPr>
            <a:lvl5pPr marL="1031875" indent="-164592" algn="l" defTabSz="685800" rtl="0" eaLnBrk="1" latinLnBrk="0" hangingPunct="1">
              <a:lnSpc>
                <a:spcPct val="100000"/>
              </a:lnSpc>
              <a:spcBef>
                <a:spcPts val="300"/>
              </a:spcBef>
              <a:spcAft>
                <a:spcPts val="0"/>
              </a:spcAft>
              <a:buFont typeface="System Font Regular"/>
              <a:buChar char="»"/>
              <a:tabLst/>
              <a:defRPr sz="18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457200">
              <a:spcBef>
                <a:spcPts val="600"/>
              </a:spcBef>
              <a:buNone/>
              <a:defRPr/>
            </a:pPr>
            <a:r>
              <a:rPr lang="en-US" sz="1600" b="1" dirty="0">
                <a:solidFill>
                  <a:srgbClr val="47484A">
                    <a:lumMod val="50000"/>
                  </a:srgbClr>
                </a:solidFill>
              </a:rPr>
              <a:t>Goal: </a:t>
            </a:r>
            <a:r>
              <a:rPr lang="en-US" sz="1600" dirty="0">
                <a:solidFill>
                  <a:srgbClr val="47484A">
                    <a:lumMod val="50000"/>
                  </a:srgbClr>
                </a:solidFill>
              </a:rPr>
              <a:t>to develop a framework for faithful simulation of heterogeneous quantum networks.</a:t>
            </a:r>
          </a:p>
          <a:p>
            <a:pPr marL="0" indent="0" defTabSz="457200">
              <a:spcBef>
                <a:spcPts val="600"/>
              </a:spcBef>
              <a:buNone/>
              <a:defRPr/>
            </a:pPr>
            <a:r>
              <a:rPr lang="en-US" sz="1600" b="1" dirty="0">
                <a:solidFill>
                  <a:srgbClr val="47484A">
                    <a:lumMod val="50000"/>
                  </a:srgbClr>
                </a:solidFill>
              </a:rPr>
              <a:t>Approach: </a:t>
            </a:r>
            <a:r>
              <a:rPr lang="en-US" sz="1600" dirty="0">
                <a:solidFill>
                  <a:srgbClr val="47484A">
                    <a:lumMod val="50000"/>
                  </a:srgbClr>
                </a:solidFill>
              </a:rPr>
              <a:t>introduce faithful device models for two representative platforms Ytterbium atoms and superconducting qubits, as well as QFC and quantum transducers in </a:t>
            </a:r>
            <a:r>
              <a:rPr lang="en-US" sz="1600" dirty="0" err="1">
                <a:solidFill>
                  <a:srgbClr val="47484A">
                    <a:lumMod val="50000"/>
                  </a:srgbClr>
                </a:solidFill>
              </a:rPr>
              <a:t>SeQUeNCe</a:t>
            </a:r>
            <a:r>
              <a:rPr lang="en-US" sz="1600" dirty="0">
                <a:solidFill>
                  <a:srgbClr val="47484A">
                    <a:lumMod val="50000"/>
                  </a:srgbClr>
                </a:solidFill>
              </a:rPr>
              <a:t>.</a:t>
            </a:r>
          </a:p>
          <a:p>
            <a:pPr marL="0" indent="0" defTabSz="457200">
              <a:spcBef>
                <a:spcPts val="600"/>
              </a:spcBef>
              <a:buNone/>
              <a:defRPr/>
            </a:pPr>
            <a:r>
              <a:rPr lang="en-US" sz="1600" b="1" dirty="0">
                <a:solidFill>
                  <a:srgbClr val="47484A">
                    <a:lumMod val="50000"/>
                  </a:srgbClr>
                </a:solidFill>
              </a:rPr>
              <a:t>Evaluation: </a:t>
            </a:r>
            <a:r>
              <a:rPr lang="en-US" sz="1600" dirty="0">
                <a:solidFill>
                  <a:srgbClr val="47484A">
                    <a:lumMod val="50000"/>
                  </a:srgbClr>
                </a:solidFill>
              </a:rPr>
              <a:t>implemented entanglement generation and swapping and conducted extensive simulations in heterogeneous links.</a:t>
            </a:r>
          </a:p>
          <a:p>
            <a:pPr marL="0" indent="0" defTabSz="457200">
              <a:spcBef>
                <a:spcPts val="600"/>
              </a:spcBef>
              <a:buNone/>
              <a:defRPr/>
            </a:pPr>
            <a:r>
              <a:rPr lang="en-US" sz="1600" b="1" dirty="0">
                <a:solidFill>
                  <a:srgbClr val="47484A">
                    <a:lumMod val="50000"/>
                  </a:srgbClr>
                </a:solidFill>
              </a:rPr>
              <a:t>Results: </a:t>
            </a:r>
            <a:r>
              <a:rPr lang="en-US" sz="1600" dirty="0">
                <a:solidFill>
                  <a:srgbClr val="47484A">
                    <a:lumMod val="50000"/>
                  </a:srgbClr>
                </a:solidFill>
              </a:rPr>
              <a:t>for entanglement generation between two superconducting nodes connected via a Yb-atom repeater, we observe that even with near-term optimistic device parameters, both entanglement rate and fidelities remain low.</a:t>
            </a:r>
          </a:p>
        </p:txBody>
      </p:sp>
      <p:pic>
        <p:nvPicPr>
          <p:cNvPr id="6" name="Picture 5" descr="Chart, line chart  AI-generated content may be incorrect.">
            <a:extLst>
              <a:ext uri="{FF2B5EF4-FFF2-40B4-BE49-F238E27FC236}">
                <a16:creationId xmlns:a16="http://schemas.microsoft.com/office/drawing/2014/main" id="{7FE396CC-B54F-AFAF-765E-427BD0BE6FD9}"/>
              </a:ext>
            </a:extLst>
          </p:cNvPr>
          <p:cNvPicPr>
            <a:picLocks noChangeAspect="1"/>
          </p:cNvPicPr>
          <p:nvPr/>
        </p:nvPicPr>
        <p:blipFill>
          <a:blip r:embed="rId4"/>
          <a:stretch>
            <a:fillRect/>
          </a:stretch>
        </p:blipFill>
        <p:spPr>
          <a:xfrm>
            <a:off x="457198" y="2903738"/>
            <a:ext cx="4696864" cy="1774371"/>
          </a:xfrm>
          <a:prstGeom prst="rect">
            <a:avLst/>
          </a:prstGeom>
        </p:spPr>
      </p:pic>
    </p:spTree>
    <p:extLst>
      <p:ext uri="{BB962C8B-B14F-4D97-AF65-F5344CB8AC3E}">
        <p14:creationId xmlns:p14="http://schemas.microsoft.com/office/powerpoint/2010/main" val="56391592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247E28-74FD-9D1F-158C-23755968F67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10FC95F-A1EB-AEB2-DF8B-846307E5F6C3}"/>
              </a:ext>
            </a:extLst>
          </p:cNvPr>
          <p:cNvSpPr>
            <a:spLocks noGrp="1"/>
          </p:cNvSpPr>
          <p:nvPr>
            <p:ph type="title"/>
          </p:nvPr>
        </p:nvSpPr>
        <p:spPr>
          <a:xfrm>
            <a:off x="457199" y="125730"/>
            <a:ext cx="8454571" cy="666139"/>
          </a:xfrm>
        </p:spPr>
        <p:txBody>
          <a:bodyPr/>
          <a:lstStyle/>
          <a:p>
            <a:r>
              <a:rPr lang="en-US" cap="none" dirty="0"/>
              <a:t>Routing Entanglement in Complex Quantum Networks Using GHZ States</a:t>
            </a:r>
          </a:p>
        </p:txBody>
      </p:sp>
      <p:pic>
        <p:nvPicPr>
          <p:cNvPr id="4" name="Picture 3">
            <a:extLst>
              <a:ext uri="{FF2B5EF4-FFF2-40B4-BE49-F238E27FC236}">
                <a16:creationId xmlns:a16="http://schemas.microsoft.com/office/drawing/2014/main" id="{57E0FF0D-C4D5-8911-8B1D-D2FD7992EB7F}"/>
              </a:ext>
            </a:extLst>
          </p:cNvPr>
          <p:cNvPicPr>
            <a:picLocks noChangeAspect="1"/>
          </p:cNvPicPr>
          <p:nvPr/>
        </p:nvPicPr>
        <p:blipFill>
          <a:blip r:embed="rId3"/>
          <a:srcRect t="38636" b="38636"/>
          <a:stretch/>
        </p:blipFill>
        <p:spPr>
          <a:xfrm>
            <a:off x="7169727" y="4849091"/>
            <a:ext cx="917864" cy="207822"/>
          </a:xfrm>
          <a:prstGeom prst="rect">
            <a:avLst/>
          </a:prstGeom>
        </p:spPr>
      </p:pic>
      <p:sp>
        <p:nvSpPr>
          <p:cNvPr id="8" name="Google Shape;27;p1">
            <a:extLst>
              <a:ext uri="{FF2B5EF4-FFF2-40B4-BE49-F238E27FC236}">
                <a16:creationId xmlns:a16="http://schemas.microsoft.com/office/drawing/2014/main" id="{C27C622F-3E32-FC19-B6D8-E831B462054C}"/>
              </a:ext>
            </a:extLst>
          </p:cNvPr>
          <p:cNvSpPr txBox="1"/>
          <p:nvPr/>
        </p:nvSpPr>
        <p:spPr>
          <a:xfrm>
            <a:off x="6972672" y="3026449"/>
            <a:ext cx="2122639" cy="1754286"/>
          </a:xfrm>
          <a:prstGeom prst="rect">
            <a:avLst/>
          </a:prstGeom>
          <a:noFill/>
          <a:ln>
            <a:noFill/>
          </a:ln>
        </p:spPr>
        <p:txBody>
          <a:bodyPr spcFirstLastPara="1" wrap="square" lIns="91425" tIns="45700" rIns="91425" bIns="45700" anchor="t" anchorCtr="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sz="1200" dirty="0"/>
              <a:t>Performance evaluation for square grid networks. (a) Average rate ⟨R⟩ for an N × N grid for N from 8 to 17. (b–d) Rate vs. distance (in km) for N = 15 and measurement success probability (q) equal 0.7, 0.8, 0.9, respectively.</a:t>
            </a:r>
          </a:p>
        </p:txBody>
      </p:sp>
      <p:sp>
        <p:nvSpPr>
          <p:cNvPr id="11" name="TextBox 10">
            <a:extLst>
              <a:ext uri="{FF2B5EF4-FFF2-40B4-BE49-F238E27FC236}">
                <a16:creationId xmlns:a16="http://schemas.microsoft.com/office/drawing/2014/main" id="{0BF7137F-D3AF-7292-6A4F-98A1BAE74287}"/>
              </a:ext>
            </a:extLst>
          </p:cNvPr>
          <p:cNvSpPr txBox="1"/>
          <p:nvPr/>
        </p:nvSpPr>
        <p:spPr>
          <a:xfrm>
            <a:off x="2031423" y="4670454"/>
            <a:ext cx="5081154" cy="5155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ts val="1089"/>
              </a:lnSpc>
            </a:pPr>
            <a:r>
              <a:rPr lang="en-US" sz="1000" i="1" dirty="0"/>
              <a:t>X. Chen, et al., “Routing Entanglement in Complex Quantum Networks Using GHZ States,” accepted to the International Conference on Quantum Communications, Networking, and Computing (QCNC 2026).</a:t>
            </a:r>
          </a:p>
        </p:txBody>
      </p:sp>
      <p:sp>
        <p:nvSpPr>
          <p:cNvPr id="3" name="Content Placeholder 5">
            <a:extLst>
              <a:ext uri="{FF2B5EF4-FFF2-40B4-BE49-F238E27FC236}">
                <a16:creationId xmlns:a16="http://schemas.microsoft.com/office/drawing/2014/main" id="{DA7486A8-5BC5-D15A-0155-DA15E53DCB3E}"/>
              </a:ext>
            </a:extLst>
          </p:cNvPr>
          <p:cNvSpPr txBox="1">
            <a:spLocks/>
          </p:cNvSpPr>
          <p:nvPr/>
        </p:nvSpPr>
        <p:spPr>
          <a:xfrm>
            <a:off x="457198" y="791869"/>
            <a:ext cx="8454571" cy="2270645"/>
          </a:xfrm>
          <a:prstGeom prst="rect">
            <a:avLst/>
          </a:prstGeom>
        </p:spPr>
        <p:txBody>
          <a:bodyPr>
            <a:noAutofit/>
          </a:bodyPr>
          <a:lstStyle>
            <a:lvl1pPr marL="164592" indent="-164592" algn="l" defTabSz="685800" rtl="0" eaLnBrk="1" latinLnBrk="0" hangingPunct="1">
              <a:lnSpc>
                <a:spcPct val="100000"/>
              </a:lnSpc>
              <a:spcBef>
                <a:spcPts val="900"/>
              </a:spcBef>
              <a:spcAft>
                <a:spcPts val="0"/>
              </a:spcAft>
              <a:buFont typeface="Wingdings" pitchFamily="2" charset="2"/>
              <a:buChar char="§"/>
              <a:defRPr sz="1800" kern="1200">
                <a:solidFill>
                  <a:schemeClr val="tx1"/>
                </a:solidFill>
                <a:latin typeface="+mn-lt"/>
                <a:ea typeface="+mn-ea"/>
                <a:cs typeface="+mn-cs"/>
              </a:defRPr>
            </a:lvl1pPr>
            <a:lvl2pPr marL="463550" indent="-256032" algn="l" defTabSz="685800" rtl="0" eaLnBrk="1" latinLnBrk="0" hangingPunct="1">
              <a:lnSpc>
                <a:spcPct val="100000"/>
              </a:lnSpc>
              <a:spcBef>
                <a:spcPts val="300"/>
              </a:spcBef>
              <a:spcAft>
                <a:spcPts val="0"/>
              </a:spcAft>
              <a:buFont typeface="System Font Regular"/>
              <a:buChar char="—"/>
              <a:tabLst/>
              <a:defRPr sz="1800" kern="1200">
                <a:solidFill>
                  <a:schemeClr val="tx1"/>
                </a:solidFill>
                <a:latin typeface="+mn-lt"/>
                <a:ea typeface="+mn-ea"/>
                <a:cs typeface="+mn-cs"/>
              </a:defRPr>
            </a:lvl2pPr>
            <a:lvl3pPr marL="577850" indent="-142875" algn="l" defTabSz="685800" rtl="0" eaLnBrk="1" latinLnBrk="0" hangingPunct="1">
              <a:lnSpc>
                <a:spcPct val="100000"/>
              </a:lnSpc>
              <a:spcBef>
                <a:spcPts val="300"/>
              </a:spcBef>
              <a:spcAft>
                <a:spcPts val="0"/>
              </a:spcAft>
              <a:buFont typeface="Arial" panose="020B0604020202020204" pitchFamily="34" charset="0"/>
              <a:buChar char="•"/>
              <a:tabLst/>
              <a:defRPr sz="1800" kern="1200">
                <a:solidFill>
                  <a:schemeClr val="tx1"/>
                </a:solidFill>
                <a:latin typeface="+mn-lt"/>
                <a:ea typeface="+mn-ea"/>
                <a:cs typeface="+mn-cs"/>
              </a:defRPr>
            </a:lvl3pPr>
            <a:lvl4pPr marL="862013" indent="-256032" algn="l" defTabSz="685800" rtl="0" eaLnBrk="1" latinLnBrk="0" hangingPunct="1">
              <a:lnSpc>
                <a:spcPct val="100000"/>
              </a:lnSpc>
              <a:spcBef>
                <a:spcPts val="300"/>
              </a:spcBef>
              <a:spcAft>
                <a:spcPts val="0"/>
              </a:spcAft>
              <a:buFont typeface="System Font Regular"/>
              <a:buChar char="—"/>
              <a:tabLst/>
              <a:defRPr sz="1800" kern="1200">
                <a:solidFill>
                  <a:schemeClr val="tx1"/>
                </a:solidFill>
                <a:latin typeface="+mn-lt"/>
                <a:ea typeface="+mn-ea"/>
                <a:cs typeface="+mn-cs"/>
              </a:defRPr>
            </a:lvl4pPr>
            <a:lvl5pPr marL="1031875" indent="-164592" algn="l" defTabSz="685800" rtl="0" eaLnBrk="1" latinLnBrk="0" hangingPunct="1">
              <a:lnSpc>
                <a:spcPct val="100000"/>
              </a:lnSpc>
              <a:spcBef>
                <a:spcPts val="300"/>
              </a:spcBef>
              <a:spcAft>
                <a:spcPts val="0"/>
              </a:spcAft>
              <a:buFont typeface="System Font Regular"/>
              <a:buChar char="»"/>
              <a:tabLst/>
              <a:defRPr sz="18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457200">
              <a:spcBef>
                <a:spcPts val="600"/>
              </a:spcBef>
              <a:buNone/>
              <a:defRPr/>
            </a:pPr>
            <a:r>
              <a:rPr lang="en-US" sz="1400" b="1" dirty="0">
                <a:solidFill>
                  <a:srgbClr val="47484A">
                    <a:lumMod val="50000"/>
                  </a:srgbClr>
                </a:solidFill>
              </a:rPr>
              <a:t>Goal: </a:t>
            </a:r>
            <a:r>
              <a:rPr lang="en-US" sz="1400" dirty="0">
                <a:solidFill>
                  <a:srgbClr val="47484A">
                    <a:lumMod val="50000"/>
                  </a:srgbClr>
                </a:solidFill>
              </a:rPr>
              <a:t>to study the performance of an entanglement routing protocol based on generation of GHZ states between neighboring nodes.</a:t>
            </a:r>
          </a:p>
          <a:p>
            <a:pPr marL="0" indent="0" defTabSz="457200">
              <a:spcBef>
                <a:spcPts val="600"/>
              </a:spcBef>
              <a:buNone/>
              <a:defRPr/>
            </a:pPr>
            <a:r>
              <a:rPr lang="en-US" sz="1400" b="1" dirty="0">
                <a:solidFill>
                  <a:srgbClr val="47484A">
                    <a:lumMod val="50000"/>
                  </a:srgbClr>
                </a:solidFill>
              </a:rPr>
              <a:t>Approach: </a:t>
            </a:r>
            <a:r>
              <a:rPr lang="en-US" sz="1400" dirty="0">
                <a:solidFill>
                  <a:srgbClr val="47484A">
                    <a:lumMod val="50000"/>
                  </a:srgbClr>
                </a:solidFill>
              </a:rPr>
              <a:t>analyze the performance of our protocol on large scale topologies like square grid, Waxman, and scale-free using Monte Carlo simulations.</a:t>
            </a:r>
          </a:p>
          <a:p>
            <a:pPr marL="0" indent="0" defTabSz="457200">
              <a:spcBef>
                <a:spcPts val="600"/>
              </a:spcBef>
              <a:buNone/>
              <a:defRPr/>
            </a:pPr>
            <a:r>
              <a:rPr lang="en-US" sz="1400" b="1" dirty="0">
                <a:solidFill>
                  <a:srgbClr val="47484A">
                    <a:lumMod val="50000"/>
                  </a:srgbClr>
                </a:solidFill>
              </a:rPr>
              <a:t>Evaluation: </a:t>
            </a:r>
            <a:r>
              <a:rPr lang="en-US" sz="1400" dirty="0">
                <a:solidFill>
                  <a:srgbClr val="47484A">
                    <a:lumMod val="50000"/>
                  </a:srgbClr>
                </a:solidFill>
              </a:rPr>
              <a:t>implemented analytical models of our proposed protocol and state of the art entanglement routing protocols such as GHZ measurement and Bell state protocols.</a:t>
            </a:r>
          </a:p>
          <a:p>
            <a:pPr marL="0" indent="0" defTabSz="457200">
              <a:spcBef>
                <a:spcPts val="600"/>
              </a:spcBef>
              <a:buNone/>
              <a:defRPr/>
            </a:pPr>
            <a:r>
              <a:rPr lang="en-US" sz="1400" b="1" dirty="0">
                <a:solidFill>
                  <a:srgbClr val="47484A">
                    <a:lumMod val="50000"/>
                  </a:srgbClr>
                </a:solidFill>
              </a:rPr>
              <a:t>Results: </a:t>
            </a:r>
            <a:r>
              <a:rPr lang="en-US" sz="1400" dirty="0">
                <a:solidFill>
                  <a:srgbClr val="47484A">
                    <a:lumMod val="50000"/>
                  </a:srgbClr>
                </a:solidFill>
              </a:rPr>
              <a:t>We find that our GHZ state protocol performs marginally better than the GHZ measurement protocol in square grid and scale-free networks, suggesting that a more sophisticated protocol that potentially utilizes global information or takes advantage of network segmentation is required. </a:t>
            </a:r>
          </a:p>
        </p:txBody>
      </p:sp>
      <p:pic>
        <p:nvPicPr>
          <p:cNvPr id="7" name="Picture 6" descr="Chart, scatter chart  AI-generated content may be incorrect.">
            <a:extLst>
              <a:ext uri="{FF2B5EF4-FFF2-40B4-BE49-F238E27FC236}">
                <a16:creationId xmlns:a16="http://schemas.microsoft.com/office/drawing/2014/main" id="{3081400A-1E43-5AC5-DF17-10E661E19E5D}"/>
              </a:ext>
            </a:extLst>
          </p:cNvPr>
          <p:cNvPicPr>
            <a:picLocks noChangeAspect="1"/>
          </p:cNvPicPr>
          <p:nvPr/>
        </p:nvPicPr>
        <p:blipFill>
          <a:blip r:embed="rId4"/>
          <a:stretch>
            <a:fillRect/>
          </a:stretch>
        </p:blipFill>
        <p:spPr>
          <a:xfrm>
            <a:off x="48689" y="3105319"/>
            <a:ext cx="7063888" cy="1572797"/>
          </a:xfrm>
          <a:prstGeom prst="rect">
            <a:avLst/>
          </a:prstGeom>
        </p:spPr>
      </p:pic>
    </p:spTree>
    <p:extLst>
      <p:ext uri="{BB962C8B-B14F-4D97-AF65-F5344CB8AC3E}">
        <p14:creationId xmlns:p14="http://schemas.microsoft.com/office/powerpoint/2010/main" val="88839602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Box"/>
          <p:cNvSpPr txBox="1">
            <a:spLocks/>
          </p:cNvSpPr>
          <p:nvPr/>
        </p:nvSpPr>
        <p:spPr>
          <a:xfrm>
            <a:off x="476088" y="0"/>
            <a:ext cx="8382000" cy="900000"/>
          </a:xfrm>
          <a:prstGeom prst="rect">
            <a:avLst/>
          </a:prstGeom>
        </p:spPr>
        <p:txBody>
          <a:bodyPr>
            <a:noAutofit/>
          </a:bodyPr>
          <a:lstStyle/>
          <a:p>
            <a:r>
              <a:rPr lang="en-US" sz="3200" b="1" dirty="0">
                <a:solidFill>
                  <a:schemeClr val="dk1"/>
                </a:solidFill>
              </a:rPr>
              <a:t>InterQnet-Scale: Encoded Quantum Repeaters at Network Scale</a:t>
            </a:r>
          </a:p>
        </p:txBody>
      </p:sp>
      <p:sp>
        <p:nvSpPr>
          <p:cNvPr id="3" name="TextLeft"/>
          <p:cNvSpPr txBox="1">
            <a:spLocks/>
          </p:cNvSpPr>
          <p:nvPr/>
        </p:nvSpPr>
        <p:spPr>
          <a:xfrm>
            <a:off x="348431" y="1100000"/>
            <a:ext cx="3880669" cy="2011335"/>
          </a:xfrm>
          <a:prstGeom prst="rect">
            <a:avLst/>
          </a:prstGeom>
        </p:spPr>
        <p:txBody>
          <a:bodyPr>
            <a:noAutofit/>
          </a:bodyPr>
          <a:lstStyle>
            <a:lvl1pPr marL="164592" indent="-164592">
              <a:buFont typeface="Wingdings" pitchFamily="2" charset="2"/>
              <a:buChar char="§"/>
              <a:defRPr sz="1800" kern="1200">
                <a:solidFill>
                  <a:schemeClr val="tx1"/>
                </a:solidFill>
                <a:latin typeface="+mn-lt"/>
              </a:defRPr>
            </a:lvl1pPr>
            <a:lvl2pPr marL="463550" indent="-256032">
              <a:buFont typeface="System Font Regular"/>
              <a:buChar char="—"/>
              <a:defRPr sz="1800" kern="1200">
                <a:solidFill>
                  <a:schemeClr val="tx1"/>
                </a:solidFill>
                <a:latin typeface="+mn-lt"/>
              </a:defRPr>
            </a:lvl2pPr>
          </a:lstStyle>
          <a:p>
            <a:pPr marL="0" indent="0">
              <a:spcBef>
                <a:spcPts val="0"/>
              </a:spcBef>
              <a:buNone/>
            </a:pPr>
            <a:r>
              <a:rPr lang="en-US" sz="1900" b="1" dirty="0">
                <a:solidFill>
                  <a:srgbClr val="1F6098"/>
                </a:solidFill>
              </a:rPr>
              <a:t>Second-Generation Repeaters: Logical Bell Pairs over Long Distances</a:t>
            </a:r>
          </a:p>
          <a:p>
            <a:pPr>
              <a:spcBef>
                <a:spcPts val="350"/>
              </a:spcBef>
            </a:pPr>
            <a:r>
              <a:rPr lang="en-US" sz="1800" b="1" dirty="0">
                <a:solidFill>
                  <a:srgbClr val="47484A">
                    <a:lumMod val="50000"/>
                  </a:srgbClr>
                </a:solidFill>
              </a:rPr>
              <a:t>2nd-gen repeaters: encode qubits into Steane [[7,1,3]] code</a:t>
            </a:r>
          </a:p>
          <a:p>
            <a:pPr lvl="1">
              <a:spcBef>
                <a:spcPts val="100"/>
              </a:spcBef>
            </a:pPr>
            <a:r>
              <a:rPr lang="en-US" sz="1600" dirty="0">
                <a:solidFill>
                  <a:srgbClr val="47484A">
                    <a:lumMod val="50000"/>
                  </a:srgbClr>
                </a:solidFill>
              </a:rPr>
              <a:t>Encoded swapping + classical error correction → 2nd-order error suppression</a:t>
            </a:r>
          </a:p>
        </p:txBody>
      </p:sp>
      <p:pic>
        <p:nvPicPr>
          <p:cNvPr id="4" name="FidelityChart"/>
          <p:cNvPicPr>
            <a:picLocks noChangeAspect="1"/>
          </p:cNvPicPr>
          <p:nvPr/>
        </p:nvPicPr>
        <p:blipFill>
          <a:blip r:embed="rId3"/>
          <a:stretch>
            <a:fillRect/>
          </a:stretch>
        </p:blipFill>
        <p:spPr>
          <a:xfrm>
            <a:off x="4237291" y="1128657"/>
            <a:ext cx="4748454" cy="2132282"/>
          </a:xfrm>
          <a:prstGeom prst="rect">
            <a:avLst/>
          </a:prstGeom>
        </p:spPr>
      </p:pic>
      <p:sp>
        <p:nvSpPr>
          <p:cNvPr id="5" name="TextLeft">
            <a:extLst>
              <a:ext uri="{FF2B5EF4-FFF2-40B4-BE49-F238E27FC236}">
                <a16:creationId xmlns:a16="http://schemas.microsoft.com/office/drawing/2014/main" id="{E37C5A94-9F51-1029-F738-FBD839EF0595}"/>
              </a:ext>
            </a:extLst>
          </p:cNvPr>
          <p:cNvSpPr txBox="1">
            <a:spLocks/>
          </p:cNvSpPr>
          <p:nvPr/>
        </p:nvSpPr>
        <p:spPr>
          <a:xfrm>
            <a:off x="348431" y="3489596"/>
            <a:ext cx="8637314" cy="1371765"/>
          </a:xfrm>
          <a:prstGeom prst="rect">
            <a:avLst/>
          </a:prstGeom>
        </p:spPr>
        <p:txBody>
          <a:bodyPr>
            <a:noAutofit/>
          </a:bodyPr>
          <a:lstStyle>
            <a:lvl1pPr marL="164592" indent="-164592">
              <a:buFont typeface="Wingdings" pitchFamily="2" charset="2"/>
              <a:buChar char="§"/>
              <a:defRPr sz="1800" kern="1200">
                <a:solidFill>
                  <a:schemeClr val="tx1"/>
                </a:solidFill>
                <a:latin typeface="+mn-lt"/>
              </a:defRPr>
            </a:lvl1pPr>
            <a:lvl2pPr marL="463550" indent="-256032">
              <a:buFont typeface="System Font Regular"/>
              <a:buChar char="—"/>
              <a:defRPr sz="1800" kern="1200">
                <a:solidFill>
                  <a:schemeClr val="tx1"/>
                </a:solidFill>
                <a:latin typeface="+mn-lt"/>
              </a:defRPr>
            </a:lvl2pPr>
          </a:lstStyle>
          <a:p>
            <a:pPr>
              <a:spcBef>
                <a:spcPts val="350"/>
              </a:spcBef>
            </a:pPr>
            <a:r>
              <a:rPr lang="en-US" sz="1800" b="1" dirty="0">
                <a:solidFill>
                  <a:srgbClr val="47484A">
                    <a:lumMod val="50000"/>
                  </a:srgbClr>
                </a:solidFill>
              </a:rPr>
              <a:t>Simulation: SeQUeNCe + Stim (Patange et al., under review)</a:t>
            </a:r>
          </a:p>
          <a:p>
            <a:pPr lvl="1">
              <a:spcBef>
                <a:spcPts val="100"/>
              </a:spcBef>
            </a:pPr>
            <a:r>
              <a:rPr lang="en-US" sz="1600" dirty="0">
                <a:solidFill>
                  <a:srgbClr val="47484A">
                    <a:lumMod val="50000"/>
                  </a:srgbClr>
                </a:solidFill>
              </a:rPr>
              <a:t>0.91 logical fidelity at 2,000 km (100 hops) — QRE-none drops to 0.24</a:t>
            </a:r>
          </a:p>
          <a:p>
            <a:pPr lvl="1">
              <a:spcBef>
                <a:spcPts val="100"/>
              </a:spcBef>
            </a:pPr>
            <a:r>
              <a:rPr lang="en-US" sz="1600" dirty="0">
                <a:solidFill>
                  <a:srgbClr val="47484A">
                    <a:lumMod val="50000"/>
                  </a:srgbClr>
                </a:solidFill>
              </a:rPr>
              <a:t>Latency: 15–45 ms linear growth — identical for both protocols</a:t>
            </a:r>
          </a:p>
          <a:p>
            <a:pPr>
              <a:spcBef>
                <a:spcPts val="350"/>
              </a:spcBef>
            </a:pPr>
            <a:r>
              <a:rPr lang="en-US" sz="1800" b="1" dirty="0">
                <a:solidFill>
                  <a:srgbClr val="47484A">
                    <a:lumMod val="50000"/>
                  </a:srgbClr>
                </a:solidFill>
              </a:rPr>
              <a:t>Key tradeoff: more hops → lower loss, deeper circuit</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50C108-28E7-BE19-C363-1AB771CA3D0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7BEDB9D-1C75-17AF-D05D-D7E47764CC16}"/>
              </a:ext>
            </a:extLst>
          </p:cNvPr>
          <p:cNvSpPr>
            <a:spLocks noGrp="1"/>
          </p:cNvSpPr>
          <p:nvPr>
            <p:ph type="title"/>
          </p:nvPr>
        </p:nvSpPr>
        <p:spPr>
          <a:xfrm>
            <a:off x="457200" y="131980"/>
            <a:ext cx="8382000" cy="746522"/>
          </a:xfrm>
        </p:spPr>
        <p:txBody>
          <a:bodyPr/>
          <a:lstStyle/>
          <a:p>
            <a:r>
              <a:rPr lang="en-US" cap="none" dirty="0" err="1"/>
              <a:t>Key Lessons Learned Toward Scalable Quantum Networks</a:t>
            </a:r>
          </a:p>
        </p:txBody>
      </p:sp>
      <p:sp>
        <p:nvSpPr>
          <p:cNvPr id="9" name="Content Placeholder 5">
            <a:extLst>
              <a:ext uri="{FF2B5EF4-FFF2-40B4-BE49-F238E27FC236}">
                <a16:creationId xmlns:a16="http://schemas.microsoft.com/office/drawing/2014/main" id="{FBD6AA77-58DA-8742-E9B0-8FC0AB49FF6A}"/>
              </a:ext>
            </a:extLst>
          </p:cNvPr>
          <p:cNvSpPr txBox="1">
            <a:spLocks/>
          </p:cNvSpPr>
          <p:nvPr/>
        </p:nvSpPr>
        <p:spPr>
          <a:xfrm>
            <a:off x="309031" y="985444"/>
            <a:ext cx="8678338" cy="3426655"/>
          </a:xfrm>
          <a:prstGeom prst="rect">
            <a:avLst/>
          </a:prstGeom>
        </p:spPr>
        <p:txBody>
          <a:bodyPr>
            <a:noAutofit/>
          </a:bodyPr>
          <a:lstStyle>
            <a:lvl1pPr marL="164592" indent="-164592" algn="l" defTabSz="685800" rtl="0" eaLnBrk="1" latinLnBrk="0" hangingPunct="1">
              <a:lnSpc>
                <a:spcPct val="100000"/>
              </a:lnSpc>
              <a:spcBef>
                <a:spcPts val="900"/>
              </a:spcBef>
              <a:spcAft>
                <a:spcPts val="0"/>
              </a:spcAft>
              <a:buFont typeface="Wingdings" pitchFamily="2" charset="2"/>
              <a:buChar char="§"/>
              <a:defRPr sz="1800" kern="1200">
                <a:solidFill>
                  <a:schemeClr val="tx1"/>
                </a:solidFill>
                <a:latin typeface="+mn-lt"/>
                <a:ea typeface="+mn-ea"/>
                <a:cs typeface="+mn-cs"/>
              </a:defRPr>
            </a:lvl1pPr>
            <a:lvl2pPr marL="463550" indent="-256032" algn="l" defTabSz="685800" rtl="0" eaLnBrk="1" latinLnBrk="0" hangingPunct="1">
              <a:lnSpc>
                <a:spcPct val="100000"/>
              </a:lnSpc>
              <a:spcBef>
                <a:spcPts val="300"/>
              </a:spcBef>
              <a:spcAft>
                <a:spcPts val="0"/>
              </a:spcAft>
              <a:buFont typeface="System Font Regular"/>
              <a:buChar char="—"/>
              <a:tabLst/>
              <a:defRPr sz="1800" kern="1200">
                <a:solidFill>
                  <a:schemeClr val="tx1"/>
                </a:solidFill>
                <a:latin typeface="+mn-lt"/>
                <a:ea typeface="+mn-ea"/>
                <a:cs typeface="+mn-cs"/>
              </a:defRPr>
            </a:lvl2pPr>
            <a:lvl3pPr marL="577850" indent="-142875" algn="l" defTabSz="685800" rtl="0" eaLnBrk="1" latinLnBrk="0" hangingPunct="1">
              <a:lnSpc>
                <a:spcPct val="100000"/>
              </a:lnSpc>
              <a:spcBef>
                <a:spcPts val="300"/>
              </a:spcBef>
              <a:spcAft>
                <a:spcPts val="0"/>
              </a:spcAft>
              <a:buFont typeface="Arial" panose="020B0604020202020204" pitchFamily="34" charset="0"/>
              <a:buChar char="•"/>
              <a:tabLst/>
              <a:defRPr sz="1800" kern="1200">
                <a:solidFill>
                  <a:schemeClr val="tx1"/>
                </a:solidFill>
                <a:latin typeface="+mn-lt"/>
                <a:ea typeface="+mn-ea"/>
                <a:cs typeface="+mn-cs"/>
              </a:defRPr>
            </a:lvl3pPr>
            <a:lvl4pPr marL="862013" indent="-256032" algn="l" defTabSz="685800" rtl="0" eaLnBrk="1" latinLnBrk="0" hangingPunct="1">
              <a:lnSpc>
                <a:spcPct val="100000"/>
              </a:lnSpc>
              <a:spcBef>
                <a:spcPts val="300"/>
              </a:spcBef>
              <a:spcAft>
                <a:spcPts val="0"/>
              </a:spcAft>
              <a:buFont typeface="System Font Regular"/>
              <a:buChar char="—"/>
              <a:tabLst/>
              <a:defRPr sz="1800" kern="1200">
                <a:solidFill>
                  <a:schemeClr val="tx1"/>
                </a:solidFill>
                <a:latin typeface="+mn-lt"/>
                <a:ea typeface="+mn-ea"/>
                <a:cs typeface="+mn-cs"/>
              </a:defRPr>
            </a:lvl4pPr>
            <a:lvl5pPr marL="1031875" indent="-164592" algn="l" defTabSz="685800" rtl="0" eaLnBrk="1" latinLnBrk="0" hangingPunct="1">
              <a:lnSpc>
                <a:spcPct val="100000"/>
              </a:lnSpc>
              <a:spcBef>
                <a:spcPts val="300"/>
              </a:spcBef>
              <a:spcAft>
                <a:spcPts val="0"/>
              </a:spcAft>
              <a:buFont typeface="System Font Regular"/>
              <a:buChar char="»"/>
              <a:tabLst/>
              <a:defRPr sz="18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defTabSz="457200">
              <a:spcBef>
                <a:spcPts val="300"/>
              </a:spcBef>
              <a:defRPr/>
            </a:pPr>
            <a:r>
              <a:rPr lang="en-US" sz="1900" b="1" dirty="0">
                <a:solidFill>
                  <a:srgbClr val="47484A">
                    <a:lumMod val="50000"/>
                  </a:srgbClr>
                </a:solidFill>
              </a:rPr>
              <a:t>Co-design (hardware + simulation + protocol) is essential</a:t>
            </a:r>
          </a:p>
          <a:p>
            <a:pPr lvl="1" defTabSz="457200">
              <a:spcBef>
                <a:spcPts val="80"/>
              </a:spcBef>
              <a:defRPr/>
            </a:pPr>
            <a:r>
              <a:rPr lang="en-US" sz="1550" dirty="0">
                <a:solidFill>
                  <a:srgbClr val="47484A">
                    <a:lumMod val="50000"/>
                  </a:srgbClr>
                </a:solidFill>
              </a:rPr>
              <a:t>SeQUeNCe reveals bottlenecks before hardware integration: default Yb+SC gives fidelity ≈0</a:t>
            </a:r>
          </a:p>
          <a:p>
            <a:pPr lvl="1" defTabSz="457200">
              <a:spcBef>
                <a:spcPts val="80"/>
              </a:spcBef>
              <a:defRPr/>
            </a:pPr>
            <a:r>
              <a:rPr lang="en-US" sz="1550" dirty="0">
                <a:solidFill>
                  <a:srgbClr val="47484A">
                    <a:lumMod val="50000"/>
                  </a:srgbClr>
                </a:solidFill>
              </a:rPr>
              <a:t>T1 coherence time is the critical lever: fidelity rises to &gt;0.5 at T1 = 10 ms</a:t>
            </a:r>
          </a:p>
          <a:p>
            <a:pPr defTabSz="457200">
              <a:spcBef>
                <a:spcPts val="300"/>
              </a:spcBef>
              <a:defRPr/>
            </a:pPr>
            <a:r>
              <a:rPr lang="en-US" sz="1900" b="1" dirty="0">
                <a:solidFill>
                  <a:srgbClr val="47484A">
                    <a:lumMod val="50000"/>
                  </a:srgbClr>
                </a:solidFill>
              </a:rPr>
              <a:t>Centralized SDN-style control works now; distribution is a longer-term goal</a:t>
            </a:r>
          </a:p>
          <a:p>
            <a:pPr lvl="1" defTabSz="457200">
              <a:spcBef>
                <a:spcPts val="80"/>
              </a:spcBef>
              <a:defRPr/>
            </a:pPr>
            <a:r>
              <a:rPr lang="en-US" sz="1550" dirty="0">
                <a:solidFill>
                  <a:srgbClr val="47484A">
                    <a:lumMod val="50000"/>
                  </a:srgbClr>
                </a:solidFill>
              </a:rPr>
              <a:t>Orchestrator: 12+ hrs continuous operation; multi-domain firewalls are real constraints</a:t>
            </a:r>
          </a:p>
          <a:p>
            <a:pPr defTabSz="457200">
              <a:spcBef>
                <a:spcPts val="300"/>
              </a:spcBef>
              <a:defRPr/>
            </a:pPr>
            <a:r>
              <a:rPr lang="en-US" sz="1900" b="1" dirty="0">
                <a:solidFill>
                  <a:srgbClr val="47484A">
                    <a:lumMod val="50000"/>
                  </a:srgbClr>
                </a:solidFill>
              </a:rPr>
              <a:t>Error correction must match hardware, not just theory</a:t>
            </a:r>
          </a:p>
          <a:p>
            <a:pPr lvl="1" defTabSz="457200">
              <a:spcBef>
                <a:spcPts val="80"/>
              </a:spcBef>
              <a:defRPr/>
            </a:pPr>
            <a:r>
              <a:rPr lang="en-US" sz="1550" dirty="0">
                <a:solidFill>
                  <a:srgbClr val="47484A">
                    <a:lumMod val="50000"/>
                  </a:srgbClr>
                </a:solidFill>
              </a:rPr>
              <a:t>QRE-CEC: 0.91 fidelity over 2,000 km with second-order error suppression</a:t>
            </a:r>
          </a:p>
          <a:p>
            <a:pPr lvl="1" defTabSz="457200">
              <a:spcBef>
                <a:spcPts val="80"/>
              </a:spcBef>
              <a:defRPr/>
            </a:pPr>
            <a:r>
              <a:rPr lang="en-US" sz="1550" dirty="0">
                <a:solidFill>
                  <a:srgbClr val="47484A">
                    <a:lumMod val="50000"/>
                  </a:srgbClr>
                </a:solidFill>
              </a:rPr>
              <a:t>Near-term: PCS provides hardware-compatible fidelity gains on ArQNet</a:t>
            </a:r>
          </a:p>
          <a:p>
            <a:pPr defTabSz="457200">
              <a:spcBef>
                <a:spcPts val="300"/>
              </a:spcBef>
              <a:defRPr/>
            </a:pPr>
            <a:r>
              <a:rPr lang="en-US" sz="1900" b="1" dirty="0">
                <a:solidFill>
                  <a:srgbClr val="47484A">
                    <a:lumMod val="50000"/>
                  </a:srgbClr>
                </a:solidFill>
              </a:rPr>
              <a:t>Quantum–classical coexistence is tractable; experiment must validate simulation</a:t>
            </a:r>
          </a:p>
          <a:p>
            <a:pPr lvl="1" defTabSz="457200">
              <a:spcBef>
                <a:spcPts val="80"/>
              </a:spcBef>
              <a:defRPr/>
            </a:pPr>
            <a:r>
              <a:rPr lang="en-US" sz="1550" dirty="0">
                <a:solidFill>
                  <a:srgbClr val="47484A">
                    <a:lumMod val="50000"/>
                  </a:srgbClr>
                </a:solidFill>
              </a:rPr>
              <a:t>Raman noise model + ML SOP tracking enable automated, adaptive network operation</a:t>
            </a:r>
          </a:p>
          <a:p>
            <a:pPr lvl="1" defTabSz="457200">
              <a:spcBef>
                <a:spcPts val="80"/>
              </a:spcBef>
              <a:defRPr/>
            </a:pPr>
            <a:r>
              <a:rPr lang="en-US" sz="1550" dirty="0">
                <a:solidFill>
                  <a:srgbClr val="47484A">
                    <a:lumMod val="50000"/>
                  </a:srgbClr>
                </a:solidFill>
              </a:rPr>
              <a:t>ArQNet data closes the SeQUeNCe model loop – co-design works in practice</a:t>
            </a:r>
          </a:p>
        </p:txBody>
      </p:sp>
    </p:spTree>
    <p:extLst>
      <p:ext uri="{BB962C8B-B14F-4D97-AF65-F5344CB8AC3E}">
        <p14:creationId xmlns:p14="http://schemas.microsoft.com/office/powerpoint/2010/main" val="49861689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950EB4-3C84-EB4D-EE4E-4B66A4B1842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279171D-B2FA-450C-675E-1AD83FCD01EE}"/>
              </a:ext>
            </a:extLst>
          </p:cNvPr>
          <p:cNvSpPr>
            <a:spLocks noGrp="1"/>
          </p:cNvSpPr>
          <p:nvPr>
            <p:ph type="title"/>
          </p:nvPr>
        </p:nvSpPr>
        <p:spPr>
          <a:xfrm>
            <a:off x="457201" y="-80840"/>
            <a:ext cx="8372901" cy="621711"/>
          </a:xfrm>
        </p:spPr>
        <p:txBody>
          <a:bodyPr/>
          <a:lstStyle/>
          <a:p>
            <a:r>
              <a:rPr lang="en-US" cap="none" dirty="0"/>
              <a:t>Talk Outline</a:t>
            </a:r>
          </a:p>
        </p:txBody>
      </p:sp>
      <p:sp>
        <p:nvSpPr>
          <p:cNvPr id="3" name="Text Placeholder 2">
            <a:extLst>
              <a:ext uri="{FF2B5EF4-FFF2-40B4-BE49-F238E27FC236}">
                <a16:creationId xmlns:a16="http://schemas.microsoft.com/office/drawing/2014/main" id="{01BC3C65-51D9-ADA3-9294-FBA0559BC267}"/>
              </a:ext>
            </a:extLst>
          </p:cNvPr>
          <p:cNvSpPr>
            <a:spLocks noGrp="1"/>
          </p:cNvSpPr>
          <p:nvPr>
            <p:ph type="body" sz="quarter" idx="13"/>
          </p:nvPr>
        </p:nvSpPr>
        <p:spPr>
          <a:xfrm>
            <a:off x="457200" y="554557"/>
            <a:ext cx="8382000" cy="438150"/>
          </a:xfrm>
        </p:spPr>
        <p:txBody>
          <a:bodyPr vert="horz" lIns="0" tIns="0" rIns="0" bIns="0" rtlCol="0" anchor="t">
            <a:noAutofit/>
          </a:bodyPr>
          <a:lstStyle/>
          <a:p>
            <a:r>
              <a:rPr lang="en-US" dirty="0"/>
              <a:t>Progress and Lessons Learned (TNC24 → TNC26)</a:t>
            </a:r>
          </a:p>
        </p:txBody>
      </p:sp>
      <p:graphicFrame>
        <p:nvGraphicFramePr>
          <p:cNvPr id="39" name="Table 38">
            <a:extLst>
              <a:ext uri="{FF2B5EF4-FFF2-40B4-BE49-F238E27FC236}">
                <a16:creationId xmlns:a16="http://schemas.microsoft.com/office/drawing/2014/main" id="{C07116A0-DDAA-1C3F-2809-D7C2139E3A85}"/>
              </a:ext>
            </a:extLst>
          </p:cNvPr>
          <p:cNvGraphicFramePr>
            <a:graphicFrameLocks noGrp="1"/>
          </p:cNvGraphicFramePr>
          <p:nvPr>
            <p:extLst>
              <p:ext uri="{D42A27DB-BD31-4B8C-83A1-F6EECF244321}">
                <p14:modId xmlns:p14="http://schemas.microsoft.com/office/powerpoint/2010/main" val="2398463776"/>
              </p:ext>
            </p:extLst>
          </p:nvPr>
        </p:nvGraphicFramePr>
        <p:xfrm>
          <a:off x="345971" y="882173"/>
          <a:ext cx="8595360" cy="3657600"/>
        </p:xfrm>
        <a:graphic>
          <a:graphicData uri="http://schemas.openxmlformats.org/drawingml/2006/table">
            <a:tbl>
              <a:tblPr firstRow="1" bandRow="1">
                <a:tableStyleId>{5C22544A-7EE6-4342-B048-85BDC9FD1C3A}</a:tableStyleId>
              </a:tblPr>
              <a:tblGrid>
                <a:gridCol w="2432855">
                  <a:extLst>
                    <a:ext uri="{9D8B030D-6E8A-4147-A177-3AD203B41FA5}">
                      <a16:colId xmlns:a16="http://schemas.microsoft.com/office/drawing/2014/main" val="20000"/>
                    </a:ext>
                  </a:extLst>
                </a:gridCol>
                <a:gridCol w="4582430">
                  <a:extLst>
                    <a:ext uri="{9D8B030D-6E8A-4147-A177-3AD203B41FA5}">
                      <a16:colId xmlns:a16="http://schemas.microsoft.com/office/drawing/2014/main" val="20001"/>
                    </a:ext>
                  </a:extLst>
                </a:gridCol>
                <a:gridCol w="1580075">
                  <a:extLst>
                    <a:ext uri="{9D8B030D-6E8A-4147-A177-3AD203B41FA5}">
                      <a16:colId xmlns:a16="http://schemas.microsoft.com/office/drawing/2014/main" val="20002"/>
                    </a:ext>
                  </a:extLst>
                </a:gridCol>
              </a:tblGrid>
              <a:tr h="731520">
                <a:tc>
                  <a:txBody>
                    <a:bodyPr/>
                    <a:lstStyle/>
                    <a:p>
                      <a:pPr>
                        <a:buNone/>
                      </a:pPr>
                      <a:r>
                        <a:rPr lang="en-US" sz="2200" dirty="0"/>
                        <a:t>Section</a:t>
                      </a:r>
                    </a:p>
                  </a:txBody>
                  <a:tcPr anchor="ctr"/>
                </a:tc>
                <a:tc>
                  <a:txBody>
                    <a:bodyPr/>
                    <a:lstStyle/>
                    <a:p>
                      <a:pPr>
                        <a:buNone/>
                      </a:pPr>
                      <a:r>
                        <a:rPr lang="en-US" sz="2200" dirty="0"/>
                        <a:t>Highlights</a:t>
                      </a:r>
                    </a:p>
                  </a:txBody>
                  <a:tcPr anchor="ctr"/>
                </a:tc>
                <a:tc>
                  <a:txBody>
                    <a:bodyPr/>
                    <a:lstStyle/>
                    <a:p>
                      <a:pPr>
                        <a:buNone/>
                      </a:pPr>
                      <a:r>
                        <a:rPr lang="en-US" sz="2200" dirty="0"/>
                        <a:t>~Time</a:t>
                      </a:r>
                    </a:p>
                  </a:txBody>
                  <a:tcPr anchor="ctr"/>
                </a:tc>
                <a:extLst>
                  <a:ext uri="{0D108BD9-81ED-4DB2-BD59-A6C34878D82A}">
                    <a16:rowId xmlns:a16="http://schemas.microsoft.com/office/drawing/2014/main" val="10000"/>
                  </a:ext>
                </a:extLst>
              </a:tr>
              <a:tr h="731520">
                <a:tc>
                  <a:txBody>
                    <a:bodyPr/>
                    <a:lstStyle/>
                    <a:p>
                      <a:pPr>
                        <a:buNone/>
                      </a:pPr>
                      <a:r>
                        <a:rPr lang="en-US" sz="1800" b="1" dirty="0"/>
                        <a:t>Background &amp; InterQnet Overview</a:t>
                      </a:r>
                      <a:endParaRPr lang="en-US" sz="1800" dirty="0"/>
                    </a:p>
                  </a:txBody>
                  <a:tcPr anchor="ctr"/>
                </a:tc>
                <a:tc>
                  <a:txBody>
                    <a:bodyPr/>
                    <a:lstStyle/>
                    <a:p>
                      <a:pPr>
                        <a:buNone/>
                      </a:pPr>
                      <a:r>
                        <a:rPr lang="en-US" sz="1800"/>
                        <a:t>Scalability challenge, project goals, ArQNet testbed, NREN relevance</a:t>
                      </a:r>
                    </a:p>
                  </a:txBody>
                  <a:tcPr anchor="ctr"/>
                </a:tc>
                <a:tc>
                  <a:txBody>
                    <a:bodyPr/>
                    <a:lstStyle/>
                    <a:p>
                      <a:pPr>
                        <a:buNone/>
                      </a:pPr>
                      <a:r>
                        <a:rPr lang="en-US" sz="1800"/>
                        <a:t>7 min</a:t>
                      </a:r>
                    </a:p>
                  </a:txBody>
                  <a:tcPr anchor="ctr"/>
                </a:tc>
                <a:extLst>
                  <a:ext uri="{0D108BD9-81ED-4DB2-BD59-A6C34878D82A}">
                    <a16:rowId xmlns:a16="http://schemas.microsoft.com/office/drawing/2014/main" val="10001"/>
                  </a:ext>
                </a:extLst>
              </a:tr>
              <a:tr h="731520">
                <a:tc>
                  <a:txBody>
                    <a:bodyPr/>
                    <a:lstStyle/>
                    <a:p>
                      <a:pPr>
                        <a:buNone/>
                      </a:pPr>
                      <a:r>
                        <a:rPr lang="en-US" sz="1800" b="1" dirty="0"/>
                        <a:t>Hardware Progress (Thrusts 1 &amp; 2)</a:t>
                      </a:r>
                      <a:endParaRPr lang="en-US" sz="1800" dirty="0"/>
                    </a:p>
                  </a:txBody>
                  <a:tcPr anchor="ctr"/>
                </a:tc>
                <a:tc>
                  <a:txBody>
                    <a:bodyPr/>
                    <a:lstStyle/>
                    <a:p>
                      <a:pPr>
                        <a:buNone/>
                      </a:pPr>
                      <a:r>
                        <a:rPr lang="en-US" sz="1800"/>
                        <a:t>Yb atoms, Er³⁺ ions, M-O transducers, QFC; error mitigation &amp; purification</a:t>
                      </a:r>
                    </a:p>
                  </a:txBody>
                  <a:tcPr anchor="ctr"/>
                </a:tc>
                <a:tc>
                  <a:txBody>
                    <a:bodyPr/>
                    <a:lstStyle/>
                    <a:p>
                      <a:pPr>
                        <a:buNone/>
                      </a:pPr>
                      <a:r>
                        <a:rPr lang="en-US" sz="1800"/>
                        <a:t>6 min</a:t>
                      </a:r>
                    </a:p>
                  </a:txBody>
                  <a:tcPr anchor="ctr"/>
                </a:tc>
                <a:extLst>
                  <a:ext uri="{0D108BD9-81ED-4DB2-BD59-A6C34878D82A}">
                    <a16:rowId xmlns:a16="http://schemas.microsoft.com/office/drawing/2014/main" val="10002"/>
                  </a:ext>
                </a:extLst>
              </a:tr>
              <a:tr h="731520">
                <a:tc>
                  <a:txBody>
                    <a:bodyPr/>
                    <a:lstStyle/>
                    <a:p>
                      <a:pPr>
                        <a:buNone/>
                      </a:pPr>
                      <a:r>
                        <a:rPr lang="en-US" sz="1800" b="1" dirty="0"/>
                        <a:t>Architecture &amp; Protocols (Thrust 3)</a:t>
                      </a:r>
                      <a:endParaRPr lang="en-US" sz="1800" dirty="0"/>
                    </a:p>
                  </a:txBody>
                  <a:tcPr anchor="ctr"/>
                </a:tc>
                <a:tc>
                  <a:txBody>
                    <a:bodyPr/>
                    <a:lstStyle/>
                    <a:p>
                      <a:pPr>
                        <a:buNone/>
                      </a:pPr>
                      <a:r>
                        <a:rPr lang="en-US" sz="1800" dirty="0"/>
                        <a:t>Orchestrator, heterogeneous simulation, GHZ routing, encoded repeaters</a:t>
                      </a:r>
                    </a:p>
                  </a:txBody>
                  <a:tcPr anchor="ctr"/>
                </a:tc>
                <a:tc>
                  <a:txBody>
                    <a:bodyPr/>
                    <a:lstStyle/>
                    <a:p>
                      <a:pPr>
                        <a:buNone/>
                      </a:pPr>
                      <a:r>
                        <a:rPr lang="en-US" sz="1800" dirty="0"/>
                        <a:t>7 min</a:t>
                      </a:r>
                    </a:p>
                  </a:txBody>
                  <a:tcPr anchor="ctr"/>
                </a:tc>
                <a:extLst>
                  <a:ext uri="{0D108BD9-81ED-4DB2-BD59-A6C34878D82A}">
                    <a16:rowId xmlns:a16="http://schemas.microsoft.com/office/drawing/2014/main" val="10003"/>
                  </a:ext>
                </a:extLst>
              </a:tr>
              <a:tr h="731520">
                <a:tc>
                  <a:txBody>
                    <a:bodyPr/>
                    <a:lstStyle/>
                    <a:p>
                      <a:pPr>
                        <a:buNone/>
                      </a:pPr>
                      <a:r>
                        <a:rPr lang="en-US" sz="1800" b="1" dirty="0"/>
                        <a:t>Synthesis &amp; Outlook</a:t>
                      </a:r>
                      <a:endParaRPr lang="en-US" sz="1800" dirty="0"/>
                    </a:p>
                  </a:txBody>
                  <a:tcPr anchor="ctr"/>
                </a:tc>
                <a:tc>
                  <a:txBody>
                    <a:bodyPr/>
                    <a:lstStyle/>
                    <a:p>
                      <a:pPr>
                        <a:buNone/>
                      </a:pPr>
                      <a:r>
                        <a:rPr lang="en-US" sz="1800" dirty="0"/>
                        <a:t>Lessons learned, Collaboration opportunities</a:t>
                      </a:r>
                    </a:p>
                  </a:txBody>
                  <a:tcPr anchor="ctr"/>
                </a:tc>
                <a:tc>
                  <a:txBody>
                    <a:bodyPr/>
                    <a:lstStyle/>
                    <a:p>
                      <a:pPr>
                        <a:buNone/>
                      </a:pPr>
                      <a:r>
                        <a:rPr lang="en-US" sz="1800" dirty="0"/>
                        <a:t>5 min</a:t>
                      </a:r>
                    </a:p>
                  </a:txBody>
                  <a:tcPr anchor="ctr"/>
                </a:tc>
                <a:extLst>
                  <a:ext uri="{0D108BD9-81ED-4DB2-BD59-A6C34878D82A}">
                    <a16:rowId xmlns:a16="http://schemas.microsoft.com/office/drawing/2014/main" val="3043217707"/>
                  </a:ext>
                </a:extLst>
              </a:tr>
            </a:tbl>
          </a:graphicData>
        </a:graphic>
      </p:graphicFrame>
    </p:spTree>
    <p:extLst>
      <p:ext uri="{BB962C8B-B14F-4D97-AF65-F5344CB8AC3E}">
        <p14:creationId xmlns:p14="http://schemas.microsoft.com/office/powerpoint/2010/main" val="73133468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50C108-28E7-BE19-C363-1AB771CA3D0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7BEDB9D-1C75-17AF-D05D-D7E47764CC16}"/>
              </a:ext>
            </a:extLst>
          </p:cNvPr>
          <p:cNvSpPr>
            <a:spLocks noGrp="1"/>
          </p:cNvSpPr>
          <p:nvPr>
            <p:ph type="title"/>
          </p:nvPr>
        </p:nvSpPr>
        <p:spPr>
          <a:xfrm>
            <a:off x="469075" y="118753"/>
            <a:ext cx="8382000" cy="534118"/>
          </a:xfrm>
        </p:spPr>
        <p:txBody>
          <a:bodyPr/>
          <a:lstStyle/>
          <a:p>
            <a:r>
              <a:rPr lang="en-US" cap="none" dirty="0"/>
              <a:t>Collaboration Opportunities</a:t>
            </a:r>
          </a:p>
        </p:txBody>
      </p:sp>
      <p:sp>
        <p:nvSpPr>
          <p:cNvPr id="9" name="Content Placeholder 5">
            <a:extLst>
              <a:ext uri="{FF2B5EF4-FFF2-40B4-BE49-F238E27FC236}">
                <a16:creationId xmlns:a16="http://schemas.microsoft.com/office/drawing/2014/main" id="{FBD6AA77-58DA-8742-E9B0-8FC0AB49FF6A}"/>
              </a:ext>
            </a:extLst>
          </p:cNvPr>
          <p:cNvSpPr txBox="1">
            <a:spLocks/>
          </p:cNvSpPr>
          <p:nvPr/>
        </p:nvSpPr>
        <p:spPr>
          <a:xfrm>
            <a:off x="307654" y="858422"/>
            <a:ext cx="8656839" cy="3808581"/>
          </a:xfrm>
          <a:prstGeom prst="rect">
            <a:avLst/>
          </a:prstGeom>
        </p:spPr>
        <p:txBody>
          <a:bodyPr>
            <a:noAutofit/>
          </a:bodyPr>
          <a:lstStyle>
            <a:lvl1pPr marL="164592" indent="-164592" algn="l" defTabSz="685800" rtl="0" eaLnBrk="1" latinLnBrk="0" hangingPunct="1">
              <a:lnSpc>
                <a:spcPct val="100000"/>
              </a:lnSpc>
              <a:spcBef>
                <a:spcPts val="900"/>
              </a:spcBef>
              <a:spcAft>
                <a:spcPts val="0"/>
              </a:spcAft>
              <a:buFont typeface="Wingdings" pitchFamily="2" charset="2"/>
              <a:buChar char="§"/>
              <a:defRPr sz="1800" kern="1200">
                <a:solidFill>
                  <a:schemeClr val="tx1"/>
                </a:solidFill>
                <a:latin typeface="+mn-lt"/>
                <a:ea typeface="+mn-ea"/>
                <a:cs typeface="+mn-cs"/>
              </a:defRPr>
            </a:lvl1pPr>
            <a:lvl2pPr marL="463550" indent="-256032" algn="l" defTabSz="685800" rtl="0" eaLnBrk="1" latinLnBrk="0" hangingPunct="1">
              <a:lnSpc>
                <a:spcPct val="100000"/>
              </a:lnSpc>
              <a:spcBef>
                <a:spcPts val="300"/>
              </a:spcBef>
              <a:spcAft>
                <a:spcPts val="0"/>
              </a:spcAft>
              <a:buFont typeface="System Font Regular"/>
              <a:buChar char="—"/>
              <a:tabLst/>
              <a:defRPr sz="1800" kern="1200">
                <a:solidFill>
                  <a:schemeClr val="tx1"/>
                </a:solidFill>
                <a:latin typeface="+mn-lt"/>
                <a:ea typeface="+mn-ea"/>
                <a:cs typeface="+mn-cs"/>
              </a:defRPr>
            </a:lvl2pPr>
            <a:lvl3pPr marL="577850" indent="-142875" algn="l" defTabSz="685800" rtl="0" eaLnBrk="1" latinLnBrk="0" hangingPunct="1">
              <a:lnSpc>
                <a:spcPct val="100000"/>
              </a:lnSpc>
              <a:spcBef>
                <a:spcPts val="300"/>
              </a:spcBef>
              <a:spcAft>
                <a:spcPts val="0"/>
              </a:spcAft>
              <a:buFont typeface="Arial" panose="020B0604020202020204" pitchFamily="34" charset="0"/>
              <a:buChar char="•"/>
              <a:tabLst/>
              <a:defRPr sz="1800" kern="1200">
                <a:solidFill>
                  <a:schemeClr val="tx1"/>
                </a:solidFill>
                <a:latin typeface="+mn-lt"/>
                <a:ea typeface="+mn-ea"/>
                <a:cs typeface="+mn-cs"/>
              </a:defRPr>
            </a:lvl3pPr>
            <a:lvl4pPr marL="862013" indent="-256032" algn="l" defTabSz="685800" rtl="0" eaLnBrk="1" latinLnBrk="0" hangingPunct="1">
              <a:lnSpc>
                <a:spcPct val="100000"/>
              </a:lnSpc>
              <a:spcBef>
                <a:spcPts val="300"/>
              </a:spcBef>
              <a:spcAft>
                <a:spcPts val="0"/>
              </a:spcAft>
              <a:buFont typeface="System Font Regular"/>
              <a:buChar char="—"/>
              <a:tabLst/>
              <a:defRPr sz="1800" kern="1200">
                <a:solidFill>
                  <a:schemeClr val="tx1"/>
                </a:solidFill>
                <a:latin typeface="+mn-lt"/>
                <a:ea typeface="+mn-ea"/>
                <a:cs typeface="+mn-cs"/>
              </a:defRPr>
            </a:lvl4pPr>
            <a:lvl5pPr marL="1031875" indent="-164592" algn="l" defTabSz="685800" rtl="0" eaLnBrk="1" latinLnBrk="0" hangingPunct="1">
              <a:lnSpc>
                <a:spcPct val="100000"/>
              </a:lnSpc>
              <a:spcBef>
                <a:spcPts val="300"/>
              </a:spcBef>
              <a:spcAft>
                <a:spcPts val="0"/>
              </a:spcAft>
              <a:buFont typeface="System Font Regular"/>
              <a:buChar char="»"/>
              <a:tabLst/>
              <a:defRPr sz="18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defTabSz="457200">
              <a:spcBef>
                <a:spcPts val="300"/>
              </a:spcBef>
              <a:defRPr/>
            </a:pPr>
            <a:r>
              <a:rPr lang="en-US" sz="2200" b="1" dirty="0">
                <a:solidFill>
                  <a:srgbClr val="47484A">
                    <a:lumMod val="50000"/>
                  </a:srgbClr>
                </a:solidFill>
              </a:rPr>
              <a:t>Define shared benchmarks for quantum network scalability</a:t>
            </a:r>
          </a:p>
          <a:p>
            <a:pPr lvl="1" defTabSz="457200">
              <a:spcBef>
                <a:spcPts val="100"/>
              </a:spcBef>
              <a:defRPr/>
            </a:pPr>
            <a:r>
              <a:rPr lang="en-US" dirty="0">
                <a:solidFill>
                  <a:srgbClr val="47484A">
                    <a:lumMod val="50000"/>
                  </a:srgbClr>
                </a:solidFill>
              </a:rPr>
              <a:t>Neither US nor EU has consensus metrics for fidelity, rate, and latency at scale</a:t>
            </a:r>
          </a:p>
          <a:p>
            <a:pPr lvl="1" defTabSz="457200">
              <a:spcBef>
                <a:spcPts val="100"/>
              </a:spcBef>
              <a:defRPr/>
            </a:pPr>
            <a:r>
              <a:rPr lang="en-US" dirty="0" err="1">
                <a:solidFill>
                  <a:srgbClr val="47484A">
                    <a:lumMod val="50000"/>
                  </a:srgbClr>
                </a:solidFill>
              </a:rPr>
              <a:t>InterQnet</a:t>
            </a:r>
            <a:r>
              <a:rPr lang="en-US" dirty="0">
                <a:solidFill>
                  <a:srgbClr val="47484A">
                    <a:lumMod val="50000"/>
                  </a:srgbClr>
                </a:solidFill>
              </a:rPr>
              <a:t> </a:t>
            </a:r>
            <a:r>
              <a:rPr lang="en-US" dirty="0" err="1">
                <a:solidFill>
                  <a:srgbClr val="47484A">
                    <a:lumMod val="50000"/>
                  </a:srgbClr>
                </a:solidFill>
              </a:rPr>
              <a:t>SeQUeNCe</a:t>
            </a:r>
            <a:r>
              <a:rPr lang="en-US" dirty="0">
                <a:solidFill>
                  <a:srgbClr val="47484A">
                    <a:lumMod val="50000"/>
                  </a:srgbClr>
                </a:solidFill>
              </a:rPr>
              <a:t> models + NREN testbed measurements could anchor a joint suite</a:t>
            </a:r>
          </a:p>
          <a:p>
            <a:pPr defTabSz="457200">
              <a:spcBef>
                <a:spcPts val="300"/>
              </a:spcBef>
              <a:defRPr/>
            </a:pPr>
            <a:r>
              <a:rPr lang="en-US" sz="2200" b="1" dirty="0">
                <a:solidFill>
                  <a:srgbClr val="47484A">
                    <a:lumMod val="50000"/>
                  </a:srgbClr>
                </a:solidFill>
              </a:rPr>
              <a:t>Joint simulation studies on NREN-relevant topologies</a:t>
            </a:r>
          </a:p>
          <a:p>
            <a:pPr lvl="1" defTabSz="457200">
              <a:spcBef>
                <a:spcPts val="100"/>
              </a:spcBef>
              <a:defRPr/>
            </a:pPr>
            <a:r>
              <a:rPr lang="en-US" dirty="0">
                <a:solidFill>
                  <a:srgbClr val="47484A">
                    <a:lumMod val="50000"/>
                  </a:srgbClr>
                </a:solidFill>
              </a:rPr>
              <a:t>Run </a:t>
            </a:r>
            <a:r>
              <a:rPr lang="en-US" dirty="0" err="1">
                <a:solidFill>
                  <a:srgbClr val="47484A">
                    <a:lumMod val="50000"/>
                  </a:srgbClr>
                </a:solidFill>
              </a:rPr>
              <a:t>InterQnet</a:t>
            </a:r>
            <a:r>
              <a:rPr lang="en-US" dirty="0">
                <a:solidFill>
                  <a:srgbClr val="47484A">
                    <a:lumMod val="50000"/>
                  </a:srgbClr>
                </a:solidFill>
              </a:rPr>
              <a:t> heterogeneous models on </a:t>
            </a:r>
            <a:r>
              <a:rPr lang="en-US" dirty="0" err="1">
                <a:solidFill>
                  <a:srgbClr val="47484A">
                    <a:lumMod val="50000"/>
                  </a:srgbClr>
                </a:solidFill>
              </a:rPr>
              <a:t>SURFnet</a:t>
            </a:r>
            <a:r>
              <a:rPr lang="en-US" dirty="0">
                <a:solidFill>
                  <a:srgbClr val="47484A">
                    <a:lumMod val="50000"/>
                  </a:srgbClr>
                </a:solidFill>
              </a:rPr>
              <a:t>, GÉANT, or other NREN topologies</a:t>
            </a:r>
          </a:p>
          <a:p>
            <a:pPr lvl="1" defTabSz="457200">
              <a:spcBef>
                <a:spcPts val="100"/>
              </a:spcBef>
              <a:defRPr/>
            </a:pPr>
            <a:r>
              <a:rPr lang="en-US" dirty="0" err="1">
                <a:solidFill>
                  <a:srgbClr val="47484A">
                    <a:lumMod val="50000"/>
                  </a:srgbClr>
                </a:solidFill>
              </a:rPr>
              <a:t>SeQUeNCe</a:t>
            </a:r>
            <a:r>
              <a:rPr lang="en-US" dirty="0">
                <a:solidFill>
                  <a:srgbClr val="47484A">
                    <a:lumMod val="50000"/>
                  </a:srgbClr>
                </a:solidFill>
              </a:rPr>
              <a:t> is open-source and actively extended — contributions welcome</a:t>
            </a:r>
          </a:p>
          <a:p>
            <a:pPr defTabSz="457200">
              <a:spcBef>
                <a:spcPts val="300"/>
              </a:spcBef>
              <a:defRPr/>
            </a:pPr>
            <a:r>
              <a:rPr lang="en-US" sz="2200" b="1" dirty="0">
                <a:solidFill>
                  <a:srgbClr val="47484A">
                    <a:lumMod val="50000"/>
                  </a:srgbClr>
                </a:solidFill>
              </a:rPr>
              <a:t>Cross-testbed experiments: </a:t>
            </a:r>
            <a:r>
              <a:rPr lang="en-US" sz="2200" b="1" dirty="0" err="1">
                <a:solidFill>
                  <a:srgbClr val="47484A">
                    <a:lumMod val="50000"/>
                  </a:srgbClr>
                </a:solidFill>
              </a:rPr>
              <a:t>ArQNet</a:t>
            </a:r>
            <a:r>
              <a:rPr lang="en-US" sz="2200" b="1" dirty="0">
                <a:solidFill>
                  <a:srgbClr val="47484A">
                    <a:lumMod val="50000"/>
                  </a:srgbClr>
                </a:solidFill>
              </a:rPr>
              <a:t> ↔ European quantum testbeds</a:t>
            </a:r>
          </a:p>
          <a:p>
            <a:pPr lvl="1" defTabSz="457200">
              <a:spcBef>
                <a:spcPts val="100"/>
              </a:spcBef>
              <a:defRPr/>
            </a:pPr>
            <a:r>
              <a:rPr lang="en-US" dirty="0">
                <a:solidFill>
                  <a:srgbClr val="47484A">
                    <a:lumMod val="50000"/>
                  </a:srgbClr>
                </a:solidFill>
              </a:rPr>
              <a:t>Shared protocol development and interoperability testing: US DOE ↔ </a:t>
            </a:r>
            <a:r>
              <a:rPr lang="en-US" dirty="0" err="1">
                <a:solidFill>
                  <a:srgbClr val="47484A">
                    <a:lumMod val="50000"/>
                  </a:srgbClr>
                </a:solidFill>
              </a:rPr>
              <a:t>EuroQCI</a:t>
            </a:r>
            <a:endParaRPr lang="en-US" dirty="0">
              <a:solidFill>
                <a:srgbClr val="47484A">
                  <a:lumMod val="50000"/>
                </a:srgbClr>
              </a:solidFill>
            </a:endParaRPr>
          </a:p>
          <a:p>
            <a:pPr lvl="1" defTabSz="457200">
              <a:spcBef>
                <a:spcPts val="100"/>
              </a:spcBef>
              <a:defRPr/>
            </a:pPr>
            <a:r>
              <a:rPr lang="en-US" dirty="0">
                <a:solidFill>
                  <a:srgbClr val="47484A">
                    <a:lumMod val="50000"/>
                  </a:srgbClr>
                </a:solidFill>
              </a:rPr>
              <a:t>Automated orchestration, synchronization, and optical channel management</a:t>
            </a:r>
          </a:p>
        </p:txBody>
      </p:sp>
    </p:spTree>
    <p:extLst>
      <p:ext uri="{BB962C8B-B14F-4D97-AF65-F5344CB8AC3E}">
        <p14:creationId xmlns:p14="http://schemas.microsoft.com/office/powerpoint/2010/main" val="49861689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F79032-B20E-09C5-D082-17916FBBF22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6966464-5CF7-5194-ACD4-2D5BED2F083E}"/>
              </a:ext>
            </a:extLst>
          </p:cNvPr>
          <p:cNvSpPr>
            <a:spLocks noGrp="1"/>
          </p:cNvSpPr>
          <p:nvPr>
            <p:ph type="title"/>
          </p:nvPr>
        </p:nvSpPr>
        <p:spPr/>
        <p:txBody>
          <a:bodyPr/>
          <a:lstStyle/>
          <a:p>
            <a:r>
              <a:rPr lang="en-US" dirty="0"/>
              <a:t>Q&amp;A / Discussions </a:t>
            </a:r>
          </a:p>
        </p:txBody>
      </p:sp>
    </p:spTree>
    <p:extLst>
      <p:ext uri="{BB962C8B-B14F-4D97-AF65-F5344CB8AC3E}">
        <p14:creationId xmlns:p14="http://schemas.microsoft.com/office/powerpoint/2010/main" val="216748238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5207F1-469B-E40A-375C-0FC048114334}"/>
              </a:ext>
            </a:extLst>
          </p:cNvPr>
          <p:cNvSpPr>
            <a:spLocks noGrp="1"/>
          </p:cNvSpPr>
          <p:nvPr>
            <p:ph type="title"/>
          </p:nvPr>
        </p:nvSpPr>
        <p:spPr>
          <a:xfrm>
            <a:off x="457200" y="-219710"/>
            <a:ext cx="8382000" cy="746522"/>
          </a:xfrm>
        </p:spPr>
        <p:txBody>
          <a:bodyPr/>
          <a:lstStyle/>
          <a:p>
            <a:r>
              <a:rPr lang="en-US" cap="none" dirty="0">
                <a:cs typeface="Arial"/>
              </a:rPr>
              <a:t>The Challenge</a:t>
            </a:r>
            <a:endParaRPr lang="en-US" cap="none" dirty="0"/>
          </a:p>
        </p:txBody>
      </p:sp>
      <p:sp>
        <p:nvSpPr>
          <p:cNvPr id="4" name="Text Placeholder 3">
            <a:extLst>
              <a:ext uri="{FF2B5EF4-FFF2-40B4-BE49-F238E27FC236}">
                <a16:creationId xmlns:a16="http://schemas.microsoft.com/office/drawing/2014/main" id="{8EC887C6-8DFB-75E8-7F04-037AB24F9DDF}"/>
              </a:ext>
            </a:extLst>
          </p:cNvPr>
          <p:cNvSpPr>
            <a:spLocks noGrp="1"/>
          </p:cNvSpPr>
          <p:nvPr>
            <p:ph type="body" sz="quarter" idx="12"/>
          </p:nvPr>
        </p:nvSpPr>
        <p:spPr>
          <a:xfrm>
            <a:off x="457201" y="542552"/>
            <a:ext cx="8372901" cy="374786"/>
          </a:xfrm>
        </p:spPr>
        <p:txBody>
          <a:bodyPr vert="horz" lIns="0" tIns="0" rIns="0" bIns="0" rtlCol="0" anchor="t">
            <a:noAutofit/>
          </a:bodyPr>
          <a:lstStyle/>
          <a:p>
            <a:r>
              <a:rPr lang="en-US" dirty="0">
                <a:cs typeface="Arial"/>
              </a:rPr>
              <a:t>How to Scale Quantum Communication Networks?</a:t>
            </a:r>
            <a:endParaRPr lang="en-US" dirty="0"/>
          </a:p>
        </p:txBody>
      </p:sp>
      <p:sp>
        <p:nvSpPr>
          <p:cNvPr id="5" name="Slide Number Placeholder 4">
            <a:extLst>
              <a:ext uri="{FF2B5EF4-FFF2-40B4-BE49-F238E27FC236}">
                <a16:creationId xmlns:a16="http://schemas.microsoft.com/office/drawing/2014/main" id="{D12D87BF-E71A-DC7A-5D7F-BFB64C755346}"/>
              </a:ext>
            </a:extLst>
          </p:cNvPr>
          <p:cNvSpPr>
            <a:spLocks noGrp="1"/>
          </p:cNvSpPr>
          <p:nvPr>
            <p:ph type="sldNum" sz="quarter" idx="13"/>
          </p:nvPr>
        </p:nvSpPr>
        <p:spPr/>
        <p:txBody>
          <a:bodyPr/>
          <a:lstStyle/>
          <a:p>
            <a:fld id="{AEFAAC5A-9C4F-4278-920D-DF2BAB595749}" type="slidenum">
              <a:rPr lang="en-US" smtClean="0"/>
              <a:pPr/>
              <a:t>3</a:t>
            </a:fld>
            <a:endParaRPr lang="en-US"/>
          </a:p>
        </p:txBody>
      </p:sp>
      <p:pic>
        <p:nvPicPr>
          <p:cNvPr id="6" name="Picture 5">
            <a:extLst>
              <a:ext uri="{FF2B5EF4-FFF2-40B4-BE49-F238E27FC236}">
                <a16:creationId xmlns:a16="http://schemas.microsoft.com/office/drawing/2014/main" id="{972773A8-3945-C9AF-8024-6BFCC8F7BE83}"/>
              </a:ext>
            </a:extLst>
          </p:cNvPr>
          <p:cNvPicPr>
            <a:picLocks noChangeAspect="1"/>
          </p:cNvPicPr>
          <p:nvPr/>
        </p:nvPicPr>
        <p:blipFill>
          <a:blip r:embed="rId3"/>
          <a:stretch>
            <a:fillRect/>
          </a:stretch>
        </p:blipFill>
        <p:spPr>
          <a:xfrm>
            <a:off x="457200" y="876698"/>
            <a:ext cx="3600810" cy="2952705"/>
          </a:xfrm>
          <a:prstGeom prst="rect">
            <a:avLst/>
          </a:prstGeom>
        </p:spPr>
      </p:pic>
      <p:pic>
        <p:nvPicPr>
          <p:cNvPr id="7" name="Picture 6" descr="Systems in a De-Cix Internet exchange point">
            <a:extLst>
              <a:ext uri="{FF2B5EF4-FFF2-40B4-BE49-F238E27FC236}">
                <a16:creationId xmlns:a16="http://schemas.microsoft.com/office/drawing/2014/main" id="{BF6417F9-625E-0B32-8E88-E68572F664E6}"/>
              </a:ext>
            </a:extLst>
          </p:cNvPr>
          <p:cNvPicPr>
            <a:picLocks noChangeAspect="1"/>
          </p:cNvPicPr>
          <p:nvPr/>
        </p:nvPicPr>
        <p:blipFill>
          <a:blip r:embed="rId4"/>
          <a:stretch>
            <a:fillRect/>
          </a:stretch>
        </p:blipFill>
        <p:spPr>
          <a:xfrm>
            <a:off x="4339591" y="947833"/>
            <a:ext cx="4208929" cy="2810434"/>
          </a:xfrm>
          <a:prstGeom prst="rect">
            <a:avLst/>
          </a:prstGeom>
        </p:spPr>
      </p:pic>
      <p:sp>
        <p:nvSpPr>
          <p:cNvPr id="3" name="Content Placeholder 5">
            <a:extLst>
              <a:ext uri="{FF2B5EF4-FFF2-40B4-BE49-F238E27FC236}">
                <a16:creationId xmlns:a16="http://schemas.microsoft.com/office/drawing/2014/main" id="{478C082B-D4B5-9A85-72FB-406A79633C19}"/>
              </a:ext>
            </a:extLst>
          </p:cNvPr>
          <p:cNvSpPr txBox="1">
            <a:spLocks/>
          </p:cNvSpPr>
          <p:nvPr/>
        </p:nvSpPr>
        <p:spPr>
          <a:xfrm>
            <a:off x="426720" y="3829403"/>
            <a:ext cx="8717280" cy="1362069"/>
          </a:xfrm>
          <a:prstGeom prst="rect">
            <a:avLst/>
          </a:prstGeom>
        </p:spPr>
        <p:txBody>
          <a:bodyPr>
            <a:noAutofit/>
          </a:bodyPr>
          <a:lstStyle>
            <a:lvl1pPr marL="164592" indent="-164592" algn="l" defTabSz="685800" rtl="0" eaLnBrk="1" latinLnBrk="0" hangingPunct="1">
              <a:lnSpc>
                <a:spcPct val="100000"/>
              </a:lnSpc>
              <a:spcBef>
                <a:spcPts val="900"/>
              </a:spcBef>
              <a:spcAft>
                <a:spcPts val="0"/>
              </a:spcAft>
              <a:buFont typeface="Wingdings" pitchFamily="2" charset="2"/>
              <a:buChar char="§"/>
              <a:defRPr sz="1800" kern="1200">
                <a:solidFill>
                  <a:schemeClr val="tx1"/>
                </a:solidFill>
                <a:latin typeface="+mn-lt"/>
                <a:ea typeface="+mn-ea"/>
                <a:cs typeface="+mn-cs"/>
              </a:defRPr>
            </a:lvl1pPr>
            <a:lvl2pPr marL="463550" indent="-256032" algn="l" defTabSz="685800" rtl="0" eaLnBrk="1" latinLnBrk="0" hangingPunct="1">
              <a:lnSpc>
                <a:spcPct val="100000"/>
              </a:lnSpc>
              <a:spcBef>
                <a:spcPts val="300"/>
              </a:spcBef>
              <a:spcAft>
                <a:spcPts val="0"/>
              </a:spcAft>
              <a:buFont typeface="System Font Regular"/>
              <a:buChar char="—"/>
              <a:tabLst/>
              <a:defRPr sz="1800" kern="1200">
                <a:solidFill>
                  <a:schemeClr val="tx1"/>
                </a:solidFill>
                <a:latin typeface="+mn-lt"/>
                <a:ea typeface="+mn-ea"/>
                <a:cs typeface="+mn-cs"/>
              </a:defRPr>
            </a:lvl2pPr>
            <a:lvl3pPr marL="577850" indent="-142875" algn="l" defTabSz="685800" rtl="0" eaLnBrk="1" latinLnBrk="0" hangingPunct="1">
              <a:lnSpc>
                <a:spcPct val="100000"/>
              </a:lnSpc>
              <a:spcBef>
                <a:spcPts val="300"/>
              </a:spcBef>
              <a:spcAft>
                <a:spcPts val="0"/>
              </a:spcAft>
              <a:buFont typeface="Arial" panose="020B0604020202020204" pitchFamily="34" charset="0"/>
              <a:buChar char="•"/>
              <a:tabLst/>
              <a:defRPr sz="1800" kern="1200">
                <a:solidFill>
                  <a:schemeClr val="tx1"/>
                </a:solidFill>
                <a:latin typeface="+mn-lt"/>
                <a:ea typeface="+mn-ea"/>
                <a:cs typeface="+mn-cs"/>
              </a:defRPr>
            </a:lvl3pPr>
            <a:lvl4pPr marL="862013" indent="-256032" algn="l" defTabSz="685800" rtl="0" eaLnBrk="1" latinLnBrk="0" hangingPunct="1">
              <a:lnSpc>
                <a:spcPct val="100000"/>
              </a:lnSpc>
              <a:spcBef>
                <a:spcPts val="300"/>
              </a:spcBef>
              <a:spcAft>
                <a:spcPts val="0"/>
              </a:spcAft>
              <a:buFont typeface="System Font Regular"/>
              <a:buChar char="—"/>
              <a:tabLst/>
              <a:defRPr sz="1800" kern="1200">
                <a:solidFill>
                  <a:schemeClr val="tx1"/>
                </a:solidFill>
                <a:latin typeface="+mn-lt"/>
                <a:ea typeface="+mn-ea"/>
                <a:cs typeface="+mn-cs"/>
              </a:defRPr>
            </a:lvl4pPr>
            <a:lvl5pPr marL="1031875" indent="-164592" algn="l" defTabSz="685800" rtl="0" eaLnBrk="1" latinLnBrk="0" hangingPunct="1">
              <a:lnSpc>
                <a:spcPct val="100000"/>
              </a:lnSpc>
              <a:spcBef>
                <a:spcPts val="300"/>
              </a:spcBef>
              <a:spcAft>
                <a:spcPts val="0"/>
              </a:spcAft>
              <a:buFont typeface="System Font Regular"/>
              <a:buChar char="»"/>
              <a:tabLst/>
              <a:defRPr sz="18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defTabSz="457200">
              <a:spcBef>
                <a:spcPts val="600"/>
              </a:spcBef>
              <a:defRPr/>
            </a:pPr>
            <a:r>
              <a:rPr lang="en-US" sz="1600" dirty="0">
                <a:solidFill>
                  <a:srgbClr val="47484A">
                    <a:lumMod val="50000"/>
                  </a:srgbClr>
                </a:solidFill>
              </a:rPr>
              <a:t>Early quantum networks rely on manual orchestration and static configurations.</a:t>
            </a:r>
          </a:p>
          <a:p>
            <a:pPr defTabSz="457200">
              <a:spcBef>
                <a:spcPts val="600"/>
              </a:spcBef>
              <a:defRPr/>
            </a:pPr>
            <a:r>
              <a:rPr lang="en-US" sz="1600" dirty="0">
                <a:solidFill>
                  <a:srgbClr val="47484A">
                    <a:lumMod val="50000"/>
                  </a:srgbClr>
                </a:solidFill>
              </a:rPr>
              <a:t>Hardware heterogeneity &amp; manual fiber switching mirror classical telecom's early limitations.</a:t>
            </a:r>
          </a:p>
          <a:p>
            <a:pPr defTabSz="457200">
              <a:spcBef>
                <a:spcPts val="600"/>
              </a:spcBef>
              <a:defRPr/>
            </a:pPr>
            <a:r>
              <a:rPr lang="en-US" sz="1600" dirty="0">
                <a:solidFill>
                  <a:srgbClr val="47484A">
                    <a:lumMod val="50000"/>
                  </a:srgbClr>
                </a:solidFill>
              </a:rPr>
              <a:t>Scaling requires automated coordination, dynamic control, and system-level abstractions.</a:t>
            </a:r>
          </a:p>
        </p:txBody>
      </p:sp>
    </p:spTree>
    <p:extLst>
      <p:ext uri="{BB962C8B-B14F-4D97-AF65-F5344CB8AC3E}">
        <p14:creationId xmlns:p14="http://schemas.microsoft.com/office/powerpoint/2010/main" val="363221766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56" name="Google Shape;710;g2544d8bd730_0_ 1"/>
          <p:cNvPicPr/>
          <p:nvPr/>
        </p:nvPicPr>
        <p:blipFill>
          <a:blip r:embed="rId3"/>
          <a:srcRect l="4999" t="7044" r="4899" b="29728"/>
          <a:stretch/>
        </p:blipFill>
        <p:spPr>
          <a:xfrm>
            <a:off x="330977" y="3108650"/>
            <a:ext cx="1493156" cy="629060"/>
          </a:xfrm>
          <a:prstGeom prst="rect">
            <a:avLst/>
          </a:prstGeom>
          <a:ln w="0">
            <a:noFill/>
          </a:ln>
        </p:spPr>
      </p:pic>
      <p:pic>
        <p:nvPicPr>
          <p:cNvPr id="857" name="Google Shape;711;g2544d8bd730_0_ 1"/>
          <p:cNvPicPr/>
          <p:nvPr/>
        </p:nvPicPr>
        <p:blipFill>
          <a:blip r:embed="rId4"/>
          <a:srcRect t="12101" b="12094"/>
          <a:stretch/>
        </p:blipFill>
        <p:spPr>
          <a:xfrm>
            <a:off x="457200" y="3771280"/>
            <a:ext cx="2802667" cy="1327435"/>
          </a:xfrm>
          <a:prstGeom prst="rect">
            <a:avLst/>
          </a:prstGeom>
          <a:ln w="0">
            <a:noFill/>
          </a:ln>
        </p:spPr>
      </p:pic>
      <p:sp>
        <p:nvSpPr>
          <p:cNvPr id="2" name="Title 1">
            <a:extLst>
              <a:ext uri="{FF2B5EF4-FFF2-40B4-BE49-F238E27FC236}">
                <a16:creationId xmlns:a16="http://schemas.microsoft.com/office/drawing/2014/main" id="{6902E5A6-E7CB-FFD9-6E36-C7E20D59E8E3}"/>
              </a:ext>
            </a:extLst>
          </p:cNvPr>
          <p:cNvSpPr>
            <a:spLocks noGrp="1"/>
          </p:cNvSpPr>
          <p:nvPr>
            <p:ph type="title"/>
          </p:nvPr>
        </p:nvSpPr>
        <p:spPr>
          <a:xfrm>
            <a:off x="330977" y="44785"/>
            <a:ext cx="8813023" cy="411510"/>
          </a:xfrm>
        </p:spPr>
        <p:txBody>
          <a:bodyPr/>
          <a:lstStyle/>
          <a:p>
            <a:r>
              <a:rPr lang="en-US" sz="2600" cap="none" dirty="0"/>
              <a:t>The Gap Between Experiments &amp; Scalable Architecture</a:t>
            </a:r>
          </a:p>
        </p:txBody>
      </p:sp>
      <p:pic>
        <p:nvPicPr>
          <p:cNvPr id="4" name="Picture 3" descr="Graphical user interface, text, application, chat or text message  Description automatically generated">
            <a:extLst>
              <a:ext uri="{FF2B5EF4-FFF2-40B4-BE49-F238E27FC236}">
                <a16:creationId xmlns:a16="http://schemas.microsoft.com/office/drawing/2014/main" id="{CF21FAB3-9B74-02C7-A1D0-D6FD6D38A23C}"/>
              </a:ext>
            </a:extLst>
          </p:cNvPr>
          <p:cNvPicPr>
            <a:picLocks noChangeAspect="1"/>
          </p:cNvPicPr>
          <p:nvPr/>
        </p:nvPicPr>
        <p:blipFill>
          <a:blip r:embed="rId5"/>
          <a:stretch>
            <a:fillRect/>
          </a:stretch>
        </p:blipFill>
        <p:spPr>
          <a:xfrm>
            <a:off x="621665" y="1834151"/>
            <a:ext cx="2775932" cy="1129746"/>
          </a:xfrm>
          <a:prstGeom prst="rect">
            <a:avLst/>
          </a:prstGeom>
        </p:spPr>
      </p:pic>
      <p:sp>
        <p:nvSpPr>
          <p:cNvPr id="5" name="TextBox 4">
            <a:extLst>
              <a:ext uri="{FF2B5EF4-FFF2-40B4-BE49-F238E27FC236}">
                <a16:creationId xmlns:a16="http://schemas.microsoft.com/office/drawing/2014/main" id="{07DD9B30-8C3A-40E8-D728-95BFB447086F}"/>
              </a:ext>
            </a:extLst>
          </p:cNvPr>
          <p:cNvSpPr txBox="1"/>
          <p:nvPr/>
        </p:nvSpPr>
        <p:spPr>
          <a:xfrm>
            <a:off x="605453" y="1846183"/>
            <a:ext cx="2818879"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dirty="0"/>
              <a:t>Dahlberg et al., </a:t>
            </a:r>
          </a:p>
        </p:txBody>
      </p:sp>
      <p:pic>
        <p:nvPicPr>
          <p:cNvPr id="6" name="Picture 5">
            <a:extLst>
              <a:ext uri="{FF2B5EF4-FFF2-40B4-BE49-F238E27FC236}">
                <a16:creationId xmlns:a16="http://schemas.microsoft.com/office/drawing/2014/main" id="{B4151BDB-10A8-8AF9-FDB5-4520E88BB413}"/>
              </a:ext>
            </a:extLst>
          </p:cNvPr>
          <p:cNvPicPr>
            <a:picLocks noChangeAspect="1"/>
          </p:cNvPicPr>
          <p:nvPr/>
        </p:nvPicPr>
        <p:blipFill>
          <a:blip r:embed="rId6"/>
          <a:stretch>
            <a:fillRect/>
          </a:stretch>
        </p:blipFill>
        <p:spPr>
          <a:xfrm>
            <a:off x="621665" y="509716"/>
            <a:ext cx="2802667" cy="1388671"/>
          </a:xfrm>
          <a:prstGeom prst="rect">
            <a:avLst/>
          </a:prstGeom>
        </p:spPr>
      </p:pic>
      <p:sp>
        <p:nvSpPr>
          <p:cNvPr id="7" name="TextBox 6">
            <a:extLst>
              <a:ext uri="{FF2B5EF4-FFF2-40B4-BE49-F238E27FC236}">
                <a16:creationId xmlns:a16="http://schemas.microsoft.com/office/drawing/2014/main" id="{5AFAD700-9F06-110C-D315-A5F18C77EF20}"/>
              </a:ext>
            </a:extLst>
          </p:cNvPr>
          <p:cNvSpPr txBox="1"/>
          <p:nvPr/>
        </p:nvSpPr>
        <p:spPr>
          <a:xfrm>
            <a:off x="814172" y="820459"/>
            <a:ext cx="2996478"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dirty="0"/>
              <a:t>Van Meter et al., 2021</a:t>
            </a:r>
          </a:p>
        </p:txBody>
      </p:sp>
      <p:sp>
        <p:nvSpPr>
          <p:cNvPr id="8" name="Content Placeholder 5">
            <a:extLst>
              <a:ext uri="{FF2B5EF4-FFF2-40B4-BE49-F238E27FC236}">
                <a16:creationId xmlns:a16="http://schemas.microsoft.com/office/drawing/2014/main" id="{85A5446D-E80F-0423-FF53-0B42427CCE08}"/>
              </a:ext>
            </a:extLst>
          </p:cNvPr>
          <p:cNvSpPr txBox="1">
            <a:spLocks/>
          </p:cNvSpPr>
          <p:nvPr/>
        </p:nvSpPr>
        <p:spPr>
          <a:xfrm>
            <a:off x="3556117" y="456295"/>
            <a:ext cx="5130683" cy="4880043"/>
          </a:xfrm>
          <a:prstGeom prst="rect">
            <a:avLst/>
          </a:prstGeom>
        </p:spPr>
        <p:txBody>
          <a:bodyPr>
            <a:noAutofit/>
          </a:bodyPr>
          <a:lstStyle>
            <a:lvl1pPr marL="164592" indent="-164592" algn="l" defTabSz="685800" rtl="0" eaLnBrk="1" latinLnBrk="0" hangingPunct="1">
              <a:lnSpc>
                <a:spcPct val="100000"/>
              </a:lnSpc>
              <a:spcBef>
                <a:spcPts val="900"/>
              </a:spcBef>
              <a:spcAft>
                <a:spcPts val="0"/>
              </a:spcAft>
              <a:buFont typeface="Wingdings" pitchFamily="2" charset="2"/>
              <a:buChar char="§"/>
              <a:defRPr sz="1800" kern="1200">
                <a:solidFill>
                  <a:schemeClr val="tx1"/>
                </a:solidFill>
                <a:latin typeface="+mn-lt"/>
                <a:ea typeface="+mn-ea"/>
                <a:cs typeface="+mn-cs"/>
              </a:defRPr>
            </a:lvl1pPr>
            <a:lvl2pPr marL="463550" indent="-256032" algn="l" defTabSz="685800" rtl="0" eaLnBrk="1" latinLnBrk="0" hangingPunct="1">
              <a:lnSpc>
                <a:spcPct val="100000"/>
              </a:lnSpc>
              <a:spcBef>
                <a:spcPts val="300"/>
              </a:spcBef>
              <a:spcAft>
                <a:spcPts val="0"/>
              </a:spcAft>
              <a:buFont typeface="System Font Regular"/>
              <a:buChar char="—"/>
              <a:tabLst/>
              <a:defRPr sz="1800" kern="1200">
                <a:solidFill>
                  <a:schemeClr val="tx1"/>
                </a:solidFill>
                <a:latin typeface="+mn-lt"/>
                <a:ea typeface="+mn-ea"/>
                <a:cs typeface="+mn-cs"/>
              </a:defRPr>
            </a:lvl2pPr>
            <a:lvl3pPr marL="577850" indent="-142875" algn="l" defTabSz="685800" rtl="0" eaLnBrk="1" latinLnBrk="0" hangingPunct="1">
              <a:lnSpc>
                <a:spcPct val="100000"/>
              </a:lnSpc>
              <a:spcBef>
                <a:spcPts val="300"/>
              </a:spcBef>
              <a:spcAft>
                <a:spcPts val="0"/>
              </a:spcAft>
              <a:buFont typeface="Arial" panose="020B0604020202020204" pitchFamily="34" charset="0"/>
              <a:buChar char="•"/>
              <a:tabLst/>
              <a:defRPr sz="1800" kern="1200">
                <a:solidFill>
                  <a:schemeClr val="tx1"/>
                </a:solidFill>
                <a:latin typeface="+mn-lt"/>
                <a:ea typeface="+mn-ea"/>
                <a:cs typeface="+mn-cs"/>
              </a:defRPr>
            </a:lvl3pPr>
            <a:lvl4pPr marL="862013" indent="-256032" algn="l" defTabSz="685800" rtl="0" eaLnBrk="1" latinLnBrk="0" hangingPunct="1">
              <a:lnSpc>
                <a:spcPct val="100000"/>
              </a:lnSpc>
              <a:spcBef>
                <a:spcPts val="300"/>
              </a:spcBef>
              <a:spcAft>
                <a:spcPts val="0"/>
              </a:spcAft>
              <a:buFont typeface="System Font Regular"/>
              <a:buChar char="—"/>
              <a:tabLst/>
              <a:defRPr sz="1800" kern="1200">
                <a:solidFill>
                  <a:schemeClr val="tx1"/>
                </a:solidFill>
                <a:latin typeface="+mn-lt"/>
                <a:ea typeface="+mn-ea"/>
                <a:cs typeface="+mn-cs"/>
              </a:defRPr>
            </a:lvl4pPr>
            <a:lvl5pPr marL="1031875" indent="-164592" algn="l" defTabSz="685800" rtl="0" eaLnBrk="1" latinLnBrk="0" hangingPunct="1">
              <a:lnSpc>
                <a:spcPct val="100000"/>
              </a:lnSpc>
              <a:spcBef>
                <a:spcPts val="300"/>
              </a:spcBef>
              <a:spcAft>
                <a:spcPts val="0"/>
              </a:spcAft>
              <a:buFont typeface="System Font Regular"/>
              <a:buChar char="»"/>
              <a:tabLst/>
              <a:defRPr sz="18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defTabSz="457200">
              <a:spcBef>
                <a:spcPts val="600"/>
              </a:spcBef>
              <a:defRPr/>
            </a:pPr>
            <a:r>
              <a:rPr lang="en-US" sz="2000" dirty="0">
                <a:solidFill>
                  <a:srgbClr val="47484A">
                    <a:lumMod val="50000"/>
                  </a:srgbClr>
                </a:solidFill>
              </a:rPr>
              <a:t>Rapid Experimental Progress</a:t>
            </a:r>
          </a:p>
          <a:p>
            <a:pPr lvl="1" defTabSz="457200">
              <a:spcBef>
                <a:spcPts val="600"/>
              </a:spcBef>
              <a:defRPr/>
            </a:pPr>
            <a:r>
              <a:rPr lang="en-US" sz="1600" dirty="0">
                <a:solidFill>
                  <a:srgbClr val="47484A">
                    <a:lumMod val="50000"/>
                  </a:srgbClr>
                </a:solidFill>
              </a:rPr>
              <a:t>Metro- and continental-scale demonstrations</a:t>
            </a:r>
          </a:p>
          <a:p>
            <a:pPr lvl="1" defTabSz="457200">
              <a:spcBef>
                <a:spcPts val="600"/>
              </a:spcBef>
              <a:defRPr/>
            </a:pPr>
            <a:r>
              <a:rPr lang="en-US" sz="1600" dirty="0">
                <a:solidFill>
                  <a:srgbClr val="47484A">
                    <a:lumMod val="50000"/>
                  </a:srgbClr>
                </a:solidFill>
              </a:rPr>
              <a:t>Telecom fiber, satellite links, campus testbeds</a:t>
            </a:r>
          </a:p>
          <a:p>
            <a:pPr defTabSz="457200">
              <a:spcBef>
                <a:spcPts val="600"/>
              </a:spcBef>
              <a:defRPr/>
            </a:pPr>
            <a:r>
              <a:rPr lang="en-US" sz="2000" dirty="0">
                <a:solidFill>
                  <a:srgbClr val="47484A">
                    <a:lumMod val="50000"/>
                  </a:srgbClr>
                </a:solidFill>
              </a:rPr>
              <a:t>Emerging Architectural Models</a:t>
            </a:r>
          </a:p>
          <a:p>
            <a:pPr lvl="1" defTabSz="457200">
              <a:spcBef>
                <a:spcPts val="600"/>
              </a:spcBef>
              <a:defRPr/>
            </a:pPr>
            <a:r>
              <a:rPr lang="en-US" sz="1600" dirty="0">
                <a:solidFill>
                  <a:srgbClr val="47484A">
                    <a:lumMod val="50000"/>
                  </a:srgbClr>
                </a:solidFill>
              </a:rPr>
              <a:t>Layered abstractions</a:t>
            </a:r>
          </a:p>
          <a:p>
            <a:pPr lvl="1" defTabSz="457200">
              <a:spcBef>
                <a:spcPts val="600"/>
              </a:spcBef>
              <a:defRPr/>
            </a:pPr>
            <a:r>
              <a:rPr lang="en-US" sz="1600" dirty="0">
                <a:solidFill>
                  <a:srgbClr val="47484A">
                    <a:lumMod val="50000"/>
                  </a:srgbClr>
                </a:solidFill>
              </a:rPr>
              <a:t>Control-plane concepts</a:t>
            </a:r>
          </a:p>
          <a:p>
            <a:pPr lvl="1" defTabSz="457200">
              <a:spcBef>
                <a:spcPts val="600"/>
              </a:spcBef>
              <a:defRPr/>
            </a:pPr>
            <a:r>
              <a:rPr lang="en-US" sz="1600" dirty="0">
                <a:solidFill>
                  <a:srgbClr val="47484A">
                    <a:lumMod val="50000"/>
                  </a:srgbClr>
                </a:solidFill>
              </a:rPr>
              <a:t>Early protocol stacks</a:t>
            </a:r>
          </a:p>
          <a:p>
            <a:pPr defTabSz="457200">
              <a:spcBef>
                <a:spcPts val="600"/>
              </a:spcBef>
              <a:defRPr/>
            </a:pPr>
            <a:r>
              <a:rPr lang="en-US" sz="2000" dirty="0">
                <a:solidFill>
                  <a:srgbClr val="47484A">
                    <a:lumMod val="50000"/>
                  </a:srgbClr>
                </a:solidFill>
              </a:rPr>
              <a:t>But critical gaps remain</a:t>
            </a:r>
          </a:p>
          <a:p>
            <a:pPr lvl="1" defTabSz="457200">
              <a:spcBef>
                <a:spcPts val="600"/>
              </a:spcBef>
              <a:defRPr/>
            </a:pPr>
            <a:r>
              <a:rPr lang="en-US" sz="1600" dirty="0">
                <a:solidFill>
                  <a:srgbClr val="47484A">
                    <a:lumMod val="50000"/>
                  </a:srgbClr>
                </a:solidFill>
              </a:rPr>
              <a:t>No interoperable framework for heterogeneous hardware</a:t>
            </a:r>
          </a:p>
          <a:p>
            <a:pPr lvl="1" defTabSz="457200">
              <a:spcBef>
                <a:spcPts val="600"/>
              </a:spcBef>
              <a:defRPr/>
            </a:pPr>
            <a:r>
              <a:rPr lang="en-US" sz="1600" dirty="0">
                <a:solidFill>
                  <a:srgbClr val="47484A">
                    <a:lumMod val="50000"/>
                  </a:srgbClr>
                </a:solidFill>
              </a:rPr>
              <a:t>No standard abstraction for “entanglement as a service”</a:t>
            </a:r>
          </a:p>
          <a:p>
            <a:pPr lvl="1" defTabSz="457200">
              <a:spcBef>
                <a:spcPts val="600"/>
              </a:spcBef>
              <a:defRPr/>
            </a:pPr>
            <a:r>
              <a:rPr lang="en-US" sz="1600" dirty="0">
                <a:solidFill>
                  <a:srgbClr val="47484A">
                    <a:lumMod val="50000"/>
                  </a:srgbClr>
                </a:solidFill>
              </a:rPr>
              <a:t>No performance-grounded architecture loop</a:t>
            </a:r>
          </a:p>
          <a:p>
            <a:pPr lvl="1" defTabSz="457200">
              <a:spcBef>
                <a:spcPts val="600"/>
              </a:spcBef>
              <a:defRPr/>
            </a:pPr>
            <a:r>
              <a:rPr lang="en-US" sz="1600" dirty="0">
                <a:solidFill>
                  <a:srgbClr val="47484A">
                    <a:lumMod val="50000"/>
                  </a:srgbClr>
                </a:solidFill>
              </a:rPr>
              <a:t>No shared scalability metrics</a:t>
            </a:r>
          </a:p>
        </p:txBody>
      </p:sp>
      <p:pic>
        <p:nvPicPr>
          <p:cNvPr id="9" name="Google Shape;712;g2544d8bd730_0_ 1">
            <a:extLst>
              <a:ext uri="{FF2B5EF4-FFF2-40B4-BE49-F238E27FC236}">
                <a16:creationId xmlns:a16="http://schemas.microsoft.com/office/drawing/2014/main" id="{9EED9FFF-A151-2851-AAC1-BC5DA4B10711}"/>
              </a:ext>
            </a:extLst>
          </p:cNvPr>
          <p:cNvPicPr/>
          <p:nvPr/>
        </p:nvPicPr>
        <p:blipFill>
          <a:blip r:embed="rId7"/>
          <a:stretch/>
        </p:blipFill>
        <p:spPr>
          <a:xfrm>
            <a:off x="1824132" y="3081691"/>
            <a:ext cx="1600200" cy="716548"/>
          </a:xfrm>
          <a:prstGeom prst="rect">
            <a:avLst/>
          </a:prstGeom>
          <a:ln w="0">
            <a:noFill/>
          </a:ln>
        </p:spPr>
      </p:pic>
      <p:pic>
        <p:nvPicPr>
          <p:cNvPr id="10" name="Picture 9" descr="Diagram  AI-generated content may be incorrect.">
            <a:extLst>
              <a:ext uri="{FF2B5EF4-FFF2-40B4-BE49-F238E27FC236}">
                <a16:creationId xmlns:a16="http://schemas.microsoft.com/office/drawing/2014/main" id="{7E274F10-BBA1-03C2-C41E-5629A245D5DD}"/>
              </a:ext>
            </a:extLst>
          </p:cNvPr>
          <p:cNvPicPr>
            <a:picLocks noChangeAspect="1"/>
          </p:cNvPicPr>
          <p:nvPr/>
        </p:nvPicPr>
        <p:blipFill>
          <a:blip r:embed="rId8"/>
          <a:stretch>
            <a:fillRect/>
          </a:stretch>
        </p:blipFill>
        <p:spPr>
          <a:xfrm>
            <a:off x="7567862" y="1530805"/>
            <a:ext cx="1271337" cy="1637377"/>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B38B39-CA8A-B721-3342-2F281F7DF95E}"/>
            </a:ext>
          </a:extLst>
        </p:cNvPr>
        <p:cNvGrpSpPr/>
        <p:nvPr/>
      </p:nvGrpSpPr>
      <p:grpSpPr>
        <a:xfrm>
          <a:off x="0" y="0"/>
          <a:ext cx="0" cy="0"/>
          <a:chOff x="0" y="0"/>
          <a:chExt cx="0" cy="0"/>
        </a:xfrm>
      </p:grpSpPr>
      <p:sp>
        <p:nvSpPr>
          <p:cNvPr id="2" name="Content Placeholder 2">
            <a:extLst>
              <a:ext uri="{FF2B5EF4-FFF2-40B4-BE49-F238E27FC236}">
                <a16:creationId xmlns:a16="http://schemas.microsoft.com/office/drawing/2014/main" id="{C3064691-1F50-0683-4440-88C6E0E3FB01}"/>
              </a:ext>
            </a:extLst>
          </p:cNvPr>
          <p:cNvSpPr txBox="1">
            <a:spLocks/>
          </p:cNvSpPr>
          <p:nvPr/>
        </p:nvSpPr>
        <p:spPr>
          <a:xfrm>
            <a:off x="306489" y="1916727"/>
            <a:ext cx="3767726" cy="2949451"/>
          </a:xfrm>
          <a:prstGeom prst="rect">
            <a:avLst/>
          </a:prstGeom>
        </p:spPr>
        <p:txBody>
          <a:bodyPr vert="horz" lIns="68580" tIns="34290" rIns="68580" bIns="3429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800"/>
              </a:spcBef>
              <a:buNone/>
            </a:pPr>
            <a:r>
              <a:rPr lang="en-US" sz="2000" dirty="0">
                <a:cs typeface="Calibri"/>
              </a:rPr>
              <a:t>Advance the state of the art in scalable quantum communications </a:t>
            </a:r>
          </a:p>
          <a:p>
            <a:pPr marL="0" indent="0">
              <a:spcBef>
                <a:spcPts val="800"/>
              </a:spcBef>
              <a:buNone/>
            </a:pPr>
            <a:r>
              <a:rPr lang="en-US" sz="2000" dirty="0">
                <a:cs typeface="Calibri"/>
              </a:rPr>
              <a:t>Organize the proposed work into three Thrusts: </a:t>
            </a:r>
          </a:p>
          <a:p>
            <a:pPr marL="457200" indent="-457200">
              <a:spcBef>
                <a:spcPts val="800"/>
              </a:spcBef>
              <a:buFont typeface="+mj-lt"/>
              <a:buAutoNum type="arabicPeriod"/>
            </a:pPr>
            <a:r>
              <a:rPr lang="en-US" sz="2000" b="1" dirty="0">
                <a:cs typeface="Calibri"/>
              </a:rPr>
              <a:t>Devices</a:t>
            </a:r>
          </a:p>
          <a:p>
            <a:pPr marL="457200" indent="-457200">
              <a:spcBef>
                <a:spcPts val="400"/>
              </a:spcBef>
              <a:buFont typeface="+mj-lt"/>
              <a:buAutoNum type="arabicPeriod"/>
            </a:pPr>
            <a:r>
              <a:rPr lang="en-US" sz="2000" b="1" dirty="0">
                <a:cs typeface="Calibri"/>
              </a:rPr>
              <a:t>Error Correction </a:t>
            </a:r>
          </a:p>
          <a:p>
            <a:pPr marL="457200" indent="-457200">
              <a:spcBef>
                <a:spcPts val="400"/>
              </a:spcBef>
              <a:buFont typeface="+mj-lt"/>
              <a:buAutoNum type="arabicPeriod"/>
            </a:pPr>
            <a:r>
              <a:rPr lang="en-US" sz="2000" b="1" dirty="0">
                <a:cs typeface="Calibri"/>
              </a:rPr>
              <a:t>Network Architecture and Protocols</a:t>
            </a:r>
          </a:p>
        </p:txBody>
      </p:sp>
      <p:sp>
        <p:nvSpPr>
          <p:cNvPr id="3" name="Title 1">
            <a:extLst>
              <a:ext uri="{FF2B5EF4-FFF2-40B4-BE49-F238E27FC236}">
                <a16:creationId xmlns:a16="http://schemas.microsoft.com/office/drawing/2014/main" id="{F3CBC13D-A5E8-A62A-9115-71776471F5F0}"/>
              </a:ext>
            </a:extLst>
          </p:cNvPr>
          <p:cNvSpPr txBox="1">
            <a:spLocks/>
          </p:cNvSpPr>
          <p:nvPr/>
        </p:nvSpPr>
        <p:spPr>
          <a:xfrm>
            <a:off x="144316" y="97404"/>
            <a:ext cx="5256359" cy="483185"/>
          </a:xfrm>
          <a:prstGeom prst="rect">
            <a:avLst/>
          </a:prstGeom>
        </p:spPr>
        <p:txBody>
          <a:bodyPr>
            <a:noAutofit/>
          </a:bodyPr>
          <a:lstStyle>
            <a:lvl1pPr algn="l" defTabSz="457200" rtl="0" eaLnBrk="1" latinLnBrk="0" hangingPunct="1">
              <a:lnSpc>
                <a:spcPct val="95000"/>
              </a:lnSpc>
              <a:spcBef>
                <a:spcPct val="0"/>
              </a:spcBef>
              <a:buNone/>
              <a:defRPr sz="2800" b="1" i="0" kern="1200" cap="all" baseline="0">
                <a:solidFill>
                  <a:schemeClr val="tx1">
                    <a:lumMod val="50000"/>
                  </a:schemeClr>
                </a:solidFill>
                <a:latin typeface="+mj-lt"/>
                <a:ea typeface="+mj-ea"/>
                <a:cs typeface="+mj-cs"/>
              </a:defRPr>
            </a:lvl1pPr>
          </a:lstStyle>
          <a:p>
            <a:r>
              <a:rPr lang="en-US" cap="none" dirty="0" err="1">
                <a:solidFill>
                  <a:schemeClr val="tx1"/>
                </a:solidFill>
                <a:latin typeface="Arial" panose="020B0604020202020204" pitchFamily="34" charset="0"/>
              </a:rPr>
              <a:t>InterQnet</a:t>
            </a:r>
            <a:r>
              <a:rPr lang="en-US" cap="none" dirty="0">
                <a:solidFill>
                  <a:schemeClr val="tx1"/>
                </a:solidFill>
                <a:latin typeface="Arial" panose="020B0604020202020204" pitchFamily="34" charset="0"/>
              </a:rPr>
              <a:t>: A Heterogeneous Full-Stack Approach to Co-designing Scalable Quantum Networks</a:t>
            </a:r>
          </a:p>
        </p:txBody>
      </p:sp>
      <p:pic>
        <p:nvPicPr>
          <p:cNvPr id="6" name="Picture 5" descr="Diagram  AI-generated content may be incorrect.">
            <a:extLst>
              <a:ext uri="{FF2B5EF4-FFF2-40B4-BE49-F238E27FC236}">
                <a16:creationId xmlns:a16="http://schemas.microsoft.com/office/drawing/2014/main" id="{9EE840EA-A3ED-702F-D0DE-ECD6B50A5C68}"/>
              </a:ext>
            </a:extLst>
          </p:cNvPr>
          <p:cNvPicPr>
            <a:picLocks noChangeAspect="1"/>
          </p:cNvPicPr>
          <p:nvPr/>
        </p:nvPicPr>
        <p:blipFill>
          <a:blip r:embed="rId3"/>
          <a:stretch>
            <a:fillRect/>
          </a:stretch>
        </p:blipFill>
        <p:spPr>
          <a:xfrm>
            <a:off x="4506242" y="2980"/>
            <a:ext cx="4637758" cy="5137539"/>
          </a:xfrm>
          <a:prstGeom prst="rect">
            <a:avLst/>
          </a:prstGeom>
        </p:spPr>
      </p:pic>
    </p:spTree>
    <p:extLst>
      <p:ext uri="{BB962C8B-B14F-4D97-AF65-F5344CB8AC3E}">
        <p14:creationId xmlns:p14="http://schemas.microsoft.com/office/powerpoint/2010/main" val="378656974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50C108-28E7-BE19-C363-1AB771CA3D0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7BEDB9D-1C75-17AF-D05D-D7E47764CC16}"/>
              </a:ext>
            </a:extLst>
          </p:cNvPr>
          <p:cNvSpPr>
            <a:spLocks noGrp="1"/>
          </p:cNvSpPr>
          <p:nvPr>
            <p:ph type="title"/>
          </p:nvPr>
        </p:nvSpPr>
        <p:spPr>
          <a:xfrm>
            <a:off x="482600" y="203199"/>
            <a:ext cx="8382000" cy="428725"/>
          </a:xfrm>
        </p:spPr>
        <p:txBody>
          <a:bodyPr/>
          <a:lstStyle/>
          <a:p>
            <a:r>
              <a:rPr lang="en-US" cap="none" dirty="0" err="1"/>
              <a:t>InterQnet: Two Interrelated Goals</a:t>
            </a:r>
          </a:p>
        </p:txBody>
      </p:sp>
      <p:sp>
        <p:nvSpPr>
          <p:cNvPr id="9" name="Content Placeholder 5">
            <a:extLst>
              <a:ext uri="{FF2B5EF4-FFF2-40B4-BE49-F238E27FC236}">
                <a16:creationId xmlns:a16="http://schemas.microsoft.com/office/drawing/2014/main" id="{FBD6AA77-58DA-8742-E9B0-8FC0AB49FF6A}"/>
              </a:ext>
            </a:extLst>
          </p:cNvPr>
          <p:cNvSpPr txBox="1">
            <a:spLocks/>
          </p:cNvSpPr>
          <p:nvPr/>
        </p:nvSpPr>
        <p:spPr>
          <a:xfrm>
            <a:off x="334431" y="858422"/>
            <a:ext cx="8678338" cy="3954878"/>
          </a:xfrm>
          <a:prstGeom prst="rect">
            <a:avLst/>
          </a:prstGeom>
        </p:spPr>
        <p:txBody>
          <a:bodyPr>
            <a:noAutofit/>
          </a:bodyPr>
          <a:lstStyle>
            <a:lvl1pPr marL="164592" indent="-164592" algn="l" defTabSz="685800" rtl="0" eaLnBrk="1" latinLnBrk="0" hangingPunct="1">
              <a:lnSpc>
                <a:spcPct val="100000"/>
              </a:lnSpc>
              <a:spcBef>
                <a:spcPts val="900"/>
              </a:spcBef>
              <a:spcAft>
                <a:spcPts val="0"/>
              </a:spcAft>
              <a:buFont typeface="Wingdings" pitchFamily="2" charset="2"/>
              <a:buChar char="§"/>
              <a:defRPr sz="1800" kern="1200">
                <a:solidFill>
                  <a:schemeClr val="tx1"/>
                </a:solidFill>
                <a:latin typeface="+mn-lt"/>
                <a:ea typeface="+mn-ea"/>
                <a:cs typeface="+mn-cs"/>
              </a:defRPr>
            </a:lvl1pPr>
            <a:lvl2pPr marL="463550" indent="-256032" algn="l" defTabSz="685800" rtl="0" eaLnBrk="1" latinLnBrk="0" hangingPunct="1">
              <a:lnSpc>
                <a:spcPct val="100000"/>
              </a:lnSpc>
              <a:spcBef>
                <a:spcPts val="300"/>
              </a:spcBef>
              <a:spcAft>
                <a:spcPts val="0"/>
              </a:spcAft>
              <a:buFont typeface="System Font Regular"/>
              <a:buChar char="—"/>
              <a:tabLst/>
              <a:defRPr sz="1800" kern="1200">
                <a:solidFill>
                  <a:schemeClr val="tx1"/>
                </a:solidFill>
                <a:latin typeface="+mn-lt"/>
                <a:ea typeface="+mn-ea"/>
                <a:cs typeface="+mn-cs"/>
              </a:defRPr>
            </a:lvl2pPr>
            <a:lvl3pPr marL="577850" indent="-142875" algn="l" defTabSz="685800" rtl="0" eaLnBrk="1" latinLnBrk="0" hangingPunct="1">
              <a:lnSpc>
                <a:spcPct val="100000"/>
              </a:lnSpc>
              <a:spcBef>
                <a:spcPts val="300"/>
              </a:spcBef>
              <a:spcAft>
                <a:spcPts val="0"/>
              </a:spcAft>
              <a:buFont typeface="Arial" panose="020B0604020202020204" pitchFamily="34" charset="0"/>
              <a:buChar char="•"/>
              <a:tabLst/>
              <a:defRPr sz="1800" kern="1200">
                <a:solidFill>
                  <a:schemeClr val="tx1"/>
                </a:solidFill>
                <a:latin typeface="+mn-lt"/>
                <a:ea typeface="+mn-ea"/>
                <a:cs typeface="+mn-cs"/>
              </a:defRPr>
            </a:lvl3pPr>
            <a:lvl4pPr marL="862013" indent="-256032" algn="l" defTabSz="685800" rtl="0" eaLnBrk="1" latinLnBrk="0" hangingPunct="1">
              <a:lnSpc>
                <a:spcPct val="100000"/>
              </a:lnSpc>
              <a:spcBef>
                <a:spcPts val="300"/>
              </a:spcBef>
              <a:spcAft>
                <a:spcPts val="0"/>
              </a:spcAft>
              <a:buFont typeface="System Font Regular"/>
              <a:buChar char="—"/>
              <a:tabLst/>
              <a:defRPr sz="1800" kern="1200">
                <a:solidFill>
                  <a:schemeClr val="tx1"/>
                </a:solidFill>
                <a:latin typeface="+mn-lt"/>
                <a:ea typeface="+mn-ea"/>
                <a:cs typeface="+mn-cs"/>
              </a:defRPr>
            </a:lvl4pPr>
            <a:lvl5pPr marL="1031875" indent="-164592" algn="l" defTabSz="685800" rtl="0" eaLnBrk="1" latinLnBrk="0" hangingPunct="1">
              <a:lnSpc>
                <a:spcPct val="100000"/>
              </a:lnSpc>
              <a:spcBef>
                <a:spcPts val="300"/>
              </a:spcBef>
              <a:spcAft>
                <a:spcPts val="0"/>
              </a:spcAft>
              <a:buFont typeface="System Font Regular"/>
              <a:buChar char="»"/>
              <a:tabLst/>
              <a:defRPr sz="18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defTabSz="457200">
              <a:spcBef>
                <a:spcPts val="300"/>
              </a:spcBef>
              <a:defRPr/>
            </a:pPr>
            <a:r>
              <a:rPr lang="en-US" sz="2000" b="1" dirty="0">
                <a:solidFill>
                  <a:srgbClr val="47484A">
                    <a:lumMod val="50000"/>
                  </a:srgbClr>
                </a:solidFill>
              </a:rPr>
              <a:t>InterQnet-Achieve: Build a 3-node heterogeneous quantum network on ArQNet</a:t>
            </a:r>
          </a:p>
          <a:p>
            <a:pPr lvl="1" defTabSz="457200">
              <a:spcBef>
                <a:spcPts val="100"/>
              </a:spcBef>
              <a:defRPr/>
            </a:pPr>
            <a:r>
              <a:rPr lang="en-US" sz="1600" dirty="0">
                <a:solidFill>
                  <a:srgbClr val="47484A">
                    <a:lumMod val="50000"/>
                  </a:srgbClr>
                </a:solidFill>
              </a:rPr>
              <a:t>Yb atom array (repeater) – Er³⁺ ions (end node) – Superconducting qubits (end node)</a:t>
            </a:r>
          </a:p>
          <a:p>
            <a:pPr lvl="1" defTabSz="457200">
              <a:spcBef>
                <a:spcPts val="100"/>
              </a:spcBef>
              <a:defRPr/>
            </a:pPr>
            <a:r>
              <a:rPr lang="en-US" sz="1600" dirty="0">
                <a:solidFill>
                  <a:srgbClr val="47484A">
                    <a:lumMod val="50000"/>
                  </a:srgbClr>
                </a:solidFill>
              </a:rPr>
              <a:t>Linked via deployed fiber, quantum frequency converters, and microwave-optical transducers</a:t>
            </a:r>
          </a:p>
          <a:p>
            <a:pPr lvl="1" defTabSz="457200">
              <a:spcBef>
                <a:spcPts val="100"/>
              </a:spcBef>
              <a:defRPr/>
            </a:pPr>
            <a:r>
              <a:rPr lang="en-US" sz="1600" dirty="0">
                <a:solidFill>
                  <a:srgbClr val="47484A">
                    <a:lumMod val="50000"/>
                  </a:srgbClr>
                </a:solidFill>
              </a:rPr>
              <a:t>Centralized SDN-style orchestration with automated calibration and continuous operation</a:t>
            </a:r>
          </a:p>
          <a:p>
            <a:pPr lvl="1" defTabSz="457200">
              <a:spcBef>
                <a:spcPts val="100"/>
              </a:spcBef>
              <a:defRPr/>
            </a:pPr>
            <a:r>
              <a:rPr lang="en-US" sz="1600" dirty="0">
                <a:solidFill>
                  <a:srgbClr val="47484A">
                    <a:lumMod val="50000"/>
                  </a:srgbClr>
                </a:solidFill>
              </a:rPr>
              <a:t>Near-term milestone: remote M-O conversion across ArQNet demonstrated (Bldg 242 → 440)</a:t>
            </a:r>
          </a:p>
          <a:p>
            <a:pPr defTabSz="457200">
              <a:spcBef>
                <a:spcPts val="300"/>
              </a:spcBef>
              <a:defRPr/>
            </a:pPr>
            <a:r>
              <a:rPr lang="en-US" sz="2000" b="1" dirty="0">
                <a:solidFill>
                  <a:srgbClr val="47484A">
                    <a:lumMod val="50000"/>
                  </a:srgbClr>
                </a:solidFill>
              </a:rPr>
              <a:t>InterQnet-Scale: Simulation-driven architecture studies for scalable quantum networks</a:t>
            </a:r>
          </a:p>
          <a:p>
            <a:pPr lvl="1" defTabSz="457200">
              <a:spcBef>
                <a:spcPts val="100"/>
              </a:spcBef>
              <a:defRPr/>
            </a:pPr>
            <a:r>
              <a:rPr lang="en-US" sz="1600" dirty="0">
                <a:solidFill>
                  <a:srgbClr val="47484A">
                    <a:lumMod val="50000"/>
                  </a:srgbClr>
                </a:solidFill>
              </a:rPr>
              <a:t>SeQUeNCe simulator extended with device-faithful models (Yb, SC, QFC, transducers)</a:t>
            </a:r>
          </a:p>
          <a:p>
            <a:pPr lvl="1" defTabSz="457200">
              <a:spcBef>
                <a:spcPts val="100"/>
              </a:spcBef>
              <a:defRPr/>
            </a:pPr>
            <a:r>
              <a:rPr lang="en-US" sz="1600" dirty="0">
                <a:solidFill>
                  <a:srgbClr val="47484A">
                    <a:lumMod val="50000"/>
                  </a:srgbClr>
                </a:solidFill>
              </a:rPr>
              <a:t>Explore centralized vs. distributed control, routing protocols, error correction strategies</a:t>
            </a:r>
          </a:p>
          <a:p>
            <a:pPr lvl="1" defTabSz="457200">
              <a:spcBef>
                <a:spcPts val="100"/>
              </a:spcBef>
              <a:defRPr/>
            </a:pPr>
            <a:r>
              <a:rPr lang="en-US" sz="1600" dirty="0">
                <a:solidFill>
                  <a:srgbClr val="47484A">
                    <a:lumMod val="50000"/>
                  </a:srgbClr>
                </a:solidFill>
              </a:rPr>
              <a:t>Studies cover topologies from 2 to 200+ nodes; results validated on ArQNet</a:t>
            </a:r>
          </a:p>
        </p:txBody>
      </p:sp>
    </p:spTree>
    <p:extLst>
      <p:ext uri="{BB962C8B-B14F-4D97-AF65-F5344CB8AC3E}">
        <p14:creationId xmlns:p14="http://schemas.microsoft.com/office/powerpoint/2010/main" val="49861689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8532EE-D1CD-8920-C5AE-FB5092F8270E}"/>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7555389A-BD72-C7D9-DAA7-DEFBD99D6A05}"/>
              </a:ext>
            </a:extLst>
          </p:cNvPr>
          <p:cNvSpPr txBox="1"/>
          <p:nvPr/>
        </p:nvSpPr>
        <p:spPr>
          <a:xfrm>
            <a:off x="688594" y="97841"/>
            <a:ext cx="7766870" cy="523220"/>
          </a:xfrm>
          <a:prstGeom prst="rect">
            <a:avLst/>
          </a:prstGeom>
          <a:noFill/>
        </p:spPr>
        <p:txBody>
          <a:bodyPr wrap="none" rtlCol="0">
            <a:spAutoFit/>
          </a:bodyPr>
          <a:lstStyle/>
          <a:p>
            <a:pPr algn="ctr"/>
            <a:r>
              <a:rPr lang="en-US" sz="2800" b="1" cap="all" dirty="0">
                <a:solidFill>
                  <a:schemeClr val="tx1">
                    <a:lumMod val="50000"/>
                  </a:schemeClr>
                </a:solidFill>
                <a:latin typeface="+mj-lt"/>
                <a:ea typeface="+mj-ea"/>
                <a:cs typeface="+mj-cs"/>
              </a:rPr>
              <a:t>Argonne Quantum Network (ARQNET)</a:t>
            </a:r>
          </a:p>
        </p:txBody>
      </p:sp>
      <p:grpSp>
        <p:nvGrpSpPr>
          <p:cNvPr id="12" name="Group 11">
            <a:extLst>
              <a:ext uri="{FF2B5EF4-FFF2-40B4-BE49-F238E27FC236}">
                <a16:creationId xmlns:a16="http://schemas.microsoft.com/office/drawing/2014/main" id="{E1CACC3B-6736-2374-80CF-E6863D432B40}"/>
              </a:ext>
            </a:extLst>
          </p:cNvPr>
          <p:cNvGrpSpPr/>
          <p:nvPr/>
        </p:nvGrpSpPr>
        <p:grpSpPr>
          <a:xfrm>
            <a:off x="1242734" y="556521"/>
            <a:ext cx="6716806" cy="4513504"/>
            <a:chOff x="1242734" y="556521"/>
            <a:chExt cx="6716806" cy="4513504"/>
          </a:xfrm>
        </p:grpSpPr>
        <p:pic>
          <p:nvPicPr>
            <p:cNvPr id="4" name="Picture 3">
              <a:extLst>
                <a:ext uri="{FF2B5EF4-FFF2-40B4-BE49-F238E27FC236}">
                  <a16:creationId xmlns:a16="http://schemas.microsoft.com/office/drawing/2014/main" id="{8609F39C-3B29-1128-BBCD-F65E386878E9}"/>
                </a:ext>
              </a:extLst>
            </p:cNvPr>
            <p:cNvPicPr>
              <a:picLocks noChangeAspect="1"/>
            </p:cNvPicPr>
            <p:nvPr/>
          </p:nvPicPr>
          <p:blipFill>
            <a:blip r:embed="rId3" cstate="screen">
              <a:alphaModFix amt="50000"/>
              <a:extLst>
                <a:ext uri="{BEBA8EAE-BF5A-486C-A8C5-ECC9F3942E4B}">
                  <a14:imgProps xmlns:a14="http://schemas.microsoft.com/office/drawing/2010/main">
                    <a14:imgLayer r:embed="rId4">
                      <a14:imgEffect>
                        <a14:saturation sat="60000"/>
                      </a14:imgEffect>
                    </a14:imgLayer>
                  </a14:imgProps>
                </a:ext>
                <a:ext uri="{28A0092B-C50C-407E-A947-70E740481C1C}">
                  <a14:useLocalDpi xmlns:a14="http://schemas.microsoft.com/office/drawing/2010/main"/>
                </a:ext>
              </a:extLst>
            </a:blip>
            <a:stretch>
              <a:fillRect/>
            </a:stretch>
          </p:blipFill>
          <p:spPr>
            <a:xfrm>
              <a:off x="1242734" y="556521"/>
              <a:ext cx="6716806" cy="4513504"/>
            </a:xfrm>
            <a:prstGeom prst="rect">
              <a:avLst/>
            </a:prstGeom>
            <a:solidFill>
              <a:schemeClr val="bg1"/>
            </a:solidFill>
          </p:spPr>
        </p:pic>
        <p:sp>
          <p:nvSpPr>
            <p:cNvPr id="5" name="Rectangle 4">
              <a:extLst>
                <a:ext uri="{FF2B5EF4-FFF2-40B4-BE49-F238E27FC236}">
                  <a16:creationId xmlns:a16="http://schemas.microsoft.com/office/drawing/2014/main" id="{B9B47C63-9DE8-D637-3891-63BCCD7E2DBD}"/>
                </a:ext>
              </a:extLst>
            </p:cNvPr>
            <p:cNvSpPr/>
            <p:nvPr/>
          </p:nvSpPr>
          <p:spPr>
            <a:xfrm>
              <a:off x="5204994" y="3432181"/>
              <a:ext cx="842948" cy="228968"/>
            </a:xfrm>
            <a:prstGeom prst="rect">
              <a:avLst/>
            </a:prstGeom>
            <a:solidFill>
              <a:srgbClr val="0070C0"/>
            </a:solidFill>
            <a:ln>
              <a:solidFill>
                <a:schemeClr val="tx1"/>
              </a:solid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sz="1200" b="1"/>
                <a:t>360/C216</a:t>
              </a:r>
            </a:p>
          </p:txBody>
        </p:sp>
        <p:sp>
          <p:nvSpPr>
            <p:cNvPr id="7" name="Rectangle 6">
              <a:extLst>
                <a:ext uri="{FF2B5EF4-FFF2-40B4-BE49-F238E27FC236}">
                  <a16:creationId xmlns:a16="http://schemas.microsoft.com/office/drawing/2014/main" id="{A8ADFABF-1F6F-DE8C-79B5-132B826FF29B}"/>
                </a:ext>
              </a:extLst>
            </p:cNvPr>
            <p:cNvSpPr/>
            <p:nvPr/>
          </p:nvSpPr>
          <p:spPr>
            <a:xfrm>
              <a:off x="3184800" y="1439560"/>
              <a:ext cx="890207" cy="228968"/>
            </a:xfrm>
            <a:prstGeom prst="rect">
              <a:avLst/>
            </a:prstGeom>
            <a:solidFill>
              <a:srgbClr val="0070C0"/>
            </a:solidFill>
            <a:ln>
              <a:solidFill>
                <a:schemeClr val="tx1"/>
              </a:solid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sz="1200" b="1"/>
                <a:t>203/H138</a:t>
              </a:r>
            </a:p>
          </p:txBody>
        </p:sp>
        <p:sp>
          <p:nvSpPr>
            <p:cNvPr id="8" name="Rectangle 7">
              <a:extLst>
                <a:ext uri="{FF2B5EF4-FFF2-40B4-BE49-F238E27FC236}">
                  <a16:creationId xmlns:a16="http://schemas.microsoft.com/office/drawing/2014/main" id="{66984B02-D2A4-ECC5-5D32-EA555C4017F6}"/>
                </a:ext>
              </a:extLst>
            </p:cNvPr>
            <p:cNvSpPr/>
            <p:nvPr/>
          </p:nvSpPr>
          <p:spPr>
            <a:xfrm>
              <a:off x="4009970" y="1071999"/>
              <a:ext cx="890207" cy="228968"/>
            </a:xfrm>
            <a:prstGeom prst="rect">
              <a:avLst/>
            </a:prstGeom>
            <a:solidFill>
              <a:srgbClr val="0070C0"/>
            </a:solidFill>
            <a:ln>
              <a:solidFill>
                <a:schemeClr val="tx1"/>
              </a:solid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sz="1200" b="1"/>
                <a:t>241/A041</a:t>
              </a:r>
            </a:p>
          </p:txBody>
        </p:sp>
        <p:sp>
          <p:nvSpPr>
            <p:cNvPr id="11" name="Rectangle 10">
              <a:extLst>
                <a:ext uri="{FF2B5EF4-FFF2-40B4-BE49-F238E27FC236}">
                  <a16:creationId xmlns:a16="http://schemas.microsoft.com/office/drawing/2014/main" id="{AE8DA513-F9F4-C947-0872-45D1B733C691}"/>
                </a:ext>
              </a:extLst>
            </p:cNvPr>
            <p:cNvSpPr/>
            <p:nvPr/>
          </p:nvSpPr>
          <p:spPr>
            <a:xfrm>
              <a:off x="2442098" y="4058647"/>
              <a:ext cx="837543" cy="228968"/>
            </a:xfrm>
            <a:prstGeom prst="rect">
              <a:avLst/>
            </a:prstGeom>
            <a:solidFill>
              <a:srgbClr val="0070C0"/>
            </a:solidFill>
            <a:ln>
              <a:solidFill>
                <a:schemeClr val="tx1"/>
              </a:solid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sz="1200" b="1"/>
                <a:t>440/D116</a:t>
              </a:r>
            </a:p>
          </p:txBody>
        </p:sp>
        <p:sp>
          <p:nvSpPr>
            <p:cNvPr id="14" name="Freeform: Shape 13">
              <a:extLst>
                <a:ext uri="{FF2B5EF4-FFF2-40B4-BE49-F238E27FC236}">
                  <a16:creationId xmlns:a16="http://schemas.microsoft.com/office/drawing/2014/main" id="{6651CCCB-73A6-EEBC-34B2-1E93F16A8720}"/>
                </a:ext>
              </a:extLst>
            </p:cNvPr>
            <p:cNvSpPr/>
            <p:nvPr/>
          </p:nvSpPr>
          <p:spPr>
            <a:xfrm>
              <a:off x="3279641" y="3670042"/>
              <a:ext cx="2298200" cy="559058"/>
            </a:xfrm>
            <a:custGeom>
              <a:avLst/>
              <a:gdLst>
                <a:gd name="connsiteX0" fmla="*/ 0 w 2834640"/>
                <a:gd name="connsiteY0" fmla="*/ 655320 h 724293"/>
                <a:gd name="connsiteX1" fmla="*/ 1348740 w 2834640"/>
                <a:gd name="connsiteY1" fmla="*/ 662940 h 724293"/>
                <a:gd name="connsiteX2" fmla="*/ 2834640 w 2834640"/>
                <a:gd name="connsiteY2" fmla="*/ 0 h 724293"/>
              </a:gdLst>
              <a:ahLst/>
              <a:cxnLst>
                <a:cxn ang="0">
                  <a:pos x="connsiteX0" y="connsiteY0"/>
                </a:cxn>
                <a:cxn ang="0">
                  <a:pos x="connsiteX1" y="connsiteY1"/>
                </a:cxn>
                <a:cxn ang="0">
                  <a:pos x="connsiteX2" y="connsiteY2"/>
                </a:cxn>
              </a:cxnLst>
              <a:rect l="l" t="t" r="r" b="b"/>
              <a:pathLst>
                <a:path w="2834640" h="724293">
                  <a:moveTo>
                    <a:pt x="0" y="655320"/>
                  </a:moveTo>
                  <a:cubicBezTo>
                    <a:pt x="438150" y="713740"/>
                    <a:pt x="876300" y="772160"/>
                    <a:pt x="1348740" y="662940"/>
                  </a:cubicBezTo>
                  <a:cubicBezTo>
                    <a:pt x="1821180" y="553720"/>
                    <a:pt x="2561590" y="127000"/>
                    <a:pt x="2834640" y="0"/>
                  </a:cubicBezTo>
                </a:path>
              </a:pathLst>
            </a:custGeom>
            <a:noFill/>
            <a:ln w="28575">
              <a:solidFill>
                <a:srgbClr val="FF717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 name="TextBox 14">
              <a:extLst>
                <a:ext uri="{FF2B5EF4-FFF2-40B4-BE49-F238E27FC236}">
                  <a16:creationId xmlns:a16="http://schemas.microsoft.com/office/drawing/2014/main" id="{F387C7BA-C737-6213-7C2A-7CA259AEA5D2}"/>
                </a:ext>
              </a:extLst>
            </p:cNvPr>
            <p:cNvSpPr txBox="1"/>
            <p:nvPr/>
          </p:nvSpPr>
          <p:spPr>
            <a:xfrm>
              <a:off x="4080722" y="4177522"/>
              <a:ext cx="819455" cy="300082"/>
            </a:xfrm>
            <a:prstGeom prst="rect">
              <a:avLst/>
            </a:prstGeom>
            <a:noFill/>
            <a:ln>
              <a:noFill/>
            </a:ln>
          </p:spPr>
          <p:txBody>
            <a:bodyPr wrap="none" rtlCol="0">
              <a:spAutoFit/>
            </a:bodyPr>
            <a:lstStyle/>
            <a:p>
              <a:r>
                <a:rPr lang="en-US" sz="1350" b="1">
                  <a:solidFill>
                    <a:srgbClr val="FF4343"/>
                  </a:solidFill>
                </a:rPr>
                <a:t>2.19 km</a:t>
              </a:r>
            </a:p>
          </p:txBody>
        </p:sp>
        <p:sp>
          <p:nvSpPr>
            <p:cNvPr id="16" name="Freeform: Shape 15">
              <a:extLst>
                <a:ext uri="{FF2B5EF4-FFF2-40B4-BE49-F238E27FC236}">
                  <a16:creationId xmlns:a16="http://schemas.microsoft.com/office/drawing/2014/main" id="{0BCDE116-A1C6-DD13-7794-2BD1C37BAB3C}"/>
                </a:ext>
              </a:extLst>
            </p:cNvPr>
            <p:cNvSpPr/>
            <p:nvPr/>
          </p:nvSpPr>
          <p:spPr>
            <a:xfrm>
              <a:off x="3677308" y="1675213"/>
              <a:ext cx="1757658" cy="1748072"/>
            </a:xfrm>
            <a:custGeom>
              <a:avLst/>
              <a:gdLst>
                <a:gd name="connsiteX0" fmla="*/ 2570790 w 2570790"/>
                <a:gd name="connsiteY0" fmla="*/ 2316480 h 2316480"/>
                <a:gd name="connsiteX1" fmla="*/ 345750 w 2570790"/>
                <a:gd name="connsiteY1" fmla="*/ 1181100 h 2316480"/>
                <a:gd name="connsiteX2" fmla="*/ 10470 w 2570790"/>
                <a:gd name="connsiteY2" fmla="*/ 0 h 2316480"/>
              </a:gdLst>
              <a:ahLst/>
              <a:cxnLst>
                <a:cxn ang="0">
                  <a:pos x="connsiteX0" y="connsiteY0"/>
                </a:cxn>
                <a:cxn ang="0">
                  <a:pos x="connsiteX1" y="connsiteY1"/>
                </a:cxn>
                <a:cxn ang="0">
                  <a:pos x="connsiteX2" y="connsiteY2"/>
                </a:cxn>
              </a:cxnLst>
              <a:rect l="l" t="t" r="r" b="b"/>
              <a:pathLst>
                <a:path w="2570790" h="2316480">
                  <a:moveTo>
                    <a:pt x="2570790" y="2316480"/>
                  </a:moveTo>
                  <a:cubicBezTo>
                    <a:pt x="1671630" y="1941830"/>
                    <a:pt x="772470" y="1567180"/>
                    <a:pt x="345750" y="1181100"/>
                  </a:cubicBezTo>
                  <a:cubicBezTo>
                    <a:pt x="-80970" y="795020"/>
                    <a:pt x="5390" y="153670"/>
                    <a:pt x="10470" y="0"/>
                  </a:cubicBezTo>
                </a:path>
              </a:pathLst>
            </a:custGeom>
            <a:noFill/>
            <a:ln w="28575">
              <a:solidFill>
                <a:srgbClr val="FF717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 name="Freeform: Shape 16">
              <a:extLst>
                <a:ext uri="{FF2B5EF4-FFF2-40B4-BE49-F238E27FC236}">
                  <a16:creationId xmlns:a16="http://schemas.microsoft.com/office/drawing/2014/main" id="{27ED9DE6-6B99-001D-AB78-4E99374FFD1C}"/>
                </a:ext>
              </a:extLst>
            </p:cNvPr>
            <p:cNvSpPr/>
            <p:nvPr/>
          </p:nvSpPr>
          <p:spPr>
            <a:xfrm>
              <a:off x="4426551" y="1300966"/>
              <a:ext cx="1219870" cy="2122319"/>
            </a:xfrm>
            <a:custGeom>
              <a:avLst/>
              <a:gdLst>
                <a:gd name="connsiteX0" fmla="*/ 1607820 w 1607820"/>
                <a:gd name="connsiteY0" fmla="*/ 2766060 h 2766060"/>
                <a:gd name="connsiteX1" fmla="*/ 0 w 1607820"/>
                <a:gd name="connsiteY1" fmla="*/ 0 h 2766060"/>
              </a:gdLst>
              <a:ahLst/>
              <a:cxnLst>
                <a:cxn ang="0">
                  <a:pos x="connsiteX0" y="connsiteY0"/>
                </a:cxn>
                <a:cxn ang="0">
                  <a:pos x="connsiteX1" y="connsiteY1"/>
                </a:cxn>
              </a:cxnLst>
              <a:rect l="l" t="t" r="r" b="b"/>
              <a:pathLst>
                <a:path w="1607820" h="2766060">
                  <a:moveTo>
                    <a:pt x="1607820" y="2766060"/>
                  </a:moveTo>
                  <a:cubicBezTo>
                    <a:pt x="824865" y="1534795"/>
                    <a:pt x="41910" y="303530"/>
                    <a:pt x="0" y="0"/>
                  </a:cubicBezTo>
                </a:path>
              </a:pathLst>
            </a:custGeom>
            <a:noFill/>
            <a:ln w="28575">
              <a:solidFill>
                <a:srgbClr val="FF717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2" name="TextBox 21">
              <a:extLst>
                <a:ext uri="{FF2B5EF4-FFF2-40B4-BE49-F238E27FC236}">
                  <a16:creationId xmlns:a16="http://schemas.microsoft.com/office/drawing/2014/main" id="{8928F919-8019-2D0D-2A24-310AB05E1EF7}"/>
                </a:ext>
              </a:extLst>
            </p:cNvPr>
            <p:cNvSpPr txBox="1"/>
            <p:nvPr/>
          </p:nvSpPr>
          <p:spPr>
            <a:xfrm>
              <a:off x="3417572" y="2673778"/>
              <a:ext cx="819455" cy="300082"/>
            </a:xfrm>
            <a:prstGeom prst="rect">
              <a:avLst/>
            </a:prstGeom>
            <a:noFill/>
            <a:ln>
              <a:noFill/>
            </a:ln>
          </p:spPr>
          <p:txBody>
            <a:bodyPr wrap="none" rtlCol="0">
              <a:spAutoFit/>
            </a:bodyPr>
            <a:lstStyle/>
            <a:p>
              <a:r>
                <a:rPr lang="en-US" sz="1350" b="1">
                  <a:solidFill>
                    <a:srgbClr val="FF4343"/>
                  </a:solidFill>
                </a:rPr>
                <a:t>2.72 km</a:t>
              </a:r>
            </a:p>
          </p:txBody>
        </p:sp>
        <p:sp>
          <p:nvSpPr>
            <p:cNvPr id="23" name="TextBox 22">
              <a:extLst>
                <a:ext uri="{FF2B5EF4-FFF2-40B4-BE49-F238E27FC236}">
                  <a16:creationId xmlns:a16="http://schemas.microsoft.com/office/drawing/2014/main" id="{1C843346-BB60-76F4-2607-74FB404970BE}"/>
                </a:ext>
              </a:extLst>
            </p:cNvPr>
            <p:cNvSpPr txBox="1"/>
            <p:nvPr/>
          </p:nvSpPr>
          <p:spPr>
            <a:xfrm>
              <a:off x="4110272" y="1939087"/>
              <a:ext cx="819455" cy="300082"/>
            </a:xfrm>
            <a:prstGeom prst="rect">
              <a:avLst/>
            </a:prstGeom>
            <a:noFill/>
            <a:ln>
              <a:noFill/>
            </a:ln>
          </p:spPr>
          <p:txBody>
            <a:bodyPr wrap="none" rtlCol="0">
              <a:spAutoFit/>
            </a:bodyPr>
            <a:lstStyle/>
            <a:p>
              <a:r>
                <a:rPr lang="en-US" sz="1350" b="1">
                  <a:solidFill>
                    <a:srgbClr val="FF4343"/>
                  </a:solidFill>
                </a:rPr>
                <a:t>2.87 km</a:t>
              </a:r>
            </a:p>
          </p:txBody>
        </p:sp>
        <p:sp>
          <p:nvSpPr>
            <p:cNvPr id="25" name="TextBox 24">
              <a:extLst>
                <a:ext uri="{FF2B5EF4-FFF2-40B4-BE49-F238E27FC236}">
                  <a16:creationId xmlns:a16="http://schemas.microsoft.com/office/drawing/2014/main" id="{4F0BDFB3-8092-D7A2-9C85-902A0C868C5E}"/>
                </a:ext>
              </a:extLst>
            </p:cNvPr>
            <p:cNvSpPr txBox="1"/>
            <p:nvPr/>
          </p:nvSpPr>
          <p:spPr>
            <a:xfrm>
              <a:off x="2486248" y="923766"/>
              <a:ext cx="819455" cy="300082"/>
            </a:xfrm>
            <a:prstGeom prst="rect">
              <a:avLst/>
            </a:prstGeom>
            <a:noFill/>
            <a:ln>
              <a:noFill/>
            </a:ln>
          </p:spPr>
          <p:txBody>
            <a:bodyPr wrap="none" rtlCol="0">
              <a:spAutoFit/>
            </a:bodyPr>
            <a:lstStyle/>
            <a:p>
              <a:r>
                <a:rPr lang="en-US" sz="1350" b="1">
                  <a:solidFill>
                    <a:srgbClr val="FF4343"/>
                  </a:solidFill>
                </a:rPr>
                <a:t>1.10 km</a:t>
              </a:r>
            </a:p>
          </p:txBody>
        </p:sp>
        <p:sp>
          <p:nvSpPr>
            <p:cNvPr id="27" name="TextBox 26">
              <a:extLst>
                <a:ext uri="{FF2B5EF4-FFF2-40B4-BE49-F238E27FC236}">
                  <a16:creationId xmlns:a16="http://schemas.microsoft.com/office/drawing/2014/main" id="{C0E70CA4-517C-438D-9128-AB2F7F47F5CA}"/>
                </a:ext>
              </a:extLst>
            </p:cNvPr>
            <p:cNvSpPr txBox="1"/>
            <p:nvPr/>
          </p:nvSpPr>
          <p:spPr>
            <a:xfrm>
              <a:off x="2486248" y="4263321"/>
              <a:ext cx="728283" cy="276999"/>
            </a:xfrm>
            <a:prstGeom prst="rect">
              <a:avLst/>
            </a:prstGeom>
            <a:noFill/>
          </p:spPr>
          <p:txBody>
            <a:bodyPr wrap="square">
              <a:spAutoFit/>
            </a:bodyPr>
            <a:lstStyle/>
            <a:p>
              <a:pPr algn="ctr"/>
              <a:r>
                <a:rPr lang="en-US" sz="1200" b="1"/>
                <a:t>µWave</a:t>
              </a:r>
            </a:p>
          </p:txBody>
        </p:sp>
        <p:sp>
          <p:nvSpPr>
            <p:cNvPr id="28" name="TextBox 27">
              <a:extLst>
                <a:ext uri="{FF2B5EF4-FFF2-40B4-BE49-F238E27FC236}">
                  <a16:creationId xmlns:a16="http://schemas.microsoft.com/office/drawing/2014/main" id="{62506456-9155-488D-DEF5-433ACC2BCDB1}"/>
                </a:ext>
              </a:extLst>
            </p:cNvPr>
            <p:cNvSpPr txBox="1"/>
            <p:nvPr/>
          </p:nvSpPr>
          <p:spPr>
            <a:xfrm>
              <a:off x="4490426" y="1295333"/>
              <a:ext cx="530392" cy="276999"/>
            </a:xfrm>
            <a:prstGeom prst="rect">
              <a:avLst/>
            </a:prstGeom>
            <a:noFill/>
          </p:spPr>
          <p:txBody>
            <a:bodyPr wrap="square">
              <a:spAutoFit/>
            </a:bodyPr>
            <a:lstStyle/>
            <a:p>
              <a:pPr algn="ctr"/>
              <a:r>
                <a:rPr lang="en-US" sz="1200" b="1"/>
                <a:t>Er</a:t>
              </a:r>
              <a:r>
                <a:rPr lang="en-US" sz="1200" b="1" baseline="30000"/>
                <a:t>3+</a:t>
              </a:r>
              <a:endParaRPr lang="en-US" sz="1200" b="1"/>
            </a:p>
          </p:txBody>
        </p:sp>
        <p:sp>
          <p:nvSpPr>
            <p:cNvPr id="29" name="TextBox 28">
              <a:extLst>
                <a:ext uri="{FF2B5EF4-FFF2-40B4-BE49-F238E27FC236}">
                  <a16:creationId xmlns:a16="http://schemas.microsoft.com/office/drawing/2014/main" id="{B7FA8022-AB0A-523D-3ADF-A10B31571D95}"/>
                </a:ext>
              </a:extLst>
            </p:cNvPr>
            <p:cNvSpPr txBox="1"/>
            <p:nvPr/>
          </p:nvSpPr>
          <p:spPr>
            <a:xfrm>
              <a:off x="3251051" y="1667177"/>
              <a:ext cx="403394" cy="276999"/>
            </a:xfrm>
            <a:prstGeom prst="rect">
              <a:avLst/>
            </a:prstGeom>
            <a:noFill/>
          </p:spPr>
          <p:txBody>
            <a:bodyPr wrap="square">
              <a:spAutoFit/>
            </a:bodyPr>
            <a:lstStyle/>
            <a:p>
              <a:pPr algn="ctr"/>
              <a:r>
                <a:rPr lang="en-US" sz="1200" b="1"/>
                <a:t>Yb</a:t>
              </a:r>
            </a:p>
          </p:txBody>
        </p:sp>
        <p:sp>
          <p:nvSpPr>
            <p:cNvPr id="32" name="Freeform: Shape 31">
              <a:extLst>
                <a:ext uri="{FF2B5EF4-FFF2-40B4-BE49-F238E27FC236}">
                  <a16:creationId xmlns:a16="http://schemas.microsoft.com/office/drawing/2014/main" id="{5DF7F525-A2B5-49B6-00DF-8CD1B3220BE1}"/>
                </a:ext>
              </a:extLst>
            </p:cNvPr>
            <p:cNvSpPr/>
            <p:nvPr/>
          </p:nvSpPr>
          <p:spPr>
            <a:xfrm>
              <a:off x="3246080" y="914006"/>
              <a:ext cx="760136" cy="531890"/>
            </a:xfrm>
            <a:custGeom>
              <a:avLst/>
              <a:gdLst>
                <a:gd name="connsiteX0" fmla="*/ 1013515 w 1013515"/>
                <a:gd name="connsiteY0" fmla="*/ 351046 h 709186"/>
                <a:gd name="connsiteX1" fmla="*/ 358195 w 1013515"/>
                <a:gd name="connsiteY1" fmla="*/ 15766 h 709186"/>
                <a:gd name="connsiteX2" fmla="*/ 55 w 1013515"/>
                <a:gd name="connsiteY2" fmla="*/ 122446 h 709186"/>
                <a:gd name="connsiteX3" fmla="*/ 381055 w 1013515"/>
                <a:gd name="connsiteY3" fmla="*/ 709186 h 709186"/>
              </a:gdLst>
              <a:ahLst/>
              <a:cxnLst>
                <a:cxn ang="0">
                  <a:pos x="connsiteX0" y="connsiteY0"/>
                </a:cxn>
                <a:cxn ang="0">
                  <a:pos x="connsiteX1" y="connsiteY1"/>
                </a:cxn>
                <a:cxn ang="0">
                  <a:pos x="connsiteX2" y="connsiteY2"/>
                </a:cxn>
                <a:cxn ang="0">
                  <a:pos x="connsiteX3" y="connsiteY3"/>
                </a:cxn>
              </a:cxnLst>
              <a:rect l="l" t="t" r="r" b="b"/>
              <a:pathLst>
                <a:path w="1013515" h="709186">
                  <a:moveTo>
                    <a:pt x="1013515" y="351046"/>
                  </a:moveTo>
                  <a:cubicBezTo>
                    <a:pt x="770310" y="202456"/>
                    <a:pt x="527105" y="53866"/>
                    <a:pt x="358195" y="15766"/>
                  </a:cubicBezTo>
                  <a:cubicBezTo>
                    <a:pt x="189285" y="-22334"/>
                    <a:pt x="-3755" y="6876"/>
                    <a:pt x="55" y="122446"/>
                  </a:cubicBezTo>
                  <a:cubicBezTo>
                    <a:pt x="3865" y="238016"/>
                    <a:pt x="192460" y="473601"/>
                    <a:pt x="381055" y="709186"/>
                  </a:cubicBezTo>
                </a:path>
              </a:pathLst>
            </a:custGeom>
            <a:noFill/>
            <a:ln w="28575">
              <a:solidFill>
                <a:srgbClr val="FF717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3" name="TextBox 32">
              <a:extLst>
                <a:ext uri="{FF2B5EF4-FFF2-40B4-BE49-F238E27FC236}">
                  <a16:creationId xmlns:a16="http://schemas.microsoft.com/office/drawing/2014/main" id="{D729A454-306B-8902-911B-CCCDBC8A54F3}"/>
                </a:ext>
              </a:extLst>
            </p:cNvPr>
            <p:cNvSpPr txBox="1"/>
            <p:nvPr/>
          </p:nvSpPr>
          <p:spPr>
            <a:xfrm>
              <a:off x="5112946" y="4044225"/>
              <a:ext cx="2846594" cy="1015663"/>
            </a:xfrm>
            <a:prstGeom prst="rect">
              <a:avLst/>
            </a:prstGeom>
            <a:solidFill>
              <a:schemeClr val="bg1"/>
            </a:solidFill>
            <a:ln>
              <a:solidFill>
                <a:schemeClr val="tx1"/>
              </a:solidFill>
            </a:ln>
          </p:spPr>
          <p:txBody>
            <a:bodyPr wrap="square" rtlCol="0">
              <a:spAutoFit/>
            </a:bodyPr>
            <a:lstStyle/>
            <a:p>
              <a:pPr algn="just"/>
              <a:r>
                <a:rPr lang="en-US" sz="1200" b="1" i="1"/>
                <a:t>Notes:</a:t>
              </a:r>
            </a:p>
            <a:p>
              <a:pPr marL="130966" indent="-130966" algn="just">
                <a:buFont typeface="Arial" panose="020B0604020202020204" pitchFamily="34" charset="0"/>
                <a:buChar char="•"/>
              </a:pPr>
              <a:r>
                <a:rPr lang="en-US" sz="1200"/>
                <a:t>Fiber lines are only for illustration purpose, NOT real physical topology.</a:t>
              </a:r>
            </a:p>
            <a:p>
              <a:pPr marL="130966" indent="-130966" algn="just">
                <a:buFont typeface="Arial" panose="020B0604020202020204" pitchFamily="34" charset="0"/>
                <a:buChar char="•"/>
              </a:pPr>
              <a:r>
                <a:rPr lang="en-US" sz="1200"/>
                <a:t>Each line represents at least one pair of fibers.</a:t>
              </a:r>
            </a:p>
          </p:txBody>
        </p:sp>
        <p:sp>
          <p:nvSpPr>
            <p:cNvPr id="6" name="Rectangle 5">
              <a:extLst>
                <a:ext uri="{FF2B5EF4-FFF2-40B4-BE49-F238E27FC236}">
                  <a16:creationId xmlns:a16="http://schemas.microsoft.com/office/drawing/2014/main" id="{1069B82E-9ADF-3A88-B998-8382B374B78F}"/>
                </a:ext>
              </a:extLst>
            </p:cNvPr>
            <p:cNvSpPr/>
            <p:nvPr/>
          </p:nvSpPr>
          <p:spPr>
            <a:xfrm>
              <a:off x="4490426" y="791340"/>
              <a:ext cx="890207" cy="228968"/>
            </a:xfrm>
            <a:prstGeom prst="rect">
              <a:avLst/>
            </a:prstGeom>
            <a:solidFill>
              <a:schemeClr val="accent1"/>
            </a:solidFill>
            <a:ln>
              <a:solidFill>
                <a:schemeClr val="tx1"/>
              </a:solid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sz="1200" b="1"/>
                <a:t>242/F225</a:t>
              </a:r>
            </a:p>
          </p:txBody>
        </p:sp>
        <p:sp>
          <p:nvSpPr>
            <p:cNvPr id="9" name="Freeform: Shape 8">
              <a:extLst>
                <a:ext uri="{FF2B5EF4-FFF2-40B4-BE49-F238E27FC236}">
                  <a16:creationId xmlns:a16="http://schemas.microsoft.com/office/drawing/2014/main" id="{1C5BE0D6-04D5-C715-EA89-1DB29EE27A7C}"/>
                </a:ext>
              </a:extLst>
            </p:cNvPr>
            <p:cNvSpPr/>
            <p:nvPr/>
          </p:nvSpPr>
          <p:spPr>
            <a:xfrm>
              <a:off x="5112945" y="1029201"/>
              <a:ext cx="738601" cy="2394084"/>
            </a:xfrm>
            <a:custGeom>
              <a:avLst/>
              <a:gdLst>
                <a:gd name="connsiteX0" fmla="*/ 2570790 w 2570790"/>
                <a:gd name="connsiteY0" fmla="*/ 2316480 h 2316480"/>
                <a:gd name="connsiteX1" fmla="*/ 345750 w 2570790"/>
                <a:gd name="connsiteY1" fmla="*/ 1181100 h 2316480"/>
                <a:gd name="connsiteX2" fmla="*/ 10470 w 2570790"/>
                <a:gd name="connsiteY2" fmla="*/ 0 h 2316480"/>
              </a:gdLst>
              <a:ahLst/>
              <a:cxnLst>
                <a:cxn ang="0">
                  <a:pos x="connsiteX0" y="connsiteY0"/>
                </a:cxn>
                <a:cxn ang="0">
                  <a:pos x="connsiteX1" y="connsiteY1"/>
                </a:cxn>
                <a:cxn ang="0">
                  <a:pos x="connsiteX2" y="connsiteY2"/>
                </a:cxn>
              </a:cxnLst>
              <a:rect l="l" t="t" r="r" b="b"/>
              <a:pathLst>
                <a:path w="2570790" h="2316480">
                  <a:moveTo>
                    <a:pt x="2570790" y="2316480"/>
                  </a:moveTo>
                  <a:cubicBezTo>
                    <a:pt x="1671630" y="1941830"/>
                    <a:pt x="772470" y="1567180"/>
                    <a:pt x="345750" y="1181100"/>
                  </a:cubicBezTo>
                  <a:cubicBezTo>
                    <a:pt x="-80970" y="795020"/>
                    <a:pt x="5390" y="153670"/>
                    <a:pt x="10470" y="0"/>
                  </a:cubicBezTo>
                </a:path>
              </a:pathLst>
            </a:custGeom>
            <a:noFill/>
            <a:ln w="28575">
              <a:solidFill>
                <a:srgbClr val="FF717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TextBox 9">
              <a:extLst>
                <a:ext uri="{FF2B5EF4-FFF2-40B4-BE49-F238E27FC236}">
                  <a16:creationId xmlns:a16="http://schemas.microsoft.com/office/drawing/2014/main" id="{BF10A71E-1057-194F-D1C6-C487B0C9E71E}"/>
                </a:ext>
              </a:extLst>
            </p:cNvPr>
            <p:cNvSpPr txBox="1"/>
            <p:nvPr/>
          </p:nvSpPr>
          <p:spPr>
            <a:xfrm>
              <a:off x="5193688" y="1939087"/>
              <a:ext cx="819455" cy="300082"/>
            </a:xfrm>
            <a:prstGeom prst="rect">
              <a:avLst/>
            </a:prstGeom>
            <a:noFill/>
            <a:ln>
              <a:noFill/>
            </a:ln>
          </p:spPr>
          <p:txBody>
            <a:bodyPr wrap="none" rtlCol="0">
              <a:spAutoFit/>
            </a:bodyPr>
            <a:lstStyle/>
            <a:p>
              <a:r>
                <a:rPr lang="en-US" sz="1350" b="1">
                  <a:solidFill>
                    <a:srgbClr val="FF4343"/>
                  </a:solidFill>
                </a:rPr>
                <a:t>3.09 km</a:t>
              </a:r>
            </a:p>
          </p:txBody>
        </p:sp>
        <p:cxnSp>
          <p:nvCxnSpPr>
            <p:cNvPr id="13" name="Straight Arrow Connector 12">
              <a:extLst>
                <a:ext uri="{FF2B5EF4-FFF2-40B4-BE49-F238E27FC236}">
                  <a16:creationId xmlns:a16="http://schemas.microsoft.com/office/drawing/2014/main" id="{4D63B20A-C15D-122D-0CC8-56A3C01947BB}"/>
                </a:ext>
              </a:extLst>
            </p:cNvPr>
            <p:cNvCxnSpPr>
              <a:cxnSpLocks/>
              <a:stCxn id="6" idx="3"/>
            </p:cNvCxnSpPr>
            <p:nvPr/>
          </p:nvCxnSpPr>
          <p:spPr>
            <a:xfrm flipV="1">
              <a:off x="5380633" y="791364"/>
              <a:ext cx="667309" cy="114460"/>
            </a:xfrm>
            <a:prstGeom prst="straightConnector1">
              <a:avLst/>
            </a:prstGeom>
            <a:ln w="34925">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9" name="Straight Arrow Connector 18">
              <a:extLst>
                <a:ext uri="{FF2B5EF4-FFF2-40B4-BE49-F238E27FC236}">
                  <a16:creationId xmlns:a16="http://schemas.microsoft.com/office/drawing/2014/main" id="{CEAC6BDA-8D25-5AB9-6560-1102B5E0EB09}"/>
                </a:ext>
              </a:extLst>
            </p:cNvPr>
            <p:cNvCxnSpPr>
              <a:cxnSpLocks/>
              <a:stCxn id="6" idx="3"/>
            </p:cNvCxnSpPr>
            <p:nvPr/>
          </p:nvCxnSpPr>
          <p:spPr>
            <a:xfrm>
              <a:off x="5380633" y="905824"/>
              <a:ext cx="667308" cy="114509"/>
            </a:xfrm>
            <a:prstGeom prst="straightConnector1">
              <a:avLst/>
            </a:prstGeom>
            <a:ln w="34925">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20" name="TextBox 19">
              <a:extLst>
                <a:ext uri="{FF2B5EF4-FFF2-40B4-BE49-F238E27FC236}">
                  <a16:creationId xmlns:a16="http://schemas.microsoft.com/office/drawing/2014/main" id="{BCDE63BC-2B70-0652-46B3-740CC8EDEEC1}"/>
                </a:ext>
              </a:extLst>
            </p:cNvPr>
            <p:cNvSpPr txBox="1"/>
            <p:nvPr/>
          </p:nvSpPr>
          <p:spPr>
            <a:xfrm>
              <a:off x="5964478" y="628850"/>
              <a:ext cx="1086953" cy="261610"/>
            </a:xfrm>
            <a:prstGeom prst="rect">
              <a:avLst/>
            </a:prstGeom>
            <a:noFill/>
          </p:spPr>
          <p:txBody>
            <a:bodyPr wrap="square" rtlCol="0">
              <a:spAutoFit/>
            </a:bodyPr>
            <a:lstStyle/>
            <a:p>
              <a:r>
                <a:rPr lang="en-US" sz="1100" b="1"/>
                <a:t>To Fermilab</a:t>
              </a:r>
            </a:p>
          </p:txBody>
        </p:sp>
        <p:sp>
          <p:nvSpPr>
            <p:cNvPr id="21" name="TextBox 20">
              <a:extLst>
                <a:ext uri="{FF2B5EF4-FFF2-40B4-BE49-F238E27FC236}">
                  <a16:creationId xmlns:a16="http://schemas.microsoft.com/office/drawing/2014/main" id="{82ECC514-63D8-0426-80BA-7CD88564C11E}"/>
                </a:ext>
              </a:extLst>
            </p:cNvPr>
            <p:cNvSpPr txBox="1"/>
            <p:nvPr/>
          </p:nvSpPr>
          <p:spPr>
            <a:xfrm>
              <a:off x="6006907" y="999113"/>
              <a:ext cx="1044524" cy="261610"/>
            </a:xfrm>
            <a:prstGeom prst="rect">
              <a:avLst/>
            </a:prstGeom>
            <a:noFill/>
          </p:spPr>
          <p:txBody>
            <a:bodyPr wrap="square" rtlCol="0">
              <a:spAutoFit/>
            </a:bodyPr>
            <a:lstStyle/>
            <a:p>
              <a:r>
                <a:rPr lang="en-US" sz="1100" b="1"/>
                <a:t>To </a:t>
              </a:r>
              <a:r>
                <a:rPr lang="en-US" sz="1100" b="1" err="1"/>
                <a:t>StarLight</a:t>
              </a:r>
              <a:endParaRPr lang="en-US" sz="1100" b="1"/>
            </a:p>
          </p:txBody>
        </p:sp>
        <p:sp>
          <p:nvSpPr>
            <p:cNvPr id="31" name="Freeform: Shape 30">
              <a:extLst>
                <a:ext uri="{FF2B5EF4-FFF2-40B4-BE49-F238E27FC236}">
                  <a16:creationId xmlns:a16="http://schemas.microsoft.com/office/drawing/2014/main" id="{D48DA5C2-FE5A-EB8F-192A-BABB4BD07925}"/>
                </a:ext>
              </a:extLst>
            </p:cNvPr>
            <p:cNvSpPr/>
            <p:nvPr/>
          </p:nvSpPr>
          <p:spPr>
            <a:xfrm>
              <a:off x="4189755" y="617074"/>
              <a:ext cx="720573" cy="452774"/>
            </a:xfrm>
            <a:custGeom>
              <a:avLst/>
              <a:gdLst>
                <a:gd name="connsiteX0" fmla="*/ 960764 w 960764"/>
                <a:gd name="connsiteY0" fmla="*/ 210506 h 603698"/>
                <a:gd name="connsiteX1" fmla="*/ 558428 w 960764"/>
                <a:gd name="connsiteY1" fmla="*/ 18482 h 603698"/>
                <a:gd name="connsiteX2" fmla="*/ 101228 w 960764"/>
                <a:gd name="connsiteY2" fmla="*/ 45914 h 603698"/>
                <a:gd name="connsiteX3" fmla="*/ 644 w 960764"/>
                <a:gd name="connsiteY3" fmla="*/ 356810 h 603698"/>
                <a:gd name="connsiteX4" fmla="*/ 55508 w 960764"/>
                <a:gd name="connsiteY4" fmla="*/ 603698 h 603698"/>
                <a:gd name="connsiteX5" fmla="*/ 55508 w 960764"/>
                <a:gd name="connsiteY5" fmla="*/ 603698 h 603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60764" h="603698">
                  <a:moveTo>
                    <a:pt x="960764" y="210506"/>
                  </a:moveTo>
                  <a:cubicBezTo>
                    <a:pt x="831224" y="128210"/>
                    <a:pt x="701684" y="45914"/>
                    <a:pt x="558428" y="18482"/>
                  </a:cubicBezTo>
                  <a:cubicBezTo>
                    <a:pt x="415172" y="-8950"/>
                    <a:pt x="194192" y="-10474"/>
                    <a:pt x="101228" y="45914"/>
                  </a:cubicBezTo>
                  <a:cubicBezTo>
                    <a:pt x="8264" y="102302"/>
                    <a:pt x="8264" y="263846"/>
                    <a:pt x="644" y="356810"/>
                  </a:cubicBezTo>
                  <a:cubicBezTo>
                    <a:pt x="-6976" y="449774"/>
                    <a:pt x="55508" y="603698"/>
                    <a:pt x="55508" y="603698"/>
                  </a:cubicBezTo>
                  <a:lnTo>
                    <a:pt x="55508" y="603698"/>
                  </a:lnTo>
                </a:path>
              </a:pathLst>
            </a:custGeom>
            <a:ln w="38100">
              <a:solidFill>
                <a:schemeClr val="accent1"/>
              </a:solidFill>
            </a:ln>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sz="1350"/>
            </a:p>
          </p:txBody>
        </p:sp>
        <p:sp>
          <p:nvSpPr>
            <p:cNvPr id="34" name="Freeform: Shape 33">
              <a:extLst>
                <a:ext uri="{FF2B5EF4-FFF2-40B4-BE49-F238E27FC236}">
                  <a16:creationId xmlns:a16="http://schemas.microsoft.com/office/drawing/2014/main" id="{39EAD283-8D32-06C4-869F-7CBE2FB1913A}"/>
                </a:ext>
              </a:extLst>
            </p:cNvPr>
            <p:cNvSpPr/>
            <p:nvPr/>
          </p:nvSpPr>
          <p:spPr>
            <a:xfrm>
              <a:off x="3799332" y="1028700"/>
              <a:ext cx="1221486" cy="817972"/>
            </a:xfrm>
            <a:custGeom>
              <a:avLst/>
              <a:gdLst>
                <a:gd name="connsiteX0" fmla="*/ 1618488 w 1628648"/>
                <a:gd name="connsiteY0" fmla="*/ 0 h 1090629"/>
                <a:gd name="connsiteX1" fmla="*/ 1527048 w 1628648"/>
                <a:gd name="connsiteY1" fmla="*/ 877824 h 1090629"/>
                <a:gd name="connsiteX2" fmla="*/ 886968 w 1628648"/>
                <a:gd name="connsiteY2" fmla="*/ 1069848 h 1090629"/>
                <a:gd name="connsiteX3" fmla="*/ 301752 w 1628648"/>
                <a:gd name="connsiteY3" fmla="*/ 1060704 h 1090629"/>
                <a:gd name="connsiteX4" fmla="*/ 0 w 1628648"/>
                <a:gd name="connsiteY4" fmla="*/ 850392 h 10906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8648" h="1090629">
                  <a:moveTo>
                    <a:pt x="1618488" y="0"/>
                  </a:moveTo>
                  <a:cubicBezTo>
                    <a:pt x="1633728" y="349758"/>
                    <a:pt x="1648968" y="699516"/>
                    <a:pt x="1527048" y="877824"/>
                  </a:cubicBezTo>
                  <a:cubicBezTo>
                    <a:pt x="1405128" y="1056132"/>
                    <a:pt x="1091184" y="1039368"/>
                    <a:pt x="886968" y="1069848"/>
                  </a:cubicBezTo>
                  <a:cubicBezTo>
                    <a:pt x="682752" y="1100328"/>
                    <a:pt x="449580" y="1097280"/>
                    <a:pt x="301752" y="1060704"/>
                  </a:cubicBezTo>
                  <a:cubicBezTo>
                    <a:pt x="153924" y="1024128"/>
                    <a:pt x="76962" y="937260"/>
                    <a:pt x="0" y="850392"/>
                  </a:cubicBezTo>
                </a:path>
              </a:pathLst>
            </a:custGeom>
            <a:ln w="38100">
              <a:solidFill>
                <a:schemeClr val="accent1"/>
              </a:solidFill>
            </a:ln>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sz="1350"/>
            </a:p>
          </p:txBody>
        </p:sp>
        <p:sp>
          <p:nvSpPr>
            <p:cNvPr id="3" name="TextBox 2">
              <a:extLst>
                <a:ext uri="{FF2B5EF4-FFF2-40B4-BE49-F238E27FC236}">
                  <a16:creationId xmlns:a16="http://schemas.microsoft.com/office/drawing/2014/main" id="{D327212B-3765-C123-3583-5C16410D003D}"/>
                </a:ext>
              </a:extLst>
            </p:cNvPr>
            <p:cNvSpPr txBox="1"/>
            <p:nvPr/>
          </p:nvSpPr>
          <p:spPr>
            <a:xfrm>
              <a:off x="5482245" y="3636326"/>
              <a:ext cx="728283" cy="276999"/>
            </a:xfrm>
            <a:prstGeom prst="rect">
              <a:avLst/>
            </a:prstGeom>
            <a:noFill/>
          </p:spPr>
          <p:txBody>
            <a:bodyPr wrap="square">
              <a:spAutoFit/>
            </a:bodyPr>
            <a:lstStyle/>
            <a:p>
              <a:pPr algn="ctr"/>
              <a:r>
                <a:rPr lang="en-US" sz="1200" b="1"/>
                <a:t>SPDC</a:t>
              </a:r>
            </a:p>
          </p:txBody>
        </p:sp>
      </p:grpSp>
    </p:spTree>
    <p:extLst>
      <p:ext uri="{BB962C8B-B14F-4D97-AF65-F5344CB8AC3E}">
        <p14:creationId xmlns:p14="http://schemas.microsoft.com/office/powerpoint/2010/main" val="34629189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50C108-28E7-BE19-C363-1AB771CA3D0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7BEDB9D-1C75-17AF-D05D-D7E47764CC16}"/>
              </a:ext>
            </a:extLst>
          </p:cNvPr>
          <p:cNvSpPr>
            <a:spLocks noGrp="1"/>
          </p:cNvSpPr>
          <p:nvPr>
            <p:ph type="title"/>
          </p:nvPr>
        </p:nvSpPr>
        <p:spPr>
          <a:xfrm>
            <a:off x="495300" y="227500"/>
            <a:ext cx="8382000" cy="434001"/>
          </a:xfrm>
        </p:spPr>
        <p:txBody>
          <a:bodyPr/>
          <a:lstStyle/>
          <a:p>
            <a:r>
              <a:rPr lang="en-US" cap="none" dirty="0"/>
              <a:t>NRENs and </a:t>
            </a:r>
            <a:r>
              <a:rPr lang="en-US" cap="none" dirty="0" err="1"/>
              <a:t>InterQnet</a:t>
            </a:r>
            <a:endParaRPr lang="en-US" cap="none" dirty="0"/>
          </a:p>
        </p:txBody>
      </p:sp>
      <p:sp>
        <p:nvSpPr>
          <p:cNvPr id="9" name="Content Placeholder 5">
            <a:extLst>
              <a:ext uri="{FF2B5EF4-FFF2-40B4-BE49-F238E27FC236}">
                <a16:creationId xmlns:a16="http://schemas.microsoft.com/office/drawing/2014/main" id="{FBD6AA77-58DA-8742-E9B0-8FC0AB49FF6A}"/>
              </a:ext>
            </a:extLst>
          </p:cNvPr>
          <p:cNvSpPr txBox="1">
            <a:spLocks/>
          </p:cNvSpPr>
          <p:nvPr/>
        </p:nvSpPr>
        <p:spPr>
          <a:xfrm>
            <a:off x="348431" y="1003300"/>
            <a:ext cx="8678338" cy="3619499"/>
          </a:xfrm>
          <a:prstGeom prst="rect">
            <a:avLst/>
          </a:prstGeom>
        </p:spPr>
        <p:txBody>
          <a:bodyPr>
            <a:noAutofit/>
          </a:bodyPr>
          <a:lstStyle>
            <a:lvl1pPr marL="164592" indent="-164592" algn="l" defTabSz="685800" rtl="0" eaLnBrk="1" latinLnBrk="0" hangingPunct="1">
              <a:lnSpc>
                <a:spcPct val="100000"/>
              </a:lnSpc>
              <a:spcBef>
                <a:spcPts val="900"/>
              </a:spcBef>
              <a:spcAft>
                <a:spcPts val="0"/>
              </a:spcAft>
              <a:buFont typeface="Wingdings" pitchFamily="2" charset="2"/>
              <a:buChar char="§"/>
              <a:defRPr sz="1800" kern="1200">
                <a:solidFill>
                  <a:schemeClr val="tx1"/>
                </a:solidFill>
                <a:latin typeface="+mn-lt"/>
                <a:ea typeface="+mn-ea"/>
                <a:cs typeface="+mn-cs"/>
              </a:defRPr>
            </a:lvl1pPr>
            <a:lvl2pPr marL="463550" indent="-256032" algn="l" defTabSz="685800" rtl="0" eaLnBrk="1" latinLnBrk="0" hangingPunct="1">
              <a:lnSpc>
                <a:spcPct val="100000"/>
              </a:lnSpc>
              <a:spcBef>
                <a:spcPts val="300"/>
              </a:spcBef>
              <a:spcAft>
                <a:spcPts val="0"/>
              </a:spcAft>
              <a:buFont typeface="System Font Regular"/>
              <a:buChar char="—"/>
              <a:tabLst/>
              <a:defRPr sz="1800" kern="1200">
                <a:solidFill>
                  <a:schemeClr val="tx1"/>
                </a:solidFill>
                <a:latin typeface="+mn-lt"/>
                <a:ea typeface="+mn-ea"/>
                <a:cs typeface="+mn-cs"/>
              </a:defRPr>
            </a:lvl2pPr>
            <a:lvl3pPr marL="577850" indent="-142875" algn="l" defTabSz="685800" rtl="0" eaLnBrk="1" latinLnBrk="0" hangingPunct="1">
              <a:lnSpc>
                <a:spcPct val="100000"/>
              </a:lnSpc>
              <a:spcBef>
                <a:spcPts val="300"/>
              </a:spcBef>
              <a:spcAft>
                <a:spcPts val="0"/>
              </a:spcAft>
              <a:buFont typeface="Arial" panose="020B0604020202020204" pitchFamily="34" charset="0"/>
              <a:buChar char="•"/>
              <a:tabLst/>
              <a:defRPr sz="1800" kern="1200">
                <a:solidFill>
                  <a:schemeClr val="tx1"/>
                </a:solidFill>
                <a:latin typeface="+mn-lt"/>
                <a:ea typeface="+mn-ea"/>
                <a:cs typeface="+mn-cs"/>
              </a:defRPr>
            </a:lvl3pPr>
            <a:lvl4pPr marL="862013" indent="-256032" algn="l" defTabSz="685800" rtl="0" eaLnBrk="1" latinLnBrk="0" hangingPunct="1">
              <a:lnSpc>
                <a:spcPct val="100000"/>
              </a:lnSpc>
              <a:spcBef>
                <a:spcPts val="300"/>
              </a:spcBef>
              <a:spcAft>
                <a:spcPts val="0"/>
              </a:spcAft>
              <a:buFont typeface="System Font Regular"/>
              <a:buChar char="—"/>
              <a:tabLst/>
              <a:defRPr sz="1800" kern="1200">
                <a:solidFill>
                  <a:schemeClr val="tx1"/>
                </a:solidFill>
                <a:latin typeface="+mn-lt"/>
                <a:ea typeface="+mn-ea"/>
                <a:cs typeface="+mn-cs"/>
              </a:defRPr>
            </a:lvl4pPr>
            <a:lvl5pPr marL="1031875" indent="-164592" algn="l" defTabSz="685800" rtl="0" eaLnBrk="1" latinLnBrk="0" hangingPunct="1">
              <a:lnSpc>
                <a:spcPct val="100000"/>
              </a:lnSpc>
              <a:spcBef>
                <a:spcPts val="300"/>
              </a:spcBef>
              <a:spcAft>
                <a:spcPts val="0"/>
              </a:spcAft>
              <a:buFont typeface="System Font Regular"/>
              <a:buChar char="»"/>
              <a:tabLst/>
              <a:defRPr sz="18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defTabSz="457200">
              <a:spcBef>
                <a:spcPts val="300"/>
              </a:spcBef>
              <a:defRPr/>
            </a:pPr>
            <a:r>
              <a:rPr lang="en-US" sz="2000" b="1" dirty="0">
                <a:solidFill>
                  <a:srgbClr val="47484A">
                    <a:lumMod val="50000"/>
                  </a:srgbClr>
                </a:solidFill>
              </a:rPr>
              <a:t>NRENs are already leading quantum network work</a:t>
            </a:r>
          </a:p>
          <a:p>
            <a:pPr lvl="1" defTabSz="457200">
              <a:spcBef>
                <a:spcPts val="100"/>
              </a:spcBef>
              <a:defRPr/>
            </a:pPr>
            <a:r>
              <a:rPr lang="en-US" sz="1700" dirty="0">
                <a:solidFill>
                  <a:srgbClr val="47484A">
                    <a:lumMod val="50000"/>
                  </a:srgbClr>
                </a:solidFill>
              </a:rPr>
              <a:t>SURF (QuTech collaboration), GÉANT Quantum Task Force, GRNET, PCSS, and others</a:t>
            </a:r>
          </a:p>
          <a:p>
            <a:pPr lvl="1" defTabSz="457200">
              <a:spcBef>
                <a:spcPts val="100"/>
              </a:spcBef>
              <a:defRPr/>
            </a:pPr>
            <a:r>
              <a:rPr lang="en-US" sz="1700" dirty="0">
                <a:solidFill>
                  <a:srgbClr val="47484A">
                    <a:lumMod val="50000"/>
                  </a:srgbClr>
                </a:solidFill>
              </a:rPr>
              <a:t>EuroQCI, OpenQKD, and national testbeds:</a:t>
            </a:r>
          </a:p>
          <a:p>
            <a:pPr defTabSz="457200">
              <a:spcBef>
                <a:spcPts val="300"/>
              </a:spcBef>
              <a:defRPr/>
            </a:pPr>
            <a:r>
              <a:rPr lang="en-US" sz="2000" b="1" dirty="0">
                <a:solidFill>
                  <a:srgbClr val="47484A">
                    <a:lumMod val="50000"/>
                  </a:srgbClr>
                </a:solidFill>
              </a:rPr>
              <a:t>Open problems</a:t>
            </a:r>
          </a:p>
          <a:p>
            <a:pPr lvl="1" defTabSz="457200">
              <a:spcBef>
                <a:spcPts val="100"/>
              </a:spcBef>
              <a:defRPr/>
            </a:pPr>
            <a:r>
              <a:rPr lang="en-US" sz="1700" dirty="0">
                <a:solidFill>
                  <a:srgbClr val="47484A">
                    <a:lumMod val="50000"/>
                  </a:srgbClr>
                </a:solidFill>
              </a:rPr>
              <a:t>Heterogeneous hardware integration: no standard interfaces across platforms yet</a:t>
            </a:r>
          </a:p>
          <a:p>
            <a:pPr lvl="1" defTabSz="457200">
              <a:spcBef>
                <a:spcPts val="100"/>
              </a:spcBef>
              <a:defRPr/>
            </a:pPr>
            <a:r>
              <a:rPr lang="en-US" sz="1700" dirty="0">
                <a:solidFill>
                  <a:srgbClr val="47484A">
                    <a:lumMod val="50000"/>
                  </a:srgbClr>
                </a:solidFill>
              </a:rPr>
              <a:t>Control plane scalability: how does SDN-style orchestration hold up at 50+ nodes?</a:t>
            </a:r>
          </a:p>
          <a:p>
            <a:pPr lvl="1" defTabSz="457200">
              <a:spcBef>
                <a:spcPts val="100"/>
              </a:spcBef>
              <a:defRPr/>
            </a:pPr>
            <a:r>
              <a:rPr lang="en-US" sz="1700" dirty="0">
                <a:solidFill>
                  <a:srgbClr val="47484A">
                    <a:lumMod val="50000"/>
                  </a:srgbClr>
                </a:solidFill>
              </a:rPr>
              <a:t>No consensus benchmarks: fidelity, rate, latency metrics differ across testbeds</a:t>
            </a:r>
          </a:p>
          <a:p>
            <a:pPr defTabSz="457200">
              <a:spcBef>
                <a:spcPts val="300"/>
              </a:spcBef>
              <a:defRPr/>
            </a:pPr>
            <a:r>
              <a:rPr lang="en-US" sz="2000" b="1" dirty="0">
                <a:solidFill>
                  <a:srgbClr val="47484A">
                    <a:lumMod val="50000"/>
                  </a:srgbClr>
                </a:solidFill>
              </a:rPr>
              <a:t>What InterQnet brings to this conversation</a:t>
            </a:r>
          </a:p>
          <a:p>
            <a:pPr lvl="1" defTabSz="457200">
              <a:spcBef>
                <a:spcPts val="100"/>
              </a:spcBef>
              <a:defRPr/>
            </a:pPr>
            <a:r>
              <a:rPr lang="en-US" sz="1700" dirty="0">
                <a:solidFill>
                  <a:srgbClr val="47484A">
                    <a:lumMod val="50000"/>
                  </a:srgbClr>
                </a:solidFill>
              </a:rPr>
              <a:t>Full-stack co-design results: simulation ↔ hardware ↔ protocol in a closed loop</a:t>
            </a:r>
          </a:p>
          <a:p>
            <a:pPr lvl="1" defTabSz="457200">
              <a:spcBef>
                <a:spcPts val="100"/>
              </a:spcBef>
              <a:defRPr/>
            </a:pPr>
            <a:r>
              <a:rPr lang="en-US" sz="1700" dirty="0">
                <a:solidFill>
                  <a:srgbClr val="47484A">
                    <a:lumMod val="50000"/>
                  </a:srgbClr>
                </a:solidFill>
              </a:rPr>
              <a:t>SeQUeNCe: open-source simulator, actively extended, complementary to EU QIA / EuroQCI work</a:t>
            </a:r>
          </a:p>
        </p:txBody>
      </p:sp>
    </p:spTree>
    <p:extLst>
      <p:ext uri="{BB962C8B-B14F-4D97-AF65-F5344CB8AC3E}">
        <p14:creationId xmlns:p14="http://schemas.microsoft.com/office/powerpoint/2010/main" val="349518129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743E6E-C2E3-7B35-8CC9-7E23396FC335}"/>
              </a:ext>
            </a:extLst>
          </p:cNvPr>
          <p:cNvSpPr>
            <a:spLocks noGrp="1"/>
          </p:cNvSpPr>
          <p:nvPr>
            <p:ph type="title"/>
          </p:nvPr>
        </p:nvSpPr>
        <p:spPr>
          <a:xfrm>
            <a:off x="457201" y="-80840"/>
            <a:ext cx="8372901" cy="621711"/>
          </a:xfrm>
        </p:spPr>
        <p:txBody>
          <a:bodyPr/>
          <a:lstStyle/>
          <a:p>
            <a:r>
              <a:rPr lang="en-US" cap="none" dirty="0"/>
              <a:t>Thrust I: Devices</a:t>
            </a:r>
          </a:p>
        </p:txBody>
      </p:sp>
      <p:sp>
        <p:nvSpPr>
          <p:cNvPr id="3" name="Text Placeholder 2">
            <a:extLst>
              <a:ext uri="{FF2B5EF4-FFF2-40B4-BE49-F238E27FC236}">
                <a16:creationId xmlns:a16="http://schemas.microsoft.com/office/drawing/2014/main" id="{872DFC79-FABB-C365-EB28-6472511994AB}"/>
              </a:ext>
            </a:extLst>
          </p:cNvPr>
          <p:cNvSpPr>
            <a:spLocks noGrp="1"/>
          </p:cNvSpPr>
          <p:nvPr>
            <p:ph type="body" sz="quarter" idx="13"/>
          </p:nvPr>
        </p:nvSpPr>
        <p:spPr>
          <a:xfrm>
            <a:off x="457200" y="554557"/>
            <a:ext cx="8382000" cy="438150"/>
          </a:xfrm>
        </p:spPr>
        <p:txBody>
          <a:bodyPr vert="horz" lIns="0" tIns="0" rIns="0" bIns="0" rtlCol="0" anchor="t">
            <a:noAutofit/>
          </a:bodyPr>
          <a:lstStyle/>
          <a:p>
            <a:r>
              <a:rPr lang="en-US" dirty="0"/>
              <a:t>Interface Engineering Toward Heterogeneous Networking</a:t>
            </a:r>
          </a:p>
        </p:txBody>
      </p:sp>
      <p:graphicFrame>
        <p:nvGraphicFramePr>
          <p:cNvPr id="39" name="Table 38">
            <a:extLst>
              <a:ext uri="{FF2B5EF4-FFF2-40B4-BE49-F238E27FC236}">
                <a16:creationId xmlns:a16="http://schemas.microsoft.com/office/drawing/2014/main" id="{FD803800-DF72-FAB4-C70A-5E16D1C3CE97}"/>
              </a:ext>
            </a:extLst>
          </p:cNvPr>
          <p:cNvGraphicFramePr>
            <a:graphicFrameLocks noGrp="1"/>
          </p:cNvGraphicFramePr>
          <p:nvPr>
            <p:extLst>
              <p:ext uri="{D42A27DB-BD31-4B8C-83A1-F6EECF244321}">
                <p14:modId xmlns:p14="http://schemas.microsoft.com/office/powerpoint/2010/main" val="2075322109"/>
              </p:ext>
            </p:extLst>
          </p:nvPr>
        </p:nvGraphicFramePr>
        <p:xfrm>
          <a:off x="345971" y="943372"/>
          <a:ext cx="8595360" cy="3657600"/>
        </p:xfrm>
        <a:graphic>
          <a:graphicData uri="http://schemas.openxmlformats.org/drawingml/2006/table">
            <a:tbl>
              <a:tblPr firstRow="1" bandRow="1">
                <a:tableStyleId>{5C22544A-7EE6-4342-B048-85BDC9FD1C3A}</a:tableStyleId>
              </a:tblPr>
              <a:tblGrid>
                <a:gridCol w="1711429">
                  <a:extLst>
                    <a:ext uri="{9D8B030D-6E8A-4147-A177-3AD203B41FA5}">
                      <a16:colId xmlns:a16="http://schemas.microsoft.com/office/drawing/2014/main" val="20000"/>
                    </a:ext>
                  </a:extLst>
                </a:gridCol>
                <a:gridCol w="3009900">
                  <a:extLst>
                    <a:ext uri="{9D8B030D-6E8A-4147-A177-3AD203B41FA5}">
                      <a16:colId xmlns:a16="http://schemas.microsoft.com/office/drawing/2014/main" val="20001"/>
                    </a:ext>
                  </a:extLst>
                </a:gridCol>
                <a:gridCol w="3874031">
                  <a:extLst>
                    <a:ext uri="{9D8B030D-6E8A-4147-A177-3AD203B41FA5}">
                      <a16:colId xmlns:a16="http://schemas.microsoft.com/office/drawing/2014/main" val="20002"/>
                    </a:ext>
                  </a:extLst>
                </a:gridCol>
              </a:tblGrid>
              <a:tr h="731520">
                <a:tc>
                  <a:txBody>
                    <a:bodyPr/>
                    <a:lstStyle/>
                    <a:p>
                      <a:pPr>
                        <a:buNone/>
                      </a:pPr>
                      <a:r>
                        <a:rPr lang="en-US" sz="2200" dirty="0"/>
                        <a:t>Platform</a:t>
                      </a:r>
                    </a:p>
                  </a:txBody>
                  <a:tcPr anchor="ctr"/>
                </a:tc>
                <a:tc>
                  <a:txBody>
                    <a:bodyPr/>
                    <a:lstStyle/>
                    <a:p>
                      <a:pPr>
                        <a:buNone/>
                      </a:pPr>
                      <a:r>
                        <a:rPr lang="en-US" sz="2200" dirty="0"/>
                        <a:t>Interface Progress</a:t>
                      </a:r>
                    </a:p>
                  </a:txBody>
                  <a:tcPr anchor="ctr"/>
                </a:tc>
                <a:tc>
                  <a:txBody>
                    <a:bodyPr/>
                    <a:lstStyle/>
                    <a:p>
                      <a:pPr>
                        <a:buNone/>
                      </a:pPr>
                      <a:r>
                        <a:rPr lang="en-US" sz="2200" dirty="0"/>
                        <a:t>Key Integration Barrier</a:t>
                      </a:r>
                    </a:p>
                  </a:txBody>
                  <a:tcPr anchor="ctr"/>
                </a:tc>
                <a:extLst>
                  <a:ext uri="{0D108BD9-81ED-4DB2-BD59-A6C34878D82A}">
                    <a16:rowId xmlns:a16="http://schemas.microsoft.com/office/drawing/2014/main" val="10000"/>
                  </a:ext>
                </a:extLst>
              </a:tr>
              <a:tr h="731520">
                <a:tc>
                  <a:txBody>
                    <a:bodyPr/>
                    <a:lstStyle/>
                    <a:p>
                      <a:pPr>
                        <a:buNone/>
                      </a:pPr>
                      <a:r>
                        <a:rPr lang="en-US" sz="1800" b="1" dirty="0"/>
                        <a:t>Yb</a:t>
                      </a:r>
                      <a:endParaRPr lang="en-US" sz="1800" dirty="0"/>
                    </a:p>
                  </a:txBody>
                  <a:tcPr anchor="ctr"/>
                </a:tc>
                <a:tc>
                  <a:txBody>
                    <a:bodyPr/>
                    <a:lstStyle/>
                    <a:p>
                      <a:pPr>
                        <a:buNone/>
                      </a:pPr>
                      <a:r>
                        <a:rPr lang="en-US" sz="1800"/>
                        <a:t>0.95 spin–photon fidelity; fiber emission</a:t>
                      </a:r>
                    </a:p>
                  </a:txBody>
                  <a:tcPr anchor="ctr"/>
                </a:tc>
                <a:tc>
                  <a:txBody>
                    <a:bodyPr/>
                    <a:lstStyle/>
                    <a:p>
                      <a:pPr>
                        <a:buNone/>
                      </a:pPr>
                      <a:r>
                        <a:rPr lang="en-US" sz="1800"/>
                        <a:t>Photon collection &amp; rate scaling</a:t>
                      </a:r>
                    </a:p>
                  </a:txBody>
                  <a:tcPr anchor="ctr"/>
                </a:tc>
                <a:extLst>
                  <a:ext uri="{0D108BD9-81ED-4DB2-BD59-A6C34878D82A}">
                    <a16:rowId xmlns:a16="http://schemas.microsoft.com/office/drawing/2014/main" val="10001"/>
                  </a:ext>
                </a:extLst>
              </a:tr>
              <a:tr h="731520">
                <a:tc>
                  <a:txBody>
                    <a:bodyPr/>
                    <a:lstStyle/>
                    <a:p>
                      <a:pPr>
                        <a:buNone/>
                      </a:pPr>
                      <a:r>
                        <a:rPr lang="en-US" sz="1800" b="1" dirty="0"/>
                        <a:t>Er</a:t>
                      </a:r>
                      <a:endParaRPr lang="en-US" sz="1800" dirty="0"/>
                    </a:p>
                  </a:txBody>
                  <a:tcPr anchor="ctr"/>
                </a:tc>
                <a:tc>
                  <a:txBody>
                    <a:bodyPr/>
                    <a:lstStyle/>
                    <a:p>
                      <a:pPr>
                        <a:buNone/>
                      </a:pPr>
                      <a:r>
                        <a:rPr lang="en-US" sz="1800"/>
                        <a:t>1000× linewidth narrowing; telecom emission</a:t>
                      </a:r>
                    </a:p>
                  </a:txBody>
                  <a:tcPr anchor="ctr"/>
                </a:tc>
                <a:tc>
                  <a:txBody>
                    <a:bodyPr/>
                    <a:lstStyle/>
                    <a:p>
                      <a:pPr>
                        <a:buNone/>
                      </a:pPr>
                      <a:r>
                        <a:rPr lang="en-US" sz="1800"/>
                        <a:t>Cavity Q &amp; spectral matching</a:t>
                      </a:r>
                    </a:p>
                  </a:txBody>
                  <a:tcPr anchor="ctr"/>
                </a:tc>
                <a:extLst>
                  <a:ext uri="{0D108BD9-81ED-4DB2-BD59-A6C34878D82A}">
                    <a16:rowId xmlns:a16="http://schemas.microsoft.com/office/drawing/2014/main" val="10002"/>
                  </a:ext>
                </a:extLst>
              </a:tr>
              <a:tr h="731520">
                <a:tc>
                  <a:txBody>
                    <a:bodyPr/>
                    <a:lstStyle/>
                    <a:p>
                      <a:pPr>
                        <a:buNone/>
                      </a:pPr>
                      <a:r>
                        <a:rPr lang="en-US" sz="1800" b="1" dirty="0"/>
                        <a:t>SC / Transducer</a:t>
                      </a:r>
                      <a:endParaRPr lang="en-US" sz="1800" dirty="0"/>
                    </a:p>
                  </a:txBody>
                  <a:tcPr anchor="ctr"/>
                </a:tc>
                <a:tc>
                  <a:txBody>
                    <a:bodyPr/>
                    <a:lstStyle/>
                    <a:p>
                      <a:pPr>
                        <a:buNone/>
                      </a:pPr>
                      <a:r>
                        <a:rPr lang="en-US" sz="1800" dirty="0"/>
                        <a:t>Tunable qubits; improved resonator yield</a:t>
                      </a:r>
                    </a:p>
                  </a:txBody>
                  <a:tcPr anchor="ctr"/>
                </a:tc>
                <a:tc>
                  <a:txBody>
                    <a:bodyPr/>
                    <a:lstStyle/>
                    <a:p>
                      <a:pPr>
                        <a:buNone/>
                      </a:pPr>
                      <a:r>
                        <a:rPr lang="en-US" sz="1800"/>
                        <a:t>Efficient, low-noise M-O conversion</a:t>
                      </a:r>
                    </a:p>
                  </a:txBody>
                  <a:tcPr anchor="ctr"/>
                </a:tc>
                <a:extLst>
                  <a:ext uri="{0D108BD9-81ED-4DB2-BD59-A6C34878D82A}">
                    <a16:rowId xmlns:a16="http://schemas.microsoft.com/office/drawing/2014/main" val="10003"/>
                  </a:ext>
                </a:extLst>
              </a:tr>
              <a:tr h="731520">
                <a:tc>
                  <a:txBody>
                    <a:bodyPr/>
                    <a:lstStyle/>
                    <a:p>
                      <a:pPr>
                        <a:buNone/>
                      </a:pPr>
                      <a:r>
                        <a:rPr lang="en-US" sz="1800" b="1" dirty="0"/>
                        <a:t>Freq. Conv.</a:t>
                      </a:r>
                      <a:endParaRPr lang="en-US" sz="1800" dirty="0"/>
                    </a:p>
                  </a:txBody>
                  <a:tcPr anchor="ctr"/>
                </a:tc>
                <a:tc>
                  <a:txBody>
                    <a:bodyPr/>
                    <a:lstStyle/>
                    <a:p>
                      <a:pPr>
                        <a:buNone/>
                      </a:pPr>
                      <a:r>
                        <a:rPr lang="en-US" sz="1800" dirty="0"/>
                        <a:t>Cavity-filtered architecture designed</a:t>
                      </a:r>
                    </a:p>
                  </a:txBody>
                  <a:tcPr anchor="ctr"/>
                </a:tc>
                <a:tc>
                  <a:txBody>
                    <a:bodyPr/>
                    <a:lstStyle/>
                    <a:p>
                      <a:pPr>
                        <a:buNone/>
                      </a:pPr>
                      <a:r>
                        <a:rPr lang="en-US" sz="1800" dirty="0"/>
                        <a:t>Quantum-level noise suppression</a:t>
                      </a:r>
                    </a:p>
                  </a:txBody>
                  <a:tcPr anchor="ct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278897606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theme/theme1.xml><?xml version="1.0" encoding="utf-8"?>
<a:theme xmlns:a="http://schemas.openxmlformats.org/drawingml/2006/main" name="Office Theme">
  <a:themeElements>
    <a:clrScheme name="Argonne">
      <a:dk1>
        <a:srgbClr val="000000"/>
      </a:dk1>
      <a:lt1>
        <a:srgbClr val="FFFFFF"/>
      </a:lt1>
      <a:dk2>
        <a:srgbClr val="0082CA"/>
      </a:dk2>
      <a:lt2>
        <a:srgbClr val="F8B200"/>
      </a:lt2>
      <a:accent1>
        <a:srgbClr val="77B300"/>
      </a:accent1>
      <a:accent2>
        <a:srgbClr val="00609C"/>
      </a:accent2>
      <a:accent3>
        <a:srgbClr val="5B0091"/>
      </a:accent3>
      <a:accent4>
        <a:srgbClr val="FF7900"/>
      </a:accent4>
      <a:accent5>
        <a:srgbClr val="00A19C"/>
      </a:accent5>
      <a:accent6>
        <a:srgbClr val="CD202C"/>
      </a:accent6>
      <a:hlink>
        <a:srgbClr val="000000"/>
      </a:hlink>
      <a:folHlink>
        <a:srgbClr val="66666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solidFill>
        <a:ln>
          <a:noFill/>
        </a:ln>
      </a:spPr>
      <a:bodyPr rtlCol="0" anchor="ct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lnDef>
      <a:spPr>
        <a:ln w="9525">
          <a:solidFill>
            <a:schemeClr val="tx1"/>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3038</TotalTime>
  <Words>4371</Words>
  <Application>Microsoft Macintosh PowerPoint</Application>
  <PresentationFormat>On-screen Show (16:9)</PresentationFormat>
  <Paragraphs>310</Paragraphs>
  <Slides>21</Slides>
  <Notes>21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21</vt:i4>
      </vt:variant>
    </vt:vector>
  </HeadingPairs>
  <TitlesOfParts>
    <vt:vector size="29" baseType="lpstr">
      <vt:lpstr>Arial</vt:lpstr>
      <vt:lpstr>Calibri</vt:lpstr>
      <vt:lpstr>Calibri Light</vt:lpstr>
      <vt:lpstr>Helvetica Neue</vt:lpstr>
      <vt:lpstr>System Font Regular</vt:lpstr>
      <vt:lpstr>Times New Roman</vt:lpstr>
      <vt:lpstr>Wingdings</vt:lpstr>
      <vt:lpstr>Office Theme</vt:lpstr>
      <vt:lpstr>Toward Scalable Quantum Networks: Lessons from InterQnet</vt:lpstr>
      <vt:lpstr>Talk Outline</vt:lpstr>
      <vt:lpstr>The Challenge</vt:lpstr>
      <vt:lpstr>The Gap Between Experiments &amp; Scalable Architecture</vt:lpstr>
      <vt:lpstr>PowerPoint Presentation</vt:lpstr>
      <vt:lpstr>InterQnet: Two Interrelated Goals</vt:lpstr>
      <vt:lpstr>PowerPoint Presentation</vt:lpstr>
      <vt:lpstr>NRENs and InterQnet</vt:lpstr>
      <vt:lpstr>Thrust I: Devices</vt:lpstr>
      <vt:lpstr>Ytterbium Atoms in Optical Tweezer Arrays</vt:lpstr>
      <vt:lpstr>PowerPoint Presentation</vt:lpstr>
      <vt:lpstr>Thrust II: Error Handling</vt:lpstr>
      <vt:lpstr>Bosonic Codes Approaching Quantum Channel Capacity</vt:lpstr>
      <vt:lpstr>Thrust III: Network Architecture &amp; Protocols</vt:lpstr>
      <vt:lpstr>ARQNET Controller Prototype and Preliminary results</vt:lpstr>
      <vt:lpstr>Simulation of a Heterogeneous Quantum Network</vt:lpstr>
      <vt:lpstr>Routing Entanglement in Complex Quantum Networks Using GHZ States</vt:lpstr>
      <vt:lpstr>PowerPoint Presentation</vt:lpstr>
      <vt:lpstr>Key Lessons Learned Toward Scalable Quantum Networks</vt:lpstr>
      <vt:lpstr>Collaboration Opportunities</vt:lpstr>
      <vt:lpstr>Q&amp;A / Discussions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Soroko, Sonya</dc:creator>
  <cp:lastModifiedBy>Kettimuthu, Rajkumar</cp:lastModifiedBy>
  <cp:revision>109</cp:revision>
  <cp:lastPrinted>2025-07-10T04:50:06Z</cp:lastPrinted>
  <dcterms:created xsi:type="dcterms:W3CDTF">2024-02-05T17:42:20Z</dcterms:created>
  <dcterms:modified xsi:type="dcterms:W3CDTF">2026-06-10T10:16:27Z</dcterms:modified>
</cp:coreProperties>
</file>