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70" r:id="rId14"/>
    <p:sldId id="271" r:id="rId15"/>
    <p:sldId id="272"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58"/>
    <p:restoredTop sz="66667"/>
  </p:normalViewPr>
  <p:slideViewPr>
    <p:cSldViewPr snapToGrid="0">
      <p:cViewPr varScale="1">
        <p:scale>
          <a:sx n="36" d="100"/>
          <a:sy n="36" d="100"/>
        </p:scale>
        <p:origin x="1944"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dirty="0"/>
              <a:t>AH: Hallo, I’m Ann, </a:t>
            </a:r>
          </a:p>
          <a:p>
            <a:r>
              <a:rPr dirty="0"/>
              <a:t>AW: and I’m Anna </a:t>
            </a:r>
          </a:p>
          <a:p>
            <a:r>
              <a:rPr lang="en-US" dirty="0"/>
              <a:t>AH</a:t>
            </a:r>
            <a:r>
              <a:rPr dirty="0"/>
              <a:t>: and we are not actually the Old </a:t>
            </a:r>
            <a:r>
              <a:rPr dirty="0" err="1"/>
              <a:t>Reliables</a:t>
            </a:r>
            <a:r>
              <a:rPr dirty="0"/>
              <a:t> referred to in the title</a:t>
            </a:r>
          </a:p>
          <a:p>
            <a:r>
              <a:rPr lang="en-US" dirty="0"/>
              <a:t>AW</a:t>
            </a:r>
            <a:r>
              <a:rPr dirty="0"/>
              <a:t>: But we have collectively over 50 years of NREN experience between us and, well,  we have…noticed some things.</a:t>
            </a:r>
          </a:p>
          <a:p>
            <a:endParaRPr dirty="0"/>
          </a:p>
          <a:p>
            <a:r>
              <a:rPr dirty="0"/>
              <a:t>AW: This is a personal reflection: I have two employers right now, and I'm speaking for neither of them.</a:t>
            </a:r>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rPr dirty="0" err="1"/>
              <a:t>AnnaW</a:t>
            </a:r>
            <a:r>
              <a:rPr dirty="0"/>
              <a:t>:</a:t>
            </a:r>
          </a:p>
          <a:p>
            <a:r>
              <a:rPr dirty="0"/>
              <a:t>But we were careful to take advantage of this while not falling into traps</a:t>
            </a:r>
          </a:p>
          <a:p>
            <a:r>
              <a:rPr dirty="0"/>
              <a:t>(and before you say we were small, this was an ENORMOUS portion of our budget)</a:t>
            </a:r>
          </a:p>
          <a:p>
            <a:r>
              <a:rPr dirty="0"/>
              <a:t>open standards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rPr dirty="0" err="1"/>
              <a:t>AnnaW</a:t>
            </a:r>
            <a:r>
              <a:rPr dirty="0"/>
              <a:t>:</a:t>
            </a:r>
          </a:p>
          <a:p>
            <a:r>
              <a:rPr dirty="0"/>
              <a:t>When leasing </a:t>
            </a:r>
            <a:r>
              <a:rPr dirty="0" err="1"/>
              <a:t>fibre</a:t>
            </a:r>
            <a:r>
              <a:rPr dirty="0"/>
              <a:t>, we pull out </a:t>
            </a:r>
            <a:r>
              <a:rPr dirty="0" err="1"/>
              <a:t>fibre</a:t>
            </a:r>
            <a:r>
              <a:rPr dirty="0"/>
              <a:t> maps and </a:t>
            </a:r>
            <a:r>
              <a:rPr dirty="0" err="1"/>
              <a:t>kmz</a:t>
            </a:r>
            <a:r>
              <a:rPr dirty="0"/>
              <a:t> files, and find all the potential crossover points. GÉANT in particular works super hard on this</a:t>
            </a:r>
          </a:p>
          <a:p>
            <a:r>
              <a:rPr dirty="0"/>
              <a:t>When you live on an island that is mostly connected through another island, you really see this</a:t>
            </a:r>
          </a:p>
          <a:p>
            <a:r>
              <a:rPr dirty="0"/>
              <a:t>And procurement is the key to this...</a:t>
            </a:r>
          </a:p>
          <a:p>
            <a:endParaRPr dirty="0"/>
          </a:p>
          <a:p>
            <a:r>
              <a:rPr dirty="0"/>
              <a:t>Know what you should own. Also with SaaS - your data is yours. Make sure you can get it</a:t>
            </a:r>
          </a:p>
          <a:p>
            <a:r>
              <a:rPr dirty="0"/>
              <a:t>We take a lot of comfort from contracts - rightly so - but we have seen situations where contracts are overridden by force majeure of one sort or another - natural, political, economic. That's a disaster scenario - but we have disaster recovery procedures, so those need to be set up to handle that sort of breach of contract. What happens if you lose access to all your cloud data?</a:t>
            </a:r>
          </a:p>
          <a:p>
            <a:endParaRPr dirty="0"/>
          </a:p>
          <a:p>
            <a:r>
              <a:rPr dirty="0"/>
              <a:t>SaaS freezes access if you don't pay your bill. </a:t>
            </a:r>
            <a:r>
              <a:rPr i="1" dirty="0"/>
              <a:t>That puts your finance team in the operational loop.</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rPr dirty="0" err="1"/>
              <a:t>AnnaW</a:t>
            </a:r>
            <a:r>
              <a:rPr dirty="0"/>
              <a:t>:</a:t>
            </a:r>
            <a:endParaRPr lang="en-US" dirty="0"/>
          </a:p>
          <a:p>
            <a:endParaRPr lang="en-CH" dirty="0"/>
          </a:p>
          <a:p>
            <a:r>
              <a:rPr lang="en-CH" dirty="0"/>
              <a:t>We need the right kit…</a:t>
            </a:r>
            <a:endParaRPr dirty="0"/>
          </a:p>
          <a:p>
            <a:r>
              <a:rPr dirty="0"/>
              <a:t>Procurement’s emphasis on cost does not have to get in the way of a robust service - but it has to be planned and executed deliberately.</a:t>
            </a:r>
          </a:p>
          <a:p>
            <a:endParaRPr dirty="0"/>
          </a:p>
          <a:p>
            <a:r>
              <a:rPr dirty="0"/>
              <a:t>Emphasis on: we don’t need new tools to handle this, we don’t need to completely revamp our business or how we work. We have the skills and the tools.</a:t>
            </a:r>
          </a:p>
          <a:p>
            <a:endParaRPr dirty="0"/>
          </a:p>
          <a:p>
            <a:r>
              <a:rPr dirty="0"/>
              <a:t>So that's the lever we have, and we've used it to affect the market in our </a:t>
            </a:r>
            <a:r>
              <a:rPr dirty="0" err="1"/>
              <a:t>favour</a:t>
            </a:r>
            <a:r>
              <a:rPr dirty="0"/>
              <a:t> in this past. But this isn't the past. We're smaller fish in a bigger pond now. What can we do today?</a:t>
            </a:r>
          </a:p>
          <a:p>
            <a:endParaRPr dirty="0"/>
          </a:p>
          <a:p>
            <a:r>
              <a:rPr dirty="0"/>
              <a:t>And for the things we can't buy -&gt; Ann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rPr dirty="0" err="1"/>
              <a:t>AnnH</a:t>
            </a:r>
            <a:r>
              <a:rPr dirty="0"/>
              <a:t>:</a:t>
            </a:r>
            <a:endParaRPr lang="en-US" dirty="0"/>
          </a:p>
          <a:p>
            <a:endParaRPr lang="en-CH" dirty="0"/>
          </a:p>
          <a:p>
            <a:pPr marL="0" marR="0" lvl="0" indent="0" defTabSz="457200" eaLnBrk="1" fontAlgn="auto" latinLnBrk="0" hangingPunct="1">
              <a:lnSpc>
                <a:spcPct val="117999"/>
              </a:lnSpc>
              <a:spcBef>
                <a:spcPts val="0"/>
              </a:spcBef>
              <a:spcAft>
                <a:spcPts val="0"/>
              </a:spcAft>
              <a:buClrTx/>
              <a:buSzTx/>
              <a:buFontTx/>
              <a:buNone/>
              <a:tabLst/>
              <a:defRPr/>
            </a:pPr>
            <a:r>
              <a:rPr lang="en-US" dirty="0"/>
              <a:t>We still made </a:t>
            </a:r>
            <a:r>
              <a:rPr lang="en-US" dirty="0" err="1"/>
              <a:t>eduroam</a:t>
            </a:r>
            <a:endParaRPr lang="en-US" dirty="0"/>
          </a:p>
          <a:p>
            <a:r>
              <a:rPr dirty="0"/>
              <a:t>Certificate lifetimes shrinking - move faster</a:t>
            </a:r>
          </a:p>
          <a:p>
            <a:r>
              <a:rPr dirty="0"/>
              <a:t>Standards and automation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rPr dirty="0" err="1"/>
              <a:t>AnnH</a:t>
            </a:r>
            <a:r>
              <a:rPr dirty="0"/>
              <a:t>: That was practical, let's go metaphorical again. This is basically what Maria Farrell said</a:t>
            </a:r>
          </a:p>
          <a:p>
            <a:r>
              <a:rPr dirty="0"/>
              <a:t>What are the characteristics of a resilient ecosystem</a:t>
            </a:r>
          </a:p>
          <a:p>
            <a:r>
              <a:rPr dirty="0" err="1"/>
              <a:t>AnnaW</a:t>
            </a:r>
            <a:r>
              <a:rPr dirty="0"/>
              <a:t>: </a:t>
            </a:r>
            <a:r>
              <a:rPr dirty="0" err="1"/>
              <a:t>What;'s</a:t>
            </a:r>
            <a:r>
              <a:rPr dirty="0"/>
              <a:t> the point of an NREN? What are we good at that differentiates us from commercial providers?</a:t>
            </a:r>
          </a:p>
          <a:p>
            <a:endParaRPr dirty="0"/>
          </a:p>
          <a:p>
            <a:r>
              <a:rPr dirty="0"/>
              <a:t>The network is the oldest of the old </a:t>
            </a:r>
            <a:r>
              <a:rPr dirty="0" err="1"/>
              <a:t>reliables</a:t>
            </a:r>
            <a:r>
              <a:rPr dirty="0"/>
              <a:t>. Why were we successful at building networks?</a:t>
            </a:r>
          </a:p>
          <a:p>
            <a:r>
              <a:rPr dirty="0" err="1"/>
              <a:t>eduGAIN</a:t>
            </a:r>
            <a:r>
              <a:rPr dirty="0"/>
              <a:t> - raising a trust bar in </a:t>
            </a:r>
            <a:r>
              <a:rPr dirty="0" err="1"/>
              <a:t>edugain</a:t>
            </a:r>
            <a:r>
              <a:rPr dirty="0"/>
              <a:t> can be destructive - specs are hard to scale</a:t>
            </a:r>
          </a:p>
          <a:p>
            <a:r>
              <a:rPr dirty="0"/>
              <a:t>Spec compliance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382474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rPr lang="en-US" dirty="0"/>
              <a:t>Ann</a:t>
            </a:r>
          </a:p>
          <a:p>
            <a:endParaRPr dirty="0"/>
          </a:p>
          <a:p>
            <a:r>
              <a:rPr dirty="0"/>
              <a:t>We have been through multiple cycles of boom and bust.</a:t>
            </a:r>
          </a:p>
          <a:p>
            <a:r>
              <a:rPr dirty="0"/>
              <a:t>We have nodded wisely when people talked about “VUCA” (volatility, uncertainty, complexity and ambiguity).</a:t>
            </a:r>
          </a:p>
          <a:p>
            <a:r>
              <a:rPr dirty="0"/>
              <a:t>Honestly, we had no idea…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dirty="0" err="1"/>
              <a:t>AnnH</a:t>
            </a:r>
            <a:endParaRPr dirty="0"/>
          </a:p>
          <a:p>
            <a:r>
              <a:rPr dirty="0"/>
              <a:t>VMware buyout and license hikes</a:t>
            </a:r>
          </a:p>
          <a:p>
            <a:r>
              <a:rPr dirty="0"/>
              <a:t>- Atlassian kills </a:t>
            </a:r>
            <a:r>
              <a:rPr dirty="0" err="1"/>
              <a:t>datacentre</a:t>
            </a:r>
            <a:r>
              <a:rPr dirty="0"/>
              <a:t> version</a:t>
            </a:r>
          </a:p>
          <a:p>
            <a:r>
              <a:rPr dirty="0"/>
              <a:t>-Atlassian scrapes metadata for all bar the most expensive tier</a:t>
            </a:r>
          </a:p>
          <a:p>
            <a:r>
              <a:rPr dirty="0"/>
              <a:t>- Sanctions on ICC officials. US individuals, corporations and groups are “not permitted to provide financial, material, or technological” services to the targeted persons</a:t>
            </a:r>
          </a:p>
          <a:p>
            <a:r>
              <a:rPr dirty="0"/>
              <a:t>- Universities receive questionnaires from the US on research values - CH, IE, AUS, CA</a:t>
            </a:r>
            <a:endParaRPr lang="en-US" dirty="0"/>
          </a:p>
          <a:p>
            <a:endParaRPr lang="en-CH" dirty="0"/>
          </a:p>
          <a:p>
            <a:endParaRPr lang="en-CH" dirty="0"/>
          </a:p>
          <a:p>
            <a:r>
              <a:rPr lang="en-CH" dirty="0"/>
              <a:t>And did you read about let’s encrypt this week?</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rPr dirty="0" err="1"/>
              <a:t>AnnaW</a:t>
            </a:r>
            <a:r>
              <a:rPr dirty="0"/>
              <a:t>:</a:t>
            </a:r>
          </a:p>
          <a:p>
            <a:endParaRPr dirty="0"/>
          </a:p>
          <a:p>
            <a:r>
              <a:rPr dirty="0"/>
              <a:t>AI is accelerating discovery of critical bugs while simultaneously overloading teams with triage of slop. Not advocating we should all run half our infra on FreeBSD instead, but what are we doing to support community initiatives we depend on?</a:t>
            </a:r>
          </a:p>
          <a:p>
            <a:endParaRPr dirty="0"/>
          </a:p>
          <a:p>
            <a:r>
              <a:rPr dirty="0"/>
              <a:t>The hardest thing about doing these slides is every day there is another chaos</a:t>
            </a:r>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rPr dirty="0" err="1"/>
              <a:t>AnnH</a:t>
            </a:r>
            <a:r>
              <a:rPr dirty="0"/>
              <a:t>:</a:t>
            </a:r>
          </a:p>
          <a:p>
            <a:r>
              <a:rPr dirty="0"/>
              <a:t>2025, OpenAI secures 40% of global memory production</a:t>
            </a:r>
          </a:p>
          <a:p>
            <a:r>
              <a:rPr dirty="0" err="1"/>
              <a:t>HIgher</a:t>
            </a:r>
            <a:r>
              <a:rPr dirty="0"/>
              <a:t>-margin product lines are </a:t>
            </a:r>
            <a:r>
              <a:rPr dirty="0" err="1"/>
              <a:t>prioritised</a:t>
            </a:r>
            <a:r>
              <a:rPr dirty="0"/>
              <a:t> </a:t>
            </a:r>
            <a:r>
              <a:rPr dirty="0" err="1"/>
              <a:t>e.g</a:t>
            </a:r>
            <a:r>
              <a:rPr dirty="0"/>
              <a:t> NVIDIA Blackwell GPUs. Small and economical market is </a:t>
            </a:r>
            <a:r>
              <a:rPr dirty="0" err="1"/>
              <a:t>deprioritised</a:t>
            </a:r>
            <a:r>
              <a:rPr dirty="0"/>
              <a:t>.</a:t>
            </a:r>
          </a:p>
          <a:p>
            <a:r>
              <a:rPr dirty="0"/>
              <a:t>Image - data </a:t>
            </a:r>
            <a:r>
              <a:rPr dirty="0" err="1"/>
              <a:t>centre</a:t>
            </a:r>
            <a:r>
              <a:rPr dirty="0"/>
              <a:t> investments - the rest of them</a:t>
            </a:r>
          </a:p>
          <a:p>
            <a:endParaRPr dirty="0"/>
          </a:p>
          <a:p>
            <a:r>
              <a:rPr dirty="0"/>
              <a:t>And what about the rest of us? Budgets set in summer 2025 that cover only 60% of planned hardware refreshes.</a:t>
            </a:r>
          </a:p>
          <a:p>
            <a:r>
              <a:rPr dirty="0"/>
              <a:t>And if you can order, delivery is volatile and choices of other suppliers not sharing dependencies extremely limited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err="1"/>
              <a:t>AnnH</a:t>
            </a:r>
            <a:r>
              <a:rPr dirty="0"/>
              <a:t>:</a:t>
            </a:r>
          </a:p>
          <a:p>
            <a:r>
              <a:rPr dirty="0"/>
              <a:t>And if you can order, delivery is volatile and choices of other suppliers not sharing dependencies extremely limited</a:t>
            </a:r>
          </a:p>
          <a:p>
            <a:r>
              <a:rPr dirty="0"/>
              <a:t>Hoarding like toilet paper except2 year old RAM doesn’t keep as well</a:t>
            </a:r>
          </a:p>
          <a:p>
            <a:endParaRPr dirty="0"/>
          </a:p>
          <a:p>
            <a:r>
              <a:rPr dirty="0"/>
              <a:t>In short, if your BCP depends on short notice ability to purchase capacity, you are in trouble.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rPr dirty="0"/>
              <a:t>Anna</a:t>
            </a:r>
            <a:r>
              <a:rPr lang="en-US" dirty="0"/>
              <a:t>h</a:t>
            </a:r>
          </a:p>
          <a:p>
            <a:endParaRPr lang="en-US" dirty="0"/>
          </a:p>
          <a:p>
            <a:r>
              <a:rPr lang="en-US" dirty="0"/>
              <a:t>Timing </a:t>
            </a:r>
            <a:r>
              <a:rPr lang="en-US"/>
              <a:t>c 7</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dirty="0" err="1"/>
              <a:t>AnnH</a:t>
            </a:r>
            <a:r>
              <a:rPr dirty="0"/>
              <a:t>: scope mindset, high level</a:t>
            </a:r>
          </a:p>
          <a:p>
            <a:r>
              <a:rPr dirty="0"/>
              <a:t>This is Leonardo Genoni, Switzerland’s legendary goalie, age 38, playing since 2004, still top choice. Another old reliable;)</a:t>
            </a:r>
          </a:p>
          <a:p>
            <a:endParaRPr dirty="0"/>
          </a:p>
          <a:p>
            <a:r>
              <a:rPr dirty="0"/>
              <a:t>So, what are these fundamentals?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dirty="0" err="1"/>
              <a:t>AnnaW</a:t>
            </a:r>
            <a:r>
              <a:rPr dirty="0"/>
              <a:t>:</a:t>
            </a:r>
          </a:p>
          <a:p>
            <a:endParaRPr dirty="0"/>
          </a:p>
          <a:p>
            <a:r>
              <a:rPr dirty="0"/>
              <a:t>Made ourselves bigger for transit and connectivity - can we do this again?</a:t>
            </a:r>
          </a:p>
          <a:p>
            <a:endParaRPr dirty="0"/>
          </a:p>
          <a:p>
            <a:r>
              <a:rPr dirty="0"/>
              <a:t>Producing 20+ years IRU gave us enormous  freedom. Can we reuse that pattern for other procurements?</a:t>
            </a:r>
          </a:p>
          <a:p>
            <a:r>
              <a:rPr dirty="0"/>
              <a:t>Weight of community for hardware frameworks? </a:t>
            </a:r>
          </a:p>
          <a:p>
            <a:endParaRPr dirty="0"/>
          </a:p>
          <a:p>
            <a:r>
              <a:rPr dirty="0" err="1"/>
              <a:t>eduroam</a:t>
            </a:r>
            <a:r>
              <a:rPr dirty="0"/>
              <a:t> - human communication  - draw engagement to shared norms -&gt; became dominant global wireless consortium. biggest single </a:t>
            </a:r>
            <a:r>
              <a:rPr dirty="0" err="1"/>
              <a:t>wifi</a:t>
            </a:r>
            <a:r>
              <a:rPr dirty="0"/>
              <a:t> network in the world</a:t>
            </a:r>
          </a:p>
          <a:p>
            <a:endParaRPr dirty="0"/>
          </a:p>
          <a:p>
            <a:r>
              <a:rPr dirty="0"/>
              <a:t>Question </a:t>
            </a:r>
            <a:r>
              <a:rPr dirty="0" err="1"/>
              <a:t>AHa</a:t>
            </a:r>
            <a:r>
              <a:rPr dirty="0"/>
              <a:t>: if there's something in earlier TNC presentation can we build it in? </a:t>
            </a:r>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Ann Harding (Switch), Anna Wilson (Asiera)"/>
          <p:cNvSpPr txBox="1">
            <a:spLocks noGrp="1"/>
          </p:cNvSpPr>
          <p:nvPr>
            <p:ph type="body" sz="quarter" idx="21"/>
          </p:nvPr>
        </p:nvSpPr>
        <p:spPr>
          <a:xfrm>
            <a:off x="1201342" y="10668001"/>
            <a:ext cx="21971003" cy="12385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defTabSz="975335">
              <a:lnSpc>
                <a:spcPct val="80000"/>
              </a:lnSpc>
              <a:defRPr sz="4040" spc="-80"/>
            </a:lvl1pPr>
          </a:lstStyle>
          <a:p>
            <a:r>
              <a:rPr dirty="0"/>
              <a:t>Ann Harding</a:t>
            </a:r>
            <a:r>
              <a:rPr lang="en-CH" dirty="0"/>
              <a:t>,</a:t>
            </a:r>
            <a:r>
              <a:rPr dirty="0"/>
              <a:t> </a:t>
            </a:r>
            <a:r>
              <a:rPr lang="en-US" dirty="0"/>
              <a:t>    			</a:t>
            </a:r>
          </a:p>
          <a:p>
            <a:r>
              <a:rPr dirty="0"/>
              <a:t>Anna Wilson</a:t>
            </a:r>
          </a:p>
        </p:txBody>
      </p:sp>
      <p:sp>
        <p:nvSpPr>
          <p:cNvPr id="172" name="What do you depend on?"/>
          <p:cNvSpPr txBox="1">
            <a:spLocks noGrp="1"/>
          </p:cNvSpPr>
          <p:nvPr>
            <p:ph type="title"/>
          </p:nvPr>
        </p:nvSpPr>
        <p:spPr>
          <a:prstGeom prst="rect">
            <a:avLst/>
          </a:prstGeom>
        </p:spPr>
        <p:txBody>
          <a:bodyPr/>
          <a:lstStyle/>
          <a:p>
            <a:r>
              <a:rPr dirty="0"/>
              <a:t>What do you depend on?</a:t>
            </a:r>
          </a:p>
        </p:txBody>
      </p:sp>
      <p:sp>
        <p:nvSpPr>
          <p:cNvPr id="173" name="Rebooting the Old Reliables, TNC26"/>
          <p:cNvSpPr txBox="1">
            <a:spLocks noGrp="1"/>
          </p:cNvSpPr>
          <p:nvPr>
            <p:ph type="body" sz="quarter" idx="1"/>
          </p:nvPr>
        </p:nvSpPr>
        <p:spPr>
          <a:prstGeom prst="rect">
            <a:avLst/>
          </a:prstGeom>
        </p:spPr>
        <p:txBody>
          <a:bodyPr/>
          <a:lstStyle/>
          <a:p>
            <a:r>
              <a:rPr dirty="0"/>
              <a:t>Rebooting the Old </a:t>
            </a:r>
            <a:r>
              <a:rPr dirty="0" err="1"/>
              <a:t>Reliables</a:t>
            </a:r>
            <a:r>
              <a:rPr dirty="0"/>
              <a:t>, TNC26</a:t>
            </a:r>
          </a:p>
        </p:txBody>
      </p:sp>
      <p:pic>
        <p:nvPicPr>
          <p:cNvPr id="3" name="Picture 2">
            <a:extLst>
              <a:ext uri="{FF2B5EF4-FFF2-40B4-BE49-F238E27FC236}">
                <a16:creationId xmlns:a16="http://schemas.microsoft.com/office/drawing/2014/main" id="{1DD48B9D-3096-CC6E-1956-0289252E4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904" y="10650291"/>
            <a:ext cx="2177704" cy="63697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member when every router was a Cisco?"/>
          <p:cNvSpPr txBox="1">
            <a:spLocks noGrp="1"/>
          </p:cNvSpPr>
          <p:nvPr>
            <p:ph type="title"/>
          </p:nvPr>
        </p:nvSpPr>
        <p:spPr>
          <a:xfrm>
            <a:off x="1206500" y="4207519"/>
            <a:ext cx="21971000" cy="2678598"/>
          </a:xfrm>
          <a:prstGeom prst="rect">
            <a:avLst/>
          </a:prstGeom>
        </p:spPr>
        <p:txBody>
          <a:bodyPr/>
          <a:lstStyle/>
          <a:p>
            <a:pPr algn="ctr"/>
            <a:r>
              <a:t>Remember when every router</a:t>
            </a:r>
            <a:br/>
            <a:r>
              <a:t>was a Cisco?</a:t>
            </a:r>
          </a:p>
        </p:txBody>
      </p:sp>
      <p:sp>
        <p:nvSpPr>
          <p:cNvPr id="226" name="But we carefully avoided closed routing protocols"/>
          <p:cNvSpPr txBox="1"/>
          <p:nvPr/>
        </p:nvSpPr>
        <p:spPr>
          <a:xfrm>
            <a:off x="5406085" y="7472209"/>
            <a:ext cx="13571831"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stStyle>
          <a:p>
            <a:r>
              <a:t>But we carefully avoided closed routing protocols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637EA-ECA5-E33C-8ADF-9F9D099C0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8376"/>
            <a:ext cx="24923668" cy="18692751"/>
          </a:xfrm>
          <a:prstGeom prst="rect">
            <a:avLst/>
          </a:prstGeom>
          <a:solidFill>
            <a:schemeClr val="bg1"/>
          </a:solidFill>
        </p:spPr>
      </p:pic>
      <p:sp>
        <p:nvSpPr>
          <p:cNvPr id="4" name="Rectangle 3">
            <a:extLst>
              <a:ext uri="{FF2B5EF4-FFF2-40B4-BE49-F238E27FC236}">
                <a16:creationId xmlns:a16="http://schemas.microsoft.com/office/drawing/2014/main" id="{4BC637B5-9351-2CDB-10FD-E2B80265815B}"/>
              </a:ext>
            </a:extLst>
          </p:cNvPr>
          <p:cNvSpPr/>
          <p:nvPr/>
        </p:nvSpPr>
        <p:spPr>
          <a:xfrm>
            <a:off x="2810256" y="4047339"/>
            <a:ext cx="18763488" cy="46451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H"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30" name="Resilience is our day-to-day job"/>
          <p:cNvSpPr txBox="1">
            <a:spLocks noGrp="1"/>
          </p:cNvSpPr>
          <p:nvPr>
            <p:ph type="title"/>
          </p:nvPr>
        </p:nvSpPr>
        <p:spPr>
          <a:xfrm>
            <a:off x="1206500" y="4934965"/>
            <a:ext cx="21971000" cy="1434950"/>
          </a:xfrm>
          <a:prstGeom prst="rect">
            <a:avLst/>
          </a:prstGeom>
        </p:spPr>
        <p:txBody>
          <a:bodyPr/>
          <a:lstStyle>
            <a:lvl1pPr algn="ctr"/>
          </a:lstStyle>
          <a:p>
            <a:r>
              <a:rPr dirty="0"/>
              <a:t>Resilience is our day-to-day job</a:t>
            </a:r>
          </a:p>
        </p:txBody>
      </p:sp>
      <p:sp>
        <p:nvSpPr>
          <p:cNvPr id="231" name="We are really good at this"/>
          <p:cNvSpPr txBox="1"/>
          <p:nvPr/>
        </p:nvSpPr>
        <p:spPr>
          <a:xfrm>
            <a:off x="8708593" y="7387007"/>
            <a:ext cx="696681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r>
              <a:rPr dirty="0"/>
              <a:t>We are </a:t>
            </a:r>
            <a:r>
              <a:rPr i="1" dirty="0"/>
              <a:t>really</a:t>
            </a:r>
            <a:r>
              <a:rPr dirty="0"/>
              <a:t> good at this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Our lever is procurement"/>
          <p:cNvSpPr txBox="1">
            <a:spLocks noGrp="1"/>
          </p:cNvSpPr>
          <p:nvPr>
            <p:ph type="title"/>
          </p:nvPr>
        </p:nvSpPr>
        <p:spPr>
          <a:xfrm>
            <a:off x="-3767836" y="5423050"/>
            <a:ext cx="21971000" cy="1434950"/>
          </a:xfrm>
          <a:prstGeom prst="rect">
            <a:avLst/>
          </a:prstGeom>
        </p:spPr>
        <p:txBody>
          <a:bodyPr>
            <a:normAutofit fontScale="90000"/>
          </a:bodyPr>
          <a:lstStyle>
            <a:lvl1pPr algn="ctr"/>
          </a:lstStyle>
          <a:p>
            <a:r>
              <a:rPr dirty="0"/>
              <a:t>Our lever is </a:t>
            </a:r>
            <a:br>
              <a:rPr lang="en-US" dirty="0"/>
            </a:br>
            <a:r>
              <a:rPr dirty="0"/>
              <a:t>procurement</a:t>
            </a:r>
          </a:p>
        </p:txBody>
      </p:sp>
      <p:pic>
        <p:nvPicPr>
          <p:cNvPr id="3" name="Picture 2">
            <a:extLst>
              <a:ext uri="{FF2B5EF4-FFF2-40B4-BE49-F238E27FC236}">
                <a16:creationId xmlns:a16="http://schemas.microsoft.com/office/drawing/2014/main" id="{DF3FE0DB-D053-1F17-0EFE-8BD26D987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809984" y="1540256"/>
            <a:ext cx="14370304" cy="1077772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And when we can't control it?"/>
          <p:cNvSpPr txBox="1">
            <a:spLocks noGrp="1"/>
          </p:cNvSpPr>
          <p:nvPr>
            <p:ph type="title"/>
          </p:nvPr>
        </p:nvSpPr>
        <p:spPr>
          <a:prstGeom prst="rect">
            <a:avLst/>
          </a:prstGeom>
        </p:spPr>
        <p:txBody>
          <a:bodyPr>
            <a:normAutofit/>
          </a:bodyPr>
          <a:lstStyle/>
          <a:p>
            <a:r>
              <a:rPr sz="7200" dirty="0"/>
              <a:t>And when we can't control it?</a:t>
            </a:r>
          </a:p>
        </p:txBody>
      </p:sp>
      <p:sp>
        <p:nvSpPr>
          <p:cNvPr id="241" name="Don't panic - we can see what comes out of this and adapt when we understand what's useful to our clients…"/>
          <p:cNvSpPr txBox="1">
            <a:spLocks noGrp="1"/>
          </p:cNvSpPr>
          <p:nvPr>
            <p:ph type="body" idx="1"/>
          </p:nvPr>
        </p:nvSpPr>
        <p:spPr>
          <a:xfrm>
            <a:off x="1206500" y="3035808"/>
            <a:ext cx="10985500" cy="8978900"/>
          </a:xfrm>
          <a:prstGeom prst="rect">
            <a:avLst/>
          </a:prstGeom>
        </p:spPr>
        <p:txBody>
          <a:bodyPr>
            <a:normAutofit lnSpcReduction="10000"/>
          </a:bodyPr>
          <a:lstStyle/>
          <a:p>
            <a:pPr marL="0" indent="0">
              <a:buNone/>
            </a:pPr>
            <a:r>
              <a:rPr dirty="0"/>
              <a:t>Don't panic - we can see what comes out of this and adapt when we understand what's useful </a:t>
            </a:r>
            <a:r>
              <a:rPr i="1" dirty="0"/>
              <a:t>to our </a:t>
            </a:r>
            <a:r>
              <a:rPr lang="en-US" i="1" dirty="0"/>
              <a:t>community</a:t>
            </a:r>
            <a:endParaRPr i="1" dirty="0"/>
          </a:p>
          <a:p>
            <a:pPr marL="0" indent="0">
              <a:buNone/>
            </a:pPr>
            <a:r>
              <a:rPr dirty="0"/>
              <a:t>AI in everything means the question is not AI</a:t>
            </a:r>
          </a:p>
          <a:p>
            <a:pPr marL="0" indent="0">
              <a:buNone/>
            </a:pPr>
            <a:r>
              <a:rPr dirty="0"/>
              <a:t>We didn't jump into ecommerce in 1999</a:t>
            </a:r>
            <a:r>
              <a:rPr lang="en-US" dirty="0"/>
              <a:t> </a:t>
            </a:r>
            <a:r>
              <a:rPr dirty="0"/>
              <a:t>or NFTs in 2022</a:t>
            </a:r>
            <a:r>
              <a:rPr lang="en-US" dirty="0"/>
              <a:t> </a:t>
            </a:r>
            <a:r>
              <a:rPr dirty="0"/>
              <a:t>or enterprise </a:t>
            </a:r>
            <a:r>
              <a:rPr dirty="0" err="1"/>
              <a:t>wifi</a:t>
            </a:r>
            <a:r>
              <a:rPr dirty="0"/>
              <a:t> in 2005 </a:t>
            </a:r>
            <a:endParaRPr lang="en-CH" dirty="0"/>
          </a:p>
          <a:p>
            <a:pPr marL="0" indent="0">
              <a:buNone/>
            </a:pPr>
            <a:r>
              <a:rPr dirty="0"/>
              <a:t>Flow - keep patching, keep your lifecycle up to date so we are ready to jump in when it is time</a:t>
            </a:r>
          </a:p>
        </p:txBody>
      </p:sp>
      <p:pic>
        <p:nvPicPr>
          <p:cNvPr id="7" name="Picture 6">
            <a:extLst>
              <a:ext uri="{FF2B5EF4-FFF2-40B4-BE49-F238E27FC236}">
                <a16:creationId xmlns:a16="http://schemas.microsoft.com/office/drawing/2014/main" id="{615A689D-1821-62B7-93D2-B790ABA65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3824" y="0"/>
            <a:ext cx="9790176" cy="1386941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EFED30-DC3E-0DC8-D85D-DC9E93C5F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8267" y="-36576"/>
            <a:ext cx="18287999" cy="13716000"/>
          </a:xfrm>
          <a:prstGeom prst="rect">
            <a:avLst/>
          </a:prstGeom>
        </p:spPr>
      </p:pic>
      <p:sp>
        <p:nvSpPr>
          <p:cNvPr id="245" name="Rewilding"/>
          <p:cNvSpPr txBox="1">
            <a:spLocks noGrp="1"/>
          </p:cNvSpPr>
          <p:nvPr>
            <p:ph type="title"/>
          </p:nvPr>
        </p:nvSpPr>
        <p:spPr>
          <a:prstGeom prst="rect">
            <a:avLst/>
          </a:prstGeom>
        </p:spPr>
        <p:txBody>
          <a:bodyPr/>
          <a:lstStyle/>
          <a:p>
            <a:r>
              <a:rPr dirty="0"/>
              <a:t>Rewilding</a:t>
            </a:r>
          </a:p>
        </p:txBody>
      </p:sp>
      <p:sp>
        <p:nvSpPr>
          <p:cNvPr id="246" name="Common-pool resource management…"/>
          <p:cNvSpPr txBox="1">
            <a:spLocks noGrp="1"/>
          </p:cNvSpPr>
          <p:nvPr>
            <p:ph type="body" idx="1"/>
          </p:nvPr>
        </p:nvSpPr>
        <p:spPr>
          <a:xfrm>
            <a:off x="1206500" y="4083404"/>
            <a:ext cx="21971000" cy="8256012"/>
          </a:xfrm>
          <a:prstGeom prst="rect">
            <a:avLst/>
          </a:prstGeom>
        </p:spPr>
        <p:txBody>
          <a:bodyPr/>
          <a:lstStyle/>
          <a:p>
            <a:pPr marL="0" indent="0">
              <a:buNone/>
            </a:pPr>
            <a:r>
              <a:rPr dirty="0"/>
              <a:t>Common-pool resource management</a:t>
            </a:r>
          </a:p>
          <a:p>
            <a:pPr marL="0" indent="0">
              <a:buNone/>
            </a:pPr>
            <a:r>
              <a:rPr dirty="0"/>
              <a:t>Community networks</a:t>
            </a:r>
          </a:p>
          <a:p>
            <a:pPr marL="0" indent="0">
              <a:buNone/>
            </a:pPr>
            <a:r>
              <a:rPr dirty="0"/>
              <a:t>Global and open standards</a:t>
            </a:r>
          </a:p>
          <a:p>
            <a:pPr marL="0" indent="0">
              <a:buNone/>
            </a:pPr>
            <a:r>
              <a:rPr dirty="0"/>
              <a:t>Transparently funded</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HANK YOU"/>
          <p:cNvSpPr txBox="1">
            <a:spLocks noGrp="1"/>
          </p:cNvSpPr>
          <p:nvPr>
            <p:ph type="body" sz="half" idx="1"/>
          </p:nvPr>
        </p:nvSpPr>
        <p:spPr>
          <a:prstGeom prst="rect">
            <a:avLst/>
          </a:prstGeom>
        </p:spPr>
        <p:txBody>
          <a:bodyPr>
            <a:normAutofit fontScale="92500" lnSpcReduction="20000"/>
          </a:bodyPr>
          <a:lstStyle/>
          <a:p>
            <a:r>
              <a:rPr lang="en-US" dirty="0"/>
              <a:t>Thank You</a:t>
            </a:r>
          </a:p>
          <a:p>
            <a:endParaRPr lang="en-US" dirty="0"/>
          </a:p>
          <a:p>
            <a:r>
              <a:rPr lang="en-US" sz="6000" dirty="0"/>
              <a:t>This is an artisanal presentation. </a:t>
            </a:r>
          </a:p>
          <a:p>
            <a:r>
              <a:rPr lang="en-US" sz="6000" dirty="0"/>
              <a:t>All </a:t>
            </a:r>
            <a:r>
              <a:rPr lang="en-US" sz="6000" dirty="0" err="1"/>
              <a:t>em</a:t>
            </a:r>
            <a:r>
              <a:rPr lang="en-US" sz="6000" dirty="0"/>
              <a:t>-dashes are hand curated</a:t>
            </a:r>
            <a:r>
              <a:rPr lang="en-US" sz="9600" dirty="0"/>
              <a:t>.</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What the hell is going on out there?"/>
          <p:cNvSpPr txBox="1">
            <a:spLocks noGrp="1"/>
          </p:cNvSpPr>
          <p:nvPr>
            <p:ph type="body" sz="half" idx="1"/>
          </p:nvPr>
        </p:nvSpPr>
        <p:spPr>
          <a:xfrm>
            <a:off x="1206500" y="4920843"/>
            <a:ext cx="21971000" cy="3874314"/>
          </a:xfrm>
          <a:prstGeom prst="rect">
            <a:avLst/>
          </a:prstGeom>
          <a:solidFill>
            <a:schemeClr val="bg1"/>
          </a:solidFill>
          <a:ln w="101600">
            <a:noFill/>
          </a:ln>
        </p:spPr>
        <p:txBody>
          <a:bodyPr/>
          <a:lstStyle/>
          <a:p>
            <a:r>
              <a:rPr dirty="0"/>
              <a:t>What the hell is going on out there?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21FD4-F06A-5F8B-4258-1A8C7EF06DBD}"/>
              </a:ext>
            </a:extLst>
          </p:cNvPr>
          <p:cNvSpPr txBox="1"/>
          <p:nvPr/>
        </p:nvSpPr>
        <p:spPr>
          <a:xfrm>
            <a:off x="9691961" y="4234535"/>
            <a:ext cx="5318352" cy="639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CH" sz="41300" b="0" i="0" u="none" strike="noStrike" cap="none" spc="0" normalizeH="0" baseline="0" dirty="0">
                <a:ln>
                  <a:noFill/>
                </a:ln>
                <a:solidFill>
                  <a:srgbClr val="000000"/>
                </a:solidFill>
                <a:effectLst/>
                <a:uFillTx/>
                <a:latin typeface="+mn-lt"/>
                <a:ea typeface="+mn-ea"/>
                <a:cs typeface="+mn-cs"/>
                <a:sym typeface="Helvetica Neue"/>
              </a:rPr>
              <a:t>?</a:t>
            </a:r>
            <a:endParaRPr kumimoji="0" lang="en-CH" sz="4800" b="0" i="0" u="none" strike="noStrike" cap="none" spc="0" normalizeH="0" baseline="0" dirty="0">
              <a:ln>
                <a:noFill/>
              </a:ln>
              <a:solidFill>
                <a:srgbClr val="000000"/>
              </a:solidFill>
              <a:effectLst/>
              <a:uFillTx/>
              <a:latin typeface="+mn-lt"/>
              <a:ea typeface="+mn-ea"/>
              <a:cs typeface="+mn-cs"/>
              <a:sym typeface="Helvetica Neue"/>
            </a:endParaRPr>
          </a:p>
        </p:txBody>
      </p:sp>
      <p:pic>
        <p:nvPicPr>
          <p:cNvPr id="181" name="vmware.jpg" descr="vmware.jpg"/>
          <p:cNvPicPr>
            <a:picLocks noChangeAspect="1"/>
          </p:cNvPicPr>
          <p:nvPr/>
        </p:nvPicPr>
        <p:blipFill>
          <a:blip r:embed="rId3"/>
          <a:stretch>
            <a:fillRect/>
          </a:stretch>
        </p:blipFill>
        <p:spPr>
          <a:xfrm>
            <a:off x="2947" y="1694"/>
            <a:ext cx="8699501" cy="5829301"/>
          </a:xfrm>
          <a:prstGeom prst="rect">
            <a:avLst/>
          </a:prstGeom>
          <a:ln w="12700">
            <a:miter lim="400000"/>
          </a:ln>
        </p:spPr>
      </p:pic>
      <p:pic>
        <p:nvPicPr>
          <p:cNvPr id="182" name="atlassian.jpg" descr="atlassian.jpg"/>
          <p:cNvPicPr>
            <a:picLocks noChangeAspect="1"/>
          </p:cNvPicPr>
          <p:nvPr/>
        </p:nvPicPr>
        <p:blipFill>
          <a:blip r:embed="rId4"/>
          <a:stretch>
            <a:fillRect/>
          </a:stretch>
        </p:blipFill>
        <p:spPr>
          <a:xfrm>
            <a:off x="355713" y="6265077"/>
            <a:ext cx="9372601" cy="6159501"/>
          </a:xfrm>
          <a:prstGeom prst="rect">
            <a:avLst/>
          </a:prstGeom>
          <a:ln w="12700">
            <a:miter lim="400000"/>
          </a:ln>
        </p:spPr>
      </p:pic>
      <p:pic>
        <p:nvPicPr>
          <p:cNvPr id="183" name="atlassian2.jpg" descr="atlassian2.jpg"/>
          <p:cNvPicPr>
            <a:picLocks noChangeAspect="1"/>
          </p:cNvPicPr>
          <p:nvPr/>
        </p:nvPicPr>
        <p:blipFill>
          <a:blip r:embed="rId5"/>
          <a:stretch>
            <a:fillRect/>
          </a:stretch>
        </p:blipFill>
        <p:spPr>
          <a:xfrm>
            <a:off x="12306252" y="-23338"/>
            <a:ext cx="12103101" cy="4546601"/>
          </a:xfrm>
          <a:prstGeom prst="rect">
            <a:avLst/>
          </a:prstGeom>
          <a:ln w="12700">
            <a:miter lim="400000"/>
          </a:ln>
        </p:spPr>
      </p:pic>
      <p:pic>
        <p:nvPicPr>
          <p:cNvPr id="184" name="icc.jpg" descr="icc.jpg"/>
          <p:cNvPicPr>
            <a:picLocks noChangeAspect="1"/>
          </p:cNvPicPr>
          <p:nvPr/>
        </p:nvPicPr>
        <p:blipFill>
          <a:blip r:embed="rId6"/>
          <a:stretch>
            <a:fillRect/>
          </a:stretch>
        </p:blipFill>
        <p:spPr>
          <a:xfrm>
            <a:off x="15279512" y="9177638"/>
            <a:ext cx="9156701" cy="4546601"/>
          </a:xfrm>
          <a:prstGeom prst="rect">
            <a:avLst/>
          </a:prstGeom>
          <a:ln w="12700">
            <a:miter lim="400000"/>
          </a:ln>
        </p:spPr>
      </p:pic>
      <p:pic>
        <p:nvPicPr>
          <p:cNvPr id="185" name="Screenshot 2026-05-05 at 14.28.04.png" descr="Screenshot 2026-05-05 at 14.28.04.png"/>
          <p:cNvPicPr>
            <a:picLocks noChangeAspect="1"/>
          </p:cNvPicPr>
          <p:nvPr/>
        </p:nvPicPr>
        <p:blipFill>
          <a:blip r:embed="rId7"/>
          <a:stretch>
            <a:fillRect/>
          </a:stretch>
        </p:blipFill>
        <p:spPr>
          <a:xfrm>
            <a:off x="6470834" y="4144535"/>
            <a:ext cx="10668001" cy="6489701"/>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But what about the ones we don’t control?"/>
          <p:cNvSpPr txBox="1">
            <a:spLocks noGrp="1"/>
          </p:cNvSpPr>
          <p:nvPr>
            <p:ph type="title"/>
          </p:nvPr>
        </p:nvSpPr>
        <p:spPr>
          <a:prstGeom prst="rect">
            <a:avLst/>
          </a:prstGeom>
        </p:spPr>
        <p:txBody>
          <a:bodyPr/>
          <a:lstStyle/>
          <a:p>
            <a:r>
              <a:rPr lang="en-US" dirty="0"/>
              <a:t>Past and future</a:t>
            </a:r>
            <a:endParaRPr dirty="0"/>
          </a:p>
        </p:txBody>
      </p:sp>
      <p:sp>
        <p:nvSpPr>
          <p:cNvPr id="190" name="Slide bullet text"/>
          <p:cNvSpPr txBox="1">
            <a:spLocks noGrp="1"/>
          </p:cNvSpPr>
          <p:nvPr>
            <p:ph type="body" idx="1"/>
          </p:nvPr>
        </p:nvSpPr>
        <p:spPr>
          <a:prstGeom prst="rect">
            <a:avLst/>
          </a:prstGeom>
        </p:spPr>
        <p:txBody>
          <a:bodyPr/>
          <a:lstStyle/>
          <a:p>
            <a:endParaRPr/>
          </a:p>
        </p:txBody>
      </p:sp>
      <p:pic>
        <p:nvPicPr>
          <p:cNvPr id="191" name="Screenshot 2026-05-05 at 14.58.35.png" descr="Screenshot 2026-05-05 at 14.58.35.png"/>
          <p:cNvPicPr>
            <a:picLocks noChangeAspect="1"/>
          </p:cNvPicPr>
          <p:nvPr/>
        </p:nvPicPr>
        <p:blipFill>
          <a:blip r:embed="rId3"/>
          <a:stretch>
            <a:fillRect/>
          </a:stretch>
        </p:blipFill>
        <p:spPr>
          <a:xfrm>
            <a:off x="987343" y="3479281"/>
            <a:ext cx="22409313" cy="839149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Hardware hoarding"/>
          <p:cNvSpPr txBox="1">
            <a:spLocks noGrp="1"/>
          </p:cNvSpPr>
          <p:nvPr>
            <p:ph type="title"/>
          </p:nvPr>
        </p:nvSpPr>
        <p:spPr>
          <a:prstGeom prst="rect">
            <a:avLst/>
          </a:prstGeom>
        </p:spPr>
        <p:txBody>
          <a:bodyPr/>
          <a:lstStyle/>
          <a:p>
            <a:r>
              <a:t>Hardware hoarding</a:t>
            </a:r>
          </a:p>
        </p:txBody>
      </p:sp>
      <p:pic>
        <p:nvPicPr>
          <p:cNvPr id="196" name="ssd-hdd.jpg" descr="ssd-hdd.jpg"/>
          <p:cNvPicPr>
            <a:picLocks noChangeAspect="1"/>
          </p:cNvPicPr>
          <p:nvPr/>
        </p:nvPicPr>
        <p:blipFill>
          <a:blip r:embed="rId3"/>
          <a:stretch>
            <a:fillRect/>
          </a:stretch>
        </p:blipFill>
        <p:spPr>
          <a:xfrm>
            <a:off x="1507464" y="3972419"/>
            <a:ext cx="10829169" cy="6610830"/>
          </a:xfrm>
          <a:prstGeom prst="rect">
            <a:avLst/>
          </a:prstGeom>
          <a:ln w="12700">
            <a:miter lim="400000"/>
          </a:ln>
        </p:spPr>
      </p:pic>
      <p:pic>
        <p:nvPicPr>
          <p:cNvPr id="197" name="unknown.png" descr="unknown.png"/>
          <p:cNvPicPr>
            <a:picLocks noChangeAspect="1"/>
          </p:cNvPicPr>
          <p:nvPr/>
        </p:nvPicPr>
        <p:blipFill>
          <a:blip r:embed="rId4"/>
          <a:stretch>
            <a:fillRect/>
          </a:stretch>
        </p:blipFill>
        <p:spPr>
          <a:xfrm>
            <a:off x="13116202" y="2456173"/>
            <a:ext cx="10305967" cy="813876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Nothing is normal"/>
          <p:cNvSpPr txBox="1">
            <a:spLocks noGrp="1"/>
          </p:cNvSpPr>
          <p:nvPr>
            <p:ph type="title"/>
          </p:nvPr>
        </p:nvSpPr>
        <p:spPr>
          <a:prstGeom prst="rect">
            <a:avLst/>
          </a:prstGeom>
        </p:spPr>
        <p:txBody>
          <a:bodyPr/>
          <a:lstStyle/>
          <a:p>
            <a:r>
              <a:t>Nothing is normal</a:t>
            </a:r>
          </a:p>
        </p:txBody>
      </p:sp>
      <p:sp>
        <p:nvSpPr>
          <p:cNvPr id="202" name="Slide Subtitle"/>
          <p:cNvSpPr txBox="1">
            <a:spLocks noGrp="1"/>
          </p:cNvSpPr>
          <p:nvPr>
            <p:ph type="body" idx="21"/>
          </p:nvPr>
        </p:nvSpPr>
        <p:spPr>
          <a:xfrm>
            <a:off x="2853724" y="2927474"/>
            <a:ext cx="21971001" cy="934779"/>
          </a:xfrm>
          <a:prstGeom prst="rect">
            <a:avLst/>
          </a:prstGeom>
        </p:spPr>
        <p:txBody>
          <a:bodyPr/>
          <a:lstStyle/>
          <a:p>
            <a:endParaRPr/>
          </a:p>
        </p:txBody>
      </p:sp>
      <p:pic>
        <p:nvPicPr>
          <p:cNvPr id="203" name="8486352769_6ca83e8aa1_b.jpg" descr="8486352769_6ca83e8aa1_b.jpg"/>
          <p:cNvPicPr>
            <a:picLocks noChangeAspect="1"/>
          </p:cNvPicPr>
          <p:nvPr/>
        </p:nvPicPr>
        <p:blipFill>
          <a:blip r:embed="rId3"/>
          <a:stretch>
            <a:fillRect/>
          </a:stretch>
        </p:blipFill>
        <p:spPr>
          <a:xfrm>
            <a:off x="1278343" y="2668531"/>
            <a:ext cx="7167953" cy="9986371"/>
          </a:xfrm>
          <a:prstGeom prst="rect">
            <a:avLst/>
          </a:prstGeom>
          <a:ln w="12700">
            <a:miter lim="400000"/>
          </a:ln>
        </p:spPr>
      </p:pic>
      <p:pic>
        <p:nvPicPr>
          <p:cNvPr id="204" name="Strait_of_Hormuz-svg-en.svg" descr="Strait_of_Hormuz-svg-en.svg"/>
          <p:cNvPicPr>
            <a:picLocks noChangeAspect="1"/>
          </p:cNvPicPr>
          <p:nvPr/>
        </p:nvPicPr>
        <p:blipFill>
          <a:blip r:embed="rId4"/>
          <a:stretch>
            <a:fillRect/>
          </a:stretch>
        </p:blipFill>
        <p:spPr>
          <a:xfrm>
            <a:off x="10257280" y="2668531"/>
            <a:ext cx="12562923" cy="9986371"/>
          </a:xfrm>
          <a:prstGeom prst="rect">
            <a:avLst/>
          </a:prstGeom>
          <a:ln w="12700">
            <a:miter lim="400000"/>
          </a:ln>
        </p:spPr>
      </p:pic>
      <p:sp>
        <p:nvSpPr>
          <p:cNvPr id="205" name="Goran_tek-en, CC BY-SA 4.0 &lt;https://creativecommons.org/licenses/by-sa/4.0&gt;, via Wikimedia Commons"/>
          <p:cNvSpPr txBox="1"/>
          <p:nvPr/>
        </p:nvSpPr>
        <p:spPr>
          <a:xfrm>
            <a:off x="10318736" y="12643816"/>
            <a:ext cx="12178539"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vl1pPr>
          </a:lstStyle>
          <a:p>
            <a:r>
              <a:t>Goran_tek-en, CC BY-SA 4.0 &lt;https://creativecommons.org/licenses/by-sa/4.0&gt;, via Wikimedia Commons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What can we do?"/>
          <p:cNvSpPr txBox="1">
            <a:spLocks noGrp="1"/>
          </p:cNvSpPr>
          <p:nvPr>
            <p:ph type="title"/>
          </p:nvPr>
        </p:nvSpPr>
        <p:spPr>
          <a:xfrm>
            <a:off x="7631868" y="5633313"/>
            <a:ext cx="9120264" cy="1434950"/>
          </a:xfrm>
          <a:prstGeom prst="rect">
            <a:avLst/>
          </a:prstGeom>
        </p:spPr>
        <p:txBody>
          <a:bodyPr/>
          <a:lstStyle>
            <a:lvl1pPr algn="ctr"/>
          </a:lstStyle>
          <a:p>
            <a:r>
              <a:t>What can we do?</a:t>
            </a:r>
          </a:p>
        </p:txBody>
      </p:sp>
      <p:sp>
        <p:nvSpPr>
          <p:cNvPr id="211" name="Look to what we did before"/>
          <p:cNvSpPr txBox="1"/>
          <p:nvPr/>
        </p:nvSpPr>
        <p:spPr>
          <a:xfrm>
            <a:off x="8409279" y="7195779"/>
            <a:ext cx="756544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stStyle>
          <a:p>
            <a:r>
              <a:t>Look to what we did before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Keep doing them…"/>
          <p:cNvSpPr txBox="1">
            <a:spLocks noGrp="1"/>
          </p:cNvSpPr>
          <p:nvPr>
            <p:ph type="body" sz="half" idx="1"/>
          </p:nvPr>
        </p:nvSpPr>
        <p:spPr>
          <a:prstGeom prst="rect">
            <a:avLst/>
          </a:prstGeom>
        </p:spPr>
        <p:txBody>
          <a:bodyPr/>
          <a:lstStyle/>
          <a:p>
            <a:pPr marL="0" indent="0">
              <a:buSzTx/>
              <a:buNone/>
            </a:pPr>
            <a:endParaRPr dirty="0"/>
          </a:p>
          <a:p>
            <a:pPr marL="0" indent="0">
              <a:buSzTx/>
              <a:buNone/>
            </a:pPr>
            <a:r>
              <a:rPr dirty="0"/>
              <a:t>Keep doing them</a:t>
            </a:r>
          </a:p>
          <a:p>
            <a:pPr marL="0" indent="0">
              <a:buSzTx/>
              <a:buNone/>
            </a:pPr>
            <a:r>
              <a:rPr dirty="0"/>
              <a:t>Consistently</a:t>
            </a:r>
          </a:p>
        </p:txBody>
      </p:sp>
      <p:sp>
        <p:nvSpPr>
          <p:cNvPr id="216" name="The fundamentals"/>
          <p:cNvSpPr txBox="1">
            <a:spLocks noGrp="1"/>
          </p:cNvSpPr>
          <p:nvPr>
            <p:ph type="title"/>
          </p:nvPr>
        </p:nvSpPr>
        <p:spPr>
          <a:prstGeom prst="rect">
            <a:avLst/>
          </a:prstGeom>
        </p:spPr>
        <p:txBody>
          <a:bodyPr/>
          <a:lstStyle/>
          <a:p>
            <a:r>
              <a:t>The fundamentals</a:t>
            </a:r>
          </a:p>
        </p:txBody>
      </p:sp>
      <p:pic>
        <p:nvPicPr>
          <p:cNvPr id="3" name="Picture 2">
            <a:extLst>
              <a:ext uri="{FF2B5EF4-FFF2-40B4-BE49-F238E27FC236}">
                <a16:creationId xmlns:a16="http://schemas.microsoft.com/office/drawing/2014/main" id="{A52BD9B4-9221-1A67-8553-CF1A0FA7A91F}"/>
              </a:ext>
            </a:extLst>
          </p:cNvPr>
          <p:cNvPicPr>
            <a:picLocks noChangeAspect="1"/>
          </p:cNvPicPr>
          <p:nvPr/>
        </p:nvPicPr>
        <p:blipFill>
          <a:blip r:embed="rId3"/>
          <a:stretch>
            <a:fillRect/>
          </a:stretch>
        </p:blipFill>
        <p:spPr>
          <a:xfrm>
            <a:off x="10985500" y="0"/>
            <a:ext cx="13642848" cy="13756673"/>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501EA0-811D-05E2-2400-BD42DF026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1952"/>
            <a:ext cx="25200864" cy="18900648"/>
          </a:xfrm>
          <a:prstGeom prst="rect">
            <a:avLst/>
          </a:prstGeom>
        </p:spPr>
      </p:pic>
      <p:sp>
        <p:nvSpPr>
          <p:cNvPr id="4" name="Rectangle 3">
            <a:extLst>
              <a:ext uri="{FF2B5EF4-FFF2-40B4-BE49-F238E27FC236}">
                <a16:creationId xmlns:a16="http://schemas.microsoft.com/office/drawing/2014/main" id="{86E23E94-1410-FA35-3A8C-7C734147D39A}"/>
              </a:ext>
            </a:extLst>
          </p:cNvPr>
          <p:cNvSpPr/>
          <p:nvPr/>
        </p:nvSpPr>
        <p:spPr>
          <a:xfrm>
            <a:off x="4456176" y="6167299"/>
            <a:ext cx="15471648" cy="25968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H"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1" name="The weight of community"/>
          <p:cNvSpPr txBox="1">
            <a:spLocks noGrp="1"/>
          </p:cNvSpPr>
          <p:nvPr>
            <p:ph type="title"/>
          </p:nvPr>
        </p:nvSpPr>
        <p:spPr>
          <a:xfrm>
            <a:off x="1206500" y="6858000"/>
            <a:ext cx="21971000" cy="1434950"/>
          </a:xfrm>
          <a:prstGeom prst="rect">
            <a:avLst/>
          </a:prstGeom>
        </p:spPr>
        <p:txBody>
          <a:bodyPr/>
          <a:lstStyle>
            <a:lvl1pPr algn="ctr"/>
          </a:lstStyle>
          <a:p>
            <a:r>
              <a:rPr dirty="0"/>
              <a:t>The weight of community</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TotalTime>
  <Words>1159</Words>
  <Application>Microsoft Macintosh PowerPoint</Application>
  <PresentationFormat>Custom</PresentationFormat>
  <Paragraphs>125</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Helvetica Neue</vt:lpstr>
      <vt:lpstr>Helvetica Neue Medium</vt:lpstr>
      <vt:lpstr>21_BasicWhite</vt:lpstr>
      <vt:lpstr>What do you depend on?</vt:lpstr>
      <vt:lpstr>PowerPoint Presentation</vt:lpstr>
      <vt:lpstr>PowerPoint Presentation</vt:lpstr>
      <vt:lpstr>Past and future</vt:lpstr>
      <vt:lpstr>Hardware hoarding</vt:lpstr>
      <vt:lpstr>Nothing is normal</vt:lpstr>
      <vt:lpstr>What can we do?</vt:lpstr>
      <vt:lpstr>The fundamentals</vt:lpstr>
      <vt:lpstr>The weight of community</vt:lpstr>
      <vt:lpstr>Remember when every router was a Cisco?</vt:lpstr>
      <vt:lpstr>Resilience is our day-to-day job</vt:lpstr>
      <vt:lpstr>Our lever is  procurement</vt:lpstr>
      <vt:lpstr>And when we can't control it?</vt:lpstr>
      <vt:lpstr>Rewilding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Ann Harding</cp:lastModifiedBy>
  <cp:revision>3</cp:revision>
  <dcterms:modified xsi:type="dcterms:W3CDTF">2026-06-09T13:17:33Z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ca87fa-38f0-4f39-b638-da7d28899c69_Enabled">
    <vt:lpwstr>true</vt:lpwstr>
  </property>
  <property fmtid="{D5CDD505-2E9C-101B-9397-08002B2CF9AE}" pid="3" name="MSIP_Label_69ca87fa-38f0-4f39-b638-da7d28899c69_SetDate">
    <vt:lpwstr>2026-06-02T12:34:41Z</vt:lpwstr>
  </property>
  <property fmtid="{D5CDD505-2E9C-101B-9397-08002B2CF9AE}" pid="4" name="MSIP_Label_69ca87fa-38f0-4f39-b638-da7d28899c69_Method">
    <vt:lpwstr>Privileged</vt:lpwstr>
  </property>
  <property fmtid="{D5CDD505-2E9C-101B-9397-08002B2CF9AE}" pid="5" name="MSIP_Label_69ca87fa-38f0-4f39-b638-da7d28899c69_Name">
    <vt:lpwstr>Public</vt:lpwstr>
  </property>
  <property fmtid="{D5CDD505-2E9C-101B-9397-08002B2CF9AE}" pid="6" name="MSIP_Label_69ca87fa-38f0-4f39-b638-da7d28899c69_SiteId">
    <vt:lpwstr>026057f4-2082-4f1e-8d04-3410acf953b4</vt:lpwstr>
  </property>
  <property fmtid="{D5CDD505-2E9C-101B-9397-08002B2CF9AE}" pid="7" name="MSIP_Label_69ca87fa-38f0-4f39-b638-da7d28899c69_ActionId">
    <vt:lpwstr>dc6b7c74-60b3-487b-8f11-ac7a2579479f</vt:lpwstr>
  </property>
  <property fmtid="{D5CDD505-2E9C-101B-9397-08002B2CF9AE}" pid="8" name="MSIP_Label_69ca87fa-38f0-4f39-b638-da7d28899c69_ContentBits">
    <vt:lpwstr>0</vt:lpwstr>
  </property>
  <property fmtid="{D5CDD505-2E9C-101B-9397-08002B2CF9AE}" pid="9" name="MSIP_Label_69ca87fa-38f0-4f39-b638-da7d28899c69_Tag">
    <vt:lpwstr>50, 0, 1, 1</vt:lpwstr>
  </property>
</Properties>
</file>