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Garamond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27" roundtripDataSignature="AMtx7mjcAqIgrEwuarxjewSw7upVVHb3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Garamond-bold.fntdata"/><Relationship Id="rId23" Type="http://schemas.openxmlformats.org/officeDocument/2006/relationships/font" Target="fonts/Garamond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Garamond-boldItalic.fntdata"/><Relationship Id="rId25" Type="http://schemas.openxmlformats.org/officeDocument/2006/relationships/font" Target="fonts/Garamond-italic.fntdata"/><Relationship Id="rId27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Today, I would like to share a story that is less about technology and more about people.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It is the story of how a small team, operating under significant constraints, transformed the way we build and operate digital services.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It is also a story about Digital Sisu — the courage, resilience, and determination to keep moving forward when the odds are against you.</a:t>
            </a:r>
            <a:endParaRPr sz="17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e49e8e1f40_0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g3e49e8e1f40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In practice, DevOps meant breaking down silos.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It meant building trust.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It meant shared responsibility.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It meant faster feedback and continuous learning.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Most importantly, it meant recognizing that reliable services are everyone's responsibility.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600"/>
          </a:p>
        </p:txBody>
      </p:sp>
      <p:sp>
        <p:nvSpPr>
          <p:cNvPr id="203" name="Google Shape;203;g3e49e8e1f40_0_35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e49e8e1f40_0_5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3e49e8e1f40_0_5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One of the biggest cultural shifts was how we treated failure.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Instead of asking, "Who caused this problem?"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We started asking, "What can we learn from it?"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Failures became opportunities to improve systems, processes, and communication.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Psychological safety made continuous improvement possible.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600"/>
          </a:p>
        </p:txBody>
      </p:sp>
      <p:sp>
        <p:nvSpPr>
          <p:cNvPr id="231" name="Google Shape;231;g3e49e8e1f40_0_55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e49e8e1f40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g3e49e8e1f40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Once the culture started changing, automation became much more effective.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goal was never to replace people.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goal was to free people from repetitive and error-prone work.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Automation allowed a small team to operate at a much larger scale.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It amplified expertise and increased confidence.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49" name="Google Shape;249;g3e49e8e1f40_0_41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e49e8e1f40_0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g3e49e8e1f40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Another major shift was observability.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Previously, we often learned about problems from users.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By the time we responded, the damage had already been done.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With better monitoring, logging, alerting, and dashboards, we started seeing issues before users experienced them.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We moved from reactive operations to proactive reliability.</a:t>
            </a:r>
            <a:endParaRPr b="1" sz="1600"/>
          </a:p>
        </p:txBody>
      </p:sp>
      <p:sp>
        <p:nvSpPr>
          <p:cNvPr id="296" name="Google Shape;296;g3e49e8e1f40_0_46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e4e2d6323a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g3e4e2d6323a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results were visible both technically and culturally.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Technically, we achieved greater reliability, faster deployments, more consistent infrastructure, and better observability.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Culturally, we developed stronger collaboration, shared ownership, greater confidence, and a continuous learning mindset.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technology improved because the culture improved.</a:t>
            </a:r>
            <a:endParaRPr sz="1600"/>
          </a:p>
        </p:txBody>
      </p:sp>
      <p:sp>
        <p:nvSpPr>
          <p:cNvPr id="343" name="Google Shape;343;g3e4e2d6323a_0_4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e49e8e1f40_0_6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g3e49e8e1f40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lessons from our journey are especially relevant for NRENs operating under similar constraints.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Culture scales better than hardware.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Automation multiplies small teams.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Shared ownership builds resilience.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And constraints can become catalysts for innovation.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600"/>
          </a:p>
        </p:txBody>
      </p:sp>
      <p:sp>
        <p:nvSpPr>
          <p:cNvPr id="350" name="Google Shape;350;g3e49e8e1f40_0_68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If there is one thing I hope you take away from this presentation, it is this: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Technology amplified our progress, but culture enabled it.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Innovation doesn't come from unlimited resources; it comes from how teams respond to constraints.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It is built through courage, resilience, and the determination to keep improving.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At RENU, Digital Sisu helped us discover that when infrastructure meets courage, innovation becomes possible.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Thank you.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latin typeface="Garamond"/>
                <a:ea typeface="Garamond"/>
                <a:cs typeface="Garamond"/>
                <a:sym typeface="Garamond"/>
              </a:rPr>
              <a:t>Thank you very much for your time.</a:t>
            </a:r>
            <a:endParaRPr sz="17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latin typeface="Garamond"/>
                <a:ea typeface="Garamond"/>
                <a:cs typeface="Garamond"/>
                <a:sym typeface="Garamond"/>
              </a:rPr>
              <a:t>I would be happy to answer any questions or hear about similar experiences from your own organizations.</a:t>
            </a:r>
            <a:endParaRPr sz="17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lang="en-GB" sz="1700">
                <a:latin typeface="Garamond"/>
                <a:ea typeface="Garamond"/>
                <a:cs typeface="Garamond"/>
                <a:sym typeface="Garamond"/>
              </a:rPr>
              <a:t>Thank you.</a:t>
            </a:r>
            <a:endParaRPr sz="1700"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e741f487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g3e741f487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For those who may not be familiar with RENU, we are Uganda's National Research and Education Network, located in East Africa.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Today, we connect more than 1,000 sites and serve over 450 member institutions across the country.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We provide critical digital services that support research, education, collaboration, and innovation.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Like many NRENs around the world, our impact continues to grow while our resources remain finite.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And that brings me to the challenge we faced.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101" name="Google Shape;101;g3e741f4871a_0_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e7453a50e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g3e7453a50e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This is a reality that many NRENs can relate to.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number of users depending on our services continued to grow.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New digital services were being introduced.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User expectations kept rising.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Institutions expected services to be available 24 hours a day, seven days a week.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At the same time, small teams with limited budgets were expected to maintain existing systems, innovate, and deliver new services.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So we asked ourselves a simple question: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How do you continue innovating when resources are limited?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t/>
            </a:r>
            <a:endParaRPr b="1" sz="1600"/>
          </a:p>
        </p:txBody>
      </p:sp>
      <p:sp>
        <p:nvSpPr>
          <p:cNvPr id="108" name="Google Shape;108;g3e7453a50e4_0_4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e7453a50e4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g3e7453a50e4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answer began with mindset.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Even before we transformed how we worked, we were already living what the Finns call Sisu.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Sisu is the courage and resilience to keep moving forward despite difficult circumstances.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Instead of focusing on what we lacked, we focused on how we could make the most of what we had.</a:t>
            </a:r>
            <a:endParaRPr b="1" sz="1600"/>
          </a:p>
        </p:txBody>
      </p:sp>
      <p:sp>
        <p:nvSpPr>
          <p:cNvPr id="117" name="Google Shape;117;g3e7453a50e4_0_6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e49e8e1f40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g3e49e8e1f40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Before talking about the transformation, it's important to understand where we started.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Development and operations worked largely in isolation.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Developers built applications and handed them over to operations teams to deploy and maintain.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This was the classic "throw it over the wall" approach.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Most deployments were manual.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Documentation was limited.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Knowledge was concentrated in a few individuals.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And we typically responded to incidents only after they had already happened.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We spent more time firefighting than improving.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600">
              <a:solidFill>
                <a:srgbClr val="0F172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3e49e8e1f40_0_11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e7453a50e4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3e7453a50e4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These challenges affected both our users and our teams.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Outages lasted longer than they should have.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Feature delivery was slower.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Deployments felt risky.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People were hesitant to make changes because mistakes often led to blame.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Innovation suffered because fear replaced confidence.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600"/>
          </a:p>
        </p:txBody>
      </p:sp>
      <p:sp>
        <p:nvSpPr>
          <p:cNvPr id="153" name="Google Shape;153;g3e7453a50e4_0_7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e49e8e1f40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g3e49e8e1f40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Eventually, we realized that continuing this way was not sustainable.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demands on our systems were increasing.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complexity was increasing.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And the pressure on our teams was increasing.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Something had to change.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question was not whether we should change.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question was how.</a:t>
            </a:r>
            <a:endParaRPr b="1" sz="1600"/>
          </a:p>
        </p:txBody>
      </p:sp>
      <p:sp>
        <p:nvSpPr>
          <p:cNvPr id="162" name="Google Shape;162;g3e49e8e1f40_0_23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e49e8e1f40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g3e49e8e1f40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One of the most important lessons we learned was that technology was not the first problem.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Buying more hardware would not solve these challenges.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Adding more tools would not solve them either.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 real change had to start with people.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So we shifted our focus toward shared ownership, collaboration, transparency, and continuous improvement.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600"/>
          </a:p>
        </p:txBody>
      </p:sp>
      <p:sp>
        <p:nvSpPr>
          <p:cNvPr id="170" name="Google Shape;170;g3e49e8e1f40_0_26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e49e8e1f40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g3e49e8e1f40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As a response to these challenges, we embraced DevOps.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Not as a product.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Not as a tool.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But as a philosophy.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DevOps required a change in mindset.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It required everyone to think differently about how services were built, deployed, and operated.</a:t>
            </a:r>
            <a:endParaRPr b="1"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600"/>
          </a:p>
        </p:txBody>
      </p:sp>
      <p:sp>
        <p:nvSpPr>
          <p:cNvPr id="191" name="Google Shape;191;g3e49e8e1f40_0_34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11"/>
          <p:cNvCxnSpPr/>
          <p:nvPr/>
        </p:nvCxnSpPr>
        <p:spPr>
          <a:xfrm>
            <a:off x="43862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EB222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11"/>
          <p:cNvSpPr txBox="1"/>
          <p:nvPr>
            <p:ph type="ctrTitle"/>
          </p:nvPr>
        </p:nvSpPr>
        <p:spPr>
          <a:xfrm>
            <a:off x="311708" y="12017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11"/>
          <p:cNvSpPr txBox="1"/>
          <p:nvPr>
            <p:ph idx="1" type="subTitle"/>
          </p:nvPr>
        </p:nvSpPr>
        <p:spPr>
          <a:xfrm>
            <a:off x="311700" y="32913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4" name="Google Shape;14;p11"/>
          <p:cNvCxnSpPr/>
          <p:nvPr/>
        </p:nvCxnSpPr>
        <p:spPr>
          <a:xfrm>
            <a:off x="27860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26ABE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" name="Google Shape;15;p11"/>
          <p:cNvSpPr txBox="1"/>
          <p:nvPr/>
        </p:nvSpPr>
        <p:spPr>
          <a:xfrm>
            <a:off x="3014125" y="4826075"/>
            <a:ext cx="2992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Connection | Collaboration | Community </a:t>
            </a:r>
            <a:endParaRPr b="0" i="0" sz="10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26AB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Google Shape;16;p11"/>
          <p:cNvCxnSpPr/>
          <p:nvPr/>
        </p:nvCxnSpPr>
        <p:spPr>
          <a:xfrm>
            <a:off x="11096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" name="Google Shape;1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35425" y="226958"/>
            <a:ext cx="2652713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" name="Google Shape;20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1" name="Google Shape;21;p13"/>
          <p:cNvCxnSpPr/>
          <p:nvPr/>
        </p:nvCxnSpPr>
        <p:spPr>
          <a:xfrm>
            <a:off x="43862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EB222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" name="Google Shape;22;p13"/>
          <p:cNvCxnSpPr/>
          <p:nvPr/>
        </p:nvCxnSpPr>
        <p:spPr>
          <a:xfrm>
            <a:off x="27860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26ABE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" name="Google Shape;23;p13"/>
          <p:cNvSpPr txBox="1"/>
          <p:nvPr/>
        </p:nvSpPr>
        <p:spPr>
          <a:xfrm>
            <a:off x="3014125" y="4826075"/>
            <a:ext cx="2992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Connection | Collaboration | Community </a:t>
            </a:r>
            <a:endParaRPr b="0" i="0" sz="10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26AB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" name="Google Shape;24;p13"/>
          <p:cNvCxnSpPr/>
          <p:nvPr/>
        </p:nvCxnSpPr>
        <p:spPr>
          <a:xfrm>
            <a:off x="11096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5" name="Google Shape;2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06322" y="83781"/>
            <a:ext cx="1474052" cy="50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8" name="Google Shape;2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9" name="Google Shape;29;p17"/>
          <p:cNvCxnSpPr/>
          <p:nvPr/>
        </p:nvCxnSpPr>
        <p:spPr>
          <a:xfrm>
            <a:off x="43862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EB222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17"/>
          <p:cNvCxnSpPr/>
          <p:nvPr/>
        </p:nvCxnSpPr>
        <p:spPr>
          <a:xfrm>
            <a:off x="27860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26ABE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" name="Google Shape;31;p17"/>
          <p:cNvSpPr txBox="1"/>
          <p:nvPr/>
        </p:nvSpPr>
        <p:spPr>
          <a:xfrm>
            <a:off x="3014125" y="4826075"/>
            <a:ext cx="2992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Connection | Collaboration | Community </a:t>
            </a:r>
            <a:endParaRPr b="0" i="0" sz="10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26ABE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26AB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" name="Google Shape;32;p17"/>
          <p:cNvCxnSpPr/>
          <p:nvPr/>
        </p:nvCxnSpPr>
        <p:spPr>
          <a:xfrm>
            <a:off x="11096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3" name="Google Shape;3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35425" y="226958"/>
            <a:ext cx="2652713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D5E3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2"/>
          <p:cNvSpPr txBox="1"/>
          <p:nvPr>
            <p:ph type="title"/>
          </p:nvPr>
        </p:nvSpPr>
        <p:spPr>
          <a:xfrm>
            <a:off x="265500" y="15379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7" name="Google Shape;37;p12"/>
          <p:cNvSpPr txBox="1"/>
          <p:nvPr>
            <p:ph idx="1" type="subTitle"/>
          </p:nvPr>
        </p:nvSpPr>
        <p:spPr>
          <a:xfrm>
            <a:off x="265500" y="3107875"/>
            <a:ext cx="4045199" cy="123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8" name="Google Shape;38;p1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429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" name="Google Shape;3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40" name="Google Shape;40;p12"/>
          <p:cNvCxnSpPr/>
          <p:nvPr/>
        </p:nvCxnSpPr>
        <p:spPr>
          <a:xfrm>
            <a:off x="6524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EB222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" name="Google Shape;41;p12"/>
          <p:cNvCxnSpPr/>
          <p:nvPr/>
        </p:nvCxnSpPr>
        <p:spPr>
          <a:xfrm flipH="1" rot="10800000">
            <a:off x="423800" y="4823675"/>
            <a:ext cx="3081600" cy="1200"/>
          </a:xfrm>
          <a:prstGeom prst="straightConnector1">
            <a:avLst/>
          </a:prstGeom>
          <a:noFill/>
          <a:ln cap="flat" cmpd="sng" w="28575">
            <a:solidFill>
              <a:srgbClr val="26ABE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12"/>
          <p:cNvSpPr txBox="1"/>
          <p:nvPr/>
        </p:nvSpPr>
        <p:spPr>
          <a:xfrm>
            <a:off x="804325" y="4826075"/>
            <a:ext cx="2992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Connection | Collaboration | Community </a:t>
            </a:r>
            <a:endParaRPr b="0" i="0" sz="10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26ABE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26AB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p12"/>
          <p:cNvCxnSpPr/>
          <p:nvPr/>
        </p:nvCxnSpPr>
        <p:spPr>
          <a:xfrm flipH="1" rot="10800000">
            <a:off x="271400" y="4823675"/>
            <a:ext cx="2479500" cy="1200"/>
          </a:xfrm>
          <a:prstGeom prst="straightConnector1">
            <a:avLst/>
          </a:prstGeom>
          <a:noFill/>
          <a:ln cap="flat" cmpd="sng" w="2857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4" name="Google Shape;44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1884" y="548542"/>
            <a:ext cx="2357681" cy="81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/>
          <p:nvPr>
            <p:ph type="title"/>
          </p:nvPr>
        </p:nvSpPr>
        <p:spPr>
          <a:xfrm>
            <a:off x="311701" y="445025"/>
            <a:ext cx="7134128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" name="Google Shape;47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429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49" name="Google Shape;49;p14"/>
          <p:cNvCxnSpPr/>
          <p:nvPr/>
        </p:nvCxnSpPr>
        <p:spPr>
          <a:xfrm>
            <a:off x="43862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EB222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" name="Google Shape;50;p14"/>
          <p:cNvCxnSpPr/>
          <p:nvPr/>
        </p:nvCxnSpPr>
        <p:spPr>
          <a:xfrm>
            <a:off x="27860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26ABE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14"/>
          <p:cNvSpPr txBox="1"/>
          <p:nvPr/>
        </p:nvSpPr>
        <p:spPr>
          <a:xfrm>
            <a:off x="3014125" y="4826075"/>
            <a:ext cx="2992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Connection | Collaboration | Community </a:t>
            </a:r>
            <a:endParaRPr b="0" i="0" sz="10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26ABE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26AB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" name="Google Shape;52;p14"/>
          <p:cNvCxnSpPr/>
          <p:nvPr/>
        </p:nvCxnSpPr>
        <p:spPr>
          <a:xfrm>
            <a:off x="11096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3" name="Google Shape;53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06322" y="83781"/>
            <a:ext cx="1474052" cy="50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type="title"/>
          </p:nvPr>
        </p:nvSpPr>
        <p:spPr>
          <a:xfrm>
            <a:off x="311700" y="445025"/>
            <a:ext cx="6370768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" name="Google Shape;56;p1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429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15"/>
          <p:cNvSpPr txBox="1"/>
          <p:nvPr>
            <p:ph idx="2" type="body"/>
          </p:nvPr>
        </p:nvSpPr>
        <p:spPr>
          <a:xfrm>
            <a:off x="4832399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429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" name="Google Shape;58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9" name="Google Shape;59;p15"/>
          <p:cNvCxnSpPr/>
          <p:nvPr/>
        </p:nvCxnSpPr>
        <p:spPr>
          <a:xfrm>
            <a:off x="43862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EB222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" name="Google Shape;60;p15"/>
          <p:cNvCxnSpPr/>
          <p:nvPr/>
        </p:nvCxnSpPr>
        <p:spPr>
          <a:xfrm>
            <a:off x="27860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26ABE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" name="Google Shape;61;p15"/>
          <p:cNvSpPr txBox="1"/>
          <p:nvPr/>
        </p:nvSpPr>
        <p:spPr>
          <a:xfrm>
            <a:off x="3014125" y="4826075"/>
            <a:ext cx="2992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Connection | Collaboration | Community </a:t>
            </a:r>
            <a:endParaRPr b="0" i="0" sz="10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26ABE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26AB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" name="Google Shape;62;p15"/>
          <p:cNvCxnSpPr/>
          <p:nvPr/>
        </p:nvCxnSpPr>
        <p:spPr>
          <a:xfrm>
            <a:off x="11096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3" name="Google Shape;6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7106" y="86683"/>
            <a:ext cx="1474052" cy="50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6" name="Google Shape;66;p16"/>
          <p:cNvSpPr txBox="1"/>
          <p:nvPr>
            <p:ph idx="1" type="body"/>
          </p:nvPr>
        </p:nvSpPr>
        <p:spPr>
          <a:xfrm>
            <a:off x="311700" y="1389600"/>
            <a:ext cx="415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429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68" name="Google Shape;68;p16"/>
          <p:cNvCxnSpPr/>
          <p:nvPr/>
        </p:nvCxnSpPr>
        <p:spPr>
          <a:xfrm>
            <a:off x="43862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EB222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" name="Google Shape;69;p16"/>
          <p:cNvCxnSpPr/>
          <p:nvPr/>
        </p:nvCxnSpPr>
        <p:spPr>
          <a:xfrm>
            <a:off x="27860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26ABE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0" name="Google Shape;70;p16"/>
          <p:cNvSpPr txBox="1"/>
          <p:nvPr/>
        </p:nvSpPr>
        <p:spPr>
          <a:xfrm>
            <a:off x="3014125" y="4826075"/>
            <a:ext cx="2992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Connection | Collaboration | Community </a:t>
            </a:r>
            <a:endParaRPr b="0" i="0" sz="10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26ABE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26AB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" name="Google Shape;71;p16"/>
          <p:cNvCxnSpPr/>
          <p:nvPr/>
        </p:nvCxnSpPr>
        <p:spPr>
          <a:xfrm>
            <a:off x="11096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2" name="Google Shape;7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06322" y="83781"/>
            <a:ext cx="1474052" cy="50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title"/>
          </p:nvPr>
        </p:nvSpPr>
        <p:spPr>
          <a:xfrm>
            <a:off x="250225" y="74710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76" name="Google Shape;76;p18"/>
          <p:cNvCxnSpPr/>
          <p:nvPr/>
        </p:nvCxnSpPr>
        <p:spPr>
          <a:xfrm>
            <a:off x="43862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EB222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" name="Google Shape;77;p18"/>
          <p:cNvCxnSpPr/>
          <p:nvPr/>
        </p:nvCxnSpPr>
        <p:spPr>
          <a:xfrm>
            <a:off x="27860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26ABE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8" name="Google Shape;78;p18"/>
          <p:cNvSpPr txBox="1"/>
          <p:nvPr/>
        </p:nvSpPr>
        <p:spPr>
          <a:xfrm>
            <a:off x="3014125" y="4826075"/>
            <a:ext cx="2992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Connection | Collaboration | Community </a:t>
            </a:r>
            <a:endParaRPr b="0" i="0" sz="10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26ABE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26AB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" name="Google Shape;79;p18"/>
          <p:cNvCxnSpPr/>
          <p:nvPr/>
        </p:nvCxnSpPr>
        <p:spPr>
          <a:xfrm>
            <a:off x="11096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0" name="Google Shape;80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06322" y="83781"/>
            <a:ext cx="1474052" cy="50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83" name="Google Shape;83;p19"/>
          <p:cNvCxnSpPr/>
          <p:nvPr/>
        </p:nvCxnSpPr>
        <p:spPr>
          <a:xfrm>
            <a:off x="43862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EB222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" name="Google Shape;84;p19"/>
          <p:cNvCxnSpPr/>
          <p:nvPr/>
        </p:nvCxnSpPr>
        <p:spPr>
          <a:xfrm>
            <a:off x="27860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26ABE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" name="Google Shape;85;p19"/>
          <p:cNvSpPr txBox="1"/>
          <p:nvPr/>
        </p:nvSpPr>
        <p:spPr>
          <a:xfrm>
            <a:off x="3014125" y="4826075"/>
            <a:ext cx="2992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Connection | Collaboration | Community </a:t>
            </a:r>
            <a:endParaRPr b="0" i="0" sz="10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26ABE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26AB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" name="Google Shape;86;p19"/>
          <p:cNvCxnSpPr/>
          <p:nvPr/>
        </p:nvCxnSpPr>
        <p:spPr>
          <a:xfrm>
            <a:off x="1109600" y="4824875"/>
            <a:ext cx="3660000" cy="0"/>
          </a:xfrm>
          <a:prstGeom prst="straightConnector1">
            <a:avLst/>
          </a:prstGeom>
          <a:noFill/>
          <a:ln cap="flat" cmpd="sng" w="2857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7" name="Google Shape;87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06322" y="83781"/>
            <a:ext cx="1474052" cy="50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/>
          <p:nvPr>
            <p:ph type="title"/>
          </p:nvPr>
        </p:nvSpPr>
        <p:spPr>
          <a:xfrm>
            <a:off x="311700" y="473600"/>
            <a:ext cx="7023911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E319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Relationship Id="rId6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5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26.png"/><Relationship Id="rId5" Type="http://schemas.openxmlformats.org/officeDocument/2006/relationships/image" Target="../media/image12.png"/><Relationship Id="rId6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27.png"/><Relationship Id="rId6" Type="http://schemas.openxmlformats.org/officeDocument/2006/relationships/image" Target="../media/image17.png"/><Relationship Id="rId7" Type="http://schemas.openxmlformats.org/officeDocument/2006/relationships/image" Target="../media/image13.png"/><Relationship Id="rId8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/>
          <p:nvPr>
            <p:ph type="ctrTitle"/>
          </p:nvPr>
        </p:nvSpPr>
        <p:spPr>
          <a:xfrm>
            <a:off x="368579" y="1257310"/>
            <a:ext cx="8520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-GB" sz="3600">
                <a:latin typeface="Calibri"/>
                <a:ea typeface="Calibri"/>
                <a:cs typeface="Calibri"/>
                <a:sym typeface="Calibri"/>
              </a:rPr>
              <a:t>When Infrastructure Meets Courage</a:t>
            </a:r>
            <a:endParaRPr b="1"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>
            <p:ph idx="1" type="subTitle"/>
          </p:nvPr>
        </p:nvSpPr>
        <p:spPr>
          <a:xfrm>
            <a:off x="230424" y="1980345"/>
            <a:ext cx="8520600" cy="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400">
                <a:latin typeface="Calibri"/>
                <a:ea typeface="Calibri"/>
                <a:cs typeface="Calibri"/>
                <a:sym typeface="Calibri"/>
              </a:rPr>
              <a:t>Digital Sisu and the Rise of DevOps at RENU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 txBox="1"/>
          <p:nvPr>
            <p:ph idx="1" type="subTitle"/>
          </p:nvPr>
        </p:nvSpPr>
        <p:spPr>
          <a:xfrm>
            <a:off x="390949" y="2744422"/>
            <a:ext cx="8520600" cy="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400">
                <a:latin typeface="Calibri"/>
                <a:ea typeface="Calibri"/>
                <a:cs typeface="Calibri"/>
                <a:sym typeface="Calibri"/>
              </a:rPr>
              <a:t>Josh Elias Lubuulwa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95" name="Google Shape;95;p1"/>
          <p:cNvSpPr txBox="1"/>
          <p:nvPr>
            <p:ph idx="1" type="subTitle"/>
          </p:nvPr>
        </p:nvSpPr>
        <p:spPr>
          <a:xfrm>
            <a:off x="429474" y="4177170"/>
            <a:ext cx="8520600" cy="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i="1" lang="en-GB" sz="1600">
                <a:latin typeface="Calibri"/>
                <a:ea typeface="Calibri"/>
                <a:cs typeface="Calibri"/>
                <a:sym typeface="Calibri"/>
              </a:rPr>
              <a:t>tnc</a:t>
            </a:r>
            <a:r>
              <a:rPr i="1" lang="en-GB" sz="1600">
                <a:latin typeface="Calibri"/>
                <a:ea typeface="Calibri"/>
                <a:cs typeface="Calibri"/>
                <a:sym typeface="Calibri"/>
              </a:rPr>
              <a:t>26</a:t>
            </a:r>
            <a:r>
              <a:rPr i="1" lang="en-GB" sz="1600">
                <a:latin typeface="Calibri"/>
                <a:ea typeface="Calibri"/>
                <a:cs typeface="Calibri"/>
                <a:sym typeface="Calibri"/>
              </a:rPr>
              <a:t> Helsinki</a:t>
            </a:r>
            <a:endParaRPr i="1"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7" name="Google Shape;97;p1"/>
          <p:cNvSpPr txBox="1"/>
          <p:nvPr>
            <p:ph idx="1" type="subTitle"/>
          </p:nvPr>
        </p:nvSpPr>
        <p:spPr>
          <a:xfrm>
            <a:off x="549489" y="3509501"/>
            <a:ext cx="8520600" cy="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i="1" lang="en-GB" sz="1800">
                <a:latin typeface="Calibri"/>
                <a:ea typeface="Calibri"/>
                <a:cs typeface="Calibri"/>
                <a:sym typeface="Calibri"/>
              </a:rPr>
              <a:t>Research and Education Network for Uganda (RENU)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e49e8e1f40_0_356"/>
          <p:cNvSpPr/>
          <p:nvPr/>
        </p:nvSpPr>
        <p:spPr>
          <a:xfrm>
            <a:off x="318749" y="170522"/>
            <a:ext cx="5486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7C8C"/>
              </a:buClr>
              <a:buSzPts val="2400"/>
              <a:buFont typeface="Calibri"/>
              <a:buNone/>
            </a:pPr>
            <a:r>
              <a:rPr b="1" lang="en-GB" sz="2600">
                <a:solidFill>
                  <a:srgbClr val="2E3192"/>
                </a:solidFill>
                <a:latin typeface="Calibri"/>
                <a:ea typeface="Calibri"/>
                <a:cs typeface="Calibri"/>
                <a:sym typeface="Calibri"/>
              </a:rPr>
              <a:t>Embracing DevOps as a Philosophy</a:t>
            </a:r>
            <a:endParaRPr b="1" sz="2600">
              <a:solidFill>
                <a:srgbClr val="2E31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3e49e8e1f40_0_356"/>
          <p:cNvSpPr txBox="1"/>
          <p:nvPr>
            <p:ph idx="12" type="sldNum"/>
          </p:nvPr>
        </p:nvSpPr>
        <p:spPr>
          <a:xfrm>
            <a:off x="8652500" y="4651071"/>
            <a:ext cx="565500" cy="405900"/>
          </a:xfrm>
          <a:prstGeom prst="rect">
            <a:avLst/>
          </a:prstGeom>
        </p:spPr>
        <p:txBody>
          <a:bodyPr anchorCtr="0" anchor="ctr" bIns="94250" lIns="94250" spcFirstLastPara="1" rIns="94250" wrap="square" tIns="942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1"/>
              <a:buFont typeface="Arial"/>
              <a:buNone/>
            </a:pPr>
            <a:fld id="{00000000-1234-1234-1234-123412341234}" type="slidenum">
              <a:rPr lang="en-GB" sz="1031"/>
              <a:t>‹#›</a:t>
            </a:fld>
            <a:endParaRPr sz="1031"/>
          </a:p>
        </p:txBody>
      </p:sp>
      <p:pic>
        <p:nvPicPr>
          <p:cNvPr id="207" name="Google Shape;207;g3e49e8e1f40_0_356" title="ChatGPT Image Jun 2, 2026, 11_02_1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410" y="1178366"/>
            <a:ext cx="5240325" cy="349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3e49e8e1f40_0_356"/>
          <p:cNvSpPr/>
          <p:nvPr/>
        </p:nvSpPr>
        <p:spPr>
          <a:xfrm>
            <a:off x="5116591" y="648409"/>
            <a:ext cx="3859200" cy="661800"/>
          </a:xfrm>
          <a:prstGeom prst="rect">
            <a:avLst/>
          </a:prstGeom>
          <a:solidFill>
            <a:srgbClr val="FFFFFF"/>
          </a:solidFill>
          <a:ln cap="flat" cmpd="sng" w="15300">
            <a:solidFill>
              <a:srgbClr val="DDD8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0250" lIns="110250" spcFirstLastPara="1" rIns="110250" wrap="square" tIns="110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3e49e8e1f40_0_356"/>
          <p:cNvSpPr/>
          <p:nvPr/>
        </p:nvSpPr>
        <p:spPr>
          <a:xfrm>
            <a:off x="5116591" y="648409"/>
            <a:ext cx="77100" cy="661800"/>
          </a:xfrm>
          <a:prstGeom prst="rect">
            <a:avLst/>
          </a:prstGeom>
          <a:solidFill>
            <a:srgbClr val="0D9488"/>
          </a:solidFill>
          <a:ln cap="flat" cmpd="sng" w="15300">
            <a:solidFill>
              <a:srgbClr val="0D94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0250" lIns="110250" spcFirstLastPara="1" rIns="110250" wrap="square" tIns="110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3e49e8e1f40_0_356"/>
          <p:cNvSpPr/>
          <p:nvPr/>
        </p:nvSpPr>
        <p:spPr>
          <a:xfrm>
            <a:off x="5337128" y="692517"/>
            <a:ext cx="35286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E1A"/>
              </a:buClr>
              <a:buSzPts val="1327"/>
              <a:buFont typeface="Calibri"/>
              <a:buNone/>
            </a:pPr>
            <a:r>
              <a:rPr b="1" i="0" lang="en-GB" sz="1527" u="none" cap="none" strike="noStrike">
                <a:solidFill>
                  <a:srgbClr val="1A2E1A"/>
                </a:solidFill>
                <a:latin typeface="Calibri"/>
                <a:ea typeface="Calibri"/>
                <a:cs typeface="Calibri"/>
                <a:sym typeface="Calibri"/>
              </a:rPr>
              <a:t>Breaking Silos</a:t>
            </a:r>
            <a:endParaRPr b="0" i="0" sz="152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3e49e8e1f40_0_356"/>
          <p:cNvSpPr/>
          <p:nvPr/>
        </p:nvSpPr>
        <p:spPr>
          <a:xfrm>
            <a:off x="5337128" y="1001272"/>
            <a:ext cx="35286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D5A3E"/>
              </a:buClr>
              <a:buSzPts val="1146"/>
              <a:buFont typeface="Calibri"/>
              <a:buNone/>
            </a:pPr>
            <a:r>
              <a:rPr b="0" i="0" lang="en-GB" sz="124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Teams work as one unit</a:t>
            </a:r>
            <a:endParaRPr b="0" i="0" sz="124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3e49e8e1f40_0_356"/>
          <p:cNvSpPr/>
          <p:nvPr/>
        </p:nvSpPr>
        <p:spPr>
          <a:xfrm>
            <a:off x="5116591" y="1497484"/>
            <a:ext cx="3859200" cy="661800"/>
          </a:xfrm>
          <a:prstGeom prst="rect">
            <a:avLst/>
          </a:prstGeom>
          <a:solidFill>
            <a:srgbClr val="FFFFFF"/>
          </a:solidFill>
          <a:ln cap="flat" cmpd="sng" w="15300">
            <a:solidFill>
              <a:srgbClr val="DDD8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0250" lIns="110250" spcFirstLastPara="1" rIns="110250" wrap="square" tIns="110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3e49e8e1f40_0_356"/>
          <p:cNvSpPr/>
          <p:nvPr/>
        </p:nvSpPr>
        <p:spPr>
          <a:xfrm>
            <a:off x="5116591" y="1497484"/>
            <a:ext cx="77100" cy="661800"/>
          </a:xfrm>
          <a:prstGeom prst="rect">
            <a:avLst/>
          </a:prstGeom>
          <a:solidFill>
            <a:srgbClr val="0D9488"/>
          </a:solidFill>
          <a:ln cap="flat" cmpd="sng" w="15300">
            <a:solidFill>
              <a:srgbClr val="0D94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0250" lIns="110250" spcFirstLastPara="1" rIns="110250" wrap="square" tIns="110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3e49e8e1f40_0_356"/>
          <p:cNvSpPr/>
          <p:nvPr/>
        </p:nvSpPr>
        <p:spPr>
          <a:xfrm>
            <a:off x="5337128" y="1541592"/>
            <a:ext cx="35286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E1A"/>
              </a:buClr>
              <a:buSzPts val="1327"/>
              <a:buFont typeface="Calibri"/>
              <a:buNone/>
            </a:pPr>
            <a:r>
              <a:rPr b="1" i="0" lang="en-GB" sz="1527" u="none" cap="none" strike="noStrike">
                <a:solidFill>
                  <a:srgbClr val="1A2E1A"/>
                </a:solidFill>
                <a:latin typeface="Calibri"/>
                <a:ea typeface="Calibri"/>
                <a:cs typeface="Calibri"/>
                <a:sym typeface="Calibri"/>
              </a:rPr>
              <a:t>Building Trust</a:t>
            </a:r>
            <a:endParaRPr b="0" i="0" sz="152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3e49e8e1f40_0_356"/>
          <p:cNvSpPr/>
          <p:nvPr/>
        </p:nvSpPr>
        <p:spPr>
          <a:xfrm>
            <a:off x="5337128" y="1850347"/>
            <a:ext cx="35286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D5A3E"/>
              </a:buClr>
              <a:buSzPts val="1146"/>
              <a:buFont typeface="Calibri"/>
              <a:buNone/>
            </a:pPr>
            <a:r>
              <a:rPr b="0" i="0" lang="en-GB" sz="124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Shared accountability across roles</a:t>
            </a:r>
            <a:endParaRPr b="0" i="0" sz="124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g3e49e8e1f40_0_356"/>
          <p:cNvSpPr/>
          <p:nvPr/>
        </p:nvSpPr>
        <p:spPr>
          <a:xfrm>
            <a:off x="5116591" y="2346560"/>
            <a:ext cx="3859200" cy="661800"/>
          </a:xfrm>
          <a:prstGeom prst="rect">
            <a:avLst/>
          </a:prstGeom>
          <a:solidFill>
            <a:srgbClr val="FFFFFF"/>
          </a:solidFill>
          <a:ln cap="flat" cmpd="sng" w="15300">
            <a:solidFill>
              <a:srgbClr val="DDD8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0250" lIns="110250" spcFirstLastPara="1" rIns="110250" wrap="square" tIns="110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3e49e8e1f40_0_356"/>
          <p:cNvSpPr/>
          <p:nvPr/>
        </p:nvSpPr>
        <p:spPr>
          <a:xfrm>
            <a:off x="5116591" y="2346560"/>
            <a:ext cx="77100" cy="661800"/>
          </a:xfrm>
          <a:prstGeom prst="rect">
            <a:avLst/>
          </a:prstGeom>
          <a:solidFill>
            <a:srgbClr val="0D9488"/>
          </a:solidFill>
          <a:ln cap="flat" cmpd="sng" w="15300">
            <a:solidFill>
              <a:srgbClr val="0D94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0250" lIns="110250" spcFirstLastPara="1" rIns="110250" wrap="square" tIns="110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3e49e8e1f40_0_356"/>
          <p:cNvSpPr/>
          <p:nvPr/>
        </p:nvSpPr>
        <p:spPr>
          <a:xfrm>
            <a:off x="5337128" y="2390668"/>
            <a:ext cx="35286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E1A"/>
              </a:buClr>
              <a:buSzPts val="1327"/>
              <a:buFont typeface="Calibri"/>
              <a:buNone/>
            </a:pPr>
            <a:r>
              <a:rPr b="1" i="0" lang="en-GB" sz="1527" u="none" cap="none" strike="noStrike">
                <a:solidFill>
                  <a:srgbClr val="1A2E1A"/>
                </a:solidFill>
                <a:latin typeface="Calibri"/>
                <a:ea typeface="Calibri"/>
                <a:cs typeface="Calibri"/>
                <a:sym typeface="Calibri"/>
              </a:rPr>
              <a:t>Shared Responsibility</a:t>
            </a:r>
            <a:endParaRPr b="0" i="0" sz="152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g3e49e8e1f40_0_356"/>
          <p:cNvSpPr/>
          <p:nvPr/>
        </p:nvSpPr>
        <p:spPr>
          <a:xfrm>
            <a:off x="5337128" y="2699422"/>
            <a:ext cx="35286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D5A3E"/>
              </a:buClr>
              <a:buSzPts val="1146"/>
              <a:buFont typeface="Calibri"/>
              <a:buNone/>
            </a:pPr>
            <a:r>
              <a:rPr b="0" i="0" lang="en-GB" sz="124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Everyone owns service quality</a:t>
            </a:r>
            <a:endParaRPr b="0" i="0" sz="124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3e49e8e1f40_0_356"/>
          <p:cNvSpPr/>
          <p:nvPr/>
        </p:nvSpPr>
        <p:spPr>
          <a:xfrm>
            <a:off x="5116591" y="3195635"/>
            <a:ext cx="3859200" cy="661800"/>
          </a:xfrm>
          <a:prstGeom prst="rect">
            <a:avLst/>
          </a:prstGeom>
          <a:solidFill>
            <a:srgbClr val="FFFFFF"/>
          </a:solidFill>
          <a:ln cap="flat" cmpd="sng" w="15300">
            <a:solidFill>
              <a:srgbClr val="DDD8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0250" lIns="110250" spcFirstLastPara="1" rIns="110250" wrap="square" tIns="110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3e49e8e1f40_0_356"/>
          <p:cNvSpPr/>
          <p:nvPr/>
        </p:nvSpPr>
        <p:spPr>
          <a:xfrm>
            <a:off x="5116591" y="3195635"/>
            <a:ext cx="77100" cy="661800"/>
          </a:xfrm>
          <a:prstGeom prst="rect">
            <a:avLst/>
          </a:prstGeom>
          <a:solidFill>
            <a:srgbClr val="0D9488"/>
          </a:solidFill>
          <a:ln cap="flat" cmpd="sng" w="15300">
            <a:solidFill>
              <a:srgbClr val="0D94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0250" lIns="110250" spcFirstLastPara="1" rIns="110250" wrap="square" tIns="110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3e49e8e1f40_0_356"/>
          <p:cNvSpPr/>
          <p:nvPr/>
        </p:nvSpPr>
        <p:spPr>
          <a:xfrm>
            <a:off x="5337128" y="3239743"/>
            <a:ext cx="35286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E1A"/>
              </a:buClr>
              <a:buSzPts val="1327"/>
              <a:buFont typeface="Calibri"/>
              <a:buNone/>
            </a:pPr>
            <a:r>
              <a:rPr b="1" i="0" lang="en-GB" sz="1527" u="none" cap="none" strike="noStrike">
                <a:solidFill>
                  <a:srgbClr val="1A2E1A"/>
                </a:solidFill>
                <a:latin typeface="Calibri"/>
                <a:ea typeface="Calibri"/>
                <a:cs typeface="Calibri"/>
                <a:sym typeface="Calibri"/>
              </a:rPr>
              <a:t>Faster Feedback Loops</a:t>
            </a:r>
            <a:endParaRPr b="0" i="0" sz="152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3e49e8e1f40_0_356"/>
          <p:cNvSpPr/>
          <p:nvPr/>
        </p:nvSpPr>
        <p:spPr>
          <a:xfrm>
            <a:off x="5337128" y="3548498"/>
            <a:ext cx="35286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D5A3E"/>
              </a:buClr>
              <a:buSzPts val="1146"/>
              <a:buFont typeface="Calibri"/>
              <a:buNone/>
            </a:pPr>
            <a:r>
              <a:rPr b="0" i="0" lang="en-GB" sz="124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 from every deployment</a:t>
            </a:r>
            <a:endParaRPr b="0" i="0" sz="124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3e49e8e1f40_0_356"/>
          <p:cNvSpPr/>
          <p:nvPr/>
        </p:nvSpPr>
        <p:spPr>
          <a:xfrm>
            <a:off x="5116591" y="4044711"/>
            <a:ext cx="3859200" cy="661800"/>
          </a:xfrm>
          <a:prstGeom prst="rect">
            <a:avLst/>
          </a:prstGeom>
          <a:solidFill>
            <a:srgbClr val="FFFFFF"/>
          </a:solidFill>
          <a:ln cap="flat" cmpd="sng" w="15300">
            <a:solidFill>
              <a:srgbClr val="DDD8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0250" lIns="110250" spcFirstLastPara="1" rIns="110250" wrap="square" tIns="110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3e49e8e1f40_0_356"/>
          <p:cNvSpPr/>
          <p:nvPr/>
        </p:nvSpPr>
        <p:spPr>
          <a:xfrm>
            <a:off x="5116591" y="4044711"/>
            <a:ext cx="77100" cy="661800"/>
          </a:xfrm>
          <a:prstGeom prst="rect">
            <a:avLst/>
          </a:prstGeom>
          <a:solidFill>
            <a:srgbClr val="0D9488"/>
          </a:solidFill>
          <a:ln cap="flat" cmpd="sng" w="15300">
            <a:solidFill>
              <a:srgbClr val="0D94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0250" lIns="110250" spcFirstLastPara="1" rIns="110250" wrap="square" tIns="110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3e49e8e1f40_0_356"/>
          <p:cNvSpPr/>
          <p:nvPr/>
        </p:nvSpPr>
        <p:spPr>
          <a:xfrm>
            <a:off x="5337128" y="4088819"/>
            <a:ext cx="35286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E1A"/>
              </a:buClr>
              <a:buSzPts val="1327"/>
              <a:buFont typeface="Calibri"/>
              <a:buNone/>
            </a:pPr>
            <a:r>
              <a:rPr b="1" i="0" lang="en-GB" sz="1527" u="none" cap="none" strike="noStrike">
                <a:solidFill>
                  <a:srgbClr val="1A2E1A"/>
                </a:solidFill>
                <a:latin typeface="Calibri"/>
                <a:ea typeface="Calibri"/>
                <a:cs typeface="Calibri"/>
                <a:sym typeface="Calibri"/>
              </a:rPr>
              <a:t>Continuous Learning</a:t>
            </a:r>
            <a:endParaRPr b="0" i="0" sz="152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3e49e8e1f40_0_356"/>
          <p:cNvSpPr/>
          <p:nvPr/>
        </p:nvSpPr>
        <p:spPr>
          <a:xfrm>
            <a:off x="5337128" y="4397573"/>
            <a:ext cx="35286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D5A3E"/>
              </a:buClr>
              <a:buSzPts val="1146"/>
              <a:buFont typeface="Calibri"/>
              <a:buNone/>
            </a:pPr>
            <a:r>
              <a:rPr b="0" i="0" lang="en-GB" sz="124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Improvement never stops</a:t>
            </a:r>
            <a:endParaRPr b="0" i="0" sz="124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e49e8e1f40_0_558"/>
          <p:cNvSpPr/>
          <p:nvPr/>
        </p:nvSpPr>
        <p:spPr>
          <a:xfrm>
            <a:off x="250554" y="167201"/>
            <a:ext cx="5486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7C8C"/>
              </a:buClr>
              <a:buSzPts val="2400"/>
              <a:buFont typeface="Calibri"/>
              <a:buNone/>
            </a:pPr>
            <a:r>
              <a:rPr b="1" i="0" lang="en-GB" sz="2600" u="none" cap="none" strike="noStrike">
                <a:solidFill>
                  <a:srgbClr val="2E3192"/>
                </a:solidFill>
                <a:latin typeface="Calibri"/>
                <a:ea typeface="Calibri"/>
                <a:cs typeface="Calibri"/>
                <a:sym typeface="Calibri"/>
              </a:rPr>
              <a:t>Failure Became a Learning Mechanism</a:t>
            </a:r>
            <a:endParaRPr b="1" i="0" sz="2600" u="none" cap="none" strike="noStrike">
              <a:solidFill>
                <a:srgbClr val="2E31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g3e49e8e1f40_0_558"/>
          <p:cNvSpPr/>
          <p:nvPr/>
        </p:nvSpPr>
        <p:spPr>
          <a:xfrm>
            <a:off x="1553561" y="795152"/>
            <a:ext cx="64128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FAFE"/>
              </a:buClr>
              <a:buSzPts val="1219"/>
              <a:buFont typeface="Calibri"/>
              <a:buNone/>
            </a:pPr>
            <a:r>
              <a:rPr b="0" lang="en-GB" sz="201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Psychological safety made continuous improvement possible.</a:t>
            </a:r>
            <a:endParaRPr b="0" sz="201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35" name="Google Shape;235;g3e49e8e1f40_0_5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398" y="3324085"/>
            <a:ext cx="371581" cy="37158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3e49e8e1f40_0_558"/>
          <p:cNvSpPr/>
          <p:nvPr/>
        </p:nvSpPr>
        <p:spPr>
          <a:xfrm>
            <a:off x="656335" y="4240967"/>
            <a:ext cx="85464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13"/>
              <a:buFont typeface="Georgia"/>
              <a:buNone/>
            </a:pPr>
            <a:r>
              <a:rPr lang="en-GB" sz="1713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This strengthened both systems and teams</a:t>
            </a:r>
            <a:endParaRPr sz="1713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37" name="Google Shape;237;g3e49e8e1f40_0_5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3809" y="1485289"/>
            <a:ext cx="2159975" cy="215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3e49e8e1f40_0_558" title="ChatGPT Image May 27, 2026, 06_32_53 AM.png"/>
          <p:cNvPicPr preferRelativeResize="0"/>
          <p:nvPr/>
        </p:nvPicPr>
        <p:blipFill rotWithShape="1">
          <a:blip r:embed="rId5">
            <a:alphaModFix/>
          </a:blip>
          <a:srcRect b="0" l="17333" r="16000" t="0"/>
          <a:stretch/>
        </p:blipFill>
        <p:spPr>
          <a:xfrm>
            <a:off x="3373900" y="1513454"/>
            <a:ext cx="2159973" cy="215997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3e49e8e1f40_0_558"/>
          <p:cNvSpPr/>
          <p:nvPr/>
        </p:nvSpPr>
        <p:spPr>
          <a:xfrm>
            <a:off x="2768611" y="2490323"/>
            <a:ext cx="403800" cy="294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4B8A6"/>
          </a:solidFill>
          <a:ln cap="flat" cmpd="sng" w="102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450" lIns="73450" spcFirstLastPara="1" rIns="73450" wrap="square" tIns="73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g3e49e8e1f40_0_558" title="ChatGPT Image May 27, 2026, 06_38_12 AM.png"/>
          <p:cNvPicPr preferRelativeResize="0"/>
          <p:nvPr/>
        </p:nvPicPr>
        <p:blipFill rotWithShape="1">
          <a:blip r:embed="rId6">
            <a:alphaModFix/>
          </a:blip>
          <a:srcRect b="0" l="14595" r="3411" t="0"/>
          <a:stretch/>
        </p:blipFill>
        <p:spPr>
          <a:xfrm>
            <a:off x="6346331" y="1427000"/>
            <a:ext cx="2644600" cy="21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3e49e8e1f40_0_558"/>
          <p:cNvSpPr/>
          <p:nvPr/>
        </p:nvSpPr>
        <p:spPr>
          <a:xfrm>
            <a:off x="5773361" y="2446436"/>
            <a:ext cx="403800" cy="294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4B8A6"/>
          </a:solidFill>
          <a:ln cap="flat" cmpd="sng" w="102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450" lIns="73450" spcFirstLastPara="1" rIns="73450" wrap="square" tIns="73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3e49e8e1f40_0_558"/>
          <p:cNvSpPr/>
          <p:nvPr/>
        </p:nvSpPr>
        <p:spPr>
          <a:xfrm>
            <a:off x="98471" y="3764074"/>
            <a:ext cx="24975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309"/>
              </a:buClr>
              <a:buSzPts val="803"/>
              <a:buFont typeface="Calibri"/>
              <a:buNone/>
            </a:pPr>
            <a:r>
              <a:rPr b="1" i="0" lang="en-GB" sz="1203" u="none" cap="none" strike="noStrike">
                <a:solidFill>
                  <a:srgbClr val="B45309"/>
                </a:solidFill>
                <a:latin typeface="Calibri"/>
                <a:ea typeface="Calibri"/>
                <a:cs typeface="Calibri"/>
                <a:sym typeface="Calibri"/>
              </a:rPr>
              <a:t>Blame, Fear, Finger Pointing</a:t>
            </a:r>
            <a:endParaRPr b="0" i="0" sz="120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3e49e8e1f40_0_558"/>
          <p:cNvSpPr/>
          <p:nvPr/>
        </p:nvSpPr>
        <p:spPr>
          <a:xfrm>
            <a:off x="3252969" y="3812842"/>
            <a:ext cx="24975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8A6"/>
              </a:buClr>
              <a:buSzPts val="803"/>
              <a:buFont typeface="Calibri"/>
              <a:buNone/>
            </a:pPr>
            <a:r>
              <a:rPr b="1" i="0" lang="en-GB" sz="1203" u="none" cap="none" strike="noStrike">
                <a:solidFill>
                  <a:srgbClr val="14B8A6"/>
                </a:solidFill>
                <a:latin typeface="Calibri"/>
                <a:ea typeface="Calibri"/>
                <a:cs typeface="Calibri"/>
                <a:sym typeface="Calibri"/>
              </a:rPr>
              <a:t>Learning opportunities, inputs for improvement. shared experiences</a:t>
            </a:r>
            <a:endParaRPr b="0" i="0" sz="120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3e49e8e1f40_0_558"/>
          <p:cNvSpPr/>
          <p:nvPr/>
        </p:nvSpPr>
        <p:spPr>
          <a:xfrm>
            <a:off x="6379513" y="3754806"/>
            <a:ext cx="26448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9488"/>
              </a:buClr>
              <a:buSzPts val="803"/>
              <a:buFont typeface="Calibri"/>
              <a:buNone/>
            </a:pPr>
            <a:r>
              <a:rPr b="1" i="0" lang="en-GB" sz="1203" u="none" cap="none" strike="noStrike">
                <a:solidFill>
                  <a:srgbClr val="0D9488"/>
                </a:solidFill>
                <a:latin typeface="Calibri"/>
                <a:ea typeface="Calibri"/>
                <a:cs typeface="Calibri"/>
                <a:sym typeface="Calibri"/>
              </a:rPr>
              <a:t>Improvement</a:t>
            </a:r>
            <a:endParaRPr b="0" i="0" sz="120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3e49e8e1f40_0_5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e49e8e1f40_0_410"/>
          <p:cNvSpPr/>
          <p:nvPr/>
        </p:nvSpPr>
        <p:spPr>
          <a:xfrm>
            <a:off x="272411" y="189057"/>
            <a:ext cx="5486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7C8C"/>
              </a:buClr>
              <a:buSzPts val="2400"/>
              <a:buFont typeface="Calibri"/>
              <a:buNone/>
            </a:pPr>
            <a:r>
              <a:rPr b="1" lang="en-GB" sz="2600">
                <a:solidFill>
                  <a:srgbClr val="2E3192"/>
                </a:solidFill>
                <a:latin typeface="Calibri"/>
                <a:ea typeface="Calibri"/>
                <a:cs typeface="Calibri"/>
                <a:sym typeface="Calibri"/>
              </a:rPr>
              <a:t>Automation as a Force Multiplier</a:t>
            </a:r>
            <a:endParaRPr b="1" i="0" sz="2600" u="none" cap="none" strike="noStrike">
              <a:solidFill>
                <a:srgbClr val="2E31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g3e49e8e1f40_0_410"/>
          <p:cNvSpPr/>
          <p:nvPr/>
        </p:nvSpPr>
        <p:spPr>
          <a:xfrm>
            <a:off x="91450" y="1487208"/>
            <a:ext cx="24975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309"/>
              </a:buClr>
              <a:buSzPts val="803"/>
              <a:buFont typeface="Calibri"/>
              <a:buNone/>
            </a:pPr>
            <a:r>
              <a:rPr b="1" lang="en-GB" sz="1203">
                <a:solidFill>
                  <a:srgbClr val="B45309"/>
                </a:solidFill>
                <a:latin typeface="Calibri"/>
                <a:ea typeface="Calibri"/>
                <a:cs typeface="Calibri"/>
                <a:sym typeface="Calibri"/>
              </a:rPr>
              <a:t>BEFORE</a:t>
            </a:r>
            <a:endParaRPr b="0" i="0" sz="120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g3e49e8e1f40_0_410"/>
          <p:cNvSpPr/>
          <p:nvPr/>
        </p:nvSpPr>
        <p:spPr>
          <a:xfrm>
            <a:off x="3213436" y="1487208"/>
            <a:ext cx="24975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8A6"/>
              </a:buClr>
              <a:buSzPts val="803"/>
              <a:buFont typeface="Calibri"/>
              <a:buNone/>
            </a:pPr>
            <a:r>
              <a:rPr b="1" i="0" lang="en-GB" sz="1203" u="none" cap="none" strike="noStrike">
                <a:solidFill>
                  <a:srgbClr val="14B8A6"/>
                </a:solidFill>
                <a:latin typeface="Calibri"/>
                <a:ea typeface="Calibri"/>
                <a:cs typeface="Calibri"/>
                <a:sym typeface="Calibri"/>
              </a:rPr>
              <a:t>AUTOMATION</a:t>
            </a:r>
            <a:endParaRPr b="0" i="0" sz="120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g3e49e8e1f40_0_410"/>
          <p:cNvSpPr/>
          <p:nvPr/>
        </p:nvSpPr>
        <p:spPr>
          <a:xfrm>
            <a:off x="6335422" y="1487208"/>
            <a:ext cx="26448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9488"/>
              </a:buClr>
              <a:buSzPts val="803"/>
              <a:buFont typeface="Calibri"/>
              <a:buNone/>
            </a:pPr>
            <a:r>
              <a:rPr b="1" i="0" lang="en-GB" sz="1203" u="none" cap="none" strike="noStrike">
                <a:solidFill>
                  <a:srgbClr val="0D9488"/>
                </a:solidFill>
                <a:latin typeface="Calibri"/>
                <a:ea typeface="Calibri"/>
                <a:cs typeface="Calibri"/>
                <a:sym typeface="Calibri"/>
              </a:rPr>
              <a:t>RESULT</a:t>
            </a:r>
            <a:endParaRPr b="0" i="0" sz="120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3e49e8e1f40_0_410"/>
          <p:cNvSpPr/>
          <p:nvPr/>
        </p:nvSpPr>
        <p:spPr>
          <a:xfrm>
            <a:off x="91450" y="1781042"/>
            <a:ext cx="2497500" cy="844800"/>
          </a:xfrm>
          <a:prstGeom prst="rect">
            <a:avLst/>
          </a:prstGeom>
          <a:solidFill>
            <a:srgbClr val="FEF3C7"/>
          </a:solidFill>
          <a:ln cap="flat" cmpd="sng" w="10200">
            <a:solidFill>
              <a:srgbClr val="FDE68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450" lIns="73450" spcFirstLastPara="1" rIns="73450" wrap="square" tIns="73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3e49e8e1f40_0_410"/>
          <p:cNvSpPr/>
          <p:nvPr/>
        </p:nvSpPr>
        <p:spPr>
          <a:xfrm>
            <a:off x="275096" y="1913267"/>
            <a:ext cx="22035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309"/>
              </a:buClr>
              <a:buSzPts val="1125"/>
              <a:buFont typeface="Calibri"/>
              <a:buNone/>
            </a:pPr>
            <a:r>
              <a:rPr b="1" i="0" lang="en-GB" sz="1125" u="none" cap="none" strike="noStrike">
                <a:solidFill>
                  <a:srgbClr val="B45309"/>
                </a:solidFill>
                <a:latin typeface="Calibri"/>
                <a:ea typeface="Calibri"/>
                <a:cs typeface="Calibri"/>
                <a:sym typeface="Calibri"/>
              </a:rPr>
              <a:t>Manual configuration drift</a:t>
            </a:r>
            <a:endParaRPr b="0" i="0" sz="112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g3e49e8e1f40_0_410"/>
          <p:cNvSpPr/>
          <p:nvPr/>
        </p:nvSpPr>
        <p:spPr>
          <a:xfrm>
            <a:off x="275096" y="2258523"/>
            <a:ext cx="22035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884"/>
              <a:buFont typeface="Calibri"/>
              <a:buNone/>
            </a:pPr>
            <a:r>
              <a:rPr b="0" i="0" lang="en-GB" sz="1100" u="none" cap="none" strike="noStrike">
                <a:solidFill>
                  <a:srgbClr val="475569"/>
                </a:solidFill>
                <a:latin typeface="Calibri"/>
                <a:ea typeface="Calibri"/>
                <a:cs typeface="Calibri"/>
                <a:sym typeface="Calibri"/>
              </a:rPr>
              <a:t>Deployments diverged. ‘Works on my machine’ was normal.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g3e49e8e1f40_0_410"/>
          <p:cNvSpPr/>
          <p:nvPr/>
        </p:nvSpPr>
        <p:spPr>
          <a:xfrm>
            <a:off x="2699227" y="2056512"/>
            <a:ext cx="403800" cy="294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4A3B8"/>
          </a:solidFill>
          <a:ln cap="flat" cmpd="sng" w="102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450" lIns="73450" spcFirstLastPara="1" rIns="73450" wrap="square" tIns="73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3e49e8e1f40_0_410"/>
          <p:cNvSpPr/>
          <p:nvPr/>
        </p:nvSpPr>
        <p:spPr>
          <a:xfrm>
            <a:off x="3213436" y="1781042"/>
            <a:ext cx="2497500" cy="844800"/>
          </a:xfrm>
          <a:prstGeom prst="rect">
            <a:avLst/>
          </a:prstGeom>
          <a:solidFill>
            <a:srgbClr val="EEF7FD"/>
          </a:solidFill>
          <a:ln cap="flat" cmpd="sng" w="10200">
            <a:solidFill>
              <a:srgbClr val="EEF7FD"/>
            </a:solidFill>
            <a:prstDash val="solid"/>
            <a:round/>
            <a:headEnd len="sm" w="sm" type="none"/>
            <a:tailEnd len="sm" w="sm" type="none"/>
          </a:ln>
          <a:effectLst>
            <a:outerShdw blurRad="51013" rotWithShape="0" algn="bl" dir="5400000" dist="20405">
              <a:srgbClr val="0F172A">
                <a:alpha val="10196"/>
              </a:srgbClr>
            </a:outerShdw>
          </a:effectLst>
        </p:spPr>
        <p:txBody>
          <a:bodyPr anchorCtr="0" anchor="ctr" bIns="73450" lIns="73450" spcFirstLastPara="1" rIns="73450" wrap="square" tIns="73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3e49e8e1f40_0_410"/>
          <p:cNvSpPr/>
          <p:nvPr/>
        </p:nvSpPr>
        <p:spPr>
          <a:xfrm>
            <a:off x="3360353" y="1942651"/>
            <a:ext cx="403800" cy="403800"/>
          </a:xfrm>
          <a:prstGeom prst="ellipse">
            <a:avLst/>
          </a:prstGeom>
          <a:solidFill>
            <a:srgbClr val="14B8A6"/>
          </a:solidFill>
          <a:ln cap="flat" cmpd="sng" w="10200">
            <a:solidFill>
              <a:srgbClr val="14B8A6"/>
            </a:solidFill>
            <a:prstDash val="solid"/>
            <a:round/>
            <a:headEnd len="sm" w="sm" type="none"/>
            <a:tailEnd len="sm" w="sm" type="none"/>
          </a:ln>
          <a:effectLst>
            <a:outerShdw blurRad="61215" rotWithShape="0" algn="bl" dir="5400000" dist="20405">
              <a:srgbClr val="0F172A">
                <a:alpha val="12156"/>
              </a:srgbClr>
            </a:outerShdw>
          </a:effectLst>
        </p:spPr>
        <p:txBody>
          <a:bodyPr anchorCtr="0" anchor="ctr" bIns="73450" lIns="73450" spcFirstLastPara="1" rIns="73450" wrap="square" tIns="73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61" name="Google Shape;261;g3e49e8e1f40_0_4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49238" y="2031535"/>
            <a:ext cx="226251" cy="22625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3e49e8e1f40_0_410"/>
          <p:cNvSpPr/>
          <p:nvPr/>
        </p:nvSpPr>
        <p:spPr>
          <a:xfrm>
            <a:off x="3874563" y="2001418"/>
            <a:ext cx="17631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5"/>
              <a:buFont typeface="Calibri"/>
              <a:buNone/>
            </a:pPr>
            <a:r>
              <a:rPr b="1" i="0" lang="en-GB" sz="1205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Infrastructure as Code</a:t>
            </a:r>
            <a:endParaRPr b="0" i="0" sz="1205" u="none" cap="none" strike="noStrik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g3e49e8e1f40_0_410"/>
          <p:cNvSpPr/>
          <p:nvPr/>
        </p:nvSpPr>
        <p:spPr>
          <a:xfrm>
            <a:off x="5821213" y="2056512"/>
            <a:ext cx="403800" cy="294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D9488"/>
          </a:solidFill>
          <a:ln cap="flat" cmpd="sng" w="102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450" lIns="73450" spcFirstLastPara="1" rIns="73450" wrap="square" tIns="73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3e49e8e1f40_0_410"/>
          <p:cNvSpPr/>
          <p:nvPr/>
        </p:nvSpPr>
        <p:spPr>
          <a:xfrm>
            <a:off x="6335422" y="1781042"/>
            <a:ext cx="2644800" cy="844800"/>
          </a:xfrm>
          <a:prstGeom prst="rect">
            <a:avLst/>
          </a:prstGeom>
          <a:solidFill>
            <a:srgbClr val="CCFBF1"/>
          </a:solidFill>
          <a:ln cap="flat" cmpd="sng" w="10200">
            <a:solidFill>
              <a:srgbClr val="0D94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450" lIns="73450" spcFirstLastPara="1" rIns="73450" wrap="square" tIns="73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3e49e8e1f40_0_410"/>
          <p:cNvSpPr/>
          <p:nvPr/>
        </p:nvSpPr>
        <p:spPr>
          <a:xfrm>
            <a:off x="6519069" y="1913267"/>
            <a:ext cx="23508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9488"/>
              </a:buClr>
              <a:buSzPts val="1125"/>
              <a:buFont typeface="Calibri"/>
              <a:buNone/>
            </a:pPr>
            <a:r>
              <a:rPr b="1" i="0" lang="en-GB" sz="1125" u="none" cap="none" strike="noStrike">
                <a:solidFill>
                  <a:srgbClr val="0D9488"/>
                </a:solidFill>
                <a:latin typeface="Calibri"/>
                <a:ea typeface="Calibri"/>
                <a:cs typeface="Calibri"/>
                <a:sym typeface="Calibri"/>
              </a:rPr>
              <a:t>Predictable environments</a:t>
            </a:r>
            <a:endParaRPr b="0" i="0" sz="112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3e49e8e1f40_0_410"/>
          <p:cNvSpPr/>
          <p:nvPr/>
        </p:nvSpPr>
        <p:spPr>
          <a:xfrm>
            <a:off x="6519069" y="2258523"/>
            <a:ext cx="23508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884"/>
              <a:buFont typeface="Calibri"/>
              <a:buNone/>
            </a:pPr>
            <a:r>
              <a:rPr b="0" i="0" lang="en-GB" sz="1100" u="none" cap="none" strike="noStrike">
                <a:solidFill>
                  <a:srgbClr val="0F172A"/>
                </a:solidFill>
                <a:latin typeface="Calibri"/>
                <a:ea typeface="Calibri"/>
                <a:cs typeface="Calibri"/>
                <a:sym typeface="Calibri"/>
              </a:rPr>
              <a:t>Versioned, auditable, reproducible.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3e49e8e1f40_0_410"/>
          <p:cNvSpPr/>
          <p:nvPr/>
        </p:nvSpPr>
        <p:spPr>
          <a:xfrm>
            <a:off x="91450" y="2713966"/>
            <a:ext cx="2497500" cy="844800"/>
          </a:xfrm>
          <a:prstGeom prst="rect">
            <a:avLst/>
          </a:prstGeom>
          <a:solidFill>
            <a:srgbClr val="FEF3C7"/>
          </a:solidFill>
          <a:ln cap="flat" cmpd="sng" w="10200">
            <a:solidFill>
              <a:srgbClr val="FDE68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450" lIns="73450" spcFirstLastPara="1" rIns="73450" wrap="square" tIns="73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3e49e8e1f40_0_410"/>
          <p:cNvSpPr/>
          <p:nvPr/>
        </p:nvSpPr>
        <p:spPr>
          <a:xfrm>
            <a:off x="275096" y="2846191"/>
            <a:ext cx="22035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309"/>
              </a:buClr>
              <a:buSzPts val="1125"/>
              <a:buFont typeface="Calibri"/>
              <a:buNone/>
            </a:pPr>
            <a:r>
              <a:rPr b="1" i="0" lang="en-GB" sz="1125" u="none" cap="none" strike="noStrike">
                <a:solidFill>
                  <a:srgbClr val="B45309"/>
                </a:solidFill>
                <a:latin typeface="Calibri"/>
                <a:ea typeface="Calibri"/>
                <a:cs typeface="Calibri"/>
                <a:sym typeface="Calibri"/>
              </a:rPr>
              <a:t>Fear of deployment</a:t>
            </a:r>
            <a:endParaRPr b="0" i="0" sz="112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g3e49e8e1f40_0_410"/>
          <p:cNvSpPr/>
          <p:nvPr/>
        </p:nvSpPr>
        <p:spPr>
          <a:xfrm>
            <a:off x="275096" y="3191447"/>
            <a:ext cx="22035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884"/>
              <a:buFont typeface="Calibri"/>
              <a:buNone/>
            </a:pPr>
            <a:r>
              <a:rPr b="0" i="0" lang="en-GB" sz="1100" u="none" cap="none" strike="noStrike">
                <a:solidFill>
                  <a:srgbClr val="475569"/>
                </a:solidFill>
                <a:latin typeface="Calibri"/>
                <a:ea typeface="Calibri"/>
                <a:cs typeface="Calibri"/>
                <a:sym typeface="Calibri"/>
              </a:rPr>
              <a:t>Releases were rare, risky, late-night events.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g3e49e8e1f40_0_410"/>
          <p:cNvSpPr/>
          <p:nvPr/>
        </p:nvSpPr>
        <p:spPr>
          <a:xfrm>
            <a:off x="2699227" y="2989436"/>
            <a:ext cx="403800" cy="294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4A3B8"/>
          </a:solidFill>
          <a:ln cap="flat" cmpd="sng" w="102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450" lIns="73450" spcFirstLastPara="1" rIns="73450" wrap="square" tIns="73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3e49e8e1f40_0_410"/>
          <p:cNvSpPr/>
          <p:nvPr/>
        </p:nvSpPr>
        <p:spPr>
          <a:xfrm>
            <a:off x="3213436" y="2713966"/>
            <a:ext cx="2497500" cy="844800"/>
          </a:xfrm>
          <a:prstGeom prst="rect">
            <a:avLst/>
          </a:prstGeom>
          <a:solidFill>
            <a:srgbClr val="EEF7FD"/>
          </a:solidFill>
          <a:ln cap="flat" cmpd="sng" w="10200">
            <a:solidFill>
              <a:srgbClr val="EEF7FD"/>
            </a:solidFill>
            <a:prstDash val="solid"/>
            <a:round/>
            <a:headEnd len="sm" w="sm" type="none"/>
            <a:tailEnd len="sm" w="sm" type="none"/>
          </a:ln>
          <a:effectLst>
            <a:outerShdw blurRad="51013" rotWithShape="0" algn="bl" dir="5400000" dist="20405">
              <a:srgbClr val="0F172A">
                <a:alpha val="10196"/>
              </a:srgbClr>
            </a:outerShdw>
          </a:effectLst>
        </p:spPr>
        <p:txBody>
          <a:bodyPr anchorCtr="0" anchor="ctr" bIns="73450" lIns="73450" spcFirstLastPara="1" rIns="73450" wrap="square" tIns="73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3e49e8e1f40_0_410"/>
          <p:cNvSpPr/>
          <p:nvPr/>
        </p:nvSpPr>
        <p:spPr>
          <a:xfrm>
            <a:off x="3360353" y="2875575"/>
            <a:ext cx="403800" cy="403800"/>
          </a:xfrm>
          <a:prstGeom prst="ellipse">
            <a:avLst/>
          </a:prstGeom>
          <a:solidFill>
            <a:srgbClr val="14B8A6"/>
          </a:solidFill>
          <a:ln cap="flat" cmpd="sng" w="10200">
            <a:solidFill>
              <a:srgbClr val="14B8A6"/>
            </a:solidFill>
            <a:prstDash val="solid"/>
            <a:round/>
            <a:headEnd len="sm" w="sm" type="none"/>
            <a:tailEnd len="sm" w="sm" type="none"/>
          </a:ln>
          <a:effectLst>
            <a:outerShdw blurRad="61215" rotWithShape="0" algn="bl" dir="5400000" dist="20405">
              <a:srgbClr val="0F172A">
                <a:alpha val="12156"/>
              </a:srgbClr>
            </a:outerShdw>
          </a:effectLst>
        </p:spPr>
        <p:txBody>
          <a:bodyPr anchorCtr="0" anchor="ctr" bIns="73450" lIns="73450" spcFirstLastPara="1" rIns="73450" wrap="square" tIns="73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73" name="Google Shape;273;g3e49e8e1f40_0_4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49238" y="2964459"/>
            <a:ext cx="226251" cy="22625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3e49e8e1f40_0_410"/>
          <p:cNvSpPr/>
          <p:nvPr/>
        </p:nvSpPr>
        <p:spPr>
          <a:xfrm>
            <a:off x="3874563" y="2934342"/>
            <a:ext cx="17631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5"/>
              <a:buFont typeface="Calibri"/>
              <a:buNone/>
            </a:pPr>
            <a:r>
              <a:rPr b="1" i="0" lang="en-GB" sz="120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CI/CD pipelines</a:t>
            </a:r>
            <a:endParaRPr b="0" i="0" sz="120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3e49e8e1f40_0_410"/>
          <p:cNvSpPr/>
          <p:nvPr/>
        </p:nvSpPr>
        <p:spPr>
          <a:xfrm>
            <a:off x="5821213" y="2989436"/>
            <a:ext cx="403800" cy="294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D9488"/>
          </a:solidFill>
          <a:ln cap="flat" cmpd="sng" w="102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450" lIns="73450" spcFirstLastPara="1" rIns="73450" wrap="square" tIns="73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3e49e8e1f40_0_410"/>
          <p:cNvSpPr/>
          <p:nvPr/>
        </p:nvSpPr>
        <p:spPr>
          <a:xfrm>
            <a:off x="6335422" y="2713966"/>
            <a:ext cx="2644800" cy="844800"/>
          </a:xfrm>
          <a:prstGeom prst="rect">
            <a:avLst/>
          </a:prstGeom>
          <a:solidFill>
            <a:srgbClr val="CCFBF1"/>
          </a:solidFill>
          <a:ln cap="flat" cmpd="sng" w="10200">
            <a:solidFill>
              <a:srgbClr val="0D94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450" lIns="73450" spcFirstLastPara="1" rIns="73450" wrap="square" tIns="73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3e49e8e1f40_0_410"/>
          <p:cNvSpPr/>
          <p:nvPr/>
        </p:nvSpPr>
        <p:spPr>
          <a:xfrm>
            <a:off x="6519069" y="2846191"/>
            <a:ext cx="23508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9488"/>
              </a:buClr>
              <a:buSzPts val="1125"/>
              <a:buFont typeface="Calibri"/>
              <a:buNone/>
            </a:pPr>
            <a:r>
              <a:rPr b="1" i="0" lang="en-GB" sz="1125" u="none" cap="none" strike="noStrike">
                <a:solidFill>
                  <a:srgbClr val="0D9488"/>
                </a:solidFill>
                <a:latin typeface="Calibri"/>
                <a:ea typeface="Calibri"/>
                <a:cs typeface="Calibri"/>
                <a:sym typeface="Calibri"/>
              </a:rPr>
              <a:t>Safer, faster releases</a:t>
            </a:r>
            <a:endParaRPr b="0" i="0" sz="112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3e49e8e1f40_0_410"/>
          <p:cNvSpPr/>
          <p:nvPr/>
        </p:nvSpPr>
        <p:spPr>
          <a:xfrm>
            <a:off x="6519069" y="3191447"/>
            <a:ext cx="23508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884"/>
              <a:buFont typeface="Calibri"/>
              <a:buNone/>
            </a:pPr>
            <a:r>
              <a:rPr b="0" i="0" lang="en-GB" sz="1100" u="none" cap="none" strike="noStrike">
                <a:solidFill>
                  <a:srgbClr val="0F172A"/>
                </a:solidFill>
                <a:latin typeface="Calibri"/>
                <a:ea typeface="Calibri"/>
                <a:cs typeface="Calibri"/>
                <a:sym typeface="Calibri"/>
              </a:rPr>
              <a:t>Tested on every commit. Rollback is rehearsed.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g3e49e8e1f40_0_410"/>
          <p:cNvSpPr/>
          <p:nvPr/>
        </p:nvSpPr>
        <p:spPr>
          <a:xfrm>
            <a:off x="91450" y="3646890"/>
            <a:ext cx="2497500" cy="844800"/>
          </a:xfrm>
          <a:prstGeom prst="rect">
            <a:avLst/>
          </a:prstGeom>
          <a:solidFill>
            <a:srgbClr val="FEF3C7"/>
          </a:solidFill>
          <a:ln cap="flat" cmpd="sng" w="10200">
            <a:solidFill>
              <a:srgbClr val="FDE68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450" lIns="73450" spcFirstLastPara="1" rIns="73450" wrap="square" tIns="73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3e49e8e1f40_0_410"/>
          <p:cNvSpPr/>
          <p:nvPr/>
        </p:nvSpPr>
        <p:spPr>
          <a:xfrm>
            <a:off x="275096" y="3779115"/>
            <a:ext cx="22035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309"/>
              </a:buClr>
              <a:buSzPts val="1125"/>
              <a:buFont typeface="Calibri"/>
              <a:buNone/>
            </a:pPr>
            <a:r>
              <a:rPr b="1" i="0" lang="en-GB" sz="1125" u="none" cap="none" strike="noStrike">
                <a:solidFill>
                  <a:srgbClr val="B45309"/>
                </a:solidFill>
                <a:latin typeface="Calibri"/>
                <a:ea typeface="Calibri"/>
                <a:cs typeface="Calibri"/>
                <a:sym typeface="Calibri"/>
              </a:rPr>
              <a:t>Human error at the worst time</a:t>
            </a:r>
            <a:endParaRPr b="0" i="0" sz="112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3e49e8e1f40_0_410"/>
          <p:cNvSpPr/>
          <p:nvPr/>
        </p:nvSpPr>
        <p:spPr>
          <a:xfrm>
            <a:off x="275096" y="4124371"/>
            <a:ext cx="22035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884"/>
              <a:buFont typeface="Calibri"/>
              <a:buNone/>
            </a:pPr>
            <a:r>
              <a:rPr b="0" i="0" lang="en-GB" sz="1100" u="none" cap="none" strike="noStrike">
                <a:solidFill>
                  <a:srgbClr val="475569"/>
                </a:solidFill>
                <a:latin typeface="Calibri"/>
                <a:ea typeface="Calibri"/>
                <a:cs typeface="Calibri"/>
                <a:sym typeface="Calibri"/>
              </a:rPr>
              <a:t>Recovery was a high-stress improvisation.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3e49e8e1f40_0_410"/>
          <p:cNvSpPr/>
          <p:nvPr/>
        </p:nvSpPr>
        <p:spPr>
          <a:xfrm>
            <a:off x="2699227" y="3922360"/>
            <a:ext cx="403800" cy="294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4A3B8"/>
          </a:solidFill>
          <a:ln cap="flat" cmpd="sng" w="102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450" lIns="73450" spcFirstLastPara="1" rIns="73450" wrap="square" tIns="73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3e49e8e1f40_0_410"/>
          <p:cNvSpPr/>
          <p:nvPr/>
        </p:nvSpPr>
        <p:spPr>
          <a:xfrm>
            <a:off x="3213436" y="3646890"/>
            <a:ext cx="2497500" cy="844800"/>
          </a:xfrm>
          <a:prstGeom prst="rect">
            <a:avLst/>
          </a:prstGeom>
          <a:solidFill>
            <a:srgbClr val="EEF7FD"/>
          </a:solidFill>
          <a:ln cap="flat" cmpd="sng" w="10200">
            <a:solidFill>
              <a:srgbClr val="EEF7FD"/>
            </a:solidFill>
            <a:prstDash val="solid"/>
            <a:round/>
            <a:headEnd len="sm" w="sm" type="none"/>
            <a:tailEnd len="sm" w="sm" type="none"/>
          </a:ln>
          <a:effectLst>
            <a:outerShdw blurRad="51013" rotWithShape="0" algn="bl" dir="5400000" dist="20405">
              <a:srgbClr val="0F172A">
                <a:alpha val="10196"/>
              </a:srgbClr>
            </a:outerShdw>
          </a:effectLst>
        </p:spPr>
        <p:txBody>
          <a:bodyPr anchorCtr="0" anchor="ctr" bIns="73450" lIns="73450" spcFirstLastPara="1" rIns="73450" wrap="square" tIns="73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3e49e8e1f40_0_410"/>
          <p:cNvSpPr/>
          <p:nvPr/>
        </p:nvSpPr>
        <p:spPr>
          <a:xfrm>
            <a:off x="3360353" y="3808499"/>
            <a:ext cx="403800" cy="403800"/>
          </a:xfrm>
          <a:prstGeom prst="ellipse">
            <a:avLst/>
          </a:prstGeom>
          <a:solidFill>
            <a:srgbClr val="14B8A6"/>
          </a:solidFill>
          <a:ln cap="flat" cmpd="sng" w="10200">
            <a:solidFill>
              <a:srgbClr val="14B8A6"/>
            </a:solidFill>
            <a:prstDash val="solid"/>
            <a:round/>
            <a:headEnd len="sm" w="sm" type="none"/>
            <a:tailEnd len="sm" w="sm" type="none"/>
          </a:ln>
          <a:effectLst>
            <a:outerShdw blurRad="61215" rotWithShape="0" algn="bl" dir="5400000" dist="20405">
              <a:srgbClr val="0F172A">
                <a:alpha val="12156"/>
              </a:srgbClr>
            </a:outerShdw>
          </a:effectLst>
        </p:spPr>
        <p:txBody>
          <a:bodyPr anchorCtr="0" anchor="ctr" bIns="73450" lIns="73450" spcFirstLastPara="1" rIns="73450" wrap="square" tIns="73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85" name="Google Shape;285;g3e49e8e1f40_0_4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49238" y="3897383"/>
            <a:ext cx="226251" cy="22625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3e49e8e1f40_0_410"/>
          <p:cNvSpPr/>
          <p:nvPr/>
        </p:nvSpPr>
        <p:spPr>
          <a:xfrm>
            <a:off x="3874563" y="3867266"/>
            <a:ext cx="17631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5"/>
              <a:buFont typeface="Calibri"/>
              <a:buNone/>
            </a:pPr>
            <a:r>
              <a:rPr b="1" i="0" lang="en-GB" sz="120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Repeatable runbooks</a:t>
            </a:r>
            <a:endParaRPr b="0" i="0" sz="120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3e49e8e1f40_0_410"/>
          <p:cNvSpPr/>
          <p:nvPr/>
        </p:nvSpPr>
        <p:spPr>
          <a:xfrm>
            <a:off x="5821213" y="3922360"/>
            <a:ext cx="403800" cy="294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D9488"/>
          </a:solidFill>
          <a:ln cap="flat" cmpd="sng" w="102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450" lIns="73450" spcFirstLastPara="1" rIns="73450" wrap="square" tIns="73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3e49e8e1f40_0_410"/>
          <p:cNvSpPr/>
          <p:nvPr/>
        </p:nvSpPr>
        <p:spPr>
          <a:xfrm>
            <a:off x="6335422" y="3646890"/>
            <a:ext cx="2644800" cy="844800"/>
          </a:xfrm>
          <a:prstGeom prst="rect">
            <a:avLst/>
          </a:prstGeom>
          <a:solidFill>
            <a:srgbClr val="CCFBF1"/>
          </a:solidFill>
          <a:ln cap="flat" cmpd="sng" w="10200">
            <a:solidFill>
              <a:srgbClr val="0D94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450" lIns="73450" spcFirstLastPara="1" rIns="73450" wrap="square" tIns="73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3e49e8e1f40_0_410"/>
          <p:cNvSpPr/>
          <p:nvPr/>
        </p:nvSpPr>
        <p:spPr>
          <a:xfrm>
            <a:off x="6519069" y="3779115"/>
            <a:ext cx="23508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9488"/>
              </a:buClr>
              <a:buSzPts val="1125"/>
              <a:buFont typeface="Calibri"/>
              <a:buNone/>
            </a:pPr>
            <a:r>
              <a:rPr b="1" i="0" lang="en-GB" sz="1125" u="none" cap="none" strike="noStrike">
                <a:solidFill>
                  <a:srgbClr val="0D9488"/>
                </a:solidFill>
                <a:latin typeface="Calibri"/>
                <a:ea typeface="Calibri"/>
                <a:cs typeface="Calibri"/>
                <a:sym typeface="Calibri"/>
              </a:rPr>
              <a:t>Disaster recovery becomes routine</a:t>
            </a:r>
            <a:endParaRPr b="0" i="0" sz="112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g3e49e8e1f40_0_410"/>
          <p:cNvSpPr/>
          <p:nvPr/>
        </p:nvSpPr>
        <p:spPr>
          <a:xfrm>
            <a:off x="6519069" y="4124371"/>
            <a:ext cx="23508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884"/>
              <a:buFont typeface="Calibri"/>
              <a:buNone/>
            </a:pPr>
            <a:r>
              <a:rPr b="0" i="0" lang="en-GB" sz="1100" u="none" cap="none" strike="noStrike">
                <a:solidFill>
                  <a:srgbClr val="0F172A"/>
                </a:solidFill>
                <a:latin typeface="Calibri"/>
                <a:ea typeface="Calibri"/>
                <a:cs typeface="Calibri"/>
                <a:sym typeface="Calibri"/>
              </a:rPr>
              <a:t>What is automated, you can trust.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3e49e8e1f40_0_4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2" name="Google Shape;292;g3e49e8e1f40_0_410"/>
          <p:cNvSpPr/>
          <p:nvPr/>
        </p:nvSpPr>
        <p:spPr>
          <a:xfrm>
            <a:off x="183090" y="873862"/>
            <a:ext cx="88149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1125"/>
              <a:buFont typeface="Calibri"/>
              <a:buNone/>
            </a:pPr>
            <a:r>
              <a:rPr b="0" i="0" lang="en-GB" sz="17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Automation didn’t replace people, it freed them. Predictable work became predictable.</a:t>
            </a:r>
            <a:endParaRPr b="0" i="0" sz="17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e49e8e1f40_0_464"/>
          <p:cNvSpPr/>
          <p:nvPr/>
        </p:nvSpPr>
        <p:spPr>
          <a:xfrm>
            <a:off x="272411" y="189057"/>
            <a:ext cx="5486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7C8C"/>
              </a:buClr>
              <a:buSzPts val="2400"/>
              <a:buFont typeface="Calibri"/>
              <a:buNone/>
            </a:pPr>
            <a:r>
              <a:rPr b="1" lang="en-GB" sz="2600">
                <a:solidFill>
                  <a:srgbClr val="2E3192"/>
                </a:solidFill>
                <a:latin typeface="Calibri"/>
                <a:ea typeface="Calibri"/>
                <a:cs typeface="Calibri"/>
                <a:sym typeface="Calibri"/>
              </a:rPr>
              <a:t>From Firefighting to Observability</a:t>
            </a:r>
            <a:endParaRPr b="1" sz="2600">
              <a:solidFill>
                <a:srgbClr val="2E31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3e49e8e1f40_0_464"/>
          <p:cNvSpPr/>
          <p:nvPr/>
        </p:nvSpPr>
        <p:spPr>
          <a:xfrm>
            <a:off x="102798" y="917707"/>
            <a:ext cx="88227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1126"/>
              <a:buFont typeface="Calibri"/>
              <a:buNone/>
            </a:pPr>
            <a:r>
              <a:rPr b="0" i="0" lang="en-GB" sz="202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reactive firefighting to proactive reliability - we started seeing problems form.</a:t>
            </a:r>
            <a:endParaRPr b="0" i="0" sz="202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3e49e8e1f40_0_464"/>
          <p:cNvSpPr/>
          <p:nvPr/>
        </p:nvSpPr>
        <p:spPr>
          <a:xfrm>
            <a:off x="102798" y="1497235"/>
            <a:ext cx="8896200" cy="955800"/>
          </a:xfrm>
          <a:prstGeom prst="rect">
            <a:avLst/>
          </a:prstGeom>
          <a:solidFill>
            <a:srgbClr val="FFFFFF"/>
          </a:solidFill>
          <a:ln cap="flat" cmpd="sng" w="10200">
            <a:solidFill>
              <a:srgbClr val="E2E8F0"/>
            </a:solidFill>
            <a:prstDash val="solid"/>
            <a:round/>
            <a:headEnd len="sm" w="sm" type="none"/>
            <a:tailEnd len="sm" w="sm" type="none"/>
          </a:ln>
          <a:effectLst>
            <a:outerShdw blurRad="61268" rotWithShape="0" algn="bl" dir="5400000" dist="20423">
              <a:srgbClr val="0F172A">
                <a:alpha val="7843"/>
              </a:srgbClr>
            </a:outerShdw>
          </a:effectLst>
        </p:spPr>
        <p:txBody>
          <a:bodyPr anchorCtr="0" anchor="ctr" bIns="73500" lIns="73500" spcFirstLastPara="1" rIns="73500" wrap="square" tIns="73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3e49e8e1f40_0_464"/>
          <p:cNvSpPr/>
          <p:nvPr/>
        </p:nvSpPr>
        <p:spPr>
          <a:xfrm>
            <a:off x="102798" y="1497235"/>
            <a:ext cx="4448100" cy="257400"/>
          </a:xfrm>
          <a:prstGeom prst="rect">
            <a:avLst/>
          </a:prstGeom>
          <a:solidFill>
            <a:srgbClr val="94A3B8"/>
          </a:solidFill>
          <a:ln cap="flat" cmpd="sng" w="10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500" lIns="73500" spcFirstLastPara="1" rIns="73500" wrap="square" tIns="73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3e49e8e1f40_0_464"/>
          <p:cNvSpPr/>
          <p:nvPr/>
        </p:nvSpPr>
        <p:spPr>
          <a:xfrm>
            <a:off x="131942" y="1497225"/>
            <a:ext cx="42459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4"/>
              <a:buFont typeface="Calibri"/>
              <a:buNone/>
            </a:pPr>
            <a:r>
              <a:rPr b="1" i="0" lang="en-GB" sz="1184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BEFORE - REACTIVE OPERATIONS</a:t>
            </a:r>
            <a:endParaRPr b="0" i="0" sz="118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g3e49e8e1f40_0_464"/>
          <p:cNvSpPr/>
          <p:nvPr/>
        </p:nvSpPr>
        <p:spPr>
          <a:xfrm>
            <a:off x="4550886" y="1497235"/>
            <a:ext cx="4448100" cy="257400"/>
          </a:xfrm>
          <a:prstGeom prst="rect">
            <a:avLst/>
          </a:prstGeom>
          <a:solidFill>
            <a:srgbClr val="0D9488"/>
          </a:solidFill>
          <a:ln cap="flat" cmpd="sng" w="10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500" lIns="73500" spcFirstLastPara="1" rIns="73500" wrap="square" tIns="73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3e49e8e1f40_0_464"/>
          <p:cNvSpPr/>
          <p:nvPr/>
        </p:nvSpPr>
        <p:spPr>
          <a:xfrm>
            <a:off x="4572732" y="1511797"/>
            <a:ext cx="43008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4"/>
              <a:buFont typeface="Calibri"/>
              <a:buNone/>
            </a:pPr>
            <a:r>
              <a:rPr b="1" i="0" lang="en-GB" sz="1184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AFTER - PROACTIVE OPERATIONS</a:t>
            </a:r>
            <a:endParaRPr b="0" i="0" sz="118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g3e49e8e1f40_0_464"/>
          <p:cNvSpPr/>
          <p:nvPr/>
        </p:nvSpPr>
        <p:spPr>
          <a:xfrm>
            <a:off x="176320" y="1864847"/>
            <a:ext cx="10752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965"/>
              <a:buFont typeface="Calibri"/>
              <a:buNone/>
            </a:pPr>
            <a:r>
              <a:rPr b="0" i="0" lang="en-GB" sz="1065" u="none" cap="none" strike="noStrike">
                <a:solidFill>
                  <a:srgbClr val="475569"/>
                </a:solidFill>
                <a:latin typeface="Calibri"/>
                <a:ea typeface="Calibri"/>
                <a:cs typeface="Calibri"/>
                <a:sym typeface="Calibri"/>
              </a:rPr>
              <a:t>Users report problems</a:t>
            </a:r>
            <a:endParaRPr b="0" i="0" sz="106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3e49e8e1f40_0_464"/>
          <p:cNvSpPr/>
          <p:nvPr/>
        </p:nvSpPr>
        <p:spPr>
          <a:xfrm>
            <a:off x="1251581" y="1864847"/>
            <a:ext cx="10752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965"/>
              <a:buFont typeface="Calibri"/>
              <a:buNone/>
            </a:pPr>
            <a:r>
              <a:rPr b="0" i="0" lang="en-GB" sz="1065" u="none" cap="none" strike="noStrike">
                <a:solidFill>
                  <a:srgbClr val="475569"/>
                </a:solidFill>
                <a:latin typeface="Calibri"/>
                <a:ea typeface="Calibri"/>
                <a:cs typeface="Calibri"/>
                <a:sym typeface="Calibri"/>
              </a:rPr>
              <a:t>Manual log-diving</a:t>
            </a:r>
            <a:endParaRPr b="0" i="0" sz="106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3e49e8e1f40_0_464"/>
          <p:cNvSpPr/>
          <p:nvPr/>
        </p:nvSpPr>
        <p:spPr>
          <a:xfrm>
            <a:off x="2326842" y="1864847"/>
            <a:ext cx="10752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965"/>
              <a:buFont typeface="Calibri"/>
              <a:buNone/>
            </a:pPr>
            <a:r>
              <a:rPr b="0" i="0" lang="en-GB" sz="1065" u="none" cap="none" strike="noStrike">
                <a:solidFill>
                  <a:srgbClr val="475569"/>
                </a:solidFill>
                <a:latin typeface="Calibri"/>
                <a:ea typeface="Calibri"/>
                <a:cs typeface="Calibri"/>
                <a:sym typeface="Calibri"/>
              </a:rPr>
              <a:t>Heroic fixes</a:t>
            </a:r>
            <a:endParaRPr b="0" i="0" sz="106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g3e49e8e1f40_0_464"/>
          <p:cNvSpPr/>
          <p:nvPr/>
        </p:nvSpPr>
        <p:spPr>
          <a:xfrm>
            <a:off x="3402103" y="1864847"/>
            <a:ext cx="10752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965"/>
              <a:buFont typeface="Calibri"/>
              <a:buNone/>
            </a:pPr>
            <a:r>
              <a:rPr b="0" i="0" lang="en-GB" sz="1065" u="none" cap="none" strike="noStrike">
                <a:solidFill>
                  <a:srgbClr val="475569"/>
                </a:solidFill>
                <a:latin typeface="Calibri"/>
                <a:ea typeface="Calibri"/>
                <a:cs typeface="Calibri"/>
                <a:sym typeface="Calibri"/>
              </a:rPr>
              <a:t>Blame culture</a:t>
            </a:r>
            <a:endParaRPr b="0" i="0" sz="106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g3e49e8e1f40_0_464"/>
          <p:cNvSpPr/>
          <p:nvPr/>
        </p:nvSpPr>
        <p:spPr>
          <a:xfrm>
            <a:off x="4477364" y="1864847"/>
            <a:ext cx="10752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9488"/>
              </a:buClr>
              <a:buSzPts val="965"/>
              <a:buFont typeface="Calibri"/>
              <a:buNone/>
            </a:pPr>
            <a:r>
              <a:rPr b="1" i="0" lang="en-GB" sz="965" u="none" cap="none" strike="noStrike">
                <a:solidFill>
                  <a:srgbClr val="0D9488"/>
                </a:solidFill>
                <a:latin typeface="Calibri"/>
                <a:ea typeface="Calibri"/>
                <a:cs typeface="Calibri"/>
                <a:sym typeface="Calibri"/>
              </a:rPr>
              <a:t>We see issues forming</a:t>
            </a:r>
            <a:endParaRPr b="0" i="0" sz="96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g3e49e8e1f40_0_464"/>
          <p:cNvSpPr/>
          <p:nvPr/>
        </p:nvSpPr>
        <p:spPr>
          <a:xfrm>
            <a:off x="5552625" y="1864847"/>
            <a:ext cx="10752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9488"/>
              </a:buClr>
              <a:buSzPts val="965"/>
              <a:buFont typeface="Calibri"/>
              <a:buNone/>
            </a:pPr>
            <a:r>
              <a:rPr b="1" i="0" lang="en-GB" sz="965" u="none" cap="none" strike="noStrike">
                <a:solidFill>
                  <a:srgbClr val="0D9488"/>
                </a:solidFill>
                <a:latin typeface="Calibri"/>
                <a:ea typeface="Calibri"/>
                <a:cs typeface="Calibri"/>
                <a:sym typeface="Calibri"/>
              </a:rPr>
              <a:t>Centralised dashboards</a:t>
            </a:r>
            <a:endParaRPr b="0" i="0" sz="96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g3e49e8e1f40_0_464"/>
          <p:cNvSpPr/>
          <p:nvPr/>
        </p:nvSpPr>
        <p:spPr>
          <a:xfrm>
            <a:off x="6627886" y="1864847"/>
            <a:ext cx="10752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9488"/>
              </a:buClr>
              <a:buSzPts val="965"/>
              <a:buFont typeface="Calibri"/>
              <a:buNone/>
            </a:pPr>
            <a:r>
              <a:rPr b="1" i="0" lang="en-GB" sz="965" u="none" cap="none" strike="noStrike">
                <a:solidFill>
                  <a:srgbClr val="0D9488"/>
                </a:solidFill>
                <a:latin typeface="Calibri"/>
                <a:ea typeface="Calibri"/>
                <a:cs typeface="Calibri"/>
                <a:sym typeface="Calibri"/>
              </a:rPr>
              <a:t>Repeatable response</a:t>
            </a:r>
            <a:endParaRPr b="0" i="0" sz="96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3e49e8e1f40_0_464"/>
          <p:cNvSpPr/>
          <p:nvPr/>
        </p:nvSpPr>
        <p:spPr>
          <a:xfrm>
            <a:off x="7703147" y="1864847"/>
            <a:ext cx="10752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9488"/>
              </a:buClr>
              <a:buSzPts val="965"/>
              <a:buFont typeface="Calibri"/>
              <a:buNone/>
            </a:pPr>
            <a:r>
              <a:rPr b="1" i="0" lang="en-GB" sz="965" u="none" cap="none" strike="noStrike">
                <a:solidFill>
                  <a:srgbClr val="0D9488"/>
                </a:solidFill>
                <a:latin typeface="Calibri"/>
                <a:ea typeface="Calibri"/>
                <a:cs typeface="Calibri"/>
                <a:sym typeface="Calibri"/>
              </a:rPr>
              <a:t>Learning culture</a:t>
            </a:r>
            <a:endParaRPr b="0" i="0" sz="96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3" name="Google Shape;313;g3e49e8e1f40_0_464"/>
          <p:cNvCxnSpPr/>
          <p:nvPr/>
        </p:nvCxnSpPr>
        <p:spPr>
          <a:xfrm>
            <a:off x="4550886" y="1791324"/>
            <a:ext cx="0" cy="624900"/>
          </a:xfrm>
          <a:prstGeom prst="straightConnector1">
            <a:avLst/>
          </a:prstGeom>
          <a:noFill/>
          <a:ln cap="flat" cmpd="sng" w="10200">
            <a:solidFill>
              <a:srgbClr val="E2E8F0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14" name="Google Shape;314;g3e49e8e1f40_0_464"/>
          <p:cNvSpPr/>
          <p:nvPr/>
        </p:nvSpPr>
        <p:spPr>
          <a:xfrm>
            <a:off x="102798" y="2710352"/>
            <a:ext cx="2141400" cy="1544100"/>
          </a:xfrm>
          <a:prstGeom prst="rect">
            <a:avLst/>
          </a:prstGeom>
          <a:solidFill>
            <a:srgbClr val="FFFFFF"/>
          </a:solidFill>
          <a:ln cap="flat" cmpd="sng" w="10200">
            <a:solidFill>
              <a:srgbClr val="E2E8F0"/>
            </a:solidFill>
            <a:prstDash val="solid"/>
            <a:round/>
            <a:headEnd len="sm" w="sm" type="none"/>
            <a:tailEnd len="sm" w="sm" type="none"/>
          </a:ln>
          <a:effectLst>
            <a:outerShdw blurRad="51057" rotWithShape="0" algn="bl" dir="5400000" dist="20423">
              <a:srgbClr val="0F172A">
                <a:alpha val="7843"/>
              </a:srgbClr>
            </a:outerShdw>
          </a:effectLst>
        </p:spPr>
        <p:txBody>
          <a:bodyPr anchorCtr="0" anchor="ctr" bIns="73500" lIns="73500" spcFirstLastPara="1" rIns="73500" wrap="square" tIns="73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3e49e8e1f40_0_464"/>
          <p:cNvSpPr/>
          <p:nvPr/>
        </p:nvSpPr>
        <p:spPr>
          <a:xfrm>
            <a:off x="102798" y="2710352"/>
            <a:ext cx="2141400" cy="58800"/>
          </a:xfrm>
          <a:prstGeom prst="rect">
            <a:avLst/>
          </a:prstGeom>
          <a:solidFill>
            <a:srgbClr val="14B8A6"/>
          </a:solidFill>
          <a:ln cap="flat" cmpd="sng" w="10200">
            <a:solidFill>
              <a:srgbClr val="0D7C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500" lIns="73500" spcFirstLastPara="1" rIns="73500" wrap="square" tIns="73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3e49e8e1f40_0_464"/>
          <p:cNvSpPr/>
          <p:nvPr/>
        </p:nvSpPr>
        <p:spPr>
          <a:xfrm>
            <a:off x="860995" y="2894158"/>
            <a:ext cx="624900" cy="624900"/>
          </a:xfrm>
          <a:prstGeom prst="ellipse">
            <a:avLst/>
          </a:prstGeom>
          <a:solidFill>
            <a:srgbClr val="14B8A6"/>
          </a:solidFill>
          <a:ln cap="flat" cmpd="sng" w="10200">
            <a:solidFill>
              <a:srgbClr val="14B8A6"/>
            </a:solidFill>
            <a:prstDash val="solid"/>
            <a:round/>
            <a:headEnd len="sm" w="sm" type="none"/>
            <a:tailEnd len="sm" w="sm" type="none"/>
          </a:ln>
          <a:effectLst>
            <a:outerShdw blurRad="61268" rotWithShape="0" algn="bl" dir="5400000" dist="20423">
              <a:srgbClr val="0F172A">
                <a:alpha val="12156"/>
              </a:srgbClr>
            </a:outerShdw>
          </a:effectLst>
        </p:spPr>
        <p:txBody>
          <a:bodyPr anchorCtr="0" anchor="ctr" bIns="73500" lIns="73500" spcFirstLastPara="1" rIns="73500" wrap="square" tIns="73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317" name="Google Shape;317;g3e49e8e1f40_0_4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8481" y="3031645"/>
            <a:ext cx="349965" cy="34996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3e49e8e1f40_0_464"/>
          <p:cNvSpPr/>
          <p:nvPr/>
        </p:nvSpPr>
        <p:spPr>
          <a:xfrm>
            <a:off x="176320" y="3592619"/>
            <a:ext cx="19944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1286"/>
              <a:buFont typeface="Calibri"/>
              <a:buNone/>
            </a:pPr>
            <a:r>
              <a:rPr b="1" i="0" lang="en-GB" sz="1286" u="none" cap="none" strike="noStrike">
                <a:solidFill>
                  <a:srgbClr val="0F172A"/>
                </a:solidFill>
                <a:latin typeface="Calibri"/>
                <a:ea typeface="Calibri"/>
                <a:cs typeface="Calibri"/>
                <a:sym typeface="Calibri"/>
              </a:rPr>
              <a:t>Metrics</a:t>
            </a:r>
            <a:endParaRPr b="0" i="0" sz="1286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3e49e8e1f40_0_464"/>
          <p:cNvSpPr/>
          <p:nvPr/>
        </p:nvSpPr>
        <p:spPr>
          <a:xfrm>
            <a:off x="249842" y="3849947"/>
            <a:ext cx="18471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884"/>
              <a:buFont typeface="Calibri"/>
              <a:buNone/>
            </a:pPr>
            <a:r>
              <a:rPr b="0" i="0" lang="en-GB" sz="884" u="none" cap="none" strike="noStrike">
                <a:solidFill>
                  <a:srgbClr val="475569"/>
                </a:solidFill>
                <a:latin typeface="Calibri"/>
                <a:ea typeface="Calibri"/>
                <a:cs typeface="Calibri"/>
                <a:sym typeface="Calibri"/>
              </a:rPr>
              <a:t>Real-time signal on what the system is doing right now - across every service.</a:t>
            </a:r>
            <a:endParaRPr b="0" i="0" sz="88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3e49e8e1f40_0_464"/>
          <p:cNvSpPr/>
          <p:nvPr/>
        </p:nvSpPr>
        <p:spPr>
          <a:xfrm>
            <a:off x="2354413" y="2710352"/>
            <a:ext cx="2141400" cy="1544100"/>
          </a:xfrm>
          <a:prstGeom prst="rect">
            <a:avLst/>
          </a:prstGeom>
          <a:solidFill>
            <a:srgbClr val="FFFFFF"/>
          </a:solidFill>
          <a:ln cap="flat" cmpd="sng" w="10200">
            <a:solidFill>
              <a:srgbClr val="E2E8F0"/>
            </a:solidFill>
            <a:prstDash val="solid"/>
            <a:round/>
            <a:headEnd len="sm" w="sm" type="none"/>
            <a:tailEnd len="sm" w="sm" type="none"/>
          </a:ln>
          <a:effectLst>
            <a:outerShdw blurRad="51057" rotWithShape="0" algn="bl" dir="5400000" dist="20423">
              <a:srgbClr val="0F172A">
                <a:alpha val="7843"/>
              </a:srgbClr>
            </a:outerShdw>
          </a:effectLst>
        </p:spPr>
        <p:txBody>
          <a:bodyPr anchorCtr="0" anchor="ctr" bIns="73500" lIns="73500" spcFirstLastPara="1" rIns="73500" wrap="square" tIns="73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3e49e8e1f40_0_464"/>
          <p:cNvSpPr/>
          <p:nvPr/>
        </p:nvSpPr>
        <p:spPr>
          <a:xfrm>
            <a:off x="2354413" y="2710352"/>
            <a:ext cx="2141400" cy="58800"/>
          </a:xfrm>
          <a:prstGeom prst="rect">
            <a:avLst/>
          </a:prstGeom>
          <a:solidFill>
            <a:srgbClr val="14B8A6"/>
          </a:solidFill>
          <a:ln cap="flat" cmpd="sng" w="10200">
            <a:solidFill>
              <a:srgbClr val="0D94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500" lIns="73500" spcFirstLastPara="1" rIns="73500" wrap="square" tIns="73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3e49e8e1f40_0_464"/>
          <p:cNvSpPr/>
          <p:nvPr/>
        </p:nvSpPr>
        <p:spPr>
          <a:xfrm>
            <a:off x="3112610" y="2894158"/>
            <a:ext cx="624900" cy="624900"/>
          </a:xfrm>
          <a:prstGeom prst="ellipse">
            <a:avLst/>
          </a:prstGeom>
          <a:solidFill>
            <a:srgbClr val="14B8A6"/>
          </a:solidFill>
          <a:ln cap="flat" cmpd="sng" w="10200">
            <a:solidFill>
              <a:srgbClr val="14B8A6"/>
            </a:solidFill>
            <a:prstDash val="solid"/>
            <a:round/>
            <a:headEnd len="sm" w="sm" type="none"/>
            <a:tailEnd len="sm" w="sm" type="none"/>
          </a:ln>
          <a:effectLst>
            <a:outerShdw blurRad="61268" rotWithShape="0" algn="bl" dir="5400000" dist="20423">
              <a:srgbClr val="0F172A">
                <a:alpha val="12156"/>
              </a:srgbClr>
            </a:outerShdw>
          </a:effectLst>
        </p:spPr>
        <p:txBody>
          <a:bodyPr anchorCtr="0" anchor="ctr" bIns="73500" lIns="73500" spcFirstLastPara="1" rIns="73500" wrap="square" tIns="73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323" name="Google Shape;323;g3e49e8e1f40_0_4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0096" y="3031645"/>
            <a:ext cx="349965" cy="34996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3e49e8e1f40_0_464"/>
          <p:cNvSpPr/>
          <p:nvPr/>
        </p:nvSpPr>
        <p:spPr>
          <a:xfrm>
            <a:off x="2427935" y="3592619"/>
            <a:ext cx="19944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1286"/>
              <a:buFont typeface="Calibri"/>
              <a:buNone/>
            </a:pPr>
            <a:r>
              <a:rPr b="1" i="0" lang="en-GB" sz="1286" u="none" cap="none" strike="noStrike">
                <a:solidFill>
                  <a:srgbClr val="0F172A"/>
                </a:solidFill>
                <a:latin typeface="Calibri"/>
                <a:ea typeface="Calibri"/>
                <a:cs typeface="Calibri"/>
                <a:sym typeface="Calibri"/>
              </a:rPr>
              <a:t>Logging</a:t>
            </a:r>
            <a:endParaRPr b="0" i="0" sz="1286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g3e49e8e1f40_0_464"/>
          <p:cNvSpPr/>
          <p:nvPr/>
        </p:nvSpPr>
        <p:spPr>
          <a:xfrm>
            <a:off x="2501457" y="3849947"/>
            <a:ext cx="18471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884"/>
              <a:buFont typeface="Calibri"/>
              <a:buNone/>
            </a:pPr>
            <a:r>
              <a:rPr b="0" i="0" lang="en-GB" sz="884" u="none" cap="none" strike="noStrike">
                <a:solidFill>
                  <a:srgbClr val="475569"/>
                </a:solidFill>
                <a:latin typeface="Calibri"/>
                <a:ea typeface="Calibri"/>
                <a:cs typeface="Calibri"/>
                <a:sym typeface="Calibri"/>
              </a:rPr>
              <a:t>Every event from every service in one searchable place.</a:t>
            </a:r>
            <a:endParaRPr b="0" i="0" sz="88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g3e49e8e1f40_0_464"/>
          <p:cNvSpPr/>
          <p:nvPr/>
        </p:nvSpPr>
        <p:spPr>
          <a:xfrm>
            <a:off x="4606028" y="2710352"/>
            <a:ext cx="2141400" cy="1544100"/>
          </a:xfrm>
          <a:prstGeom prst="rect">
            <a:avLst/>
          </a:prstGeom>
          <a:solidFill>
            <a:srgbClr val="FFFFFF"/>
          </a:solidFill>
          <a:ln cap="flat" cmpd="sng" w="10200">
            <a:solidFill>
              <a:srgbClr val="E2E8F0"/>
            </a:solidFill>
            <a:prstDash val="solid"/>
            <a:round/>
            <a:headEnd len="sm" w="sm" type="none"/>
            <a:tailEnd len="sm" w="sm" type="none"/>
          </a:ln>
          <a:effectLst>
            <a:outerShdw blurRad="51057" rotWithShape="0" algn="bl" dir="5400000" dist="20423">
              <a:srgbClr val="0F172A">
                <a:alpha val="7843"/>
              </a:srgbClr>
            </a:outerShdw>
          </a:effectLst>
        </p:spPr>
        <p:txBody>
          <a:bodyPr anchorCtr="0" anchor="ctr" bIns="73500" lIns="73500" spcFirstLastPara="1" rIns="73500" wrap="square" tIns="73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3e49e8e1f40_0_464"/>
          <p:cNvSpPr/>
          <p:nvPr/>
        </p:nvSpPr>
        <p:spPr>
          <a:xfrm>
            <a:off x="4606028" y="2710352"/>
            <a:ext cx="2141400" cy="58800"/>
          </a:xfrm>
          <a:prstGeom prst="rect">
            <a:avLst/>
          </a:prstGeom>
          <a:solidFill>
            <a:srgbClr val="14B8A6"/>
          </a:solidFill>
          <a:ln cap="flat" cmpd="sng" w="10200">
            <a:solidFill>
              <a:srgbClr val="0D94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500" lIns="73500" spcFirstLastPara="1" rIns="73500" wrap="square" tIns="73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3e49e8e1f40_0_464"/>
          <p:cNvSpPr/>
          <p:nvPr/>
        </p:nvSpPr>
        <p:spPr>
          <a:xfrm>
            <a:off x="5364225" y="2894158"/>
            <a:ext cx="624900" cy="624900"/>
          </a:xfrm>
          <a:prstGeom prst="ellipse">
            <a:avLst/>
          </a:prstGeom>
          <a:solidFill>
            <a:srgbClr val="14B8A6"/>
          </a:solidFill>
          <a:ln cap="flat" cmpd="sng" w="10200">
            <a:solidFill>
              <a:srgbClr val="14B8A6"/>
            </a:solidFill>
            <a:prstDash val="solid"/>
            <a:round/>
            <a:headEnd len="sm" w="sm" type="none"/>
            <a:tailEnd len="sm" w="sm" type="none"/>
          </a:ln>
          <a:effectLst>
            <a:outerShdw blurRad="61268" rotWithShape="0" algn="bl" dir="5400000" dist="20423">
              <a:srgbClr val="0F172A">
                <a:alpha val="12156"/>
              </a:srgbClr>
            </a:outerShdw>
          </a:effectLst>
        </p:spPr>
        <p:txBody>
          <a:bodyPr anchorCtr="0" anchor="ctr" bIns="73500" lIns="73500" spcFirstLastPara="1" rIns="73500" wrap="square" tIns="73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329" name="Google Shape;329;g3e49e8e1f40_0_4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01711" y="3031645"/>
            <a:ext cx="349965" cy="34996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3e49e8e1f40_0_464"/>
          <p:cNvSpPr/>
          <p:nvPr/>
        </p:nvSpPr>
        <p:spPr>
          <a:xfrm>
            <a:off x="4679550" y="3592619"/>
            <a:ext cx="19944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1286"/>
              <a:buFont typeface="Calibri"/>
              <a:buNone/>
            </a:pPr>
            <a:r>
              <a:rPr b="1" i="0" lang="en-GB" sz="1286" u="none" cap="none" strike="noStrike">
                <a:solidFill>
                  <a:srgbClr val="0F172A"/>
                </a:solidFill>
                <a:latin typeface="Calibri"/>
                <a:ea typeface="Calibri"/>
                <a:cs typeface="Calibri"/>
                <a:sym typeface="Calibri"/>
              </a:rPr>
              <a:t>Alerting</a:t>
            </a:r>
            <a:endParaRPr b="0" i="0" sz="1286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3e49e8e1f40_0_464"/>
          <p:cNvSpPr/>
          <p:nvPr/>
        </p:nvSpPr>
        <p:spPr>
          <a:xfrm>
            <a:off x="4753072" y="3849947"/>
            <a:ext cx="18471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884"/>
              <a:buFont typeface="Calibri"/>
              <a:buNone/>
            </a:pPr>
            <a:r>
              <a:rPr b="0" i="0" lang="en-GB" sz="884" u="none" cap="none" strike="noStrike">
                <a:solidFill>
                  <a:srgbClr val="475569"/>
                </a:solidFill>
                <a:latin typeface="Calibri"/>
                <a:ea typeface="Calibri"/>
                <a:cs typeface="Calibri"/>
                <a:sym typeface="Calibri"/>
              </a:rPr>
              <a:t>Issues flagged before users notice anything. </a:t>
            </a:r>
            <a:endParaRPr b="0" i="0" sz="88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3e49e8e1f40_0_464"/>
          <p:cNvSpPr/>
          <p:nvPr/>
        </p:nvSpPr>
        <p:spPr>
          <a:xfrm>
            <a:off x="6857643" y="2710352"/>
            <a:ext cx="2141400" cy="1544100"/>
          </a:xfrm>
          <a:prstGeom prst="rect">
            <a:avLst/>
          </a:prstGeom>
          <a:solidFill>
            <a:srgbClr val="FFFFFF"/>
          </a:solidFill>
          <a:ln cap="flat" cmpd="sng" w="10200">
            <a:solidFill>
              <a:srgbClr val="E2E8F0"/>
            </a:solidFill>
            <a:prstDash val="solid"/>
            <a:round/>
            <a:headEnd len="sm" w="sm" type="none"/>
            <a:tailEnd len="sm" w="sm" type="none"/>
          </a:ln>
          <a:effectLst>
            <a:outerShdw blurRad="51057" rotWithShape="0" algn="bl" dir="5400000" dist="20423">
              <a:srgbClr val="0F172A">
                <a:alpha val="7843"/>
              </a:srgbClr>
            </a:outerShdw>
          </a:effectLst>
        </p:spPr>
        <p:txBody>
          <a:bodyPr anchorCtr="0" anchor="ctr" bIns="73500" lIns="73500" spcFirstLastPara="1" rIns="73500" wrap="square" tIns="73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3e49e8e1f40_0_464"/>
          <p:cNvSpPr/>
          <p:nvPr/>
        </p:nvSpPr>
        <p:spPr>
          <a:xfrm>
            <a:off x="6857643" y="2710352"/>
            <a:ext cx="2141400" cy="58800"/>
          </a:xfrm>
          <a:prstGeom prst="rect">
            <a:avLst/>
          </a:prstGeom>
          <a:solidFill>
            <a:srgbClr val="14B8A6"/>
          </a:solidFill>
          <a:ln cap="flat" cmpd="sng" w="10200">
            <a:solidFill>
              <a:srgbClr val="0D94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500" lIns="73500" spcFirstLastPara="1" rIns="73500" wrap="square" tIns="73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3e49e8e1f40_0_464"/>
          <p:cNvSpPr/>
          <p:nvPr/>
        </p:nvSpPr>
        <p:spPr>
          <a:xfrm>
            <a:off x="7615840" y="2894158"/>
            <a:ext cx="624900" cy="624900"/>
          </a:xfrm>
          <a:prstGeom prst="ellipse">
            <a:avLst/>
          </a:prstGeom>
          <a:solidFill>
            <a:srgbClr val="14B8A6"/>
          </a:solidFill>
          <a:ln cap="flat" cmpd="sng" w="10200">
            <a:solidFill>
              <a:srgbClr val="14B8A6"/>
            </a:solidFill>
            <a:prstDash val="solid"/>
            <a:round/>
            <a:headEnd len="sm" w="sm" type="none"/>
            <a:tailEnd len="sm" w="sm" type="none"/>
          </a:ln>
          <a:effectLst>
            <a:outerShdw blurRad="61268" rotWithShape="0" algn="bl" dir="5400000" dist="20423">
              <a:srgbClr val="0F172A">
                <a:alpha val="12156"/>
              </a:srgbClr>
            </a:outerShdw>
          </a:effectLst>
        </p:spPr>
        <p:txBody>
          <a:bodyPr anchorCtr="0" anchor="ctr" bIns="73500" lIns="73500" spcFirstLastPara="1" rIns="73500" wrap="square" tIns="73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335" name="Google Shape;335;g3e49e8e1f40_0_4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53326" y="3031645"/>
            <a:ext cx="349965" cy="34996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3e49e8e1f40_0_464"/>
          <p:cNvSpPr/>
          <p:nvPr/>
        </p:nvSpPr>
        <p:spPr>
          <a:xfrm>
            <a:off x="6931165" y="3592619"/>
            <a:ext cx="19944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1286"/>
              <a:buFont typeface="Calibri"/>
              <a:buNone/>
            </a:pPr>
            <a:r>
              <a:rPr b="1" i="0" lang="en-GB" sz="1286" u="none" cap="none" strike="noStrike">
                <a:solidFill>
                  <a:srgbClr val="0F172A"/>
                </a:solidFill>
                <a:latin typeface="Calibri"/>
                <a:ea typeface="Calibri"/>
                <a:cs typeface="Calibri"/>
                <a:sym typeface="Calibri"/>
              </a:rPr>
              <a:t>Dashboards</a:t>
            </a:r>
            <a:endParaRPr b="0" i="0" sz="1286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g3e49e8e1f40_0_464"/>
          <p:cNvSpPr/>
          <p:nvPr/>
        </p:nvSpPr>
        <p:spPr>
          <a:xfrm>
            <a:off x="7004687" y="3849947"/>
            <a:ext cx="18471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884"/>
              <a:buFont typeface="Calibri"/>
              <a:buNone/>
            </a:pPr>
            <a:r>
              <a:rPr b="0" i="0" lang="en-GB" sz="884" u="none" cap="none" strike="noStrike">
                <a:solidFill>
                  <a:srgbClr val="475569"/>
                </a:solidFill>
                <a:latin typeface="Calibri"/>
                <a:ea typeface="Calibri"/>
                <a:cs typeface="Calibri"/>
                <a:sym typeface="Calibri"/>
              </a:rPr>
              <a:t>Shared visibility for the whole team. Health is visible at a glance, not buried.</a:t>
            </a:r>
            <a:endParaRPr b="0" i="0" sz="88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g3e49e8e1f40_0_464"/>
          <p:cNvSpPr/>
          <p:nvPr/>
        </p:nvSpPr>
        <p:spPr>
          <a:xfrm>
            <a:off x="102798" y="4430506"/>
            <a:ext cx="88962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965"/>
              <a:buFont typeface="Georgia"/>
              <a:buNone/>
            </a:pPr>
            <a:r>
              <a:rPr b="0" i="0" lang="en-GB" sz="1665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Reliability stopped being a heroic act. It became a property of how we built and watched things.</a:t>
            </a:r>
            <a:endParaRPr b="0" i="0" sz="166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3e49e8e1f40_0_4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e4e2d6323a_0_42"/>
          <p:cNvSpPr/>
          <p:nvPr/>
        </p:nvSpPr>
        <p:spPr>
          <a:xfrm>
            <a:off x="244457" y="91219"/>
            <a:ext cx="5486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7C8C"/>
              </a:buClr>
              <a:buSzPts val="2400"/>
              <a:buFont typeface="Calibri"/>
              <a:buNone/>
            </a:pPr>
            <a:r>
              <a:rPr b="1" i="0" lang="en-GB" sz="2600" u="none" cap="none" strike="noStrike">
                <a:solidFill>
                  <a:srgbClr val="2E3192"/>
                </a:solidFill>
                <a:latin typeface="Calibri"/>
                <a:ea typeface="Calibri"/>
                <a:cs typeface="Calibri"/>
                <a:sym typeface="Calibri"/>
              </a:rPr>
              <a:t>Outcomes and Impact</a:t>
            </a:r>
            <a:endParaRPr b="1" i="0" sz="2600" u="none" cap="none" strike="noStrike">
              <a:solidFill>
                <a:srgbClr val="2E31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6" name="Google Shape;346;g3e4e2d6323a_0_42" title="ChatGPT Image Jun 9, 2026, 01_50_23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928" y="503985"/>
            <a:ext cx="8108451" cy="427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e49e8e1f40_0_681"/>
          <p:cNvSpPr/>
          <p:nvPr/>
        </p:nvSpPr>
        <p:spPr>
          <a:xfrm>
            <a:off x="272411" y="189057"/>
            <a:ext cx="5486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7C8C"/>
              </a:buClr>
              <a:buSzPts val="2400"/>
              <a:buFont typeface="Calibri"/>
              <a:buNone/>
            </a:pPr>
            <a:r>
              <a:rPr b="1" lang="en-GB" sz="2600">
                <a:solidFill>
                  <a:srgbClr val="2E3192"/>
                </a:solidFill>
                <a:latin typeface="Calibri"/>
                <a:ea typeface="Calibri"/>
                <a:cs typeface="Calibri"/>
                <a:sym typeface="Calibri"/>
              </a:rPr>
              <a:t>Key Lessons for NRENs</a:t>
            </a:r>
            <a:endParaRPr b="1" sz="2600">
              <a:solidFill>
                <a:srgbClr val="2E31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3" name="Google Shape;353;g3e49e8e1f40_0_681"/>
          <p:cNvCxnSpPr/>
          <p:nvPr/>
        </p:nvCxnSpPr>
        <p:spPr>
          <a:xfrm>
            <a:off x="135898" y="4320710"/>
            <a:ext cx="8850900" cy="0"/>
          </a:xfrm>
          <a:prstGeom prst="straightConnector1">
            <a:avLst/>
          </a:prstGeom>
          <a:noFill/>
          <a:ln cap="flat" cmpd="sng" w="9525">
            <a:solidFill>
              <a:srgbClr val="E2E8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4" name="Google Shape;354;g3e49e8e1f40_0_681"/>
          <p:cNvSpPr/>
          <p:nvPr/>
        </p:nvSpPr>
        <p:spPr>
          <a:xfrm>
            <a:off x="135898" y="1102216"/>
            <a:ext cx="2852700" cy="1536000"/>
          </a:xfrm>
          <a:prstGeom prst="rect">
            <a:avLst/>
          </a:prstGeom>
          <a:solidFill>
            <a:srgbClr val="FFFFFF"/>
          </a:solidFill>
          <a:ln cap="flat" cmpd="sng" w="10150">
            <a:solidFill>
              <a:srgbClr val="E2E8F0"/>
            </a:solidFill>
            <a:prstDash val="solid"/>
            <a:round/>
            <a:headEnd len="sm" w="sm" type="none"/>
            <a:tailEnd len="sm" w="sm" type="none"/>
          </a:ln>
          <a:effectLst>
            <a:outerShdw blurRad="60956" rotWithShape="0" algn="bl" dir="5400000" dist="20319">
              <a:srgbClr val="0F172A">
                <a:alpha val="7843"/>
              </a:srgbClr>
            </a:outerShdw>
          </a:effectLst>
        </p:spPr>
        <p:txBody>
          <a:bodyPr anchorCtr="0" anchor="ctr" bIns="73125" lIns="73125" spcFirstLastPara="1" rIns="73125" wrap="square" tIns="73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g3e49e8e1f40_0_681"/>
          <p:cNvSpPr/>
          <p:nvPr/>
        </p:nvSpPr>
        <p:spPr>
          <a:xfrm>
            <a:off x="318766" y="1248511"/>
            <a:ext cx="1097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8A6"/>
              </a:buClr>
              <a:buSzPts val="3520"/>
              <a:buFont typeface="Georgia"/>
              <a:buNone/>
            </a:pPr>
            <a:r>
              <a:rPr b="1" i="1" lang="en-GB" sz="3520" u="none" cap="none" strike="noStrike">
                <a:solidFill>
                  <a:srgbClr val="14B8A6"/>
                </a:solidFill>
                <a:latin typeface="Georgia"/>
                <a:ea typeface="Georgia"/>
                <a:cs typeface="Georgia"/>
                <a:sym typeface="Georgia"/>
              </a:rPr>
              <a:t>01</a:t>
            </a:r>
            <a:endParaRPr b="0" i="0" sz="352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g3e49e8e1f40_0_681"/>
          <p:cNvSpPr/>
          <p:nvPr/>
        </p:nvSpPr>
        <p:spPr>
          <a:xfrm>
            <a:off x="2330318" y="1285085"/>
            <a:ext cx="475500" cy="475500"/>
          </a:xfrm>
          <a:prstGeom prst="ellipse">
            <a:avLst/>
          </a:prstGeom>
          <a:solidFill>
            <a:srgbClr val="14B8A6"/>
          </a:solidFill>
          <a:ln cap="flat" cmpd="sng" w="10150">
            <a:solidFill>
              <a:srgbClr val="14B8A6"/>
            </a:solidFill>
            <a:prstDash val="solid"/>
            <a:round/>
            <a:headEnd len="sm" w="sm" type="none"/>
            <a:tailEnd len="sm" w="sm" type="none"/>
          </a:ln>
          <a:effectLst>
            <a:outerShdw blurRad="60956" rotWithShape="0" algn="bl" dir="5400000" dist="20319">
              <a:srgbClr val="0F172A">
                <a:alpha val="12156"/>
              </a:srgbClr>
            </a:outerShdw>
          </a:effectLst>
        </p:spPr>
        <p:txBody>
          <a:bodyPr anchorCtr="0" anchor="ctr" bIns="73125" lIns="73125" spcFirstLastPara="1" rIns="73125" wrap="square" tIns="73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357" name="Google Shape;357;g3e49e8e1f40_0_6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4918" y="1389686"/>
            <a:ext cx="266257" cy="266257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3e49e8e1f40_0_681"/>
          <p:cNvSpPr/>
          <p:nvPr/>
        </p:nvSpPr>
        <p:spPr>
          <a:xfrm>
            <a:off x="318766" y="1796622"/>
            <a:ext cx="24870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1200"/>
              <a:buFont typeface="Calibri"/>
              <a:buNone/>
            </a:pPr>
            <a:r>
              <a:rPr b="1" lang="en-GB">
                <a:solidFill>
                  <a:srgbClr val="0F172A"/>
                </a:solidFill>
                <a:latin typeface="Calibri"/>
                <a:ea typeface="Calibri"/>
                <a:cs typeface="Calibri"/>
                <a:sym typeface="Calibri"/>
              </a:rPr>
              <a:t>Culture scales better than hardware.</a:t>
            </a:r>
            <a:endParaRPr b="1">
              <a:solidFill>
                <a:srgbClr val="0F172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1200"/>
              <a:buFont typeface="Calibri"/>
              <a:buNone/>
            </a:pPr>
            <a:r>
              <a:t/>
            </a:r>
            <a:endParaRPr b="1" sz="1200">
              <a:solidFill>
                <a:srgbClr val="0F172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g3e49e8e1f40_0_681"/>
          <p:cNvSpPr/>
          <p:nvPr/>
        </p:nvSpPr>
        <p:spPr>
          <a:xfrm>
            <a:off x="318766" y="2236004"/>
            <a:ext cx="2487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880"/>
              <a:buFont typeface="Calibri"/>
              <a:buNone/>
            </a:pPr>
            <a:r>
              <a:rPr i="1" lang="en-GB" sz="1080">
                <a:solidFill>
                  <a:srgbClr val="475569"/>
                </a:solidFill>
                <a:latin typeface="Calibri"/>
                <a:ea typeface="Calibri"/>
                <a:cs typeface="Calibri"/>
                <a:sym typeface="Calibri"/>
              </a:rPr>
              <a:t>People and practices outlast any single tool.</a:t>
            </a:r>
            <a:endParaRPr i="1" sz="1080">
              <a:solidFill>
                <a:srgbClr val="4755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g3e49e8e1f40_0_681"/>
          <p:cNvSpPr/>
          <p:nvPr/>
        </p:nvSpPr>
        <p:spPr>
          <a:xfrm>
            <a:off x="3134939" y="1102216"/>
            <a:ext cx="2852700" cy="1536000"/>
          </a:xfrm>
          <a:prstGeom prst="rect">
            <a:avLst/>
          </a:prstGeom>
          <a:solidFill>
            <a:srgbClr val="FFFFFF"/>
          </a:solidFill>
          <a:ln cap="flat" cmpd="sng" w="10150">
            <a:solidFill>
              <a:srgbClr val="E2E8F0"/>
            </a:solidFill>
            <a:prstDash val="solid"/>
            <a:round/>
            <a:headEnd len="sm" w="sm" type="none"/>
            <a:tailEnd len="sm" w="sm" type="none"/>
          </a:ln>
          <a:effectLst>
            <a:outerShdw blurRad="60956" rotWithShape="0" algn="bl" dir="5400000" dist="20319">
              <a:srgbClr val="0F172A">
                <a:alpha val="7843"/>
              </a:srgbClr>
            </a:outerShdw>
          </a:effectLst>
        </p:spPr>
        <p:txBody>
          <a:bodyPr anchorCtr="0" anchor="ctr" bIns="73125" lIns="73125" spcFirstLastPara="1" rIns="73125" wrap="square" tIns="73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3e49e8e1f40_0_681"/>
          <p:cNvSpPr/>
          <p:nvPr/>
        </p:nvSpPr>
        <p:spPr>
          <a:xfrm>
            <a:off x="3317807" y="1248511"/>
            <a:ext cx="1097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8A6"/>
              </a:buClr>
              <a:buSzPts val="3520"/>
              <a:buFont typeface="Georgia"/>
              <a:buNone/>
            </a:pPr>
            <a:r>
              <a:rPr b="1" i="1" lang="en-GB" sz="3520" u="none" cap="none" strike="noStrike">
                <a:solidFill>
                  <a:srgbClr val="14B8A6"/>
                </a:solidFill>
                <a:latin typeface="Georgia"/>
                <a:ea typeface="Georgia"/>
                <a:cs typeface="Georgia"/>
                <a:sym typeface="Georgia"/>
              </a:rPr>
              <a:t>02</a:t>
            </a:r>
            <a:endParaRPr b="0" i="0" sz="352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g3e49e8e1f40_0_681"/>
          <p:cNvSpPr/>
          <p:nvPr/>
        </p:nvSpPr>
        <p:spPr>
          <a:xfrm>
            <a:off x="5329358" y="1285085"/>
            <a:ext cx="475500" cy="475500"/>
          </a:xfrm>
          <a:prstGeom prst="ellipse">
            <a:avLst/>
          </a:prstGeom>
          <a:solidFill>
            <a:srgbClr val="14B8A6"/>
          </a:solidFill>
          <a:ln cap="flat" cmpd="sng" w="10150">
            <a:solidFill>
              <a:srgbClr val="14B8A6"/>
            </a:solidFill>
            <a:prstDash val="solid"/>
            <a:round/>
            <a:headEnd len="sm" w="sm" type="none"/>
            <a:tailEnd len="sm" w="sm" type="none"/>
          </a:ln>
          <a:effectLst>
            <a:outerShdw blurRad="60956" rotWithShape="0" algn="bl" dir="5400000" dist="20319">
              <a:srgbClr val="0F172A">
                <a:alpha val="12156"/>
              </a:srgbClr>
            </a:outerShdw>
          </a:effectLst>
        </p:spPr>
        <p:txBody>
          <a:bodyPr anchorCtr="0" anchor="ctr" bIns="73125" lIns="73125" spcFirstLastPara="1" rIns="73125" wrap="square" tIns="73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363" name="Google Shape;363;g3e49e8e1f40_0_6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3959" y="1389686"/>
            <a:ext cx="266257" cy="266257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3e49e8e1f40_0_681"/>
          <p:cNvSpPr/>
          <p:nvPr/>
        </p:nvSpPr>
        <p:spPr>
          <a:xfrm>
            <a:off x="3317807" y="1805889"/>
            <a:ext cx="24870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1200"/>
              <a:buFont typeface="Calibri"/>
              <a:buNone/>
            </a:pPr>
            <a:r>
              <a:rPr b="1" lang="en-GB">
                <a:solidFill>
                  <a:srgbClr val="0F172A"/>
                </a:solidFill>
                <a:latin typeface="Calibri"/>
                <a:ea typeface="Calibri"/>
                <a:cs typeface="Calibri"/>
                <a:sym typeface="Calibri"/>
              </a:rPr>
              <a:t>Automation multiplies small teams.</a:t>
            </a:r>
            <a:endParaRPr b="1">
              <a:solidFill>
                <a:srgbClr val="0F172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1200"/>
              <a:buFont typeface="Calibri"/>
              <a:buNone/>
            </a:pPr>
            <a:r>
              <a:t/>
            </a:r>
            <a:endParaRPr b="1" sz="1200">
              <a:solidFill>
                <a:srgbClr val="0F172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g3e49e8e1f40_0_681"/>
          <p:cNvSpPr/>
          <p:nvPr/>
        </p:nvSpPr>
        <p:spPr>
          <a:xfrm>
            <a:off x="3317807" y="2236004"/>
            <a:ext cx="2487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880"/>
              <a:buFont typeface="Calibri"/>
              <a:buNone/>
            </a:pPr>
            <a:r>
              <a:rPr i="1" lang="en-GB" sz="1080">
                <a:solidFill>
                  <a:srgbClr val="475569"/>
                </a:solidFill>
                <a:latin typeface="Calibri"/>
                <a:ea typeface="Calibri"/>
                <a:cs typeface="Calibri"/>
                <a:sym typeface="Calibri"/>
              </a:rPr>
              <a:t>One engineer with IaC can do the work of many.</a:t>
            </a:r>
            <a:endParaRPr i="1" sz="1080">
              <a:solidFill>
                <a:srgbClr val="4755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g3e49e8e1f40_0_681"/>
          <p:cNvSpPr/>
          <p:nvPr/>
        </p:nvSpPr>
        <p:spPr>
          <a:xfrm>
            <a:off x="6133979" y="1102216"/>
            <a:ext cx="2852700" cy="1536000"/>
          </a:xfrm>
          <a:prstGeom prst="rect">
            <a:avLst/>
          </a:prstGeom>
          <a:solidFill>
            <a:srgbClr val="FFFFFF"/>
          </a:solidFill>
          <a:ln cap="flat" cmpd="sng" w="10150">
            <a:solidFill>
              <a:srgbClr val="E2E8F0"/>
            </a:solidFill>
            <a:prstDash val="solid"/>
            <a:round/>
            <a:headEnd len="sm" w="sm" type="none"/>
            <a:tailEnd len="sm" w="sm" type="none"/>
          </a:ln>
          <a:effectLst>
            <a:outerShdw blurRad="60956" rotWithShape="0" algn="bl" dir="5400000" dist="20319">
              <a:srgbClr val="0F172A">
                <a:alpha val="7843"/>
              </a:srgbClr>
            </a:outerShdw>
          </a:effectLst>
        </p:spPr>
        <p:txBody>
          <a:bodyPr anchorCtr="0" anchor="ctr" bIns="73125" lIns="73125" spcFirstLastPara="1" rIns="73125" wrap="square" tIns="73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g3e49e8e1f40_0_681"/>
          <p:cNvSpPr/>
          <p:nvPr/>
        </p:nvSpPr>
        <p:spPr>
          <a:xfrm>
            <a:off x="6316847" y="1248511"/>
            <a:ext cx="1097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8A6"/>
              </a:buClr>
              <a:buSzPts val="3520"/>
              <a:buFont typeface="Georgia"/>
              <a:buNone/>
            </a:pPr>
            <a:r>
              <a:rPr b="1" i="1" lang="en-GB" sz="3520" u="none" cap="none" strike="noStrike">
                <a:solidFill>
                  <a:srgbClr val="14B8A6"/>
                </a:solidFill>
                <a:latin typeface="Georgia"/>
                <a:ea typeface="Georgia"/>
                <a:cs typeface="Georgia"/>
                <a:sym typeface="Georgia"/>
              </a:rPr>
              <a:t>03</a:t>
            </a:r>
            <a:endParaRPr b="0" i="0" sz="352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g3e49e8e1f40_0_681"/>
          <p:cNvSpPr/>
          <p:nvPr/>
        </p:nvSpPr>
        <p:spPr>
          <a:xfrm>
            <a:off x="8328399" y="1285085"/>
            <a:ext cx="475500" cy="475500"/>
          </a:xfrm>
          <a:prstGeom prst="ellipse">
            <a:avLst/>
          </a:prstGeom>
          <a:solidFill>
            <a:srgbClr val="14B8A6"/>
          </a:solidFill>
          <a:ln cap="flat" cmpd="sng" w="10150">
            <a:solidFill>
              <a:srgbClr val="14B8A6"/>
            </a:solidFill>
            <a:prstDash val="solid"/>
            <a:round/>
            <a:headEnd len="sm" w="sm" type="none"/>
            <a:tailEnd len="sm" w="sm" type="none"/>
          </a:ln>
          <a:effectLst>
            <a:outerShdw blurRad="60956" rotWithShape="0" algn="bl" dir="5400000" dist="20319">
              <a:srgbClr val="0F172A">
                <a:alpha val="12156"/>
              </a:srgbClr>
            </a:outerShdw>
          </a:effectLst>
        </p:spPr>
        <p:txBody>
          <a:bodyPr anchorCtr="0" anchor="ctr" bIns="73125" lIns="73125" spcFirstLastPara="1" rIns="73125" wrap="square" tIns="73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369" name="Google Shape;369;g3e49e8e1f40_0_6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33000" y="1389686"/>
            <a:ext cx="266257" cy="266257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g3e49e8e1f40_0_681"/>
          <p:cNvSpPr/>
          <p:nvPr/>
        </p:nvSpPr>
        <p:spPr>
          <a:xfrm>
            <a:off x="6316847" y="1805889"/>
            <a:ext cx="24870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1200"/>
              <a:buFont typeface="Calibri"/>
              <a:buNone/>
            </a:pPr>
            <a:r>
              <a:rPr b="1" i="0" lang="en-GB" u="none" cap="none" strike="noStrike">
                <a:solidFill>
                  <a:srgbClr val="0F172A"/>
                </a:solidFill>
                <a:latin typeface="Calibri"/>
                <a:ea typeface="Calibri"/>
                <a:cs typeface="Calibri"/>
                <a:sym typeface="Calibri"/>
              </a:rPr>
              <a:t>Automate the repeatable, relentlessly</a:t>
            </a:r>
            <a:endParaRPr b="0" i="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3e49e8e1f40_0_681"/>
          <p:cNvSpPr/>
          <p:nvPr/>
        </p:nvSpPr>
        <p:spPr>
          <a:xfrm>
            <a:off x="6316847" y="2236004"/>
            <a:ext cx="2487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880"/>
              <a:buFont typeface="Calibri"/>
              <a:buNone/>
            </a:pPr>
            <a:r>
              <a:rPr b="0" i="1" lang="en-GB" sz="1080" u="none" cap="none" strike="noStrike">
                <a:solidFill>
                  <a:srgbClr val="475569"/>
                </a:solidFill>
                <a:latin typeface="Calibri"/>
                <a:ea typeface="Calibri"/>
                <a:cs typeface="Calibri"/>
                <a:sym typeface="Calibri"/>
              </a:rPr>
              <a:t>What you automate, you can trust. What you trust, you can extend.</a:t>
            </a:r>
            <a:endParaRPr b="0" i="0" sz="108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g3e49e8e1f40_0_681"/>
          <p:cNvSpPr/>
          <p:nvPr/>
        </p:nvSpPr>
        <p:spPr>
          <a:xfrm>
            <a:off x="135898" y="2784611"/>
            <a:ext cx="2852700" cy="1536000"/>
          </a:xfrm>
          <a:prstGeom prst="rect">
            <a:avLst/>
          </a:prstGeom>
          <a:solidFill>
            <a:srgbClr val="FFFFFF"/>
          </a:solidFill>
          <a:ln cap="flat" cmpd="sng" w="10150">
            <a:solidFill>
              <a:srgbClr val="E2E8F0"/>
            </a:solidFill>
            <a:prstDash val="solid"/>
            <a:round/>
            <a:headEnd len="sm" w="sm" type="none"/>
            <a:tailEnd len="sm" w="sm" type="none"/>
          </a:ln>
          <a:effectLst>
            <a:outerShdw blurRad="60956" rotWithShape="0" algn="bl" dir="5400000" dist="20319">
              <a:srgbClr val="0F172A">
                <a:alpha val="7843"/>
              </a:srgbClr>
            </a:outerShdw>
          </a:effectLst>
        </p:spPr>
        <p:txBody>
          <a:bodyPr anchorCtr="0" anchor="ctr" bIns="73125" lIns="73125" spcFirstLastPara="1" rIns="73125" wrap="square" tIns="73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g3e49e8e1f40_0_681"/>
          <p:cNvSpPr/>
          <p:nvPr/>
        </p:nvSpPr>
        <p:spPr>
          <a:xfrm>
            <a:off x="318766" y="2930906"/>
            <a:ext cx="1097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8A6"/>
              </a:buClr>
              <a:buSzPts val="3520"/>
              <a:buFont typeface="Georgia"/>
              <a:buNone/>
            </a:pPr>
            <a:r>
              <a:rPr b="1" i="1" lang="en-GB" sz="3520" u="none" cap="none" strike="noStrike">
                <a:solidFill>
                  <a:srgbClr val="14B8A6"/>
                </a:solidFill>
                <a:latin typeface="Georgia"/>
                <a:ea typeface="Georgia"/>
                <a:cs typeface="Georgia"/>
                <a:sym typeface="Georgia"/>
              </a:rPr>
              <a:t>04</a:t>
            </a:r>
            <a:endParaRPr b="0" i="0" sz="352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g3e49e8e1f40_0_681"/>
          <p:cNvSpPr/>
          <p:nvPr/>
        </p:nvSpPr>
        <p:spPr>
          <a:xfrm>
            <a:off x="2330318" y="2967480"/>
            <a:ext cx="475500" cy="475500"/>
          </a:xfrm>
          <a:prstGeom prst="ellipse">
            <a:avLst/>
          </a:prstGeom>
          <a:solidFill>
            <a:srgbClr val="14B8A6"/>
          </a:solidFill>
          <a:ln cap="flat" cmpd="sng" w="10150">
            <a:solidFill>
              <a:srgbClr val="14B8A6"/>
            </a:solidFill>
            <a:prstDash val="solid"/>
            <a:round/>
            <a:headEnd len="sm" w="sm" type="none"/>
            <a:tailEnd len="sm" w="sm" type="none"/>
          </a:ln>
          <a:effectLst>
            <a:outerShdw blurRad="60956" rotWithShape="0" algn="bl" dir="5400000" dist="20319">
              <a:srgbClr val="0F172A">
                <a:alpha val="12156"/>
              </a:srgbClr>
            </a:outerShdw>
          </a:effectLst>
        </p:spPr>
        <p:txBody>
          <a:bodyPr anchorCtr="0" anchor="ctr" bIns="73125" lIns="73125" spcFirstLastPara="1" rIns="73125" wrap="square" tIns="73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375" name="Google Shape;375;g3e49e8e1f40_0_6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34918" y="3072081"/>
            <a:ext cx="266257" cy="26625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3e49e8e1f40_0_681"/>
          <p:cNvSpPr/>
          <p:nvPr/>
        </p:nvSpPr>
        <p:spPr>
          <a:xfrm>
            <a:off x="318766" y="3488284"/>
            <a:ext cx="24870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1200"/>
              <a:buFont typeface="Calibri"/>
              <a:buNone/>
            </a:pPr>
            <a:r>
              <a:rPr b="1" i="0" lang="en-GB" u="none" cap="none" strike="noStrike">
                <a:solidFill>
                  <a:srgbClr val="0F172A"/>
                </a:solidFill>
                <a:latin typeface="Calibri"/>
                <a:ea typeface="Calibri"/>
                <a:cs typeface="Calibri"/>
                <a:sym typeface="Calibri"/>
              </a:rPr>
              <a:t>Shared ownership builds resilience</a:t>
            </a:r>
            <a:endParaRPr b="0" i="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g3e49e8e1f40_0_681"/>
          <p:cNvSpPr/>
          <p:nvPr/>
        </p:nvSpPr>
        <p:spPr>
          <a:xfrm>
            <a:off x="318766" y="3918398"/>
            <a:ext cx="2487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880"/>
              <a:buFont typeface="Calibri"/>
              <a:buNone/>
            </a:pPr>
            <a:r>
              <a:rPr b="0" i="1" lang="en-GB" sz="1080" u="none" cap="none" strike="noStrike">
                <a:solidFill>
                  <a:srgbClr val="475569"/>
                </a:solidFill>
                <a:latin typeface="Calibri"/>
                <a:ea typeface="Calibri"/>
                <a:cs typeface="Calibri"/>
                <a:sym typeface="Calibri"/>
              </a:rPr>
              <a:t>When everyone owns the outcome, the service gets stronger.</a:t>
            </a:r>
            <a:endParaRPr b="0" i="0" sz="108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g3e49e8e1f40_0_681"/>
          <p:cNvSpPr/>
          <p:nvPr/>
        </p:nvSpPr>
        <p:spPr>
          <a:xfrm>
            <a:off x="3134939" y="2784611"/>
            <a:ext cx="2852700" cy="1536000"/>
          </a:xfrm>
          <a:prstGeom prst="rect">
            <a:avLst/>
          </a:prstGeom>
          <a:solidFill>
            <a:srgbClr val="FFFFFF"/>
          </a:solidFill>
          <a:ln cap="flat" cmpd="sng" w="10150">
            <a:solidFill>
              <a:srgbClr val="E2E8F0"/>
            </a:solidFill>
            <a:prstDash val="solid"/>
            <a:round/>
            <a:headEnd len="sm" w="sm" type="none"/>
            <a:tailEnd len="sm" w="sm" type="none"/>
          </a:ln>
          <a:effectLst>
            <a:outerShdw blurRad="60956" rotWithShape="0" algn="bl" dir="5400000" dist="20319">
              <a:srgbClr val="0F172A">
                <a:alpha val="7843"/>
              </a:srgbClr>
            </a:outerShdw>
          </a:effectLst>
        </p:spPr>
        <p:txBody>
          <a:bodyPr anchorCtr="0" anchor="ctr" bIns="73125" lIns="73125" spcFirstLastPara="1" rIns="73125" wrap="square" tIns="73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3e49e8e1f40_0_681"/>
          <p:cNvSpPr/>
          <p:nvPr/>
        </p:nvSpPr>
        <p:spPr>
          <a:xfrm>
            <a:off x="3317807" y="2930906"/>
            <a:ext cx="1097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8A6"/>
              </a:buClr>
              <a:buSzPts val="3520"/>
              <a:buFont typeface="Georgia"/>
              <a:buNone/>
            </a:pPr>
            <a:r>
              <a:rPr b="1" i="1" lang="en-GB" sz="3520" u="none" cap="none" strike="noStrike">
                <a:solidFill>
                  <a:srgbClr val="14B8A6"/>
                </a:solidFill>
                <a:latin typeface="Georgia"/>
                <a:ea typeface="Georgia"/>
                <a:cs typeface="Georgia"/>
                <a:sym typeface="Georgia"/>
              </a:rPr>
              <a:t>05</a:t>
            </a:r>
            <a:endParaRPr b="0" i="0" sz="352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g3e49e8e1f40_0_681"/>
          <p:cNvSpPr/>
          <p:nvPr/>
        </p:nvSpPr>
        <p:spPr>
          <a:xfrm>
            <a:off x="5329358" y="2967480"/>
            <a:ext cx="475500" cy="475500"/>
          </a:xfrm>
          <a:prstGeom prst="ellipse">
            <a:avLst/>
          </a:prstGeom>
          <a:solidFill>
            <a:srgbClr val="14B8A6"/>
          </a:solidFill>
          <a:ln cap="flat" cmpd="sng" w="10150">
            <a:solidFill>
              <a:srgbClr val="14B8A6"/>
            </a:solidFill>
            <a:prstDash val="solid"/>
            <a:round/>
            <a:headEnd len="sm" w="sm" type="none"/>
            <a:tailEnd len="sm" w="sm" type="none"/>
          </a:ln>
          <a:effectLst>
            <a:outerShdw blurRad="60956" rotWithShape="0" algn="bl" dir="5400000" dist="20319">
              <a:srgbClr val="0F172A">
                <a:alpha val="12156"/>
              </a:srgbClr>
            </a:outerShdw>
          </a:effectLst>
        </p:spPr>
        <p:txBody>
          <a:bodyPr anchorCtr="0" anchor="ctr" bIns="73125" lIns="73125" spcFirstLastPara="1" rIns="73125" wrap="square" tIns="73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381" name="Google Shape;381;g3e49e8e1f40_0_68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33959" y="3072081"/>
            <a:ext cx="266257" cy="266257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3e49e8e1f40_0_681"/>
          <p:cNvSpPr/>
          <p:nvPr/>
        </p:nvSpPr>
        <p:spPr>
          <a:xfrm>
            <a:off x="3317807" y="3516087"/>
            <a:ext cx="24870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1200"/>
              <a:buFont typeface="Calibri"/>
              <a:buNone/>
            </a:pPr>
            <a:r>
              <a:rPr b="1" i="0" lang="en-GB" u="none" cap="none" strike="noStrike">
                <a:solidFill>
                  <a:srgbClr val="0F172A"/>
                </a:solidFill>
                <a:latin typeface="Calibri"/>
                <a:ea typeface="Calibri"/>
                <a:cs typeface="Calibri"/>
                <a:sym typeface="Calibri"/>
              </a:rPr>
              <a:t>Constraints can drive innovation</a:t>
            </a:r>
            <a:endParaRPr b="0" i="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g3e49e8e1f40_0_681"/>
          <p:cNvSpPr/>
          <p:nvPr/>
        </p:nvSpPr>
        <p:spPr>
          <a:xfrm>
            <a:off x="3317807" y="3918398"/>
            <a:ext cx="2487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880"/>
              <a:buFont typeface="Calibri"/>
              <a:buNone/>
            </a:pPr>
            <a:r>
              <a:rPr i="1" lang="en-GB" sz="1080">
                <a:solidFill>
                  <a:srgbClr val="475569"/>
                </a:solidFill>
                <a:latin typeface="Calibri"/>
                <a:ea typeface="Calibri"/>
                <a:cs typeface="Calibri"/>
                <a:sym typeface="Calibri"/>
              </a:rPr>
              <a:t>Limited resources sharpen creative problem-solving.</a:t>
            </a:r>
            <a:endParaRPr i="1" sz="1080">
              <a:solidFill>
                <a:srgbClr val="4755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g3e49e8e1f40_0_681"/>
          <p:cNvSpPr/>
          <p:nvPr/>
        </p:nvSpPr>
        <p:spPr>
          <a:xfrm>
            <a:off x="6133979" y="2784611"/>
            <a:ext cx="2852700" cy="1536000"/>
          </a:xfrm>
          <a:prstGeom prst="rect">
            <a:avLst/>
          </a:prstGeom>
          <a:solidFill>
            <a:srgbClr val="FFFFFF"/>
          </a:solidFill>
          <a:ln cap="flat" cmpd="sng" w="10150">
            <a:solidFill>
              <a:srgbClr val="E2E8F0"/>
            </a:solidFill>
            <a:prstDash val="solid"/>
            <a:round/>
            <a:headEnd len="sm" w="sm" type="none"/>
            <a:tailEnd len="sm" w="sm" type="none"/>
          </a:ln>
          <a:effectLst>
            <a:outerShdw blurRad="60956" rotWithShape="0" algn="bl" dir="5400000" dist="20319">
              <a:srgbClr val="0F172A">
                <a:alpha val="7843"/>
              </a:srgbClr>
            </a:outerShdw>
          </a:effectLst>
        </p:spPr>
        <p:txBody>
          <a:bodyPr anchorCtr="0" anchor="ctr" bIns="73125" lIns="73125" spcFirstLastPara="1" rIns="73125" wrap="square" tIns="73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g3e49e8e1f40_0_681"/>
          <p:cNvSpPr/>
          <p:nvPr/>
        </p:nvSpPr>
        <p:spPr>
          <a:xfrm>
            <a:off x="6316847" y="2930906"/>
            <a:ext cx="1097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8A6"/>
              </a:buClr>
              <a:buSzPts val="3520"/>
              <a:buFont typeface="Georgia"/>
              <a:buNone/>
            </a:pPr>
            <a:r>
              <a:rPr b="1" i="1" lang="en-GB" sz="3520" u="none" cap="none" strike="noStrike">
                <a:solidFill>
                  <a:srgbClr val="14B8A6"/>
                </a:solidFill>
                <a:latin typeface="Georgia"/>
                <a:ea typeface="Georgia"/>
                <a:cs typeface="Georgia"/>
                <a:sym typeface="Georgia"/>
              </a:rPr>
              <a:t>06</a:t>
            </a:r>
            <a:endParaRPr b="0" i="0" sz="352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g3e49e8e1f40_0_681"/>
          <p:cNvSpPr/>
          <p:nvPr/>
        </p:nvSpPr>
        <p:spPr>
          <a:xfrm>
            <a:off x="8328399" y="2967480"/>
            <a:ext cx="475500" cy="475500"/>
          </a:xfrm>
          <a:prstGeom prst="ellipse">
            <a:avLst/>
          </a:prstGeom>
          <a:solidFill>
            <a:srgbClr val="14B8A6"/>
          </a:solidFill>
          <a:ln cap="flat" cmpd="sng" w="10150">
            <a:solidFill>
              <a:srgbClr val="14B8A6"/>
            </a:solidFill>
            <a:prstDash val="solid"/>
            <a:round/>
            <a:headEnd len="sm" w="sm" type="none"/>
            <a:tailEnd len="sm" w="sm" type="none"/>
          </a:ln>
          <a:effectLst>
            <a:outerShdw blurRad="60956" rotWithShape="0" algn="bl" dir="5400000" dist="20319">
              <a:srgbClr val="0F172A">
                <a:alpha val="12156"/>
              </a:srgbClr>
            </a:outerShdw>
          </a:effectLst>
        </p:spPr>
        <p:txBody>
          <a:bodyPr anchorCtr="0" anchor="ctr" bIns="73125" lIns="73125" spcFirstLastPara="1" rIns="73125" wrap="square" tIns="73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387" name="Google Shape;387;g3e49e8e1f40_0_68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33000" y="3072081"/>
            <a:ext cx="266257" cy="266257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3e49e8e1f40_0_681"/>
          <p:cNvSpPr/>
          <p:nvPr/>
        </p:nvSpPr>
        <p:spPr>
          <a:xfrm>
            <a:off x="6316847" y="3516087"/>
            <a:ext cx="24870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1200"/>
              <a:buFont typeface="Calibri"/>
              <a:buNone/>
            </a:pPr>
            <a:r>
              <a:rPr b="1" i="0" lang="en-GB" u="none" cap="none" strike="noStrike">
                <a:solidFill>
                  <a:srgbClr val="0F172A"/>
                </a:solidFill>
                <a:latin typeface="Calibri"/>
                <a:ea typeface="Calibri"/>
                <a:cs typeface="Calibri"/>
                <a:sym typeface="Calibri"/>
              </a:rPr>
              <a:t>Make failure safe to learn from</a:t>
            </a:r>
            <a:endParaRPr b="0" i="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3e49e8e1f40_0_681"/>
          <p:cNvSpPr/>
          <p:nvPr/>
        </p:nvSpPr>
        <p:spPr>
          <a:xfrm>
            <a:off x="6316847" y="3918398"/>
            <a:ext cx="2487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880"/>
              <a:buFont typeface="Calibri"/>
              <a:buNone/>
            </a:pPr>
            <a:r>
              <a:rPr b="0" i="1" lang="en-GB" sz="1080" u="none" cap="none" strike="noStrike">
                <a:solidFill>
                  <a:srgbClr val="475569"/>
                </a:solidFill>
                <a:latin typeface="Calibri"/>
                <a:ea typeface="Calibri"/>
                <a:cs typeface="Calibri"/>
                <a:sym typeface="Calibri"/>
              </a:rPr>
              <a:t>Blame ends learning. Safety begins it. Choose deliberately.</a:t>
            </a:r>
            <a:endParaRPr b="0" i="0" sz="108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g3e49e8e1f40_0_681"/>
          <p:cNvSpPr txBox="1"/>
          <p:nvPr>
            <p:ph idx="12" type="sldNum"/>
          </p:nvPr>
        </p:nvSpPr>
        <p:spPr>
          <a:xfrm>
            <a:off x="8472458" y="43910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6" name="Google Shape;396;p7"/>
          <p:cNvSpPr txBox="1"/>
          <p:nvPr>
            <p:ph type="title"/>
          </p:nvPr>
        </p:nvSpPr>
        <p:spPr>
          <a:xfrm>
            <a:off x="348125" y="1794262"/>
            <a:ext cx="8520600" cy="24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-GB" sz="2900">
                <a:latin typeface="Calibri"/>
                <a:ea typeface="Calibri"/>
                <a:cs typeface="Calibri"/>
                <a:sym typeface="Calibri"/>
              </a:rPr>
              <a:t>Innovation is still possible despite constraints; it comes from how teams respond. It is built through courage, resilience, and the determination to keep improving.</a:t>
            </a:r>
            <a:endParaRPr b="1" sz="2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9"/>
          <p:cNvSpPr txBox="1"/>
          <p:nvPr>
            <p:ph type="ctrTitle"/>
          </p:nvPr>
        </p:nvSpPr>
        <p:spPr>
          <a:xfrm>
            <a:off x="311700" y="1751742"/>
            <a:ext cx="8520600" cy="96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9"/>
          <p:cNvSpPr txBox="1"/>
          <p:nvPr>
            <p:ph idx="1" type="subTitle"/>
          </p:nvPr>
        </p:nvSpPr>
        <p:spPr>
          <a:xfrm>
            <a:off x="361738" y="3021735"/>
            <a:ext cx="8520600" cy="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400"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e741f4871a_0_0"/>
          <p:cNvSpPr/>
          <p:nvPr/>
        </p:nvSpPr>
        <p:spPr>
          <a:xfrm>
            <a:off x="301861" y="70948"/>
            <a:ext cx="5486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7C8C"/>
              </a:buClr>
              <a:buSzPts val="2400"/>
              <a:buFont typeface="Calibri"/>
              <a:buNone/>
            </a:pPr>
            <a:r>
              <a:rPr b="1" lang="en-GB" sz="2600">
                <a:solidFill>
                  <a:srgbClr val="2E3192"/>
                </a:solidFill>
                <a:latin typeface="Calibri"/>
                <a:ea typeface="Calibri"/>
                <a:cs typeface="Calibri"/>
                <a:sym typeface="Calibri"/>
              </a:rPr>
              <a:t>Who is RENU?</a:t>
            </a:r>
            <a:endParaRPr b="1" sz="2600">
              <a:solidFill>
                <a:srgbClr val="2E31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g3e741f4871a_0_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e7453a50e4_0_42"/>
          <p:cNvSpPr/>
          <p:nvPr/>
        </p:nvSpPr>
        <p:spPr>
          <a:xfrm>
            <a:off x="272411" y="200741"/>
            <a:ext cx="5486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7C8C"/>
              </a:buClr>
              <a:buSzPts val="2400"/>
              <a:buFont typeface="Calibri"/>
              <a:buNone/>
            </a:pPr>
            <a:r>
              <a:rPr b="1" lang="en-GB" sz="2600">
                <a:solidFill>
                  <a:srgbClr val="2E3192"/>
                </a:solidFill>
                <a:latin typeface="Calibri"/>
                <a:ea typeface="Calibri"/>
                <a:cs typeface="Calibri"/>
                <a:sym typeface="Calibri"/>
              </a:rPr>
              <a:t>The Reality RENU Faces</a:t>
            </a:r>
            <a:endParaRPr b="0" i="0" sz="2600" u="none" cap="none" strike="noStrike">
              <a:solidFill>
                <a:srgbClr val="2E31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3e7453a50e4_0_42"/>
          <p:cNvSpPr/>
          <p:nvPr/>
        </p:nvSpPr>
        <p:spPr>
          <a:xfrm>
            <a:off x="230056" y="4516223"/>
            <a:ext cx="84492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7C8C"/>
              </a:buClr>
              <a:buSzPts val="1200"/>
              <a:buFont typeface="Calibri"/>
              <a:buNone/>
            </a:pPr>
            <a:r>
              <a:rPr lang="en-GB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 you innovate when resources are constrained?</a:t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3e7453a50e4_0_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3" name="Google Shape;113;g3e7453a50e4_0_42" title="ChatGPT Image Jun 3, 2026, 08_09_45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512" y="773750"/>
            <a:ext cx="7029850" cy="368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e7453a50e4_0_66"/>
          <p:cNvSpPr/>
          <p:nvPr/>
        </p:nvSpPr>
        <p:spPr>
          <a:xfrm>
            <a:off x="272411" y="118225"/>
            <a:ext cx="5486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7C8C"/>
              </a:buClr>
              <a:buSzPts val="2400"/>
              <a:buFont typeface="Calibri"/>
              <a:buNone/>
            </a:pPr>
            <a:r>
              <a:rPr b="1" lang="en-GB" sz="2600">
                <a:solidFill>
                  <a:srgbClr val="2E3192"/>
                </a:solidFill>
                <a:latin typeface="Calibri"/>
                <a:ea typeface="Calibri"/>
                <a:cs typeface="Calibri"/>
                <a:sym typeface="Calibri"/>
              </a:rPr>
              <a:t>Sisu</a:t>
            </a:r>
            <a:endParaRPr b="0" i="0" sz="2600" u="none" cap="none" strike="noStrike">
              <a:solidFill>
                <a:srgbClr val="2E31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3e7453a50e4_0_66"/>
          <p:cNvSpPr/>
          <p:nvPr/>
        </p:nvSpPr>
        <p:spPr>
          <a:xfrm>
            <a:off x="276148" y="4509474"/>
            <a:ext cx="84492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7C8C"/>
              </a:buClr>
              <a:buSzPts val="1200"/>
              <a:buFont typeface="Calibri"/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RENU, Sisu is something we were already living.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3e7453a50e4_0_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2" name="Google Shape;122;g3e7453a50e4_0_66" title="ChatGPT Image Jun 2, 2026, 08_47_01 PM.png"/>
          <p:cNvPicPr preferRelativeResize="0"/>
          <p:nvPr/>
        </p:nvPicPr>
        <p:blipFill rotWithShape="1">
          <a:blip r:embed="rId3">
            <a:alphaModFix/>
          </a:blip>
          <a:srcRect b="0" l="0" r="0" t="3410"/>
          <a:stretch/>
        </p:blipFill>
        <p:spPr>
          <a:xfrm>
            <a:off x="1789512" y="1194646"/>
            <a:ext cx="5146026" cy="33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3e7453a50e4_0_66"/>
          <p:cNvSpPr/>
          <p:nvPr/>
        </p:nvSpPr>
        <p:spPr>
          <a:xfrm>
            <a:off x="272399" y="781539"/>
            <a:ext cx="84492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7C8C"/>
              </a:buClr>
              <a:buSzPts val="1200"/>
              <a:buFont typeface="Calibri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the Finnish concept of 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extraordinary </a:t>
            </a: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courage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resilience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amidst </a:t>
            </a: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adversity.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e49e8e1f40_0_114"/>
          <p:cNvSpPr/>
          <p:nvPr/>
        </p:nvSpPr>
        <p:spPr>
          <a:xfrm>
            <a:off x="4185122" y="2808947"/>
            <a:ext cx="4763700" cy="700200"/>
          </a:xfrm>
          <a:prstGeom prst="rect">
            <a:avLst/>
          </a:prstGeom>
          <a:solidFill>
            <a:srgbClr val="FFFFFF"/>
          </a:solidFill>
          <a:ln cap="flat" cmpd="sng" w="16625">
            <a:solidFill>
              <a:srgbClr val="E2E8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9750" lIns="89750" spcFirstLastPara="1" rIns="89750" wrap="square" tIns="89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18"/>
              <a:buFont typeface="Arial"/>
              <a:buNone/>
            </a:pPr>
            <a:r>
              <a:t/>
            </a:r>
            <a:endParaRPr b="0" i="0" sz="151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3e49e8e1f40_0_114"/>
          <p:cNvSpPr/>
          <p:nvPr/>
        </p:nvSpPr>
        <p:spPr>
          <a:xfrm>
            <a:off x="272411" y="290505"/>
            <a:ext cx="5486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7C8C"/>
              </a:buClr>
              <a:buSzPts val="2400"/>
              <a:buFont typeface="Calibri"/>
              <a:buNone/>
            </a:pPr>
            <a:r>
              <a:rPr b="1" lang="en-GB" sz="2600">
                <a:solidFill>
                  <a:srgbClr val="2E3192"/>
                </a:solidFill>
                <a:latin typeface="Calibri"/>
                <a:ea typeface="Calibri"/>
                <a:cs typeface="Calibri"/>
                <a:sym typeface="Calibri"/>
              </a:rPr>
              <a:t>How we worked</a:t>
            </a:r>
            <a:endParaRPr b="0" i="0" sz="2600" u="none" cap="none" strike="noStrike">
              <a:solidFill>
                <a:srgbClr val="2E31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g3e49e8e1f40_0_114"/>
          <p:cNvSpPr/>
          <p:nvPr/>
        </p:nvSpPr>
        <p:spPr>
          <a:xfrm>
            <a:off x="129250" y="1247190"/>
            <a:ext cx="3873300" cy="3124800"/>
          </a:xfrm>
          <a:prstGeom prst="rect">
            <a:avLst/>
          </a:prstGeom>
          <a:solidFill>
            <a:srgbClr val="EEF7FD"/>
          </a:solidFill>
          <a:ln cap="flat" cmpd="sng" w="13600">
            <a:solidFill>
              <a:srgbClr val="EB2227"/>
            </a:solidFill>
            <a:prstDash val="solid"/>
            <a:round/>
            <a:headEnd len="sm" w="sm" type="none"/>
            <a:tailEnd len="sm" w="sm" type="none"/>
          </a:ln>
          <a:effectLst>
            <a:outerShdw blurRad="108715" rotWithShape="0" algn="bl" dir="8100000" dist="27179">
              <a:srgbClr val="000000">
                <a:alpha val="10196"/>
              </a:srgbClr>
            </a:outerShdw>
          </a:effectLst>
        </p:spPr>
        <p:txBody>
          <a:bodyPr anchorCtr="0" anchor="ctr" bIns="97825" lIns="97825" spcFirstLastPara="1" rIns="97825" wrap="square" tIns="97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8"/>
              <a:buFont typeface="Arial"/>
              <a:buNone/>
            </a:pPr>
            <a:r>
              <a:t/>
            </a:r>
            <a:endParaRPr b="0" i="0" sz="149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g3e49e8e1f40_0_114" title="ChatGPT Image May 21, 2026, 12_13_44 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473" y="1716328"/>
            <a:ext cx="3363064" cy="212125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e49e8e1f40_0_114"/>
          <p:cNvSpPr/>
          <p:nvPr/>
        </p:nvSpPr>
        <p:spPr>
          <a:xfrm>
            <a:off x="4171314" y="1302919"/>
            <a:ext cx="4763700" cy="700200"/>
          </a:xfrm>
          <a:prstGeom prst="rect">
            <a:avLst/>
          </a:prstGeom>
          <a:solidFill>
            <a:srgbClr val="FFFFFF"/>
          </a:solidFill>
          <a:ln cap="flat" cmpd="sng" w="16625">
            <a:solidFill>
              <a:srgbClr val="E2E8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9750" lIns="89750" spcFirstLastPara="1" rIns="89750" wrap="square" tIns="89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18"/>
              <a:buFont typeface="Arial"/>
              <a:buNone/>
            </a:pPr>
            <a:r>
              <a:t/>
            </a:r>
            <a:endParaRPr b="0" i="0" sz="151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3e49e8e1f40_0_114"/>
          <p:cNvSpPr/>
          <p:nvPr/>
        </p:nvSpPr>
        <p:spPr>
          <a:xfrm>
            <a:off x="4350850" y="1401656"/>
            <a:ext cx="493800" cy="493800"/>
          </a:xfrm>
          <a:prstGeom prst="ellipse">
            <a:avLst/>
          </a:prstGeom>
          <a:solidFill>
            <a:srgbClr val="EB2227"/>
          </a:solidFill>
          <a:ln cap="flat" cmpd="sng" w="16625">
            <a:solidFill>
              <a:srgbClr val="F5C5C0"/>
            </a:solidFill>
            <a:prstDash val="solid"/>
            <a:round/>
            <a:headEnd len="sm" w="sm" type="none"/>
            <a:tailEnd len="sm" w="sm" type="none"/>
          </a:ln>
          <a:effectLst>
            <a:outerShdw blurRad="99741" rotWithShape="0" algn="bl" dir="5400000" dist="33247">
              <a:srgbClr val="0F172A">
                <a:alpha val="12156"/>
              </a:srgbClr>
            </a:outerShdw>
          </a:effectLst>
        </p:spPr>
        <p:txBody>
          <a:bodyPr anchorCtr="0" anchor="ctr" bIns="89750" lIns="89750" spcFirstLastPara="1" rIns="89750" wrap="square" tIns="89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18"/>
              <a:buFont typeface="Arial"/>
              <a:buNone/>
            </a:pPr>
            <a:r>
              <a:t/>
            </a:r>
            <a:endParaRPr b="0" i="0" sz="151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35" name="Google Shape;135;g3e49e8e1f40_0_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9467" y="1510273"/>
            <a:ext cx="276479" cy="27647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3e49e8e1f40_0_114"/>
          <p:cNvSpPr/>
          <p:nvPr/>
        </p:nvSpPr>
        <p:spPr>
          <a:xfrm>
            <a:off x="4901275" y="1484117"/>
            <a:ext cx="38802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1309"/>
              <a:buFont typeface="Calibri"/>
              <a:buNone/>
            </a:pPr>
            <a:r>
              <a:rPr b="1" lang="en-GB" sz="1309">
                <a:solidFill>
                  <a:srgbClr val="0F172A"/>
                </a:solidFill>
                <a:latin typeface="Calibri"/>
                <a:ea typeface="Calibri"/>
                <a:cs typeface="Calibri"/>
                <a:sym typeface="Calibri"/>
              </a:rPr>
              <a:t>Manual deployments prone to human error</a:t>
            </a:r>
            <a:endParaRPr b="0" i="0" sz="130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3e49e8e1f40_0_114"/>
          <p:cNvSpPr/>
          <p:nvPr/>
        </p:nvSpPr>
        <p:spPr>
          <a:xfrm>
            <a:off x="4171314" y="2056954"/>
            <a:ext cx="4763700" cy="700200"/>
          </a:xfrm>
          <a:prstGeom prst="rect">
            <a:avLst/>
          </a:prstGeom>
          <a:solidFill>
            <a:srgbClr val="FFFFFF"/>
          </a:solidFill>
          <a:ln cap="flat" cmpd="sng" w="16625">
            <a:solidFill>
              <a:srgbClr val="E2E8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9750" lIns="89750" spcFirstLastPara="1" rIns="89750" wrap="square" tIns="89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18"/>
              <a:buFont typeface="Arial"/>
              <a:buNone/>
            </a:pPr>
            <a:r>
              <a:t/>
            </a:r>
            <a:endParaRPr b="0" i="0" sz="151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3e49e8e1f40_0_114"/>
          <p:cNvSpPr/>
          <p:nvPr/>
        </p:nvSpPr>
        <p:spPr>
          <a:xfrm>
            <a:off x="4350850" y="2155692"/>
            <a:ext cx="493800" cy="493800"/>
          </a:xfrm>
          <a:prstGeom prst="ellipse">
            <a:avLst/>
          </a:prstGeom>
          <a:solidFill>
            <a:srgbClr val="EB2227"/>
          </a:solidFill>
          <a:ln cap="flat" cmpd="sng" w="16625">
            <a:solidFill>
              <a:srgbClr val="F5C5C0"/>
            </a:solidFill>
            <a:prstDash val="solid"/>
            <a:round/>
            <a:headEnd len="sm" w="sm" type="none"/>
            <a:tailEnd len="sm" w="sm" type="none"/>
          </a:ln>
          <a:effectLst>
            <a:outerShdw blurRad="99741" rotWithShape="0" algn="bl" dir="5400000" dist="33247">
              <a:srgbClr val="0F172A">
                <a:alpha val="12156"/>
              </a:srgbClr>
            </a:outerShdw>
          </a:effectLst>
        </p:spPr>
        <p:txBody>
          <a:bodyPr anchorCtr="0" anchor="ctr" bIns="89750" lIns="89750" spcFirstLastPara="1" rIns="89750" wrap="square" tIns="89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18"/>
              <a:buFont typeface="Arial"/>
              <a:buNone/>
            </a:pPr>
            <a:r>
              <a:t/>
            </a:r>
            <a:endParaRPr b="0" i="0" sz="151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39" name="Google Shape;139;g3e49e8e1f40_0_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9467" y="2264309"/>
            <a:ext cx="276479" cy="27647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3e49e8e1f40_0_114"/>
          <p:cNvSpPr/>
          <p:nvPr/>
        </p:nvSpPr>
        <p:spPr>
          <a:xfrm>
            <a:off x="4901275" y="2238152"/>
            <a:ext cx="38802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1309"/>
              <a:buFont typeface="Calibri"/>
              <a:buNone/>
            </a:pPr>
            <a:r>
              <a:rPr b="1" lang="en-GB" sz="1309">
                <a:solidFill>
                  <a:srgbClr val="0F172A"/>
                </a:solidFill>
                <a:latin typeface="Calibri"/>
                <a:ea typeface="Calibri"/>
                <a:cs typeface="Calibri"/>
                <a:sym typeface="Calibri"/>
              </a:rPr>
              <a:t>Knowledge concentrated in a few individuals</a:t>
            </a:r>
            <a:endParaRPr b="0" i="0" sz="130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3e49e8e1f40_0_114"/>
          <p:cNvSpPr/>
          <p:nvPr/>
        </p:nvSpPr>
        <p:spPr>
          <a:xfrm>
            <a:off x="4350850" y="2909729"/>
            <a:ext cx="493800" cy="493800"/>
          </a:xfrm>
          <a:prstGeom prst="ellipse">
            <a:avLst/>
          </a:prstGeom>
          <a:solidFill>
            <a:srgbClr val="EB2227"/>
          </a:solidFill>
          <a:ln cap="flat" cmpd="sng" w="16625">
            <a:solidFill>
              <a:srgbClr val="FDECEA"/>
            </a:solidFill>
            <a:prstDash val="solid"/>
            <a:round/>
            <a:headEnd len="sm" w="sm" type="none"/>
            <a:tailEnd len="sm" w="sm" type="none"/>
          </a:ln>
          <a:effectLst>
            <a:outerShdw blurRad="99741" rotWithShape="0" algn="bl" dir="5400000" dist="33247">
              <a:srgbClr val="0F172A">
                <a:alpha val="12160"/>
              </a:srgbClr>
            </a:outerShdw>
          </a:effectLst>
        </p:spPr>
        <p:txBody>
          <a:bodyPr anchorCtr="0" anchor="ctr" bIns="89750" lIns="89750" spcFirstLastPara="1" rIns="89750" wrap="square" tIns="89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18"/>
              <a:buFont typeface="Arial"/>
              <a:buNone/>
            </a:pPr>
            <a:r>
              <a:t/>
            </a:r>
            <a:endParaRPr b="0" i="0" sz="151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42" name="Google Shape;142;g3e49e8e1f40_0_1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59467" y="3018346"/>
            <a:ext cx="276479" cy="27647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3e49e8e1f40_0_114"/>
          <p:cNvSpPr/>
          <p:nvPr/>
        </p:nvSpPr>
        <p:spPr>
          <a:xfrm>
            <a:off x="4901275" y="3022020"/>
            <a:ext cx="38802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1309"/>
              <a:buFont typeface="Calibri"/>
              <a:buNone/>
            </a:pPr>
            <a:r>
              <a:rPr b="1" lang="en-GB" sz="1309">
                <a:solidFill>
                  <a:srgbClr val="0F172A"/>
                </a:solidFill>
                <a:latin typeface="Calibri"/>
                <a:ea typeface="Calibri"/>
                <a:cs typeface="Calibri"/>
                <a:sym typeface="Calibri"/>
              </a:rPr>
              <a:t>Configuration drift between environments</a:t>
            </a:r>
            <a:endParaRPr b="0" i="0" sz="130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3e49e8e1f40_0_114"/>
          <p:cNvSpPr/>
          <p:nvPr/>
        </p:nvSpPr>
        <p:spPr>
          <a:xfrm>
            <a:off x="4171314" y="3565025"/>
            <a:ext cx="4763700" cy="700200"/>
          </a:xfrm>
          <a:prstGeom prst="rect">
            <a:avLst/>
          </a:prstGeom>
          <a:solidFill>
            <a:srgbClr val="FFFFFF"/>
          </a:solidFill>
          <a:ln cap="flat" cmpd="sng" w="16625">
            <a:solidFill>
              <a:srgbClr val="E2E8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9750" lIns="89750" spcFirstLastPara="1" rIns="89750" wrap="square" tIns="89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18"/>
              <a:buFont typeface="Arial"/>
              <a:buNone/>
            </a:pPr>
            <a:r>
              <a:t/>
            </a:r>
            <a:endParaRPr b="0" i="0" sz="151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3e49e8e1f40_0_114"/>
          <p:cNvSpPr/>
          <p:nvPr/>
        </p:nvSpPr>
        <p:spPr>
          <a:xfrm>
            <a:off x="4350850" y="3663765"/>
            <a:ext cx="493800" cy="493800"/>
          </a:xfrm>
          <a:prstGeom prst="ellipse">
            <a:avLst/>
          </a:prstGeom>
          <a:solidFill>
            <a:srgbClr val="EB2227"/>
          </a:solidFill>
          <a:ln cap="flat" cmpd="sng" w="16625">
            <a:solidFill>
              <a:srgbClr val="F5C5C0"/>
            </a:solidFill>
            <a:prstDash val="solid"/>
            <a:round/>
            <a:headEnd len="sm" w="sm" type="none"/>
            <a:tailEnd len="sm" w="sm" type="none"/>
          </a:ln>
          <a:effectLst>
            <a:outerShdw blurRad="99741" rotWithShape="0" algn="bl" dir="5400000" dist="33247">
              <a:srgbClr val="0F172A">
                <a:alpha val="12156"/>
              </a:srgbClr>
            </a:outerShdw>
          </a:effectLst>
        </p:spPr>
        <p:txBody>
          <a:bodyPr anchorCtr="0" anchor="ctr" bIns="89750" lIns="89750" spcFirstLastPara="1" rIns="89750" wrap="square" tIns="89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18"/>
              <a:buFont typeface="Arial"/>
              <a:buNone/>
            </a:pPr>
            <a:r>
              <a:t/>
            </a:r>
            <a:endParaRPr b="0" i="0" sz="151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46" name="Google Shape;146;g3e49e8e1f40_0_1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59467" y="3772381"/>
            <a:ext cx="276479" cy="27647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3e49e8e1f40_0_114"/>
          <p:cNvSpPr/>
          <p:nvPr/>
        </p:nvSpPr>
        <p:spPr>
          <a:xfrm>
            <a:off x="4901275" y="3746221"/>
            <a:ext cx="38802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1309"/>
              <a:buFont typeface="Calibri"/>
              <a:buNone/>
            </a:pPr>
            <a:r>
              <a:rPr b="1" lang="en-GB" sz="1309">
                <a:solidFill>
                  <a:srgbClr val="0F172A"/>
                </a:solidFill>
                <a:latin typeface="Calibri"/>
                <a:ea typeface="Calibri"/>
                <a:cs typeface="Calibri"/>
                <a:sym typeface="Calibri"/>
              </a:rPr>
              <a:t>Reactive incident response (always firefighting)</a:t>
            </a:r>
            <a:endParaRPr b="1" sz="1309">
              <a:solidFill>
                <a:srgbClr val="0F172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g3e49e8e1f40_0_114"/>
          <p:cNvSpPr/>
          <p:nvPr/>
        </p:nvSpPr>
        <p:spPr>
          <a:xfrm>
            <a:off x="1001634" y="3798230"/>
            <a:ext cx="19896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309"/>
              </a:buClr>
              <a:buSzPts val="1085"/>
              <a:buFont typeface="Calibri"/>
              <a:buNone/>
            </a:pPr>
            <a:r>
              <a:rPr b="1" i="1" lang="en-GB" sz="1285" u="none" cap="none" strike="noStrike">
                <a:solidFill>
                  <a:srgbClr val="C0392B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b="1" i="1" lang="en-GB" sz="1285">
                <a:solidFill>
                  <a:srgbClr val="C0392B"/>
                </a:solidFill>
                <a:latin typeface="Calibri"/>
                <a:ea typeface="Calibri"/>
                <a:cs typeface="Calibri"/>
                <a:sym typeface="Calibri"/>
              </a:rPr>
              <a:t>Siloed teams with poor communication</a:t>
            </a:r>
            <a:r>
              <a:rPr b="1" i="1" lang="en-GB" sz="1285" u="none" cap="none" strike="noStrike">
                <a:solidFill>
                  <a:srgbClr val="C0392B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b="0" i="0" sz="1285" u="none" cap="none" strike="noStrike">
              <a:solidFill>
                <a:srgbClr val="C0392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3e49e8e1f40_0_114"/>
          <p:cNvSpPr txBox="1"/>
          <p:nvPr>
            <p:ph idx="12" type="sldNum"/>
          </p:nvPr>
        </p:nvSpPr>
        <p:spPr>
          <a:xfrm>
            <a:off x="8472458" y="446859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e7453a50e4_0_77"/>
          <p:cNvSpPr/>
          <p:nvPr/>
        </p:nvSpPr>
        <p:spPr>
          <a:xfrm>
            <a:off x="256160" y="91550"/>
            <a:ext cx="5486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7C8C"/>
              </a:buClr>
              <a:buSzPts val="2400"/>
              <a:buFont typeface="Calibri"/>
              <a:buNone/>
            </a:pPr>
            <a:r>
              <a:rPr b="1" lang="en-GB" sz="2600">
                <a:solidFill>
                  <a:srgbClr val="2E3192"/>
                </a:solidFill>
                <a:latin typeface="Calibri"/>
                <a:ea typeface="Calibri"/>
                <a:cs typeface="Calibri"/>
                <a:sym typeface="Calibri"/>
              </a:rPr>
              <a:t>Results before the transformation</a:t>
            </a:r>
            <a:endParaRPr b="0" i="0" sz="2600" u="none" cap="none" strike="noStrike">
              <a:solidFill>
                <a:srgbClr val="2E31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3e7453a50e4_0_77"/>
          <p:cNvSpPr/>
          <p:nvPr/>
        </p:nvSpPr>
        <p:spPr>
          <a:xfrm>
            <a:off x="308855" y="641048"/>
            <a:ext cx="82296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1100"/>
              <a:buFont typeface="Calibri"/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Working under those conditions this is what it actually looked like.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g3e7453a50e4_0_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g3e7453a50e4_0_77" title="ChatGPT Image Jun 9, 2026, 02_02_4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9792" y="1096705"/>
            <a:ext cx="5739743" cy="3685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e49e8e1f40_0_230"/>
          <p:cNvSpPr/>
          <p:nvPr/>
        </p:nvSpPr>
        <p:spPr>
          <a:xfrm>
            <a:off x="412239" y="362765"/>
            <a:ext cx="8138400" cy="8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7C8C"/>
              </a:buClr>
              <a:buSzPts val="2400"/>
              <a:buFont typeface="Calibri"/>
              <a:buNone/>
            </a:pPr>
            <a:r>
              <a:rPr b="1" i="0" lang="en-GB" sz="3300" u="none" cap="none" strike="noStrike">
                <a:solidFill>
                  <a:srgbClr val="2E3192"/>
                </a:solidFill>
                <a:latin typeface="Calibri"/>
                <a:ea typeface="Calibri"/>
                <a:cs typeface="Calibri"/>
                <a:sym typeface="Calibri"/>
              </a:rPr>
              <a:t>Continuing as we were was not sustainable </a:t>
            </a:r>
            <a:endParaRPr b="1" i="0" sz="3300" u="none" cap="none" strike="noStrike">
              <a:solidFill>
                <a:srgbClr val="2E31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g3e49e8e1f40_0_230" title="ChatGPT Image May 26, 2026, 02_54_32 PM.png"/>
          <p:cNvPicPr preferRelativeResize="0"/>
          <p:nvPr/>
        </p:nvPicPr>
        <p:blipFill rotWithShape="1">
          <a:blip r:embed="rId3">
            <a:alphaModFix/>
          </a:blip>
          <a:srcRect b="30049" l="0" r="0" t="13743"/>
          <a:stretch/>
        </p:blipFill>
        <p:spPr>
          <a:xfrm>
            <a:off x="1162567" y="1541781"/>
            <a:ext cx="6818799" cy="255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3e49e8e1f40_0_2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e49e8e1f40_0_262"/>
          <p:cNvSpPr/>
          <p:nvPr/>
        </p:nvSpPr>
        <p:spPr>
          <a:xfrm>
            <a:off x="272411" y="189057"/>
            <a:ext cx="5486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7C8C"/>
              </a:buClr>
              <a:buSzPts val="2400"/>
              <a:buFont typeface="Calibri"/>
              <a:buNone/>
            </a:pPr>
            <a:r>
              <a:rPr b="1" lang="en-GB" sz="2600">
                <a:solidFill>
                  <a:srgbClr val="2E3192"/>
                </a:solidFill>
                <a:latin typeface="Calibri"/>
                <a:ea typeface="Calibri"/>
                <a:cs typeface="Calibri"/>
                <a:sym typeface="Calibri"/>
              </a:rPr>
              <a:t>A Shift in Thinking</a:t>
            </a:r>
            <a:endParaRPr b="1" i="0" sz="2600" u="none" cap="none" strike="noStrike">
              <a:solidFill>
                <a:srgbClr val="2E31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3e49e8e1f40_0_262"/>
          <p:cNvSpPr txBox="1"/>
          <p:nvPr/>
        </p:nvSpPr>
        <p:spPr>
          <a:xfrm>
            <a:off x="168362" y="768457"/>
            <a:ext cx="8175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Was Not the First Problem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3e49e8e1f40_0_262"/>
          <p:cNvSpPr txBox="1"/>
          <p:nvPr/>
        </p:nvSpPr>
        <p:spPr>
          <a:xfrm>
            <a:off x="388181" y="4216100"/>
            <a:ext cx="8175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"People change systems. Systems don't change people."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3e49e8e1f40_0_2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6" name="Google Shape;176;g3e49e8e1f40_0_262"/>
          <p:cNvSpPr/>
          <p:nvPr/>
        </p:nvSpPr>
        <p:spPr>
          <a:xfrm>
            <a:off x="175844" y="1622925"/>
            <a:ext cx="4737300" cy="620100"/>
          </a:xfrm>
          <a:prstGeom prst="rect">
            <a:avLst/>
          </a:prstGeom>
          <a:solidFill>
            <a:srgbClr val="FDECEA"/>
          </a:solidFill>
          <a:ln cap="flat" cmpd="sng" w="15675">
            <a:solidFill>
              <a:srgbClr val="8844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2775" lIns="112775" spcFirstLastPara="1" rIns="112775" wrap="square" tIns="112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24"/>
          </a:p>
        </p:txBody>
      </p:sp>
      <p:sp>
        <p:nvSpPr>
          <p:cNvPr id="177" name="Google Shape;177;g3e49e8e1f40_0_262"/>
          <p:cNvSpPr/>
          <p:nvPr/>
        </p:nvSpPr>
        <p:spPr>
          <a:xfrm>
            <a:off x="345026" y="1645483"/>
            <a:ext cx="4398600" cy="56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9999"/>
              </a:buClr>
              <a:buSzPts val="1418"/>
              <a:buFont typeface="Calibri"/>
              <a:buNone/>
            </a:pPr>
            <a:r>
              <a:rPr b="0" i="0" lang="en-GB" sz="1718" cap="none" strike="noStrike">
                <a:solidFill>
                  <a:srgbClr val="C0392B"/>
                </a:solidFill>
                <a:latin typeface="Calibri"/>
                <a:ea typeface="Calibri"/>
                <a:cs typeface="Calibri"/>
                <a:sym typeface="Calibri"/>
              </a:rPr>
              <a:t>✕  </a:t>
            </a:r>
            <a:r>
              <a:rPr lang="en-GB" sz="1718">
                <a:solidFill>
                  <a:srgbClr val="C0392B"/>
                </a:solidFill>
                <a:latin typeface="Calibri"/>
                <a:ea typeface="Calibri"/>
                <a:cs typeface="Calibri"/>
                <a:sym typeface="Calibri"/>
              </a:rPr>
              <a:t>Better</a:t>
            </a:r>
            <a:r>
              <a:rPr b="0" i="0" lang="en-GB" sz="1718" cap="none" strike="noStrike">
                <a:solidFill>
                  <a:srgbClr val="C0392B"/>
                </a:solidFill>
                <a:latin typeface="Calibri"/>
                <a:ea typeface="Calibri"/>
                <a:cs typeface="Calibri"/>
                <a:sym typeface="Calibri"/>
              </a:rPr>
              <a:t> hardware wasn't the answer</a:t>
            </a:r>
            <a:endParaRPr b="0" i="0" sz="1718" cap="none" strike="noStrike">
              <a:solidFill>
                <a:srgbClr val="C0392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g3e49e8e1f40_0_262"/>
          <p:cNvSpPr/>
          <p:nvPr/>
        </p:nvSpPr>
        <p:spPr>
          <a:xfrm>
            <a:off x="175844" y="2435002"/>
            <a:ext cx="4737300" cy="620100"/>
          </a:xfrm>
          <a:prstGeom prst="rect">
            <a:avLst/>
          </a:prstGeom>
          <a:solidFill>
            <a:srgbClr val="FDECEA"/>
          </a:solidFill>
          <a:ln cap="flat" cmpd="sng" w="15675">
            <a:solidFill>
              <a:srgbClr val="8844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2775" lIns="112775" spcFirstLastPara="1" rIns="112775" wrap="square" tIns="112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24"/>
          </a:p>
        </p:txBody>
      </p:sp>
      <p:sp>
        <p:nvSpPr>
          <p:cNvPr id="179" name="Google Shape;179;g3e49e8e1f40_0_262"/>
          <p:cNvSpPr/>
          <p:nvPr/>
        </p:nvSpPr>
        <p:spPr>
          <a:xfrm>
            <a:off x="345026" y="2457559"/>
            <a:ext cx="4398600" cy="56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9999"/>
              </a:buClr>
              <a:buSzPts val="1418"/>
              <a:buFont typeface="Calibri"/>
              <a:buNone/>
            </a:pPr>
            <a:r>
              <a:rPr b="0" i="0" lang="en-GB" sz="1718" u="none" cap="none" strike="noStrike">
                <a:solidFill>
                  <a:srgbClr val="C0392B"/>
                </a:solidFill>
                <a:latin typeface="Calibri"/>
                <a:ea typeface="Calibri"/>
                <a:cs typeface="Calibri"/>
                <a:sym typeface="Calibri"/>
              </a:rPr>
              <a:t>✕  More tools alone wouldn't solve the problem</a:t>
            </a:r>
            <a:endParaRPr b="0" i="0" sz="1718" u="none" cap="none" strike="noStrike">
              <a:solidFill>
                <a:srgbClr val="C0392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3e49e8e1f40_0_262"/>
          <p:cNvSpPr/>
          <p:nvPr/>
        </p:nvSpPr>
        <p:spPr>
          <a:xfrm>
            <a:off x="175844" y="3247079"/>
            <a:ext cx="4737300" cy="620100"/>
          </a:xfrm>
          <a:prstGeom prst="rect">
            <a:avLst/>
          </a:prstGeom>
          <a:solidFill>
            <a:srgbClr val="CCFBF1"/>
          </a:solidFill>
          <a:ln cap="flat" cmpd="sng" w="15675">
            <a:solidFill>
              <a:srgbClr val="44AA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2775" lIns="112775" spcFirstLastPara="1" rIns="112775" wrap="square" tIns="112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24"/>
          </a:p>
        </p:txBody>
      </p:sp>
      <p:sp>
        <p:nvSpPr>
          <p:cNvPr id="181" name="Google Shape;181;g3e49e8e1f40_0_262"/>
          <p:cNvSpPr/>
          <p:nvPr/>
        </p:nvSpPr>
        <p:spPr>
          <a:xfrm>
            <a:off x="345026" y="3269636"/>
            <a:ext cx="4398600" cy="56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FF88"/>
              </a:buClr>
              <a:buSzPts val="1418"/>
              <a:buFont typeface="Calibri"/>
              <a:buNone/>
            </a:pPr>
            <a:r>
              <a:rPr b="1" i="0" lang="en-GB" sz="1818" u="none" cap="none" strike="noStrike">
                <a:solidFill>
                  <a:srgbClr val="1A7A5E"/>
                </a:solidFill>
                <a:latin typeface="Calibri"/>
                <a:ea typeface="Calibri"/>
                <a:cs typeface="Calibri"/>
                <a:sym typeface="Calibri"/>
              </a:rPr>
              <a:t>✓  Culture needed to change first</a:t>
            </a:r>
            <a:endParaRPr b="0" i="0" sz="1818" u="none" cap="none" strike="noStrike">
              <a:solidFill>
                <a:srgbClr val="1A7A5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2" name="Google Shape;182;g3e49e8e1f40_0_262"/>
          <p:cNvCxnSpPr/>
          <p:nvPr/>
        </p:nvCxnSpPr>
        <p:spPr>
          <a:xfrm>
            <a:off x="5116305" y="1519305"/>
            <a:ext cx="0" cy="2383200"/>
          </a:xfrm>
          <a:prstGeom prst="straightConnector1">
            <a:avLst/>
          </a:prstGeom>
          <a:noFill/>
          <a:ln cap="flat" cmpd="sng" w="14400">
            <a:solidFill>
              <a:srgbClr val="4A7C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3" name="Google Shape;183;g3e49e8e1f40_0_262"/>
          <p:cNvSpPr/>
          <p:nvPr/>
        </p:nvSpPr>
        <p:spPr>
          <a:xfrm>
            <a:off x="5427164" y="1501720"/>
            <a:ext cx="42486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9A84C"/>
              </a:buClr>
              <a:buSzPts val="1020"/>
              <a:buFont typeface="Calibri"/>
              <a:buNone/>
            </a:pPr>
            <a:r>
              <a:rPr b="1" lang="en-GB" sz="18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Focus</a:t>
            </a:r>
            <a:endParaRPr b="0" i="0" sz="182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3e49e8e1f40_0_262"/>
          <p:cNvSpPr/>
          <p:nvPr/>
        </p:nvSpPr>
        <p:spPr>
          <a:xfrm>
            <a:off x="5427164" y="1933784"/>
            <a:ext cx="41448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48391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86"/>
              <a:buFont typeface="Calibri"/>
              <a:buChar char="-"/>
            </a:pPr>
            <a:r>
              <a:rPr i="0" lang="en-GB" sz="188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Shared ownership</a:t>
            </a:r>
            <a:endParaRPr i="0" sz="188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3e49e8e1f40_0_262"/>
          <p:cNvSpPr/>
          <p:nvPr/>
        </p:nvSpPr>
        <p:spPr>
          <a:xfrm>
            <a:off x="5427164" y="2451883"/>
            <a:ext cx="41448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48391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86"/>
              <a:buFont typeface="Calibri"/>
              <a:buChar char="-"/>
            </a:pPr>
            <a:r>
              <a:rPr i="0" lang="en-GB" sz="188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i="0" sz="188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3e49e8e1f40_0_262"/>
          <p:cNvSpPr/>
          <p:nvPr/>
        </p:nvSpPr>
        <p:spPr>
          <a:xfrm>
            <a:off x="5427164" y="2969982"/>
            <a:ext cx="41448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48391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86"/>
              <a:buFont typeface="Calibri"/>
              <a:buChar char="-"/>
            </a:pPr>
            <a:r>
              <a:rPr i="0" lang="en-GB" sz="1886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Transparency</a:t>
            </a:r>
            <a:endParaRPr i="0" sz="1886" u="none" cap="none" strike="noStrik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3e49e8e1f40_0_262"/>
          <p:cNvSpPr/>
          <p:nvPr/>
        </p:nvSpPr>
        <p:spPr>
          <a:xfrm>
            <a:off x="5427164" y="3488081"/>
            <a:ext cx="41448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48391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86"/>
              <a:buFont typeface="Calibri"/>
              <a:buChar char="-"/>
            </a:pPr>
            <a:r>
              <a:rPr i="0" lang="en-GB" sz="188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Continuous improvement</a:t>
            </a:r>
            <a:endParaRPr i="0" sz="188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e49e8e1f40_0_348"/>
          <p:cNvSpPr/>
          <p:nvPr/>
        </p:nvSpPr>
        <p:spPr>
          <a:xfrm>
            <a:off x="272411" y="151987"/>
            <a:ext cx="5486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7C8C"/>
              </a:buClr>
              <a:buSzPts val="2400"/>
              <a:buFont typeface="Calibri"/>
              <a:buNone/>
            </a:pPr>
            <a:r>
              <a:rPr b="1" lang="en-GB" sz="2600">
                <a:solidFill>
                  <a:srgbClr val="2E3192"/>
                </a:solidFill>
                <a:latin typeface="Calibri"/>
                <a:ea typeface="Calibri"/>
                <a:cs typeface="Calibri"/>
                <a:sym typeface="Calibri"/>
              </a:rPr>
              <a:t>Embracing DevOps as a Philosophy</a:t>
            </a:r>
            <a:endParaRPr b="1" sz="2600">
              <a:solidFill>
                <a:srgbClr val="2E31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3e49e8e1f40_0_348"/>
          <p:cNvSpPr txBox="1"/>
          <p:nvPr/>
        </p:nvSpPr>
        <p:spPr>
          <a:xfrm>
            <a:off x="316465" y="722319"/>
            <a:ext cx="8175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DevOps is not just tools - it is a mindset shift.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3e49e8e1f40_0_3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6" name="Google Shape;196;g3e49e8e1f40_0_348" title="ChatGPT Image May 26, 2026, 05_01_24 PM.png"/>
          <p:cNvPicPr preferRelativeResize="0"/>
          <p:nvPr/>
        </p:nvPicPr>
        <p:blipFill rotWithShape="1">
          <a:blip r:embed="rId3">
            <a:alphaModFix/>
          </a:blip>
          <a:srcRect b="10442" l="12794" r="6235" t="0"/>
          <a:stretch/>
        </p:blipFill>
        <p:spPr>
          <a:xfrm>
            <a:off x="5137852" y="1192953"/>
            <a:ext cx="3875451" cy="285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3e49e8e1f40_0_348" title="ChatGPT Image May 21, 2026, 12_13_44 PM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539" y="1693918"/>
            <a:ext cx="3989848" cy="251654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3e49e8e1f40_0_348"/>
          <p:cNvSpPr/>
          <p:nvPr/>
        </p:nvSpPr>
        <p:spPr>
          <a:xfrm>
            <a:off x="4268883" y="2743076"/>
            <a:ext cx="808500" cy="441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4B8A6"/>
          </a:solidFill>
          <a:ln cap="flat" cmpd="sng" w="102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475" lIns="73475" spcFirstLastPara="1" rIns="73475" wrap="square" tIns="73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3e49e8e1f40_0_348"/>
          <p:cNvSpPr txBox="1"/>
          <p:nvPr/>
        </p:nvSpPr>
        <p:spPr>
          <a:xfrm>
            <a:off x="700565" y="4025107"/>
            <a:ext cx="8175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reactive to proactive. From blame to learning. From heroics to systems. Every team member had to decide to change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Joshua brian Kituyi</dc:creator>
</cp:coreProperties>
</file>