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5"/>
  </p:sldMasterIdLst>
  <p:notesMasterIdLst>
    <p:notesMasterId r:id="rId23"/>
  </p:notesMasterIdLst>
  <p:sldIdLst>
    <p:sldId id="305" r:id="rId6"/>
    <p:sldId id="303" r:id="rId7"/>
    <p:sldId id="306" r:id="rId8"/>
    <p:sldId id="307" r:id="rId9"/>
    <p:sldId id="308" r:id="rId10"/>
    <p:sldId id="309" r:id="rId11"/>
    <p:sldId id="310" r:id="rId12"/>
    <p:sldId id="320" r:id="rId13"/>
    <p:sldId id="319" r:id="rId14"/>
    <p:sldId id="311" r:id="rId15"/>
    <p:sldId id="302" r:id="rId16"/>
    <p:sldId id="313" r:id="rId17"/>
    <p:sldId id="317" r:id="rId18"/>
    <p:sldId id="314" r:id="rId19"/>
    <p:sldId id="315" r:id="rId20"/>
    <p:sldId id="318" r:id="rId21"/>
    <p:sldId id="304" r:id="rId22"/>
  </p:sldIdLst>
  <p:sldSz cx="9144000" cy="5143500" type="screen16x9"/>
  <p:notesSz cx="6858000" cy="9144000"/>
  <p:defaultTextStyle>
    <a:defPPr>
      <a:defRPr lang="en-US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305D"/>
    <a:srgbClr val="037C3F"/>
    <a:srgbClr val="20649A"/>
    <a:srgbClr val="42AF8E"/>
    <a:srgbClr val="8DB8D9"/>
    <a:srgbClr val="9DCFF5"/>
    <a:srgbClr val="B7C6D2"/>
    <a:srgbClr val="D1E3EF"/>
    <a:srgbClr val="F0E888"/>
    <a:srgbClr val="FA9E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62" autoAdjust="0"/>
    <p:restoredTop sz="94660"/>
  </p:normalViewPr>
  <p:slideViewPr>
    <p:cSldViewPr snapToGrid="0">
      <p:cViewPr varScale="1">
        <p:scale>
          <a:sx n="196" d="100"/>
          <a:sy n="196" d="100"/>
        </p:scale>
        <p:origin x="176" y="600"/>
      </p:cViewPr>
      <p:guideLst>
        <p:guide orient="horz" pos="162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1D8A83-A817-41E3-A602-3B517E18334E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C110B-1C27-4A5B-8007-E6BF4BB6C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26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1CD915A-38F9-76AB-8D4A-B5098C4F7ADA}"/>
              </a:ext>
            </a:extLst>
          </p:cNvPr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1E3E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lorful pattern with different designs&#10;&#10;Description automatically generated with medium confidence">
            <a:extLst>
              <a:ext uri="{FF2B5EF4-FFF2-40B4-BE49-F238E27FC236}">
                <a16:creationId xmlns:a16="http://schemas.microsoft.com/office/drawing/2014/main" id="{54D45984-3213-35B0-C278-58BBA5EB60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3012" y="672802"/>
            <a:ext cx="5450987" cy="3507308"/>
          </a:xfrm>
          <a:prstGeom prst="rect">
            <a:avLst/>
          </a:prstGeom>
        </p:spPr>
      </p:pic>
      <p:sp>
        <p:nvSpPr>
          <p:cNvPr id="1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60601" y="2664196"/>
            <a:ext cx="3272155" cy="237388"/>
          </a:xfrm>
        </p:spPr>
        <p:txBody>
          <a:bodyPr>
            <a:noAutofit/>
          </a:bodyPr>
          <a:lstStyle>
            <a:lvl1pPr marL="0" indent="0">
              <a:buNone/>
              <a:defRPr sz="1600" b="1" baseline="0">
                <a:solidFill>
                  <a:srgbClr val="037C3F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Presenter</a:t>
            </a:r>
          </a:p>
        </p:txBody>
      </p:sp>
      <p:sp>
        <p:nvSpPr>
          <p:cNvPr id="19" name="Text Placeholder 10"/>
          <p:cNvSpPr>
            <a:spLocks noGrp="1"/>
          </p:cNvSpPr>
          <p:nvPr>
            <p:ph type="body" sz="quarter" idx="17" hasCustomPrompt="1"/>
          </p:nvPr>
        </p:nvSpPr>
        <p:spPr>
          <a:xfrm>
            <a:off x="460602" y="1696763"/>
            <a:ext cx="4336866" cy="381445"/>
          </a:xfrm>
        </p:spPr>
        <p:txBody>
          <a:bodyPr wrap="square" anchor="ctr">
            <a:noAutofit/>
          </a:bodyPr>
          <a:lstStyle>
            <a:lvl1pPr marL="0" indent="0">
              <a:lnSpc>
                <a:spcPct val="150000"/>
              </a:lnSpc>
              <a:buNone/>
              <a:defRPr sz="1800" b="0">
                <a:solidFill>
                  <a:srgbClr val="1C305D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0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466907" y="591750"/>
            <a:ext cx="4330561" cy="1006505"/>
          </a:xfrm>
        </p:spPr>
        <p:txBody>
          <a:bodyPr wrap="square">
            <a:noAutofit/>
          </a:bodyPr>
          <a:lstStyle>
            <a:lvl1pPr marL="0" indent="0">
              <a:lnSpc>
                <a:spcPts val="3700"/>
              </a:lnSpc>
              <a:spcBef>
                <a:spcPts val="0"/>
              </a:spcBef>
              <a:buNone/>
              <a:defRPr sz="3600" b="1">
                <a:solidFill>
                  <a:srgbClr val="1C305D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6"/>
          <p:cNvSpPr>
            <a:spLocks noGrp="1"/>
          </p:cNvSpPr>
          <p:nvPr>
            <p:ph type="body" sz="quarter" idx="12" hasCustomPrompt="1"/>
          </p:nvPr>
        </p:nvSpPr>
        <p:spPr>
          <a:xfrm>
            <a:off x="460601" y="2967104"/>
            <a:ext cx="3272155" cy="229228"/>
          </a:xfrm>
        </p:spPr>
        <p:txBody>
          <a:bodyPr>
            <a:noAutofit/>
          </a:bodyPr>
          <a:lstStyle>
            <a:lvl1pPr marL="0" indent="0">
              <a:lnSpc>
                <a:spcPts val="1200"/>
              </a:lnSpc>
              <a:spcBef>
                <a:spcPts val="0"/>
              </a:spcBef>
              <a:buNone/>
              <a:defRPr sz="1400" b="1">
                <a:solidFill>
                  <a:srgbClr val="1C305D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Location</a:t>
            </a:r>
            <a:endParaRPr lang="en-GB" dirty="0"/>
          </a:p>
        </p:txBody>
      </p:sp>
      <p:sp>
        <p:nvSpPr>
          <p:cNvPr id="26" name="Text Placeholder 6"/>
          <p:cNvSpPr>
            <a:spLocks noGrp="1"/>
          </p:cNvSpPr>
          <p:nvPr>
            <p:ph type="body" sz="quarter" idx="18" hasCustomPrompt="1"/>
          </p:nvPr>
        </p:nvSpPr>
        <p:spPr>
          <a:xfrm>
            <a:off x="460601" y="3180171"/>
            <a:ext cx="3272155" cy="237387"/>
          </a:xfrm>
        </p:spPr>
        <p:txBody>
          <a:bodyPr>
            <a:noAutofit/>
          </a:bodyPr>
          <a:lstStyle>
            <a:lvl1pPr marL="0" indent="0">
              <a:lnSpc>
                <a:spcPts val="1200"/>
              </a:lnSpc>
              <a:spcBef>
                <a:spcPts val="0"/>
              </a:spcBef>
              <a:buNone/>
              <a:defRPr sz="1400">
                <a:solidFill>
                  <a:srgbClr val="1C305D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ED89356-A99C-0128-C97C-A9C0DE1A1246}"/>
              </a:ext>
            </a:extLst>
          </p:cNvPr>
          <p:cNvSpPr/>
          <p:nvPr userDrawn="1"/>
        </p:nvSpPr>
        <p:spPr>
          <a:xfrm>
            <a:off x="0" y="4176990"/>
            <a:ext cx="9143999" cy="966510"/>
          </a:xfrm>
          <a:prstGeom prst="rect">
            <a:avLst/>
          </a:prstGeom>
          <a:solidFill>
            <a:srgbClr val="20649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2" name="Picture 31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A81CC32-1404-B236-829C-9767BE5F73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5053" y="4556393"/>
            <a:ext cx="969200" cy="206456"/>
          </a:xfrm>
          <a:prstGeom prst="rect">
            <a:avLst/>
          </a:prstGeom>
        </p:spPr>
      </p:pic>
      <p:pic>
        <p:nvPicPr>
          <p:cNvPr id="36" name="Picture 35" descr="A black and white logo&#10;&#10;Description automatically generated">
            <a:extLst>
              <a:ext uri="{FF2B5EF4-FFF2-40B4-BE49-F238E27FC236}">
                <a16:creationId xmlns:a16="http://schemas.microsoft.com/office/drawing/2014/main" id="{8F569FCD-16F8-FB2A-B150-0AD701006D7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445"/>
          <a:stretch/>
        </p:blipFill>
        <p:spPr>
          <a:xfrm>
            <a:off x="460601" y="4471738"/>
            <a:ext cx="1082250" cy="343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422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47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201" y="964417"/>
            <a:ext cx="8439238" cy="3357062"/>
          </a:xfrm>
        </p:spPr>
        <p:txBody>
          <a:bodyPr/>
          <a:lstStyle>
            <a:lvl1pPr>
              <a:defRPr sz="1800">
                <a:solidFill>
                  <a:srgbClr val="1C2C4F"/>
                </a:solidFill>
                <a:latin typeface="+mn-lt"/>
                <a:cs typeface="Arial" panose="020B0604020202020204" pitchFamily="34" charset="0"/>
              </a:defRPr>
            </a:lvl1pPr>
            <a:lvl2pPr>
              <a:defRPr sz="1600">
                <a:solidFill>
                  <a:srgbClr val="1C2C4F"/>
                </a:solidFill>
                <a:latin typeface="+mn-lt"/>
                <a:cs typeface="Arial" panose="020B0604020202020204" pitchFamily="34" charset="0"/>
              </a:defRPr>
            </a:lvl2pPr>
            <a:lvl3pPr>
              <a:defRPr sz="1400">
                <a:solidFill>
                  <a:srgbClr val="1C2C4F"/>
                </a:solidFill>
                <a:latin typeface="+mn-lt"/>
                <a:cs typeface="Arial" panose="020B0604020202020204" pitchFamily="34" charset="0"/>
              </a:defRPr>
            </a:lvl3pPr>
            <a:lvl4pPr>
              <a:defRPr>
                <a:solidFill>
                  <a:srgbClr val="1C2C4F"/>
                </a:solidFill>
                <a:latin typeface="+mn-lt"/>
                <a:cs typeface="Arial" panose="020B0604020202020204" pitchFamily="34" charset="0"/>
              </a:defRPr>
            </a:lvl4pPr>
            <a:lvl5pPr>
              <a:defRPr>
                <a:solidFill>
                  <a:srgbClr val="1C2C4F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16A8FE16-D059-EE45-A0EF-28AC780580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732039" y="4730188"/>
            <a:ext cx="2057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rgbClr val="B4E9E2"/>
                </a:solidFill>
              </a:defRPr>
            </a:lvl1pPr>
          </a:lstStyle>
          <a:p>
            <a:fld id="{9E7CA0F2-EE66-4F60-8C00-E0BE38E7AEC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09B77-3BA4-BCF3-6CA1-68C8CEC66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3993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60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478242A-115F-FAAB-3C19-C8B609AB6C4B}"/>
              </a:ext>
            </a:extLst>
          </p:cNvPr>
          <p:cNvSpPr/>
          <p:nvPr userDrawn="1"/>
        </p:nvSpPr>
        <p:spPr>
          <a:xfrm>
            <a:off x="0" y="4468536"/>
            <a:ext cx="9144000" cy="6958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407AF-12A6-62EC-ABC1-4EA3D4D52CB5}"/>
              </a:ext>
            </a:extLst>
          </p:cNvPr>
          <p:cNvSpPr/>
          <p:nvPr userDrawn="1"/>
        </p:nvSpPr>
        <p:spPr>
          <a:xfrm>
            <a:off x="0" y="4752968"/>
            <a:ext cx="9144000" cy="415027"/>
          </a:xfrm>
          <a:prstGeom prst="rect">
            <a:avLst/>
          </a:prstGeom>
          <a:solidFill>
            <a:srgbClr val="20649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201" y="964417"/>
            <a:ext cx="8439238" cy="3601320"/>
          </a:xfrm>
        </p:spPr>
        <p:txBody>
          <a:bodyPr/>
          <a:lstStyle>
            <a:lvl1pPr>
              <a:defRPr sz="1800">
                <a:solidFill>
                  <a:srgbClr val="1C305D"/>
                </a:solidFill>
                <a:latin typeface="+mn-lt"/>
                <a:cs typeface="Arial" panose="020B0604020202020204" pitchFamily="34" charset="0"/>
              </a:defRPr>
            </a:lvl1pPr>
            <a:lvl2pPr>
              <a:defRPr sz="1600">
                <a:solidFill>
                  <a:srgbClr val="1C305D"/>
                </a:solidFill>
                <a:latin typeface="+mn-lt"/>
                <a:cs typeface="Arial" panose="020B0604020202020204" pitchFamily="34" charset="0"/>
              </a:defRPr>
            </a:lvl2pPr>
            <a:lvl3pPr>
              <a:defRPr sz="1400">
                <a:solidFill>
                  <a:srgbClr val="1C305D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200">
                <a:solidFill>
                  <a:srgbClr val="1C305D"/>
                </a:solidFill>
                <a:latin typeface="+mn-lt"/>
                <a:cs typeface="Arial" panose="020B0604020202020204" pitchFamily="34" charset="0"/>
              </a:defRPr>
            </a:lvl4pPr>
            <a:lvl5pPr>
              <a:defRPr>
                <a:solidFill>
                  <a:srgbClr val="1C305D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09B77-3BA4-BCF3-6CA1-68C8CEC66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37C3F"/>
                </a:solidFill>
                <a:latin typeface="+mn-lt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16A8FE16-D059-EE45-A0EF-28AC780580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732039" y="4825515"/>
            <a:ext cx="2057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rgbClr val="B4E9E2"/>
                </a:solidFill>
              </a:defRPr>
            </a:lvl1pPr>
          </a:lstStyle>
          <a:p>
            <a:fld id="{9E7CA0F2-EE66-4F60-8C00-E0BE38E7AEC5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0" name="Picture 9" descr="A black and white logo&#10;&#10;Description automatically generated">
            <a:extLst>
              <a:ext uri="{FF2B5EF4-FFF2-40B4-BE49-F238E27FC236}">
                <a16:creationId xmlns:a16="http://schemas.microsoft.com/office/drawing/2014/main" id="{6A479726-8A81-FDC6-43A3-60187EA6B48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445"/>
          <a:stretch/>
        </p:blipFill>
        <p:spPr>
          <a:xfrm>
            <a:off x="350201" y="4824412"/>
            <a:ext cx="819086" cy="25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126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15B780C-839C-6572-D60E-630924414E0D}"/>
              </a:ext>
            </a:extLst>
          </p:cNvPr>
          <p:cNvSpPr/>
          <p:nvPr userDrawn="1"/>
        </p:nvSpPr>
        <p:spPr>
          <a:xfrm>
            <a:off x="0" y="0"/>
            <a:ext cx="9143999" cy="5149763"/>
          </a:xfrm>
          <a:prstGeom prst="rect">
            <a:avLst/>
          </a:prstGeom>
          <a:solidFill>
            <a:srgbClr val="D1E3E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colorful pattern with different designs&#10;&#10;Description automatically generated with medium confidence">
            <a:extLst>
              <a:ext uri="{FF2B5EF4-FFF2-40B4-BE49-F238E27FC236}">
                <a16:creationId xmlns:a16="http://schemas.microsoft.com/office/drawing/2014/main" id="{BCAE078B-2440-A479-DCE2-4BA7FC0B1B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3012" y="672802"/>
            <a:ext cx="5450987" cy="350730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D3FC31D-BADF-ABB1-084A-FE92AB0256BB}"/>
              </a:ext>
            </a:extLst>
          </p:cNvPr>
          <p:cNvSpPr/>
          <p:nvPr userDrawn="1"/>
        </p:nvSpPr>
        <p:spPr>
          <a:xfrm>
            <a:off x="-2" y="4176990"/>
            <a:ext cx="9144001" cy="966510"/>
          </a:xfrm>
          <a:prstGeom prst="rect">
            <a:avLst/>
          </a:prstGeom>
          <a:solidFill>
            <a:srgbClr val="20649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E680B11-5812-E3B8-498E-280E46B41C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5053" y="4556393"/>
            <a:ext cx="969200" cy="206456"/>
          </a:xfrm>
          <a:prstGeom prst="rect">
            <a:avLst/>
          </a:prstGeom>
        </p:spPr>
      </p:pic>
      <p:pic>
        <p:nvPicPr>
          <p:cNvPr id="4" name="Picture 3" descr="A black and white logo&#10;&#10;Description automatically generated">
            <a:extLst>
              <a:ext uri="{FF2B5EF4-FFF2-40B4-BE49-F238E27FC236}">
                <a16:creationId xmlns:a16="http://schemas.microsoft.com/office/drawing/2014/main" id="{763B2D0C-1F91-68C4-470B-3224F289617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445"/>
          <a:stretch/>
        </p:blipFill>
        <p:spPr>
          <a:xfrm>
            <a:off x="460601" y="4471738"/>
            <a:ext cx="1082250" cy="343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16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47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ACE6C16-BE54-BB91-34B0-F8CE4FB37063}"/>
              </a:ext>
            </a:extLst>
          </p:cNvPr>
          <p:cNvSpPr/>
          <p:nvPr userDrawn="1"/>
        </p:nvSpPr>
        <p:spPr>
          <a:xfrm>
            <a:off x="0" y="4503107"/>
            <a:ext cx="9144000" cy="646112"/>
          </a:xfrm>
          <a:prstGeom prst="rect">
            <a:avLst/>
          </a:prstGeom>
          <a:solidFill>
            <a:srgbClr val="20649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0201" y="131562"/>
            <a:ext cx="8439238" cy="6958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Slide Title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0201" y="964414"/>
            <a:ext cx="8439238" cy="33068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271CF10B-5905-E541-B922-641440E09C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896385" y="4725555"/>
            <a:ext cx="893053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rgbClr val="B4E9E2"/>
                </a:solidFill>
              </a:defRPr>
            </a:lvl1pPr>
          </a:lstStyle>
          <a:p>
            <a:fld id="{9E7CA0F2-EE66-4F60-8C00-E0BE38E7AEC5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0" name="Picture 9" descr="A black and white logo&#10;&#10;Description automatically generated">
            <a:extLst>
              <a:ext uri="{FF2B5EF4-FFF2-40B4-BE49-F238E27FC236}">
                <a16:creationId xmlns:a16="http://schemas.microsoft.com/office/drawing/2014/main" id="{220E559A-74EA-36CC-6436-1E829EF2DD35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445"/>
          <a:stretch/>
        </p:blipFill>
        <p:spPr>
          <a:xfrm>
            <a:off x="350201" y="4696357"/>
            <a:ext cx="819086" cy="259611"/>
          </a:xfrm>
          <a:prstGeom prst="rect">
            <a:avLst/>
          </a:prstGeom>
        </p:spPr>
      </p:pic>
      <p:pic>
        <p:nvPicPr>
          <p:cNvPr id="12" name="Picture 11" descr="A colorful bird and a bird&#10;&#10;Description automatically generated with medium confidence">
            <a:extLst>
              <a:ext uri="{FF2B5EF4-FFF2-40B4-BE49-F238E27FC236}">
                <a16:creationId xmlns:a16="http://schemas.microsoft.com/office/drawing/2014/main" id="{2A339A96-933A-D718-9ECF-63B0F63F2AB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145" y="4554915"/>
            <a:ext cx="3670126" cy="594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33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0" r:id="rId2"/>
    <p:sldLayoutId id="2147483663" r:id="rId3"/>
    <p:sldLayoutId id="2147483661" r:id="rId4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000" b="1" kern="1200">
          <a:solidFill>
            <a:srgbClr val="037C3F"/>
          </a:solidFill>
          <a:latin typeface="Arial" panose="020B0604020202020204" pitchFamily="34" charset="0"/>
          <a:ea typeface="Verdana" panose="020B0604030504040204" pitchFamily="34" charset="0"/>
          <a:cs typeface="Arial" panose="020B0604020202020204" pitchFamily="34" charset="0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kern="1200">
          <a:solidFill>
            <a:srgbClr val="1C305D"/>
          </a:solidFill>
          <a:latin typeface="+mn-lt"/>
          <a:ea typeface="Verdana" panose="020B0604030504040204" pitchFamily="34" charset="0"/>
          <a:cs typeface="Arial" panose="020B0604020202020204" pitchFamily="34" charset="0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rgbClr val="1C305D"/>
          </a:solidFill>
          <a:latin typeface="+mn-lt"/>
          <a:ea typeface="Verdana" panose="020B0604030504040204" pitchFamily="34" charset="0"/>
          <a:cs typeface="Arial" panose="020B0604020202020204" pitchFamily="34" charset="0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rgbClr val="1C305D"/>
          </a:solidFill>
          <a:latin typeface="+mn-lt"/>
          <a:ea typeface="Verdana" panose="020B0604030504040204" pitchFamily="34" charset="0"/>
          <a:cs typeface="Arial" panose="020B0604020202020204" pitchFamily="34" charset="0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rgbClr val="1C305D"/>
          </a:solidFill>
          <a:latin typeface="+mn-lt"/>
          <a:ea typeface="Verdana" panose="020B0604030504040204" pitchFamily="34" charset="0"/>
          <a:cs typeface="Arial" panose="020B0604020202020204" pitchFamily="34" charset="0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rgbClr val="1C305D"/>
          </a:solidFill>
          <a:latin typeface="+mn-lt"/>
          <a:ea typeface="Verdana" panose="020B0604030504040204" pitchFamily="34" charset="0"/>
          <a:cs typeface="Arial" panose="020B0604020202020204" pitchFamily="34" charset="0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627B2D-CE81-EFFA-B2CA-8A60AD1F55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sz="2000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Karl Newell  ·  Matt Mullins</a:t>
            </a:r>
            <a:endParaRPr lang="en-US" sz="20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FB4E49B-95DE-4134-2E99-8FC079023B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60602" y="1696763"/>
            <a:ext cx="4336866" cy="746207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Deploying HAWAT and Looking Glass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Across the R&amp;E Community</a:t>
            </a:r>
            <a:endParaRPr lang="en-US" sz="20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EEF0C68-50D4-7D79-8F6D-909A326903C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Federated Network</a:t>
            </a:r>
            <a:endParaRPr lang="en-US" dirty="0"/>
          </a:p>
          <a:p>
            <a:r>
              <a:rPr lang="en-US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Troubleshooting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3BC0655-5C96-7997-0418-B8F0E616D5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60601" y="3042054"/>
            <a:ext cx="3272155" cy="229228"/>
          </a:xfrm>
        </p:spPr>
        <p:txBody>
          <a:bodyPr/>
          <a:lstStyle/>
          <a:p>
            <a:r>
              <a:rPr lang="en-US" sz="1800" dirty="0">
                <a:solidFill>
                  <a:srgbClr val="037C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Internet2</a:t>
            </a:r>
            <a:endParaRPr lang="en-US" sz="18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917DB0-4ADF-F23A-6EBE-AEA40E0031C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60601" y="3300091"/>
            <a:ext cx="3272155" cy="237387"/>
          </a:xfrm>
        </p:spPr>
        <p:txBody>
          <a:bodyPr/>
          <a:lstStyle/>
          <a:p>
            <a:r>
              <a:rPr lang="en-US" i="1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TNC26  ·  Helsinki, Finland  ·  June 2026</a:t>
            </a:r>
            <a:endParaRPr lang="en-US" dirty="0"/>
          </a:p>
        </p:txBody>
      </p:sp>
      <p:pic>
        <p:nvPicPr>
          <p:cNvPr id="2" name="Google Shape;48;p1">
            <a:extLst>
              <a:ext uri="{FF2B5EF4-FFF2-40B4-BE49-F238E27FC236}">
                <a16:creationId xmlns:a16="http://schemas.microsoft.com/office/drawing/2014/main" id="{52A2A705-1111-D12B-CC39-3A347E10A07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045528" y="4254035"/>
            <a:ext cx="1052944" cy="801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53329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7AEC4B-5D81-E559-1300-078721AEB8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665C52CD-B5EF-6D5C-6F5E-4D7D4F722C58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HAWAT?</a:t>
            </a:r>
            <a:endParaRPr lang="en-US" sz="36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6D461D40-5D78-4A1A-39CE-38555D7D2D00}"/>
              </a:ext>
            </a:extLst>
          </p:cNvPr>
          <p:cNvSpPr/>
          <p:nvPr/>
        </p:nvSpPr>
        <p:spPr>
          <a:xfrm>
            <a:off x="365760" y="640080"/>
            <a:ext cx="841248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i="1" dirty="0">
                <a:solidFill>
                  <a:srgbClr val="037C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Heuristic Analysis With Adaptive Troubleshooting</a:t>
            </a:r>
            <a:endParaRPr lang="en-US" sz="2400" dirty="0"/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255FB75D-FC87-25FE-AD63-568B34B8D31D}"/>
              </a:ext>
            </a:extLst>
          </p:cNvPr>
          <p:cNvSpPr/>
          <p:nvPr/>
        </p:nvSpPr>
        <p:spPr>
          <a:xfrm>
            <a:off x="365760" y="1024128"/>
            <a:ext cx="8412480" cy="10515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3">
            <a:extLst>
              <a:ext uri="{FF2B5EF4-FFF2-40B4-BE49-F238E27FC236}">
                <a16:creationId xmlns:a16="http://schemas.microsoft.com/office/drawing/2014/main" id="{CB4E398A-0FBB-9012-5D55-0B56A4FC971D}"/>
              </a:ext>
            </a:extLst>
          </p:cNvPr>
          <p:cNvSpPr/>
          <p:nvPr/>
        </p:nvSpPr>
        <p:spPr>
          <a:xfrm>
            <a:off x="365760" y="1024128"/>
            <a:ext cx="91440" cy="1051560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4">
            <a:extLst>
              <a:ext uri="{FF2B5EF4-FFF2-40B4-BE49-F238E27FC236}">
                <a16:creationId xmlns:a16="http://schemas.microsoft.com/office/drawing/2014/main" id="{C59EE1A3-4F3C-4BF3-7971-CC00125606DF}"/>
              </a:ext>
            </a:extLst>
          </p:cNvPr>
          <p:cNvSpPr/>
          <p:nvPr/>
        </p:nvSpPr>
        <p:spPr>
          <a:xfrm>
            <a:off x="530352" y="1024128"/>
            <a:ext cx="475488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400" dirty="0"/>
          </a:p>
        </p:txBody>
      </p:sp>
      <p:sp>
        <p:nvSpPr>
          <p:cNvPr id="10" name="Shape 5">
            <a:extLst>
              <a:ext uri="{FF2B5EF4-FFF2-40B4-BE49-F238E27FC236}">
                <a16:creationId xmlns:a16="http://schemas.microsoft.com/office/drawing/2014/main" id="{53F9DC1E-1763-EA18-B2F2-287C94BF8D1F}"/>
              </a:ext>
            </a:extLst>
          </p:cNvPr>
          <p:cNvSpPr/>
          <p:nvPr/>
        </p:nvSpPr>
        <p:spPr>
          <a:xfrm>
            <a:off x="1078992" y="1133856"/>
            <a:ext cx="0" cy="832104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6">
            <a:extLst>
              <a:ext uri="{FF2B5EF4-FFF2-40B4-BE49-F238E27FC236}">
                <a16:creationId xmlns:a16="http://schemas.microsoft.com/office/drawing/2014/main" id="{070BE26D-A69E-A3DD-300B-667F069F098E}"/>
              </a:ext>
            </a:extLst>
          </p:cNvPr>
          <p:cNvSpPr/>
          <p:nvPr/>
        </p:nvSpPr>
        <p:spPr>
          <a:xfrm>
            <a:off x="1188720" y="1078992"/>
            <a:ext cx="1920240" cy="9418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Natural Language</a:t>
            </a:r>
            <a:endParaRPr lang="en-US" sz="2800" dirty="0"/>
          </a:p>
        </p:txBody>
      </p:sp>
      <p:sp>
        <p:nvSpPr>
          <p:cNvPr id="12" name="Shape 7">
            <a:extLst>
              <a:ext uri="{FF2B5EF4-FFF2-40B4-BE49-F238E27FC236}">
                <a16:creationId xmlns:a16="http://schemas.microsoft.com/office/drawing/2014/main" id="{31B513D0-CEF0-C8EA-0FAA-480F3A86F39A}"/>
              </a:ext>
            </a:extLst>
          </p:cNvPr>
          <p:cNvSpPr/>
          <p:nvPr/>
        </p:nvSpPr>
        <p:spPr>
          <a:xfrm>
            <a:off x="3182112" y="1133856"/>
            <a:ext cx="0" cy="832104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28F40DA6-B08F-E8E3-DB2B-D82609DD63C0}"/>
              </a:ext>
            </a:extLst>
          </p:cNvPr>
          <p:cNvSpPr/>
          <p:nvPr/>
        </p:nvSpPr>
        <p:spPr>
          <a:xfrm>
            <a:off x="3291840" y="1097280"/>
            <a:ext cx="5230368" cy="9052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NOC operators ask questions in plain English — no CLI required. Powered by LibreChat and NRP LLMs.</a:t>
            </a:r>
            <a:endParaRPr lang="en-US" sz="2200" dirty="0"/>
          </a:p>
        </p:txBody>
      </p:sp>
      <p:sp>
        <p:nvSpPr>
          <p:cNvPr id="14" name="Shape 9">
            <a:extLst>
              <a:ext uri="{FF2B5EF4-FFF2-40B4-BE49-F238E27FC236}">
                <a16:creationId xmlns:a16="http://schemas.microsoft.com/office/drawing/2014/main" id="{6279CFD1-E196-D9F8-F039-CEB70D6C54AF}"/>
              </a:ext>
            </a:extLst>
          </p:cNvPr>
          <p:cNvSpPr/>
          <p:nvPr/>
        </p:nvSpPr>
        <p:spPr>
          <a:xfrm>
            <a:off x="365760" y="2167128"/>
            <a:ext cx="8412480" cy="10515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0">
            <a:extLst>
              <a:ext uri="{FF2B5EF4-FFF2-40B4-BE49-F238E27FC236}">
                <a16:creationId xmlns:a16="http://schemas.microsoft.com/office/drawing/2014/main" id="{08649A37-5E31-582D-F85E-3602B16B7203}"/>
              </a:ext>
            </a:extLst>
          </p:cNvPr>
          <p:cNvSpPr/>
          <p:nvPr/>
        </p:nvSpPr>
        <p:spPr>
          <a:xfrm>
            <a:off x="365760" y="2167128"/>
            <a:ext cx="91440" cy="1051560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DBBE0A71-60FA-D8FF-AC43-701142AD2B51}"/>
              </a:ext>
            </a:extLst>
          </p:cNvPr>
          <p:cNvSpPr/>
          <p:nvPr/>
        </p:nvSpPr>
        <p:spPr>
          <a:xfrm>
            <a:off x="530352" y="2167128"/>
            <a:ext cx="475488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37C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400" dirty="0"/>
          </a:p>
        </p:txBody>
      </p:sp>
      <p:sp>
        <p:nvSpPr>
          <p:cNvPr id="17" name="Shape 12">
            <a:extLst>
              <a:ext uri="{FF2B5EF4-FFF2-40B4-BE49-F238E27FC236}">
                <a16:creationId xmlns:a16="http://schemas.microsoft.com/office/drawing/2014/main" id="{E9475947-FFB1-E97A-F571-A036A4859FB0}"/>
              </a:ext>
            </a:extLst>
          </p:cNvPr>
          <p:cNvSpPr/>
          <p:nvPr/>
        </p:nvSpPr>
        <p:spPr>
          <a:xfrm>
            <a:off x="1078992" y="2276856"/>
            <a:ext cx="0" cy="832104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E8FA8282-1747-7260-0D4D-86E19D7728C2}"/>
              </a:ext>
            </a:extLst>
          </p:cNvPr>
          <p:cNvSpPr/>
          <p:nvPr/>
        </p:nvSpPr>
        <p:spPr>
          <a:xfrm>
            <a:off x="1188720" y="2221992"/>
            <a:ext cx="1920240" cy="9418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Tool Calling</a:t>
            </a:r>
            <a:endParaRPr lang="en-US" sz="2800" dirty="0"/>
          </a:p>
        </p:txBody>
      </p:sp>
      <p:sp>
        <p:nvSpPr>
          <p:cNvPr id="19" name="Shape 14">
            <a:extLst>
              <a:ext uri="{FF2B5EF4-FFF2-40B4-BE49-F238E27FC236}">
                <a16:creationId xmlns:a16="http://schemas.microsoft.com/office/drawing/2014/main" id="{B5CF10DF-1A90-5660-2D49-B3F9C2939A69}"/>
              </a:ext>
            </a:extLst>
          </p:cNvPr>
          <p:cNvSpPr/>
          <p:nvPr/>
        </p:nvSpPr>
        <p:spPr>
          <a:xfrm>
            <a:off x="3182112" y="2276856"/>
            <a:ext cx="0" cy="832104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5">
            <a:extLst>
              <a:ext uri="{FF2B5EF4-FFF2-40B4-BE49-F238E27FC236}">
                <a16:creationId xmlns:a16="http://schemas.microsoft.com/office/drawing/2014/main" id="{47A4C3E3-2DD4-FB26-3638-B18A3059B75E}"/>
              </a:ext>
            </a:extLst>
          </p:cNvPr>
          <p:cNvSpPr/>
          <p:nvPr/>
        </p:nvSpPr>
        <p:spPr>
          <a:xfrm>
            <a:off x="3291840" y="2240280"/>
            <a:ext cx="5230368" cy="9052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kagent orchestrates sub-agents that query Looking Glass and operational data sources.</a:t>
            </a:r>
            <a:endParaRPr lang="en-US" sz="2200" dirty="0"/>
          </a:p>
        </p:txBody>
      </p:sp>
      <p:sp>
        <p:nvSpPr>
          <p:cNvPr id="21" name="Shape 16">
            <a:extLst>
              <a:ext uri="{FF2B5EF4-FFF2-40B4-BE49-F238E27FC236}">
                <a16:creationId xmlns:a16="http://schemas.microsoft.com/office/drawing/2014/main" id="{2B7F36C4-7AE7-BC1A-83A9-49056A7E06A1}"/>
              </a:ext>
            </a:extLst>
          </p:cNvPr>
          <p:cNvSpPr/>
          <p:nvPr/>
        </p:nvSpPr>
        <p:spPr>
          <a:xfrm>
            <a:off x="365760" y="3310128"/>
            <a:ext cx="8412480" cy="10515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2" name="Shape 17">
            <a:extLst>
              <a:ext uri="{FF2B5EF4-FFF2-40B4-BE49-F238E27FC236}">
                <a16:creationId xmlns:a16="http://schemas.microsoft.com/office/drawing/2014/main" id="{67F18607-9F7F-7CB6-5A30-4DF1FC518279}"/>
              </a:ext>
            </a:extLst>
          </p:cNvPr>
          <p:cNvSpPr/>
          <p:nvPr/>
        </p:nvSpPr>
        <p:spPr>
          <a:xfrm>
            <a:off x="365760" y="3310128"/>
            <a:ext cx="91440" cy="1051560"/>
          </a:xfrm>
          <a:prstGeom prst="rect">
            <a:avLst/>
          </a:prstGeom>
          <a:solidFill>
            <a:srgbClr val="E05B00"/>
          </a:solidFill>
          <a:ln w="12700">
            <a:solidFill>
              <a:srgbClr val="E05B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18">
            <a:extLst>
              <a:ext uri="{FF2B5EF4-FFF2-40B4-BE49-F238E27FC236}">
                <a16:creationId xmlns:a16="http://schemas.microsoft.com/office/drawing/2014/main" id="{D6CF006A-3AF7-B468-E56E-B2DB193A7C7A}"/>
              </a:ext>
            </a:extLst>
          </p:cNvPr>
          <p:cNvSpPr/>
          <p:nvPr/>
        </p:nvSpPr>
        <p:spPr>
          <a:xfrm>
            <a:off x="530352" y="3310128"/>
            <a:ext cx="475488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05B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400" dirty="0"/>
          </a:p>
        </p:txBody>
      </p:sp>
      <p:sp>
        <p:nvSpPr>
          <p:cNvPr id="24" name="Shape 19">
            <a:extLst>
              <a:ext uri="{FF2B5EF4-FFF2-40B4-BE49-F238E27FC236}">
                <a16:creationId xmlns:a16="http://schemas.microsoft.com/office/drawing/2014/main" id="{CB556521-ACF9-055E-C910-A93A1595997D}"/>
              </a:ext>
            </a:extLst>
          </p:cNvPr>
          <p:cNvSpPr/>
          <p:nvPr/>
        </p:nvSpPr>
        <p:spPr>
          <a:xfrm>
            <a:off x="1078992" y="3419856"/>
            <a:ext cx="0" cy="832104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0">
            <a:extLst>
              <a:ext uri="{FF2B5EF4-FFF2-40B4-BE49-F238E27FC236}">
                <a16:creationId xmlns:a16="http://schemas.microsoft.com/office/drawing/2014/main" id="{5FB87BF6-962D-6772-615B-03BCC62FB2E0}"/>
              </a:ext>
            </a:extLst>
          </p:cNvPr>
          <p:cNvSpPr/>
          <p:nvPr/>
        </p:nvSpPr>
        <p:spPr>
          <a:xfrm>
            <a:off x="1188720" y="3364992"/>
            <a:ext cx="1920240" cy="9418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Federated Design</a:t>
            </a:r>
            <a:endParaRPr lang="en-US" sz="2800" dirty="0"/>
          </a:p>
        </p:txBody>
      </p:sp>
      <p:sp>
        <p:nvSpPr>
          <p:cNvPr id="26" name="Shape 21">
            <a:extLst>
              <a:ext uri="{FF2B5EF4-FFF2-40B4-BE49-F238E27FC236}">
                <a16:creationId xmlns:a16="http://schemas.microsoft.com/office/drawing/2014/main" id="{4220AEEA-1FC0-C5E5-6DFD-B11739744509}"/>
              </a:ext>
            </a:extLst>
          </p:cNvPr>
          <p:cNvSpPr/>
          <p:nvPr/>
        </p:nvSpPr>
        <p:spPr>
          <a:xfrm>
            <a:off x="3182112" y="3419856"/>
            <a:ext cx="0" cy="832104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2">
            <a:extLst>
              <a:ext uri="{FF2B5EF4-FFF2-40B4-BE49-F238E27FC236}">
                <a16:creationId xmlns:a16="http://schemas.microsoft.com/office/drawing/2014/main" id="{2E1A49C4-5CDD-499D-81ED-E1AA1DC16836}"/>
              </a:ext>
            </a:extLst>
          </p:cNvPr>
          <p:cNvSpPr/>
          <p:nvPr/>
        </p:nvSpPr>
        <p:spPr>
          <a:xfrm>
            <a:off x="3291840" y="3383280"/>
            <a:ext cx="5230368" cy="9052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Troubleshooting crosses organizational boundaries. Any R&amp;E network deploys an LG node and joins the fabric.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859676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199F80-BF2C-47E9-7962-8B8CB2EF1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9A96E-0097-7B46-D41E-0EEB21352F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3FFEDE3B-EF64-1A62-7D61-DD5DE382E85F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Changed Since TNC25</a:t>
            </a:r>
            <a:endParaRPr lang="en-US" sz="3600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4C7AEF77-647F-3CF7-2A36-437070C86602}"/>
              </a:ext>
            </a:extLst>
          </p:cNvPr>
          <p:cNvSpPr/>
          <p:nvPr/>
        </p:nvSpPr>
        <p:spPr>
          <a:xfrm>
            <a:off x="365760" y="965227"/>
            <a:ext cx="4069080" cy="420624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979B41DB-92C7-6C19-1AD8-0129F4B6F15E}"/>
              </a:ext>
            </a:extLst>
          </p:cNvPr>
          <p:cNvSpPr/>
          <p:nvPr/>
        </p:nvSpPr>
        <p:spPr>
          <a:xfrm>
            <a:off x="502920" y="965227"/>
            <a:ext cx="37947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A8C4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TNC25  —  Experimental</a:t>
            </a:r>
            <a:endParaRPr lang="en-US" sz="2400" dirty="0"/>
          </a:p>
        </p:txBody>
      </p:sp>
      <p:sp>
        <p:nvSpPr>
          <p:cNvPr id="6" name="Shape 3">
            <a:extLst>
              <a:ext uri="{FF2B5EF4-FFF2-40B4-BE49-F238E27FC236}">
                <a16:creationId xmlns:a16="http://schemas.microsoft.com/office/drawing/2014/main" id="{08C82A8C-9D64-45E3-89C9-9B8371437B47}"/>
              </a:ext>
            </a:extLst>
          </p:cNvPr>
          <p:cNvSpPr/>
          <p:nvPr/>
        </p:nvSpPr>
        <p:spPr>
          <a:xfrm>
            <a:off x="4709160" y="965227"/>
            <a:ext cx="4069080" cy="420624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68FC461E-7E8E-291B-0ACA-406DF5901EEE}"/>
              </a:ext>
            </a:extLst>
          </p:cNvPr>
          <p:cNvSpPr/>
          <p:nvPr/>
        </p:nvSpPr>
        <p:spPr>
          <a:xfrm>
            <a:off x="4828032" y="965227"/>
            <a:ext cx="393192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TNC26  —  Production-Ready</a:t>
            </a:r>
            <a:endParaRPr lang="en-US" sz="2400" dirty="0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2E99524B-2315-04EE-1241-E43106FA1604}"/>
              </a:ext>
            </a:extLst>
          </p:cNvPr>
          <p:cNvSpPr/>
          <p:nvPr/>
        </p:nvSpPr>
        <p:spPr>
          <a:xfrm>
            <a:off x="365760" y="1468147"/>
            <a:ext cx="4069080" cy="804672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9BA1ABBA-9A55-AC76-276E-A635AA40A28B}"/>
              </a:ext>
            </a:extLst>
          </p:cNvPr>
          <p:cNvSpPr/>
          <p:nvPr/>
        </p:nvSpPr>
        <p:spPr>
          <a:xfrm>
            <a:off x="365760" y="1468147"/>
            <a:ext cx="73152" cy="804672"/>
          </a:xfrm>
          <a:prstGeom prst="rect">
            <a:avLst/>
          </a:prstGeom>
          <a:solidFill>
            <a:srgbClr val="3D6A9A"/>
          </a:solidFill>
          <a:ln w="12700">
            <a:solidFill>
              <a:srgbClr val="3D6A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4B2B29E0-D032-AE09-60AE-5F257EF1049B}"/>
              </a:ext>
            </a:extLst>
          </p:cNvPr>
          <p:cNvSpPr/>
          <p:nvPr/>
        </p:nvSpPr>
        <p:spPr>
          <a:xfrm>
            <a:off x="530352" y="1559587"/>
            <a:ext cx="38862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Proof-of-concept chatbot</a:t>
            </a:r>
            <a:endParaRPr lang="en-US" sz="2400" dirty="0"/>
          </a:p>
        </p:txBody>
      </p:sp>
      <p:sp>
        <p:nvSpPr>
          <p:cNvPr id="11" name="Shape 8">
            <a:extLst>
              <a:ext uri="{FF2B5EF4-FFF2-40B4-BE49-F238E27FC236}">
                <a16:creationId xmlns:a16="http://schemas.microsoft.com/office/drawing/2014/main" id="{8D196DA4-5359-57F5-B593-568639E3B294}"/>
              </a:ext>
            </a:extLst>
          </p:cNvPr>
          <p:cNvSpPr/>
          <p:nvPr/>
        </p:nvSpPr>
        <p:spPr>
          <a:xfrm>
            <a:off x="365760" y="2364259"/>
            <a:ext cx="4069080" cy="804672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FC3FD292-E66F-E62E-127F-1BBE3F6AD5DC}"/>
              </a:ext>
            </a:extLst>
          </p:cNvPr>
          <p:cNvSpPr/>
          <p:nvPr/>
        </p:nvSpPr>
        <p:spPr>
          <a:xfrm>
            <a:off x="365760" y="2364259"/>
            <a:ext cx="73152" cy="804672"/>
          </a:xfrm>
          <a:prstGeom prst="rect">
            <a:avLst/>
          </a:prstGeom>
          <a:solidFill>
            <a:srgbClr val="3D6A9A"/>
          </a:solidFill>
          <a:ln w="12700">
            <a:solidFill>
              <a:srgbClr val="3D6A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9C535C8C-99D7-5622-8D65-E901671609A6}"/>
              </a:ext>
            </a:extLst>
          </p:cNvPr>
          <p:cNvSpPr/>
          <p:nvPr/>
        </p:nvSpPr>
        <p:spPr>
          <a:xfrm>
            <a:off x="530352" y="2455699"/>
            <a:ext cx="38862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 FastAPI / PydanticAI backend</a:t>
            </a:r>
            <a:endParaRPr lang="en-US" sz="2400" dirty="0"/>
          </a:p>
        </p:txBody>
      </p:sp>
      <p:sp>
        <p:nvSpPr>
          <p:cNvPr id="14" name="Shape 11">
            <a:extLst>
              <a:ext uri="{FF2B5EF4-FFF2-40B4-BE49-F238E27FC236}">
                <a16:creationId xmlns:a16="http://schemas.microsoft.com/office/drawing/2014/main" id="{D1368433-1E81-C533-35CD-3CBC07884147}"/>
              </a:ext>
            </a:extLst>
          </p:cNvPr>
          <p:cNvSpPr/>
          <p:nvPr/>
        </p:nvSpPr>
        <p:spPr>
          <a:xfrm>
            <a:off x="365760" y="3260371"/>
            <a:ext cx="4069080" cy="804672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2">
            <a:extLst>
              <a:ext uri="{FF2B5EF4-FFF2-40B4-BE49-F238E27FC236}">
                <a16:creationId xmlns:a16="http://schemas.microsoft.com/office/drawing/2014/main" id="{DAE7AD82-D58F-ABC2-FB3A-309294BE66A3}"/>
              </a:ext>
            </a:extLst>
          </p:cNvPr>
          <p:cNvSpPr/>
          <p:nvPr/>
        </p:nvSpPr>
        <p:spPr>
          <a:xfrm>
            <a:off x="365760" y="3260371"/>
            <a:ext cx="73152" cy="804672"/>
          </a:xfrm>
          <a:prstGeom prst="rect">
            <a:avLst/>
          </a:prstGeom>
          <a:solidFill>
            <a:srgbClr val="3D6A9A"/>
          </a:solidFill>
          <a:ln w="12700">
            <a:solidFill>
              <a:srgbClr val="3D6A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3">
            <a:extLst>
              <a:ext uri="{FF2B5EF4-FFF2-40B4-BE49-F238E27FC236}">
                <a16:creationId xmlns:a16="http://schemas.microsoft.com/office/drawing/2014/main" id="{2F52DCDF-A0C4-7B14-88C9-9BADF9283267}"/>
              </a:ext>
            </a:extLst>
          </p:cNvPr>
          <p:cNvSpPr/>
          <p:nvPr/>
        </p:nvSpPr>
        <p:spPr>
          <a:xfrm>
            <a:off x="530352" y="3351811"/>
            <a:ext cx="38862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Single-organization scope</a:t>
            </a:r>
            <a:endParaRPr lang="en-US" sz="2400" dirty="0"/>
          </a:p>
        </p:txBody>
      </p:sp>
      <p:sp>
        <p:nvSpPr>
          <p:cNvPr id="17" name="Shape 17">
            <a:extLst>
              <a:ext uri="{FF2B5EF4-FFF2-40B4-BE49-F238E27FC236}">
                <a16:creationId xmlns:a16="http://schemas.microsoft.com/office/drawing/2014/main" id="{B734E88E-4F27-1923-4CCF-32047503CAEE}"/>
              </a:ext>
            </a:extLst>
          </p:cNvPr>
          <p:cNvSpPr/>
          <p:nvPr/>
        </p:nvSpPr>
        <p:spPr>
          <a:xfrm>
            <a:off x="4709160" y="1468147"/>
            <a:ext cx="4069080" cy="804672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8">
            <a:extLst>
              <a:ext uri="{FF2B5EF4-FFF2-40B4-BE49-F238E27FC236}">
                <a16:creationId xmlns:a16="http://schemas.microsoft.com/office/drawing/2014/main" id="{4299F2F8-E386-D6F5-A522-21FD50F9BDF8}"/>
              </a:ext>
            </a:extLst>
          </p:cNvPr>
          <p:cNvSpPr/>
          <p:nvPr/>
        </p:nvSpPr>
        <p:spPr>
          <a:xfrm>
            <a:off x="4709160" y="1468147"/>
            <a:ext cx="73152" cy="804672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9">
            <a:extLst>
              <a:ext uri="{FF2B5EF4-FFF2-40B4-BE49-F238E27FC236}">
                <a16:creationId xmlns:a16="http://schemas.microsoft.com/office/drawing/2014/main" id="{24029DB2-0569-4594-5B9B-7D977D9ADA44}"/>
              </a:ext>
            </a:extLst>
          </p:cNvPr>
          <p:cNvSpPr/>
          <p:nvPr/>
        </p:nvSpPr>
        <p:spPr>
          <a:xfrm>
            <a:off x="4873752" y="1559587"/>
            <a:ext cx="38862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LibreChat + kagent agent runtime</a:t>
            </a:r>
            <a:endParaRPr lang="en-US" sz="2400" dirty="0"/>
          </a:p>
        </p:txBody>
      </p:sp>
      <p:sp>
        <p:nvSpPr>
          <p:cNvPr id="20" name="Shape 20">
            <a:extLst>
              <a:ext uri="{FF2B5EF4-FFF2-40B4-BE49-F238E27FC236}">
                <a16:creationId xmlns:a16="http://schemas.microsoft.com/office/drawing/2014/main" id="{C9CEE3ED-22B9-FC0B-C9AA-F84EEC81412F}"/>
              </a:ext>
            </a:extLst>
          </p:cNvPr>
          <p:cNvSpPr/>
          <p:nvPr/>
        </p:nvSpPr>
        <p:spPr>
          <a:xfrm>
            <a:off x="4709160" y="2364259"/>
            <a:ext cx="4069080" cy="804672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21">
            <a:extLst>
              <a:ext uri="{FF2B5EF4-FFF2-40B4-BE49-F238E27FC236}">
                <a16:creationId xmlns:a16="http://schemas.microsoft.com/office/drawing/2014/main" id="{C5708A20-C99E-DEBC-03C7-0E50F5D50118}"/>
              </a:ext>
            </a:extLst>
          </p:cNvPr>
          <p:cNvSpPr/>
          <p:nvPr/>
        </p:nvSpPr>
        <p:spPr>
          <a:xfrm>
            <a:off x="4709160" y="2364259"/>
            <a:ext cx="73152" cy="804672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2">
            <a:extLst>
              <a:ext uri="{FF2B5EF4-FFF2-40B4-BE49-F238E27FC236}">
                <a16:creationId xmlns:a16="http://schemas.microsoft.com/office/drawing/2014/main" id="{E1D3DC8C-E778-3C76-1AC8-0F473BF963D2}"/>
              </a:ext>
            </a:extLst>
          </p:cNvPr>
          <p:cNvSpPr/>
          <p:nvPr/>
        </p:nvSpPr>
        <p:spPr>
          <a:xfrm>
            <a:off x="4873752" y="2455699"/>
            <a:ext cx="38862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agentgateway: MCP aggregation &amp; A2A</a:t>
            </a:r>
            <a:endParaRPr lang="en-US" sz="2400" dirty="0"/>
          </a:p>
        </p:txBody>
      </p:sp>
      <p:sp>
        <p:nvSpPr>
          <p:cNvPr id="23" name="Shape 23">
            <a:extLst>
              <a:ext uri="{FF2B5EF4-FFF2-40B4-BE49-F238E27FC236}">
                <a16:creationId xmlns:a16="http://schemas.microsoft.com/office/drawing/2014/main" id="{5EBEECED-D4BD-A22B-32FC-A59E1C789F48}"/>
              </a:ext>
            </a:extLst>
          </p:cNvPr>
          <p:cNvSpPr/>
          <p:nvPr/>
        </p:nvSpPr>
        <p:spPr>
          <a:xfrm>
            <a:off x="4709160" y="3260371"/>
            <a:ext cx="4069080" cy="804672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24">
            <a:extLst>
              <a:ext uri="{FF2B5EF4-FFF2-40B4-BE49-F238E27FC236}">
                <a16:creationId xmlns:a16="http://schemas.microsoft.com/office/drawing/2014/main" id="{BB702B9C-961B-9395-F89E-9A97FA58FD33}"/>
              </a:ext>
            </a:extLst>
          </p:cNvPr>
          <p:cNvSpPr/>
          <p:nvPr/>
        </p:nvSpPr>
        <p:spPr>
          <a:xfrm>
            <a:off x="4709160" y="3260371"/>
            <a:ext cx="73152" cy="804672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5">
            <a:extLst>
              <a:ext uri="{FF2B5EF4-FFF2-40B4-BE49-F238E27FC236}">
                <a16:creationId xmlns:a16="http://schemas.microsoft.com/office/drawing/2014/main" id="{8A904C55-0E7A-A998-ED7A-2B62DA1B9EAC}"/>
              </a:ext>
            </a:extLst>
          </p:cNvPr>
          <p:cNvSpPr/>
          <p:nvPr/>
        </p:nvSpPr>
        <p:spPr>
          <a:xfrm>
            <a:off x="4873752" y="3351811"/>
            <a:ext cx="38862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A2A PoC underway with SURF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66961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26CA3-54B8-E79A-2A8E-947F73E5B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B30DDF-8768-B6B7-E488-E02226B0A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2" name="Rectangle 66">
            <a:extLst>
              <a:ext uri="{FF2B5EF4-FFF2-40B4-BE49-F238E27FC236}">
                <a16:creationId xmlns:a16="http://schemas.microsoft.com/office/drawing/2014/main" id="{C62D30FF-AFB0-1147-BD3D-A7735A7FB4E9}"/>
              </a:ext>
            </a:extLst>
          </p:cNvPr>
          <p:cNvSpPr/>
          <p:nvPr/>
        </p:nvSpPr>
        <p:spPr>
          <a:xfrm>
            <a:off x="5715000" y="1422400"/>
            <a:ext cx="0" cy="38100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240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36D9ACBE-E0AB-E06D-BC99-A2DF5EFD9EE6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Architecture</a:t>
            </a:r>
            <a:endParaRPr lang="en-US" sz="3600" dirty="0"/>
          </a:p>
        </p:txBody>
      </p:sp>
      <p:sp>
        <p:nvSpPr>
          <p:cNvPr id="5" name="Shape 4">
            <a:extLst>
              <a:ext uri="{FF2B5EF4-FFF2-40B4-BE49-F238E27FC236}">
                <a16:creationId xmlns:a16="http://schemas.microsoft.com/office/drawing/2014/main" id="{4C3C29B7-3456-19A8-B7F7-B348BA7A1953}"/>
              </a:ext>
            </a:extLst>
          </p:cNvPr>
          <p:cNvSpPr/>
          <p:nvPr/>
        </p:nvSpPr>
        <p:spPr>
          <a:xfrm>
            <a:off x="1930400" y="660400"/>
            <a:ext cx="2286000" cy="762000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6" name="Text 5">
            <a:extLst>
              <a:ext uri="{FF2B5EF4-FFF2-40B4-BE49-F238E27FC236}">
                <a16:creationId xmlns:a16="http://schemas.microsoft.com/office/drawing/2014/main" id="{CFA16F85-FDBD-88CB-5B2E-AB2264D5DC18}"/>
              </a:ext>
            </a:extLst>
          </p:cNvPr>
          <p:cNvSpPr/>
          <p:nvPr/>
        </p:nvSpPr>
        <p:spPr>
          <a:xfrm>
            <a:off x="1993900" y="889000"/>
            <a:ext cx="2159000" cy="304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LibreChat</a:t>
            </a:r>
            <a:endParaRPr lang="en-US" sz="2400" dirty="0"/>
          </a:p>
        </p:txBody>
      </p:sp>
      <p:sp>
        <p:nvSpPr>
          <p:cNvPr id="7" name="Shape 7">
            <a:extLst>
              <a:ext uri="{FF2B5EF4-FFF2-40B4-BE49-F238E27FC236}">
                <a16:creationId xmlns:a16="http://schemas.microsoft.com/office/drawing/2014/main" id="{55DE525F-1BD7-8F60-C244-B74BF0A537D2}"/>
              </a:ext>
            </a:extLst>
          </p:cNvPr>
          <p:cNvSpPr/>
          <p:nvPr/>
        </p:nvSpPr>
        <p:spPr>
          <a:xfrm>
            <a:off x="4572000" y="660400"/>
            <a:ext cx="2286000" cy="762000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8" name="Text 8">
            <a:extLst>
              <a:ext uri="{FF2B5EF4-FFF2-40B4-BE49-F238E27FC236}">
                <a16:creationId xmlns:a16="http://schemas.microsoft.com/office/drawing/2014/main" id="{649EB53E-C822-0492-D392-1F857405A0EC}"/>
              </a:ext>
            </a:extLst>
          </p:cNvPr>
          <p:cNvSpPr/>
          <p:nvPr/>
        </p:nvSpPr>
        <p:spPr>
          <a:xfrm>
            <a:off x="4635500" y="889000"/>
            <a:ext cx="2159000" cy="304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kagent</a:t>
            </a:r>
            <a:endParaRPr lang="en-US" sz="2400" dirty="0"/>
          </a:p>
        </p:txBody>
      </p:sp>
      <p:sp>
        <p:nvSpPr>
          <p:cNvPr id="9" name="Shape 13">
            <a:extLst>
              <a:ext uri="{FF2B5EF4-FFF2-40B4-BE49-F238E27FC236}">
                <a16:creationId xmlns:a16="http://schemas.microsoft.com/office/drawing/2014/main" id="{C57082A8-4BE7-11A5-E20A-90CC4204EA9F}"/>
              </a:ext>
            </a:extLst>
          </p:cNvPr>
          <p:cNvSpPr/>
          <p:nvPr/>
        </p:nvSpPr>
        <p:spPr>
          <a:xfrm>
            <a:off x="1676400" y="1041400"/>
            <a:ext cx="254000" cy="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14">
            <a:extLst>
              <a:ext uri="{FF2B5EF4-FFF2-40B4-BE49-F238E27FC236}">
                <a16:creationId xmlns:a16="http://schemas.microsoft.com/office/drawing/2014/main" id="{3E17FFA4-5FA6-F474-5078-D7ECB26BECFF}"/>
              </a:ext>
            </a:extLst>
          </p:cNvPr>
          <p:cNvSpPr/>
          <p:nvPr/>
        </p:nvSpPr>
        <p:spPr>
          <a:xfrm>
            <a:off x="4216400" y="1041400"/>
            <a:ext cx="355600" cy="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txBody>
          <a:bodyPr/>
          <a:lstStyle/>
          <a:p>
            <a:endParaRPr lang="en-US" sz="2400"/>
          </a:p>
        </p:txBody>
      </p:sp>
      <p:sp>
        <p:nvSpPr>
          <p:cNvPr id="11" name="Shape 58">
            <a:extLst>
              <a:ext uri="{FF2B5EF4-FFF2-40B4-BE49-F238E27FC236}">
                <a16:creationId xmlns:a16="http://schemas.microsoft.com/office/drawing/2014/main" id="{81E87036-15F5-FCDD-5A77-659EE6A718CD}"/>
              </a:ext>
            </a:extLst>
          </p:cNvPr>
          <p:cNvSpPr/>
          <p:nvPr/>
        </p:nvSpPr>
        <p:spPr>
          <a:xfrm>
            <a:off x="4572000" y="1803400"/>
            <a:ext cx="2286000" cy="762000"/>
          </a:xfrm>
          <a:prstGeom prst="rect">
            <a:avLst/>
          </a:prstGeom>
          <a:solidFill>
            <a:srgbClr val="ED7D31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12" name="Text 59">
            <a:extLst>
              <a:ext uri="{FF2B5EF4-FFF2-40B4-BE49-F238E27FC236}">
                <a16:creationId xmlns:a16="http://schemas.microsoft.com/office/drawing/2014/main" id="{762AF689-E670-5FC0-EC1B-80BF2B1034A0}"/>
              </a:ext>
            </a:extLst>
          </p:cNvPr>
          <p:cNvSpPr/>
          <p:nvPr/>
        </p:nvSpPr>
        <p:spPr>
          <a:xfrm>
            <a:off x="4572000" y="1803400"/>
            <a:ext cx="22860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Troubleshooting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Agent</a:t>
            </a:r>
            <a:endParaRPr lang="en-US" sz="1100" dirty="0"/>
          </a:p>
        </p:txBody>
      </p:sp>
      <p:sp>
        <p:nvSpPr>
          <p:cNvPr id="13" name="Shape 62">
            <a:extLst>
              <a:ext uri="{FF2B5EF4-FFF2-40B4-BE49-F238E27FC236}">
                <a16:creationId xmlns:a16="http://schemas.microsoft.com/office/drawing/2014/main" id="{AE91D9BC-E68B-B53C-D01E-DE7FBAD6D1FD}"/>
              </a:ext>
            </a:extLst>
          </p:cNvPr>
          <p:cNvSpPr/>
          <p:nvPr/>
        </p:nvSpPr>
        <p:spPr>
          <a:xfrm>
            <a:off x="5715000" y="2565400"/>
            <a:ext cx="0" cy="22860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txBody>
          <a:bodyPr/>
          <a:lstStyle/>
          <a:p>
            <a:endParaRPr lang="en-US" sz="2400"/>
          </a:p>
        </p:txBody>
      </p:sp>
      <p:sp>
        <p:nvSpPr>
          <p:cNvPr id="14" name="Shape 63">
            <a:extLst>
              <a:ext uri="{FF2B5EF4-FFF2-40B4-BE49-F238E27FC236}">
                <a16:creationId xmlns:a16="http://schemas.microsoft.com/office/drawing/2014/main" id="{CC6E20C4-33A0-7251-3F38-B9280413BADD}"/>
              </a:ext>
            </a:extLst>
          </p:cNvPr>
          <p:cNvSpPr/>
          <p:nvPr/>
        </p:nvSpPr>
        <p:spPr>
          <a:xfrm>
            <a:off x="3886200" y="2794000"/>
            <a:ext cx="3657600" cy="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txBody>
          <a:bodyPr/>
          <a:lstStyle/>
          <a:p>
            <a:endParaRPr lang="en-US" sz="2400"/>
          </a:p>
        </p:txBody>
      </p:sp>
      <p:sp>
        <p:nvSpPr>
          <p:cNvPr id="15" name="Shape 64">
            <a:extLst>
              <a:ext uri="{FF2B5EF4-FFF2-40B4-BE49-F238E27FC236}">
                <a16:creationId xmlns:a16="http://schemas.microsoft.com/office/drawing/2014/main" id="{D83D6678-1ECF-3F8C-8316-D9429B7CB6F5}"/>
              </a:ext>
            </a:extLst>
          </p:cNvPr>
          <p:cNvSpPr/>
          <p:nvPr/>
        </p:nvSpPr>
        <p:spPr>
          <a:xfrm>
            <a:off x="3886200" y="2794000"/>
            <a:ext cx="0" cy="17780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txBody>
          <a:bodyPr/>
          <a:lstStyle/>
          <a:p>
            <a:endParaRPr lang="en-US" sz="2400"/>
          </a:p>
        </p:txBody>
      </p:sp>
      <p:sp>
        <p:nvSpPr>
          <p:cNvPr id="16" name="Shape 65">
            <a:extLst>
              <a:ext uri="{FF2B5EF4-FFF2-40B4-BE49-F238E27FC236}">
                <a16:creationId xmlns:a16="http://schemas.microsoft.com/office/drawing/2014/main" id="{3257A4EF-2954-78E5-61AB-A04D6570715B}"/>
              </a:ext>
            </a:extLst>
          </p:cNvPr>
          <p:cNvSpPr/>
          <p:nvPr/>
        </p:nvSpPr>
        <p:spPr>
          <a:xfrm>
            <a:off x="5715000" y="2794000"/>
            <a:ext cx="0" cy="17780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txBody>
          <a:bodyPr/>
          <a:lstStyle/>
          <a:p>
            <a:endParaRPr lang="en-US" sz="2400"/>
          </a:p>
        </p:txBody>
      </p:sp>
      <p:sp>
        <p:nvSpPr>
          <p:cNvPr id="17" name="Shape 66">
            <a:extLst>
              <a:ext uri="{FF2B5EF4-FFF2-40B4-BE49-F238E27FC236}">
                <a16:creationId xmlns:a16="http://schemas.microsoft.com/office/drawing/2014/main" id="{FD8F078D-3702-FEE0-BA1F-F3411BABA5D3}"/>
              </a:ext>
            </a:extLst>
          </p:cNvPr>
          <p:cNvSpPr/>
          <p:nvPr/>
        </p:nvSpPr>
        <p:spPr>
          <a:xfrm>
            <a:off x="3124200" y="2971800"/>
            <a:ext cx="1524000" cy="711200"/>
          </a:xfrm>
          <a:prstGeom prst="rect">
            <a:avLst/>
          </a:prstGeom>
          <a:solidFill>
            <a:srgbClr val="1C305D"/>
          </a:solidFill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18" name="Text 67">
            <a:extLst>
              <a:ext uri="{FF2B5EF4-FFF2-40B4-BE49-F238E27FC236}">
                <a16:creationId xmlns:a16="http://schemas.microsoft.com/office/drawing/2014/main" id="{9EBFFC7A-90E8-7A1E-0820-FD5B98A4A994}"/>
              </a:ext>
            </a:extLst>
          </p:cNvPr>
          <p:cNvSpPr/>
          <p:nvPr/>
        </p:nvSpPr>
        <p:spPr>
          <a:xfrm>
            <a:off x="3124200" y="2971800"/>
            <a:ext cx="1524000" cy="7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CDB</a:t>
            </a:r>
            <a:endParaRPr lang="en-US" sz="1100" dirty="0"/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Sub-Agent</a:t>
            </a:r>
            <a:endParaRPr lang="en-US" sz="1100" dirty="0"/>
          </a:p>
        </p:txBody>
      </p:sp>
      <p:sp>
        <p:nvSpPr>
          <p:cNvPr id="19" name="Shape 68">
            <a:extLst>
              <a:ext uri="{FF2B5EF4-FFF2-40B4-BE49-F238E27FC236}">
                <a16:creationId xmlns:a16="http://schemas.microsoft.com/office/drawing/2014/main" id="{93E85A3D-7FEB-D635-67CE-8C28F2578195}"/>
              </a:ext>
            </a:extLst>
          </p:cNvPr>
          <p:cNvSpPr/>
          <p:nvPr/>
        </p:nvSpPr>
        <p:spPr>
          <a:xfrm>
            <a:off x="3886200" y="3683000"/>
            <a:ext cx="0" cy="22860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txBody>
          <a:bodyPr/>
          <a:lstStyle/>
          <a:p>
            <a:endParaRPr lang="en-US" sz="2400"/>
          </a:p>
        </p:txBody>
      </p:sp>
      <p:sp>
        <p:nvSpPr>
          <p:cNvPr id="20" name="Shape 69">
            <a:extLst>
              <a:ext uri="{FF2B5EF4-FFF2-40B4-BE49-F238E27FC236}">
                <a16:creationId xmlns:a16="http://schemas.microsoft.com/office/drawing/2014/main" id="{77C9AF3B-29E7-23B8-5953-45FACD4A0955}"/>
              </a:ext>
            </a:extLst>
          </p:cNvPr>
          <p:cNvSpPr/>
          <p:nvPr/>
        </p:nvSpPr>
        <p:spPr>
          <a:xfrm>
            <a:off x="3124200" y="3911600"/>
            <a:ext cx="1524000" cy="558800"/>
          </a:xfrm>
          <a:prstGeom prst="rect">
            <a:avLst/>
          </a:prstGeom>
          <a:solidFill>
            <a:srgbClr val="D6EAF8"/>
          </a:solidFill>
          <a:ln>
            <a:noFill/>
          </a:ln>
        </p:spPr>
        <p:txBody>
          <a:bodyPr/>
          <a:lstStyle/>
          <a:p>
            <a:endParaRPr lang="en-US" sz="2400"/>
          </a:p>
        </p:txBody>
      </p:sp>
      <p:sp>
        <p:nvSpPr>
          <p:cNvPr id="21" name="Text 70">
            <a:extLst>
              <a:ext uri="{FF2B5EF4-FFF2-40B4-BE49-F238E27FC236}">
                <a16:creationId xmlns:a16="http://schemas.microsoft.com/office/drawing/2014/main" id="{6F1E46CE-D320-C286-2AE3-7D78845DD506}"/>
              </a:ext>
            </a:extLst>
          </p:cNvPr>
          <p:cNvSpPr/>
          <p:nvPr/>
        </p:nvSpPr>
        <p:spPr>
          <a:xfrm>
            <a:off x="3124200" y="3911600"/>
            <a:ext cx="1524000" cy="5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1C305D"/>
                </a:solidFill>
              </a:rPr>
              <a:t>CDB MCP</a:t>
            </a:r>
            <a:endParaRPr lang="en-US" sz="1100" dirty="0"/>
          </a:p>
        </p:txBody>
      </p:sp>
      <p:sp>
        <p:nvSpPr>
          <p:cNvPr id="22" name="Shape 72">
            <a:extLst>
              <a:ext uri="{FF2B5EF4-FFF2-40B4-BE49-F238E27FC236}">
                <a16:creationId xmlns:a16="http://schemas.microsoft.com/office/drawing/2014/main" id="{96C4FCB8-7E05-D5DC-3EBE-7ECD7B75CF26}"/>
              </a:ext>
            </a:extLst>
          </p:cNvPr>
          <p:cNvSpPr/>
          <p:nvPr/>
        </p:nvSpPr>
        <p:spPr>
          <a:xfrm>
            <a:off x="4953000" y="2971800"/>
            <a:ext cx="1524000" cy="711200"/>
          </a:xfrm>
          <a:prstGeom prst="rect">
            <a:avLst/>
          </a:prstGeom>
          <a:solidFill>
            <a:srgbClr val="1C305D"/>
          </a:solidFill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23" name="Text 73">
            <a:extLst>
              <a:ext uri="{FF2B5EF4-FFF2-40B4-BE49-F238E27FC236}">
                <a16:creationId xmlns:a16="http://schemas.microsoft.com/office/drawing/2014/main" id="{A51ACC51-8594-7C78-C0F2-EBABD5F7C947}"/>
              </a:ext>
            </a:extLst>
          </p:cNvPr>
          <p:cNvSpPr/>
          <p:nvPr/>
        </p:nvSpPr>
        <p:spPr>
          <a:xfrm>
            <a:off x="4953000" y="2971800"/>
            <a:ext cx="1524000" cy="7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LG</a:t>
            </a:r>
            <a:endParaRPr lang="en-US" sz="1100" dirty="0"/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Sub-Agent</a:t>
            </a:r>
            <a:endParaRPr lang="en-US" sz="1100" dirty="0"/>
          </a:p>
        </p:txBody>
      </p:sp>
      <p:sp>
        <p:nvSpPr>
          <p:cNvPr id="24" name="Shape 74">
            <a:extLst>
              <a:ext uri="{FF2B5EF4-FFF2-40B4-BE49-F238E27FC236}">
                <a16:creationId xmlns:a16="http://schemas.microsoft.com/office/drawing/2014/main" id="{9997C8BE-383D-8200-E942-F6122E881536}"/>
              </a:ext>
            </a:extLst>
          </p:cNvPr>
          <p:cNvSpPr/>
          <p:nvPr/>
        </p:nvSpPr>
        <p:spPr>
          <a:xfrm>
            <a:off x="5715000" y="3683000"/>
            <a:ext cx="0" cy="228600"/>
          </a:xfrm>
          <a:prstGeom prst="line">
            <a:avLst/>
          </a:prstGeom>
          <a:noFill/>
          <a:ln w="31750">
            <a:solidFill>
              <a:srgbClr val="1C305D"/>
            </a:solidFill>
            <a:round/>
          </a:ln>
        </p:spPr>
        <p:txBody>
          <a:bodyPr/>
          <a:lstStyle/>
          <a:p>
            <a:endParaRPr lang="en-US" sz="2400"/>
          </a:p>
        </p:txBody>
      </p:sp>
      <p:sp>
        <p:nvSpPr>
          <p:cNvPr id="25" name="Shape 75">
            <a:extLst>
              <a:ext uri="{FF2B5EF4-FFF2-40B4-BE49-F238E27FC236}">
                <a16:creationId xmlns:a16="http://schemas.microsoft.com/office/drawing/2014/main" id="{01A94000-8572-8497-04B3-341C2AA2E73C}"/>
              </a:ext>
            </a:extLst>
          </p:cNvPr>
          <p:cNvSpPr/>
          <p:nvPr/>
        </p:nvSpPr>
        <p:spPr>
          <a:xfrm>
            <a:off x="4953000" y="3911600"/>
            <a:ext cx="1524000" cy="558800"/>
          </a:xfrm>
          <a:prstGeom prst="rect">
            <a:avLst/>
          </a:prstGeom>
          <a:solidFill>
            <a:srgbClr val="D6EAF8"/>
          </a:solidFill>
          <a:ln>
            <a:noFill/>
          </a:ln>
        </p:spPr>
        <p:txBody>
          <a:bodyPr/>
          <a:lstStyle/>
          <a:p>
            <a:endParaRPr lang="en-US" sz="2400"/>
          </a:p>
        </p:txBody>
      </p:sp>
      <p:sp>
        <p:nvSpPr>
          <p:cNvPr id="26" name="Text 76">
            <a:extLst>
              <a:ext uri="{FF2B5EF4-FFF2-40B4-BE49-F238E27FC236}">
                <a16:creationId xmlns:a16="http://schemas.microsoft.com/office/drawing/2014/main" id="{5E157028-04D5-5F6A-B1FE-CDCC69EAD216}"/>
              </a:ext>
            </a:extLst>
          </p:cNvPr>
          <p:cNvSpPr/>
          <p:nvPr/>
        </p:nvSpPr>
        <p:spPr>
          <a:xfrm>
            <a:off x="4953000" y="3911600"/>
            <a:ext cx="1524000" cy="5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1C305D"/>
                </a:solidFill>
              </a:rPr>
              <a:t>LG MCP</a:t>
            </a:r>
            <a:endParaRPr lang="en-US" sz="11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D0C6A39-458D-0BDA-E46B-6E72AADD91D9}"/>
              </a:ext>
            </a:extLst>
          </p:cNvPr>
          <p:cNvSpPr/>
          <p:nvPr/>
        </p:nvSpPr>
        <p:spPr>
          <a:xfrm>
            <a:off x="6781800" y="2971800"/>
            <a:ext cx="1524000" cy="711200"/>
          </a:xfrm>
          <a:prstGeom prst="rect">
            <a:avLst/>
          </a:prstGeom>
          <a:solidFill>
            <a:srgbClr val="1C305D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240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D6892E1-5CBF-0B8E-DB1D-21607D00CE54}"/>
              </a:ext>
            </a:extLst>
          </p:cNvPr>
          <p:cNvSpPr txBox="1"/>
          <p:nvPr/>
        </p:nvSpPr>
        <p:spPr>
          <a:xfrm>
            <a:off x="6781800" y="2971800"/>
            <a:ext cx="1524000" cy="7112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noAutofit/>
          </a:bodyPr>
          <a:lstStyle/>
          <a:p>
            <a:pPr algn="ctr"/>
            <a:r>
              <a:rPr lang="en-US" sz="2000" b="1" dirty="0">
                <a:solidFill>
                  <a:srgbClr val="FFFFFF">
                    <a:alpha val="50000"/>
                  </a:srgbClr>
                </a:solidFill>
                <a:latin typeface="Calibri"/>
                <a:cs typeface="Calibri"/>
              </a:rPr>
              <a:t>Custom
Sub-Agent</a:t>
            </a:r>
          </a:p>
        </p:txBody>
      </p:sp>
      <p:sp>
        <p:nvSpPr>
          <p:cNvPr id="29" name="Rectangle 13">
            <a:extLst>
              <a:ext uri="{FF2B5EF4-FFF2-40B4-BE49-F238E27FC236}">
                <a16:creationId xmlns:a16="http://schemas.microsoft.com/office/drawing/2014/main" id="{ECD79575-6C34-4FC7-C3A7-B0C95992B298}"/>
              </a:ext>
            </a:extLst>
          </p:cNvPr>
          <p:cNvSpPr/>
          <p:nvPr/>
        </p:nvSpPr>
        <p:spPr>
          <a:xfrm>
            <a:off x="7543800" y="2794000"/>
            <a:ext cx="0" cy="177800"/>
          </a:xfrm>
          <a:prstGeom prst="line">
            <a:avLst/>
          </a:prstGeom>
          <a:noFill/>
          <a:ln w="31750">
            <a:solidFill>
              <a:srgbClr val="9CA3AF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2400"/>
          </a:p>
        </p:txBody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D2FABB6C-FFF8-8BBB-9EF3-0BCE8892618D}"/>
              </a:ext>
            </a:extLst>
          </p:cNvPr>
          <p:cNvSpPr/>
          <p:nvPr/>
        </p:nvSpPr>
        <p:spPr>
          <a:xfrm>
            <a:off x="7543800" y="3683000"/>
            <a:ext cx="0" cy="228600"/>
          </a:xfrm>
          <a:prstGeom prst="line">
            <a:avLst/>
          </a:prstGeom>
          <a:noFill/>
          <a:ln w="31750">
            <a:solidFill>
              <a:srgbClr val="9CA3AF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240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5B2DB21-CCE1-8C22-7F80-1B4E2150A317}"/>
              </a:ext>
            </a:extLst>
          </p:cNvPr>
          <p:cNvSpPr/>
          <p:nvPr/>
        </p:nvSpPr>
        <p:spPr>
          <a:xfrm>
            <a:off x="6781800" y="3911600"/>
            <a:ext cx="1524000" cy="558800"/>
          </a:xfrm>
          <a:prstGeom prst="rect">
            <a:avLst/>
          </a:prstGeom>
          <a:solidFill>
            <a:srgbClr val="D6EAF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240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F75B60-B2B7-BE28-4338-546ED1A335AF}"/>
              </a:ext>
            </a:extLst>
          </p:cNvPr>
          <p:cNvSpPr txBox="1"/>
          <p:nvPr/>
        </p:nvSpPr>
        <p:spPr>
          <a:xfrm>
            <a:off x="6781800" y="3911600"/>
            <a:ext cx="1524000" cy="5588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noAutofit/>
          </a:bodyPr>
          <a:lstStyle/>
          <a:p>
            <a:pPr algn="ctr"/>
            <a:r>
              <a:rPr lang="en-US" sz="2000" dirty="0">
                <a:solidFill>
                  <a:srgbClr val="1C305D">
                    <a:alpha val="50000"/>
                  </a:srgbClr>
                </a:solidFill>
                <a:latin typeface="Calibri"/>
                <a:cs typeface="Calibri"/>
              </a:rPr>
              <a:t>MCP</a:t>
            </a:r>
          </a:p>
        </p:txBody>
      </p:sp>
      <p:sp>
        <p:nvSpPr>
          <p:cNvPr id="33" name="Shape 54">
            <a:extLst>
              <a:ext uri="{FF2B5EF4-FFF2-40B4-BE49-F238E27FC236}">
                <a16:creationId xmlns:a16="http://schemas.microsoft.com/office/drawing/2014/main" id="{3897FAEE-4B70-51C2-7094-75E2730CE904}"/>
              </a:ext>
            </a:extLst>
          </p:cNvPr>
          <p:cNvSpPr/>
          <p:nvPr/>
        </p:nvSpPr>
        <p:spPr>
          <a:xfrm>
            <a:off x="838200" y="622300"/>
            <a:ext cx="838200" cy="838200"/>
          </a:xfrm>
          <a:prstGeom prst="ellipse">
            <a:avLst/>
          </a:prstGeom>
          <a:solidFill>
            <a:srgbClr val="25376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4" name="Text 55">
            <a:extLst>
              <a:ext uri="{FF2B5EF4-FFF2-40B4-BE49-F238E27FC236}">
                <a16:creationId xmlns:a16="http://schemas.microsoft.com/office/drawing/2014/main" id="{E9C6958B-5CF1-B692-25E5-4042AFC3B224}"/>
              </a:ext>
            </a:extLst>
          </p:cNvPr>
          <p:cNvSpPr/>
          <p:nvPr/>
        </p:nvSpPr>
        <p:spPr>
          <a:xfrm>
            <a:off x="838200" y="622300"/>
            <a:ext cx="838200" cy="838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👤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25393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FA61E4-11D3-BB3E-A24C-5F05E4122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54C379-A078-40BA-260D-E84F079851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DFD4FCD7-54DE-5F27-EBAB-62FB78C42249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Looking Glass MCP: The Federated Layer</a:t>
            </a:r>
            <a:endParaRPr lang="en-US" sz="3600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B36B50FB-EF92-1305-1011-CCF4F012B9A6}"/>
              </a:ext>
            </a:extLst>
          </p:cNvPr>
          <p:cNvSpPr/>
          <p:nvPr/>
        </p:nvSpPr>
        <p:spPr>
          <a:xfrm>
            <a:off x="365760" y="694944"/>
            <a:ext cx="4206240" cy="10515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2">
            <a:extLst>
              <a:ext uri="{FF2B5EF4-FFF2-40B4-BE49-F238E27FC236}">
                <a16:creationId xmlns:a16="http://schemas.microsoft.com/office/drawing/2014/main" id="{28CD7F91-890A-7D8D-0962-93A6C21024EA}"/>
              </a:ext>
            </a:extLst>
          </p:cNvPr>
          <p:cNvSpPr/>
          <p:nvPr/>
        </p:nvSpPr>
        <p:spPr>
          <a:xfrm>
            <a:off x="365760" y="694944"/>
            <a:ext cx="91440" cy="1051560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0B113110-811F-AB50-3E28-131BF3C411FA}"/>
              </a:ext>
            </a:extLst>
          </p:cNvPr>
          <p:cNvSpPr/>
          <p:nvPr/>
        </p:nvSpPr>
        <p:spPr>
          <a:xfrm>
            <a:off x="566928" y="698500"/>
            <a:ext cx="3913632" cy="10541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Self-Hosted Per Org</a:t>
            </a:r>
            <a:endParaRPr lang="en-US" sz="2800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1FCBB684-057A-75EA-CA0F-AEF71CC85AA1}"/>
              </a:ext>
            </a:extLst>
          </p:cNvPr>
          <p:cNvSpPr/>
          <p:nvPr/>
        </p:nvSpPr>
        <p:spPr>
          <a:xfrm>
            <a:off x="365760" y="1837944"/>
            <a:ext cx="4206240" cy="10515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EF18ACAA-CAE3-4F48-533C-D8BEDB250F08}"/>
              </a:ext>
            </a:extLst>
          </p:cNvPr>
          <p:cNvSpPr/>
          <p:nvPr/>
        </p:nvSpPr>
        <p:spPr>
          <a:xfrm>
            <a:off x="365760" y="1837944"/>
            <a:ext cx="91440" cy="1051560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7876D8F6-A967-1A34-7521-67FAE2937293}"/>
              </a:ext>
            </a:extLst>
          </p:cNvPr>
          <p:cNvSpPr/>
          <p:nvPr/>
        </p:nvSpPr>
        <p:spPr>
          <a:xfrm>
            <a:off x="566928" y="1841500"/>
            <a:ext cx="4005072" cy="10541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agentgateway Aggregates</a:t>
            </a:r>
            <a:endParaRPr lang="en-US" sz="2800" dirty="0"/>
          </a:p>
        </p:txBody>
      </p:sp>
      <p:sp>
        <p:nvSpPr>
          <p:cNvPr id="10" name="Shape 9">
            <a:extLst>
              <a:ext uri="{FF2B5EF4-FFF2-40B4-BE49-F238E27FC236}">
                <a16:creationId xmlns:a16="http://schemas.microsoft.com/office/drawing/2014/main" id="{EB8BED27-2A32-E266-B5FF-63C58B73C69A}"/>
              </a:ext>
            </a:extLst>
          </p:cNvPr>
          <p:cNvSpPr/>
          <p:nvPr/>
        </p:nvSpPr>
        <p:spPr>
          <a:xfrm>
            <a:off x="365760" y="2980944"/>
            <a:ext cx="4206240" cy="10515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10">
            <a:extLst>
              <a:ext uri="{FF2B5EF4-FFF2-40B4-BE49-F238E27FC236}">
                <a16:creationId xmlns:a16="http://schemas.microsoft.com/office/drawing/2014/main" id="{D7C1AEED-994F-903B-0BA0-112BD0E0BEC3}"/>
              </a:ext>
            </a:extLst>
          </p:cNvPr>
          <p:cNvSpPr/>
          <p:nvPr/>
        </p:nvSpPr>
        <p:spPr>
          <a:xfrm>
            <a:off x="365760" y="2980944"/>
            <a:ext cx="91440" cy="1051560"/>
          </a:xfrm>
          <a:prstGeom prst="rect">
            <a:avLst/>
          </a:prstGeom>
          <a:solidFill>
            <a:srgbClr val="E05B00"/>
          </a:solidFill>
          <a:ln w="12700">
            <a:solidFill>
              <a:srgbClr val="E05B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1">
            <a:extLst>
              <a:ext uri="{FF2B5EF4-FFF2-40B4-BE49-F238E27FC236}">
                <a16:creationId xmlns:a16="http://schemas.microsoft.com/office/drawing/2014/main" id="{E579FF56-6BC3-6157-BA91-C0E06834BF1B}"/>
              </a:ext>
            </a:extLst>
          </p:cNvPr>
          <p:cNvSpPr/>
          <p:nvPr/>
        </p:nvSpPr>
        <p:spPr>
          <a:xfrm>
            <a:off x="566928" y="2984500"/>
            <a:ext cx="3913632" cy="10541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Curated Tools</a:t>
            </a:r>
            <a:endParaRPr lang="en-US" sz="2800" dirty="0"/>
          </a:p>
        </p:txBody>
      </p:sp>
      <p:sp>
        <p:nvSpPr>
          <p:cNvPr id="13" name="Shape 15">
            <a:extLst>
              <a:ext uri="{FF2B5EF4-FFF2-40B4-BE49-F238E27FC236}">
                <a16:creationId xmlns:a16="http://schemas.microsoft.com/office/drawing/2014/main" id="{3B9DA856-987A-E425-855E-8958126DC216}"/>
              </a:ext>
            </a:extLst>
          </p:cNvPr>
          <p:cNvSpPr/>
          <p:nvPr/>
        </p:nvSpPr>
        <p:spPr>
          <a:xfrm>
            <a:off x="5285232" y="694944"/>
            <a:ext cx="3191256" cy="566928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Text 16">
            <a:extLst>
              <a:ext uri="{FF2B5EF4-FFF2-40B4-BE49-F238E27FC236}">
                <a16:creationId xmlns:a16="http://schemas.microsoft.com/office/drawing/2014/main" id="{DF5FEA51-5648-22DD-403B-2E4E82941935}"/>
              </a:ext>
            </a:extLst>
          </p:cNvPr>
          <p:cNvSpPr/>
          <p:nvPr/>
        </p:nvSpPr>
        <p:spPr>
          <a:xfrm>
            <a:off x="5285232" y="694944"/>
            <a:ext cx="3191256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agentgateway</a:t>
            </a:r>
            <a:endParaRPr lang="en-US" sz="2200" dirty="0"/>
          </a:p>
        </p:txBody>
      </p:sp>
      <p:sp>
        <p:nvSpPr>
          <p:cNvPr id="15" name="Shape 17">
            <a:extLst>
              <a:ext uri="{FF2B5EF4-FFF2-40B4-BE49-F238E27FC236}">
                <a16:creationId xmlns:a16="http://schemas.microsoft.com/office/drawing/2014/main" id="{A994A9E2-2388-63B6-6672-AA577831DD08}"/>
              </a:ext>
            </a:extLst>
          </p:cNvPr>
          <p:cNvSpPr/>
          <p:nvPr/>
        </p:nvSpPr>
        <p:spPr>
          <a:xfrm>
            <a:off x="5161894" y="1837944"/>
            <a:ext cx="1664208" cy="822960"/>
          </a:xfrm>
          <a:prstGeom prst="rect">
            <a:avLst/>
          </a:prstGeom>
          <a:solidFill>
            <a:srgbClr val="EAF1FB"/>
          </a:solidFill>
          <a:ln w="1905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8">
            <a:extLst>
              <a:ext uri="{FF2B5EF4-FFF2-40B4-BE49-F238E27FC236}">
                <a16:creationId xmlns:a16="http://schemas.microsoft.com/office/drawing/2014/main" id="{8B740690-80B3-492A-8C5D-72A26B8534B7}"/>
              </a:ext>
            </a:extLst>
          </p:cNvPr>
          <p:cNvSpPr/>
          <p:nvPr/>
        </p:nvSpPr>
        <p:spPr>
          <a:xfrm>
            <a:off x="5216758" y="1837944"/>
            <a:ext cx="1554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LG MCP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Internet2</a:t>
            </a:r>
            <a:endParaRPr lang="en-US" sz="1800" dirty="0"/>
          </a:p>
        </p:txBody>
      </p:sp>
      <p:sp>
        <p:nvSpPr>
          <p:cNvPr id="17" name="Shape 19">
            <a:extLst>
              <a:ext uri="{FF2B5EF4-FFF2-40B4-BE49-F238E27FC236}">
                <a16:creationId xmlns:a16="http://schemas.microsoft.com/office/drawing/2014/main" id="{9F1FCDEE-6B7A-A28F-53DF-F11E8280FCC2}"/>
              </a:ext>
            </a:extLst>
          </p:cNvPr>
          <p:cNvSpPr/>
          <p:nvPr/>
        </p:nvSpPr>
        <p:spPr>
          <a:xfrm>
            <a:off x="6990694" y="1837944"/>
            <a:ext cx="1664208" cy="822960"/>
          </a:xfrm>
          <a:prstGeom prst="rect">
            <a:avLst/>
          </a:prstGeom>
          <a:solidFill>
            <a:srgbClr val="EAF1FB"/>
          </a:solidFill>
          <a:ln w="1905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20">
            <a:extLst>
              <a:ext uri="{FF2B5EF4-FFF2-40B4-BE49-F238E27FC236}">
                <a16:creationId xmlns:a16="http://schemas.microsoft.com/office/drawing/2014/main" id="{D443F6C5-41EB-6EBD-854F-5B326BC55634}"/>
              </a:ext>
            </a:extLst>
          </p:cNvPr>
          <p:cNvSpPr/>
          <p:nvPr/>
        </p:nvSpPr>
        <p:spPr>
          <a:xfrm>
            <a:off x="7045558" y="1837944"/>
            <a:ext cx="1554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LG MCP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UEN</a:t>
            </a:r>
            <a:endParaRPr lang="en-US" sz="1800" dirty="0"/>
          </a:p>
        </p:txBody>
      </p:sp>
      <p:sp>
        <p:nvSpPr>
          <p:cNvPr id="19" name="Shape 21">
            <a:extLst>
              <a:ext uri="{FF2B5EF4-FFF2-40B4-BE49-F238E27FC236}">
                <a16:creationId xmlns:a16="http://schemas.microsoft.com/office/drawing/2014/main" id="{E5EDDBCB-6037-D6A1-DBBE-47DB62946B8F}"/>
              </a:ext>
            </a:extLst>
          </p:cNvPr>
          <p:cNvSpPr/>
          <p:nvPr/>
        </p:nvSpPr>
        <p:spPr>
          <a:xfrm>
            <a:off x="5161894" y="3098292"/>
            <a:ext cx="1664208" cy="822960"/>
          </a:xfrm>
          <a:prstGeom prst="rect">
            <a:avLst/>
          </a:prstGeom>
          <a:solidFill>
            <a:srgbClr val="EAF1FB"/>
          </a:solidFill>
          <a:ln w="1905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22">
            <a:extLst>
              <a:ext uri="{FF2B5EF4-FFF2-40B4-BE49-F238E27FC236}">
                <a16:creationId xmlns:a16="http://schemas.microsoft.com/office/drawing/2014/main" id="{5E98C78A-06A4-872C-4830-12481D663371}"/>
              </a:ext>
            </a:extLst>
          </p:cNvPr>
          <p:cNvSpPr/>
          <p:nvPr/>
        </p:nvSpPr>
        <p:spPr>
          <a:xfrm>
            <a:off x="5216758" y="3098292"/>
            <a:ext cx="1554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LG MCP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OSHEAN</a:t>
            </a:r>
            <a:endParaRPr lang="en-US" sz="1800" dirty="0"/>
          </a:p>
        </p:txBody>
      </p:sp>
      <p:sp>
        <p:nvSpPr>
          <p:cNvPr id="21" name="Shape 23">
            <a:extLst>
              <a:ext uri="{FF2B5EF4-FFF2-40B4-BE49-F238E27FC236}">
                <a16:creationId xmlns:a16="http://schemas.microsoft.com/office/drawing/2014/main" id="{585DD13B-3A96-702E-6F34-D75586B4F8E5}"/>
              </a:ext>
            </a:extLst>
          </p:cNvPr>
          <p:cNvSpPr/>
          <p:nvPr/>
        </p:nvSpPr>
        <p:spPr>
          <a:xfrm>
            <a:off x="6990694" y="3098292"/>
            <a:ext cx="1664208" cy="822960"/>
          </a:xfrm>
          <a:prstGeom prst="rect">
            <a:avLst/>
          </a:prstGeom>
          <a:solidFill>
            <a:srgbClr val="F5F5F5"/>
          </a:solidFill>
          <a:ln w="12700">
            <a:solidFill>
              <a:srgbClr val="BBBBBB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4">
            <a:extLst>
              <a:ext uri="{FF2B5EF4-FFF2-40B4-BE49-F238E27FC236}">
                <a16:creationId xmlns:a16="http://schemas.microsoft.com/office/drawing/2014/main" id="{B2F6E2CE-038F-CB04-B307-355D2D637A9C}"/>
              </a:ext>
            </a:extLst>
          </p:cNvPr>
          <p:cNvSpPr/>
          <p:nvPr/>
        </p:nvSpPr>
        <p:spPr>
          <a:xfrm>
            <a:off x="7045558" y="3098292"/>
            <a:ext cx="1554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LG MCP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Org</a:t>
            </a:r>
            <a:endParaRPr lang="en-US" sz="1800" dirty="0"/>
          </a:p>
        </p:txBody>
      </p:sp>
      <p:sp>
        <p:nvSpPr>
          <p:cNvPr id="23" name="Shape 25">
            <a:extLst>
              <a:ext uri="{FF2B5EF4-FFF2-40B4-BE49-F238E27FC236}">
                <a16:creationId xmlns:a16="http://schemas.microsoft.com/office/drawing/2014/main" id="{FC0B76DD-FB3A-A698-409B-1A22BBD9C15E}"/>
              </a:ext>
            </a:extLst>
          </p:cNvPr>
          <p:cNvSpPr/>
          <p:nvPr/>
        </p:nvSpPr>
        <p:spPr>
          <a:xfrm>
            <a:off x="6880859" y="1261872"/>
            <a:ext cx="0" cy="288036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26">
            <a:extLst>
              <a:ext uri="{FF2B5EF4-FFF2-40B4-BE49-F238E27FC236}">
                <a16:creationId xmlns:a16="http://schemas.microsoft.com/office/drawing/2014/main" id="{B3C3B53A-16AE-E677-86E7-7E622C82C309}"/>
              </a:ext>
            </a:extLst>
          </p:cNvPr>
          <p:cNvSpPr/>
          <p:nvPr/>
        </p:nvSpPr>
        <p:spPr>
          <a:xfrm>
            <a:off x="5994019" y="1549908"/>
            <a:ext cx="1828800" cy="0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7">
            <a:extLst>
              <a:ext uri="{FF2B5EF4-FFF2-40B4-BE49-F238E27FC236}">
                <a16:creationId xmlns:a16="http://schemas.microsoft.com/office/drawing/2014/main" id="{245C7205-43B0-8263-6327-B46FB69ED058}"/>
              </a:ext>
            </a:extLst>
          </p:cNvPr>
          <p:cNvSpPr/>
          <p:nvPr/>
        </p:nvSpPr>
        <p:spPr>
          <a:xfrm>
            <a:off x="5994019" y="1549908"/>
            <a:ext cx="0" cy="288036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Shape 28">
            <a:extLst>
              <a:ext uri="{FF2B5EF4-FFF2-40B4-BE49-F238E27FC236}">
                <a16:creationId xmlns:a16="http://schemas.microsoft.com/office/drawing/2014/main" id="{718FBA17-8E8A-1EB5-D95E-AC71FD53FADC}"/>
              </a:ext>
            </a:extLst>
          </p:cNvPr>
          <p:cNvSpPr/>
          <p:nvPr/>
        </p:nvSpPr>
        <p:spPr>
          <a:xfrm>
            <a:off x="5994019" y="2660904"/>
            <a:ext cx="0" cy="437388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Shape 29">
            <a:extLst>
              <a:ext uri="{FF2B5EF4-FFF2-40B4-BE49-F238E27FC236}">
                <a16:creationId xmlns:a16="http://schemas.microsoft.com/office/drawing/2014/main" id="{E5ADE708-6509-6EA8-4257-2E08DEFEFA32}"/>
              </a:ext>
            </a:extLst>
          </p:cNvPr>
          <p:cNvSpPr/>
          <p:nvPr/>
        </p:nvSpPr>
        <p:spPr>
          <a:xfrm>
            <a:off x="7822819" y="1549908"/>
            <a:ext cx="0" cy="288036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30">
            <a:extLst>
              <a:ext uri="{FF2B5EF4-FFF2-40B4-BE49-F238E27FC236}">
                <a16:creationId xmlns:a16="http://schemas.microsoft.com/office/drawing/2014/main" id="{7114E824-F57E-358A-756B-876F92E86F19}"/>
              </a:ext>
            </a:extLst>
          </p:cNvPr>
          <p:cNvSpPr/>
          <p:nvPr/>
        </p:nvSpPr>
        <p:spPr>
          <a:xfrm>
            <a:off x="7822819" y="2660904"/>
            <a:ext cx="0" cy="437388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814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7E0B0-6CCD-3D9D-65AA-EF6D11F519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0CB893-472E-C596-584B-5C187EFDF4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A90939B0-8BD8-E54A-4CF2-BD90CCB2146D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Federation Matters</a:t>
            </a:r>
            <a:endParaRPr lang="en-US" sz="3600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DD69E7E9-D082-4930-410F-CC67D0CF951E}"/>
              </a:ext>
            </a:extLst>
          </p:cNvPr>
          <p:cNvSpPr/>
          <p:nvPr/>
        </p:nvSpPr>
        <p:spPr>
          <a:xfrm>
            <a:off x="365760" y="676656"/>
            <a:ext cx="8412480" cy="877824"/>
          </a:xfrm>
          <a:prstGeom prst="rect">
            <a:avLst/>
          </a:prstGeom>
          <a:solidFill>
            <a:srgbClr val="EEF2F7"/>
          </a:solidFill>
          <a:ln w="254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2">
            <a:extLst>
              <a:ext uri="{FF2B5EF4-FFF2-40B4-BE49-F238E27FC236}">
                <a16:creationId xmlns:a16="http://schemas.microsoft.com/office/drawing/2014/main" id="{776DACFD-02F5-D954-5D4C-58CE9D63C5B4}"/>
              </a:ext>
            </a:extLst>
          </p:cNvPr>
          <p:cNvSpPr/>
          <p:nvPr/>
        </p:nvSpPr>
        <p:spPr>
          <a:xfrm>
            <a:off x="365760" y="676656"/>
            <a:ext cx="91440" cy="877824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EB168A26-644F-4C98-E78C-223E6637A99A}"/>
              </a:ext>
            </a:extLst>
          </p:cNvPr>
          <p:cNvSpPr/>
          <p:nvPr/>
        </p:nvSpPr>
        <p:spPr>
          <a:xfrm>
            <a:off x="566928" y="676656"/>
            <a:ext cx="8138160" cy="8778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perfSONAR model: </a:t>
            </a: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Distributed nodes deployed independently by each institution</a:t>
            </a:r>
            <a:endParaRPr lang="en-US" sz="2400" dirty="0"/>
          </a:p>
        </p:txBody>
      </p:sp>
      <p:sp>
        <p:nvSpPr>
          <p:cNvPr id="7" name="Shape 4">
            <a:extLst>
              <a:ext uri="{FF2B5EF4-FFF2-40B4-BE49-F238E27FC236}">
                <a16:creationId xmlns:a16="http://schemas.microsoft.com/office/drawing/2014/main" id="{F08D6F5A-498C-C3FB-889A-92048314C2D6}"/>
              </a:ext>
            </a:extLst>
          </p:cNvPr>
          <p:cNvSpPr/>
          <p:nvPr/>
        </p:nvSpPr>
        <p:spPr>
          <a:xfrm>
            <a:off x="365760" y="1664208"/>
            <a:ext cx="8412480" cy="8229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F649EB5A-F78B-B830-6E88-6ED0A400F8F8}"/>
              </a:ext>
            </a:extLst>
          </p:cNvPr>
          <p:cNvSpPr/>
          <p:nvPr/>
        </p:nvSpPr>
        <p:spPr>
          <a:xfrm>
            <a:off x="365760" y="1664208"/>
            <a:ext cx="91440" cy="822960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B6CD80B6-4F02-5A1F-9987-D002F488B2B6}"/>
              </a:ext>
            </a:extLst>
          </p:cNvPr>
          <p:cNvSpPr/>
          <p:nvPr/>
        </p:nvSpPr>
        <p:spPr>
          <a:xfrm>
            <a:off x="566928" y="1737360"/>
            <a:ext cx="292608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Packet Loss Isolation</a:t>
            </a:r>
            <a:endParaRPr lang="en-US" sz="2400" dirty="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B9D969AD-7062-0550-8D72-323354141152}"/>
              </a:ext>
            </a:extLst>
          </p:cNvPr>
          <p:cNvSpPr/>
          <p:nvPr/>
        </p:nvSpPr>
        <p:spPr>
          <a:xfrm>
            <a:off x="3566160" y="1755648"/>
            <a:ext cx="0" cy="64008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92946B7A-9E6A-BCA3-B21F-D6A13F35FC62}"/>
              </a:ext>
            </a:extLst>
          </p:cNvPr>
          <p:cNvSpPr/>
          <p:nvPr/>
        </p:nvSpPr>
        <p:spPr>
          <a:xfrm>
            <a:off x="3675888" y="1737360"/>
            <a:ext cx="4919472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Query both networks to pinpoint which domain owns the problem.</a:t>
            </a:r>
            <a:endParaRPr lang="en-US" sz="2200" dirty="0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01C97FC8-3439-ED7A-61A2-D1F3B9D1519F}"/>
              </a:ext>
            </a:extLst>
          </p:cNvPr>
          <p:cNvSpPr/>
          <p:nvPr/>
        </p:nvSpPr>
        <p:spPr>
          <a:xfrm>
            <a:off x="365760" y="2578608"/>
            <a:ext cx="8412480" cy="8229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2B7B7BDD-DAB7-089C-0EC4-5198A9A5F4C3}"/>
              </a:ext>
            </a:extLst>
          </p:cNvPr>
          <p:cNvSpPr/>
          <p:nvPr/>
        </p:nvSpPr>
        <p:spPr>
          <a:xfrm>
            <a:off x="365760" y="2578608"/>
            <a:ext cx="91440" cy="822960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FE1F3CE1-28F8-CF03-4470-3A8B2815C97C}"/>
              </a:ext>
            </a:extLst>
          </p:cNvPr>
          <p:cNvSpPr/>
          <p:nvPr/>
        </p:nvSpPr>
        <p:spPr>
          <a:xfrm>
            <a:off x="566928" y="2651760"/>
            <a:ext cx="292608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BGP Across Peering</a:t>
            </a:r>
            <a:endParaRPr lang="en-US" sz="2400" dirty="0"/>
          </a:p>
        </p:txBody>
      </p:sp>
      <p:sp>
        <p:nvSpPr>
          <p:cNvPr id="15" name="Shape 12">
            <a:extLst>
              <a:ext uri="{FF2B5EF4-FFF2-40B4-BE49-F238E27FC236}">
                <a16:creationId xmlns:a16="http://schemas.microsoft.com/office/drawing/2014/main" id="{E656A834-4A14-050A-4A0C-FBB5A8132CA9}"/>
              </a:ext>
            </a:extLst>
          </p:cNvPr>
          <p:cNvSpPr/>
          <p:nvPr/>
        </p:nvSpPr>
        <p:spPr>
          <a:xfrm>
            <a:off x="3566160" y="2670048"/>
            <a:ext cx="0" cy="64008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3">
            <a:extLst>
              <a:ext uri="{FF2B5EF4-FFF2-40B4-BE49-F238E27FC236}">
                <a16:creationId xmlns:a16="http://schemas.microsoft.com/office/drawing/2014/main" id="{1BCF4C04-FB87-62FB-E6F6-0998E38E4166}"/>
              </a:ext>
            </a:extLst>
          </p:cNvPr>
          <p:cNvSpPr/>
          <p:nvPr/>
        </p:nvSpPr>
        <p:spPr>
          <a:xfrm>
            <a:off x="3675888" y="2651760"/>
            <a:ext cx="4919472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Cross-AS route analysis becomes a query — not an email thread.</a:t>
            </a:r>
            <a:endParaRPr lang="en-US" sz="2200" dirty="0"/>
          </a:p>
        </p:txBody>
      </p:sp>
      <p:sp>
        <p:nvSpPr>
          <p:cNvPr id="17" name="Shape 14">
            <a:extLst>
              <a:ext uri="{FF2B5EF4-FFF2-40B4-BE49-F238E27FC236}">
                <a16:creationId xmlns:a16="http://schemas.microsoft.com/office/drawing/2014/main" id="{A442B29F-8145-D53D-644E-65144B6A0EBA}"/>
              </a:ext>
            </a:extLst>
          </p:cNvPr>
          <p:cNvSpPr/>
          <p:nvPr/>
        </p:nvSpPr>
        <p:spPr>
          <a:xfrm>
            <a:off x="365760" y="3493008"/>
            <a:ext cx="8412480" cy="82296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Shape 15">
            <a:extLst>
              <a:ext uri="{FF2B5EF4-FFF2-40B4-BE49-F238E27FC236}">
                <a16:creationId xmlns:a16="http://schemas.microsoft.com/office/drawing/2014/main" id="{95D75E76-5046-6CA5-0C46-B1C1B431B752}"/>
              </a:ext>
            </a:extLst>
          </p:cNvPr>
          <p:cNvSpPr/>
          <p:nvPr/>
        </p:nvSpPr>
        <p:spPr>
          <a:xfrm>
            <a:off x="365760" y="3493008"/>
            <a:ext cx="91440" cy="822960"/>
          </a:xfrm>
          <a:prstGeom prst="rect">
            <a:avLst/>
          </a:prstGeom>
          <a:solidFill>
            <a:srgbClr val="E05B00"/>
          </a:solidFill>
          <a:ln w="12700">
            <a:solidFill>
              <a:srgbClr val="E05B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6">
            <a:extLst>
              <a:ext uri="{FF2B5EF4-FFF2-40B4-BE49-F238E27FC236}">
                <a16:creationId xmlns:a16="http://schemas.microsoft.com/office/drawing/2014/main" id="{57517EF3-879B-E13B-EC47-1774B22BBAC8}"/>
              </a:ext>
            </a:extLst>
          </p:cNvPr>
          <p:cNvSpPr/>
          <p:nvPr/>
        </p:nvSpPr>
        <p:spPr>
          <a:xfrm>
            <a:off x="566928" y="3566160"/>
            <a:ext cx="292608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Compounding Value</a:t>
            </a:r>
            <a:endParaRPr lang="en-US" sz="2400" dirty="0"/>
          </a:p>
        </p:txBody>
      </p:sp>
      <p:sp>
        <p:nvSpPr>
          <p:cNvPr id="20" name="Shape 17">
            <a:extLst>
              <a:ext uri="{FF2B5EF4-FFF2-40B4-BE49-F238E27FC236}">
                <a16:creationId xmlns:a16="http://schemas.microsoft.com/office/drawing/2014/main" id="{DCAB173F-FBA3-3DEC-839B-C2DAE5D9E656}"/>
              </a:ext>
            </a:extLst>
          </p:cNvPr>
          <p:cNvSpPr/>
          <p:nvPr/>
        </p:nvSpPr>
        <p:spPr>
          <a:xfrm>
            <a:off x="3566160" y="3584448"/>
            <a:ext cx="0" cy="64008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8">
            <a:extLst>
              <a:ext uri="{FF2B5EF4-FFF2-40B4-BE49-F238E27FC236}">
                <a16:creationId xmlns:a16="http://schemas.microsoft.com/office/drawing/2014/main" id="{FE66B847-4B90-E5EA-A6FD-CD6B4084A99B}"/>
              </a:ext>
            </a:extLst>
          </p:cNvPr>
          <p:cNvSpPr/>
          <p:nvPr/>
        </p:nvSpPr>
        <p:spPr>
          <a:xfrm>
            <a:off x="3675888" y="3566160"/>
            <a:ext cx="4919472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new LG MCP node extends reach for the community.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837331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7430D5-5CB0-E78F-C614-CDEA2E021B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1042F2-52F6-7DF8-541E-B9A7B99E67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02723536-5514-4442-469A-D3F7D47938EC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Topology</a:t>
            </a:r>
            <a:endParaRPr lang="en-US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6E2809-5FEF-BED1-F89A-16424EA88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344529"/>
            <a:ext cx="7772400" cy="2454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698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C5E72-89AD-E8F2-D8A3-70E2334725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423D3D-A777-6205-FF6D-21AA50815A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08552202-8FD6-81AD-5F3A-CEF3F07133C0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 Videos</a:t>
            </a:r>
            <a:endParaRPr lang="en-US" sz="3600" dirty="0"/>
          </a:p>
        </p:txBody>
      </p:sp>
      <p:pic>
        <p:nvPicPr>
          <p:cNvPr id="7" name="TNC26-Slide 8">
            <a:hlinkClick r:id="" action="ppaction://media"/>
            <a:extLst>
              <a:ext uri="{FF2B5EF4-FFF2-40B4-BE49-F238E27FC236}">
                <a16:creationId xmlns:a16="http://schemas.microsoft.com/office/drawing/2014/main" id="{D802847A-74E3-5286-87B7-4E63049EF6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75" y="3175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22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3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684EEF-37C4-885B-0C64-BA59854CC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33AD1F-DF4A-197E-937A-CC82BA1D45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45F361EF-E6B3-369F-F036-824B17A94663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 Videos</a:t>
            </a:r>
            <a:endParaRPr lang="en-US" sz="3600" dirty="0"/>
          </a:p>
        </p:txBody>
      </p:sp>
      <p:pic>
        <p:nvPicPr>
          <p:cNvPr id="5" name="TNC26-Slide 9">
            <a:hlinkClick r:id="" action="ppaction://media"/>
            <a:extLst>
              <a:ext uri="{FF2B5EF4-FFF2-40B4-BE49-F238E27FC236}">
                <a16:creationId xmlns:a16="http://schemas.microsoft.com/office/drawing/2014/main" id="{0F9D37CF-B577-06C7-1FA1-515BD947D7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74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2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F345A-068D-1ACC-8225-6B4D9F28E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F2EA69-C894-E20F-D173-25A27AE9D3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6AFF3E6D-ACCA-1D6F-A7AF-05E8F01D65FA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Periscope - next generation console</a:t>
            </a:r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80FE338D-C480-5D76-332E-9B37E1BD0C21}"/>
              </a:ext>
            </a:extLst>
          </p:cNvPr>
          <p:cNvSpPr/>
          <p:nvPr/>
        </p:nvSpPr>
        <p:spPr>
          <a:xfrm>
            <a:off x="368300" y="711200"/>
            <a:ext cx="8407400" cy="1041400"/>
          </a:xfrm>
          <a:prstGeom prst="rect">
            <a:avLst/>
          </a:prstGeom>
          <a:solidFill>
            <a:srgbClr val="EEF2F7"/>
          </a:solidFill>
          <a:ln w="254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2">
            <a:extLst>
              <a:ext uri="{FF2B5EF4-FFF2-40B4-BE49-F238E27FC236}">
                <a16:creationId xmlns:a16="http://schemas.microsoft.com/office/drawing/2014/main" id="{65FFFE29-E5FD-B759-B2AB-C86BE3B80C71}"/>
              </a:ext>
            </a:extLst>
          </p:cNvPr>
          <p:cNvSpPr/>
          <p:nvPr/>
        </p:nvSpPr>
        <p:spPr>
          <a:xfrm>
            <a:off x="368300" y="711200"/>
            <a:ext cx="88900" cy="1041400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F8F21263-92CC-73DB-F511-7361FE6D2939}"/>
              </a:ext>
            </a:extLst>
          </p:cNvPr>
          <p:cNvSpPr/>
          <p:nvPr/>
        </p:nvSpPr>
        <p:spPr>
          <a:xfrm>
            <a:off x="571500" y="889000"/>
            <a:ext cx="81407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Built-in Looking Glass with UI, API, and MCP server</a:t>
            </a:r>
          </a:p>
        </p:txBody>
      </p:sp>
      <p:sp>
        <p:nvSpPr>
          <p:cNvPr id="7" name="Shape 4">
            <a:extLst>
              <a:ext uri="{FF2B5EF4-FFF2-40B4-BE49-F238E27FC236}">
                <a16:creationId xmlns:a16="http://schemas.microsoft.com/office/drawing/2014/main" id="{1DF8CF0B-989E-A33E-CBFC-65F77EE6E438}"/>
              </a:ext>
            </a:extLst>
          </p:cNvPr>
          <p:cNvSpPr/>
          <p:nvPr/>
        </p:nvSpPr>
        <p:spPr>
          <a:xfrm>
            <a:off x="368300" y="1879600"/>
            <a:ext cx="8407400" cy="104140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4BD508DB-20C1-6D86-18B2-2A5895C8C6BD}"/>
              </a:ext>
            </a:extLst>
          </p:cNvPr>
          <p:cNvSpPr/>
          <p:nvPr/>
        </p:nvSpPr>
        <p:spPr>
          <a:xfrm>
            <a:off x="368300" y="1879600"/>
            <a:ext cx="88900" cy="1041400"/>
          </a:xfrm>
          <a:prstGeom prst="rect">
            <a:avLst/>
          </a:prstGeom>
          <a:solidFill>
            <a:srgbClr val="037C3F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FE020825-9FC5-EA6A-B818-FE259738E257}"/>
              </a:ext>
            </a:extLst>
          </p:cNvPr>
          <p:cNvSpPr/>
          <p:nvPr/>
        </p:nvSpPr>
        <p:spPr>
          <a:xfrm>
            <a:off x="571500" y="2057400"/>
            <a:ext cx="81407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Will be open source, Apache licensed</a:t>
            </a:r>
          </a:p>
        </p:txBody>
      </p:sp>
      <p:sp>
        <p:nvSpPr>
          <p:cNvPr id="10" name="Shape 9">
            <a:extLst>
              <a:ext uri="{FF2B5EF4-FFF2-40B4-BE49-F238E27FC236}">
                <a16:creationId xmlns:a16="http://schemas.microsoft.com/office/drawing/2014/main" id="{18652280-388C-B9B0-AABE-89FEFB853C94}"/>
              </a:ext>
            </a:extLst>
          </p:cNvPr>
          <p:cNvSpPr/>
          <p:nvPr/>
        </p:nvSpPr>
        <p:spPr>
          <a:xfrm>
            <a:off x="368300" y="3048000"/>
            <a:ext cx="8407400" cy="104140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10">
            <a:extLst>
              <a:ext uri="{FF2B5EF4-FFF2-40B4-BE49-F238E27FC236}">
                <a16:creationId xmlns:a16="http://schemas.microsoft.com/office/drawing/2014/main" id="{FD1E9479-D498-84B8-606E-BDD176C277EF}"/>
              </a:ext>
            </a:extLst>
          </p:cNvPr>
          <p:cNvSpPr/>
          <p:nvPr/>
        </p:nvSpPr>
        <p:spPr>
          <a:xfrm>
            <a:off x="368300" y="3048000"/>
            <a:ext cx="88900" cy="1041400"/>
          </a:xfrm>
          <a:prstGeom prst="rect">
            <a:avLst/>
          </a:prstGeom>
          <a:solidFill>
            <a:srgbClr val="E05B00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1">
            <a:extLst>
              <a:ext uri="{FF2B5EF4-FFF2-40B4-BE49-F238E27FC236}">
                <a16:creationId xmlns:a16="http://schemas.microsoft.com/office/drawing/2014/main" id="{E1696BC0-4FEC-F55B-B13E-9C5C33F851FD}"/>
              </a:ext>
            </a:extLst>
          </p:cNvPr>
          <p:cNvSpPr/>
          <p:nvPr/>
        </p:nvSpPr>
        <p:spPr>
          <a:xfrm>
            <a:off x="571500" y="3225800"/>
            <a:ext cx="81407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Fall 2026 public release</a:t>
            </a:r>
          </a:p>
        </p:txBody>
      </p:sp>
    </p:spTree>
    <p:extLst>
      <p:ext uri="{BB962C8B-B14F-4D97-AF65-F5344CB8AC3E}">
        <p14:creationId xmlns:p14="http://schemas.microsoft.com/office/powerpoint/2010/main" val="2713328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7F0ED6-F0FB-EA81-6405-4B3FE7DEFA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5" name="Text 0">
            <a:extLst>
              <a:ext uri="{FF2B5EF4-FFF2-40B4-BE49-F238E27FC236}">
                <a16:creationId xmlns:a16="http://schemas.microsoft.com/office/drawing/2014/main" id="{581091BA-45F3-1B2D-FE39-422839AFAF22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Agent-to-Agent PoC with SURF</a:t>
            </a:r>
            <a:endParaRPr lang="en-US" sz="3600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626244BF-E45B-F779-392F-9D0DFBCCF3E5}"/>
              </a:ext>
            </a:extLst>
          </p:cNvPr>
          <p:cNvSpPr/>
          <p:nvPr/>
        </p:nvSpPr>
        <p:spPr>
          <a:xfrm>
            <a:off x="419100" y="749300"/>
            <a:ext cx="4076700" cy="387350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980612F3-BD7C-BFB9-49F6-CACC5919F6C3}"/>
              </a:ext>
            </a:extLst>
          </p:cNvPr>
          <p:cNvSpPr/>
          <p:nvPr/>
        </p:nvSpPr>
        <p:spPr>
          <a:xfrm>
            <a:off x="419100" y="749300"/>
            <a:ext cx="4076700" cy="88900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3">
            <a:extLst>
              <a:ext uri="{FF2B5EF4-FFF2-40B4-BE49-F238E27FC236}">
                <a16:creationId xmlns:a16="http://schemas.microsoft.com/office/drawing/2014/main" id="{7D335F22-6785-34C2-398D-EB8882ED62ED}"/>
              </a:ext>
            </a:extLst>
          </p:cNvPr>
          <p:cNvSpPr/>
          <p:nvPr/>
        </p:nvSpPr>
        <p:spPr>
          <a:xfrm>
            <a:off x="558800" y="914400"/>
            <a:ext cx="825500" cy="330200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4">
            <a:extLst>
              <a:ext uri="{FF2B5EF4-FFF2-40B4-BE49-F238E27FC236}">
                <a16:creationId xmlns:a16="http://schemas.microsoft.com/office/drawing/2014/main" id="{02DB431E-31F8-AC01-75E8-D1560B506A25}"/>
              </a:ext>
            </a:extLst>
          </p:cNvPr>
          <p:cNvSpPr/>
          <p:nvPr/>
        </p:nvSpPr>
        <p:spPr>
          <a:xfrm>
            <a:off x="558800" y="914400"/>
            <a:ext cx="825500" cy="330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</a:t>
            </a:r>
            <a:endParaRPr lang="en-US" sz="1800" dirty="0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20BEB40D-D62F-59B0-3DDF-CF9AA8759A78}"/>
              </a:ext>
            </a:extLst>
          </p:cNvPr>
          <p:cNvSpPr/>
          <p:nvPr/>
        </p:nvSpPr>
        <p:spPr>
          <a:xfrm>
            <a:off x="419100" y="1358900"/>
            <a:ext cx="4076700" cy="4572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A2A Protocol</a:t>
            </a:r>
            <a:endParaRPr lang="en-US" sz="2400" dirty="0"/>
          </a:p>
        </p:txBody>
      </p:sp>
      <p:sp>
        <p:nvSpPr>
          <p:cNvPr id="11" name="Shape 6">
            <a:extLst>
              <a:ext uri="{FF2B5EF4-FFF2-40B4-BE49-F238E27FC236}">
                <a16:creationId xmlns:a16="http://schemas.microsoft.com/office/drawing/2014/main" id="{A26C7188-1775-EB99-A88E-BB83B54A7777}"/>
              </a:ext>
            </a:extLst>
          </p:cNvPr>
          <p:cNvSpPr/>
          <p:nvPr/>
        </p:nvSpPr>
        <p:spPr>
          <a:xfrm>
            <a:off x="558800" y="1930400"/>
            <a:ext cx="3797300" cy="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7">
            <a:extLst>
              <a:ext uri="{FF2B5EF4-FFF2-40B4-BE49-F238E27FC236}">
                <a16:creationId xmlns:a16="http://schemas.microsoft.com/office/drawing/2014/main" id="{4392E9CD-6F53-E4BB-58F7-D7BBA964F8FB}"/>
              </a:ext>
            </a:extLst>
          </p:cNvPr>
          <p:cNvSpPr/>
          <p:nvPr/>
        </p:nvSpPr>
        <p:spPr>
          <a:xfrm>
            <a:off x="558800" y="2095500"/>
            <a:ext cx="3797300" cy="7112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standard for agent-to-agent communication</a:t>
            </a:r>
            <a:endParaRPr lang="en-US" sz="2400" dirty="0"/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01DE3A56-7463-3FA0-115D-2E0FF9CBB108}"/>
              </a:ext>
            </a:extLst>
          </p:cNvPr>
          <p:cNvSpPr/>
          <p:nvPr/>
        </p:nvSpPr>
        <p:spPr>
          <a:xfrm>
            <a:off x="558800" y="2921000"/>
            <a:ext cx="3797300" cy="7112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Agents expose capabilities via an Agent Card</a:t>
            </a:r>
            <a:endParaRPr lang="en-US" sz="2400" dirty="0"/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656CB522-F79D-6CF1-EA93-D025E9E8BBD1}"/>
              </a:ext>
            </a:extLst>
          </p:cNvPr>
          <p:cNvSpPr/>
          <p:nvPr/>
        </p:nvSpPr>
        <p:spPr>
          <a:xfrm>
            <a:off x="558800" y="3746500"/>
            <a:ext cx="3797300" cy="7112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 A2A-compliant agent can interoperate</a:t>
            </a:r>
            <a:endParaRPr lang="en-US" sz="2400" dirty="0"/>
          </a:p>
        </p:txBody>
      </p:sp>
      <p:sp>
        <p:nvSpPr>
          <p:cNvPr id="15" name="Shape 10">
            <a:extLst>
              <a:ext uri="{FF2B5EF4-FFF2-40B4-BE49-F238E27FC236}">
                <a16:creationId xmlns:a16="http://schemas.microsoft.com/office/drawing/2014/main" id="{A32C6852-F0EA-86FD-1E23-C87DFF5F6243}"/>
              </a:ext>
            </a:extLst>
          </p:cNvPr>
          <p:cNvSpPr/>
          <p:nvPr/>
        </p:nvSpPr>
        <p:spPr>
          <a:xfrm>
            <a:off x="4699000" y="749300"/>
            <a:ext cx="4076700" cy="3873500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Shape 11">
            <a:extLst>
              <a:ext uri="{FF2B5EF4-FFF2-40B4-BE49-F238E27FC236}">
                <a16:creationId xmlns:a16="http://schemas.microsoft.com/office/drawing/2014/main" id="{2AA9C2ED-C27E-E6D1-A495-542C7BB2F5EE}"/>
              </a:ext>
            </a:extLst>
          </p:cNvPr>
          <p:cNvSpPr/>
          <p:nvPr/>
        </p:nvSpPr>
        <p:spPr>
          <a:xfrm>
            <a:off x="4699000" y="749300"/>
            <a:ext cx="4076700" cy="88900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2">
            <a:extLst>
              <a:ext uri="{FF2B5EF4-FFF2-40B4-BE49-F238E27FC236}">
                <a16:creationId xmlns:a16="http://schemas.microsoft.com/office/drawing/2014/main" id="{E1658914-7DDA-BE67-E5DE-D21C852192D0}"/>
              </a:ext>
            </a:extLst>
          </p:cNvPr>
          <p:cNvSpPr/>
          <p:nvPr/>
        </p:nvSpPr>
        <p:spPr>
          <a:xfrm>
            <a:off x="4838700" y="914400"/>
            <a:ext cx="825500" cy="330200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0712C4CB-FF37-A3E3-BA8B-3D150A2EB611}"/>
              </a:ext>
            </a:extLst>
          </p:cNvPr>
          <p:cNvSpPr/>
          <p:nvPr/>
        </p:nvSpPr>
        <p:spPr>
          <a:xfrm>
            <a:off x="4838700" y="914400"/>
            <a:ext cx="825500" cy="330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</a:t>
            </a:r>
            <a:endParaRPr lang="en-US" sz="1800" dirty="0"/>
          </a:p>
        </p:txBody>
      </p:sp>
      <p:sp>
        <p:nvSpPr>
          <p:cNvPr id="19" name="Text 14">
            <a:extLst>
              <a:ext uri="{FF2B5EF4-FFF2-40B4-BE49-F238E27FC236}">
                <a16:creationId xmlns:a16="http://schemas.microsoft.com/office/drawing/2014/main" id="{3CF2DA66-A600-560F-9C32-18D03655BB4B}"/>
              </a:ext>
            </a:extLst>
          </p:cNvPr>
          <p:cNvSpPr/>
          <p:nvPr/>
        </p:nvSpPr>
        <p:spPr>
          <a:xfrm>
            <a:off x="4699000" y="1358900"/>
            <a:ext cx="4076700" cy="4572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Cross-NREN Diagnostics</a:t>
            </a:r>
            <a:endParaRPr lang="en-US" sz="2400" dirty="0"/>
          </a:p>
        </p:txBody>
      </p:sp>
      <p:sp>
        <p:nvSpPr>
          <p:cNvPr id="20" name="Shape 15">
            <a:extLst>
              <a:ext uri="{FF2B5EF4-FFF2-40B4-BE49-F238E27FC236}">
                <a16:creationId xmlns:a16="http://schemas.microsoft.com/office/drawing/2014/main" id="{4FBFC65D-0CD6-85C5-9C0F-C3ADECD53C48}"/>
              </a:ext>
            </a:extLst>
          </p:cNvPr>
          <p:cNvSpPr/>
          <p:nvPr/>
        </p:nvSpPr>
        <p:spPr>
          <a:xfrm>
            <a:off x="4838700" y="1930400"/>
            <a:ext cx="3797300" cy="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6">
            <a:extLst>
              <a:ext uri="{FF2B5EF4-FFF2-40B4-BE49-F238E27FC236}">
                <a16:creationId xmlns:a16="http://schemas.microsoft.com/office/drawing/2014/main" id="{20FFC136-7FAF-CE9F-FDB2-376A42ACB5E6}"/>
              </a:ext>
            </a:extLst>
          </p:cNvPr>
          <p:cNvSpPr/>
          <p:nvPr/>
        </p:nvSpPr>
        <p:spPr>
          <a:xfrm>
            <a:off x="4838700" y="2095500"/>
            <a:ext cx="3797300" cy="7112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 Agent invokes Internet2's tshoot-agent</a:t>
            </a:r>
            <a:endParaRPr lang="en-US" sz="2400" dirty="0"/>
          </a:p>
        </p:txBody>
      </p:sp>
      <p:sp>
        <p:nvSpPr>
          <p:cNvPr id="22" name="Text 17">
            <a:extLst>
              <a:ext uri="{FF2B5EF4-FFF2-40B4-BE49-F238E27FC236}">
                <a16:creationId xmlns:a16="http://schemas.microsoft.com/office/drawing/2014/main" id="{B4902155-5849-B2B3-9569-739436599414}"/>
              </a:ext>
            </a:extLst>
          </p:cNvPr>
          <p:cNvSpPr/>
          <p:nvPr/>
        </p:nvSpPr>
        <p:spPr>
          <a:xfrm>
            <a:off x="4838700" y="2921000"/>
            <a:ext cx="3797300" cy="7112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Circuit-level queries via SuPA MCP</a:t>
            </a:r>
            <a:endParaRPr lang="en-US" sz="2400" dirty="0"/>
          </a:p>
        </p:txBody>
      </p:sp>
      <p:sp>
        <p:nvSpPr>
          <p:cNvPr id="23" name="Text 18">
            <a:extLst>
              <a:ext uri="{FF2B5EF4-FFF2-40B4-BE49-F238E27FC236}">
                <a16:creationId xmlns:a16="http://schemas.microsoft.com/office/drawing/2014/main" id="{9701481F-2884-A964-D3E1-A54E97B67369}"/>
              </a:ext>
            </a:extLst>
          </p:cNvPr>
          <p:cNvSpPr/>
          <p:nvPr/>
        </p:nvSpPr>
        <p:spPr>
          <a:xfrm>
            <a:off x="4838700" y="3746500"/>
            <a:ext cx="3797300" cy="711200"/>
          </a:xfrm>
          <a:prstGeom prst="rect">
            <a:avLst/>
          </a:prstGeom>
          <a:noFill/>
          <a:ln/>
        </p:spPr>
        <p:txBody>
          <a:bodyPr wrap="square" rtlCol="0" anchor="ctr" anchorCtr="0"/>
          <a:lstStyle/>
          <a:p>
            <a:pPr marL="0" indent="0" algn="l">
              <a:buNone/>
            </a:pPr>
            <a:r>
              <a:rPr lang="en-US" sz="24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commands via Looking Glass MCP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56155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43FEF6-FF02-5285-B90E-76CA606FF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20D03A-2CEC-7DDF-8D57-047CE80416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4083FBDE-217C-5F90-B75F-39A52BACE827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PoC Flow: Cross-NREN Diagnostics</a:t>
            </a:r>
            <a:endParaRPr lang="en-US" sz="36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608C4C-D395-02F8-4F56-B6D287DF575E}"/>
              </a:ext>
            </a:extLst>
          </p:cNvPr>
          <p:cNvSpPr/>
          <p:nvPr/>
        </p:nvSpPr>
        <p:spPr>
          <a:xfrm>
            <a:off x="228600" y="1866900"/>
            <a:ext cx="1905000" cy="1524000"/>
          </a:xfrm>
          <a:prstGeom prst="rect">
            <a:avLst/>
          </a:prstGeom>
          <a:solidFill>
            <a:srgbClr val="F4F6FA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8AE3CE-9EFA-2977-6A7D-FDD0560A0528}"/>
              </a:ext>
            </a:extLst>
          </p:cNvPr>
          <p:cNvSpPr/>
          <p:nvPr/>
        </p:nvSpPr>
        <p:spPr>
          <a:xfrm>
            <a:off x="228600" y="1866900"/>
            <a:ext cx="1905000" cy="88900"/>
          </a:xfrm>
          <a:prstGeom prst="rect">
            <a:avLst/>
          </a:prstGeom>
          <a:solidFill>
            <a:srgbClr val="E05B00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689738D-9837-9C3C-922F-348E26B229F0}"/>
              </a:ext>
            </a:extLst>
          </p:cNvPr>
          <p:cNvSpPr/>
          <p:nvPr/>
        </p:nvSpPr>
        <p:spPr>
          <a:xfrm>
            <a:off x="939800" y="2095500"/>
            <a:ext cx="482600" cy="482600"/>
          </a:xfrm>
          <a:prstGeom prst="ellipse">
            <a:avLst/>
          </a:prstGeom>
          <a:solidFill>
            <a:srgbClr val="1C305D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tlCol="0" anchor="ctr" anchorCtr="0">
            <a:noAutofit/>
          </a:bodyPr>
          <a:lstStyle/>
          <a:p>
            <a:pPr algn="l"/>
            <a:r>
              <a:rPr lang="en-US" b="1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A25165-E90E-4C66-EF24-ADE10546D9A3}"/>
              </a:ext>
            </a:extLst>
          </p:cNvPr>
          <p:cNvSpPr txBox="1"/>
          <p:nvPr/>
        </p:nvSpPr>
        <p:spPr>
          <a:xfrm>
            <a:off x="279400" y="2679700"/>
            <a:ext cx="1803400" cy="6096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noAutofit/>
          </a:bodyPr>
          <a:lstStyle/>
          <a:p>
            <a:pPr algn="ctr"/>
            <a:r>
              <a:rPr lang="en-US" sz="2400" b="1" dirty="0">
                <a:solidFill>
                  <a:srgbClr val="1C305D"/>
                </a:solidFill>
              </a:rPr>
              <a:t>Operator Question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456D5517-1D6E-C5A5-7990-1CEA959657F9}"/>
              </a:ext>
            </a:extLst>
          </p:cNvPr>
          <p:cNvSpPr/>
          <p:nvPr/>
        </p:nvSpPr>
        <p:spPr>
          <a:xfrm>
            <a:off x="2171700" y="2489200"/>
            <a:ext cx="279400" cy="279400"/>
          </a:xfrm>
          <a:prstGeom prst="rightArrow">
            <a:avLst/>
          </a:prstGeom>
          <a:solidFill>
            <a:srgbClr val="1C305D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endParaRPr lang="en-US" sz="28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AAF005-B7AE-82D5-3F0C-F182D922EBD9}"/>
              </a:ext>
            </a:extLst>
          </p:cNvPr>
          <p:cNvSpPr/>
          <p:nvPr/>
        </p:nvSpPr>
        <p:spPr>
          <a:xfrm>
            <a:off x="2489200" y="1866900"/>
            <a:ext cx="1905000" cy="1524000"/>
          </a:xfrm>
          <a:prstGeom prst="rect">
            <a:avLst/>
          </a:prstGeom>
          <a:solidFill>
            <a:srgbClr val="F4F6FA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79FC5E-ECB2-C327-EACD-2A7792E055A6}"/>
              </a:ext>
            </a:extLst>
          </p:cNvPr>
          <p:cNvSpPr/>
          <p:nvPr/>
        </p:nvSpPr>
        <p:spPr>
          <a:xfrm>
            <a:off x="2489200" y="1866900"/>
            <a:ext cx="1905000" cy="88900"/>
          </a:xfrm>
          <a:prstGeom prst="rect">
            <a:avLst/>
          </a:prstGeom>
          <a:solidFill>
            <a:srgbClr val="E05B00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E715679-29DB-5BAC-A64E-10AB823A11D3}"/>
              </a:ext>
            </a:extLst>
          </p:cNvPr>
          <p:cNvSpPr/>
          <p:nvPr/>
        </p:nvSpPr>
        <p:spPr>
          <a:xfrm>
            <a:off x="3200400" y="2095500"/>
            <a:ext cx="482600" cy="482600"/>
          </a:xfrm>
          <a:prstGeom prst="ellipse">
            <a:avLst/>
          </a:prstGeom>
          <a:solidFill>
            <a:srgbClr val="1C305D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tlCol="0" anchor="ctr" anchorCtr="0">
            <a:noAutofit/>
          </a:bodyPr>
          <a:lstStyle/>
          <a:p>
            <a:pPr algn="l"/>
            <a:r>
              <a:rPr lang="en-US" b="1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513D50-1539-A804-5316-2CBB705CEE93}"/>
              </a:ext>
            </a:extLst>
          </p:cNvPr>
          <p:cNvSpPr txBox="1"/>
          <p:nvPr/>
        </p:nvSpPr>
        <p:spPr>
          <a:xfrm>
            <a:off x="2540000" y="2679700"/>
            <a:ext cx="1803400" cy="6096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noAutofit/>
          </a:bodyPr>
          <a:lstStyle/>
          <a:p>
            <a:pPr algn="ctr"/>
            <a:r>
              <a:rPr lang="en-US" sz="2400" b="1">
                <a:solidFill>
                  <a:srgbClr val="1C305D"/>
                </a:solidFill>
              </a:rPr>
              <a:t>Planning Agent</a:t>
            </a: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B85A1ECF-A14B-2E6D-7B16-01CC81C0B8C6}"/>
              </a:ext>
            </a:extLst>
          </p:cNvPr>
          <p:cNvSpPr/>
          <p:nvPr/>
        </p:nvSpPr>
        <p:spPr>
          <a:xfrm>
            <a:off x="4432300" y="2489200"/>
            <a:ext cx="279400" cy="279400"/>
          </a:xfrm>
          <a:prstGeom prst="rightArrow">
            <a:avLst/>
          </a:prstGeom>
          <a:solidFill>
            <a:srgbClr val="1C305D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endParaRPr lang="en-US" sz="28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EEAD9A-3939-3642-5F08-66313CAED3FA}"/>
              </a:ext>
            </a:extLst>
          </p:cNvPr>
          <p:cNvSpPr/>
          <p:nvPr/>
        </p:nvSpPr>
        <p:spPr>
          <a:xfrm>
            <a:off x="4749800" y="1866900"/>
            <a:ext cx="1905000" cy="1524000"/>
          </a:xfrm>
          <a:prstGeom prst="rect">
            <a:avLst/>
          </a:prstGeom>
          <a:solidFill>
            <a:srgbClr val="F4F6FA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7BB58D-BEDC-696F-DBA4-D2C452EACAD3}"/>
              </a:ext>
            </a:extLst>
          </p:cNvPr>
          <p:cNvSpPr/>
          <p:nvPr/>
        </p:nvSpPr>
        <p:spPr>
          <a:xfrm>
            <a:off x="4749800" y="1866900"/>
            <a:ext cx="1905000" cy="88900"/>
          </a:xfrm>
          <a:prstGeom prst="rect">
            <a:avLst/>
          </a:prstGeom>
          <a:solidFill>
            <a:srgbClr val="E05B00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64DA799-5B44-DDC8-E3D3-08F60EDD7E4F}"/>
              </a:ext>
            </a:extLst>
          </p:cNvPr>
          <p:cNvSpPr/>
          <p:nvPr/>
        </p:nvSpPr>
        <p:spPr>
          <a:xfrm>
            <a:off x="5461000" y="2095500"/>
            <a:ext cx="482600" cy="482600"/>
          </a:xfrm>
          <a:prstGeom prst="ellipse">
            <a:avLst/>
          </a:prstGeom>
          <a:solidFill>
            <a:srgbClr val="1C305D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tlCol="0" anchor="ctr" anchorCtr="0">
            <a:noAutofit/>
          </a:bodyPr>
          <a:lstStyle/>
          <a:p>
            <a:pPr algn="l"/>
            <a:r>
              <a:rPr lang="en-US" b="1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2D18DB-25EE-43B6-153D-71424981B8F7}"/>
              </a:ext>
            </a:extLst>
          </p:cNvPr>
          <p:cNvSpPr txBox="1"/>
          <p:nvPr/>
        </p:nvSpPr>
        <p:spPr>
          <a:xfrm>
            <a:off x="4800600" y="2679700"/>
            <a:ext cx="1803400" cy="6096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noAutofit/>
          </a:bodyPr>
          <a:lstStyle/>
          <a:p>
            <a:pPr algn="ctr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</a:rPr>
              <a:t>Agent Gateway</a:t>
            </a:r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661054EC-8925-6029-BDB3-E097F8E30D5E}"/>
              </a:ext>
            </a:extLst>
          </p:cNvPr>
          <p:cNvSpPr/>
          <p:nvPr/>
        </p:nvSpPr>
        <p:spPr>
          <a:xfrm>
            <a:off x="6692900" y="2489200"/>
            <a:ext cx="279400" cy="279400"/>
          </a:xfrm>
          <a:prstGeom prst="rightArrow">
            <a:avLst/>
          </a:prstGeom>
          <a:solidFill>
            <a:srgbClr val="1C305D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endParaRPr lang="en-US" sz="28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CC5D27C-3A45-14D5-E7C8-995E171E71D3}"/>
              </a:ext>
            </a:extLst>
          </p:cNvPr>
          <p:cNvSpPr/>
          <p:nvPr/>
        </p:nvSpPr>
        <p:spPr>
          <a:xfrm>
            <a:off x="7010400" y="1866900"/>
            <a:ext cx="1905000" cy="1524000"/>
          </a:xfrm>
          <a:prstGeom prst="rect">
            <a:avLst/>
          </a:prstGeom>
          <a:solidFill>
            <a:srgbClr val="F4F6FA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18C6D7E-FA9B-AD3C-9C38-4FFAAC2B3733}"/>
              </a:ext>
            </a:extLst>
          </p:cNvPr>
          <p:cNvSpPr/>
          <p:nvPr/>
        </p:nvSpPr>
        <p:spPr>
          <a:xfrm>
            <a:off x="7010400" y="1866900"/>
            <a:ext cx="1905000" cy="88900"/>
          </a:xfrm>
          <a:prstGeom prst="rect">
            <a:avLst/>
          </a:prstGeom>
          <a:solidFill>
            <a:srgbClr val="E05B00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B8B70A4-0805-B4FA-BB6A-FA74DF301ECE}"/>
              </a:ext>
            </a:extLst>
          </p:cNvPr>
          <p:cNvSpPr/>
          <p:nvPr/>
        </p:nvSpPr>
        <p:spPr>
          <a:xfrm>
            <a:off x="7721600" y="2095500"/>
            <a:ext cx="482600" cy="482600"/>
          </a:xfrm>
          <a:prstGeom prst="ellipse">
            <a:avLst/>
          </a:prstGeom>
          <a:solidFill>
            <a:srgbClr val="1C305D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tlCol="0" anchor="ctr" anchorCtr="0">
            <a:noAutofit/>
          </a:bodyPr>
          <a:lstStyle/>
          <a:p>
            <a:pPr algn="l"/>
            <a:r>
              <a:rPr lang="en-US" b="1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1D3C449-EE89-2308-5110-840A767360D4}"/>
              </a:ext>
            </a:extLst>
          </p:cNvPr>
          <p:cNvSpPr txBox="1"/>
          <p:nvPr/>
        </p:nvSpPr>
        <p:spPr>
          <a:xfrm>
            <a:off x="7061200" y="2679700"/>
            <a:ext cx="1803400" cy="6096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noAutofit/>
          </a:bodyPr>
          <a:lstStyle/>
          <a:p>
            <a:pPr algn="ctr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</a:rPr>
              <a:t>Tshoot Agent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2A024B6-7588-598E-8534-8792411388B8}"/>
              </a:ext>
            </a:extLst>
          </p:cNvPr>
          <p:cNvSpPr/>
          <p:nvPr/>
        </p:nvSpPr>
        <p:spPr>
          <a:xfrm>
            <a:off x="365760" y="1466850"/>
            <a:ext cx="825500" cy="330200"/>
          </a:xfrm>
          <a:prstGeom prst="rect">
            <a:avLst/>
          </a:prstGeom>
          <a:solidFill>
            <a:srgbClr val="E05B00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tlCol="0" anchor="ctr" anchorCtr="0">
            <a:no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</a:p>
        </p:txBody>
      </p:sp>
    </p:spTree>
    <p:extLst>
      <p:ext uri="{BB962C8B-B14F-4D97-AF65-F5344CB8AC3E}">
        <p14:creationId xmlns:p14="http://schemas.microsoft.com/office/powerpoint/2010/main" val="2816976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3E6EF7-CD64-CAC7-6796-9C6301906E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64C153-8F9F-360F-ADF3-28EFB8B21E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2" name="Shape 44">
            <a:extLst>
              <a:ext uri="{FF2B5EF4-FFF2-40B4-BE49-F238E27FC236}">
                <a16:creationId xmlns:a16="http://schemas.microsoft.com/office/drawing/2014/main" id="{CD1EDDAE-A81D-5160-2D0E-6818571537CB}"/>
              </a:ext>
            </a:extLst>
          </p:cNvPr>
          <p:cNvSpPr/>
          <p:nvPr/>
        </p:nvSpPr>
        <p:spPr>
          <a:xfrm>
            <a:off x="5353532" y="585049"/>
            <a:ext cx="3539289" cy="3618276"/>
          </a:xfrm>
          <a:prstGeom prst="rect">
            <a:avLst/>
          </a:prstGeom>
          <a:solidFill>
            <a:srgbClr val="111E38"/>
          </a:solidFill>
          <a:ln w="15240">
            <a:solidFill>
              <a:srgbClr val="2D5A8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77F2F9DC-450C-5DC2-C2C5-9CADEDDD832F}"/>
              </a:ext>
            </a:extLst>
          </p:cNvPr>
          <p:cNvSpPr/>
          <p:nvPr/>
        </p:nvSpPr>
        <p:spPr>
          <a:xfrm>
            <a:off x="274320" y="91440"/>
            <a:ext cx="68580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A2A Architecture: Internet2 ↔ SURF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2644A6DD-068F-4DFE-499C-41A0AFCBF81B}"/>
              </a:ext>
            </a:extLst>
          </p:cNvPr>
          <p:cNvSpPr/>
          <p:nvPr/>
        </p:nvSpPr>
        <p:spPr>
          <a:xfrm>
            <a:off x="296902" y="583233"/>
            <a:ext cx="3849064" cy="3622845"/>
          </a:xfrm>
          <a:prstGeom prst="rect">
            <a:avLst/>
          </a:prstGeom>
          <a:solidFill>
            <a:srgbClr val="111E38"/>
          </a:solidFill>
          <a:ln w="15240">
            <a:solidFill>
              <a:srgbClr val="2D407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FA974A82-4B62-36C3-2502-282FA4D40BA1}"/>
              </a:ext>
            </a:extLst>
          </p:cNvPr>
          <p:cNvSpPr/>
          <p:nvPr/>
        </p:nvSpPr>
        <p:spPr>
          <a:xfrm>
            <a:off x="370052" y="626523"/>
            <a:ext cx="73152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090DD"/>
                </a:solidFill>
              </a:rPr>
              <a:t>SURF</a:t>
            </a:r>
            <a:endParaRPr lang="en-US" sz="1200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DF1A9316-AABC-5C03-B601-F5A0473AED44}"/>
              </a:ext>
            </a:extLst>
          </p:cNvPr>
          <p:cNvSpPr/>
          <p:nvPr/>
        </p:nvSpPr>
        <p:spPr>
          <a:xfrm>
            <a:off x="415772" y="937419"/>
            <a:ext cx="512064" cy="512064"/>
          </a:xfrm>
          <a:prstGeom prst="ellipse">
            <a:avLst/>
          </a:prstGeom>
          <a:solidFill>
            <a:srgbClr val="25376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AC34C020-FF61-D21E-0DD3-BACA0E261BB8}"/>
              </a:ext>
            </a:extLst>
          </p:cNvPr>
          <p:cNvSpPr/>
          <p:nvPr/>
        </p:nvSpPr>
        <p:spPr>
          <a:xfrm>
            <a:off x="415772" y="955707"/>
            <a:ext cx="512064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👤</a:t>
            </a:r>
            <a:endParaRPr lang="en-US" sz="1600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AAF4AAEF-DD7D-93AE-33E5-A6EA8585AB91}"/>
              </a:ext>
            </a:extLst>
          </p:cNvPr>
          <p:cNvSpPr/>
          <p:nvPr/>
        </p:nvSpPr>
        <p:spPr>
          <a:xfrm>
            <a:off x="342620" y="1476915"/>
            <a:ext cx="658368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7090DD"/>
                </a:solidFill>
              </a:rPr>
              <a:t>Operator</a:t>
            </a:r>
            <a:endParaRPr lang="en-US" sz="1000" dirty="0"/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01AE8C67-9E7C-9070-5BF2-F58E6A2C0724}"/>
              </a:ext>
            </a:extLst>
          </p:cNvPr>
          <p:cNvSpPr/>
          <p:nvPr/>
        </p:nvSpPr>
        <p:spPr>
          <a:xfrm>
            <a:off x="927836" y="1193451"/>
            <a:ext cx="420624" cy="0"/>
          </a:xfrm>
          <a:prstGeom prst="line">
            <a:avLst/>
          </a:prstGeom>
          <a:noFill/>
          <a:ln w="19050">
            <a:solidFill>
              <a:srgbClr val="556699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B9485F01-4566-1671-76F8-B49F4038B145}"/>
              </a:ext>
            </a:extLst>
          </p:cNvPr>
          <p:cNvSpPr/>
          <p:nvPr/>
        </p:nvSpPr>
        <p:spPr>
          <a:xfrm>
            <a:off x="1348460" y="992283"/>
            <a:ext cx="1188720" cy="402336"/>
          </a:xfrm>
          <a:prstGeom prst="rect">
            <a:avLst/>
          </a:prstGeom>
          <a:solidFill>
            <a:srgbClr val="1C305D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44BF8FAD-8508-1FD8-ED9A-F2477991B3F4}"/>
              </a:ext>
            </a:extLst>
          </p:cNvPr>
          <p:cNvSpPr/>
          <p:nvPr/>
        </p:nvSpPr>
        <p:spPr>
          <a:xfrm>
            <a:off x="1348460" y="992283"/>
            <a:ext cx="1188720" cy="2212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kagent</a:t>
            </a:r>
            <a:endParaRPr lang="en-US" sz="1000" dirty="0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2D20CE76-7B31-A29C-9908-9F3397348C06}"/>
              </a:ext>
            </a:extLst>
          </p:cNvPr>
          <p:cNvSpPr/>
          <p:nvPr/>
        </p:nvSpPr>
        <p:spPr>
          <a:xfrm>
            <a:off x="1348460" y="1213568"/>
            <a:ext cx="1188720" cy="1810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4E9E2"/>
                </a:solidFill>
              </a:rPr>
              <a:t>agent runtime</a:t>
            </a:r>
            <a:endParaRPr lang="en-US" sz="1000" dirty="0"/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DA7FC1E3-8D2A-75C1-6474-FA33F946DA39}"/>
              </a:ext>
            </a:extLst>
          </p:cNvPr>
          <p:cNvSpPr/>
          <p:nvPr/>
        </p:nvSpPr>
        <p:spPr>
          <a:xfrm>
            <a:off x="2774924" y="992283"/>
            <a:ext cx="1188720" cy="402336"/>
          </a:xfrm>
          <a:prstGeom prst="rect">
            <a:avLst/>
          </a:prstGeom>
          <a:solidFill>
            <a:srgbClr val="6B46C1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610938F3-010E-8F20-B8A4-8FCD33CBFA24}"/>
              </a:ext>
            </a:extLst>
          </p:cNvPr>
          <p:cNvSpPr/>
          <p:nvPr/>
        </p:nvSpPr>
        <p:spPr>
          <a:xfrm>
            <a:off x="2774924" y="992283"/>
            <a:ext cx="1188720" cy="2212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agentgateway</a:t>
            </a:r>
            <a:endParaRPr lang="en-US" sz="1000" dirty="0"/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A7F8E610-8B7B-4AA5-5267-95A8881B3A4F}"/>
              </a:ext>
            </a:extLst>
          </p:cNvPr>
          <p:cNvSpPr/>
          <p:nvPr/>
        </p:nvSpPr>
        <p:spPr>
          <a:xfrm>
            <a:off x="2774924" y="1213568"/>
            <a:ext cx="1188720" cy="1810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4E9E2"/>
                </a:solidFill>
              </a:rPr>
              <a:t>A2A routing</a:t>
            </a:r>
            <a:endParaRPr lang="en-US" sz="1000" dirty="0"/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4F48B687-4814-5892-C9C6-C3A9D7F34016}"/>
              </a:ext>
            </a:extLst>
          </p:cNvPr>
          <p:cNvSpPr/>
          <p:nvPr/>
        </p:nvSpPr>
        <p:spPr>
          <a:xfrm>
            <a:off x="2537180" y="1193451"/>
            <a:ext cx="237744" cy="0"/>
          </a:xfrm>
          <a:prstGeom prst="line">
            <a:avLst/>
          </a:prstGeom>
          <a:noFill/>
          <a:ln w="19050">
            <a:solidFill>
              <a:srgbClr val="9B72CF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7">
            <a:extLst>
              <a:ext uri="{FF2B5EF4-FFF2-40B4-BE49-F238E27FC236}">
                <a16:creationId xmlns:a16="http://schemas.microsoft.com/office/drawing/2014/main" id="{5CD0392D-27C6-3A8B-6A09-BA4F78B46B0C}"/>
              </a:ext>
            </a:extLst>
          </p:cNvPr>
          <p:cNvSpPr/>
          <p:nvPr/>
        </p:nvSpPr>
        <p:spPr>
          <a:xfrm>
            <a:off x="1532424" y="2212292"/>
            <a:ext cx="1371600" cy="402336"/>
          </a:xfrm>
          <a:prstGeom prst="rect">
            <a:avLst/>
          </a:prstGeom>
          <a:solidFill>
            <a:srgbClr val="ED7D31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Text 18">
            <a:extLst>
              <a:ext uri="{FF2B5EF4-FFF2-40B4-BE49-F238E27FC236}">
                <a16:creationId xmlns:a16="http://schemas.microsoft.com/office/drawing/2014/main" id="{C7F7B6F1-989B-34FB-97F0-6D652BE6BE99}"/>
              </a:ext>
            </a:extLst>
          </p:cNvPr>
          <p:cNvSpPr/>
          <p:nvPr/>
        </p:nvSpPr>
        <p:spPr>
          <a:xfrm>
            <a:off x="1490436" y="2283544"/>
            <a:ext cx="1371600" cy="2212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Planning Agent</a:t>
            </a:r>
            <a:endParaRPr lang="en-US" sz="1000" dirty="0"/>
          </a:p>
        </p:txBody>
      </p:sp>
      <p:sp>
        <p:nvSpPr>
          <p:cNvPr id="20" name="Shape 20">
            <a:extLst>
              <a:ext uri="{FF2B5EF4-FFF2-40B4-BE49-F238E27FC236}">
                <a16:creationId xmlns:a16="http://schemas.microsoft.com/office/drawing/2014/main" id="{88BF7B62-D0E2-387A-751D-C23BB7EE606B}"/>
              </a:ext>
            </a:extLst>
          </p:cNvPr>
          <p:cNvSpPr/>
          <p:nvPr/>
        </p:nvSpPr>
        <p:spPr>
          <a:xfrm>
            <a:off x="2213328" y="2614629"/>
            <a:ext cx="0" cy="146304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 dirty="0"/>
          </a:p>
        </p:txBody>
      </p:sp>
      <p:sp>
        <p:nvSpPr>
          <p:cNvPr id="21" name="Shape 21">
            <a:extLst>
              <a:ext uri="{FF2B5EF4-FFF2-40B4-BE49-F238E27FC236}">
                <a16:creationId xmlns:a16="http://schemas.microsoft.com/office/drawing/2014/main" id="{9DD7346A-D4B2-0C5A-830E-636E2CA4654F}"/>
              </a:ext>
            </a:extLst>
          </p:cNvPr>
          <p:cNvSpPr/>
          <p:nvPr/>
        </p:nvSpPr>
        <p:spPr>
          <a:xfrm>
            <a:off x="987552" y="2760933"/>
            <a:ext cx="2450592" cy="0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2">
            <a:extLst>
              <a:ext uri="{FF2B5EF4-FFF2-40B4-BE49-F238E27FC236}">
                <a16:creationId xmlns:a16="http://schemas.microsoft.com/office/drawing/2014/main" id="{BF6AA051-2935-5F7D-7624-94EB0B78F921}"/>
              </a:ext>
            </a:extLst>
          </p:cNvPr>
          <p:cNvSpPr/>
          <p:nvPr/>
        </p:nvSpPr>
        <p:spPr>
          <a:xfrm>
            <a:off x="987552" y="2760933"/>
            <a:ext cx="0" cy="201168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3">
            <a:extLst>
              <a:ext uri="{FF2B5EF4-FFF2-40B4-BE49-F238E27FC236}">
                <a16:creationId xmlns:a16="http://schemas.microsoft.com/office/drawing/2014/main" id="{0E6637B3-97A8-0448-D5CA-F98CC5F2D75E}"/>
              </a:ext>
            </a:extLst>
          </p:cNvPr>
          <p:cNvSpPr/>
          <p:nvPr/>
        </p:nvSpPr>
        <p:spPr>
          <a:xfrm>
            <a:off x="2212848" y="2760933"/>
            <a:ext cx="0" cy="201168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24">
            <a:extLst>
              <a:ext uri="{FF2B5EF4-FFF2-40B4-BE49-F238E27FC236}">
                <a16:creationId xmlns:a16="http://schemas.microsoft.com/office/drawing/2014/main" id="{C5B85CDC-0F00-1F17-0D48-02EFC616D77F}"/>
              </a:ext>
            </a:extLst>
          </p:cNvPr>
          <p:cNvSpPr/>
          <p:nvPr/>
        </p:nvSpPr>
        <p:spPr>
          <a:xfrm>
            <a:off x="3438144" y="2760933"/>
            <a:ext cx="0" cy="201168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5">
            <a:extLst>
              <a:ext uri="{FF2B5EF4-FFF2-40B4-BE49-F238E27FC236}">
                <a16:creationId xmlns:a16="http://schemas.microsoft.com/office/drawing/2014/main" id="{FA8C5DF7-87BE-67BD-365E-11B4615341EF}"/>
              </a:ext>
            </a:extLst>
          </p:cNvPr>
          <p:cNvSpPr/>
          <p:nvPr/>
        </p:nvSpPr>
        <p:spPr>
          <a:xfrm>
            <a:off x="393192" y="2962101"/>
            <a:ext cx="1188720" cy="402336"/>
          </a:xfrm>
          <a:prstGeom prst="rect">
            <a:avLst/>
          </a:prstGeom>
          <a:solidFill>
            <a:srgbClr val="0891B2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6" name="Text 26">
            <a:extLst>
              <a:ext uri="{FF2B5EF4-FFF2-40B4-BE49-F238E27FC236}">
                <a16:creationId xmlns:a16="http://schemas.microsoft.com/office/drawing/2014/main" id="{155AB285-3497-D4D9-2219-764C530075FD}"/>
              </a:ext>
            </a:extLst>
          </p:cNvPr>
          <p:cNvSpPr/>
          <p:nvPr/>
        </p:nvSpPr>
        <p:spPr>
          <a:xfrm>
            <a:off x="393192" y="2962101"/>
            <a:ext cx="1188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Telemetry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Sub-Agent</a:t>
            </a:r>
            <a:endParaRPr lang="en-US" sz="1000" dirty="0"/>
          </a:p>
        </p:txBody>
      </p:sp>
      <p:sp>
        <p:nvSpPr>
          <p:cNvPr id="27" name="Shape 27">
            <a:extLst>
              <a:ext uri="{FF2B5EF4-FFF2-40B4-BE49-F238E27FC236}">
                <a16:creationId xmlns:a16="http://schemas.microsoft.com/office/drawing/2014/main" id="{17DA7047-8ACB-CA16-E8C0-4434E18B6159}"/>
              </a:ext>
            </a:extLst>
          </p:cNvPr>
          <p:cNvSpPr/>
          <p:nvPr/>
        </p:nvSpPr>
        <p:spPr>
          <a:xfrm>
            <a:off x="987552" y="3364437"/>
            <a:ext cx="0" cy="256032"/>
          </a:xfrm>
          <a:prstGeom prst="line">
            <a:avLst/>
          </a:prstGeom>
          <a:noFill/>
          <a:ln w="1524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28">
            <a:extLst>
              <a:ext uri="{FF2B5EF4-FFF2-40B4-BE49-F238E27FC236}">
                <a16:creationId xmlns:a16="http://schemas.microsoft.com/office/drawing/2014/main" id="{5B07EBF7-3078-1D97-7A8D-A0E09F31A288}"/>
              </a:ext>
            </a:extLst>
          </p:cNvPr>
          <p:cNvSpPr/>
          <p:nvPr/>
        </p:nvSpPr>
        <p:spPr>
          <a:xfrm>
            <a:off x="484632" y="3620469"/>
            <a:ext cx="1005840" cy="320040"/>
          </a:xfrm>
          <a:prstGeom prst="rect">
            <a:avLst/>
          </a:prstGeom>
          <a:solidFill>
            <a:srgbClr val="12213A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9">
            <a:extLst>
              <a:ext uri="{FF2B5EF4-FFF2-40B4-BE49-F238E27FC236}">
                <a16:creationId xmlns:a16="http://schemas.microsoft.com/office/drawing/2014/main" id="{461C1D71-2DCA-4513-11E0-AB57279C9D69}"/>
              </a:ext>
            </a:extLst>
          </p:cNvPr>
          <p:cNvSpPr/>
          <p:nvPr/>
        </p:nvSpPr>
        <p:spPr>
          <a:xfrm>
            <a:off x="484632" y="3620469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891B2"/>
                </a:solidFill>
              </a:rPr>
              <a:t>InfluxDB MCP</a:t>
            </a:r>
            <a:endParaRPr lang="en-US" sz="1000" dirty="0"/>
          </a:p>
        </p:txBody>
      </p:sp>
      <p:sp>
        <p:nvSpPr>
          <p:cNvPr id="30" name="Shape 30">
            <a:extLst>
              <a:ext uri="{FF2B5EF4-FFF2-40B4-BE49-F238E27FC236}">
                <a16:creationId xmlns:a16="http://schemas.microsoft.com/office/drawing/2014/main" id="{82356BDB-487A-BE49-5ED5-C389D071ADB8}"/>
              </a:ext>
            </a:extLst>
          </p:cNvPr>
          <p:cNvSpPr/>
          <p:nvPr/>
        </p:nvSpPr>
        <p:spPr>
          <a:xfrm>
            <a:off x="1618488" y="2962101"/>
            <a:ext cx="1188720" cy="402336"/>
          </a:xfrm>
          <a:prstGeom prst="rect">
            <a:avLst/>
          </a:prstGeom>
          <a:solidFill>
            <a:srgbClr val="7C3AED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1" name="Text 31">
            <a:extLst>
              <a:ext uri="{FF2B5EF4-FFF2-40B4-BE49-F238E27FC236}">
                <a16:creationId xmlns:a16="http://schemas.microsoft.com/office/drawing/2014/main" id="{EF3DC650-637C-81C3-12D9-4CFFA686F89F}"/>
              </a:ext>
            </a:extLst>
          </p:cNvPr>
          <p:cNvSpPr/>
          <p:nvPr/>
        </p:nvSpPr>
        <p:spPr>
          <a:xfrm>
            <a:off x="1618488" y="2962101"/>
            <a:ext cx="1188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WFO</a:t>
            </a:r>
            <a:endParaRPr lang="en-US" sz="1000" dirty="0"/>
          </a:p>
          <a:p>
            <a:pPr algn="ctr"/>
            <a:r>
              <a:rPr lang="en-US" sz="1000" b="1" dirty="0">
                <a:solidFill>
                  <a:srgbClr val="FFFFFF"/>
                </a:solidFill>
              </a:rPr>
              <a:t>Sub-Agent</a:t>
            </a:r>
            <a:endParaRPr lang="en-US" sz="1000" dirty="0"/>
          </a:p>
        </p:txBody>
      </p:sp>
      <p:sp>
        <p:nvSpPr>
          <p:cNvPr id="32" name="Shape 32">
            <a:extLst>
              <a:ext uri="{FF2B5EF4-FFF2-40B4-BE49-F238E27FC236}">
                <a16:creationId xmlns:a16="http://schemas.microsoft.com/office/drawing/2014/main" id="{C9235BB3-E325-8E86-D2EE-068D75E9D968}"/>
              </a:ext>
            </a:extLst>
          </p:cNvPr>
          <p:cNvSpPr/>
          <p:nvPr/>
        </p:nvSpPr>
        <p:spPr>
          <a:xfrm>
            <a:off x="2212848" y="3364437"/>
            <a:ext cx="0" cy="256032"/>
          </a:xfrm>
          <a:prstGeom prst="line">
            <a:avLst/>
          </a:prstGeom>
          <a:noFill/>
          <a:ln w="1524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Shape 33">
            <a:extLst>
              <a:ext uri="{FF2B5EF4-FFF2-40B4-BE49-F238E27FC236}">
                <a16:creationId xmlns:a16="http://schemas.microsoft.com/office/drawing/2014/main" id="{FDD16863-C52E-54EF-05BB-ECB738E54A20}"/>
              </a:ext>
            </a:extLst>
          </p:cNvPr>
          <p:cNvSpPr/>
          <p:nvPr/>
        </p:nvSpPr>
        <p:spPr>
          <a:xfrm>
            <a:off x="1709928" y="3620469"/>
            <a:ext cx="1005840" cy="320040"/>
          </a:xfrm>
          <a:prstGeom prst="rect">
            <a:avLst/>
          </a:prstGeom>
          <a:solidFill>
            <a:srgbClr val="12213A"/>
          </a:solidFill>
          <a:ln w="1270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4" name="Text 34">
            <a:extLst>
              <a:ext uri="{FF2B5EF4-FFF2-40B4-BE49-F238E27FC236}">
                <a16:creationId xmlns:a16="http://schemas.microsoft.com/office/drawing/2014/main" id="{EC1BB811-D0FF-E84D-CC74-C6CD6CABCA90}"/>
              </a:ext>
            </a:extLst>
          </p:cNvPr>
          <p:cNvSpPr/>
          <p:nvPr/>
        </p:nvSpPr>
        <p:spPr>
          <a:xfrm>
            <a:off x="1709928" y="3620469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7C3AED"/>
                </a:solidFill>
              </a:rPr>
              <a:t>WFO Tools</a:t>
            </a:r>
            <a:endParaRPr lang="en-US" sz="1000" dirty="0"/>
          </a:p>
        </p:txBody>
      </p:sp>
      <p:sp>
        <p:nvSpPr>
          <p:cNvPr id="35" name="Shape 35">
            <a:extLst>
              <a:ext uri="{FF2B5EF4-FFF2-40B4-BE49-F238E27FC236}">
                <a16:creationId xmlns:a16="http://schemas.microsoft.com/office/drawing/2014/main" id="{42981508-C77B-F5E8-E513-C82570741621}"/>
              </a:ext>
            </a:extLst>
          </p:cNvPr>
          <p:cNvSpPr/>
          <p:nvPr/>
        </p:nvSpPr>
        <p:spPr>
          <a:xfrm>
            <a:off x="2843784" y="2962101"/>
            <a:ext cx="1188720" cy="402336"/>
          </a:xfrm>
          <a:prstGeom prst="rect">
            <a:avLst/>
          </a:prstGeom>
          <a:solidFill>
            <a:srgbClr val="DC2626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6" name="Text 36">
            <a:extLst>
              <a:ext uri="{FF2B5EF4-FFF2-40B4-BE49-F238E27FC236}">
                <a16:creationId xmlns:a16="http://schemas.microsoft.com/office/drawing/2014/main" id="{1FA75404-771D-B532-3C14-A7B44578230A}"/>
              </a:ext>
            </a:extLst>
          </p:cNvPr>
          <p:cNvSpPr/>
          <p:nvPr/>
        </p:nvSpPr>
        <p:spPr>
          <a:xfrm>
            <a:off x="2843784" y="2962101"/>
            <a:ext cx="1188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Alarming</a:t>
            </a:r>
            <a:endParaRPr lang="en-US" sz="1000" dirty="0"/>
          </a:p>
          <a:p>
            <a:pPr algn="ctr"/>
            <a:r>
              <a:rPr lang="en-US" sz="1000" b="1" dirty="0">
                <a:solidFill>
                  <a:srgbClr val="FFFFFF"/>
                </a:solidFill>
              </a:rPr>
              <a:t>Sub-Agent</a:t>
            </a:r>
            <a:endParaRPr lang="en-US" sz="1000" dirty="0"/>
          </a:p>
        </p:txBody>
      </p:sp>
      <p:sp>
        <p:nvSpPr>
          <p:cNvPr id="37" name="Shape 37">
            <a:extLst>
              <a:ext uri="{FF2B5EF4-FFF2-40B4-BE49-F238E27FC236}">
                <a16:creationId xmlns:a16="http://schemas.microsoft.com/office/drawing/2014/main" id="{88A1EF3A-3EB8-EF87-A24F-7AF929E55DDE}"/>
              </a:ext>
            </a:extLst>
          </p:cNvPr>
          <p:cNvSpPr/>
          <p:nvPr/>
        </p:nvSpPr>
        <p:spPr>
          <a:xfrm>
            <a:off x="3438144" y="3364437"/>
            <a:ext cx="0" cy="256032"/>
          </a:xfrm>
          <a:prstGeom prst="line">
            <a:avLst/>
          </a:prstGeom>
          <a:noFill/>
          <a:ln w="1524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Shape 38">
            <a:extLst>
              <a:ext uri="{FF2B5EF4-FFF2-40B4-BE49-F238E27FC236}">
                <a16:creationId xmlns:a16="http://schemas.microsoft.com/office/drawing/2014/main" id="{B8E6C549-CCF6-5F7D-A3AA-476DAAD099AC}"/>
              </a:ext>
            </a:extLst>
          </p:cNvPr>
          <p:cNvSpPr/>
          <p:nvPr/>
        </p:nvSpPr>
        <p:spPr>
          <a:xfrm>
            <a:off x="2935224" y="3620469"/>
            <a:ext cx="1005840" cy="320040"/>
          </a:xfrm>
          <a:prstGeom prst="rect">
            <a:avLst/>
          </a:prstGeom>
          <a:solidFill>
            <a:srgbClr val="12213A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9">
            <a:extLst>
              <a:ext uri="{FF2B5EF4-FFF2-40B4-BE49-F238E27FC236}">
                <a16:creationId xmlns:a16="http://schemas.microsoft.com/office/drawing/2014/main" id="{62265603-E373-5A92-B1CE-92433BC63815}"/>
              </a:ext>
            </a:extLst>
          </p:cNvPr>
          <p:cNvSpPr/>
          <p:nvPr/>
        </p:nvSpPr>
        <p:spPr>
          <a:xfrm>
            <a:off x="2935224" y="3620469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DC2626"/>
                </a:solidFill>
              </a:rPr>
              <a:t>Zabbix MCP</a:t>
            </a:r>
            <a:endParaRPr lang="en-US" sz="1000" dirty="0"/>
          </a:p>
        </p:txBody>
      </p:sp>
      <p:sp>
        <p:nvSpPr>
          <p:cNvPr id="40" name="Shape 40">
            <a:extLst>
              <a:ext uri="{FF2B5EF4-FFF2-40B4-BE49-F238E27FC236}">
                <a16:creationId xmlns:a16="http://schemas.microsoft.com/office/drawing/2014/main" id="{F88F36B3-4982-EFA5-B7E7-352363F733B1}"/>
              </a:ext>
            </a:extLst>
          </p:cNvPr>
          <p:cNvSpPr/>
          <p:nvPr/>
        </p:nvSpPr>
        <p:spPr>
          <a:xfrm>
            <a:off x="4347692" y="1007458"/>
            <a:ext cx="822960" cy="475488"/>
          </a:xfrm>
          <a:prstGeom prst="rect">
            <a:avLst/>
          </a:prstGeom>
          <a:solidFill>
            <a:srgbClr val="0D2010"/>
          </a:solidFill>
          <a:ln w="1905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Text 41">
            <a:extLst>
              <a:ext uri="{FF2B5EF4-FFF2-40B4-BE49-F238E27FC236}">
                <a16:creationId xmlns:a16="http://schemas.microsoft.com/office/drawing/2014/main" id="{7BF4863C-6FCA-5EDC-981B-06DDAA0B2DBA}"/>
              </a:ext>
            </a:extLst>
          </p:cNvPr>
          <p:cNvSpPr/>
          <p:nvPr/>
        </p:nvSpPr>
        <p:spPr>
          <a:xfrm>
            <a:off x="4347692" y="1096703"/>
            <a:ext cx="822960" cy="2757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37C3F"/>
                </a:solidFill>
              </a:rPr>
              <a:t>A2A</a:t>
            </a:r>
            <a:endParaRPr lang="en-US" sz="1400" dirty="0"/>
          </a:p>
        </p:txBody>
      </p:sp>
      <p:sp>
        <p:nvSpPr>
          <p:cNvPr id="42" name="Shape 43">
            <a:extLst>
              <a:ext uri="{FF2B5EF4-FFF2-40B4-BE49-F238E27FC236}">
                <a16:creationId xmlns:a16="http://schemas.microsoft.com/office/drawing/2014/main" id="{0230F0C2-7192-9A7D-FF15-2E9FAA5CA0FE}"/>
              </a:ext>
            </a:extLst>
          </p:cNvPr>
          <p:cNvSpPr/>
          <p:nvPr/>
        </p:nvSpPr>
        <p:spPr>
          <a:xfrm flipV="1">
            <a:off x="3963644" y="1193451"/>
            <a:ext cx="365760" cy="0"/>
          </a:xfrm>
          <a:prstGeom prst="line">
            <a:avLst/>
          </a:prstGeom>
          <a:noFill/>
          <a:ln w="19050">
            <a:solidFill>
              <a:srgbClr val="037C3F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5">
            <a:extLst>
              <a:ext uri="{FF2B5EF4-FFF2-40B4-BE49-F238E27FC236}">
                <a16:creationId xmlns:a16="http://schemas.microsoft.com/office/drawing/2014/main" id="{9A2FC39D-841C-636B-A133-1D18320A5CE9}"/>
              </a:ext>
            </a:extLst>
          </p:cNvPr>
          <p:cNvSpPr/>
          <p:nvPr/>
        </p:nvSpPr>
        <p:spPr>
          <a:xfrm>
            <a:off x="8046720" y="614455"/>
            <a:ext cx="10972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0A0DD"/>
                </a:solidFill>
              </a:rPr>
              <a:t>Internet2</a:t>
            </a:r>
            <a:endParaRPr lang="en-US" sz="1200" dirty="0"/>
          </a:p>
        </p:txBody>
      </p:sp>
      <p:sp>
        <p:nvSpPr>
          <p:cNvPr id="44" name="Shape 46">
            <a:extLst>
              <a:ext uri="{FF2B5EF4-FFF2-40B4-BE49-F238E27FC236}">
                <a16:creationId xmlns:a16="http://schemas.microsoft.com/office/drawing/2014/main" id="{B6F230E4-82F6-2980-2DA0-3032BC3CDDE0}"/>
              </a:ext>
            </a:extLst>
          </p:cNvPr>
          <p:cNvSpPr/>
          <p:nvPr/>
        </p:nvSpPr>
        <p:spPr>
          <a:xfrm>
            <a:off x="5545556" y="992279"/>
            <a:ext cx="1078992" cy="402336"/>
          </a:xfrm>
          <a:prstGeom prst="rect">
            <a:avLst/>
          </a:prstGeom>
          <a:solidFill>
            <a:srgbClr val="6B46C1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5" name="Text 47">
            <a:extLst>
              <a:ext uri="{FF2B5EF4-FFF2-40B4-BE49-F238E27FC236}">
                <a16:creationId xmlns:a16="http://schemas.microsoft.com/office/drawing/2014/main" id="{24DE954C-6A08-6338-3588-215145030C30}"/>
              </a:ext>
            </a:extLst>
          </p:cNvPr>
          <p:cNvSpPr/>
          <p:nvPr/>
        </p:nvSpPr>
        <p:spPr>
          <a:xfrm>
            <a:off x="5545556" y="992279"/>
            <a:ext cx="1078992" cy="2212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agentgateway</a:t>
            </a:r>
            <a:endParaRPr lang="en-US" sz="1000" dirty="0"/>
          </a:p>
        </p:txBody>
      </p:sp>
      <p:sp>
        <p:nvSpPr>
          <p:cNvPr id="46" name="Text 48">
            <a:extLst>
              <a:ext uri="{FF2B5EF4-FFF2-40B4-BE49-F238E27FC236}">
                <a16:creationId xmlns:a16="http://schemas.microsoft.com/office/drawing/2014/main" id="{8B8F7FE2-2ED4-57C8-60EA-099BBEF0F2FB}"/>
              </a:ext>
            </a:extLst>
          </p:cNvPr>
          <p:cNvSpPr/>
          <p:nvPr/>
        </p:nvSpPr>
        <p:spPr>
          <a:xfrm>
            <a:off x="5545556" y="1213564"/>
            <a:ext cx="1078992" cy="1810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4E9E2"/>
                </a:solidFill>
              </a:rPr>
              <a:t>A2A routing</a:t>
            </a:r>
            <a:endParaRPr lang="en-US" sz="1000" dirty="0"/>
          </a:p>
        </p:txBody>
      </p:sp>
      <p:sp>
        <p:nvSpPr>
          <p:cNvPr id="47" name="Shape 49">
            <a:extLst>
              <a:ext uri="{FF2B5EF4-FFF2-40B4-BE49-F238E27FC236}">
                <a16:creationId xmlns:a16="http://schemas.microsoft.com/office/drawing/2014/main" id="{FC2DBD09-2FE7-02B7-4C6B-9C83CCEB2E33}"/>
              </a:ext>
            </a:extLst>
          </p:cNvPr>
          <p:cNvSpPr/>
          <p:nvPr/>
        </p:nvSpPr>
        <p:spPr>
          <a:xfrm>
            <a:off x="5170652" y="1191079"/>
            <a:ext cx="365760" cy="0"/>
          </a:xfrm>
          <a:prstGeom prst="line">
            <a:avLst/>
          </a:prstGeom>
          <a:noFill/>
          <a:ln w="19050">
            <a:solidFill>
              <a:srgbClr val="037C3F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/>
          </a:p>
        </p:txBody>
      </p:sp>
      <p:sp>
        <p:nvSpPr>
          <p:cNvPr id="48" name="Shape 50">
            <a:extLst>
              <a:ext uri="{FF2B5EF4-FFF2-40B4-BE49-F238E27FC236}">
                <a16:creationId xmlns:a16="http://schemas.microsoft.com/office/drawing/2014/main" id="{B6F3E36E-8EF9-D083-2129-5ECB11BE4B9C}"/>
              </a:ext>
            </a:extLst>
          </p:cNvPr>
          <p:cNvSpPr/>
          <p:nvPr/>
        </p:nvSpPr>
        <p:spPr>
          <a:xfrm>
            <a:off x="6807428" y="992279"/>
            <a:ext cx="1005840" cy="402336"/>
          </a:xfrm>
          <a:prstGeom prst="rect">
            <a:avLst/>
          </a:prstGeom>
          <a:solidFill>
            <a:srgbClr val="1C305D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9" name="Text 51">
            <a:extLst>
              <a:ext uri="{FF2B5EF4-FFF2-40B4-BE49-F238E27FC236}">
                <a16:creationId xmlns:a16="http://schemas.microsoft.com/office/drawing/2014/main" id="{457CCF85-0D4B-1EFB-B7F9-0EAA1399D4B2}"/>
              </a:ext>
            </a:extLst>
          </p:cNvPr>
          <p:cNvSpPr/>
          <p:nvPr/>
        </p:nvSpPr>
        <p:spPr>
          <a:xfrm>
            <a:off x="6807428" y="992279"/>
            <a:ext cx="1005840" cy="2212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kagent</a:t>
            </a:r>
            <a:endParaRPr lang="en-US" sz="1000" dirty="0"/>
          </a:p>
        </p:txBody>
      </p:sp>
      <p:sp>
        <p:nvSpPr>
          <p:cNvPr id="50" name="Text 52">
            <a:extLst>
              <a:ext uri="{FF2B5EF4-FFF2-40B4-BE49-F238E27FC236}">
                <a16:creationId xmlns:a16="http://schemas.microsoft.com/office/drawing/2014/main" id="{5DB2CC92-92F7-8BEB-D4F8-28930EF212C6}"/>
              </a:ext>
            </a:extLst>
          </p:cNvPr>
          <p:cNvSpPr/>
          <p:nvPr/>
        </p:nvSpPr>
        <p:spPr>
          <a:xfrm>
            <a:off x="6807428" y="1213564"/>
            <a:ext cx="1005840" cy="1810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4E9E2"/>
                </a:solidFill>
              </a:rPr>
              <a:t>agent runtime</a:t>
            </a:r>
            <a:endParaRPr lang="en-US" sz="1000" dirty="0"/>
          </a:p>
        </p:txBody>
      </p:sp>
      <p:sp>
        <p:nvSpPr>
          <p:cNvPr id="51" name="Shape 53">
            <a:extLst>
              <a:ext uri="{FF2B5EF4-FFF2-40B4-BE49-F238E27FC236}">
                <a16:creationId xmlns:a16="http://schemas.microsoft.com/office/drawing/2014/main" id="{B44EEEAD-4425-4C25-ADE6-86E9FED68822}"/>
              </a:ext>
            </a:extLst>
          </p:cNvPr>
          <p:cNvSpPr/>
          <p:nvPr/>
        </p:nvSpPr>
        <p:spPr>
          <a:xfrm>
            <a:off x="6624548" y="1193447"/>
            <a:ext cx="182880" cy="0"/>
          </a:xfrm>
          <a:prstGeom prst="line">
            <a:avLst/>
          </a:prstGeom>
          <a:noFill/>
          <a:ln w="19050">
            <a:solidFill>
              <a:srgbClr val="9B72CF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/>
          </a:p>
        </p:txBody>
      </p:sp>
      <p:sp>
        <p:nvSpPr>
          <p:cNvPr id="52" name="Shape 54">
            <a:extLst>
              <a:ext uri="{FF2B5EF4-FFF2-40B4-BE49-F238E27FC236}">
                <a16:creationId xmlns:a16="http://schemas.microsoft.com/office/drawing/2014/main" id="{905C8709-C5C2-684D-72FC-4C3073450305}"/>
              </a:ext>
            </a:extLst>
          </p:cNvPr>
          <p:cNvSpPr/>
          <p:nvPr/>
        </p:nvSpPr>
        <p:spPr>
          <a:xfrm>
            <a:off x="8261324" y="941987"/>
            <a:ext cx="475488" cy="475488"/>
          </a:xfrm>
          <a:prstGeom prst="ellipse">
            <a:avLst/>
          </a:prstGeom>
          <a:solidFill>
            <a:srgbClr val="25376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3" name="Text 55">
            <a:extLst>
              <a:ext uri="{FF2B5EF4-FFF2-40B4-BE49-F238E27FC236}">
                <a16:creationId xmlns:a16="http://schemas.microsoft.com/office/drawing/2014/main" id="{0D7CE8FF-A5BA-C504-A708-0663CD84E0CD}"/>
              </a:ext>
            </a:extLst>
          </p:cNvPr>
          <p:cNvSpPr/>
          <p:nvPr/>
        </p:nvSpPr>
        <p:spPr>
          <a:xfrm>
            <a:off x="8261324" y="960275"/>
            <a:ext cx="47548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000000"/>
                </a:solidFill>
              </a:rPr>
              <a:t>👤</a:t>
            </a:r>
            <a:endParaRPr lang="en-US" sz="1500" dirty="0"/>
          </a:p>
        </p:txBody>
      </p:sp>
      <p:sp>
        <p:nvSpPr>
          <p:cNvPr id="54" name="Text 56">
            <a:extLst>
              <a:ext uri="{FF2B5EF4-FFF2-40B4-BE49-F238E27FC236}">
                <a16:creationId xmlns:a16="http://schemas.microsoft.com/office/drawing/2014/main" id="{59B86A87-2A35-AF35-1E4C-317201D96391}"/>
              </a:ext>
            </a:extLst>
          </p:cNvPr>
          <p:cNvSpPr/>
          <p:nvPr/>
        </p:nvSpPr>
        <p:spPr>
          <a:xfrm>
            <a:off x="8151329" y="1487443"/>
            <a:ext cx="69577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70A0DD"/>
                </a:solidFill>
              </a:rPr>
              <a:t>Operator</a:t>
            </a:r>
            <a:endParaRPr lang="en-US" sz="1000" dirty="0"/>
          </a:p>
        </p:txBody>
      </p:sp>
      <p:sp>
        <p:nvSpPr>
          <p:cNvPr id="55" name="Shape 58">
            <a:extLst>
              <a:ext uri="{FF2B5EF4-FFF2-40B4-BE49-F238E27FC236}">
                <a16:creationId xmlns:a16="http://schemas.microsoft.com/office/drawing/2014/main" id="{D44405F7-1901-0CD1-528F-965B2C3ECDCA}"/>
              </a:ext>
            </a:extLst>
          </p:cNvPr>
          <p:cNvSpPr/>
          <p:nvPr/>
        </p:nvSpPr>
        <p:spPr>
          <a:xfrm>
            <a:off x="6807428" y="2223297"/>
            <a:ext cx="1005840" cy="402336"/>
          </a:xfrm>
          <a:prstGeom prst="rect">
            <a:avLst/>
          </a:prstGeom>
          <a:solidFill>
            <a:srgbClr val="ED7D31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6" name="Text 59">
            <a:extLst>
              <a:ext uri="{FF2B5EF4-FFF2-40B4-BE49-F238E27FC236}">
                <a16:creationId xmlns:a16="http://schemas.microsoft.com/office/drawing/2014/main" id="{897FF1E4-4D79-AEEF-1864-A4A1A0E34D70}"/>
              </a:ext>
            </a:extLst>
          </p:cNvPr>
          <p:cNvSpPr/>
          <p:nvPr/>
        </p:nvSpPr>
        <p:spPr>
          <a:xfrm>
            <a:off x="6807428" y="2314737"/>
            <a:ext cx="1005840" cy="2212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Troubleshooting</a:t>
            </a:r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Agent</a:t>
            </a:r>
            <a:endParaRPr lang="en-US" sz="1000" dirty="0"/>
          </a:p>
        </p:txBody>
      </p:sp>
      <p:sp>
        <p:nvSpPr>
          <p:cNvPr id="57" name="Shape 61">
            <a:extLst>
              <a:ext uri="{FF2B5EF4-FFF2-40B4-BE49-F238E27FC236}">
                <a16:creationId xmlns:a16="http://schemas.microsoft.com/office/drawing/2014/main" id="{C0FF4BD7-60A7-E886-059B-BF3ADA592558}"/>
              </a:ext>
            </a:extLst>
          </p:cNvPr>
          <p:cNvSpPr/>
          <p:nvPr/>
        </p:nvSpPr>
        <p:spPr>
          <a:xfrm>
            <a:off x="7310348" y="1394615"/>
            <a:ext cx="0" cy="817678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/>
          </a:p>
        </p:txBody>
      </p:sp>
      <p:sp>
        <p:nvSpPr>
          <p:cNvPr id="58" name="Shape 62">
            <a:extLst>
              <a:ext uri="{FF2B5EF4-FFF2-40B4-BE49-F238E27FC236}">
                <a16:creationId xmlns:a16="http://schemas.microsoft.com/office/drawing/2014/main" id="{99C8A50B-1C66-3C54-BA60-F879C4D00B54}"/>
              </a:ext>
            </a:extLst>
          </p:cNvPr>
          <p:cNvSpPr/>
          <p:nvPr/>
        </p:nvSpPr>
        <p:spPr>
          <a:xfrm>
            <a:off x="7315678" y="2627551"/>
            <a:ext cx="0" cy="127000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/>
          </a:p>
        </p:txBody>
      </p:sp>
      <p:sp>
        <p:nvSpPr>
          <p:cNvPr id="59" name="Shape 63">
            <a:extLst>
              <a:ext uri="{FF2B5EF4-FFF2-40B4-BE49-F238E27FC236}">
                <a16:creationId xmlns:a16="http://schemas.microsoft.com/office/drawing/2014/main" id="{8DB5EA5B-182D-8724-B950-E8A3C7CD094D}"/>
              </a:ext>
            </a:extLst>
          </p:cNvPr>
          <p:cNvSpPr/>
          <p:nvPr/>
        </p:nvSpPr>
        <p:spPr>
          <a:xfrm>
            <a:off x="6649822" y="2754551"/>
            <a:ext cx="1335024" cy="0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0" name="Shape 64">
            <a:extLst>
              <a:ext uri="{FF2B5EF4-FFF2-40B4-BE49-F238E27FC236}">
                <a16:creationId xmlns:a16="http://schemas.microsoft.com/office/drawing/2014/main" id="{86A51E98-3083-20F4-6B01-32D842EC61B0}"/>
              </a:ext>
            </a:extLst>
          </p:cNvPr>
          <p:cNvSpPr/>
          <p:nvPr/>
        </p:nvSpPr>
        <p:spPr>
          <a:xfrm>
            <a:off x="6649822" y="2754551"/>
            <a:ext cx="0" cy="203200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1" name="Shape 65">
            <a:extLst>
              <a:ext uri="{FF2B5EF4-FFF2-40B4-BE49-F238E27FC236}">
                <a16:creationId xmlns:a16="http://schemas.microsoft.com/office/drawing/2014/main" id="{0755E723-D836-5F61-F81B-575F4083C60C}"/>
              </a:ext>
            </a:extLst>
          </p:cNvPr>
          <p:cNvSpPr/>
          <p:nvPr/>
        </p:nvSpPr>
        <p:spPr>
          <a:xfrm>
            <a:off x="7984846" y="2754551"/>
            <a:ext cx="0" cy="203200"/>
          </a:xfrm>
          <a:prstGeom prst="line">
            <a:avLst/>
          </a:prstGeom>
          <a:noFill/>
          <a:ln w="1905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2" name="Shape 66">
            <a:extLst>
              <a:ext uri="{FF2B5EF4-FFF2-40B4-BE49-F238E27FC236}">
                <a16:creationId xmlns:a16="http://schemas.microsoft.com/office/drawing/2014/main" id="{36A2BB5C-4461-BBEA-B6D7-96CCAF2FD12C}"/>
              </a:ext>
            </a:extLst>
          </p:cNvPr>
          <p:cNvSpPr/>
          <p:nvPr/>
        </p:nvSpPr>
        <p:spPr>
          <a:xfrm>
            <a:off x="6146902" y="2957751"/>
            <a:ext cx="1005840" cy="402336"/>
          </a:xfrm>
          <a:prstGeom prst="rect">
            <a:avLst/>
          </a:prstGeom>
          <a:solidFill>
            <a:srgbClr val="7C3AED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3" name="Text 67">
            <a:extLst>
              <a:ext uri="{FF2B5EF4-FFF2-40B4-BE49-F238E27FC236}">
                <a16:creationId xmlns:a16="http://schemas.microsoft.com/office/drawing/2014/main" id="{C58D7E6E-EBE2-EA89-F4DA-5FF8D2A5C6FE}"/>
              </a:ext>
            </a:extLst>
          </p:cNvPr>
          <p:cNvSpPr/>
          <p:nvPr/>
        </p:nvSpPr>
        <p:spPr>
          <a:xfrm>
            <a:off x="6146902" y="2957751"/>
            <a:ext cx="10058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SuPA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Sub-Agent</a:t>
            </a:r>
            <a:endParaRPr lang="en-US" sz="1000" dirty="0"/>
          </a:p>
        </p:txBody>
      </p:sp>
      <p:sp>
        <p:nvSpPr>
          <p:cNvPr id="64" name="Shape 68">
            <a:extLst>
              <a:ext uri="{FF2B5EF4-FFF2-40B4-BE49-F238E27FC236}">
                <a16:creationId xmlns:a16="http://schemas.microsoft.com/office/drawing/2014/main" id="{D139F0EE-9283-75C6-C0BE-0063DBCD0F5F}"/>
              </a:ext>
            </a:extLst>
          </p:cNvPr>
          <p:cNvSpPr/>
          <p:nvPr/>
        </p:nvSpPr>
        <p:spPr>
          <a:xfrm>
            <a:off x="6649822" y="3364151"/>
            <a:ext cx="0" cy="254000"/>
          </a:xfrm>
          <a:prstGeom prst="line">
            <a:avLst/>
          </a:prstGeom>
          <a:noFill/>
          <a:ln w="1524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5" name="Shape 69">
            <a:extLst>
              <a:ext uri="{FF2B5EF4-FFF2-40B4-BE49-F238E27FC236}">
                <a16:creationId xmlns:a16="http://schemas.microsoft.com/office/drawing/2014/main" id="{5D447DCA-18E5-42F3-1E8A-1BBDB3F57445}"/>
              </a:ext>
            </a:extLst>
          </p:cNvPr>
          <p:cNvSpPr/>
          <p:nvPr/>
        </p:nvSpPr>
        <p:spPr>
          <a:xfrm>
            <a:off x="6146902" y="3618440"/>
            <a:ext cx="1005840" cy="320040"/>
          </a:xfrm>
          <a:prstGeom prst="rect">
            <a:avLst/>
          </a:prstGeom>
          <a:solidFill>
            <a:srgbClr val="12213A"/>
          </a:solidFill>
          <a:ln w="1270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6" name="Text 70">
            <a:extLst>
              <a:ext uri="{FF2B5EF4-FFF2-40B4-BE49-F238E27FC236}">
                <a16:creationId xmlns:a16="http://schemas.microsoft.com/office/drawing/2014/main" id="{8C7BCA49-5B1B-544A-78CD-83EB181ABFC7}"/>
              </a:ext>
            </a:extLst>
          </p:cNvPr>
          <p:cNvSpPr/>
          <p:nvPr/>
        </p:nvSpPr>
        <p:spPr>
          <a:xfrm>
            <a:off x="6146902" y="3618151"/>
            <a:ext cx="1005840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7C3AED"/>
                </a:solidFill>
              </a:rPr>
              <a:t>SuPA MCP</a:t>
            </a:r>
            <a:endParaRPr lang="en-US" sz="1000" dirty="0"/>
          </a:p>
        </p:txBody>
      </p:sp>
      <p:sp>
        <p:nvSpPr>
          <p:cNvPr id="67" name="Shape 72">
            <a:extLst>
              <a:ext uri="{FF2B5EF4-FFF2-40B4-BE49-F238E27FC236}">
                <a16:creationId xmlns:a16="http://schemas.microsoft.com/office/drawing/2014/main" id="{9530B7EC-6886-0223-B35B-03CE88804DD6}"/>
              </a:ext>
            </a:extLst>
          </p:cNvPr>
          <p:cNvSpPr/>
          <p:nvPr/>
        </p:nvSpPr>
        <p:spPr>
          <a:xfrm>
            <a:off x="7481926" y="2957751"/>
            <a:ext cx="1005840" cy="402336"/>
          </a:xfrm>
          <a:prstGeom prst="rect">
            <a:avLst/>
          </a:prstGeom>
          <a:solidFill>
            <a:srgbClr val="0891B2"/>
          </a:solidFill>
          <a:ln/>
          <a:effectLst>
            <a:outerShdw blurRad="88900" dist="25400" dir="81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8" name="Text 73">
            <a:extLst>
              <a:ext uri="{FF2B5EF4-FFF2-40B4-BE49-F238E27FC236}">
                <a16:creationId xmlns:a16="http://schemas.microsoft.com/office/drawing/2014/main" id="{966ABA69-8491-F7B9-75BE-AB8C9313F527}"/>
              </a:ext>
            </a:extLst>
          </p:cNvPr>
          <p:cNvSpPr/>
          <p:nvPr/>
        </p:nvSpPr>
        <p:spPr>
          <a:xfrm>
            <a:off x="7481926" y="2957751"/>
            <a:ext cx="10058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LG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Sub-Agent</a:t>
            </a:r>
            <a:endParaRPr lang="en-US" sz="1000" dirty="0"/>
          </a:p>
        </p:txBody>
      </p:sp>
      <p:sp>
        <p:nvSpPr>
          <p:cNvPr id="69" name="Shape 74">
            <a:extLst>
              <a:ext uri="{FF2B5EF4-FFF2-40B4-BE49-F238E27FC236}">
                <a16:creationId xmlns:a16="http://schemas.microsoft.com/office/drawing/2014/main" id="{3E66EAFD-21A5-C05D-F110-5EB38CCAA72C}"/>
              </a:ext>
            </a:extLst>
          </p:cNvPr>
          <p:cNvSpPr/>
          <p:nvPr/>
        </p:nvSpPr>
        <p:spPr>
          <a:xfrm>
            <a:off x="7984846" y="3364151"/>
            <a:ext cx="0" cy="254000"/>
          </a:xfrm>
          <a:prstGeom prst="line">
            <a:avLst/>
          </a:prstGeom>
          <a:noFill/>
          <a:ln w="15240">
            <a:solidFill>
              <a:srgbClr val="4455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0" name="Shape 75">
            <a:extLst>
              <a:ext uri="{FF2B5EF4-FFF2-40B4-BE49-F238E27FC236}">
                <a16:creationId xmlns:a16="http://schemas.microsoft.com/office/drawing/2014/main" id="{9942A1E4-3C8A-718D-4B80-3F04806CBF10}"/>
              </a:ext>
            </a:extLst>
          </p:cNvPr>
          <p:cNvSpPr/>
          <p:nvPr/>
        </p:nvSpPr>
        <p:spPr>
          <a:xfrm>
            <a:off x="7481926" y="3618440"/>
            <a:ext cx="1005840" cy="320040"/>
          </a:xfrm>
          <a:prstGeom prst="rect">
            <a:avLst/>
          </a:prstGeom>
          <a:solidFill>
            <a:srgbClr val="12213A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1" name="Text 76">
            <a:extLst>
              <a:ext uri="{FF2B5EF4-FFF2-40B4-BE49-F238E27FC236}">
                <a16:creationId xmlns:a16="http://schemas.microsoft.com/office/drawing/2014/main" id="{C05001FD-7287-F66F-AF62-D7786093F218}"/>
              </a:ext>
            </a:extLst>
          </p:cNvPr>
          <p:cNvSpPr/>
          <p:nvPr/>
        </p:nvSpPr>
        <p:spPr>
          <a:xfrm>
            <a:off x="7481926" y="3618151"/>
            <a:ext cx="1005840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891B2"/>
                </a:solidFill>
              </a:rPr>
              <a:t>LG MCP</a:t>
            </a:r>
            <a:endParaRPr lang="en-US" sz="1000" dirty="0"/>
          </a:p>
        </p:txBody>
      </p:sp>
      <p:sp>
        <p:nvSpPr>
          <p:cNvPr id="72" name="Shape 8">
            <a:extLst>
              <a:ext uri="{FF2B5EF4-FFF2-40B4-BE49-F238E27FC236}">
                <a16:creationId xmlns:a16="http://schemas.microsoft.com/office/drawing/2014/main" id="{333DF56A-3586-E3A5-A3E0-191208E1E660}"/>
              </a:ext>
            </a:extLst>
          </p:cNvPr>
          <p:cNvSpPr/>
          <p:nvPr/>
        </p:nvSpPr>
        <p:spPr>
          <a:xfrm>
            <a:off x="7813268" y="1184738"/>
            <a:ext cx="448056" cy="0"/>
          </a:xfrm>
          <a:prstGeom prst="line">
            <a:avLst/>
          </a:prstGeom>
          <a:noFill/>
          <a:ln w="19050">
            <a:solidFill>
              <a:srgbClr val="556699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US"/>
          </a:p>
        </p:txBody>
      </p:sp>
      <p:cxnSp>
        <p:nvCxnSpPr>
          <p:cNvPr id="73" name="Elbow Connector 72">
            <a:extLst>
              <a:ext uri="{FF2B5EF4-FFF2-40B4-BE49-F238E27FC236}">
                <a16:creationId xmlns:a16="http://schemas.microsoft.com/office/drawing/2014/main" id="{145EB352-0BB6-F735-7BD7-096BD2AEDC07}"/>
              </a:ext>
            </a:extLst>
          </p:cNvPr>
          <p:cNvCxnSpPr>
            <a:cxnSpLocks/>
            <a:stCxn id="11" idx="2"/>
          </p:cNvCxnSpPr>
          <p:nvPr/>
        </p:nvCxnSpPr>
        <p:spPr>
          <a:xfrm rot="16200000" flipH="1">
            <a:off x="1668137" y="1669302"/>
            <a:ext cx="815101" cy="265734"/>
          </a:xfrm>
          <a:prstGeom prst="bentConnector3">
            <a:avLst/>
          </a:prstGeom>
          <a:ln w="19050" cap="flat" cmpd="sng" algn="ctr">
            <a:solidFill>
              <a:srgbClr val="445588"/>
            </a:solidFill>
            <a:prstDash val="solid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5792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A5F9A-4DB6-9ABF-4C70-CA6F859C88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7F17E-849B-75FF-0D25-634D25C6E4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B1C974AF-363B-5D14-5C9F-4337E795C052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Next: The AIOps Platform</a:t>
            </a:r>
            <a:endParaRPr lang="en-US" sz="36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513C55E8-5547-4CFD-95AF-EF2A38A21D0A}"/>
              </a:ext>
            </a:extLst>
          </p:cNvPr>
          <p:cNvSpPr/>
          <p:nvPr/>
        </p:nvSpPr>
        <p:spPr>
          <a:xfrm>
            <a:off x="365760" y="690371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i="1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HAWAT as a broader AIOps platform</a:t>
            </a:r>
            <a:endParaRPr lang="en-US" sz="2400" dirty="0"/>
          </a:p>
        </p:txBody>
      </p:sp>
      <p:sp>
        <p:nvSpPr>
          <p:cNvPr id="5" name="Shape 12">
            <a:extLst>
              <a:ext uri="{FF2B5EF4-FFF2-40B4-BE49-F238E27FC236}">
                <a16:creationId xmlns:a16="http://schemas.microsoft.com/office/drawing/2014/main" id="{596078B3-C5AE-620D-1119-8CB7DC521F70}"/>
              </a:ext>
            </a:extLst>
          </p:cNvPr>
          <p:cNvSpPr/>
          <p:nvPr/>
        </p:nvSpPr>
        <p:spPr>
          <a:xfrm>
            <a:off x="419100" y="1243584"/>
            <a:ext cx="4064000" cy="2761488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13">
            <a:extLst>
              <a:ext uri="{FF2B5EF4-FFF2-40B4-BE49-F238E27FC236}">
                <a16:creationId xmlns:a16="http://schemas.microsoft.com/office/drawing/2014/main" id="{A7E690FE-2139-15EC-33CE-84E3917B1984}"/>
              </a:ext>
            </a:extLst>
          </p:cNvPr>
          <p:cNvSpPr/>
          <p:nvPr/>
        </p:nvSpPr>
        <p:spPr>
          <a:xfrm>
            <a:off x="419100" y="1243584"/>
            <a:ext cx="4064000" cy="91440"/>
          </a:xfrm>
          <a:prstGeom prst="rect">
            <a:avLst/>
          </a:prstGeom>
          <a:solidFill>
            <a:srgbClr val="E05B00"/>
          </a:solidFill>
          <a:ln w="12700">
            <a:solidFill>
              <a:srgbClr val="E05B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14">
            <a:extLst>
              <a:ext uri="{FF2B5EF4-FFF2-40B4-BE49-F238E27FC236}">
                <a16:creationId xmlns:a16="http://schemas.microsoft.com/office/drawing/2014/main" id="{02CB127F-C516-2205-292D-F5F59752B385}"/>
              </a:ext>
            </a:extLst>
          </p:cNvPr>
          <p:cNvSpPr/>
          <p:nvPr/>
        </p:nvSpPr>
        <p:spPr>
          <a:xfrm>
            <a:off x="520700" y="1426464"/>
            <a:ext cx="3860800" cy="6949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Natural Language</a:t>
            </a:r>
            <a:endParaRPr lang="en-US" sz="2400" dirty="0"/>
          </a:p>
        </p:txBody>
      </p:sp>
      <p:sp>
        <p:nvSpPr>
          <p:cNvPr id="8" name="Shape 15">
            <a:extLst>
              <a:ext uri="{FF2B5EF4-FFF2-40B4-BE49-F238E27FC236}">
                <a16:creationId xmlns:a16="http://schemas.microsoft.com/office/drawing/2014/main" id="{0910B76B-7E02-9F34-F85E-04A348CA4446}"/>
              </a:ext>
            </a:extLst>
          </p:cNvPr>
          <p:cNvSpPr/>
          <p:nvPr/>
        </p:nvSpPr>
        <p:spPr>
          <a:xfrm>
            <a:off x="480060" y="1922417"/>
            <a:ext cx="3860800" cy="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16">
            <a:extLst>
              <a:ext uri="{FF2B5EF4-FFF2-40B4-BE49-F238E27FC236}">
                <a16:creationId xmlns:a16="http://schemas.microsoft.com/office/drawing/2014/main" id="{A441146D-058C-3760-5430-4C119AF790CC}"/>
              </a:ext>
            </a:extLst>
          </p:cNvPr>
          <p:cNvSpPr/>
          <p:nvPr/>
        </p:nvSpPr>
        <p:spPr>
          <a:xfrm>
            <a:off x="520700" y="2199133"/>
            <a:ext cx="3860800" cy="16093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Operators ask questions the way they think — in plain English. No CLI, no query language.</a:t>
            </a:r>
            <a:endParaRPr lang="en-US" sz="2200" dirty="0"/>
          </a:p>
        </p:txBody>
      </p:sp>
      <p:sp>
        <p:nvSpPr>
          <p:cNvPr id="10" name="Shape 17">
            <a:extLst>
              <a:ext uri="{FF2B5EF4-FFF2-40B4-BE49-F238E27FC236}">
                <a16:creationId xmlns:a16="http://schemas.microsoft.com/office/drawing/2014/main" id="{65D9EBB2-1BC9-EE29-DBE8-9FB0E245072E}"/>
              </a:ext>
            </a:extLst>
          </p:cNvPr>
          <p:cNvSpPr/>
          <p:nvPr/>
        </p:nvSpPr>
        <p:spPr>
          <a:xfrm>
            <a:off x="4660900" y="1243584"/>
            <a:ext cx="4064000" cy="2761488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18">
            <a:extLst>
              <a:ext uri="{FF2B5EF4-FFF2-40B4-BE49-F238E27FC236}">
                <a16:creationId xmlns:a16="http://schemas.microsoft.com/office/drawing/2014/main" id="{DDF4C510-8454-9E78-DB47-CEBC6DF2830A}"/>
              </a:ext>
            </a:extLst>
          </p:cNvPr>
          <p:cNvSpPr/>
          <p:nvPr/>
        </p:nvSpPr>
        <p:spPr>
          <a:xfrm>
            <a:off x="4660900" y="1243584"/>
            <a:ext cx="4064000" cy="9144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9">
            <a:extLst>
              <a:ext uri="{FF2B5EF4-FFF2-40B4-BE49-F238E27FC236}">
                <a16:creationId xmlns:a16="http://schemas.microsoft.com/office/drawing/2014/main" id="{B0A7939A-265D-2D85-A9DB-753430CE533F}"/>
              </a:ext>
            </a:extLst>
          </p:cNvPr>
          <p:cNvSpPr/>
          <p:nvPr/>
        </p:nvSpPr>
        <p:spPr>
          <a:xfrm>
            <a:off x="4762500" y="1426464"/>
            <a:ext cx="3860800" cy="6949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Workflow &amp; Ticketing</a:t>
            </a:r>
            <a:endParaRPr lang="en-US" sz="2400" dirty="0"/>
          </a:p>
        </p:txBody>
      </p:sp>
      <p:sp>
        <p:nvSpPr>
          <p:cNvPr id="13" name="Shape 20">
            <a:extLst>
              <a:ext uri="{FF2B5EF4-FFF2-40B4-BE49-F238E27FC236}">
                <a16:creationId xmlns:a16="http://schemas.microsoft.com/office/drawing/2014/main" id="{FDC15272-9224-958A-0904-4A26BB7A3362}"/>
              </a:ext>
            </a:extLst>
          </p:cNvPr>
          <p:cNvSpPr/>
          <p:nvPr/>
        </p:nvSpPr>
        <p:spPr>
          <a:xfrm>
            <a:off x="4721860" y="1922417"/>
            <a:ext cx="3860800" cy="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21">
            <a:extLst>
              <a:ext uri="{FF2B5EF4-FFF2-40B4-BE49-F238E27FC236}">
                <a16:creationId xmlns:a16="http://schemas.microsoft.com/office/drawing/2014/main" id="{63830B44-C0BD-D747-ED4A-3F6B328D3FA0}"/>
              </a:ext>
            </a:extLst>
          </p:cNvPr>
          <p:cNvSpPr/>
          <p:nvPr/>
        </p:nvSpPr>
        <p:spPr>
          <a:xfrm>
            <a:off x="4762500" y="2199133"/>
            <a:ext cx="3860800" cy="16093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ticket intake, automated diagnostics, intelligent triage, and incident summaries.</a:t>
            </a:r>
            <a:endParaRPr lang="en-US" sz="2200" dirty="0"/>
          </a:p>
        </p:txBody>
      </p:sp>
      <p:sp>
        <p:nvSpPr>
          <p:cNvPr id="15" name="Shape 22">
            <a:extLst>
              <a:ext uri="{FF2B5EF4-FFF2-40B4-BE49-F238E27FC236}">
                <a16:creationId xmlns:a16="http://schemas.microsoft.com/office/drawing/2014/main" id="{7AB7CC7F-A985-CE56-2568-A5EB2F33F5B4}"/>
              </a:ext>
            </a:extLst>
          </p:cNvPr>
          <p:cNvSpPr/>
          <p:nvPr/>
        </p:nvSpPr>
        <p:spPr>
          <a:xfrm>
            <a:off x="365760" y="4064696"/>
            <a:ext cx="8412480" cy="384048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23">
            <a:extLst>
              <a:ext uri="{FF2B5EF4-FFF2-40B4-BE49-F238E27FC236}">
                <a16:creationId xmlns:a16="http://schemas.microsoft.com/office/drawing/2014/main" id="{09B14EA6-5F33-6711-595A-C719E19A77AC}"/>
              </a:ext>
            </a:extLst>
          </p:cNvPr>
          <p:cNvSpPr/>
          <p:nvPr/>
        </p:nvSpPr>
        <p:spPr>
          <a:xfrm>
            <a:off x="365760" y="4064696"/>
            <a:ext cx="84124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for Internet2  ·  Framework shared openly with the R&amp;E community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142367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C1E60E-340B-3E76-C608-12DEFDCD6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9F69BC-FF8D-B92B-A35C-8C955F00FB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DA69F7DB-A0FE-4099-00C1-D5D385E5A9C7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Next: The AIOps Platform</a:t>
            </a:r>
            <a:endParaRPr lang="en-US" sz="36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5CA4E95C-6A9E-4868-F032-53E3DE13CEAA}"/>
              </a:ext>
            </a:extLst>
          </p:cNvPr>
          <p:cNvSpPr/>
          <p:nvPr/>
        </p:nvSpPr>
        <p:spPr>
          <a:xfrm>
            <a:off x="365760" y="65836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i="1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HAWAT as a broader AIOps platform</a:t>
            </a:r>
            <a:endParaRPr lang="en-US" sz="2400" dirty="0"/>
          </a:p>
        </p:txBody>
      </p:sp>
      <p:sp>
        <p:nvSpPr>
          <p:cNvPr id="5" name="Shape 2">
            <a:extLst>
              <a:ext uri="{FF2B5EF4-FFF2-40B4-BE49-F238E27FC236}">
                <a16:creationId xmlns:a16="http://schemas.microsoft.com/office/drawing/2014/main" id="{95A6545F-928F-8C75-43D7-EC6EFCED6121}"/>
              </a:ext>
            </a:extLst>
          </p:cNvPr>
          <p:cNvSpPr/>
          <p:nvPr/>
        </p:nvSpPr>
        <p:spPr>
          <a:xfrm>
            <a:off x="419100" y="1243584"/>
            <a:ext cx="4064000" cy="2761488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3">
            <a:extLst>
              <a:ext uri="{FF2B5EF4-FFF2-40B4-BE49-F238E27FC236}">
                <a16:creationId xmlns:a16="http://schemas.microsoft.com/office/drawing/2014/main" id="{57B9FA34-F344-2FF2-08EC-DA84107D3D62}"/>
              </a:ext>
            </a:extLst>
          </p:cNvPr>
          <p:cNvSpPr/>
          <p:nvPr/>
        </p:nvSpPr>
        <p:spPr>
          <a:xfrm>
            <a:off x="419100" y="1243584"/>
            <a:ext cx="4064000" cy="91440"/>
          </a:xfrm>
          <a:prstGeom prst="rect">
            <a:avLst/>
          </a:prstGeom>
          <a:solidFill>
            <a:srgbClr val="1C305D"/>
          </a:solidFill>
          <a:ln w="1270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50158893-9D97-583F-E6FD-05B59FB58B47}"/>
              </a:ext>
            </a:extLst>
          </p:cNvPr>
          <p:cNvSpPr/>
          <p:nvPr/>
        </p:nvSpPr>
        <p:spPr>
          <a:xfrm>
            <a:off x="520700" y="1426464"/>
            <a:ext cx="3868420" cy="6949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Multi-Agent</a:t>
            </a:r>
            <a:r>
              <a:rPr lang="en-US" sz="2400" dirty="0"/>
              <a:t> </a:t>
            </a: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</a:t>
            </a:r>
            <a:endParaRPr lang="en-US" sz="2400" dirty="0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95683234-15A9-150E-29E7-2BCA0F51A1A3}"/>
              </a:ext>
            </a:extLst>
          </p:cNvPr>
          <p:cNvSpPr/>
          <p:nvPr/>
        </p:nvSpPr>
        <p:spPr>
          <a:xfrm>
            <a:off x="520700" y="1900646"/>
            <a:ext cx="3860800" cy="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EA63CCC2-93C5-F877-96A0-AFDCC17DCB0D}"/>
              </a:ext>
            </a:extLst>
          </p:cNvPr>
          <p:cNvSpPr/>
          <p:nvPr/>
        </p:nvSpPr>
        <p:spPr>
          <a:xfrm>
            <a:off x="520700" y="2000766"/>
            <a:ext cx="3860800" cy="16093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Specialized agents for troubleshooting, telemetry, ticket triage, and configuration — orchestrated by a planning layer.</a:t>
            </a:r>
            <a:endParaRPr lang="en-US" sz="2200" dirty="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1823E7E9-ED46-8A1A-4080-97227EDBD4F8}"/>
              </a:ext>
            </a:extLst>
          </p:cNvPr>
          <p:cNvSpPr/>
          <p:nvPr/>
        </p:nvSpPr>
        <p:spPr>
          <a:xfrm>
            <a:off x="4660900" y="1243584"/>
            <a:ext cx="4064000" cy="2761488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8">
            <a:extLst>
              <a:ext uri="{FF2B5EF4-FFF2-40B4-BE49-F238E27FC236}">
                <a16:creationId xmlns:a16="http://schemas.microsoft.com/office/drawing/2014/main" id="{A45B82B9-7939-9DF7-FBA1-CD6A2E85C265}"/>
              </a:ext>
            </a:extLst>
          </p:cNvPr>
          <p:cNvSpPr/>
          <p:nvPr/>
        </p:nvSpPr>
        <p:spPr>
          <a:xfrm>
            <a:off x="4660900" y="1243584"/>
            <a:ext cx="4064000" cy="91440"/>
          </a:xfrm>
          <a:prstGeom prst="rect">
            <a:avLst/>
          </a:prstGeom>
          <a:solidFill>
            <a:srgbClr val="037C3F"/>
          </a:solidFill>
          <a:ln w="12700">
            <a:solidFill>
              <a:srgbClr val="037C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3540CDD5-3E5E-0638-1329-E1E8AB420A82}"/>
              </a:ext>
            </a:extLst>
          </p:cNvPr>
          <p:cNvSpPr/>
          <p:nvPr/>
        </p:nvSpPr>
        <p:spPr>
          <a:xfrm>
            <a:off x="4762500" y="1426464"/>
            <a:ext cx="3860800" cy="6949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Multi-Source MCP</a:t>
            </a:r>
            <a:endParaRPr lang="en-US" sz="2400" dirty="0"/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9297C874-11F5-DEC7-2803-5239AD04C12B}"/>
              </a:ext>
            </a:extLst>
          </p:cNvPr>
          <p:cNvSpPr/>
          <p:nvPr/>
        </p:nvSpPr>
        <p:spPr>
          <a:xfrm>
            <a:off x="4762500" y="1911532"/>
            <a:ext cx="3860800" cy="0"/>
          </a:xfrm>
          <a:prstGeom prst="line">
            <a:avLst/>
          </a:prstGeom>
          <a:noFill/>
          <a:ln w="12700">
            <a:solidFill>
              <a:srgbClr val="C8D4E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C8A65AFE-B693-55CB-4736-E1B1E0E60481}"/>
              </a:ext>
            </a:extLst>
          </p:cNvPr>
          <p:cNvSpPr/>
          <p:nvPr/>
        </p:nvSpPr>
        <p:spPr>
          <a:xfrm>
            <a:off x="4762500" y="2000766"/>
            <a:ext cx="3860800" cy="16093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MCP servers for Looking Glass, SuPA, </a:t>
            </a:r>
            <a:r>
              <a:rPr lang="en-US" sz="2200" dirty="0" err="1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GlobalNOC</a:t>
            </a:r>
            <a:r>
              <a:rPr lang="en-US" sz="22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DB, TSDS, ServiceNow, perfSONAR, MetrANOVA, and BGP (IYP) data sources.</a:t>
            </a:r>
            <a:endParaRPr lang="en-US" sz="2200" dirty="0"/>
          </a:p>
        </p:txBody>
      </p:sp>
      <p:sp>
        <p:nvSpPr>
          <p:cNvPr id="15" name="Shape 22">
            <a:extLst>
              <a:ext uri="{FF2B5EF4-FFF2-40B4-BE49-F238E27FC236}">
                <a16:creationId xmlns:a16="http://schemas.microsoft.com/office/drawing/2014/main" id="{45728C7C-882A-859F-982F-1B03986AC923}"/>
              </a:ext>
            </a:extLst>
          </p:cNvPr>
          <p:cNvSpPr/>
          <p:nvPr/>
        </p:nvSpPr>
        <p:spPr>
          <a:xfrm>
            <a:off x="365760" y="4070959"/>
            <a:ext cx="8412480" cy="384048"/>
          </a:xfrm>
          <a:prstGeom prst="rect">
            <a:avLst/>
          </a:prstGeom>
          <a:solidFill>
            <a:srgbClr val="EEF2F7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23">
            <a:extLst>
              <a:ext uri="{FF2B5EF4-FFF2-40B4-BE49-F238E27FC236}">
                <a16:creationId xmlns:a16="http://schemas.microsoft.com/office/drawing/2014/main" id="{7EB864C1-0834-D19B-1C9D-F5A16F2DE02F}"/>
              </a:ext>
            </a:extLst>
          </p:cNvPr>
          <p:cNvSpPr/>
          <p:nvPr/>
        </p:nvSpPr>
        <p:spPr>
          <a:xfrm>
            <a:off x="365760" y="4070959"/>
            <a:ext cx="84124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for Internet2  ·  Framework shared openly with the R&amp;E community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124886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7EE7A-0399-680A-71A0-80CF1CE774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61AA9C-D500-ABB9-DD01-AF173B2D2F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E7CA0F2-EE66-4F60-8C00-E0BE38E7AEC5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89E0A2BA-0110-C2AD-FE12-C8F9C22F78FD}"/>
              </a:ext>
            </a:extLst>
          </p:cNvPr>
          <p:cNvSpPr/>
          <p:nvPr/>
        </p:nvSpPr>
        <p:spPr>
          <a:xfrm>
            <a:off x="365760" y="10972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 We're Solving</a:t>
            </a:r>
            <a:endParaRPr lang="en-US" sz="3600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14114523-4AD8-1AD8-D20E-40B3C5F7064F}"/>
              </a:ext>
            </a:extLst>
          </p:cNvPr>
          <p:cNvSpPr/>
          <p:nvPr/>
        </p:nvSpPr>
        <p:spPr>
          <a:xfrm>
            <a:off x="368300" y="1143000"/>
            <a:ext cx="5461000" cy="609600"/>
          </a:xfrm>
          <a:prstGeom prst="rect">
            <a:avLst/>
          </a:prstGeom>
          <a:solidFill>
            <a:srgbClr val="1C305D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E35B147D-286C-238B-8BAC-1FE031E43C7B}"/>
              </a:ext>
            </a:extLst>
          </p:cNvPr>
          <p:cNvSpPr/>
          <p:nvPr/>
        </p:nvSpPr>
        <p:spPr>
          <a:xfrm>
            <a:off x="469900" y="1143000"/>
            <a:ext cx="3810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786F60A6-9C56-41CF-B5C1-9CC68BB20CF6}"/>
              </a:ext>
            </a:extLst>
          </p:cNvPr>
          <p:cNvSpPr/>
          <p:nvPr/>
        </p:nvSpPr>
        <p:spPr>
          <a:xfrm>
            <a:off x="927100" y="1143000"/>
            <a:ext cx="4800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Incident/Alarm</a:t>
            </a:r>
          </a:p>
        </p:txBody>
      </p:sp>
      <p:sp>
        <p:nvSpPr>
          <p:cNvPr id="7" name="Shape 4">
            <a:extLst>
              <a:ext uri="{FF2B5EF4-FFF2-40B4-BE49-F238E27FC236}">
                <a16:creationId xmlns:a16="http://schemas.microsoft.com/office/drawing/2014/main" id="{76462C0A-A1B7-96C3-E6CC-B680ED4D7237}"/>
              </a:ext>
            </a:extLst>
          </p:cNvPr>
          <p:cNvSpPr/>
          <p:nvPr/>
        </p:nvSpPr>
        <p:spPr>
          <a:xfrm>
            <a:off x="952500" y="1866900"/>
            <a:ext cx="5461000" cy="609600"/>
          </a:xfrm>
          <a:prstGeom prst="rect">
            <a:avLst/>
          </a:prstGeom>
          <a:solidFill>
            <a:srgbClr val="037C3F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3C37E261-E46E-D4A2-7639-1428DB63E092}"/>
              </a:ext>
            </a:extLst>
          </p:cNvPr>
          <p:cNvSpPr/>
          <p:nvPr/>
        </p:nvSpPr>
        <p:spPr>
          <a:xfrm>
            <a:off x="1054100" y="1866900"/>
            <a:ext cx="3810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5B9D9149-8BE4-69B6-E1BC-4CACF248B8EF}"/>
              </a:ext>
            </a:extLst>
          </p:cNvPr>
          <p:cNvSpPr/>
          <p:nvPr/>
        </p:nvSpPr>
        <p:spPr>
          <a:xfrm>
            <a:off x="1511300" y="1866900"/>
            <a:ext cx="4800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Ticket Creation</a:t>
            </a:r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524EFBF1-8811-2F2B-6282-48EF881D0AA2}"/>
              </a:ext>
            </a:extLst>
          </p:cNvPr>
          <p:cNvSpPr/>
          <p:nvPr/>
        </p:nvSpPr>
        <p:spPr>
          <a:xfrm>
            <a:off x="1536700" y="2590800"/>
            <a:ext cx="5461000" cy="609600"/>
          </a:xfrm>
          <a:prstGeom prst="rect">
            <a:avLst/>
          </a:prstGeom>
          <a:solidFill>
            <a:srgbClr val="E05B00"/>
          </a:solidFill>
          <a:ln w="25400">
            <a:solidFill>
              <a:srgbClr val="E05B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E3BF6824-0094-4D61-3049-5ABE108AAF15}"/>
              </a:ext>
            </a:extLst>
          </p:cNvPr>
          <p:cNvSpPr/>
          <p:nvPr/>
        </p:nvSpPr>
        <p:spPr>
          <a:xfrm>
            <a:off x="1638300" y="2590800"/>
            <a:ext cx="3810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600" dirty="0"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5D004659-67BA-E6FA-AEB4-14192B510911}"/>
              </a:ext>
            </a:extLst>
          </p:cNvPr>
          <p:cNvSpPr/>
          <p:nvPr/>
        </p:nvSpPr>
        <p:spPr>
          <a:xfrm>
            <a:off x="2095500" y="2590800"/>
            <a:ext cx="4800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 Context</a:t>
            </a:r>
            <a:endParaRPr lang="en-US" sz="2600" dirty="0"/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148465A1-D31F-8910-8029-745EE641334B}"/>
              </a:ext>
            </a:extLst>
          </p:cNvPr>
          <p:cNvSpPr/>
          <p:nvPr/>
        </p:nvSpPr>
        <p:spPr>
          <a:xfrm>
            <a:off x="2120900" y="3314700"/>
            <a:ext cx="5461000" cy="609600"/>
          </a:xfrm>
          <a:prstGeom prst="rect">
            <a:avLst/>
          </a:prstGeom>
          <a:solidFill>
            <a:srgbClr val="1C305D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370198DB-4C26-B6AE-D3FF-7C1B10EBCC07}"/>
              </a:ext>
            </a:extLst>
          </p:cNvPr>
          <p:cNvSpPr/>
          <p:nvPr/>
        </p:nvSpPr>
        <p:spPr>
          <a:xfrm>
            <a:off x="2222500" y="3314700"/>
            <a:ext cx="3810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499FAC39-E4EC-EE10-A88E-EAC978F41CA3}"/>
              </a:ext>
            </a:extLst>
          </p:cNvPr>
          <p:cNvSpPr/>
          <p:nvPr/>
        </p:nvSpPr>
        <p:spPr>
          <a:xfrm>
            <a:off x="2679700" y="3314700"/>
            <a:ext cx="4800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Troubleshoot &amp; Fix</a:t>
            </a:r>
          </a:p>
        </p:txBody>
      </p:sp>
      <p:sp>
        <p:nvSpPr>
          <p:cNvPr id="16" name="Shape 13">
            <a:extLst>
              <a:ext uri="{FF2B5EF4-FFF2-40B4-BE49-F238E27FC236}">
                <a16:creationId xmlns:a16="http://schemas.microsoft.com/office/drawing/2014/main" id="{5F99D4D6-5E99-0740-1F59-112A1B2C99C4}"/>
              </a:ext>
            </a:extLst>
          </p:cNvPr>
          <p:cNvSpPr/>
          <p:nvPr/>
        </p:nvSpPr>
        <p:spPr>
          <a:xfrm>
            <a:off x="2705100" y="4038600"/>
            <a:ext cx="5461000" cy="609600"/>
          </a:xfrm>
          <a:prstGeom prst="rect">
            <a:avLst/>
          </a:prstGeom>
          <a:solidFill>
            <a:srgbClr val="037C3F"/>
          </a:solidFill>
          <a:ln w="12700">
            <a:solidFill>
              <a:srgbClr val="D1DCE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4">
            <a:extLst>
              <a:ext uri="{FF2B5EF4-FFF2-40B4-BE49-F238E27FC236}">
                <a16:creationId xmlns:a16="http://schemas.microsoft.com/office/drawing/2014/main" id="{B40DEB7C-BA46-F4AF-C038-0A0AABADD97F}"/>
              </a:ext>
            </a:extLst>
          </p:cNvPr>
          <p:cNvSpPr/>
          <p:nvPr/>
        </p:nvSpPr>
        <p:spPr>
          <a:xfrm>
            <a:off x="2806700" y="4038600"/>
            <a:ext cx="3810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4D684371-AC4C-F090-0AD2-971AD9589ECA}"/>
              </a:ext>
            </a:extLst>
          </p:cNvPr>
          <p:cNvSpPr/>
          <p:nvPr/>
        </p:nvSpPr>
        <p:spPr>
          <a:xfrm>
            <a:off x="3263900" y="4038600"/>
            <a:ext cx="4800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Rinse &amp; Repeat</a:t>
            </a:r>
          </a:p>
        </p:txBody>
      </p:sp>
      <p:sp>
        <p:nvSpPr>
          <p:cNvPr id="19" name="Text 18">
            <a:extLst>
              <a:ext uri="{FF2B5EF4-FFF2-40B4-BE49-F238E27FC236}">
                <a16:creationId xmlns:a16="http://schemas.microsoft.com/office/drawing/2014/main" id="{152C2D19-FB03-135B-8A32-2B0E2D5DF3A2}"/>
              </a:ext>
            </a:extLst>
          </p:cNvPr>
          <p:cNvSpPr/>
          <p:nvPr/>
        </p:nvSpPr>
        <p:spPr>
          <a:xfrm>
            <a:off x="365760" y="658368"/>
            <a:ext cx="8407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Organization Challenges</a:t>
            </a:r>
            <a:endParaRPr lang="en-US" sz="2600" dirty="0"/>
          </a:p>
        </p:txBody>
      </p:sp>
      <p:sp>
        <p:nvSpPr>
          <p:cNvPr id="20" name="Shape 19">
            <a:extLst>
              <a:ext uri="{FF2B5EF4-FFF2-40B4-BE49-F238E27FC236}">
                <a16:creationId xmlns:a16="http://schemas.microsoft.com/office/drawing/2014/main" id="{74971F5D-6B13-7EBB-1138-2A90A8624BF9}"/>
              </a:ext>
            </a:extLst>
          </p:cNvPr>
          <p:cNvSpPr/>
          <p:nvPr/>
        </p:nvSpPr>
        <p:spPr>
          <a:xfrm>
            <a:off x="368300" y="1051560"/>
            <a:ext cx="7797800" cy="0"/>
          </a:xfrm>
          <a:prstGeom prst="line">
            <a:avLst/>
          </a:prstGeom>
          <a:noFill/>
          <a:ln w="19050">
            <a:solidFill>
              <a:srgbClr val="1C305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045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43B8BB45-E3F1-32ED-85AB-7EE6933C41C3}"/>
              </a:ext>
            </a:extLst>
          </p:cNvPr>
          <p:cNvSpPr txBox="1">
            <a:spLocks/>
          </p:cNvSpPr>
          <p:nvPr/>
        </p:nvSpPr>
        <p:spPr>
          <a:xfrm>
            <a:off x="448092" y="1405656"/>
            <a:ext cx="5793498" cy="426330"/>
          </a:xfrm>
          <a:prstGeom prst="rect">
            <a:avLst/>
          </a:prstGeom>
        </p:spPr>
        <p:txBody>
          <a:bodyPr anchor="ctr"/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6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037C3F"/>
                </a:solidFill>
                <a:latin typeface="+mn-lt"/>
              </a:rPr>
              <a:t>Any questions?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45F73542-302F-E941-8625-6F10E4188B6E}"/>
              </a:ext>
            </a:extLst>
          </p:cNvPr>
          <p:cNvSpPr txBox="1">
            <a:spLocks/>
          </p:cNvSpPr>
          <p:nvPr/>
        </p:nvSpPr>
        <p:spPr>
          <a:xfrm>
            <a:off x="392390" y="793291"/>
            <a:ext cx="5981102" cy="765524"/>
          </a:xfrm>
          <a:prstGeom prst="rect">
            <a:avLst/>
          </a:prstGeom>
        </p:spPr>
        <p:txBody>
          <a:bodyPr/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6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41414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>
                <a:solidFill>
                  <a:srgbClr val="1C305D"/>
                </a:solidFill>
                <a:latin typeface="+mn-lt"/>
              </a:rPr>
              <a:t>Thank you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DF5BAE8E-0358-9233-9689-1375818E8E29}"/>
              </a:ext>
            </a:extLst>
          </p:cNvPr>
          <p:cNvSpPr txBox="1">
            <a:spLocks/>
          </p:cNvSpPr>
          <p:nvPr/>
        </p:nvSpPr>
        <p:spPr>
          <a:xfrm>
            <a:off x="448092" y="2016878"/>
            <a:ext cx="3795964" cy="16783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400" b="0" kern="1200" baseline="0">
                <a:solidFill>
                  <a:srgbClr val="E3B40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8355E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18355E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18355E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rgbClr val="18355E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Karl Newell</a:t>
            </a:r>
          </a:p>
          <a:p>
            <a:r>
              <a:rPr lang="en-US" sz="18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knewell@internet2.edu</a:t>
            </a:r>
          </a:p>
          <a:p>
            <a:endParaRPr lang="en-US" sz="1800" dirty="0"/>
          </a:p>
          <a:p>
            <a:r>
              <a:rPr lang="en-US" sz="1800" b="1" dirty="0">
                <a:solidFill>
                  <a:srgbClr val="1C305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Matt Mullins</a:t>
            </a:r>
            <a:endParaRPr lang="en-US" sz="1800" dirty="0"/>
          </a:p>
          <a:p>
            <a:r>
              <a:rPr lang="en-US" sz="18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mabmulli@internet2.edu</a:t>
            </a:r>
            <a:endParaRPr lang="en-US" sz="1800" dirty="0"/>
          </a:p>
        </p:txBody>
      </p:sp>
      <p:pic>
        <p:nvPicPr>
          <p:cNvPr id="2" name="Google Shape;48;p1">
            <a:extLst>
              <a:ext uri="{FF2B5EF4-FFF2-40B4-BE49-F238E27FC236}">
                <a16:creationId xmlns:a16="http://schemas.microsoft.com/office/drawing/2014/main" id="{BC8DB72C-D40C-18AE-888F-FB70F2ADF3E9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045528" y="4269026"/>
            <a:ext cx="1052944" cy="801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59775891"/>
      </p:ext>
    </p:extLst>
  </p:cSld>
  <p:clrMapOvr>
    <a:masterClrMapping/>
  </p:clrMapOvr>
</p:sld>
</file>

<file path=ppt/theme/theme1.xml><?xml version="1.0" encoding="utf-8"?>
<a:theme xmlns:a="http://schemas.openxmlformats.org/drawingml/2006/main" name="GEANT Associat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10D0992E-CCCF-45DB-AB26-A4F50B75E4D6}" vid="{C2252C9B-28CB-4431-8278-C26B15A769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C14C35B6BD02428EFDFCF6B38DCCFF" ma:contentTypeVersion="3" ma:contentTypeDescription="Create a new document." ma:contentTypeScope="" ma:versionID="cb80918fe4a605eb18370ba55c5d957b">
  <xsd:schema xmlns:xsd="http://www.w3.org/2001/XMLSchema" xmlns:xs="http://www.w3.org/2001/XMLSchema" xmlns:p="http://schemas.microsoft.com/office/2006/metadata/properties" xmlns:ns1="http://schemas.microsoft.com/sharepoint/v3" xmlns:ns2="e7019c98-23ef-46f8-8434-cfd3a3bc7393" targetNamespace="http://schemas.microsoft.com/office/2006/metadata/properties" ma:root="true" ma:fieldsID="19d4d48c21c094bbdb8e7cf95f595ca6" ns1:_="" ns2:_="">
    <xsd:import namespace="http://schemas.microsoft.com/sharepoint/v3"/>
    <xsd:import namespace="e7019c98-23ef-46f8-8434-cfd3a3bc739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019c98-23ef-46f8-8434-cfd3a3bc7393" elementFormDefault="qualified">
    <xsd:import namespace="http://schemas.microsoft.com/office/2006/documentManagement/types"/>
    <xsd:import namespace="http://schemas.microsoft.com/office/infopath/2007/PartnerControls"/>
    <xsd:element name="_dlc_DocId" ma:index="11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3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10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_dlc_DocId xmlns="e7019c98-23ef-46f8-8434-cfd3a3bc7393">GN4PROJ-13-16</_dlc_DocId>
    <_dlc_DocIdUrl xmlns="e7019c98-23ef-46f8-8434-cfd3a3bc7393">
      <Url>https://intranet.geant.org/help-and-support/_layouts/15/DocIdRedir.aspx?ID=GN4PROJ-13-16</Url>
      <Description>GN4PROJ-13-16</Description>
    </_dlc_DocIdUrl>
  </documentManagement>
</p:properties>
</file>

<file path=customXml/itemProps1.xml><?xml version="1.0" encoding="utf-8"?>
<ds:datastoreItem xmlns:ds="http://schemas.openxmlformats.org/officeDocument/2006/customXml" ds:itemID="{F2E35BE0-4019-4082-B1C6-2E4ACDDEA2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e7019c98-23ef-46f8-8434-cfd3a3bc739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4E8D75-8AF6-4906-9862-16846F3CF792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22C07721-32FF-48B6-9D36-E09F4CC3A69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59AA3960-760A-4B61-8C8B-DBF90F37C8C8}">
  <ds:schemaRefs>
    <ds:schemaRef ds:uri="e7019c98-23ef-46f8-8434-cfd3a3bc7393"/>
    <ds:schemaRef ds:uri="http://purl.org/dc/terms/"/>
    <ds:schemaRef ds:uri="http://purl.org/dc/dcmitype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schemas.microsoft.com/sharepoint/v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Final GEANT Association template 16 9 widescreen</Template>
  <TotalTime>18480</TotalTime>
  <Words>576</Words>
  <Application>Microsoft Macintosh PowerPoint</Application>
  <PresentationFormat>On-screen Show (16:9)</PresentationFormat>
  <Paragraphs>172</Paragraphs>
  <Slides>17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GEANT Association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DANTE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Karl Meyer</dc:creator>
  <cp:keywords/>
  <dc:description>change to funding information Nov 2015</dc:description>
  <cp:lastModifiedBy>Matt Mullins</cp:lastModifiedBy>
  <cp:revision>179</cp:revision>
  <dcterms:created xsi:type="dcterms:W3CDTF">2015-04-29T14:13:57Z</dcterms:created>
  <dcterms:modified xsi:type="dcterms:W3CDTF">2026-06-03T20:48:09Z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0x010100EFC14C35B6BD02428EFDFCF6B38DCCFF</vt:lpwstr>
  </property>
  <property fmtid="{D5CDD505-2E9C-101B-9397-08002B2CF9AE}" pid="3" name="_dlc_DocIdItemGuid">
    <vt:lpwstr>44859268-e552-4f71-81b4-ca39bd175d99</vt:lpwstr>
  </property>
</Properties>
</file>