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349" r:id="rId3"/>
    <p:sldId id="355" r:id="rId4"/>
    <p:sldId id="381" r:id="rId5"/>
    <p:sldId id="382" r:id="rId6"/>
    <p:sldId id="350" r:id="rId7"/>
    <p:sldId id="351" r:id="rId8"/>
    <p:sldId id="356" r:id="rId9"/>
    <p:sldId id="271" r:id="rId10"/>
    <p:sldId id="384" r:id="rId11"/>
    <p:sldId id="391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8" r:id="rId23"/>
    <p:sldId id="369" r:id="rId24"/>
    <p:sldId id="370" r:id="rId25"/>
    <p:sldId id="372" r:id="rId26"/>
    <p:sldId id="367" r:id="rId27"/>
    <p:sldId id="373" r:id="rId28"/>
    <p:sldId id="371" r:id="rId29"/>
    <p:sldId id="375" r:id="rId30"/>
    <p:sldId id="376" r:id="rId31"/>
    <p:sldId id="377" r:id="rId32"/>
    <p:sldId id="378" r:id="rId33"/>
    <p:sldId id="379" r:id="rId34"/>
    <p:sldId id="389" r:id="rId35"/>
    <p:sldId id="385" r:id="rId36"/>
    <p:sldId id="386" r:id="rId37"/>
    <p:sldId id="387" r:id="rId38"/>
    <p:sldId id="290" r:id="rId39"/>
    <p:sldId id="261" r:id="rId40"/>
  </p:sldIdLst>
  <p:sldSz cx="9144000" cy="5143500" type="screen16x9"/>
  <p:notesSz cx="6858000" cy="9144000"/>
  <p:embeddedFontLst>
    <p:embeddedFont>
      <p:font typeface="Unbounded" pitchFamily="2" charset="77"/>
      <p:regular r:id="rId42"/>
      <p:bold r:id="rId43"/>
    </p:embeddedFont>
    <p:embeddedFont>
      <p:font typeface="Unbounded Light" pitchFamily="2" charset="77"/>
      <p:regular r:id="rId44"/>
    </p:embeddedFont>
    <p:embeddedFont>
      <p:font typeface="Unbounded Medium" pitchFamily="2" charset="77"/>
      <p:regular r:id="rId45"/>
    </p:embeddedFont>
    <p:embeddedFont>
      <p:font typeface="Unbounded SemiBold" pitchFamily="2" charset="77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8"/>
    <p:restoredTop sz="94671"/>
  </p:normalViewPr>
  <p:slideViewPr>
    <p:cSldViewPr snapToGrid="0">
      <p:cViewPr varScale="1">
        <p:scale>
          <a:sx n="133" d="100"/>
          <a:sy n="133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B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F258C5BC-64F0-D842-9F3B-57F9E7B3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592401F6-4C62-76DD-8CCC-91044480A2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FB5B62EA-4203-AB76-DE49-D063AC924E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1749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DD4FD523-D025-87F0-17CC-D9EA979D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8D2C64BE-896B-6DCC-F41B-2C7A845D2F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F567BFD0-BBA7-225F-2E69-688E11DBF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5604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0CABD85A-6209-3D3E-3973-89ED99608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1A432ECC-9D67-2FDA-8E5B-5C7BAFA0D9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6BBD9F29-2A2A-C624-D312-9BBFC2C3EA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4159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BF44B8BD-BDD3-3E0C-020D-6E50B13B9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A77C0058-88A9-F8A6-1D32-C7C892F29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957962C1-D9FA-D01B-7C02-E73C755DB5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80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33D08699-C4D5-1104-392A-BA5FC52D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CD08A907-4738-DC8A-D34F-EA0694E0B2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6015606F-A482-950C-E11A-50D19FDF35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959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D1A2A27F-238B-A02B-08E0-557BFEC2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C85822EA-EFA7-37B8-2620-90F268D2B5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618A50CF-646A-AA9E-71E1-53D4413A1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560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57C3B546-85C5-D4EB-18E7-93DB68EAD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F5906730-AD8F-D0F7-210A-EDA58A8461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6DE14D09-ADCD-B146-0C2F-C456FD396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8436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0FA946FB-D1E8-63C3-6FE8-72B8F6D3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6704A843-E219-CF5B-E4B7-6F55F6DD40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08CD113A-B062-C058-9B13-CE81EBD3EE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028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5413FCA7-9398-DA05-363A-B08D2BD1D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14F57D4D-A287-DE8C-943E-D8096977A2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C0AF1B63-22F7-49A8-8610-E79090D9C4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161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E51E6D01-684C-1C2A-CABB-AE62430D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02F15E75-0F72-15C9-0D1D-FCD7199F70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0796AF95-8819-2CFC-AFB0-A3719C602F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17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521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ACE954D-B8C4-F85F-3F9B-099DE93F6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D1541B12-BE79-EDF6-E8D0-7BAF3DEDA0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B103A9CB-5306-03B6-0374-7AA264F647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477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9268ADE-DD7B-CC32-C962-043ECB5E0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1CF297ED-972C-C458-271D-8AB7D05E88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0E0E43CE-2C7E-AD0B-4218-BAEBBB1A2D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611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375AD94B-7DEB-C5F2-4213-DF16BBA5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3BED14FE-802E-470A-587F-4677ADD300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5C392DA2-AE05-3E34-0361-DA5924341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682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0244868-BEB0-521C-B322-21BD4EA16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AD85CFFA-6B48-2341-9401-6DE9DC7B90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BA8CDE11-928E-E747-45A7-2E05C6F2AF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5085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698F47CD-AAF4-6749-8B68-3F1273B9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CDE82608-33D8-D733-3E44-84A5284054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31F7E649-FD80-ADDA-B9B4-B591A2856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053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040A885-D91E-6797-1D66-3C97068BB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0D0E541E-6395-83DF-2EA0-09236F2803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FA854278-137D-87F9-67BD-353D1DB89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903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E3835F04-DBF6-80A9-D8A3-0B855702B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AA45D79F-4C8C-FD28-79D8-ED9CF085FE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0E206D67-87FF-F214-F6A3-80F007B838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39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794752F0-320A-04E0-F5F1-C913C7241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E51890DA-6762-B5F6-B5E7-3AA06EA9EE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B3C1E666-B1B0-87CB-BE7E-EEA58B15E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365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94E48431-F8EC-1BEE-903F-85F5858C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33A8C82C-C67C-5CFA-445B-91C1F64876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1E264A70-F5DD-F6CB-3F7B-AE6D399B4F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9760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3F255A10-2828-9199-707D-08F24C20A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FD1ED555-62D9-1340-A319-9639E34D6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E8BF9231-4F8F-0588-ADD3-2F859A2AF3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50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7585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2A73C9DB-1DE5-5909-DF91-F0C5DD2F4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E7F0CDD0-2C41-4129-6856-100D5826C1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27541090-670A-30C8-F724-113B785D21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423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82E8381-EBC3-5544-85F1-BF119EA4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2558DFCF-C8E7-E9BD-2EEA-FD366A27AA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0ED4FF5F-5A9D-0B12-5B92-FC6E10C1B6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558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5B40AD60-D5A9-3F81-7816-0212B3DA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9BCAD6DE-D1F7-DFF0-BF66-C6A14A5E70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4E542478-4A12-F7FD-BB8B-4EE4628A40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1626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E0733707-DEA3-B9DA-1A9C-9DAB2E33A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8EF68116-B7C2-F07B-8D35-97BD8F8920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95EAE557-771B-E65A-9594-F09B602798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3275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DBBA7318-4428-AA89-3679-9E6469588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F06D04E0-033F-BC3A-B0A5-B87A0C02F4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55A61E8F-8DC2-1339-873D-8FEFBFFB5F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8040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454E951A-8A6E-C2D0-EA4F-BAC07B8A6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4B6CE26F-BAEE-3B2F-2592-79F9E4C09C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F42DC520-3715-9238-EDCB-26FB6DAF8C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468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0E1B54C9-AE78-49AF-8FC0-FB48355C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4A36A4E1-587E-49AD-9768-B798DF6202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299D2152-FA7A-6092-6084-5FA7544C95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4100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3F37B2A-D093-2FE7-35BF-D9D01C78C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CAD9697F-786C-72B0-CC54-3C5F8301E1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1E13BC20-19C7-E781-8CEE-E5340ADE2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9737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c66c57f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58" name="Google Shape;58;g22c66c57f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150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c66c57f2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124" name="Google Shape;124;g22c66c57f2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9DE99374-D6BE-A714-A381-BB9E1110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F0439681-4CB4-AE89-C552-CCC53020D9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A942FC77-7303-B0F6-FF70-303719FC50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28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A0704681-EB23-B1CE-DF85-C24C1969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CD709A17-97AB-D30F-9460-0CDE7CC24D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C63C6AE1-6AB1-AEF1-5AA7-E33B157E0D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273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004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10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F805EFE5-A9EB-598F-6402-696CB750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>
            <a:extLst>
              <a:ext uri="{FF2B5EF4-FFF2-40B4-BE49-F238E27FC236}">
                <a16:creationId xmlns:a16="http://schemas.microsoft.com/office/drawing/2014/main" id="{24A1B545-CC0D-7E5C-14C5-A2A740129D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>
            <a:extLst>
              <a:ext uri="{FF2B5EF4-FFF2-40B4-BE49-F238E27FC236}">
                <a16:creationId xmlns:a16="http://schemas.microsoft.com/office/drawing/2014/main" id="{0E8E7A80-12ED-EDE8-4D37-5DE293FD83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82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c66c57f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BR"/>
          </a:p>
        </p:txBody>
      </p:sp>
      <p:sp>
        <p:nvSpPr>
          <p:cNvPr id="77" name="Google Shape;77;g22c66c57f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67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4.tiff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2.tiff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11.tiff"/><Relationship Id="rId4" Type="http://schemas.openxmlformats.org/officeDocument/2006/relationships/image" Target="../media/image3.png"/><Relationship Id="rId9" Type="http://schemas.openxmlformats.org/officeDocument/2006/relationships/image" Target="../media/image10.tiff"/><Relationship Id="rId14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tiff"/><Relationship Id="rId3" Type="http://schemas.openxmlformats.org/officeDocument/2006/relationships/image" Target="../media/image4.png"/><Relationship Id="rId7" Type="http://schemas.openxmlformats.org/officeDocument/2006/relationships/image" Target="../media/image2.emf"/><Relationship Id="rId12" Type="http://schemas.openxmlformats.org/officeDocument/2006/relationships/image" Target="../media/image19.tiff"/><Relationship Id="rId17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8.tiff"/><Relationship Id="rId5" Type="http://schemas.openxmlformats.org/officeDocument/2006/relationships/image" Target="../media/image6.png"/><Relationship Id="rId15" Type="http://schemas.openxmlformats.org/officeDocument/2006/relationships/image" Target="../media/image22.tiff"/><Relationship Id="rId10" Type="http://schemas.openxmlformats.org/officeDocument/2006/relationships/image" Target="../media/image17.tiff"/><Relationship Id="rId4" Type="http://schemas.openxmlformats.org/officeDocument/2006/relationships/image" Target="../media/image5.png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tiff"/><Relationship Id="rId3" Type="http://schemas.openxmlformats.org/officeDocument/2006/relationships/image" Target="../media/image4.png"/><Relationship Id="rId7" Type="http://schemas.openxmlformats.org/officeDocument/2006/relationships/image" Target="../media/image2.emf"/><Relationship Id="rId12" Type="http://schemas.openxmlformats.org/officeDocument/2006/relationships/image" Target="../media/image2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7.tiff"/><Relationship Id="rId5" Type="http://schemas.openxmlformats.org/officeDocument/2006/relationships/image" Target="../media/image6.png"/><Relationship Id="rId10" Type="http://schemas.openxmlformats.org/officeDocument/2006/relationships/image" Target="../media/image26.tiff"/><Relationship Id="rId4" Type="http://schemas.openxmlformats.org/officeDocument/2006/relationships/image" Target="../media/image5.png"/><Relationship Id="rId9" Type="http://schemas.openxmlformats.org/officeDocument/2006/relationships/image" Target="../media/image25.tiff"/><Relationship Id="rId14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42.tiff"/><Relationship Id="rId18" Type="http://schemas.openxmlformats.org/officeDocument/2006/relationships/image" Target="../media/image47.tiff"/><Relationship Id="rId3" Type="http://schemas.openxmlformats.org/officeDocument/2006/relationships/image" Target="../media/image4.png"/><Relationship Id="rId7" Type="http://schemas.openxmlformats.org/officeDocument/2006/relationships/image" Target="../media/image2.emf"/><Relationship Id="rId12" Type="http://schemas.openxmlformats.org/officeDocument/2006/relationships/image" Target="../media/image41.tiff"/><Relationship Id="rId17" Type="http://schemas.openxmlformats.org/officeDocument/2006/relationships/image" Target="../media/image46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tif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40.tiff"/><Relationship Id="rId5" Type="http://schemas.openxmlformats.org/officeDocument/2006/relationships/image" Target="../media/image6.png"/><Relationship Id="rId15" Type="http://schemas.openxmlformats.org/officeDocument/2006/relationships/image" Target="../media/image44.tiff"/><Relationship Id="rId10" Type="http://schemas.openxmlformats.org/officeDocument/2006/relationships/image" Target="../media/image39.tiff"/><Relationship Id="rId19" Type="http://schemas.openxmlformats.org/officeDocument/2006/relationships/image" Target="../media/image48.tiff"/><Relationship Id="rId4" Type="http://schemas.openxmlformats.org/officeDocument/2006/relationships/image" Target="../media/image5.png"/><Relationship Id="rId9" Type="http://schemas.openxmlformats.org/officeDocument/2006/relationships/image" Target="../media/image38.tiff"/><Relationship Id="rId1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385" y="-92733"/>
            <a:ext cx="9264769" cy="5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4CFA9B-C84F-9549-755C-7E7588DDAB88}"/>
              </a:ext>
            </a:extLst>
          </p:cNvPr>
          <p:cNvSpPr/>
          <p:nvPr/>
        </p:nvSpPr>
        <p:spPr>
          <a:xfrm>
            <a:off x="302079" y="3518481"/>
            <a:ext cx="2359478" cy="1298121"/>
          </a:xfrm>
          <a:prstGeom prst="rect">
            <a:avLst/>
          </a:prstGeom>
          <a:solidFill>
            <a:srgbClr val="1C1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55;p13"/>
          <p:cNvSpPr txBox="1"/>
          <p:nvPr/>
        </p:nvSpPr>
        <p:spPr>
          <a:xfrm>
            <a:off x="2716423" y="3189223"/>
            <a:ext cx="6427576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INTEGRATED MONITORING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PORTAL FOR LATIN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AMERICAN NRENs</a:t>
            </a:r>
            <a:endParaRPr lang="en-US" dirty="0">
              <a:solidFill>
                <a:srgbClr val="FFFFFF"/>
              </a:solidFill>
              <a:latin typeface="Unbounded Medium" pitchFamily="2" charset="77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99952B36-1A09-8FBB-5E5F-E0062D0E9EBF}"/>
              </a:ext>
            </a:extLst>
          </p:cNvPr>
          <p:cNvSpPr txBox="1"/>
          <p:nvPr/>
        </p:nvSpPr>
        <p:spPr>
          <a:xfrm>
            <a:off x="2716423" y="4526416"/>
            <a:ext cx="46455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Unbounded" pitchFamily="2" charset="77"/>
                <a:ea typeface="Unbounded Light"/>
                <a:cs typeface="Unbounded Light"/>
                <a:sym typeface="Unbounded Light"/>
              </a:rPr>
              <a:t>Tiago Monsores, Lead Network Engineer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BB32F-692B-8A1F-8406-097BDA789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" y="3454034"/>
            <a:ext cx="1934646" cy="9490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B7250E18-C21D-5E02-3E28-39DB1B322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0CC14620-F5E3-43B7-0FA8-89909B4B10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8E44D278-0744-8A42-2324-D1FDACB170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2A595318-65AD-B40D-B64A-D0648EFF35C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C9F74B21-7FD3-435C-EB23-E474B443AF0B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D0B5CDB6-6854-C1DF-7ACB-BE1D0BDF11E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383FEEF2-D91B-073C-AF47-9A3292765D56}"/>
              </a:ext>
            </a:extLst>
          </p:cNvPr>
          <p:cNvSpPr txBox="1"/>
          <p:nvPr/>
        </p:nvSpPr>
        <p:spPr>
          <a:xfrm>
            <a:off x="1056059" y="1367718"/>
            <a:ext cx="7589425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The Challenge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72087-5EE2-54DE-4733-36BA182C5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12753E29-5ACC-DD72-2769-649880B8A9FE}"/>
              </a:ext>
            </a:extLst>
          </p:cNvPr>
          <p:cNvSpPr txBox="1"/>
          <p:nvPr/>
        </p:nvSpPr>
        <p:spPr>
          <a:xfrm>
            <a:off x="1063434" y="2007878"/>
            <a:ext cx="7108414" cy="274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1C1587"/>
              </a:buClr>
            </a:pPr>
            <a:r>
              <a:rPr lang="en-US" sz="1500" dirty="0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Operating a continental-scale network requires visibility across multiple domains</a:t>
            </a:r>
          </a:p>
          <a:p>
            <a:pPr lvl="0">
              <a:lnSpc>
                <a:spcPct val="150000"/>
              </a:lnSpc>
              <a:buClr>
                <a:srgbClr val="1C1587"/>
              </a:buClr>
            </a:pPr>
            <a:endParaRPr lang="en-US" sz="400" b="1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Backbone infrastructure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Routing and BGP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Network flows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Service monitoring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User-facing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F27A5-51F1-4208-494A-A377D193D7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9A196DA1-E6D0-A942-87AA-88483E1D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B69603B7-A821-042E-4778-B8455D4F8F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9EF19734-C2BC-0918-C6F4-1A379F9913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0C9DD217-A48C-8D5F-9F39-DD71E29909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5AD01333-6AF7-DB95-FF4D-B6D89FB9307B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FC17C5BB-3AF9-55E6-5204-96438AF3D7F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03D9CBF8-6711-C8A9-02F8-98699513F63E}"/>
              </a:ext>
            </a:extLst>
          </p:cNvPr>
          <p:cNvSpPr txBox="1"/>
          <p:nvPr/>
        </p:nvSpPr>
        <p:spPr>
          <a:xfrm>
            <a:off x="1056059" y="1367718"/>
            <a:ext cx="7589425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The Challenge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291860-9549-10DD-2415-53B65D0EA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A2FEDC89-2BF9-2973-1044-47E75BA4CDFA}"/>
              </a:ext>
            </a:extLst>
          </p:cNvPr>
          <p:cNvSpPr txBox="1"/>
          <p:nvPr/>
        </p:nvSpPr>
        <p:spPr>
          <a:xfrm>
            <a:off x="685481" y="2004076"/>
            <a:ext cx="7773037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1C1587"/>
              </a:buClr>
            </a:pPr>
            <a:r>
              <a:rPr lang="en-US" sz="1500" dirty="0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The problem</a:t>
            </a:r>
          </a:p>
          <a:p>
            <a:pPr lvl="0" algn="ctr">
              <a:lnSpc>
                <a:spcPct val="150000"/>
              </a:lnSpc>
              <a:buClr>
                <a:srgbClr val="1C1587"/>
              </a:buClr>
            </a:pPr>
            <a:r>
              <a:rPr lang="en-US" sz="1500" dirty="0">
                <a:solidFill>
                  <a:srgbClr val="1E2283"/>
                </a:solidFill>
                <a:latin typeface="Unbounded Light"/>
                <a:sym typeface="Unbounded Light"/>
              </a:rPr>
              <a:t>Information was distributed across multiple independent systems which customers don’t have access</a:t>
            </a:r>
          </a:p>
          <a:p>
            <a:pPr lvl="0" algn="ctr">
              <a:lnSpc>
                <a:spcPct val="150000"/>
              </a:lnSpc>
              <a:buClr>
                <a:srgbClr val="1C1587"/>
              </a:buClr>
            </a:pPr>
            <a:endParaRPr lang="en-US" sz="800" dirty="0">
              <a:solidFill>
                <a:srgbClr val="1E2283"/>
              </a:solidFill>
              <a:latin typeface="Unbounded Light"/>
              <a:sym typeface="Unbounded Light"/>
            </a:endParaRPr>
          </a:p>
          <a:p>
            <a:pPr lvl="0" algn="ctr">
              <a:lnSpc>
                <a:spcPct val="150000"/>
              </a:lnSpc>
              <a:buClr>
                <a:srgbClr val="1C1587"/>
              </a:buClr>
            </a:pPr>
            <a:r>
              <a:rPr lang="en-US" sz="1500" dirty="0">
                <a:solidFill>
                  <a:srgbClr val="1E2283"/>
                </a:solidFill>
                <a:latin typeface="Unbounded Medium" pitchFamily="2" charset="77"/>
                <a:sym typeface="Unbounded Light"/>
              </a:rPr>
              <a:t>The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D9688-D14D-890B-798C-C9A48643A0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7E44DC-81EF-43F0-46E4-73570D0560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052" y="3707034"/>
            <a:ext cx="3639894" cy="7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713CD3F7-9FA8-8726-73CD-4DC815C0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1FA310-AEC5-3EC8-853E-82832980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536" y="746292"/>
            <a:ext cx="3599334" cy="4354507"/>
          </a:xfrm>
          <a:prstGeom prst="rect">
            <a:avLst/>
          </a:prstGeom>
        </p:spPr>
      </p:pic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8B8B36AC-0431-14CA-9D5E-A8343DEE11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84EFE0BD-51BF-3993-21BF-9B1CCFF12C7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A8D99261-AA41-270E-BFE6-F74C566F8F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D366DDD0-CE52-430A-0437-29BC8C7D95A3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0A47140D-E5C4-7255-3E51-AC12859208B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4CB997AB-16DC-ABC8-B033-55BEDEBCA9E7}"/>
              </a:ext>
            </a:extLst>
          </p:cNvPr>
          <p:cNvSpPr txBox="1"/>
          <p:nvPr/>
        </p:nvSpPr>
        <p:spPr>
          <a:xfrm>
            <a:off x="1056061" y="1367718"/>
            <a:ext cx="28062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Architecture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AD5FF-E7E5-2E45-B5D0-85A552BE8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291DD-503A-C7E1-2A4D-14CA7566FA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6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AB17F5A7-B12C-1A63-ABEB-AA3024EE4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3456AB47-4A82-F964-B2ED-787B5D570A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A4FA9108-E498-A7B5-E14C-E828B9FDCA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3E49A0A9-639B-7E4E-9B39-8D9DA9C154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98EF8B5A-0575-36FE-EFC0-28CF0A10D9B2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3E6D10B0-AA5C-12DC-7F89-EF945BCC971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CB156C7E-F033-C70B-2AD1-CA68E51309C2}"/>
              </a:ext>
            </a:extLst>
          </p:cNvPr>
          <p:cNvSpPr txBox="1"/>
          <p:nvPr/>
        </p:nvSpPr>
        <p:spPr>
          <a:xfrm>
            <a:off x="1056060" y="1367718"/>
            <a:ext cx="3153581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Graphical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Interface and Authentication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D8A6B-505E-FF25-8A3A-F7A8B0D65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EEB47381-2B8C-4B31-39AF-109CA8ED2D01}"/>
              </a:ext>
            </a:extLst>
          </p:cNvPr>
          <p:cNvSpPr txBox="1"/>
          <p:nvPr/>
        </p:nvSpPr>
        <p:spPr>
          <a:xfrm>
            <a:off x="4243903" y="1493328"/>
            <a:ext cx="4512471" cy="244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Graphical interface built with Drupal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Drupal is an open-source Content Management System (CMS)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Authentication uses Shibboleth for federated login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It can be accessed using the following URL: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CA22A-DF2E-4911-0C80-3DAA6AA6E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637" y="3025714"/>
            <a:ext cx="948680" cy="725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722AC-2EDE-7EDC-07BC-ABC2C8813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249" y="3194952"/>
            <a:ext cx="1389896" cy="480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F7AE1-948E-FB70-2217-C2730FA478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52039-2F17-D080-BE4D-7B5CFDFB6D71}"/>
              </a:ext>
            </a:extLst>
          </p:cNvPr>
          <p:cNvSpPr txBox="1"/>
          <p:nvPr/>
        </p:nvSpPr>
        <p:spPr>
          <a:xfrm>
            <a:off x="2110982" y="4002617"/>
            <a:ext cx="479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2283"/>
                </a:solidFill>
                <a:latin typeface="Unbounded" pitchFamily="2" charset="77"/>
                <a:ea typeface="Unbounded Light"/>
                <a:cs typeface="Unbounded Light"/>
                <a:sym typeface="Unbounded Light"/>
              </a:rPr>
              <a:t>https://imp.redclara.net</a:t>
            </a:r>
            <a:endParaRPr lang="en-BR" sz="2400" dirty="0">
              <a:latin typeface="Unbound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01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CF43B490-0EEB-A505-60D5-F9B193426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57C2A821-1D04-B609-48F6-76EF155C3B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A76D063D-BB93-A8DB-A4D8-EE67A5CD268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F1E2109F-EDFA-D496-5975-1958DE9110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5F81C935-91FE-5B62-8EE3-72E03C20F61E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4E231B25-B2C3-323A-7432-D93F6E01C56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65318B3B-EC96-A2E3-5DB3-710BB3BE7164}"/>
              </a:ext>
            </a:extLst>
          </p:cNvPr>
          <p:cNvSpPr txBox="1"/>
          <p:nvPr/>
        </p:nvSpPr>
        <p:spPr>
          <a:xfrm>
            <a:off x="1056060" y="1367718"/>
            <a:ext cx="3269052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Traffic and  BGP Monitoring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882F9-61E5-DAA3-5576-21421F889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97403DB7-DCDF-477A-820A-E6CD15BA7BB6}"/>
              </a:ext>
            </a:extLst>
          </p:cNvPr>
          <p:cNvSpPr txBox="1"/>
          <p:nvPr/>
        </p:nvSpPr>
        <p:spPr>
          <a:xfrm>
            <a:off x="4243903" y="1493328"/>
            <a:ext cx="4512471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SNMP and Telemetry metrics collected with Telegraf using a polling time of  30 seconds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Latency measured with IP SLA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Data is stored in </a:t>
            </a:r>
            <a:r>
              <a:rPr lang="en-US" sz="16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InfluxDB</a:t>
            </a:r>
            <a:endParaRPr lang="en-US" sz="1600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Availability and Alerts provided  by Zabbix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Dashboards built                           with Grafana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63661-4D77-383A-5EFE-5ADE25C78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23" y="2698411"/>
            <a:ext cx="1411698" cy="382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8F46D-88E5-14ED-C28A-B744612E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802" y="3838474"/>
            <a:ext cx="1235559" cy="323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F6CB2C-2C5D-4E77-8792-7011C11BE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9849" y="2665601"/>
            <a:ext cx="791150" cy="80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4DA8A9-C12D-BD16-4AC9-A36349A72E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582" t="29880" r="21734" b="30161"/>
          <a:stretch>
            <a:fillRect/>
          </a:stretch>
        </p:blipFill>
        <p:spPr>
          <a:xfrm>
            <a:off x="1119523" y="3127415"/>
            <a:ext cx="1411698" cy="376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C970B-7818-34EF-63F5-ACF67FF718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6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213516B2-1E93-7D22-5423-02C60B32A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E778A-FBF1-8315-7E54-1E611475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87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BEDA8C9F-5DAE-580A-69D3-C3A101A6B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E6986-392E-42E8-6E66-FB564588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7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B43EB90F-6688-5EE6-C530-07DE727CA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20B6F56A-77BB-A8D7-CE7A-17E004EEAB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691D03A0-8F6B-081A-684E-510865DA8E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AEEEB735-7A75-0068-46B9-1F4850824F0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42F7E15F-F054-6701-D31F-5EC710DB6AD3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4BEACBA2-B8CC-6FCC-0DE5-66882FAD26A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8AF8120B-1906-B7B3-1D3A-972869B7D7AD}"/>
              </a:ext>
            </a:extLst>
          </p:cNvPr>
          <p:cNvSpPr txBox="1"/>
          <p:nvPr/>
        </p:nvSpPr>
        <p:spPr>
          <a:xfrm>
            <a:off x="1056060" y="1367718"/>
            <a:ext cx="3269052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Network Flows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Monitoring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A8FFE-1615-0A88-793B-4C664D64A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B2E631AF-E703-9FF4-41F1-5295181A3143}"/>
              </a:ext>
            </a:extLst>
          </p:cNvPr>
          <p:cNvSpPr txBox="1"/>
          <p:nvPr/>
        </p:nvSpPr>
        <p:spPr>
          <a:xfrm>
            <a:off x="4243903" y="1493328"/>
            <a:ext cx="4655414" cy="244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Netflow</a:t>
            </a: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v9 is configured on the routers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Only 0.01% of the packets are sampled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Flows are exported to Logstash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Data is enriched and sent to Elasticsearch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Dashboards are built with Kibana and are part of </a:t>
            </a: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ElastiFlow</a:t>
            </a:r>
            <a:endParaRPr lang="en-US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FEB7-F0DC-3F3A-394D-A92524A40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922" y="2667618"/>
            <a:ext cx="1241675" cy="124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1E280-1F29-6E3D-2EDD-27607AD20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8805" y="2970538"/>
            <a:ext cx="1734890" cy="554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86805-27D8-E942-14DF-7D432668EB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1048046B-AF30-5B1F-B3F0-D34B47CD4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D1BC52-2613-D0DE-0E0F-CEA8CAE8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66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ED75C8BF-40DA-1A0F-4721-B3DD74D9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53C53-84C4-0ABA-94B6-A2824C7F7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0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4243903" y="1493328"/>
            <a:ext cx="4401581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RedCLARA is responsible for the implementation and management of the network infrastructure that interconnects the Latin American National Research and Education Networks (NRENs), and through them, a large number of universities and research centers.</a:t>
            </a:r>
          </a:p>
        </p:txBody>
      </p:sp>
      <p:sp>
        <p:nvSpPr>
          <p:cNvPr id="85" name="Google Shape;85;p15"/>
          <p:cNvSpPr txBox="1"/>
          <p:nvPr/>
        </p:nvSpPr>
        <p:spPr>
          <a:xfrm>
            <a:off x="1056061" y="1367718"/>
            <a:ext cx="28062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1E7D8-FDD0-0B06-8147-A62CB5DF5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56717-A13D-AE8F-2F6D-054E3DA63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52" y="2377956"/>
            <a:ext cx="2818903" cy="151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4C004-8E30-B5DF-E1F5-F5D155DF39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3B071523-72C4-8E96-8CCF-1877C0910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B0EA6-D9AA-9367-1E30-329D955A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83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A26ABFED-1E82-E307-B7E4-ECC09E0E3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64283-BBF4-E04E-CDA4-7042AE9F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3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5019A302-5BDF-1263-5BF5-F5B457DED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39E75-BE71-DEA3-C6C2-D33F36499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73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8873A264-5B0E-3713-43AC-4CB84DD9A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39B53-8F42-575E-2FD2-FC068FD4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9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DEF36792-13EB-53D3-A5BA-B159574B5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F1E9882B-415D-0A69-3814-EB8F8C309C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25A80139-54E1-A60F-9390-C459917240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8C56C8A2-A86A-AC4A-97AB-49900E9F60D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A7D53B66-A250-3DB1-5832-840E6FE8DEAD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DB863A31-F577-BEE6-32C4-7F2A189B7D7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B1EF199B-939A-D963-EEE9-EFB0B2F794FD}"/>
              </a:ext>
            </a:extLst>
          </p:cNvPr>
          <p:cNvSpPr txBox="1"/>
          <p:nvPr/>
        </p:nvSpPr>
        <p:spPr>
          <a:xfrm>
            <a:off x="1056060" y="1367718"/>
            <a:ext cx="326905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 err="1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WeatherMap</a:t>
            </a:r>
            <a:endParaRPr lang="en-AU" sz="2400" b="1" dirty="0">
              <a:solidFill>
                <a:srgbClr val="1E228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CC796-9CBF-0CAE-DDF2-DF924CA07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925FFDE9-0B21-8786-D20A-9E7C86F75A9F}"/>
              </a:ext>
            </a:extLst>
          </p:cNvPr>
          <p:cNvSpPr txBox="1"/>
          <p:nvPr/>
        </p:nvSpPr>
        <p:spPr>
          <a:xfrm>
            <a:off x="4243903" y="1493328"/>
            <a:ext cx="4512471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Two different </a:t>
            </a: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WeatherMaps</a:t>
            </a:r>
            <a:endParaRPr lang="en-US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Interactive </a:t>
            </a: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WeatherMap</a:t>
            </a: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built with </a:t>
            </a: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GlobalNOC</a:t>
            </a: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Network Map Panel plugin for Grafana (new)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Backbone </a:t>
            </a: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WeatherMap</a:t>
            </a: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built with Zabbix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General view for backbone circuit outages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12504-70B9-C7D7-5F9E-DE21BF1F90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98A05A-5FFD-391C-3AB3-0224866C4E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697" y="2915995"/>
            <a:ext cx="1235559" cy="323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5A4D-8448-7A27-F313-627AF4137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771" y="2673048"/>
            <a:ext cx="791150" cy="8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0A998631-BB24-2AB7-41D8-05B1F45C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6AEED-E758-966C-AB06-EB94F15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98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1FDD04B3-59DF-2478-8A3F-3CA73588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5E50FB-2E33-6602-A36B-4C399003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374B8148-2505-BD54-A5DA-F9865BF6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0ACC6287-FD27-A39C-26D2-3CA9230087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574CC103-A1C7-2581-B254-6BD9C811B1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262DCB8E-E59F-0988-3F12-271C2D5D690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118ABD8B-8B7A-A57A-6391-EBBFF618D96E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3A3D9102-1F0E-D134-295D-B0D10F29045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D1A75AA1-738A-0868-1671-F705755F1BFE}"/>
              </a:ext>
            </a:extLst>
          </p:cNvPr>
          <p:cNvSpPr txBox="1"/>
          <p:nvPr/>
        </p:nvSpPr>
        <p:spPr>
          <a:xfrm>
            <a:off x="1056060" y="1367718"/>
            <a:ext cx="326905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 err="1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WebSSH</a:t>
            </a:r>
            <a:endParaRPr lang="en-AU" sz="2400" b="1" dirty="0">
              <a:solidFill>
                <a:srgbClr val="1E228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F6EA1-9A6E-CF2A-C3FB-DB55DE06F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2AA23C69-FC9A-B5E6-C271-4373995F8966}"/>
              </a:ext>
            </a:extLst>
          </p:cNvPr>
          <p:cNvSpPr txBox="1"/>
          <p:nvPr/>
        </p:nvSpPr>
        <p:spPr>
          <a:xfrm>
            <a:off x="4243903" y="1493328"/>
            <a:ext cx="4512471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Built with </a:t>
            </a:r>
            <a:r>
              <a:rPr lang="en-US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WebSSH</a:t>
            </a: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en-US" sz="12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(https://</a:t>
            </a:r>
            <a:r>
              <a:rPr lang="en-US" sz="12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github.com</a:t>
            </a:r>
            <a:r>
              <a:rPr lang="en-US" sz="12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/</a:t>
            </a:r>
            <a:r>
              <a:rPr lang="en-US" sz="12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huashengdun</a:t>
            </a:r>
            <a:r>
              <a:rPr lang="en-US" sz="12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/</a:t>
            </a:r>
            <a:r>
              <a:rPr lang="en-US" sz="12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webssh</a:t>
            </a:r>
            <a:r>
              <a:rPr lang="en-US" sz="12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)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User authentication, command authorization and accounting done by TACACSGUI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Only ping, traceroute and a set of show commands are allowed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258DF-5BB6-87A3-6B08-058148210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87" y="3303722"/>
            <a:ext cx="2601671" cy="4616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BF52A9-F868-BE59-2F9B-19986718AAA4}"/>
              </a:ext>
            </a:extLst>
          </p:cNvPr>
          <p:cNvGrpSpPr/>
          <p:nvPr/>
        </p:nvGrpSpPr>
        <p:grpSpPr>
          <a:xfrm>
            <a:off x="1303048" y="2540384"/>
            <a:ext cx="2192597" cy="463938"/>
            <a:chOff x="1620548" y="2473883"/>
            <a:chExt cx="2192597" cy="4639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4A90D5-0084-0F4C-73AC-D2E4ED0C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0548" y="2473883"/>
              <a:ext cx="461665" cy="4616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1F34BE-B90E-A094-A17A-156708BBC3B1}"/>
                </a:ext>
              </a:extLst>
            </p:cNvPr>
            <p:cNvSpPr txBox="1"/>
            <p:nvPr/>
          </p:nvSpPr>
          <p:spPr>
            <a:xfrm>
              <a:off x="2082213" y="2476156"/>
              <a:ext cx="1730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R" sz="2400" b="1" dirty="0">
                  <a:latin typeface=""/>
                </a:rPr>
                <a:t>WebSSH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30283E-8BF7-33A6-E995-6CBADC96F1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5E76E06C-EDD5-04DA-54AF-3D1AC496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86EDB-3FE9-42EE-8DEE-6DCF2769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88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6F7067EF-223D-3A64-1F07-2E27485A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4E1F20EA-E499-C1E4-2550-6DDE3623C0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7D5E4BC5-E1DB-6FB3-BFE1-96816FE250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5C1E61F4-F3BC-1293-EF8C-EDCF8658CE3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C26C5E5C-D715-0557-DD8C-65A9DDAAF453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943F0B5C-0D47-2F32-2909-05D90216E28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EB6BD5BE-ED82-0561-DB72-4C98435F50F9}"/>
              </a:ext>
            </a:extLst>
          </p:cNvPr>
          <p:cNvSpPr txBox="1"/>
          <p:nvPr/>
        </p:nvSpPr>
        <p:spPr>
          <a:xfrm>
            <a:off x="1056060" y="1367718"/>
            <a:ext cx="326905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 err="1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eduroam</a:t>
            </a:r>
            <a:endParaRPr lang="en-AU" sz="2400" b="1" dirty="0">
              <a:solidFill>
                <a:srgbClr val="1E228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7146C-38C7-7CEE-FDE4-F1C80DD41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0B9F7883-38FD-6B32-39B6-26F73AC1A93E}"/>
              </a:ext>
            </a:extLst>
          </p:cNvPr>
          <p:cNvSpPr txBox="1"/>
          <p:nvPr/>
        </p:nvSpPr>
        <p:spPr>
          <a:xfrm>
            <a:off x="4243903" y="1493328"/>
            <a:ext cx="4512471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eduroam</a:t>
            </a: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information is collected from logs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Logs are ingested to ELK </a:t>
            </a:r>
            <a:r>
              <a:rPr lang="en-US" sz="16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Stak</a:t>
            </a:r>
            <a:endParaRPr lang="en-US" sz="1600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Custom dashboards have been created to output the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BEDA1-CE14-AA7F-4742-493858FC7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041" y="2346780"/>
            <a:ext cx="1241675" cy="1241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84863-837F-3469-AF91-201B892CEC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395CF0-9496-0BC3-E4F9-6CFAD5608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3" y="2506836"/>
            <a:ext cx="811079" cy="253057"/>
          </a:xfrm>
          <a:prstGeom prst="rect">
            <a:avLst/>
          </a:prstGeom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056061" y="1367718"/>
            <a:ext cx="28062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Members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1E7D8-FDD0-0B06-8147-A62CB5DF5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6E4AAB-DE4E-72C1-4E2C-6A537D091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1501" y="2439730"/>
            <a:ext cx="895335" cy="3816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98810E-4FEE-D3EB-EFD6-3186FC458B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6529" y="2477618"/>
            <a:ext cx="843963" cy="330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0404B-2048-2E50-4C14-666CB946EF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894" y="3043294"/>
            <a:ext cx="1024268" cy="437021"/>
          </a:xfrm>
          <a:prstGeom prst="rect">
            <a:avLst/>
          </a:prstGeom>
        </p:spPr>
      </p:pic>
      <p:pic>
        <p:nvPicPr>
          <p:cNvPr id="26" name="Picture 2" descr="Red Académica Uruguaya">
            <a:extLst>
              <a:ext uri="{FF2B5EF4-FFF2-40B4-BE49-F238E27FC236}">
                <a16:creationId xmlns:a16="http://schemas.microsoft.com/office/drawing/2014/main" id="{4EDFBAEB-25C3-B1DE-A4D0-9A0306C1E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17" y="3024391"/>
            <a:ext cx="998079" cy="44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C4CEBAE1-AAA5-FDC8-55AD-262A0D071DFA}"/>
              </a:ext>
            </a:extLst>
          </p:cNvPr>
          <p:cNvSpPr txBox="1"/>
          <p:nvPr/>
        </p:nvSpPr>
        <p:spPr>
          <a:xfrm>
            <a:off x="4243903" y="1493328"/>
            <a:ext cx="4498389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Currently RedCLARA has 7 associated members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The coverage area is 12.9 million km²</a:t>
            </a:r>
          </a:p>
          <a:p>
            <a:pPr marL="28575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For comparison, Europe area is       10.2 million km²</a:t>
            </a:r>
          </a:p>
          <a:p>
            <a:pPr marL="28575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+105,435 km of network circuits</a:t>
            </a:r>
          </a:p>
          <a:p>
            <a:pPr marL="28575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+2,000 connected universities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2077E-B1CC-3B7B-D0E5-C0CE1B72B4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0581" y="3726853"/>
            <a:ext cx="895335" cy="314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83875-1EA4-E051-327F-0AD79C085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3088" y="3637701"/>
            <a:ext cx="508634" cy="499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689B1-C660-D424-09BD-7DB9D2E25C6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E87AB24A-E3F1-78A1-ADB9-381A6AAB2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6EFAE-3F8A-3DE1-1D25-9B70A6EF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7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C3F29253-1649-D977-458D-587826F3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41100-989B-E6FD-1F5B-4DFEBE5FF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34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F34A2D45-8FC6-D5AD-CCF4-D0C7E2DD1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050EBFA3-A9B3-4657-7B73-87DE0EA5B1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08028736-82D2-59FB-29BF-E803DC544D6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2E9695F9-445D-3BC8-51CB-3CE5246852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860B8DC4-9590-C286-6237-9AE1DCA544D4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4C93EC9C-D5DC-0BCA-3490-BA1D94C9A91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B12B206A-6569-4698-7F73-94D762B35B7B}"/>
              </a:ext>
            </a:extLst>
          </p:cNvPr>
          <p:cNvSpPr txBox="1"/>
          <p:nvPr/>
        </p:nvSpPr>
        <p:spPr>
          <a:xfrm>
            <a:off x="1056060" y="1367718"/>
            <a:ext cx="326905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SPIDER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3843D-4155-BE90-AAC7-500F0F059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E4E6B194-574F-5053-8FE0-D3626A024A56}"/>
              </a:ext>
            </a:extLst>
          </p:cNvPr>
          <p:cNvSpPr txBox="1"/>
          <p:nvPr/>
        </p:nvSpPr>
        <p:spPr>
          <a:xfrm>
            <a:off x="4243903" y="1493328"/>
            <a:ext cx="4512471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Aims to maximize the use of BELLA Network and EllaLink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Custom dashboards for the project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Dashboards based on EllaLink traffic 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E474-678E-B57F-8D39-60C1B17071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FB32F-1DCD-0E85-3849-40FB5FDF6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308" y="2310103"/>
            <a:ext cx="2858837" cy="13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>
          <a:extLst>
            <a:ext uri="{FF2B5EF4-FFF2-40B4-BE49-F238E27FC236}">
              <a16:creationId xmlns:a16="http://schemas.microsoft.com/office/drawing/2014/main" id="{B711D13F-25C8-D6B0-0BC6-9E2E5A3A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F7B23-B7E7-A976-5463-43F4557E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0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AB528A32-885E-EFCB-CA89-72A0DFB2F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E19E95B0-8363-DD18-0804-6F9C8E7081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45B15CCA-536F-B69E-FA42-FCE04A4850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13B4143A-3791-B515-5A6E-E8EAEA32AD3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E242E598-36E2-121B-02B2-4E4BB7445A40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2AB73B0A-A261-7E43-A8B4-0EA1EB494F7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8F5027EB-D821-8E2B-F1B5-A0E57B2B9711}"/>
              </a:ext>
            </a:extLst>
          </p:cNvPr>
          <p:cNvSpPr txBox="1"/>
          <p:nvPr/>
        </p:nvSpPr>
        <p:spPr>
          <a:xfrm>
            <a:off x="1056059" y="1367718"/>
            <a:ext cx="7982063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2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IMP: From Data to Operational Intelligence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EB57D-9835-7EB8-E972-BBF23C229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1FC64E62-12EE-5B93-F9EE-8D9979276EA3}"/>
              </a:ext>
            </a:extLst>
          </p:cNvPr>
          <p:cNvSpPr txBox="1"/>
          <p:nvPr/>
        </p:nvSpPr>
        <p:spPr>
          <a:xfrm>
            <a:off x="1063433" y="2007878"/>
            <a:ext cx="7773037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1C1587"/>
              </a:buClr>
            </a:pPr>
            <a:r>
              <a:rPr lang="en-US" sz="1600" b="1" dirty="0">
                <a:solidFill>
                  <a:srgbClr val="1E2283"/>
                </a:solidFill>
                <a:latin typeface="Unbounded SemiBold" pitchFamily="2" charset="77"/>
                <a:ea typeface="Unbounded Light"/>
                <a:cs typeface="Unbounded Light"/>
                <a:sym typeface="Unbounded Light"/>
              </a:rPr>
              <a:t>What we achieved</a:t>
            </a:r>
          </a:p>
          <a:p>
            <a:pPr lvl="0">
              <a:lnSpc>
                <a:spcPct val="150000"/>
              </a:lnSpc>
              <a:buClr>
                <a:srgbClr val="1C1587"/>
              </a:buClr>
            </a:pPr>
            <a:endParaRPr lang="en-US" sz="400" b="1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Unified access to monitoring, telemetry and operational tools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Improved visibility across RedCLARA backbone and services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Faster troubleshooting and incident analysis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Better operational efficiency for engineers and NRENs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A scalable platform built with open-source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A4478-3E15-4413-9E5F-D4545E7437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0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523D9965-A14F-B0CF-88AF-4752F15C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0D95DFAE-B468-96B3-7025-10380E57F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43AD08EC-D170-9303-40FF-6FEA607A5B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5B2327D1-5651-39BF-DB06-0EAAE413D3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6080B4B6-65F7-EABC-51B9-8A06F41DEE46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353494EB-AE2F-C9EB-6432-3C4FE7EB78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421FA2C4-F1A2-F30E-211D-16E5AC9F9D89}"/>
              </a:ext>
            </a:extLst>
          </p:cNvPr>
          <p:cNvSpPr txBox="1"/>
          <p:nvPr/>
        </p:nvSpPr>
        <p:spPr>
          <a:xfrm>
            <a:off x="1056059" y="1367718"/>
            <a:ext cx="7780411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2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IMP: From Data to Operational Intelligence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06AF08-5F86-8FCD-9D1E-5DB2EA914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6CFE9FE3-3B87-2750-1A87-B7D1E28E472D}"/>
              </a:ext>
            </a:extLst>
          </p:cNvPr>
          <p:cNvSpPr txBox="1"/>
          <p:nvPr/>
        </p:nvSpPr>
        <p:spPr>
          <a:xfrm>
            <a:off x="1063433" y="2007878"/>
            <a:ext cx="7773037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1C1587"/>
              </a:buClr>
            </a:pPr>
            <a:r>
              <a:rPr lang="en-US" sz="1600" b="1" dirty="0">
                <a:solidFill>
                  <a:srgbClr val="1E2283"/>
                </a:solidFill>
                <a:latin typeface="Unbounded SemiBold" pitchFamily="2" charset="77"/>
                <a:ea typeface="Unbounded Light"/>
                <a:cs typeface="Unbounded Light"/>
                <a:sym typeface="Unbounded Light"/>
              </a:rPr>
              <a:t>Looking ahead</a:t>
            </a:r>
          </a:p>
          <a:p>
            <a:pPr lvl="0">
              <a:lnSpc>
                <a:spcPct val="150000"/>
              </a:lnSpc>
              <a:buClr>
                <a:srgbClr val="1C1587"/>
              </a:buClr>
            </a:pPr>
            <a:endParaRPr lang="en-US" sz="400" b="1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More telemetry and automation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Advanced analytics and event correlation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New services and dashboards for NRENs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Continued evolution of network observability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869DB-2197-6804-4C57-56161D0710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09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99EC4193-05E0-BB18-E45B-C772DF562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56C5A81A-CF5B-309E-020B-CD7715955A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8896D978-72D5-585A-E6E6-2553C7537AF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A5D1A65B-10B3-BDA8-D6D9-CF454A8A354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B3968CA7-A4FC-7D46-D56C-4CA5961F8FF9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3B5FD631-F364-F0F1-851A-56A29A739D1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A318274F-ACD3-84F5-6B6B-AF70291BC220}"/>
              </a:ext>
            </a:extLst>
          </p:cNvPr>
          <p:cNvSpPr txBox="1"/>
          <p:nvPr/>
        </p:nvSpPr>
        <p:spPr>
          <a:xfrm>
            <a:off x="777287" y="1588215"/>
            <a:ext cx="7589425" cy="241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800" dirty="0">
                <a:solidFill>
                  <a:srgbClr val="1E2283"/>
                </a:solidFill>
                <a:latin typeface="Unbounded" pitchFamily="2" charset="77"/>
                <a:ea typeface="Unbounded"/>
                <a:cs typeface="Unbounded"/>
                <a:sym typeface="Unbounded"/>
              </a:rPr>
              <a:t>“Network visibility is not just    about seeing data.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AU" dirty="0">
              <a:solidFill>
                <a:srgbClr val="1E2283"/>
              </a:solidFill>
              <a:latin typeface="Unbounded" pitchFamily="2" charset="77"/>
              <a:ea typeface="Unbounded"/>
              <a:cs typeface="Unbounded"/>
              <a:sym typeface="Unbounded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2800" dirty="0">
                <a:solidFill>
                  <a:srgbClr val="1E2283"/>
                </a:solidFill>
                <a:latin typeface="Unbounded" pitchFamily="2" charset="77"/>
                <a:ea typeface="Unbounded"/>
                <a:cs typeface="Unbounded"/>
                <a:sym typeface="Unbounded"/>
              </a:rPr>
              <a:t>It is about turning data into actionable knowledge.”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875FE-2846-0EE6-B3D0-7683FAEB1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52708-F70B-5E57-4292-0B9DBF1E48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2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B4EF888B-6D7B-C9D6-F519-176F85E96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5679672C-E177-1B1E-E52F-7C9ED469C1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49C57AE1-64A8-A1C1-9A2D-D83EFB1B55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94C777A9-4FAE-CFA1-11CD-BA902760D7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05CC8EF4-D1B8-8331-C268-43B4688E9BE7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94206D01-84D0-BCE6-0339-9B6FF0B0CEE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CA63F-C9C2-6041-A90E-3FF70ECEE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9E4F36AB-E2DC-6532-FCAB-CF8C1A0A1338}"/>
              </a:ext>
            </a:extLst>
          </p:cNvPr>
          <p:cNvSpPr txBox="1"/>
          <p:nvPr/>
        </p:nvSpPr>
        <p:spPr>
          <a:xfrm>
            <a:off x="1072698" y="2226238"/>
            <a:ext cx="6990661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1C1587"/>
              </a:buClr>
            </a:pPr>
            <a:r>
              <a:rPr lang="en-US" sz="2000" b="1" dirty="0">
                <a:solidFill>
                  <a:srgbClr val="1E2283"/>
                </a:solidFill>
                <a:latin typeface="Unbounded SemiBold" pitchFamily="2" charset="77"/>
                <a:ea typeface="Unbounded Light"/>
                <a:cs typeface="Unbounded Light"/>
                <a:sym typeface="Unbounded Light"/>
              </a:rPr>
              <a:t>One Portal. One View. One Source of Truth.</a:t>
            </a:r>
          </a:p>
          <a:p>
            <a:pPr lvl="0" algn="ctr">
              <a:lnSpc>
                <a:spcPct val="150000"/>
              </a:lnSpc>
              <a:buClr>
                <a:srgbClr val="1C1587"/>
              </a:buClr>
            </a:pPr>
            <a:endParaRPr lang="en-US" sz="400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lvl="0" algn="ctr">
              <a:lnSpc>
                <a:spcPct val="150000"/>
              </a:lnSpc>
              <a:buClr>
                <a:srgbClr val="1C1587"/>
              </a:buClr>
            </a:pPr>
            <a:r>
              <a:rPr lang="en-US" sz="2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Integrating monitoring, telemetry and operational tools for the Latin American research and education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55EB8-C136-0B48-BFCD-DA5E1493EA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461196-E08D-58A1-50A1-B95C6C47A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081" y="1338382"/>
            <a:ext cx="3639894" cy="7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" y="0"/>
            <a:ext cx="913660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90B64-F6D5-AF52-CD04-5575C886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58" t="31883" r="22098" b="41035"/>
          <a:stretch>
            <a:fillRect/>
          </a:stretch>
        </p:blipFill>
        <p:spPr>
          <a:xfrm>
            <a:off x="249631" y="4493658"/>
            <a:ext cx="783847" cy="281542"/>
          </a:xfrm>
          <a:prstGeom prst="rect">
            <a:avLst/>
          </a:prstGeom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903725"/>
            <a:ext cx="2057400" cy="3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40" y="0"/>
            <a:ext cx="34210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7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7400" y="3993837"/>
            <a:ext cx="1625475" cy="20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89250" y="2973875"/>
            <a:ext cx="502325" cy="1286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14"/>
          <p:cNvGrpSpPr/>
          <p:nvPr/>
        </p:nvGrpSpPr>
        <p:grpSpPr>
          <a:xfrm>
            <a:off x="-76200" y="879589"/>
            <a:ext cx="1098248" cy="1172785"/>
            <a:chOff x="-76200" y="879589"/>
            <a:chExt cx="1098248" cy="1172785"/>
          </a:xfrm>
        </p:grpSpPr>
        <p:pic>
          <p:nvPicPr>
            <p:cNvPr id="68" name="Google Shape;68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-76200" y="879589"/>
              <a:ext cx="1069899" cy="1172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789" y="934673"/>
              <a:ext cx="820259" cy="1117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14"/>
          <p:cNvSpPr txBox="1"/>
          <p:nvPr/>
        </p:nvSpPr>
        <p:spPr>
          <a:xfrm>
            <a:off x="769942" y="2457701"/>
            <a:ext cx="431005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lt1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QUESTIONS?</a:t>
            </a:r>
            <a:endParaRPr sz="3200" dirty="0">
              <a:solidFill>
                <a:schemeClr val="lt1"/>
              </a:solidFill>
              <a:latin typeface="Unbounded Medium" pitchFamily="2" charset="77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3" name="Google Shape;81;p15">
            <a:extLst>
              <a:ext uri="{FF2B5EF4-FFF2-40B4-BE49-F238E27FC236}">
                <a16:creationId xmlns:a16="http://schemas.microsoft.com/office/drawing/2014/main" id="{BDA6D21D-D210-370B-8A94-8720149734DF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rgbClr val="1C1587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rgbClr val="1C1587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rgbClr val="1C1587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rgbClr val="1C1587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79403-E7F0-4461-9108-BEFC15692A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5661" y="63427"/>
            <a:ext cx="1162801" cy="5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91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127" y="-40617"/>
            <a:ext cx="9273079" cy="523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5653" y="3784192"/>
            <a:ext cx="246811" cy="23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8373" y="4277253"/>
            <a:ext cx="201369" cy="1801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6414197" y="3718436"/>
            <a:ext cx="1280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chemeClr val="lt1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redclara.net</a:t>
            </a:r>
            <a:endParaRPr sz="1200" dirty="0">
              <a:solidFill>
                <a:schemeClr val="lt1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30" name="Google Shape;130;p18"/>
          <p:cNvCxnSpPr/>
          <p:nvPr/>
        </p:nvCxnSpPr>
        <p:spPr>
          <a:xfrm rot="10800000" flipH="1">
            <a:off x="6193750" y="4146878"/>
            <a:ext cx="1856400" cy="12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Google Shape;131;p18"/>
          <p:cNvSpPr txBox="1"/>
          <p:nvPr/>
        </p:nvSpPr>
        <p:spPr>
          <a:xfrm>
            <a:off x="4781541" y="4096355"/>
            <a:ext cx="2913356" cy="76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tiago.monsores@redclara.net</a:t>
            </a:r>
          </a:p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linkedin.com/in/tiagomonsores</a:t>
            </a:r>
            <a:endParaRPr sz="1200" dirty="0">
              <a:solidFill>
                <a:schemeClr val="lt1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6BF43F-F0B2-940C-1FCE-B5810505D950}"/>
              </a:ext>
            </a:extLst>
          </p:cNvPr>
          <p:cNvSpPr/>
          <p:nvPr/>
        </p:nvSpPr>
        <p:spPr>
          <a:xfrm>
            <a:off x="302079" y="3445329"/>
            <a:ext cx="2359478" cy="1298121"/>
          </a:xfrm>
          <a:prstGeom prst="rect">
            <a:avLst/>
          </a:prstGeom>
          <a:solidFill>
            <a:srgbClr val="1C1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074" name="Picture 2" descr="Free White Linkedin Icon - Download White Linkedin Icon">
            <a:extLst>
              <a:ext uri="{FF2B5EF4-FFF2-40B4-BE49-F238E27FC236}">
                <a16:creationId xmlns:a16="http://schemas.microsoft.com/office/drawing/2014/main" id="{ABB58D2F-57B8-6BB4-F4CC-8EA873EE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373" y="4563663"/>
            <a:ext cx="179811" cy="1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DF53C-1990-E113-EE38-BD1EBB338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09" y="3498214"/>
            <a:ext cx="2097959" cy="1029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0973D-77EC-793E-E87E-C06EA400B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241" y="2780328"/>
            <a:ext cx="3340214" cy="236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93FCF857-F892-8CB9-EDAF-378C7702F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E67B8653-59C5-1014-E131-C7D7751EF1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41A1C694-CDF3-C55A-1A3D-10953583C7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DBF4E992-1CDF-E8EA-25A2-B65825DA8FA8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 err="1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</a:t>
            </a:r>
            <a: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 Latino</a:t>
            </a:r>
            <a:b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</a:t>
            </a:r>
            <a:r>
              <a:rPr lang="pt-BR" sz="800" dirty="0" err="1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Avanzadas</a:t>
            </a:r>
            <a:endParaRPr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CBD0B26F-07B9-5AEE-2B87-FD2D1A830FE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162F529D-CAC7-939C-377F-30ADE347C8B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C0FC482A-4D5E-5BED-16BF-51F525CA0C59}"/>
              </a:ext>
            </a:extLst>
          </p:cNvPr>
          <p:cNvSpPr txBox="1"/>
          <p:nvPr/>
        </p:nvSpPr>
        <p:spPr>
          <a:xfrm>
            <a:off x="1056061" y="1367718"/>
            <a:ext cx="2242368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096F6-0729-FE5B-6DA0-6FF4CAD9D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A06F16-0E61-6684-A3F7-787FBD56DC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4C624-4767-9068-47A1-AA89C230E4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470" y="2255774"/>
            <a:ext cx="1032753" cy="808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362AE3-EEC2-8425-BB71-3088D5EF7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5397" y="2303447"/>
            <a:ext cx="1126808" cy="808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9F352D-9381-02F5-07FD-26A762B1AD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601" y="2311412"/>
            <a:ext cx="1411631" cy="6556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CA092B-8000-2561-0445-8B4B0655F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7443" y="2401965"/>
            <a:ext cx="1046951" cy="5568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EBA7A3E-7FEF-5ECD-1F58-C5BA2D66F7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5196" y="2227733"/>
            <a:ext cx="1238153" cy="866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02F4FF-3ECC-1E2B-4825-E380FCE4D9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5920" y="3389555"/>
            <a:ext cx="1504950" cy="533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C5DF71-80D5-5502-581D-CBC254E98F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8429" y="3427664"/>
            <a:ext cx="1169684" cy="4470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F357D3-2DAC-6EC8-ADC8-D88FFF2C10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2322" y="3467440"/>
            <a:ext cx="1409446" cy="4142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B29C677-DCCD-524E-F3D4-B2D4A171C3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20021" y="3399689"/>
            <a:ext cx="926186" cy="4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12F7F9C2-0780-5F38-9EEB-B4FF26B44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181B599E-4DB8-635B-8A91-BD358385C5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E98427AB-EF74-5014-0247-B31B15F916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339D72DC-394D-B0D5-AFAA-14E8B3AAB37B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 err="1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</a:t>
            </a:r>
            <a: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 Latino</a:t>
            </a:r>
            <a:b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</a:t>
            </a:r>
            <a:r>
              <a:rPr lang="pt-BR" sz="800" dirty="0" err="1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Avanzadas</a:t>
            </a:r>
            <a:endParaRPr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0C2A1935-9CD9-6A43-6FB5-5EF47D3C37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E2B1E927-58ED-3170-F824-73CD316C4D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E40FDC29-6D0F-4C98-A791-F6B6E3732CB1}"/>
              </a:ext>
            </a:extLst>
          </p:cNvPr>
          <p:cNvSpPr txBox="1"/>
          <p:nvPr/>
        </p:nvSpPr>
        <p:spPr>
          <a:xfrm>
            <a:off x="1056060" y="1367718"/>
            <a:ext cx="2219974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Initiatives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995CEE-0595-A9D0-2429-2C4C68B1A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48821-C7A8-08C9-7817-50E7A105D2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3D24CF-E0AD-6E17-DE3F-4CE44BACF1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2293636"/>
            <a:ext cx="2219974" cy="588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E71DEC-2C4D-9783-D26A-54064A15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6185" y="2333549"/>
            <a:ext cx="1101828" cy="580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58EB5F-F339-72DD-570B-256DF1C1B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7470" y="2196520"/>
            <a:ext cx="2975352" cy="9027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EBA915-40AC-BD96-FC09-4197455D88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4765" y="3318437"/>
            <a:ext cx="1671042" cy="6301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6E4E6-B0FC-479F-1528-599C9BB5E6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9121" y="3382061"/>
            <a:ext cx="1443556" cy="580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AFC7B8-4474-30F6-89F7-4CD7CCC05F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2288" y="3370122"/>
            <a:ext cx="2629154" cy="5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BEE094-9454-49E3-4436-3F9CCD1BD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78" y="180258"/>
            <a:ext cx="9169878" cy="4980494"/>
          </a:xfrm>
          <a:prstGeom prst="rect">
            <a:avLst/>
          </a:prstGeom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1E7D8-FDD0-0B06-8147-A62CB5DF5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6253D-85F5-8AA0-AE89-06E97FA1F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337" y="4438690"/>
            <a:ext cx="420147" cy="315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D851E-BA3C-89DE-4FF8-DBC8130ABA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B0448-A549-09EE-9324-4AB71722C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354" y="4863853"/>
            <a:ext cx="1887130" cy="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4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056060" y="1367718"/>
            <a:ext cx="310187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Infrastructure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1E7D8-FDD0-0B06-8147-A62CB5DF5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720B313-2A40-05A4-DB5D-60A5A6DA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43" y="2065725"/>
            <a:ext cx="2686937" cy="16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3;p15">
            <a:extLst>
              <a:ext uri="{FF2B5EF4-FFF2-40B4-BE49-F238E27FC236}">
                <a16:creationId xmlns:a16="http://schemas.microsoft.com/office/drawing/2014/main" id="{B7EA7C88-458B-BADE-9472-7634E6E985DC}"/>
              </a:ext>
            </a:extLst>
          </p:cNvPr>
          <p:cNvSpPr txBox="1"/>
          <p:nvPr/>
        </p:nvSpPr>
        <p:spPr>
          <a:xfrm>
            <a:off x="1831124" y="3640133"/>
            <a:ext cx="2395043" cy="122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Cisco ASR 9904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6 RU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Up to 16 </a:t>
            </a:r>
            <a:r>
              <a:rPr lang="en-US" sz="10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Tbps</a:t>
            </a:r>
            <a:endParaRPr lang="en-US" sz="1000" dirty="0">
              <a:solidFill>
                <a:srgbClr val="1E2283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2 line cards, 2 RSPs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4072ACF-2E23-0D50-20CE-C238EC84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87" y="1981423"/>
            <a:ext cx="3386002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3;p15">
            <a:extLst>
              <a:ext uri="{FF2B5EF4-FFF2-40B4-BE49-F238E27FC236}">
                <a16:creationId xmlns:a16="http://schemas.microsoft.com/office/drawing/2014/main" id="{8447959D-847E-5CDF-7567-8EBC4CE44D2E}"/>
              </a:ext>
            </a:extLst>
          </p:cNvPr>
          <p:cNvSpPr txBox="1"/>
          <p:nvPr/>
        </p:nvSpPr>
        <p:spPr>
          <a:xfrm>
            <a:off x="4657270" y="3640133"/>
            <a:ext cx="3096534" cy="122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Ciena</a:t>
            </a:r>
            <a:r>
              <a:rPr lang="en-US" sz="1500" dirty="0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 </a:t>
            </a:r>
            <a:r>
              <a:rPr lang="en-US" sz="1500" dirty="0" err="1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WaveServer</a:t>
            </a:r>
            <a:r>
              <a:rPr lang="en-US" sz="1500" dirty="0">
                <a:solidFill>
                  <a:srgbClr val="1E2283"/>
                </a:solidFill>
                <a:latin typeface="Unbounded Medium" pitchFamily="2" charset="77"/>
                <a:ea typeface="Unbounded Light"/>
                <a:cs typeface="Unbounded Light"/>
                <a:sym typeface="Unbounded Light"/>
              </a:rPr>
              <a:t> Ai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1 RU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Up to 2.4 </a:t>
            </a:r>
            <a:r>
              <a:rPr lang="en-US" sz="1000" dirty="0" err="1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Tbps</a:t>
            </a: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line + 2.4 client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3 transponder slots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C07C8-F24B-A207-246A-10DA65065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37CFFFD4-E05A-F904-8C12-A6517C176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>
            <a:extLst>
              <a:ext uri="{FF2B5EF4-FFF2-40B4-BE49-F238E27FC236}">
                <a16:creationId xmlns:a16="http://schemas.microsoft.com/office/drawing/2014/main" id="{3A50E665-354C-C973-583E-E1432AFA6A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>
            <a:extLst>
              <a:ext uri="{FF2B5EF4-FFF2-40B4-BE49-F238E27FC236}">
                <a16:creationId xmlns:a16="http://schemas.microsoft.com/office/drawing/2014/main" id="{9E1D4F6E-E28E-6B87-FBAA-6C412C510E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extLst>
              <a:ext uri="{FF2B5EF4-FFF2-40B4-BE49-F238E27FC236}">
                <a16:creationId xmlns:a16="http://schemas.microsoft.com/office/drawing/2014/main" id="{FDF4CA27-4F15-B9F8-E0AD-222619A4FE3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1C3224F2-8AE3-AA06-11BD-20873B50C884}"/>
              </a:ext>
            </a:extLst>
          </p:cNvPr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 Latino</a:t>
            </a:r>
            <a:b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s-ES_tradnl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Avanzadas</a:t>
            </a:r>
            <a:endParaRPr lang="es-ES_tradnl"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>
            <a:extLst>
              <a:ext uri="{FF2B5EF4-FFF2-40B4-BE49-F238E27FC236}">
                <a16:creationId xmlns:a16="http://schemas.microsoft.com/office/drawing/2014/main" id="{33D796B9-DCE2-C0A4-1993-7FC61C03BF3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520BEA3D-33C0-DC72-E2C2-9BC55C961DB1}"/>
              </a:ext>
            </a:extLst>
          </p:cNvPr>
          <p:cNvSpPr txBox="1"/>
          <p:nvPr/>
        </p:nvSpPr>
        <p:spPr>
          <a:xfrm>
            <a:off x="1056061" y="1367718"/>
            <a:ext cx="28062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Network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6DFC3-5AA8-8795-1738-45CDED4EC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E1BF2B-3711-FE0D-4FA5-9046311DA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488" y="3196626"/>
            <a:ext cx="998078" cy="4917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109767-E851-C234-E647-085B54F52D1F}"/>
              </a:ext>
            </a:extLst>
          </p:cNvPr>
          <p:cNvSpPr/>
          <p:nvPr/>
        </p:nvSpPr>
        <p:spPr>
          <a:xfrm>
            <a:off x="2999232" y="3247639"/>
            <a:ext cx="928334" cy="44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83;p15">
            <a:extLst>
              <a:ext uri="{FF2B5EF4-FFF2-40B4-BE49-F238E27FC236}">
                <a16:creationId xmlns:a16="http://schemas.microsoft.com/office/drawing/2014/main" id="{111292E1-40F1-7D39-BBD5-6F3F622D4C8E}"/>
              </a:ext>
            </a:extLst>
          </p:cNvPr>
          <p:cNvSpPr txBox="1"/>
          <p:nvPr/>
        </p:nvSpPr>
        <p:spPr>
          <a:xfrm>
            <a:off x="4243903" y="1493328"/>
            <a:ext cx="4401581" cy="348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High capacity: all backbone links are +100Gbps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Predictability: traffic flows through a coherent path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Security: MANRS participant with all 4 actions implemented + 100% score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Robust monitoring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Segment Routing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Model Driven Telemetry</a:t>
            </a:r>
          </a:p>
          <a:p>
            <a:pPr marL="285750" lvl="0" indent="-285750">
              <a:lnSpc>
                <a:spcPct val="150000"/>
              </a:lnSpc>
              <a:buClr>
                <a:srgbClr val="1C1587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1E2283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Loop Free Alternate (LFA)                       Fast Reroute (FRR)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7AAA5-168D-88BC-3727-9044396DE9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6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505" y="-17252"/>
            <a:ext cx="9221637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878" y="4889427"/>
            <a:ext cx="2235575" cy="2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83375" y="129898"/>
            <a:ext cx="2506474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 err="1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Cooperación</a:t>
            </a:r>
            <a: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 Latino</a:t>
            </a:r>
            <a:b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pt-BR" sz="800" dirty="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Americana de Redes </a:t>
            </a:r>
            <a:r>
              <a:rPr lang="pt-BR" sz="800" dirty="0" err="1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Avanzadas</a:t>
            </a:r>
            <a:endParaRPr sz="400" dirty="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89" y="1168553"/>
            <a:ext cx="1098750" cy="8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6">
            <a:alphaModFix/>
          </a:blip>
          <a:srcRect r="85761"/>
          <a:stretch/>
        </p:blipFill>
        <p:spPr>
          <a:xfrm>
            <a:off x="7133350" y="3582770"/>
            <a:ext cx="2053782" cy="13381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056059" y="1367718"/>
            <a:ext cx="6425175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dirty="0">
                <a:solidFill>
                  <a:srgbClr val="1E2283"/>
                </a:solidFill>
                <a:latin typeface="Unbounded"/>
                <a:ea typeface="Unbounded"/>
                <a:cs typeface="Unbounded"/>
                <a:sym typeface="Unbounded"/>
              </a:rPr>
              <a:t>Network Management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5F33E-E584-7A2C-E69C-651C3DFD9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35" y="57077"/>
            <a:ext cx="1164249" cy="5711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81027B-9702-EF22-C221-B389B9F4E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407" y="3130349"/>
            <a:ext cx="1147572" cy="800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76FB3B-C91C-FFD1-0F73-E052C863A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74" y="2285424"/>
            <a:ext cx="1147572" cy="6583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C685EE-B385-6E8F-7CFA-3591233297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571" y="2277194"/>
            <a:ext cx="1376172" cy="6537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B66347-F4B1-5AC9-2B4E-7B686B5FC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5248" y="2297310"/>
            <a:ext cx="900684" cy="6309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C84A19-1A94-5FBF-0A04-F4B09AB3C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3620" y="2282680"/>
            <a:ext cx="1074420" cy="640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4E3BBD-8341-9570-E382-CC212BD4FA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6460" y="2169294"/>
            <a:ext cx="1234440" cy="7589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3DE493-F06A-828C-CD32-4FB5B1B415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9442" y="2298226"/>
            <a:ext cx="1280160" cy="6446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690493-5611-C212-3690-89C3016295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431" y="3318430"/>
            <a:ext cx="1033272" cy="617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E877258-00B1-C1F3-45A1-A48AA409BF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4345" y="3329142"/>
            <a:ext cx="1412748" cy="6172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C5B691-60C7-157F-8B83-4F2277F8DA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68351" y="3329142"/>
            <a:ext cx="1289304" cy="6217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E7CA6C-0648-E982-8F81-545D4E3CC23B}"/>
              </a:ext>
            </a:extLst>
          </p:cNvPr>
          <p:cNvGrpSpPr/>
          <p:nvPr/>
        </p:nvGrpSpPr>
        <p:grpSpPr>
          <a:xfrm>
            <a:off x="5529712" y="3075273"/>
            <a:ext cx="1470258" cy="860622"/>
            <a:chOff x="6010977" y="3075273"/>
            <a:chExt cx="1470258" cy="8606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C1D9C4-72E3-CAFE-2F25-DAF1E3A34A0C}"/>
                </a:ext>
              </a:extLst>
            </p:cNvPr>
            <p:cNvGrpSpPr/>
            <p:nvPr/>
          </p:nvGrpSpPr>
          <p:grpSpPr>
            <a:xfrm>
              <a:off x="6010977" y="3075273"/>
              <a:ext cx="1470258" cy="860622"/>
              <a:chOff x="6010977" y="3075273"/>
              <a:chExt cx="1470258" cy="86062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687F6FF-108A-FED4-3199-1B1B6BEAA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81045" y="3208947"/>
                <a:ext cx="1348740" cy="72694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AAF503-9A28-5065-9650-0986FD40FAC9}"/>
                  </a:ext>
                </a:extLst>
              </p:cNvPr>
              <p:cNvSpPr/>
              <p:nvPr/>
            </p:nvSpPr>
            <p:spPr>
              <a:xfrm>
                <a:off x="6010977" y="3075273"/>
                <a:ext cx="1470258" cy="551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777695-EAB1-E8D8-BD02-8F2EF12D1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83166" y="3211317"/>
              <a:ext cx="1343376" cy="37969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3484F7-92BE-5A50-A7AA-4A475478DF6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483" t="32178" r="23503" b="42930"/>
          <a:stretch>
            <a:fillRect/>
          </a:stretch>
        </p:blipFill>
        <p:spPr>
          <a:xfrm>
            <a:off x="244683" y="4495335"/>
            <a:ext cx="773211" cy="2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6831</TotalTime>
  <Words>743</Words>
  <Application>Microsoft Macintosh PowerPoint</Application>
  <PresentationFormat>On-screen Show (16:9)</PresentationFormat>
  <Paragraphs>132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Unbounded SemiBold</vt:lpstr>
      <vt:lpstr>Unbounded Light</vt:lpstr>
      <vt:lpstr>Unbounded Medium</vt:lpstr>
      <vt:lpstr>Arial</vt:lpstr>
      <vt:lpstr>Unbounded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Tiago Monsores</cp:lastModifiedBy>
  <cp:revision>93</cp:revision>
  <dcterms:modified xsi:type="dcterms:W3CDTF">2026-06-04T01:28:17Z</dcterms:modified>
</cp:coreProperties>
</file>