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24" r:id="rId5"/>
    <p:sldMasterId id="2147483747" r:id="rId6"/>
  </p:sldMasterIdLst>
  <p:notesMasterIdLst>
    <p:notesMasterId r:id="rId17"/>
  </p:notesMasterIdLst>
  <p:sldIdLst>
    <p:sldId id="257" r:id="rId7"/>
    <p:sldId id="2147470629" r:id="rId8"/>
    <p:sldId id="6538" r:id="rId9"/>
    <p:sldId id="2147470628" r:id="rId10"/>
    <p:sldId id="2147470621" r:id="rId11"/>
    <p:sldId id="2147470622" r:id="rId12"/>
    <p:sldId id="2147470627" r:id="rId13"/>
    <p:sldId id="2147470623" r:id="rId14"/>
    <p:sldId id="2147470624" r:id="rId15"/>
    <p:sldId id="2147470630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6"/>
    <p:restoredTop sz="94541"/>
  </p:normalViewPr>
  <p:slideViewPr>
    <p:cSldViewPr snapToGrid="0">
      <p:cViewPr varScale="1">
        <p:scale>
          <a:sx n="143" d="100"/>
          <a:sy n="143" d="100"/>
        </p:scale>
        <p:origin x="2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93B25-A9CD-9C43-8BC1-35534DBD65DB}" type="datetimeFigureOut">
              <a:rPr lang="nb-NO" smtClean="0"/>
              <a:t>07.06.2026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CB5F2-4AD8-2246-A53E-DD729D0BFB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240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7AE9A4-1E56-644E-AF0F-3E64F21D2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212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B568562-2038-7549-A3BA-D2A27552E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212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b-NO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50CFA90-8016-174B-940D-20A71100C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8387" y="3218688"/>
            <a:ext cx="4211332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87F95-10F8-174D-835E-639E648C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49C004D-5D1B-D34A-BE09-E3D384B45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02C004-B9DD-464D-B40C-C19287A7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1100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kolonner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7"/>
            <a:ext cx="4852258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480471"/>
            <a:ext cx="4852258" cy="2820332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9C6BEE-D986-DB41-AEE6-784E27E875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41817" y="2480471"/>
            <a:ext cx="4852258" cy="2820332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9105CD-4F70-C848-AFBE-95F79F566E2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441817" y="1551217"/>
            <a:ext cx="4852258" cy="803381"/>
          </a:xfrm>
        </p:spPr>
        <p:txBody>
          <a:bodyPr anchor="b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07777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7AE9A4-1E56-644E-AF0F-3E64F21D2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212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B568562-2038-7549-A3BA-D2A27552E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212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b-NO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50CFA90-8016-174B-940D-20A71100C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8387" y="3218688"/>
            <a:ext cx="4211332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89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614BDC-6C7D-7E4D-BB5C-E9F734481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211" y="1799245"/>
            <a:ext cx="6813176" cy="3042910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r>
              <a:rPr lang="nb-NO" err="1"/>
              <a:t>Kaplittelslide</a:t>
            </a:r>
            <a:r>
              <a:rPr lang="nb-NO"/>
              <a:t> over to linjer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DEFC89E-ACF4-1448-95A4-153375A34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828" y="3537300"/>
            <a:ext cx="4345171" cy="33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2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865C29-4451-ED43-A45C-40EF00D0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DD9E2-FDAE-A743-B22B-0C4C66A61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75989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479ADB-C331-584C-AE7E-7152F4AF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98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E57B96-74B5-CF4B-AF80-C6A00CAAD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87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30375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019C3A-C6DE-AA4A-9D55-AC7F29E1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B9769A-6447-104F-9A35-58017438E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743C77-EE05-FC49-8AB4-A7F081826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09258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D97705-FF99-A240-B505-9F24371C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6DF836-EECD-ED49-A770-49DFAAA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F8D435-29CF-9F4F-9108-CFF989E05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7E2AEC9-0DAC-B74D-A51A-10C3893D3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EC3D9E5-C23C-5C44-AAF7-AA9C545BC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68356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6F11A-6DE2-7D41-A049-5BC7F4B9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43867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64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614BDC-6C7D-7E4D-BB5C-E9F734481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211" y="1799245"/>
            <a:ext cx="6813176" cy="3042910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r>
              <a:rPr lang="nb-NO" err="1"/>
              <a:t>Kaplittelslide</a:t>
            </a:r>
            <a:r>
              <a:rPr lang="nb-NO"/>
              <a:t> over to linjer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DEFC89E-ACF4-1448-95A4-153375A34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828" y="3537300"/>
            <a:ext cx="4345171" cy="33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66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D55450-A01F-DA45-A422-7F12DBB3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BA41EE-0E48-3D4B-A01C-D396669FE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5064FD-362B-3146-B473-BE0FB6053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32996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87F95-10F8-174D-835E-639E648C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49C004D-5D1B-D34A-BE09-E3D384B45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02C004-B9DD-464D-B40C-C19287A7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95660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558B7D-3232-2248-A7A6-F3ECF50F3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4A10565-9497-BA46-8E80-70C0BAA71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773183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80E3BE-D05E-5849-A617-35651F9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CC5231-15F3-B444-AEAB-23D4B251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84081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950A12-26F3-6A41-9F79-9956BBF4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922691-74B5-FC4B-9320-5FDBB1055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37347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332176-1178-DF4F-8235-F7FEC155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DD42E4-FAFB-0148-B5A6-0044369EB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CA34136-F2A5-224D-9E5D-703A28D0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9624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4035C9-2510-744E-8997-48A32CE0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806AD0-CEF1-A544-AB96-61C558DAD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47E2B9-83AD-6347-A219-18C92173F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B7813B-2E91-1341-AF63-CD9205A05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9FDAEB-DC44-EA4D-A7CB-3C5E70B72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36219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3239B4-C8C4-D941-8C5C-B09D07E5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89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29364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273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84351F-8F04-FE48-AB52-02CB1711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6738EB-3E94-7B47-89E7-D6B17CF24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81E2C6-DA4C-524A-8ECC-B8CF44A6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7021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865C29-4451-ED43-A45C-40EF00D0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DD9E2-FDAE-A743-B22B-0C4C66A61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30790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C088C6-8C10-744D-B691-8032B282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AEE9DBC-D07F-354B-837D-B6F307336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8217779-A1B6-4944-9289-95A2DA2B0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7204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479ADB-C331-584C-AE7E-7152F4AF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98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E57B96-74B5-CF4B-AF80-C6A00CAAD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87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3166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019C3A-C6DE-AA4A-9D55-AC7F29E1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B9769A-6447-104F-9A35-58017438E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743C77-EE05-FC49-8AB4-A7F081826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6970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D97705-FF99-A240-B505-9F24371C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6DF836-EECD-ED49-A770-49DFAAA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F8D435-29CF-9F4F-9108-CFF989E05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7E2AEC9-0DAC-B74D-A51A-10C3893D3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EC3D9E5-C23C-5C44-AAF7-AA9C545BC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2011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6F11A-6DE2-7D41-A049-5BC7F4B9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2648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02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D55450-A01F-DA45-A422-7F12DBB3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BA41EE-0E48-3D4B-A01C-D396669FE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5064FD-362B-3146-B473-BE0FB6053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8366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F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A827ACC-2FFC-5A47-9806-466DD9F1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667CA1-20C0-BB4A-8C15-D4F093EC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728298E-1EAF-1F4B-BCAD-17112CEF7E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10" y="6492875"/>
            <a:ext cx="760311" cy="2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1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affer" pitchFamily="2" charset="77"/>
          <a:ea typeface="+mj-ea"/>
          <a:cs typeface="Haffer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F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A827ACC-2FFC-5A47-9806-466DD9F1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667CA1-20C0-BB4A-8C15-D4F093EC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728298E-1EAF-1F4B-BCAD-17112CEF7EF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10" y="6492875"/>
            <a:ext cx="760311" cy="2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affer" pitchFamily="2" charset="77"/>
          <a:ea typeface="+mj-ea"/>
          <a:cs typeface="Haffer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7DDC844-9B7B-5E4C-BAD5-FFC2CE2C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4A6E38F-99C7-7249-919F-3E532DE81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A08E5B9-255C-C447-873C-2412C26C128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41" y="6472997"/>
            <a:ext cx="800290" cy="2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3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affer" pitchFamily="2" charset="77"/>
          <a:ea typeface="+mj-ea"/>
          <a:cs typeface="Haffer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D53F6E-FBB9-EE97-B9B0-AAD9459D5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44279"/>
            <a:ext cx="10741151" cy="2511684"/>
          </a:xfrm>
        </p:spPr>
        <p:txBody>
          <a:bodyPr>
            <a:normAutofit/>
          </a:bodyPr>
          <a:lstStyle/>
          <a:p>
            <a:r>
              <a:rPr lang="nb-NO" sz="4400" dirty="0" err="1">
                <a:latin typeface="Haffer"/>
              </a:rPr>
              <a:t>Sikt´s</a:t>
            </a:r>
            <a:r>
              <a:rPr lang="nb-NO" sz="4400" dirty="0">
                <a:latin typeface="Haffer"/>
              </a:rPr>
              <a:t> New R&amp;E Network –</a:t>
            </a:r>
            <a:br>
              <a:rPr lang="nb-NO" sz="4400" dirty="0">
                <a:latin typeface="Haffer"/>
              </a:rPr>
            </a:br>
            <a:r>
              <a:rPr lang="nb-NO" sz="4400" dirty="0" err="1">
                <a:latin typeface="Haffer"/>
              </a:rPr>
              <a:t>procurement</a:t>
            </a:r>
            <a:r>
              <a:rPr lang="nb-NO" sz="4400" dirty="0">
                <a:latin typeface="Haffer"/>
              </a:rPr>
              <a:t>, </a:t>
            </a:r>
            <a:r>
              <a:rPr lang="nb-NO" sz="4400" dirty="0" err="1">
                <a:latin typeface="Haffer"/>
              </a:rPr>
              <a:t>strategies</a:t>
            </a:r>
            <a:r>
              <a:rPr lang="nb-NO" sz="4400" dirty="0">
                <a:latin typeface="Haffer"/>
              </a:rPr>
              <a:t> and </a:t>
            </a:r>
            <a:r>
              <a:rPr lang="nb-NO" sz="4400" dirty="0" err="1">
                <a:latin typeface="Haffer"/>
              </a:rPr>
              <a:t>learnings</a:t>
            </a:r>
            <a:r>
              <a:rPr lang="nb-NO" sz="4400" dirty="0">
                <a:latin typeface="Haffer"/>
              </a:rPr>
              <a:t> </a:t>
            </a:r>
            <a:br>
              <a:rPr lang="nb-NO" dirty="0">
                <a:latin typeface="Haffer"/>
              </a:rPr>
            </a:br>
            <a:endParaRPr lang="nb-NO" dirty="0">
              <a:latin typeface="Haffer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C49B5F6-0018-F62E-FFC5-CEF7903F4E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latin typeface="Haffer"/>
              </a:rPr>
              <a:t>11. June 2026</a:t>
            </a:r>
            <a:endParaRPr lang="nb-NO" dirty="0"/>
          </a:p>
          <a:p>
            <a:r>
              <a:rPr lang="nb-NO" dirty="0">
                <a:latin typeface="Haffer"/>
              </a:rPr>
              <a:t>TNC26, Helsinki</a:t>
            </a:r>
          </a:p>
          <a:p>
            <a:r>
              <a:rPr lang="nb-NO" dirty="0">
                <a:latin typeface="Haffer"/>
              </a:rPr>
              <a:t> </a:t>
            </a:r>
            <a:r>
              <a:rPr lang="nb-NO" dirty="0" err="1">
                <a:latin typeface="Haffer"/>
              </a:rPr>
              <a:t>Olaf.Schjelderup@sikt.no</a:t>
            </a:r>
            <a:endParaRPr lang="nb-NO" dirty="0">
              <a:latin typeface="Haffer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005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7DE23E-665E-7901-6898-68233207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Useful tips (2/2)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23EE5B-6188-4DD5-336B-CC060463C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590" y="1690688"/>
            <a:ext cx="7252446" cy="4802187"/>
          </a:xfrm>
        </p:spPr>
        <p:txBody>
          <a:bodyPr>
            <a:normAutofit fontScale="62500" lnSpcReduction="20000"/>
          </a:bodyPr>
          <a:lstStyle/>
          <a:p>
            <a:r>
              <a:rPr lang="en-GB" noProof="1"/>
              <a:t>A multi-subprovider strategy requires </a:t>
            </a:r>
            <a:r>
              <a:rPr lang="en-GB" b="1" noProof="1"/>
              <a:t>a lot more work</a:t>
            </a:r>
            <a:r>
              <a:rPr lang="en-GB" noProof="1"/>
              <a:t> but can be a </a:t>
            </a:r>
            <a:r>
              <a:rPr lang="en-GB" b="1" noProof="1"/>
              <a:t>huge cost saver </a:t>
            </a:r>
            <a:r>
              <a:rPr lang="en-GB" noProof="1"/>
              <a:t>and may give </a:t>
            </a:r>
            <a:r>
              <a:rPr lang="en-GB" b="1" noProof="1"/>
              <a:t>improved solutions and more diversity/redundancy</a:t>
            </a:r>
            <a:r>
              <a:rPr lang="en-GB" noProof="1"/>
              <a:t>. </a:t>
            </a:r>
          </a:p>
          <a:p>
            <a:pPr lvl="1"/>
            <a:r>
              <a:rPr lang="en-GB" noProof="1"/>
              <a:t>In contrast; A one-run competition with one vendor. Easier but most likely a lot more costly.</a:t>
            </a:r>
          </a:p>
          <a:p>
            <a:pPr lvl="1"/>
            <a:r>
              <a:rPr lang="en-GB" noProof="1"/>
              <a:t>However, large topologies and many tenderers can create exponential rise in complexity for evaluation! One need to develop good evaluation algorithms in line with the evaluation criteria.</a:t>
            </a:r>
          </a:p>
          <a:p>
            <a:pPr lvl="1"/>
            <a:r>
              <a:rPr lang="en-GB" noProof="1"/>
              <a:t>Time is money + better solutions! Don´t rush, negotiations can be exhausting but also rewarding. Take control!</a:t>
            </a:r>
          </a:p>
          <a:p>
            <a:r>
              <a:rPr lang="en-GB" noProof="1"/>
              <a:t>Ask for </a:t>
            </a:r>
            <a:r>
              <a:rPr lang="en-GB" b="1" noProof="1"/>
              <a:t>extra fiber pairs included - for research!</a:t>
            </a:r>
          </a:p>
          <a:p>
            <a:r>
              <a:rPr lang="en-GB" noProof="1"/>
              <a:t>Regarding spectrum providers and</a:t>
            </a:r>
            <a:r>
              <a:rPr lang="en-GB" b="1" noProof="1"/>
              <a:t> L-band sensing (proven) </a:t>
            </a:r>
            <a:r>
              <a:rPr lang="en-GB" noProof="1"/>
              <a:t>and </a:t>
            </a:r>
            <a:r>
              <a:rPr lang="en-GB" b="1" noProof="1"/>
              <a:t>bidi-channels for T&amp;F; spectrum </a:t>
            </a:r>
            <a:r>
              <a:rPr lang="en-GB" noProof="1"/>
              <a:t>providers with greenfield DWDM-plans may be willing to install these fundamental optical features for you.</a:t>
            </a:r>
          </a:p>
          <a:p>
            <a:r>
              <a:rPr lang="en-GB" noProof="1"/>
              <a:t>A collaborative approach towards Dark Fiber players may get rewarded – your compentence and insight may help building strategic partnership/collaboration that helps on costing and bring opportunities!</a:t>
            </a:r>
          </a:p>
          <a:p>
            <a:r>
              <a:rPr lang="en-GB" noProof="1"/>
              <a:t>Good luck, let´s keep in touch!</a:t>
            </a:r>
          </a:p>
          <a:p>
            <a:endParaRPr lang="en-GB" noProof="1"/>
          </a:p>
          <a:p>
            <a:endParaRPr lang="en-GB" i="1" noProof="1"/>
          </a:p>
          <a:p>
            <a:endParaRPr lang="nb-NO" dirty="0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5875A81F-BBE8-7502-D30C-C6EAC086B2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71012" y="227186"/>
            <a:ext cx="3648635" cy="64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ADC368A-4327-689C-6AE8-1112750EE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altLang="nb-NO" dirty="0" err="1"/>
              <a:t>Facts</a:t>
            </a:r>
            <a:r>
              <a:rPr lang="nb-NO" altLang="nb-NO" dirty="0"/>
              <a:t> </a:t>
            </a:r>
            <a:r>
              <a:rPr lang="nb-NO" altLang="nb-NO" dirty="0" err="1"/>
              <a:t>about</a:t>
            </a:r>
            <a:r>
              <a:rPr lang="nb-NO" altLang="nb-NO" dirty="0"/>
              <a:t> Norway</a:t>
            </a:r>
            <a:endParaRPr lang="en-US" altLang="nb-NO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35D3EDC-739A-A779-E6C5-0101F9E4EEA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GB" sz="1500" noProof="1"/>
              <a:t>Population: 5,6 Million people</a:t>
            </a:r>
          </a:p>
          <a:p>
            <a:r>
              <a:rPr lang="en-GB" sz="1500" noProof="1"/>
              <a:t>Lots of mountains, valleys, fjords, islands.</a:t>
            </a:r>
          </a:p>
          <a:p>
            <a:r>
              <a:rPr lang="en-GB" sz="1500" noProof="1"/>
              <a:t>Coastline, including islands: 102.937 km</a:t>
            </a:r>
          </a:p>
          <a:p>
            <a:pPr lvl="1"/>
            <a:r>
              <a:rPr lang="en-GB" sz="1500" noProof="1"/>
              <a:t>2.5 x length of equator</a:t>
            </a:r>
          </a:p>
          <a:p>
            <a:r>
              <a:rPr lang="en-GB" sz="1500" noProof="1"/>
              <a:t>Driving distance north-south within Norway is ca 3000 km (3-4 days, including ferry) </a:t>
            </a:r>
          </a:p>
          <a:p>
            <a:r>
              <a:rPr lang="en-GB" sz="1500" noProof="1"/>
              <a:t>Area: 385 207 km^2</a:t>
            </a:r>
          </a:p>
          <a:p>
            <a:r>
              <a:rPr lang="en-GB" sz="1500" noProof="1"/>
              <a:t>Scattered population and the geography gives generally high infrastructure costs</a:t>
            </a:r>
          </a:p>
          <a:p>
            <a:r>
              <a:rPr lang="en-GB" sz="1500" noProof="1"/>
              <a:t>Norway´s NREN Uninett, operated by Sikt; 	</a:t>
            </a:r>
          </a:p>
          <a:p>
            <a:pPr lvl="1"/>
            <a:r>
              <a:rPr lang="en-GB" sz="1500" noProof="1"/>
              <a:t>Over 500.000 end user</a:t>
            </a:r>
          </a:p>
          <a:p>
            <a:pPr lvl="1"/>
            <a:r>
              <a:rPr lang="en-GB" sz="1500" noProof="1"/>
              <a:t>Over 20.000 km footprint in total </a:t>
            </a:r>
          </a:p>
          <a:p>
            <a:pPr lvl="1"/>
            <a:r>
              <a:rPr lang="en-GB" sz="1500" noProof="1"/>
              <a:t>21 state over universities and colleges, spread over ca. 50 towns/cities.</a:t>
            </a:r>
          </a:p>
          <a:p>
            <a:pPr lvl="1"/>
            <a:r>
              <a:rPr lang="en-GB" sz="1500" noProof="1"/>
              <a:t>Ca. 150 customers in total</a:t>
            </a:r>
            <a:endParaRPr lang="nb-NO" altLang="nb-NO" sz="1500" dirty="0"/>
          </a:p>
        </p:txBody>
      </p:sp>
      <p:pic>
        <p:nvPicPr>
          <p:cNvPr id="3074" name="Picture 2" descr="Norway Maps &amp; Facts - World Atlas">
            <a:extLst>
              <a:ext uri="{FF2B5EF4-FFF2-40B4-BE49-F238E27FC236}">
                <a16:creationId xmlns:a16="http://schemas.microsoft.com/office/drawing/2014/main" id="{12898254-1D61-6078-A204-4B1EA3E5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63" y="1825625"/>
            <a:ext cx="3981474" cy="4351338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75E5C52-4747-4680-90A3-625FAB26F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5593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1CFD7BC-D517-AC45-90D9-8082FCA56916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1C8D3-DFEE-EE87-E5FB-B9D9BCE4E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8488" y="136946"/>
            <a:ext cx="12255461" cy="700160"/>
          </a:xfrm>
        </p:spPr>
        <p:txBody>
          <a:bodyPr/>
          <a:lstStyle/>
          <a:p>
            <a:pPr algn="ctr"/>
            <a:r>
              <a:rPr lang="en-US" sz="2800" b="1" dirty="0"/>
              <a:t>From Sets of Wavelengths to Terabit/s and more </a:t>
            </a:r>
            <a:r>
              <a:rPr lang="en-US" sz="2800" dirty="0"/>
              <a:t>(2026 -&gt; 20 yrs)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87868-92FF-CB33-7266-86030BF63A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6" y="375335"/>
            <a:ext cx="4817070" cy="6457014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6FE6250-ABD8-97D2-A48F-88E9892D5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53867"/>
            <a:ext cx="5311541" cy="640413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788A318F-C045-9B67-65A6-1D954FCD25A4}"/>
              </a:ext>
            </a:extLst>
          </p:cNvPr>
          <p:cNvSpPr/>
          <p:nvPr/>
        </p:nvSpPr>
        <p:spPr>
          <a:xfrm>
            <a:off x="4626990" y="3109084"/>
            <a:ext cx="1563498" cy="79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10911-2D6C-161E-E7DB-64C4AE923663}"/>
              </a:ext>
            </a:extLst>
          </p:cNvPr>
          <p:cNvSpPr txBox="1"/>
          <p:nvPr/>
        </p:nvSpPr>
        <p:spPr>
          <a:xfrm>
            <a:off x="8335927" y="4241367"/>
            <a:ext cx="3071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/>
              <a:t>Example</a:t>
            </a:r>
            <a:r>
              <a:rPr lang="nb-NO" sz="2800" dirty="0"/>
              <a:t> </a:t>
            </a:r>
            <a:r>
              <a:rPr lang="nb-NO" sz="2800" dirty="0" err="1"/>
              <a:t>future</a:t>
            </a:r>
            <a:r>
              <a:rPr lang="nb-NO" sz="2800" dirty="0"/>
              <a:t> </a:t>
            </a:r>
            <a:r>
              <a:rPr lang="nb-NO" sz="2800" dirty="0" err="1"/>
              <a:t>topology</a:t>
            </a:r>
            <a:r>
              <a:rPr lang="nb-NO" sz="2800" dirty="0"/>
              <a:t> from the RFQ</a:t>
            </a:r>
          </a:p>
        </p:txBody>
      </p:sp>
    </p:spTree>
    <p:extLst>
      <p:ext uri="{BB962C8B-B14F-4D97-AF65-F5344CB8AC3E}">
        <p14:creationId xmlns:p14="http://schemas.microsoft.com/office/powerpoint/2010/main" val="337780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6E9264-4602-62EA-5D5E-9EAF9DA3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52" y="0"/>
            <a:ext cx="10515600" cy="1325563"/>
          </a:xfrm>
        </p:spPr>
        <p:txBody>
          <a:bodyPr/>
          <a:lstStyle/>
          <a:p>
            <a:r>
              <a:rPr lang="nb-NO" dirty="0" err="1"/>
              <a:t>Needs</a:t>
            </a:r>
            <a:r>
              <a:rPr lang="nb-NO" dirty="0"/>
              <a:t> and </a:t>
            </a:r>
            <a:r>
              <a:rPr lang="nb-NO" dirty="0" err="1"/>
              <a:t>requirements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132EEC-CEA4-C138-A895-ED182DECB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3150" y="1590907"/>
            <a:ext cx="6891674" cy="4586056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GB" b="1" noProof="1"/>
              <a:t>National coverage </a:t>
            </a:r>
            <a:r>
              <a:rPr lang="en-GB" noProof="1"/>
              <a:t>with many essential locations and destinations.</a:t>
            </a:r>
          </a:p>
          <a:p>
            <a:pPr marL="285750" indent="-285750"/>
            <a:r>
              <a:rPr lang="en-GB" b="1" noProof="1"/>
              <a:t>Terabit/s</a:t>
            </a:r>
            <a:r>
              <a:rPr lang="en-GB" noProof="1"/>
              <a:t> capacities </a:t>
            </a:r>
          </a:p>
          <a:p>
            <a:pPr marL="742950" lvl="1" indent="-285750"/>
            <a:r>
              <a:rPr lang="en-GB" noProof="1"/>
              <a:t>Dark Dibre preferred, Optical Spectrum 2</a:t>
            </a:r>
            <a:r>
              <a:rPr lang="en-GB" baseline="30000" noProof="1"/>
              <a:t>nd</a:t>
            </a:r>
            <a:r>
              <a:rPr lang="en-GB" noProof="1"/>
              <a:t>, Waves 3</a:t>
            </a:r>
            <a:r>
              <a:rPr lang="en-GB" baseline="30000" noProof="1"/>
              <a:t>rd</a:t>
            </a:r>
            <a:endParaRPr lang="en-GB" noProof="1"/>
          </a:p>
          <a:p>
            <a:pPr marL="285750" indent="-285750"/>
            <a:r>
              <a:rPr lang="en-GB" b="1" noProof="1"/>
              <a:t>Flexigrid and license free spectrum </a:t>
            </a:r>
            <a:r>
              <a:rPr lang="en-GB" noProof="1"/>
              <a:t>on DWDM-solutions</a:t>
            </a:r>
          </a:p>
          <a:p>
            <a:pPr marL="285750" indent="-285750"/>
            <a:r>
              <a:rPr lang="en-GB" noProof="1"/>
              <a:t>Even </a:t>
            </a:r>
            <a:r>
              <a:rPr lang="en-GB" b="1" noProof="1"/>
              <a:t>higher </a:t>
            </a:r>
            <a:r>
              <a:rPr lang="en-GB" b="1" u="sng" noProof="1"/>
              <a:t>validated</a:t>
            </a:r>
            <a:r>
              <a:rPr lang="en-GB" b="1" noProof="1"/>
              <a:t> redundancy </a:t>
            </a:r>
            <a:r>
              <a:rPr lang="en-GB" noProof="1"/>
              <a:t>than today</a:t>
            </a:r>
          </a:p>
          <a:p>
            <a:pPr marL="742950" lvl="1" indent="-285750"/>
            <a:r>
              <a:rPr lang="en-GB" noProof="1"/>
              <a:t>It was good already, but the tense geopolitical situation requires more</a:t>
            </a:r>
          </a:p>
          <a:p>
            <a:pPr marL="285750" indent="-285750"/>
            <a:r>
              <a:rPr lang="en-GB" b="1" noProof="1"/>
              <a:t>20 years IRU </a:t>
            </a:r>
            <a:r>
              <a:rPr lang="en-GB" noProof="1"/>
              <a:t>– the expected lifetime of the Open Line System (DWDM)</a:t>
            </a:r>
          </a:p>
          <a:p>
            <a:pPr marL="285750" indent="-285750"/>
            <a:r>
              <a:rPr lang="en-GB" noProof="1"/>
              <a:t>The possibility for </a:t>
            </a:r>
            <a:r>
              <a:rPr lang="en-GB" b="1" noProof="1"/>
              <a:t>Fibre Optic Sensing </a:t>
            </a:r>
            <a:r>
              <a:rPr lang="en-GB" noProof="1"/>
              <a:t>and bidirectional </a:t>
            </a:r>
            <a:r>
              <a:rPr lang="en-GB" b="1" noProof="1"/>
              <a:t>Time-and-Frequency</a:t>
            </a:r>
            <a:r>
              <a:rPr lang="en-GB" noProof="1"/>
              <a:t> transfer</a:t>
            </a:r>
          </a:p>
          <a:p>
            <a:pPr marL="285750" indent="-285750"/>
            <a:r>
              <a:rPr lang="en-GB" b="1" noProof="1"/>
              <a:t>Extra fiber pairs </a:t>
            </a:r>
            <a:r>
              <a:rPr lang="en-GB" noProof="1"/>
              <a:t>for research purposes (Quantum, sensing etc?)</a:t>
            </a:r>
          </a:p>
          <a:p>
            <a:pPr marL="285750" indent="-285750"/>
            <a:r>
              <a:rPr lang="en-GB" noProof="1"/>
              <a:t>Open for multi-subprovider solutions and topologies – “we were ready for hard and long negiotiations ;-)”.</a:t>
            </a:r>
          </a:p>
          <a:p>
            <a:pPr marL="0" indent="0">
              <a:buNone/>
            </a:pPr>
            <a:endParaRPr lang="en-GB" noProof="1"/>
          </a:p>
          <a:p>
            <a:endParaRPr lang="nb-NO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644512CB-D58E-CAE7-3D3A-6B235D2C23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8066050" y="532340"/>
            <a:ext cx="3352800" cy="59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87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176E-4346-DABF-017F-92A51D6B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53" y="324037"/>
            <a:ext cx="4583859" cy="726141"/>
          </a:xfrm>
        </p:spPr>
        <p:txBody>
          <a:bodyPr anchor="b">
            <a:normAutofit/>
          </a:bodyPr>
          <a:lstStyle/>
          <a:p>
            <a:r>
              <a:rPr lang="en-GB" noProof="1"/>
              <a:t>Procurement process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2490242-947D-22DF-D84D-95D4BC063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970" y="619872"/>
            <a:ext cx="3258430" cy="579276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89C38-3CB7-40F5-B002-0281BD2AE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83341"/>
            <a:ext cx="5417577" cy="46856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 err="1"/>
              <a:t>Proposal</a:t>
            </a:r>
            <a:r>
              <a:rPr lang="nb-NO" sz="1500" dirty="0"/>
              <a:t> </a:t>
            </a:r>
            <a:r>
              <a:rPr lang="nb-NO" sz="1500" dirty="0" err="1"/>
              <a:t>delivered</a:t>
            </a:r>
            <a:r>
              <a:rPr lang="nb-NO" sz="1500" dirty="0"/>
              <a:t> to the Ministry of Research and </a:t>
            </a:r>
            <a:r>
              <a:rPr lang="nb-NO" sz="1500" dirty="0" err="1"/>
              <a:t>Education</a:t>
            </a:r>
            <a:r>
              <a:rPr lang="nb-NO" sz="1500" dirty="0"/>
              <a:t>, november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In </a:t>
            </a:r>
            <a:r>
              <a:rPr lang="nb-NO" sz="1400" dirty="0" err="1"/>
              <a:t>October</a:t>
            </a:r>
            <a:r>
              <a:rPr lang="nb-NO" sz="1400" dirty="0"/>
              <a:t> 2023, a </a:t>
            </a:r>
            <a:r>
              <a:rPr lang="nb-NO" sz="1400" dirty="0" err="1"/>
              <a:t>state</a:t>
            </a:r>
            <a:r>
              <a:rPr lang="nb-NO" sz="1400" dirty="0"/>
              <a:t> </a:t>
            </a:r>
            <a:r>
              <a:rPr lang="nb-NO" sz="1400" dirty="0" err="1"/>
              <a:t>loan</a:t>
            </a:r>
            <a:r>
              <a:rPr lang="nb-NO" sz="1400" dirty="0"/>
              <a:t> from the Ministry of </a:t>
            </a:r>
            <a:r>
              <a:rPr lang="nb-NO" sz="1400" dirty="0" err="1"/>
              <a:t>Education</a:t>
            </a:r>
            <a:r>
              <a:rPr lang="nb-NO" sz="1400" dirty="0"/>
              <a:t> and Research </a:t>
            </a:r>
            <a:r>
              <a:rPr lang="nb-NO" sz="1400" dirty="0" err="1"/>
              <a:t>was</a:t>
            </a:r>
            <a:r>
              <a:rPr lang="nb-NO" sz="1400" dirty="0"/>
              <a:t> </a:t>
            </a:r>
            <a:r>
              <a:rPr lang="nb-NO" sz="1400" dirty="0" err="1"/>
              <a:t>granted</a:t>
            </a:r>
            <a:r>
              <a:rPr lang="nb-NO" sz="1400" dirty="0"/>
              <a:t> </a:t>
            </a:r>
            <a:r>
              <a:rPr lang="nb-NO" sz="1400" dirty="0" err="1"/>
              <a:t>through</a:t>
            </a:r>
            <a:r>
              <a:rPr lang="nb-NO" sz="1400" dirty="0"/>
              <a:t> the </a:t>
            </a:r>
            <a:r>
              <a:rPr lang="nb-NO" sz="1400" dirty="0" err="1"/>
              <a:t>national</a:t>
            </a:r>
            <a:r>
              <a:rPr lang="nb-NO" sz="1400" dirty="0"/>
              <a:t> </a:t>
            </a:r>
            <a:r>
              <a:rPr lang="nb-NO" sz="1400" dirty="0" err="1"/>
              <a:t>budget</a:t>
            </a:r>
            <a:r>
              <a:rPr lang="nb-NO" sz="1400" dirty="0"/>
              <a:t> for 2024. The </a:t>
            </a:r>
            <a:r>
              <a:rPr lang="nb-NO" sz="1400" dirty="0" err="1"/>
              <a:t>loan</a:t>
            </a:r>
            <a:r>
              <a:rPr lang="nb-NO" sz="1400" dirty="0"/>
              <a:t> is to be </a:t>
            </a:r>
            <a:r>
              <a:rPr lang="nb-NO" sz="1400" dirty="0" err="1"/>
              <a:t>repaid</a:t>
            </a:r>
            <a:r>
              <a:rPr lang="nb-NO" sz="1400" dirty="0"/>
              <a:t> </a:t>
            </a:r>
            <a:r>
              <a:rPr lang="nb-NO" sz="1400" dirty="0" err="1"/>
              <a:t>with</a:t>
            </a:r>
            <a:r>
              <a:rPr lang="nb-NO" sz="1400" dirty="0"/>
              <a:t> </a:t>
            </a:r>
            <a:r>
              <a:rPr lang="nb-NO" sz="1400" dirty="0" err="1"/>
              <a:t>interest</a:t>
            </a:r>
            <a:r>
              <a:rPr lang="nb-NO" sz="1400" dirty="0"/>
              <a:t>.</a:t>
            </a:r>
            <a:endParaRPr lang="nb-NO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RFI spring 2023, RFQ </a:t>
            </a:r>
            <a:r>
              <a:rPr lang="nb-NO" sz="1500" dirty="0" err="1"/>
              <a:t>launched</a:t>
            </a:r>
            <a:r>
              <a:rPr lang="nb-NO" sz="1500" dirty="0"/>
              <a:t> end-of-2023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 err="1"/>
              <a:t>Award</a:t>
            </a:r>
            <a:r>
              <a:rPr lang="nb-NO" sz="1500" dirty="0"/>
              <a:t> </a:t>
            </a:r>
            <a:r>
              <a:rPr lang="nb-NO" sz="1500" dirty="0" err="1"/>
              <a:t>criteria</a:t>
            </a:r>
            <a:r>
              <a:rPr lang="nb-NO" sz="1500" dirty="0"/>
              <a:t>:   60 % </a:t>
            </a:r>
            <a:r>
              <a:rPr lang="nb-NO" sz="1500" dirty="0" err="1"/>
              <a:t>Quality</a:t>
            </a:r>
            <a:r>
              <a:rPr lang="nb-NO" sz="1500" dirty="0"/>
              <a:t>, 40 % TCO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10 tenderers (</a:t>
            </a:r>
            <a:r>
              <a:rPr lang="nb-NO" sz="1500" dirty="0" err="1"/>
              <a:t>very</a:t>
            </a:r>
            <a:r>
              <a:rPr lang="nb-NO" sz="1500" dirty="0"/>
              <a:t> </a:t>
            </a:r>
            <a:r>
              <a:rPr lang="nb-NO" sz="1500" dirty="0" err="1"/>
              <a:t>good</a:t>
            </a:r>
            <a:r>
              <a:rPr lang="nb-NO" sz="1500" dirty="0"/>
              <a:t>, </a:t>
            </a:r>
            <a:r>
              <a:rPr lang="nb-NO" sz="1500" dirty="0" err="1"/>
              <a:t>but</a:t>
            </a:r>
            <a:r>
              <a:rPr lang="nb-NO" sz="1500" dirty="0"/>
              <a:t> </a:t>
            </a:r>
            <a:r>
              <a:rPr lang="nb-NO" sz="1500" dirty="0" err="1"/>
              <a:t>also</a:t>
            </a:r>
            <a:r>
              <a:rPr lang="nb-NO" sz="1500" dirty="0"/>
              <a:t> «</a:t>
            </a:r>
            <a:r>
              <a:rPr lang="nb-NO" sz="1500" dirty="0" err="1"/>
              <a:t>phew</a:t>
            </a:r>
            <a:r>
              <a:rPr lang="nb-NO" sz="1500" dirty="0"/>
              <a:t>»)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 dirty="0"/>
              <a:t>3 </a:t>
            </a:r>
            <a:r>
              <a:rPr lang="nb-NO" sz="1500" dirty="0" err="1"/>
              <a:t>with</a:t>
            </a:r>
            <a:r>
              <a:rPr lang="nb-NO" sz="1500" dirty="0"/>
              <a:t> hybrid Dark Fibre and </a:t>
            </a:r>
            <a:r>
              <a:rPr lang="nb-NO" sz="1500" dirty="0" err="1"/>
              <a:t>spectrum</a:t>
            </a:r>
            <a:r>
              <a:rPr lang="nb-NO" sz="1500" dirty="0"/>
              <a:t> </a:t>
            </a:r>
            <a:r>
              <a:rPr lang="nb-NO" sz="1500" dirty="0" err="1"/>
              <a:t>solutions</a:t>
            </a:r>
            <a:endParaRPr lang="nb-NO" sz="15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sz="1500" dirty="0" err="1"/>
              <a:t>Some</a:t>
            </a:r>
            <a:r>
              <a:rPr lang="nb-NO" sz="1500" dirty="0"/>
              <a:t> </a:t>
            </a:r>
            <a:r>
              <a:rPr lang="nb-NO" sz="1500" dirty="0" err="1"/>
              <a:t>with</a:t>
            </a:r>
            <a:r>
              <a:rPr lang="nb-NO" sz="1500" dirty="0"/>
              <a:t> </a:t>
            </a:r>
            <a:r>
              <a:rPr lang="nb-NO" sz="1500" dirty="0" err="1"/>
              <a:t>national</a:t>
            </a:r>
            <a:r>
              <a:rPr lang="nb-NO" sz="1500" dirty="0"/>
              <a:t> </a:t>
            </a:r>
            <a:r>
              <a:rPr lang="nb-NO" sz="1500" dirty="0" err="1"/>
              <a:t>coverage</a:t>
            </a:r>
            <a:r>
              <a:rPr lang="nb-NO" sz="1500" dirty="0"/>
              <a:t>, </a:t>
            </a:r>
            <a:r>
              <a:rPr lang="nb-NO" sz="1500" dirty="0" err="1"/>
              <a:t>others</a:t>
            </a:r>
            <a:r>
              <a:rPr lang="nb-NO" sz="1500" dirty="0"/>
              <a:t> </a:t>
            </a:r>
            <a:r>
              <a:rPr lang="nb-NO" sz="1500" dirty="0" err="1"/>
              <a:t>with</a:t>
            </a:r>
            <a:r>
              <a:rPr lang="nb-NO" sz="1500" dirty="0"/>
              <a:t> </a:t>
            </a:r>
            <a:r>
              <a:rPr lang="nb-NO" sz="1500" dirty="0" err="1"/>
              <a:t>ambitions</a:t>
            </a:r>
            <a:endParaRPr lang="nb-NO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500" dirty="0"/>
              <a:t>7 </a:t>
            </a:r>
            <a:r>
              <a:rPr lang="nb-NO" sz="1500" dirty="0" err="1"/>
              <a:t>with</a:t>
            </a:r>
            <a:r>
              <a:rPr lang="nb-NO" sz="1500" dirty="0"/>
              <a:t> Dark Fibre </a:t>
            </a:r>
            <a:r>
              <a:rPr lang="nb-NO" sz="1500" dirty="0" err="1"/>
              <a:t>only</a:t>
            </a:r>
            <a:r>
              <a:rPr lang="nb-NO" sz="1500" dirty="0"/>
              <a:t>, more regional and/or metro </a:t>
            </a:r>
            <a:r>
              <a:rPr lang="nb-NO" sz="1500" dirty="0" err="1"/>
              <a:t>oriented</a:t>
            </a:r>
            <a:endParaRPr lang="nb-NO" sz="1500" dirty="0"/>
          </a:p>
          <a:p>
            <a:pPr lvl="1"/>
            <a:endParaRPr lang="nb-NO" sz="1500" dirty="0"/>
          </a:p>
          <a:p>
            <a:pPr marL="0" indent="0">
              <a:buNone/>
            </a:pPr>
            <a:endParaRPr lang="nb-NO" sz="1500" dirty="0"/>
          </a:p>
          <a:p>
            <a:pPr marL="0" indent="0">
              <a:buNone/>
            </a:pPr>
            <a:endParaRPr lang="nb-NO" sz="1500" dirty="0"/>
          </a:p>
        </p:txBody>
      </p:sp>
    </p:spTree>
    <p:extLst>
      <p:ext uri="{BB962C8B-B14F-4D97-AF65-F5344CB8AC3E}">
        <p14:creationId xmlns:p14="http://schemas.microsoft.com/office/powerpoint/2010/main" val="4263539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84A8A-06CD-20E3-7354-13C615D3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The </a:t>
            </a:r>
            <a:r>
              <a:rPr lang="nb-NO" dirty="0" err="1"/>
              <a:t>technical</a:t>
            </a:r>
            <a:r>
              <a:rPr lang="nb-NO" dirty="0"/>
              <a:t> </a:t>
            </a:r>
            <a:r>
              <a:rPr lang="nb-NO" dirty="0" err="1"/>
              <a:t>stuff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7FFC2-276C-6D61-0CE0-FE3448E1B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GB" sz="1300" noProof="1"/>
              <a:t>Asked for </a:t>
            </a:r>
            <a:r>
              <a:rPr lang="en-GB" sz="1300" b="1" noProof="1"/>
              <a:t>Dark fiber </a:t>
            </a:r>
            <a:r>
              <a:rPr lang="en-GB" sz="1300" noProof="1"/>
              <a:t>and </a:t>
            </a:r>
            <a:r>
              <a:rPr lang="en-GB" sz="1300" b="1" noProof="1"/>
              <a:t>Optical Spectrum</a:t>
            </a:r>
          </a:p>
          <a:p>
            <a:pPr lvl="1"/>
            <a:r>
              <a:rPr lang="en-GB" sz="1300" noProof="1"/>
              <a:t>Between major cities and regions</a:t>
            </a:r>
          </a:p>
          <a:p>
            <a:pPr lvl="1"/>
            <a:r>
              <a:rPr lang="en-GB" sz="1300" b="1" noProof="1"/>
              <a:t>Add/drop </a:t>
            </a:r>
            <a:r>
              <a:rPr lang="en-GB" sz="1300" noProof="1"/>
              <a:t>on locations of interest along the path</a:t>
            </a:r>
          </a:p>
          <a:p>
            <a:r>
              <a:rPr lang="en-GB" sz="1300" noProof="1"/>
              <a:t>Offers for both </a:t>
            </a:r>
            <a:r>
              <a:rPr lang="en-GB" sz="1300" b="1" noProof="1"/>
              <a:t>Long-haul</a:t>
            </a:r>
            <a:r>
              <a:rPr lang="en-GB" sz="1300" noProof="1"/>
              <a:t> and </a:t>
            </a:r>
            <a:r>
              <a:rPr lang="en-GB" sz="1300" b="1" noProof="1"/>
              <a:t>Metro Dark Fibre </a:t>
            </a:r>
          </a:p>
          <a:p>
            <a:pPr lvl="1"/>
            <a:r>
              <a:rPr lang="en-GB" sz="1300" noProof="1"/>
              <a:t>Some offers with 2+ fiber pairs, at least one extra fiber pair dedicated research on advanced optical services</a:t>
            </a:r>
          </a:p>
          <a:p>
            <a:r>
              <a:rPr lang="en-GB" sz="1300" noProof="1"/>
              <a:t>Offers for </a:t>
            </a:r>
            <a:r>
              <a:rPr lang="en-GB" sz="1300" b="1" noProof="1"/>
              <a:t>1-1.2 THz optical spectrum solutions</a:t>
            </a:r>
          </a:p>
          <a:p>
            <a:pPr lvl="1"/>
            <a:r>
              <a:rPr lang="en-GB" sz="1300" noProof="1"/>
              <a:t>Some solutions may add/drop all spectrum arbitrary, while other´s solution were less dynamic and more alien wave oriented</a:t>
            </a:r>
          </a:p>
          <a:p>
            <a:r>
              <a:rPr lang="en-GB" sz="1300" noProof="1"/>
              <a:t>Both unique and overlapping cable paths and telehousings offered. </a:t>
            </a:r>
          </a:p>
          <a:p>
            <a:pPr lvl="1"/>
            <a:r>
              <a:rPr lang="en-GB" sz="1300" noProof="1"/>
              <a:t>Ensuring </a:t>
            </a:r>
            <a:r>
              <a:rPr lang="en-GB" sz="1300" b="1" noProof="1"/>
              <a:t>redundancy/resilience requires detailed analysis, </a:t>
            </a:r>
            <a:r>
              <a:rPr lang="en-GB" sz="1300" noProof="1"/>
              <a:t>including where to place our own DWDM ROADMs.</a:t>
            </a:r>
            <a:endParaRPr lang="en-GB" sz="1300" b="1" noProof="1"/>
          </a:p>
          <a:p>
            <a:r>
              <a:rPr lang="en-GB" sz="1300" b="1" noProof="1"/>
              <a:t>Extreme complexity </a:t>
            </a:r>
            <a:r>
              <a:rPr lang="en-GB" sz="1300" noProof="1"/>
              <a:t>arised; Choosing one path will easily alter preference for a large set of other paths </a:t>
            </a:r>
          </a:p>
          <a:p>
            <a:pPr lvl="1"/>
            <a:r>
              <a:rPr lang="en-GB" sz="1300" noProof="1"/>
              <a:t>Solution to make this manageble; divide the country into 5 large  regions, do evaluation on </a:t>
            </a:r>
            <a:r>
              <a:rPr lang="en-GB" sz="1300" b="1" noProof="1"/>
              <a:t>inter-regional legs with add/drops </a:t>
            </a:r>
            <a:r>
              <a:rPr lang="en-GB" sz="1300" noProof="1"/>
              <a:t>on essential locations in between.</a:t>
            </a:r>
          </a:p>
          <a:p>
            <a:r>
              <a:rPr lang="en-GB" sz="1300" noProof="1"/>
              <a:t>Complex Excel-models developed for evaluation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90F291-D73C-AA87-A4F8-5101A6D9E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30" r="-1" b="35732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790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B8D2BC-234F-2D50-2148-4415FEF33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" y="185831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dirty="0" err="1"/>
              <a:t>Negotiations</a:t>
            </a:r>
            <a:r>
              <a:rPr lang="nb-NO" sz="3600" dirty="0"/>
              <a:t> and </a:t>
            </a:r>
            <a:r>
              <a:rPr lang="nb-NO" sz="3600" dirty="0" err="1"/>
              <a:t>contract</a:t>
            </a:r>
            <a:r>
              <a:rPr lang="nb-NO" sz="3600" dirty="0"/>
              <a:t> </a:t>
            </a:r>
            <a:r>
              <a:rPr lang="nb-NO" sz="3600" dirty="0" err="1"/>
              <a:t>awards</a:t>
            </a:r>
            <a:endParaRPr lang="nb-NO" sz="36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E061B6-7B1A-C181-F134-E73502D43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544" y="1690688"/>
            <a:ext cx="7368809" cy="4559427"/>
          </a:xfrm>
        </p:spPr>
        <p:txBody>
          <a:bodyPr>
            <a:normAutofit fontScale="92500" lnSpcReduction="20000"/>
          </a:bodyPr>
          <a:lstStyle/>
          <a:p>
            <a:r>
              <a:rPr lang="en-GB" sz="2000" b="1" noProof="1"/>
              <a:t>Negiotiated procedure </a:t>
            </a:r>
            <a:r>
              <a:rPr lang="en-GB" sz="2000" noProof="1"/>
              <a:t>(&gt; 2 years)</a:t>
            </a:r>
          </a:p>
          <a:p>
            <a:pPr lvl="1"/>
            <a:r>
              <a:rPr lang="en-GB" sz="1800" noProof="1"/>
              <a:t>6 offer- and negiotiation phases</a:t>
            </a:r>
          </a:p>
          <a:p>
            <a:pPr lvl="2"/>
            <a:r>
              <a:rPr lang="en-GB" sz="1400" noProof="1"/>
              <a:t>Analysis and feedback for improvement, meetings and text</a:t>
            </a:r>
          </a:p>
          <a:p>
            <a:pPr lvl="2"/>
            <a:r>
              <a:rPr lang="en-GB" sz="1400" noProof="1"/>
              <a:t>Clarifications and alignments</a:t>
            </a:r>
          </a:p>
          <a:p>
            <a:pPr lvl="2"/>
            <a:r>
              <a:rPr lang="en-GB" sz="1400" noProof="1"/>
              <a:t>Each phase yielded improved offers</a:t>
            </a:r>
          </a:p>
          <a:p>
            <a:pPr lvl="2"/>
            <a:r>
              <a:rPr lang="en-GB" sz="1400" noProof="1"/>
              <a:t>Thousands of pages read each round</a:t>
            </a:r>
          </a:p>
          <a:p>
            <a:pPr lvl="1"/>
            <a:r>
              <a:rPr lang="en-GB" sz="1800" noProof="1"/>
              <a:t>Careful balance between further iterations and when to conclude</a:t>
            </a:r>
          </a:p>
          <a:p>
            <a:r>
              <a:rPr lang="en-GB" sz="2000" noProof="1"/>
              <a:t>All decisions on contract awardings must be published at the same time - in line with procurement rules,</a:t>
            </a:r>
          </a:p>
          <a:p>
            <a:r>
              <a:rPr lang="en-GB" sz="2000" noProof="1"/>
              <a:t>Best and final offers (BAFO) received May 2025</a:t>
            </a:r>
          </a:p>
          <a:p>
            <a:r>
              <a:rPr lang="nb-NO" sz="2000" dirty="0" err="1"/>
              <a:t>Contract</a:t>
            </a:r>
            <a:r>
              <a:rPr lang="nb-NO" sz="2000" dirty="0"/>
              <a:t> </a:t>
            </a:r>
            <a:r>
              <a:rPr lang="nb-NO" sz="2000" dirty="0" err="1"/>
              <a:t>award</a:t>
            </a:r>
            <a:r>
              <a:rPr lang="nb-NO" sz="2000" dirty="0"/>
              <a:t> in </a:t>
            </a:r>
            <a:r>
              <a:rPr lang="nb-NO" sz="2000" dirty="0" err="1"/>
              <a:t>January</a:t>
            </a:r>
            <a:r>
              <a:rPr lang="nb-NO" sz="2000" dirty="0"/>
              <a:t> 2026 </a:t>
            </a:r>
            <a:r>
              <a:rPr lang="nb-NO" sz="2000"/>
              <a:t>with </a:t>
            </a:r>
            <a:r>
              <a:rPr lang="nb-NO" sz="2000" dirty="0"/>
              <a:t>8 sub-</a:t>
            </a:r>
            <a:r>
              <a:rPr lang="nb-NO" sz="2000" dirty="0" err="1"/>
              <a:t>providers</a:t>
            </a:r>
            <a:endParaRPr lang="nb-NO" sz="2000" dirty="0"/>
          </a:p>
          <a:p>
            <a:pPr lvl="1"/>
            <a:r>
              <a:rPr lang="en-GB" sz="1700" noProof="1"/>
              <a:t>Second round on two long legs due to change of strategy by one of the tenderers</a:t>
            </a:r>
          </a:p>
          <a:p>
            <a:r>
              <a:rPr lang="en-GB" sz="2000" noProof="1"/>
              <a:t>Main contracts signed May 2026.</a:t>
            </a:r>
          </a:p>
          <a:p>
            <a:r>
              <a:rPr lang="en-GB" sz="2000" noProof="1"/>
              <a:t>Roll-out-planning has started</a:t>
            </a:r>
          </a:p>
          <a:p>
            <a:r>
              <a:rPr lang="en-GB" sz="2000" noProof="1"/>
              <a:t>A few supplementary procurement remains (regional redundancy, fiber accesss etc)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BD400B5-9640-F136-F1BA-DB57536A7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01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7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090B2-D781-183E-8443-D61DBB16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30" y="311336"/>
            <a:ext cx="10515600" cy="757997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Resulting</a:t>
            </a:r>
            <a:r>
              <a:rPr lang="nb-NO" dirty="0"/>
              <a:t> Network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D17641F-D58A-F7B8-AEF5-5865CC147E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00187" y="0"/>
            <a:ext cx="4829813" cy="6832420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552B81B-2538-B9CB-59F9-333349356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" y="1752473"/>
            <a:ext cx="6245352" cy="4351338"/>
          </a:xfrm>
        </p:spPr>
        <p:txBody>
          <a:bodyPr>
            <a:normAutofit fontScale="92500"/>
          </a:bodyPr>
          <a:lstStyle/>
          <a:p>
            <a:r>
              <a:rPr lang="en-GB" noProof="1"/>
              <a:t>8 dark fibre and spectrum subproviders</a:t>
            </a:r>
          </a:p>
          <a:p>
            <a:r>
              <a:rPr lang="en-GB" noProof="1"/>
              <a:t>2 previous ones up north (Troms and Finnmark)</a:t>
            </a:r>
          </a:p>
          <a:p>
            <a:r>
              <a:rPr lang="en-GB" noProof="1"/>
              <a:t>Ca. 13.000 km optical long haul topology will be renewed (exl. Svalbard, route-crossing, metro fibers etc)</a:t>
            </a:r>
          </a:p>
          <a:p>
            <a:r>
              <a:rPr lang="en-GB" noProof="1"/>
              <a:t>Huge cost savings, increased optical footprint and redundancy </a:t>
            </a:r>
            <a:r>
              <a:rPr lang="en-GB" noProof="1">
                <a:sym typeface="Wingdings" pitchFamily="2" charset="2"/>
              </a:rPr>
              <a:t></a:t>
            </a:r>
            <a:r>
              <a:rPr lang="en-GB" noProof="1"/>
              <a:t>.</a:t>
            </a:r>
          </a:p>
          <a:p>
            <a:r>
              <a:rPr lang="en-GB" noProof="1"/>
              <a:t>Roll out 2026-28</a:t>
            </a:r>
          </a:p>
        </p:txBody>
      </p:sp>
    </p:spTree>
    <p:extLst>
      <p:ext uri="{BB962C8B-B14F-4D97-AF65-F5344CB8AC3E}">
        <p14:creationId xmlns:p14="http://schemas.microsoft.com/office/powerpoint/2010/main" val="863394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A0C391-C6DA-940E-0892-75A90143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365125"/>
            <a:ext cx="8301318" cy="1325563"/>
          </a:xfrm>
        </p:spPr>
        <p:txBody>
          <a:bodyPr>
            <a:normAutofit/>
          </a:bodyPr>
          <a:lstStyle/>
          <a:p>
            <a:r>
              <a:rPr lang="en-GB" sz="3600" noProof="1"/>
              <a:t>Useful tips for fiber and spectrum procurement (1/2)</a:t>
            </a:r>
            <a:endParaRPr lang="en-GB" sz="3600" i="1" noProof="1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A10A40-5063-A4A9-DF18-359743EE6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188" y="1825625"/>
            <a:ext cx="7023632" cy="4180728"/>
          </a:xfrm>
        </p:spPr>
        <p:txBody>
          <a:bodyPr>
            <a:normAutofit fontScale="62500" lnSpcReduction="20000"/>
          </a:bodyPr>
          <a:lstStyle/>
          <a:p>
            <a:r>
              <a:rPr lang="en-GB" noProof="1"/>
              <a:t>Dark Fibre monopolies are rising!  </a:t>
            </a:r>
            <a:endParaRPr lang="en-GB" i="1" noProof="1"/>
          </a:p>
          <a:p>
            <a:pPr lvl="1"/>
            <a:r>
              <a:rPr lang="en-GB" sz="2700" i="1" noProof="1"/>
              <a:t>Merges and acquisitions of regional players will happen</a:t>
            </a:r>
          </a:p>
          <a:p>
            <a:pPr lvl="1"/>
            <a:r>
              <a:rPr lang="en-GB" sz="2700" noProof="1"/>
              <a:t>Dark Fiber prices are rising in general, driven by needs from datacenter industry</a:t>
            </a:r>
            <a:endParaRPr lang="en-GB" sz="2700" i="1" noProof="1"/>
          </a:p>
          <a:p>
            <a:pPr lvl="1"/>
            <a:r>
              <a:rPr lang="en-GB" sz="2700" i="1" noProof="1"/>
              <a:t>Karl Marx; «When two capitalists meet, they tend to build monopolies»:</a:t>
            </a:r>
          </a:p>
          <a:p>
            <a:pPr lvl="1"/>
            <a:endParaRPr lang="en-GB" sz="2700" i="1" noProof="1"/>
          </a:p>
          <a:p>
            <a:pPr marL="457200" lvl="1" indent="0">
              <a:buNone/>
            </a:pPr>
            <a:endParaRPr lang="en-GB" sz="2600" i="1" noProof="1"/>
          </a:p>
          <a:p>
            <a:pPr marL="0" indent="0">
              <a:buNone/>
            </a:pPr>
            <a:endParaRPr lang="en-GB" noProof="1"/>
          </a:p>
          <a:p>
            <a:r>
              <a:rPr lang="en-GB" noProof="1"/>
              <a:t>Ask for </a:t>
            </a:r>
            <a:r>
              <a:rPr lang="en-GB" b="1" noProof="1"/>
              <a:t>both Dark Fiber and Optical Spectrum! </a:t>
            </a:r>
          </a:p>
          <a:p>
            <a:pPr lvl="1"/>
            <a:r>
              <a:rPr lang="en-GB" noProof="1"/>
              <a:t>Different market players increase the potential for real competition</a:t>
            </a:r>
          </a:p>
          <a:p>
            <a:pPr lvl="1"/>
            <a:r>
              <a:rPr lang="en-GB" noProof="1"/>
              <a:t>Dark Fiber providers meet their existing telecom customers as competitors.</a:t>
            </a:r>
          </a:p>
          <a:p>
            <a:r>
              <a:rPr lang="en-GB" noProof="1"/>
              <a:t>Dark Fiber-only regional players may be interested in «free open spectrum» in return - as a part of the payment for the fibre.</a:t>
            </a:r>
          </a:p>
          <a:p>
            <a:pPr lvl="1"/>
            <a:r>
              <a:rPr lang="en-GB" noProof="1"/>
              <a:t>DWDM competence is a limited resource in the dark fibre business. Most NRENs are in the forefront.</a:t>
            </a:r>
          </a:p>
          <a:p>
            <a:endParaRPr lang="en-GB" noProof="1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0AC4566-2223-209C-B409-2BD888FE7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100361"/>
            <a:ext cx="3857625" cy="6858000"/>
          </a:xfrm>
          <a:prstGeom prst="rect">
            <a:avLst/>
          </a:prstGeom>
        </p:spPr>
      </p:pic>
      <p:pic>
        <p:nvPicPr>
          <p:cNvPr id="6146" name="Picture 2" descr="Karl Marx | Books, Theory, Beliefs, Children, Communism, Religion, &amp; Facts  | Britannica">
            <a:extLst>
              <a:ext uri="{FF2B5EF4-FFF2-40B4-BE49-F238E27FC236}">
                <a16:creationId xmlns:a16="http://schemas.microsoft.com/office/drawing/2014/main" id="{634474F5-D9FA-70A6-7C82-EFEC922D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20" y="2669024"/>
            <a:ext cx="821362" cy="11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32503"/>
      </p:ext>
    </p:extLst>
  </p:cSld>
  <p:clrMapOvr>
    <a:masterClrMapping/>
  </p:clrMapOvr>
</p:sld>
</file>

<file path=ppt/theme/theme1.xml><?xml version="1.0" encoding="utf-8"?>
<a:theme xmlns:a="http://schemas.openxmlformats.org/drawingml/2006/main" name="Egendefinert utforming">
  <a:themeElements>
    <a:clrScheme name="Egendefin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0034"/>
      </a:accent1>
      <a:accent2>
        <a:srgbClr val="6D4BFA"/>
      </a:accent2>
      <a:accent3>
        <a:srgbClr val="B4B0FA"/>
      </a:accent3>
      <a:accent4>
        <a:srgbClr val="F2F1FC"/>
      </a:accent4>
      <a:accent5>
        <a:srgbClr val="0DBB82"/>
      </a:accent5>
      <a:accent6>
        <a:srgbClr val="A2E3BE"/>
      </a:accent6>
      <a:hlink>
        <a:srgbClr val="6D4BFA"/>
      </a:hlink>
      <a:folHlink>
        <a:srgbClr val="FF9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0D250453-3238-404D-AA5B-5B850B69B74F}" vid="{C86B2365-ACB3-5243-91A8-A77EB596447B}"/>
    </a:ext>
  </a:extLst>
</a:theme>
</file>

<file path=ppt/theme/theme2.xml><?xml version="1.0" encoding="utf-8"?>
<a:theme xmlns:a="http://schemas.openxmlformats.org/drawingml/2006/main" name="1_Egendefinert utforming">
  <a:themeElements>
    <a:clrScheme name="Egendefin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0034"/>
      </a:accent1>
      <a:accent2>
        <a:srgbClr val="6D4BFA"/>
      </a:accent2>
      <a:accent3>
        <a:srgbClr val="B4B0FA"/>
      </a:accent3>
      <a:accent4>
        <a:srgbClr val="F2F1FC"/>
      </a:accent4>
      <a:accent5>
        <a:srgbClr val="0DBB82"/>
      </a:accent5>
      <a:accent6>
        <a:srgbClr val="A2E3BE"/>
      </a:accent6>
      <a:hlink>
        <a:srgbClr val="6D4BFA"/>
      </a:hlink>
      <a:folHlink>
        <a:srgbClr val="FF9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t standardpresentasjon november.potx  -  Skrivebeskyttet" id="{1C6D26CF-1B7C-4BCF-900D-9416ED70F582}" vid="{BD205A87-8448-43DD-A4C2-1276813F7A50}"/>
    </a:ext>
  </a:extLst>
</a:theme>
</file>

<file path=ppt/theme/theme3.xml><?xml version="1.0" encoding="utf-8"?>
<a:theme xmlns:a="http://schemas.openxmlformats.org/drawingml/2006/main" name="3_Office-tema">
  <a:themeElements>
    <a:clrScheme name="Egendefin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0034"/>
      </a:accent1>
      <a:accent2>
        <a:srgbClr val="6D4BFA"/>
      </a:accent2>
      <a:accent3>
        <a:srgbClr val="B4B0FA"/>
      </a:accent3>
      <a:accent4>
        <a:srgbClr val="F2F1FC"/>
      </a:accent4>
      <a:accent5>
        <a:srgbClr val="0DBB82"/>
      </a:accent5>
      <a:accent6>
        <a:srgbClr val="A2E3BE"/>
      </a:accent6>
      <a:hlink>
        <a:srgbClr val="6D4BFA"/>
      </a:hlink>
      <a:folHlink>
        <a:srgbClr val="FF9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0D250453-3238-404D-AA5B-5B850B69B74F}" vid="{65CB96B4-B6C7-AB4B-B65B-3AEE3F038D5E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95388C596FBC42B865C82DEA9140C1" ma:contentTypeVersion="5" ma:contentTypeDescription="Opprett et nytt dokument." ma:contentTypeScope="" ma:versionID="74bcefca7605cfdd3f21d2dff65a4711">
  <xsd:schema xmlns:xsd="http://www.w3.org/2001/XMLSchema" xmlns:xs="http://www.w3.org/2001/XMLSchema" xmlns:p="http://schemas.microsoft.com/office/2006/metadata/properties" xmlns:ns2="c8ce56ae-2066-4f69-b637-b24c7241fad3" xmlns:ns3="95c0d285-5c28-4e59-bd29-37142c42b31b" targetNamespace="http://schemas.microsoft.com/office/2006/metadata/properties" ma:root="true" ma:fieldsID="9a4de3995c9658acf0f42ebdc13941ac" ns2:_="" ns3:_="">
    <xsd:import namespace="c8ce56ae-2066-4f69-b637-b24c7241fad3"/>
    <xsd:import namespace="95c0d285-5c28-4e59-bd29-37142c42b3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e56ae-2066-4f69-b637-b24c7241fa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0d285-5c28-4e59-bd29-37142c42b3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c0d285-5c28-4e59-bd29-37142c42b31b">
      <UserInfo>
        <DisplayName>Helga Johnsen Meisfjord</DisplayName>
        <AccountId>268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881AAA1-05BE-4154-919D-15850A835AFD}">
  <ds:schemaRefs>
    <ds:schemaRef ds:uri="95c0d285-5c28-4e59-bd29-37142c42b31b"/>
    <ds:schemaRef ds:uri="c8ce56ae-2066-4f69-b637-b24c7241fa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E1380E-6118-4356-A881-67047CF591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F546E6-F6B5-4916-9DA8-B81E0A729699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95c0d285-5c28-4e59-bd29-37142c42b31b"/>
    <ds:schemaRef ds:uri="c8ce56ae-2066-4f69-b637-b24c7241fad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16947</TotalTime>
  <Words>1020</Words>
  <Application>Microsoft Macintosh PowerPoint</Application>
  <PresentationFormat>Widescreen</PresentationFormat>
  <Paragraphs>98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Haffer</vt:lpstr>
      <vt:lpstr>Wingdings</vt:lpstr>
      <vt:lpstr>Egendefinert utforming</vt:lpstr>
      <vt:lpstr>1_Egendefinert utforming</vt:lpstr>
      <vt:lpstr>3_Office-tema</vt:lpstr>
      <vt:lpstr>Sikt´s New R&amp;E Network – procurement, strategies and learnings  </vt:lpstr>
      <vt:lpstr>Facts about Norway</vt:lpstr>
      <vt:lpstr>PowerPoint-presentasjon</vt:lpstr>
      <vt:lpstr>Needs and requirements </vt:lpstr>
      <vt:lpstr>Procurement process</vt:lpstr>
      <vt:lpstr>The technical stuff</vt:lpstr>
      <vt:lpstr>Negotiations and contract awards</vt:lpstr>
      <vt:lpstr>The Resulting Network</vt:lpstr>
      <vt:lpstr>Useful tips for fiber and spectrum procurement (1/2)</vt:lpstr>
      <vt:lpstr>Useful tips (2/2)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norske forskningsnettet (Uninett)</dc:title>
  <dc:subject/>
  <dc:creator>Olaf Schjelderup</dc:creator>
  <cp:keywords/>
  <dc:description/>
  <cp:lastModifiedBy>Olaf Schjelderup</cp:lastModifiedBy>
  <cp:revision>96</cp:revision>
  <dcterms:created xsi:type="dcterms:W3CDTF">2023-05-16T07:10:07Z</dcterms:created>
  <dcterms:modified xsi:type="dcterms:W3CDTF">2026-06-07T17:04:46Z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0x0101008095388C596FBC42B865C82DEA9140C1</vt:lpwstr>
  </property>
</Properties>
</file>