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iZG3EM+5TYE6g+FHICvwClV+bV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39" d="100"/>
          <a:sy n="139" d="100"/>
        </p:scale>
        <p:origin x="176" y="5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ece30f217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ece30f2179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3ece30f2179_0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e8090f15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e8090f15a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3e8090f15a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e80fe2ac5a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3e80fe2ac5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1E3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1" descr="A colorful pattern with different designs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93012" y="672802"/>
            <a:ext cx="5450987" cy="350730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460601" y="2664196"/>
            <a:ext cx="3272155" cy="23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7C3F"/>
              </a:buClr>
              <a:buSzPts val="1600"/>
              <a:buNone/>
              <a:defRPr sz="1600" b="1">
                <a:solidFill>
                  <a:srgbClr val="037C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305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305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305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305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body" idx="2"/>
          </p:nvPr>
        </p:nvSpPr>
        <p:spPr>
          <a:xfrm>
            <a:off x="460602" y="1696763"/>
            <a:ext cx="4336866" cy="381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1C305D"/>
              </a:buClr>
              <a:buSzPts val="1800"/>
              <a:buNone/>
              <a:defRPr sz="1800" b="0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305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305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305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305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body" idx="3"/>
          </p:nvPr>
        </p:nvSpPr>
        <p:spPr>
          <a:xfrm>
            <a:off x="466907" y="591750"/>
            <a:ext cx="4330561" cy="1006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1C305D"/>
              </a:buClr>
              <a:buSzPts val="3600"/>
              <a:buNone/>
              <a:defRPr sz="3600" b="1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305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305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305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305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body" idx="4"/>
          </p:nvPr>
        </p:nvSpPr>
        <p:spPr>
          <a:xfrm>
            <a:off x="460601" y="2967104"/>
            <a:ext cx="3272155" cy="22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Clr>
                <a:srgbClr val="1C305D"/>
              </a:buClr>
              <a:buSzPts val="1400"/>
              <a:buNone/>
              <a:defRPr sz="1400" b="1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305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305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305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305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5"/>
          </p:nvPr>
        </p:nvSpPr>
        <p:spPr>
          <a:xfrm>
            <a:off x="460601" y="3180171"/>
            <a:ext cx="3272155" cy="23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Clr>
                <a:srgbClr val="1C305D"/>
              </a:buClr>
              <a:buSzPts val="1400"/>
              <a:buNone/>
              <a:defRPr sz="1400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305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305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305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305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/>
          <p:nvPr/>
        </p:nvSpPr>
        <p:spPr>
          <a:xfrm>
            <a:off x="0" y="4176990"/>
            <a:ext cx="9143999" cy="966510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11" descr="A black background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5053" y="4556393"/>
            <a:ext cx="969200" cy="206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1" descr="A black and white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47445"/>
          <a:stretch/>
        </p:blipFill>
        <p:spPr>
          <a:xfrm>
            <a:off x="460601" y="4471738"/>
            <a:ext cx="1082250" cy="343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4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body" idx="1"/>
          </p:nvPr>
        </p:nvSpPr>
        <p:spPr>
          <a:xfrm>
            <a:off x="350201" y="964417"/>
            <a:ext cx="8439238" cy="335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C2C4F"/>
              </a:buClr>
              <a:buSzPts val="1800"/>
              <a:buChar char="•"/>
              <a:defRPr sz="1800">
                <a:solidFill>
                  <a:srgbClr val="1C2C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ts val="1600"/>
              <a:buChar char="•"/>
              <a:defRPr sz="1600">
                <a:solidFill>
                  <a:srgbClr val="1C2C4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ts val="1400"/>
              <a:buChar char="•"/>
              <a:defRPr sz="1400">
                <a:solidFill>
                  <a:srgbClr val="1C2C4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ts val="1200"/>
              <a:buChar char="•"/>
              <a:defRPr>
                <a:solidFill>
                  <a:srgbClr val="1C2C4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ts val="1200"/>
              <a:buChar char="•"/>
              <a:defRPr>
                <a:solidFill>
                  <a:srgbClr val="1C2C4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sldNum" idx="12"/>
          </p:nvPr>
        </p:nvSpPr>
        <p:spPr>
          <a:xfrm>
            <a:off x="6732039" y="4730188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C3F"/>
              </a:buClr>
              <a:buSzPts val="20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60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/>
          <p:nvPr/>
        </p:nvSpPr>
        <p:spPr>
          <a:xfrm>
            <a:off x="0" y="4468536"/>
            <a:ext cx="9144000" cy="6958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3"/>
          <p:cNvSpPr/>
          <p:nvPr/>
        </p:nvSpPr>
        <p:spPr>
          <a:xfrm>
            <a:off x="0" y="4752968"/>
            <a:ext cx="9144000" cy="415027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1"/>
          </p:nvPr>
        </p:nvSpPr>
        <p:spPr>
          <a:xfrm>
            <a:off x="350201" y="964417"/>
            <a:ext cx="8439238" cy="360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C305D"/>
              </a:buClr>
              <a:buSzPts val="1800"/>
              <a:buChar char="•"/>
              <a:defRPr sz="1800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305D"/>
              </a:buClr>
              <a:buSzPts val="1600"/>
              <a:buChar char="•"/>
              <a:defRPr sz="1600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305D"/>
              </a:buClr>
              <a:buSzPts val="1400"/>
              <a:buChar char="•"/>
              <a:defRPr sz="1400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305D"/>
              </a:buClr>
              <a:buSzPts val="1200"/>
              <a:buChar char="•"/>
              <a:defRPr sz="1200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305D"/>
              </a:buClr>
              <a:buSzPts val="1200"/>
              <a:buChar char="•"/>
              <a:defRPr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C3F"/>
              </a:buClr>
              <a:buSzPts val="2000"/>
              <a:buFont typeface="Calibri"/>
              <a:buNone/>
              <a:defRPr>
                <a:solidFill>
                  <a:srgbClr val="037C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sldNum" idx="12"/>
          </p:nvPr>
        </p:nvSpPr>
        <p:spPr>
          <a:xfrm>
            <a:off x="6732039" y="4825515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" name="Google Shape;37;p13" descr="A black and white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47445"/>
          <a:stretch/>
        </p:blipFill>
        <p:spPr>
          <a:xfrm>
            <a:off x="350201" y="4824412"/>
            <a:ext cx="819086" cy="259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/>
          <p:nvPr/>
        </p:nvSpPr>
        <p:spPr>
          <a:xfrm>
            <a:off x="0" y="0"/>
            <a:ext cx="9143999" cy="5149763"/>
          </a:xfrm>
          <a:prstGeom prst="rect">
            <a:avLst/>
          </a:prstGeom>
          <a:solidFill>
            <a:srgbClr val="D1E3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14" descr="A colorful pattern with different designs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93012" y="672802"/>
            <a:ext cx="5450987" cy="350730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4"/>
          <p:cNvSpPr/>
          <p:nvPr/>
        </p:nvSpPr>
        <p:spPr>
          <a:xfrm>
            <a:off x="-2" y="4176990"/>
            <a:ext cx="9144001" cy="966510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42;p14" descr="A black background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5053" y="4556393"/>
            <a:ext cx="969200" cy="206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4" descr="A black and white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47445"/>
          <a:stretch/>
        </p:blipFill>
        <p:spPr>
          <a:xfrm>
            <a:off x="460601" y="4471738"/>
            <a:ext cx="1082250" cy="343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47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/>
          <p:nvPr/>
        </p:nvSpPr>
        <p:spPr>
          <a:xfrm>
            <a:off x="0" y="4503107"/>
            <a:ext cx="9144000" cy="646112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0"/>
          <p:cNvSpPr txBox="1"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C3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37C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body" idx="1"/>
          </p:nvPr>
        </p:nvSpPr>
        <p:spPr>
          <a:xfrm>
            <a:off x="350201" y="964414"/>
            <a:ext cx="8439238" cy="330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C305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305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305D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305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305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ldNum" idx="12"/>
          </p:nvPr>
        </p:nvSpPr>
        <p:spPr>
          <a:xfrm>
            <a:off x="7896385" y="4725555"/>
            <a:ext cx="893053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10" descr="A black and white 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b="47445"/>
          <a:stretch/>
        </p:blipFill>
        <p:spPr>
          <a:xfrm>
            <a:off x="350201" y="4696357"/>
            <a:ext cx="819086" cy="259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0" descr="A colorful bird and a bird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37145" y="4554915"/>
            <a:ext cx="3670126" cy="59484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erickson@internet2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cascchair@casc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gif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"/>
          <p:cNvSpPr txBox="1">
            <a:spLocks noGrp="1"/>
          </p:cNvSpPr>
          <p:nvPr>
            <p:ph type="body" idx="1"/>
          </p:nvPr>
        </p:nvSpPr>
        <p:spPr>
          <a:xfrm>
            <a:off x="466907" y="1816431"/>
            <a:ext cx="4330561" cy="23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C3F"/>
              </a:buClr>
              <a:buSzPts val="1600"/>
              <a:buNone/>
            </a:pPr>
            <a:r>
              <a:rPr lang="en-US" dirty="0"/>
              <a:t>Mike Erickson  // Internet2</a:t>
            </a:r>
            <a:endParaRPr lang="en-US" sz="6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7C3F"/>
              </a:buClr>
              <a:buSzPts val="1600"/>
              <a:buNone/>
            </a:pPr>
            <a:r>
              <a:rPr lang="en-US" dirty="0"/>
              <a:t>Rich Knepper  // Coalition for Academic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7C3F"/>
              </a:buClr>
              <a:buSzPts val="1600"/>
              <a:buNone/>
            </a:pPr>
            <a:r>
              <a:rPr lang="en-US" dirty="0"/>
              <a:t>	            Scientific Computation (CASC)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7C3F"/>
              </a:buClr>
              <a:buSzPts val="1600"/>
              <a:buNone/>
            </a:pPr>
            <a:endParaRPr dirty="0"/>
          </a:p>
        </p:txBody>
      </p:sp>
      <p:sp>
        <p:nvSpPr>
          <p:cNvPr id="49" name="Google Shape;49;p1"/>
          <p:cNvSpPr txBox="1">
            <a:spLocks noGrp="1"/>
          </p:cNvSpPr>
          <p:nvPr>
            <p:ph type="body" idx="2"/>
          </p:nvPr>
        </p:nvSpPr>
        <p:spPr>
          <a:xfrm>
            <a:off x="865335" y="902596"/>
            <a:ext cx="5535465" cy="52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305D"/>
              </a:buClr>
              <a:buSzPts val="1800"/>
              <a:buNone/>
            </a:pPr>
            <a:r>
              <a:rPr lang="en-US" dirty="0"/>
              <a:t>A Replicable Framework for Underserved Institutions</a:t>
            </a:r>
            <a:endParaRPr dirty="0"/>
          </a:p>
        </p:txBody>
      </p:sp>
      <p:sp>
        <p:nvSpPr>
          <p:cNvPr id="50" name="Google Shape;50;p1"/>
          <p:cNvSpPr txBox="1">
            <a:spLocks noGrp="1"/>
          </p:cNvSpPr>
          <p:nvPr>
            <p:ph type="body" idx="3"/>
          </p:nvPr>
        </p:nvSpPr>
        <p:spPr>
          <a:xfrm>
            <a:off x="466907" y="399343"/>
            <a:ext cx="5993854" cy="1006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85000"/>
              </a:lnSpc>
              <a:spcBef>
                <a:spcPts val="0"/>
              </a:spcBef>
              <a:spcAft>
                <a:spcPts val="0"/>
              </a:spcAft>
              <a:buClr>
                <a:srgbClr val="1C305D"/>
              </a:buClr>
              <a:buSzPts val="2000"/>
              <a:buNone/>
            </a:pPr>
            <a:r>
              <a:rPr lang="en-US" sz="2000" dirty="0"/>
              <a:t>Democratizing AI-Enabled Research Infrastructure: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 txBox="1">
            <a:spLocks noGrp="1"/>
          </p:cNvSpPr>
          <p:nvPr>
            <p:ph type="body" idx="1"/>
          </p:nvPr>
        </p:nvSpPr>
        <p:spPr>
          <a:xfrm>
            <a:off x="350200" y="769950"/>
            <a:ext cx="8439300" cy="3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>
                <a:solidFill>
                  <a:srgbClr val="1C305D"/>
                </a:solidFill>
              </a:rPr>
              <a:t>Work with new communities with awareness of their context</a:t>
            </a:r>
            <a:endParaRPr sz="2000" dirty="0">
              <a:solidFill>
                <a:srgbClr val="1C305D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1C305D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>
                <a:solidFill>
                  <a:srgbClr val="1C305D"/>
                </a:solidFill>
              </a:rPr>
              <a:t>Receive new ideas with open-mindedness - you may not get what you expect</a:t>
            </a:r>
            <a:endParaRPr sz="2000" dirty="0">
              <a:solidFill>
                <a:srgbClr val="1C305D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1C305D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/>
              <a:t>Change is happening on all fronts: technology, research, funding, “rules”</a:t>
            </a:r>
            <a:endParaRPr sz="20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/>
              <a:t>Flexibility and creativity are needed to face these challenges</a:t>
            </a:r>
            <a:br>
              <a:rPr lang="en-US" sz="2000" dirty="0"/>
            </a:b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>
                <a:solidFill>
                  <a:srgbClr val="1C305D"/>
                </a:solidFill>
              </a:rPr>
              <a:t>The upside of chaos?	</a:t>
            </a:r>
            <a:endParaRPr sz="2000" dirty="0">
              <a:solidFill>
                <a:srgbClr val="1C305D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1C305D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1C305D"/>
                </a:solidFill>
              </a:rPr>
              <a:t> Experimentation is more acceptable</a:t>
            </a:r>
            <a:endParaRPr sz="2000" dirty="0">
              <a:solidFill>
                <a:srgbClr val="1C305D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chemeClr val="bg2">
                    <a:lumMod val="50000"/>
                  </a:schemeClr>
                </a:solidFill>
              </a:rPr>
              <a:t> If the idea is in the room - we get more ideas with a 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bigger </a:t>
            </a:r>
            <a:r>
              <a:rPr lang="en-US" sz="2000" i="1" dirty="0">
                <a:solidFill>
                  <a:schemeClr val="bg2">
                    <a:lumMod val="50000"/>
                  </a:schemeClr>
                </a:solidFill>
              </a:rPr>
              <a:t>room</a:t>
            </a:r>
            <a:endParaRPr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4" name="Google Shape;154;p7"/>
          <p:cNvSpPr txBox="1">
            <a:spLocks noGrp="1"/>
          </p:cNvSpPr>
          <p:nvPr>
            <p:ph type="sldNum" idx="12"/>
          </p:nvPr>
        </p:nvSpPr>
        <p:spPr>
          <a:xfrm>
            <a:off x="6732039" y="4730188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55" name="Google Shape;155;p7"/>
          <p:cNvSpPr txBox="1"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C3F"/>
              </a:buClr>
              <a:buSzPts val="2000"/>
              <a:buFont typeface="Calibri"/>
              <a:buNone/>
            </a:pPr>
            <a:r>
              <a:rPr lang="en-US" dirty="0"/>
              <a:t>Our Common Outlook  / Vision</a:t>
            </a:r>
            <a:endParaRPr dirty="0"/>
          </a:p>
        </p:txBody>
      </p:sp>
      <p:pic>
        <p:nvPicPr>
          <p:cNvPr id="156" name="Google Shape;156;p7" descr="Businesswoman explaining strategy to colleagues while writing on glass at IT company (Provided by Getty Images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0100" y="2648950"/>
            <a:ext cx="1853076" cy="1235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/>
          <p:nvPr/>
        </p:nvSpPr>
        <p:spPr>
          <a:xfrm>
            <a:off x="392400" y="1626247"/>
            <a:ext cx="59811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C3F"/>
              </a:buClr>
              <a:buSzPts val="2400"/>
              <a:buFont typeface="Arial"/>
              <a:buNone/>
            </a:pPr>
            <a:endParaRPr sz="2400" b="1">
              <a:solidFill>
                <a:srgbClr val="037C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C3F"/>
              </a:buClr>
              <a:buSzPts val="2400"/>
              <a:buFont typeface="Arial"/>
              <a:buNone/>
            </a:pPr>
            <a:r>
              <a:rPr lang="en-US" sz="4000" b="1">
                <a:solidFill>
                  <a:srgbClr val="037C3F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sz="4000" b="1"/>
          </a:p>
        </p:txBody>
      </p:sp>
      <p:sp>
        <p:nvSpPr>
          <p:cNvPr id="162" name="Google Shape;162;p9"/>
          <p:cNvSpPr txBox="1"/>
          <p:nvPr/>
        </p:nvSpPr>
        <p:spPr>
          <a:xfrm>
            <a:off x="392390" y="793291"/>
            <a:ext cx="59811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05D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/>
          </a:p>
        </p:txBody>
      </p:sp>
      <p:sp>
        <p:nvSpPr>
          <p:cNvPr id="163" name="Google Shape;163;p9"/>
          <p:cNvSpPr txBox="1"/>
          <p:nvPr/>
        </p:nvSpPr>
        <p:spPr>
          <a:xfrm>
            <a:off x="437042" y="2759278"/>
            <a:ext cx="37959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05D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rPr>
              <a:t>Mike: </a:t>
            </a:r>
            <a:r>
              <a:rPr lang="en-US" sz="1800" b="0" i="0" strike="noStrike" cap="none" dirty="0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merickson@internet2.edu</a:t>
            </a:r>
            <a:endParaRPr sz="1800" b="0" i="0" strike="noStrike" cap="none" dirty="0">
              <a:solidFill>
                <a:srgbClr val="1C30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C305D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rPr>
              <a:t>Rich: </a:t>
            </a:r>
            <a:r>
              <a:rPr lang="en-US" sz="1800" dirty="0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cascchair@casc.org</a:t>
            </a:r>
            <a:r>
              <a:rPr lang="en-US" sz="1800" dirty="0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/>
          <p:cNvSpPr txBox="1">
            <a:spLocks noGrp="1"/>
          </p:cNvSpPr>
          <p:nvPr>
            <p:ph type="body" idx="1"/>
          </p:nvPr>
        </p:nvSpPr>
        <p:spPr>
          <a:xfrm>
            <a:off x="350201" y="827388"/>
            <a:ext cx="8439300" cy="35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en-US" sz="1600" b="1" dirty="0"/>
              <a:t>CASC </a:t>
            </a:r>
            <a:r>
              <a:rPr lang="en-US" sz="1600" dirty="0"/>
              <a:t>- a robust, sustainable ecosystem supporting academic research computing and</a:t>
            </a:r>
            <a:endParaRPr sz="1600" dirty="0"/>
          </a:p>
          <a:p>
            <a:pPr marL="4572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en-US" sz="1600" dirty="0"/>
              <a:t>    data services, enabled by a vibrant, diverse community of professionals</a:t>
            </a:r>
            <a:endParaRPr sz="1600" dirty="0"/>
          </a:p>
          <a:p>
            <a:pPr marL="914400" lvl="0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Be a trusted advisor to government; advocate for investment in RCD; foster community; 	</a:t>
            </a:r>
            <a:br>
              <a:rPr lang="en-US" sz="1500" dirty="0"/>
            </a:br>
            <a:r>
              <a:rPr lang="en-US" sz="1500" dirty="0"/>
              <a:t>host forums for strategy development</a:t>
            </a:r>
            <a:endParaRPr sz="1500" dirty="0"/>
          </a:p>
          <a:p>
            <a:pPr marL="9144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110 member institutions, partnerships with UK-HPC-SIG, US-RSE, Digital Research Alliance</a:t>
            </a:r>
            <a:endParaRPr sz="1500" dirty="0"/>
          </a:p>
          <a:p>
            <a:pPr marL="9144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Regular meetings with gov’t agencies, leadership development, engagement with policymakers</a:t>
            </a:r>
            <a:endParaRPr sz="1500" b="1" dirty="0"/>
          </a:p>
          <a:p>
            <a:pPr marL="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1600" b="1" dirty="0"/>
          </a:p>
          <a:p>
            <a:pPr marL="0" lvl="0" indent="0" algn="l" rtl="0">
              <a:spcBef>
                <a:spcPts val="375"/>
              </a:spcBef>
              <a:spcAft>
                <a:spcPts val="0"/>
              </a:spcAft>
              <a:buNone/>
            </a:pPr>
            <a:r>
              <a:rPr lang="en-US" sz="1600" b="1" dirty="0"/>
              <a:t>Internet2 - </a:t>
            </a:r>
            <a:r>
              <a:rPr lang="en-US" sz="1600" dirty="0">
                <a:solidFill>
                  <a:srgbClr val="141413"/>
                </a:solidFill>
              </a:rPr>
              <a:t>Supporting the mission of the research &amp; education community by providing an</a:t>
            </a:r>
            <a:endParaRPr sz="1600" dirty="0">
              <a:solidFill>
                <a:srgbClr val="141413"/>
              </a:solidFill>
            </a:endParaRPr>
          </a:p>
          <a:p>
            <a:pPr marL="457200" lvl="0" indent="457200" algn="l" rtl="0">
              <a:spcBef>
                <a:spcPts val="375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141413"/>
                </a:solidFill>
              </a:rPr>
              <a:t> advanced technology platform to enable discovery, innovation, and education </a:t>
            </a:r>
            <a:endParaRPr sz="1600" dirty="0">
              <a:solidFill>
                <a:srgbClr val="141413"/>
              </a:solidFill>
            </a:endParaRPr>
          </a:p>
          <a:p>
            <a:pPr marL="914400" lvl="0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41413"/>
              </a:buClr>
              <a:buSzPts val="1500"/>
              <a:buChar char="●"/>
            </a:pPr>
            <a:r>
              <a:rPr lang="en-US" sz="1500" dirty="0">
                <a:solidFill>
                  <a:srgbClr val="141413"/>
                </a:solidFill>
              </a:rPr>
              <a:t>Deliver cutting-edge network infrastructure, identity and security services, and transformative cloud technologies</a:t>
            </a:r>
            <a:endParaRPr sz="1500" dirty="0">
              <a:solidFill>
                <a:srgbClr val="141413"/>
              </a:solidFill>
            </a:endParaRPr>
          </a:p>
          <a:p>
            <a:pPr marL="9144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1413"/>
              </a:buClr>
              <a:buSzPts val="1500"/>
              <a:buChar char="●"/>
            </a:pPr>
            <a:r>
              <a:rPr lang="en-US" sz="1500" dirty="0">
                <a:solidFill>
                  <a:srgbClr val="141413"/>
                </a:solidFill>
              </a:rPr>
              <a:t>Convene and foster collaboration among its members while forging partnerships across sectors and around the globe </a:t>
            </a:r>
            <a:endParaRPr sz="1500" dirty="0">
              <a:solidFill>
                <a:srgbClr val="141413"/>
              </a:solidFill>
            </a:endParaRPr>
          </a:p>
          <a:p>
            <a:pPr marL="9144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1413"/>
              </a:buClr>
              <a:buSzPts val="1500"/>
              <a:buChar char="●"/>
            </a:pPr>
            <a:r>
              <a:rPr lang="en-US" sz="1500" dirty="0">
                <a:solidFill>
                  <a:srgbClr val="141413"/>
                </a:solidFill>
              </a:rPr>
              <a:t>530 member institutions, with an active community of 1000s of institutions and organizations</a:t>
            </a:r>
            <a:endParaRPr sz="1500" dirty="0"/>
          </a:p>
        </p:txBody>
      </p:sp>
      <p:sp>
        <p:nvSpPr>
          <p:cNvPr id="56" name="Google Shape;56;p2"/>
          <p:cNvSpPr txBox="1">
            <a:spLocks noGrp="1"/>
          </p:cNvSpPr>
          <p:nvPr>
            <p:ph type="sldNum" idx="12"/>
          </p:nvPr>
        </p:nvSpPr>
        <p:spPr>
          <a:xfrm>
            <a:off x="6732039" y="4730188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57" name="Google Shape;57;p2"/>
          <p:cNvSpPr txBox="1"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C3F"/>
              </a:buClr>
              <a:buSzPts val="2000"/>
              <a:buFont typeface="Calibri"/>
              <a:buNone/>
            </a:pPr>
            <a:r>
              <a:rPr lang="en-US"/>
              <a:t>Background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 txBox="1">
            <a:spLocks noGrp="1"/>
          </p:cNvSpPr>
          <p:nvPr>
            <p:ph type="body" idx="1"/>
          </p:nvPr>
        </p:nvSpPr>
        <p:spPr>
          <a:xfrm>
            <a:off x="342250" y="900806"/>
            <a:ext cx="8439238" cy="335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C2C4F"/>
              </a:buClr>
              <a:buSzPts val="1800"/>
              <a:buChar char="•"/>
            </a:pPr>
            <a:r>
              <a:rPr lang="en-US" dirty="0"/>
              <a:t>“Inclusive”</a:t>
            </a:r>
            <a:endParaRPr dirty="0"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ts val="1600"/>
              <a:buChar char="•"/>
            </a:pPr>
            <a:r>
              <a:rPr lang="en-US" dirty="0"/>
              <a:t>Representative of all voices in the community </a:t>
            </a:r>
            <a:endParaRPr dirty="0"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ts val="1600"/>
              <a:buChar char="•"/>
            </a:pPr>
            <a:r>
              <a:rPr lang="en-US" dirty="0"/>
              <a:t>Practically: beyond the well-resourced, well-developed, mature “R1” programs</a:t>
            </a: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C2C4F"/>
              </a:buClr>
              <a:buSzPts val="1800"/>
              <a:buChar char="•"/>
            </a:pPr>
            <a:endParaRPr lang="en-US"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C2C4F"/>
              </a:buClr>
              <a:buSzPts val="1800"/>
              <a:buChar char="•"/>
            </a:pPr>
            <a:r>
              <a:rPr lang="en-US" dirty="0"/>
              <a:t>Include and amplify the voices that are often overlooked or at the periphery</a:t>
            </a: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C2C4F"/>
              </a:buClr>
              <a:buSzPts val="1800"/>
              <a:buChar char="•"/>
            </a:pPr>
            <a:endParaRPr lang="en-US"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C2C4F"/>
              </a:buClr>
              <a:buSzPts val="1800"/>
              <a:buChar char="•"/>
            </a:pPr>
            <a:r>
              <a:rPr lang="en-US" dirty="0"/>
              <a:t>NSF Sponsored Report: </a:t>
            </a:r>
            <a:r>
              <a:rPr lang="en-US" i="1" dirty="0"/>
              <a:t>“The Missing Millions”</a:t>
            </a:r>
            <a:r>
              <a:rPr lang="en-US" dirty="0"/>
              <a:t>; </a:t>
            </a:r>
            <a:r>
              <a:rPr lang="en-US" dirty="0" err="1"/>
              <a:t>Blatecky</a:t>
            </a:r>
            <a:r>
              <a:rPr lang="en-US" dirty="0"/>
              <a:t>, et al</a:t>
            </a: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endParaRPr lang="en-US"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Change is happening - we need a bigger solution set</a:t>
            </a:r>
            <a:endParaRPr dirty="0"/>
          </a:p>
        </p:txBody>
      </p:sp>
      <p:sp>
        <p:nvSpPr>
          <p:cNvPr id="63" name="Google Shape;63;p3"/>
          <p:cNvSpPr txBox="1">
            <a:spLocks noGrp="1"/>
          </p:cNvSpPr>
          <p:nvPr>
            <p:ph type="sldNum" idx="12"/>
          </p:nvPr>
        </p:nvSpPr>
        <p:spPr>
          <a:xfrm>
            <a:off x="6732039" y="4730188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C3F"/>
              </a:buClr>
              <a:buSzPts val="2000"/>
              <a:buFont typeface="Calibri"/>
              <a:buNone/>
            </a:pPr>
            <a:r>
              <a:rPr lang="en-US"/>
              <a:t>Premise:   Our work is better when it is as inclusive as possible</a:t>
            </a:r>
            <a:endParaRPr/>
          </a:p>
        </p:txBody>
      </p:sp>
      <p:pic>
        <p:nvPicPr>
          <p:cNvPr id="65" name="Google Shape;65;p3" title="Screenshot 2026-06-03 at 10.54.3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3313" y="2579337"/>
            <a:ext cx="1448175" cy="183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"/>
          <p:cNvSpPr txBox="1">
            <a:spLocks noGrp="1"/>
          </p:cNvSpPr>
          <p:nvPr>
            <p:ph type="body" idx="1"/>
          </p:nvPr>
        </p:nvSpPr>
        <p:spPr>
          <a:xfrm>
            <a:off x="350201" y="964417"/>
            <a:ext cx="8439238" cy="335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CASC and Internet2 are both operating under this premise</a:t>
            </a:r>
            <a:br>
              <a:rPr lang="en-US" dirty="0"/>
            </a:br>
            <a:endParaRPr dirty="0"/>
          </a:p>
          <a:p>
            <a:pPr marL="514350" lvl="1" indent="-184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Expanding membership to new communities</a:t>
            </a:r>
            <a:br>
              <a:rPr lang="en-US" sz="1800" dirty="0"/>
            </a:br>
            <a:endParaRPr sz="1800" dirty="0"/>
          </a:p>
          <a:p>
            <a:pPr marL="514350" lvl="1" indent="-184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Building affiliate networks (including I2-CASC)</a:t>
            </a:r>
            <a:br>
              <a:rPr lang="en-US" sz="1800" dirty="0"/>
            </a:br>
            <a:endParaRPr sz="1800" dirty="0"/>
          </a:p>
          <a:p>
            <a:pPr marL="514350" lvl="1" indent="-184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Partnering with funding agencies</a:t>
            </a:r>
            <a:br>
              <a:rPr lang="en-US" sz="1800" dirty="0"/>
            </a:br>
            <a:endParaRPr sz="1800" dirty="0"/>
          </a:p>
          <a:p>
            <a:pPr marL="514350" lvl="1" indent="-184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Building leadership capacity</a:t>
            </a:r>
            <a:br>
              <a:rPr lang="en-US" sz="1800" dirty="0"/>
            </a:br>
            <a:endParaRPr sz="1800" dirty="0"/>
          </a:p>
          <a:p>
            <a:pPr marL="514350" lvl="1" indent="-184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Advancing human and technical capabilities of under-resourced communities</a:t>
            </a:r>
            <a:endParaRPr sz="1800" dirty="0"/>
          </a:p>
          <a:p>
            <a:pPr marL="1714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900" b="1" dirty="0"/>
              <a:t>Have always been driven by “We” - now focused on “</a:t>
            </a:r>
            <a:r>
              <a:rPr lang="en-US" sz="1900" b="1" i="1" dirty="0"/>
              <a:t>More</a:t>
            </a:r>
            <a:r>
              <a:rPr lang="en-US" sz="1900" b="1" dirty="0"/>
              <a:t> We”</a:t>
            </a:r>
            <a:endParaRPr sz="1900" b="1" dirty="0"/>
          </a:p>
        </p:txBody>
      </p:sp>
      <p:sp>
        <p:nvSpPr>
          <p:cNvPr id="71" name="Google Shape;71;p4"/>
          <p:cNvSpPr txBox="1">
            <a:spLocks noGrp="1"/>
          </p:cNvSpPr>
          <p:nvPr>
            <p:ph type="sldNum" idx="12"/>
          </p:nvPr>
        </p:nvSpPr>
        <p:spPr>
          <a:xfrm>
            <a:off x="6732039" y="4730188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72" name="Google Shape;72;p4"/>
          <p:cNvSpPr txBox="1"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C3F"/>
              </a:buClr>
              <a:buSzPts val="2000"/>
              <a:buFont typeface="Calibri"/>
              <a:buNone/>
            </a:pPr>
            <a:r>
              <a:rPr lang="en-US" dirty="0"/>
              <a:t>Taking Action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"/>
          <p:cNvSpPr txBox="1">
            <a:spLocks noGrp="1"/>
          </p:cNvSpPr>
          <p:nvPr>
            <p:ph type="body" idx="1"/>
          </p:nvPr>
        </p:nvSpPr>
        <p:spPr>
          <a:xfrm>
            <a:off x="350200" y="964425"/>
            <a:ext cx="8439300" cy="35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171450" lvl="0" indent="-16049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C4F"/>
              </a:buClr>
              <a:buSzPct val="100000"/>
              <a:buChar char="•"/>
            </a:pPr>
            <a:r>
              <a:rPr lang="en-US" sz="2100" dirty="0"/>
              <a:t>The Minority Serving Cyberinfrastructure Consortium (MS-CC)</a:t>
            </a:r>
            <a:endParaRPr sz="2100" dirty="0"/>
          </a:p>
          <a:p>
            <a:pPr marL="628650" lvl="0" indent="2857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100" b="1" i="1" dirty="0"/>
              <a:t>“We will engage as full contributors to the Global R&amp;E Community”</a:t>
            </a:r>
            <a:endParaRPr sz="2100" b="1" i="1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2100" b="1" i="1" dirty="0"/>
          </a:p>
          <a:p>
            <a:pPr marL="171450" lvl="0" indent="-16049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C2C4F"/>
              </a:buClr>
              <a:buSzPct val="100000"/>
              <a:buChar char="•"/>
            </a:pPr>
            <a:r>
              <a:rPr lang="en-US" sz="2100" dirty="0"/>
              <a:t>Goal: Lower the barriers of access by providing institutions with resources necessary to </a:t>
            </a:r>
          </a:p>
          <a:p>
            <a:pPr marL="468154" lvl="1" indent="0">
              <a:spcBef>
                <a:spcPts val="750"/>
              </a:spcBef>
              <a:buSzPct val="100000"/>
              <a:buNone/>
            </a:pPr>
            <a:r>
              <a:rPr lang="en-US" sz="2100" dirty="0"/>
              <a:t>	advance campus CI capabilities and become more engaged R&amp;E community participants.</a:t>
            </a:r>
            <a:endParaRPr sz="21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  <a:p>
            <a:pPr marL="171450" lvl="0" indent="-16049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100000"/>
              <a:buChar char="•"/>
            </a:pPr>
            <a:r>
              <a:rPr lang="en-US" sz="2100" dirty="0"/>
              <a:t>Methods: </a:t>
            </a:r>
            <a:endParaRPr sz="2100" dirty="0"/>
          </a:p>
          <a:p>
            <a:pPr marL="514350" lvl="1" indent="-17319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ct val="100000"/>
              <a:buChar char="•"/>
            </a:pPr>
            <a:r>
              <a:rPr lang="en-US" sz="2100" dirty="0"/>
              <a:t>Cyberinfrastructure capability development</a:t>
            </a:r>
            <a:endParaRPr sz="2100" dirty="0"/>
          </a:p>
          <a:p>
            <a:pPr marL="514350" lvl="1" indent="-17319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ct val="100000"/>
              <a:buChar char="•"/>
            </a:pPr>
            <a:r>
              <a:rPr lang="en-US" sz="2100" dirty="0"/>
              <a:t>Workforce Development</a:t>
            </a:r>
            <a:endParaRPr sz="2100" dirty="0"/>
          </a:p>
          <a:p>
            <a:pPr marL="514350" lvl="1" indent="-17319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ct val="100000"/>
              <a:buChar char="•"/>
            </a:pPr>
            <a:r>
              <a:rPr lang="en-US" sz="2100" dirty="0"/>
              <a:t>Fostering Sustainable Community</a:t>
            </a:r>
            <a:endParaRPr sz="2100" dirty="0"/>
          </a:p>
          <a:p>
            <a:pPr marL="51435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dirty="0"/>
          </a:p>
          <a:p>
            <a:pPr marL="171450" lvl="0" indent="-16049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C2C4F"/>
              </a:buClr>
              <a:buSzPct val="100000"/>
              <a:buChar char="•"/>
            </a:pPr>
            <a:r>
              <a:rPr lang="en-US" sz="2100" dirty="0"/>
              <a:t>Evaluation of the effectiveness of different approaches</a:t>
            </a:r>
            <a:endParaRPr sz="2100" dirty="0"/>
          </a:p>
          <a:p>
            <a:pPr marL="514350" lvl="1" indent="-17319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ct val="100000"/>
              <a:buChar char="•"/>
            </a:pPr>
            <a:r>
              <a:rPr lang="en-US" sz="2100" dirty="0"/>
              <a:t>Direct institutional investment</a:t>
            </a:r>
            <a:endParaRPr sz="2100" dirty="0"/>
          </a:p>
          <a:p>
            <a:pPr marL="514350" lvl="1" indent="-17319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ct val="100000"/>
              <a:buChar char="•"/>
            </a:pPr>
            <a:r>
              <a:rPr lang="en-US" sz="2100" dirty="0"/>
              <a:t>Research / project support</a:t>
            </a:r>
            <a:endParaRPr sz="2100" dirty="0"/>
          </a:p>
          <a:p>
            <a:pPr marL="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78;p5"/>
          <p:cNvSpPr txBox="1">
            <a:spLocks noGrp="1"/>
          </p:cNvSpPr>
          <p:nvPr>
            <p:ph type="sldNum" idx="12"/>
          </p:nvPr>
        </p:nvSpPr>
        <p:spPr>
          <a:xfrm>
            <a:off x="6732039" y="4730188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C3F"/>
              </a:buClr>
              <a:buSzPts val="2000"/>
              <a:buFont typeface="Calibri"/>
              <a:buNone/>
            </a:pPr>
            <a:r>
              <a:rPr lang="en-US" dirty="0"/>
              <a:t>One Effort: MS-CC / Internet2</a:t>
            </a:r>
            <a:endParaRPr dirty="0"/>
          </a:p>
        </p:txBody>
      </p:sp>
      <p:pic>
        <p:nvPicPr>
          <p:cNvPr id="80" name="Google Shape;80;p5" title="MS-CC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467" y="2504929"/>
            <a:ext cx="1461846" cy="91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5263" y="3559142"/>
            <a:ext cx="912407" cy="721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picture containing transport, wheel  Description automatically generated">
            <a:extLst>
              <a:ext uri="{FF2B5EF4-FFF2-40B4-BE49-F238E27FC236}">
                <a16:creationId xmlns:a16="http://schemas.microsoft.com/office/drawing/2014/main" id="{D8AE9C38-D015-EE6F-6D8F-224522F74D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7109" y="3387100"/>
            <a:ext cx="912407" cy="9171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ece30f2179_0_52"/>
          <p:cNvSpPr txBox="1">
            <a:spLocks noGrp="1"/>
          </p:cNvSpPr>
          <p:nvPr>
            <p:ph type="body" idx="1"/>
          </p:nvPr>
        </p:nvSpPr>
        <p:spPr>
          <a:xfrm>
            <a:off x="350201" y="964417"/>
            <a:ext cx="8439300" cy="335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3ece30f2179_0_52"/>
          <p:cNvSpPr txBox="1">
            <a:spLocks noGrp="1"/>
          </p:cNvSpPr>
          <p:nvPr>
            <p:ph type="sldNum" idx="12"/>
          </p:nvPr>
        </p:nvSpPr>
        <p:spPr>
          <a:xfrm>
            <a:off x="6732039" y="4730188"/>
            <a:ext cx="2057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89" name="Google Shape;89;g3ece30f2179_0_52"/>
          <p:cNvSpPr txBox="1">
            <a:spLocks noGrp="1"/>
          </p:cNvSpPr>
          <p:nvPr>
            <p:ph type="title"/>
          </p:nvPr>
        </p:nvSpPr>
        <p:spPr>
          <a:xfrm>
            <a:off x="350201" y="131562"/>
            <a:ext cx="8439300" cy="69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Impact Through Engagement</a:t>
            </a:r>
            <a:endParaRPr/>
          </a:p>
        </p:txBody>
      </p:sp>
      <p:sp>
        <p:nvSpPr>
          <p:cNvPr id="90" name="Google Shape;90;g3ece30f2179_0_52"/>
          <p:cNvSpPr/>
          <p:nvPr/>
        </p:nvSpPr>
        <p:spPr>
          <a:xfrm>
            <a:off x="156050" y="963963"/>
            <a:ext cx="5524805" cy="3212836"/>
          </a:xfrm>
          <a:custGeom>
            <a:avLst/>
            <a:gdLst/>
            <a:ahLst/>
            <a:cxnLst/>
            <a:rect l="l" t="t" r="r" b="b"/>
            <a:pathLst>
              <a:path w="6949440" h="1755648" extrusionOk="0">
                <a:moveTo>
                  <a:pt x="0" y="0"/>
                </a:moveTo>
                <a:lnTo>
                  <a:pt x="6949440" y="0"/>
                </a:lnTo>
                <a:lnTo>
                  <a:pt x="6949440" y="1755648"/>
                </a:lnTo>
                <a:lnTo>
                  <a:pt x="0" y="1755648"/>
                </a:lnTo>
                <a:close/>
              </a:path>
            </a:pathLst>
          </a:custGeom>
          <a:solidFill>
            <a:srgbClr val="1A2B6B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1" name="Google Shape;91;g3ece30f2179_0_52" descr="preencoded.png"/>
          <p:cNvSpPr/>
          <p:nvPr/>
        </p:nvSpPr>
        <p:spPr>
          <a:xfrm>
            <a:off x="234575" y="1161747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1097280" h="1097280" extrusionOk="0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2" name="Google Shape;92;g3ece30f2179_0_52"/>
          <p:cNvSpPr txBox="1"/>
          <p:nvPr/>
        </p:nvSpPr>
        <p:spPr>
          <a:xfrm>
            <a:off x="994418" y="1196224"/>
            <a:ext cx="17664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Internship Program</a:t>
            </a:r>
            <a:endParaRPr sz="900"/>
          </a:p>
        </p:txBody>
      </p:sp>
      <p:sp>
        <p:nvSpPr>
          <p:cNvPr id="93" name="Google Shape;93;g3ece30f2179_0_52" descr="preencoded.png"/>
          <p:cNvSpPr/>
          <p:nvPr/>
        </p:nvSpPr>
        <p:spPr>
          <a:xfrm>
            <a:off x="234575" y="18665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1097280" h="1097280" extrusionOk="0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4" name="Google Shape;94;g3ece30f2179_0_52" descr="preencoded.png"/>
          <p:cNvSpPr/>
          <p:nvPr/>
        </p:nvSpPr>
        <p:spPr>
          <a:xfrm>
            <a:off x="271950" y="2524787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1097280" h="1097280" extrusionOk="0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5" name="Google Shape;95;g3ece30f2179_0_52"/>
          <p:cNvSpPr/>
          <p:nvPr/>
        </p:nvSpPr>
        <p:spPr>
          <a:xfrm>
            <a:off x="1324285" y="4313488"/>
            <a:ext cx="2560320" cy="426720"/>
          </a:xfrm>
          <a:custGeom>
            <a:avLst/>
            <a:gdLst/>
            <a:ahLst/>
            <a:cxnLst/>
            <a:rect l="l" t="t" r="r" b="b"/>
            <a:pathLst>
              <a:path w="5120640" h="853440" extrusionOk="0">
                <a:moveTo>
                  <a:pt x="0" y="0"/>
                </a:moveTo>
                <a:lnTo>
                  <a:pt x="5120640" y="0"/>
                </a:lnTo>
                <a:lnTo>
                  <a:pt x="5120640" y="853440"/>
                </a:lnTo>
                <a:lnTo>
                  <a:pt x="0" y="853440"/>
                </a:lnTo>
                <a:close/>
              </a:path>
            </a:pathLst>
          </a:custGeom>
          <a:blipFill rotWithShape="1">
            <a:blip r:embed="rId6">
              <a:alphaModFix amt="0"/>
            </a:blip>
            <a:stretch>
              <a:fillRect t="-66910" b="-66910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6" name="Google Shape;96;g3ece30f2179_0_52"/>
          <p:cNvSpPr txBox="1"/>
          <p:nvPr/>
        </p:nvSpPr>
        <p:spPr>
          <a:xfrm>
            <a:off x="994428" y="1907138"/>
            <a:ext cx="17664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Workshops</a:t>
            </a:r>
            <a:endParaRPr sz="900"/>
          </a:p>
        </p:txBody>
      </p:sp>
      <p:sp>
        <p:nvSpPr>
          <p:cNvPr id="97" name="Google Shape;97;g3ece30f2179_0_52"/>
          <p:cNvSpPr txBox="1"/>
          <p:nvPr/>
        </p:nvSpPr>
        <p:spPr>
          <a:xfrm>
            <a:off x="1031803" y="2571413"/>
            <a:ext cx="17664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Communities of Practice</a:t>
            </a:r>
            <a:endParaRPr sz="900"/>
          </a:p>
        </p:txBody>
      </p:sp>
      <p:sp>
        <p:nvSpPr>
          <p:cNvPr id="98" name="Google Shape;98;g3ece30f2179_0_52" descr="preencoded.png"/>
          <p:cNvSpPr/>
          <p:nvPr/>
        </p:nvSpPr>
        <p:spPr>
          <a:xfrm>
            <a:off x="271950" y="3366744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1097280" h="1097280" extrusionOk="0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9" name="Google Shape;99;g3ece30f2179_0_52"/>
          <p:cNvSpPr txBox="1"/>
          <p:nvPr/>
        </p:nvSpPr>
        <p:spPr>
          <a:xfrm>
            <a:off x="983128" y="3366750"/>
            <a:ext cx="17664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Research Catalyst Program</a:t>
            </a:r>
            <a:endParaRPr sz="900"/>
          </a:p>
        </p:txBody>
      </p:sp>
      <p:sp>
        <p:nvSpPr>
          <p:cNvPr id="100" name="Google Shape;100;g3ece30f2179_0_52" descr="preencoded.png"/>
          <p:cNvSpPr/>
          <p:nvPr/>
        </p:nvSpPr>
        <p:spPr>
          <a:xfrm>
            <a:off x="2972020" y="1196234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1097280" h="1097280" extrusionOk="0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1" name="Google Shape;101;g3ece30f2179_0_52" descr="preencoded.png"/>
          <p:cNvSpPr/>
          <p:nvPr/>
        </p:nvSpPr>
        <p:spPr>
          <a:xfrm>
            <a:off x="2972020" y="188837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1097280" h="1097280" extrusionOk="0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2" name="Google Shape;102;g3ece30f2179_0_52" descr="preencoded.png"/>
          <p:cNvSpPr/>
          <p:nvPr/>
        </p:nvSpPr>
        <p:spPr>
          <a:xfrm>
            <a:off x="2972020" y="2580524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1097280" h="1097280" extrusionOk="0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3" name="Google Shape;103;g3ece30f2179_0_52" descr="preencoded.png"/>
          <p:cNvSpPr/>
          <p:nvPr/>
        </p:nvSpPr>
        <p:spPr>
          <a:xfrm>
            <a:off x="2949420" y="3320132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1097280" h="1097280" extrusionOk="0">
                <a:moveTo>
                  <a:pt x="0" y="0"/>
                </a:move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4" name="Google Shape;104;g3ece30f2179_0_52"/>
          <p:cNvSpPr txBox="1"/>
          <p:nvPr/>
        </p:nvSpPr>
        <p:spPr>
          <a:xfrm>
            <a:off x="3694468" y="1242849"/>
            <a:ext cx="17664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Hackathons</a:t>
            </a:r>
            <a:endParaRPr sz="900"/>
          </a:p>
        </p:txBody>
      </p:sp>
      <p:sp>
        <p:nvSpPr>
          <p:cNvPr id="105" name="Google Shape;105;g3ece30f2179_0_52"/>
          <p:cNvSpPr txBox="1"/>
          <p:nvPr/>
        </p:nvSpPr>
        <p:spPr>
          <a:xfrm>
            <a:off x="3694468" y="1907312"/>
            <a:ext cx="17664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AI &amp; Technical</a:t>
            </a:r>
            <a:endParaRPr sz="17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Webinars</a:t>
            </a:r>
            <a:endParaRPr sz="17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3ece30f2179_0_52"/>
          <p:cNvSpPr txBox="1"/>
          <p:nvPr/>
        </p:nvSpPr>
        <p:spPr>
          <a:xfrm>
            <a:off x="3694468" y="2590399"/>
            <a:ext cx="17664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Resource Center</a:t>
            </a:r>
            <a:endParaRPr sz="900"/>
          </a:p>
        </p:txBody>
      </p:sp>
      <p:sp>
        <p:nvSpPr>
          <p:cNvPr id="107" name="Google Shape;107;g3ece30f2179_0_52"/>
          <p:cNvSpPr txBox="1"/>
          <p:nvPr/>
        </p:nvSpPr>
        <p:spPr>
          <a:xfrm>
            <a:off x="3686643" y="3366749"/>
            <a:ext cx="17664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Proof-of-Concept</a:t>
            </a:r>
            <a:endParaRPr sz="17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Grant</a:t>
            </a:r>
            <a:endParaRPr sz="17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3ece30f2179_0_52"/>
          <p:cNvSpPr/>
          <p:nvPr/>
        </p:nvSpPr>
        <p:spPr>
          <a:xfrm>
            <a:off x="5771024" y="310850"/>
            <a:ext cx="3018149" cy="2049320"/>
          </a:xfrm>
          <a:custGeom>
            <a:avLst/>
            <a:gdLst/>
            <a:ahLst/>
            <a:cxnLst/>
            <a:rect l="l" t="t" r="r" b="b"/>
            <a:pathLst>
              <a:path w="5487543" h="3866642" extrusionOk="0">
                <a:moveTo>
                  <a:pt x="0" y="0"/>
                </a:moveTo>
                <a:lnTo>
                  <a:pt x="5487543" y="0"/>
                </a:lnTo>
                <a:lnTo>
                  <a:pt x="5487543" y="3866642"/>
                </a:lnTo>
                <a:lnTo>
                  <a:pt x="0" y="38666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r="-5670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09" name="Google Shape;109;g3ece30f2179_0_52" descr="A picture containing text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 b="28967"/>
          <a:stretch/>
        </p:blipFill>
        <p:spPr>
          <a:xfrm>
            <a:off x="7346765" y="2524777"/>
            <a:ext cx="1443575" cy="667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3ece30f2179_0_52" descr="A picture containing text, sign, dark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720789" y="2647671"/>
            <a:ext cx="1638992" cy="5441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g3ece30f2179_0_52"/>
          <p:cNvGrpSpPr/>
          <p:nvPr/>
        </p:nvGrpSpPr>
        <p:grpSpPr>
          <a:xfrm>
            <a:off x="5836711" y="3192203"/>
            <a:ext cx="3002698" cy="1086497"/>
            <a:chOff x="7164305" y="4468547"/>
            <a:chExt cx="4742100" cy="1715883"/>
          </a:xfrm>
        </p:grpSpPr>
        <p:pic>
          <p:nvPicPr>
            <p:cNvPr id="112" name="Google Shape;112;g3ece30f2179_0_52" descr="Text, logo&#10;&#10;Description automatically generated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8533106" y="4856650"/>
              <a:ext cx="2004587" cy="50114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3" name="Google Shape;113;g3ece30f2179_0_52"/>
            <p:cNvGrpSpPr/>
            <p:nvPr/>
          </p:nvGrpSpPr>
          <p:grpSpPr>
            <a:xfrm>
              <a:off x="7325461" y="5379765"/>
              <a:ext cx="4420040" cy="804665"/>
              <a:chOff x="2208559" y="5419433"/>
              <a:chExt cx="7540157" cy="1372680"/>
            </a:xfrm>
          </p:grpSpPr>
          <p:pic>
            <p:nvPicPr>
              <p:cNvPr id="114" name="Google Shape;114;g3ece30f2179_0_52" descr="Logo&#10;&#10;Description automatically generated"/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2208559" y="5704367"/>
                <a:ext cx="1957690" cy="7925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" name="Google Shape;115;g3ece30f2179_0_52" descr="Logo, company name&#10;&#10;Description automatically generated"/>
              <p:cNvPicPr preferRelativeResize="0"/>
              <p:nvPr/>
            </p:nvPicPr>
            <p:blipFill rotWithShape="1">
              <a:blip r:embed="rId17">
                <a:alphaModFix/>
              </a:blip>
              <a:srcRect/>
              <a:stretch/>
            </p:blipFill>
            <p:spPr>
              <a:xfrm>
                <a:off x="4636966" y="5724251"/>
                <a:ext cx="2719282" cy="8549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6" name="Google Shape;116;g3ece30f2179_0_52" descr="Logo, company name&#10;&#10;Description automatically generated"/>
              <p:cNvPicPr preferRelativeResize="0"/>
              <p:nvPr/>
            </p:nvPicPr>
            <p:blipFill rotWithShape="1">
              <a:blip r:embed="rId18">
                <a:alphaModFix/>
              </a:blip>
              <a:srcRect/>
              <a:stretch/>
            </p:blipFill>
            <p:spPr>
              <a:xfrm>
                <a:off x="7826964" y="5419433"/>
                <a:ext cx="1921752" cy="13726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17" name="Google Shape;117;g3ece30f2179_0_52"/>
            <p:cNvSpPr/>
            <p:nvPr/>
          </p:nvSpPr>
          <p:spPr>
            <a:xfrm>
              <a:off x="7164305" y="4711711"/>
              <a:ext cx="4742100" cy="1472700"/>
            </a:xfrm>
            <a:prstGeom prst="rect">
              <a:avLst/>
            </a:prstGeom>
            <a:noFill/>
            <a:ln w="161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7875" tIns="28925" rIns="57875" bIns="28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50"/>
                <a:buFont typeface="Arial"/>
                <a:buNone/>
              </a:pPr>
              <a:endParaRPr sz="950" b="0" i="0" u="none" strike="noStrike" cap="none">
                <a:solidFill>
                  <a:srgbClr val="E4E6D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" name="Google Shape;118;g3ece30f2179_0_52"/>
            <p:cNvGrpSpPr/>
            <p:nvPr/>
          </p:nvGrpSpPr>
          <p:grpSpPr>
            <a:xfrm>
              <a:off x="8461150" y="4468547"/>
              <a:ext cx="2313658" cy="354006"/>
              <a:chOff x="4050850" y="3864977"/>
              <a:chExt cx="3946875" cy="603900"/>
            </a:xfrm>
          </p:grpSpPr>
          <p:sp>
            <p:nvSpPr>
              <p:cNvPr id="119" name="Google Shape;119;g3ece30f2179_0_52"/>
              <p:cNvSpPr/>
              <p:nvPr/>
            </p:nvSpPr>
            <p:spPr>
              <a:xfrm>
                <a:off x="4050850" y="4015825"/>
                <a:ext cx="3665400" cy="264000"/>
              </a:xfrm>
              <a:prstGeom prst="roundRect">
                <a:avLst>
                  <a:gd name="adj" fmla="val 16667"/>
                </a:avLst>
              </a:prstGeom>
              <a:solidFill>
                <a:srgbClr val="FFC000"/>
              </a:solidFill>
              <a:ln w="6025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57875" tIns="57875" rIns="57875" bIns="578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50"/>
                  <a:buFont typeface="Arial"/>
                  <a:buNone/>
                </a:pPr>
                <a:endParaRPr sz="9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g3ece30f2179_0_52"/>
              <p:cNvSpPr txBox="1"/>
              <p:nvPr/>
            </p:nvSpPr>
            <p:spPr>
              <a:xfrm>
                <a:off x="4119625" y="3864977"/>
                <a:ext cx="3878100" cy="60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7875" tIns="57875" rIns="57875" bIns="5787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50"/>
                  <a:buFont typeface="Arial"/>
                  <a:buNone/>
                </a:pPr>
                <a:r>
                  <a:rPr lang="en-US" sz="696" b="1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Multi-Campus CI Collaboration</a:t>
                </a:r>
                <a:endParaRPr sz="696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>
            <a:spLocks noGrp="1"/>
          </p:cNvSpPr>
          <p:nvPr>
            <p:ph type="body" idx="1"/>
          </p:nvPr>
        </p:nvSpPr>
        <p:spPr>
          <a:xfrm>
            <a:off x="352376" y="762967"/>
            <a:ext cx="84393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Position Committee</a:t>
            </a:r>
            <a:endParaRPr/>
          </a:p>
          <a:p>
            <a:pPr marL="914400" lvl="1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Developing and sharing positions, RFIs, joining community statements</a:t>
            </a:r>
            <a:br>
              <a:rPr lang="en-US" i="1"/>
            </a:br>
            <a:endParaRPr i="1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Partnership with US National Science Foundation - Community Workshop - </a:t>
            </a:r>
            <a:r>
              <a:rPr lang="en-US" i="1"/>
              <a:t>a first!</a:t>
            </a:r>
            <a:endParaRPr i="1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Partnering with other organizations</a:t>
            </a:r>
            <a:endParaRPr/>
          </a:p>
          <a:p>
            <a:pPr marL="914400" lvl="1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US - CARCC, CRA, CNSF</a:t>
            </a:r>
            <a:endParaRPr/>
          </a:p>
          <a:p>
            <a:pPr marL="914400" lvl="1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Internationally - UK HPC-SIG, Digital Research Alliance </a:t>
            </a:r>
            <a:br>
              <a:rPr lang="en-US"/>
            </a:b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Creating more space in our model</a:t>
            </a:r>
            <a:endParaRPr/>
          </a:p>
          <a:p>
            <a:pPr marL="914400" lvl="1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More membership options</a:t>
            </a:r>
            <a:endParaRPr/>
          </a:p>
          <a:p>
            <a:pPr marL="914400" lvl="1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Affiliate model for orgs and firms</a:t>
            </a:r>
            <a:endParaRPr/>
          </a:p>
        </p:txBody>
      </p:sp>
      <p:sp>
        <p:nvSpPr>
          <p:cNvPr id="126" name="Google Shape;126;p6"/>
          <p:cNvSpPr txBox="1">
            <a:spLocks noGrp="1"/>
          </p:cNvSpPr>
          <p:nvPr>
            <p:ph type="sldNum" idx="12"/>
          </p:nvPr>
        </p:nvSpPr>
        <p:spPr>
          <a:xfrm>
            <a:off x="6732039" y="4730188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27" name="Google Shape;127;p6"/>
          <p:cNvSpPr txBox="1"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C3F"/>
              </a:buClr>
              <a:buSzPts val="2000"/>
              <a:buFont typeface="Calibri"/>
              <a:buNone/>
            </a:pPr>
            <a:r>
              <a:rPr lang="en-US"/>
              <a:t>CASC’s Work: The Ecosystem</a:t>
            </a:r>
            <a:endParaRPr/>
          </a:p>
        </p:txBody>
      </p:sp>
      <p:pic>
        <p:nvPicPr>
          <p:cNvPr id="128" name="Google Shape;128;p6" title="CASC_Slides_Graphics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0388" y="3701400"/>
            <a:ext cx="757650" cy="75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6" title="CASC_Slides_Graphics-0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41043" y="3761177"/>
            <a:ext cx="763412" cy="638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6" title="CASC_Slides_Graphics-03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47001" y="3751094"/>
            <a:ext cx="649619" cy="658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6" title="CASC_Slides_Graphics-04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73540" y="3764057"/>
            <a:ext cx="695713" cy="632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e8090f15a1_0_0"/>
          <p:cNvSpPr txBox="1">
            <a:spLocks noGrp="1"/>
          </p:cNvSpPr>
          <p:nvPr>
            <p:ph type="body" idx="1"/>
          </p:nvPr>
        </p:nvSpPr>
        <p:spPr>
          <a:xfrm>
            <a:off x="350201" y="964417"/>
            <a:ext cx="8439300" cy="335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Cyberinfrastructure Leadership Academy - building leaders (October 19, 2026)</a:t>
            </a:r>
            <a:br>
              <a:rPr lang="en-US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Open Member Meeting Series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informing, discussing, assessing</a:t>
            </a:r>
            <a:br>
              <a:rPr lang="en-US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Mentorship Program strengthening our human network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connecting experienced leaders with a new generation</a:t>
            </a:r>
            <a:endParaRPr/>
          </a:p>
        </p:txBody>
      </p:sp>
      <p:sp>
        <p:nvSpPr>
          <p:cNvPr id="138" name="Google Shape;138;g3e8090f15a1_0_0"/>
          <p:cNvSpPr txBox="1">
            <a:spLocks noGrp="1"/>
          </p:cNvSpPr>
          <p:nvPr>
            <p:ph type="sldNum" idx="12"/>
          </p:nvPr>
        </p:nvSpPr>
        <p:spPr>
          <a:xfrm>
            <a:off x="6732039" y="4730188"/>
            <a:ext cx="2057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39" name="Google Shape;139;g3e8090f15a1_0_0"/>
          <p:cNvSpPr txBox="1">
            <a:spLocks noGrp="1"/>
          </p:cNvSpPr>
          <p:nvPr>
            <p:ph type="title"/>
          </p:nvPr>
        </p:nvSpPr>
        <p:spPr>
          <a:xfrm>
            <a:off x="350201" y="131562"/>
            <a:ext cx="8439300" cy="69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CASC’s Work: The Professionals</a:t>
            </a:r>
            <a:endParaRPr/>
          </a:p>
        </p:txBody>
      </p:sp>
      <p:pic>
        <p:nvPicPr>
          <p:cNvPr id="140" name="Google Shape;140;g3e8090f15a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11490"/>
            <a:ext cx="9144001" cy="1430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e80fe2ac5a_0_2"/>
          <p:cNvSpPr txBox="1">
            <a:spLocks noGrp="1"/>
          </p:cNvSpPr>
          <p:nvPr>
            <p:ph type="body" idx="1"/>
          </p:nvPr>
        </p:nvSpPr>
        <p:spPr>
          <a:xfrm>
            <a:off x="350201" y="964417"/>
            <a:ext cx="84393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 the past year…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</a:t>
            </a:r>
            <a:r>
              <a:rPr lang="en-US" b="1"/>
              <a:t>planned </a:t>
            </a:r>
            <a:r>
              <a:rPr lang="en-US"/>
              <a:t>for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Broadening the community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Building coalitions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Strengthening leadership</a:t>
            </a:r>
            <a:br>
              <a:rPr lang="en-US"/>
            </a:b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</a:t>
            </a:r>
            <a:r>
              <a:rPr lang="en-US" b="1"/>
              <a:t>pivoted </a:t>
            </a:r>
            <a:r>
              <a:rPr lang="en-US"/>
              <a:t>towards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Mutual Aid: information-sharing, joint statements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Mentoring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New messaging emphasis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3e80fe2ac5a_0_2"/>
          <p:cNvSpPr txBox="1">
            <a:spLocks noGrp="1"/>
          </p:cNvSpPr>
          <p:nvPr>
            <p:ph type="sldNum" idx="12"/>
          </p:nvPr>
        </p:nvSpPr>
        <p:spPr>
          <a:xfrm>
            <a:off x="6732039" y="4730188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47" name="Google Shape;147;g3e80fe2ac5a_0_2"/>
          <p:cNvSpPr txBox="1">
            <a:spLocks noGrp="1"/>
          </p:cNvSpPr>
          <p:nvPr>
            <p:ph type="title"/>
          </p:nvPr>
        </p:nvSpPr>
        <p:spPr>
          <a:xfrm>
            <a:off x="350201" y="131562"/>
            <a:ext cx="84393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C3F"/>
              </a:buClr>
              <a:buSzPts val="2000"/>
              <a:buFont typeface="Calibri"/>
              <a:buNone/>
            </a:pPr>
            <a:r>
              <a:rPr lang="en-US"/>
              <a:t>Adapting to the circumstances</a:t>
            </a:r>
            <a:endParaRPr/>
          </a:p>
        </p:txBody>
      </p:sp>
      <p:pic>
        <p:nvPicPr>
          <p:cNvPr id="148" name="Google Shape;148;g3e80fe2ac5a_0_2" title="20241206_15410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2049" y="1220014"/>
            <a:ext cx="1937599" cy="2583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ANT Associatio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661</Words>
  <Application>Microsoft Macintosh PowerPoint</Application>
  <PresentationFormat>On-screen Show (16:9)</PresentationFormat>
  <Paragraphs>122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GEANT Association</vt:lpstr>
      <vt:lpstr>PowerPoint Presentation</vt:lpstr>
      <vt:lpstr>Background</vt:lpstr>
      <vt:lpstr>Premise:   Our work is better when it is as inclusive as possible</vt:lpstr>
      <vt:lpstr>Taking Action</vt:lpstr>
      <vt:lpstr>One Effort: MS-CC / Internet2</vt:lpstr>
      <vt:lpstr>Impact Through Engagement</vt:lpstr>
      <vt:lpstr>CASC’s Work: The Ecosystem</vt:lpstr>
      <vt:lpstr>CASC’s Work: The Professionals</vt:lpstr>
      <vt:lpstr>Adapting to the circumstances</vt:lpstr>
      <vt:lpstr>Our Common Outlook  / Vision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Karl Meyer</dc:creator>
  <cp:lastModifiedBy>Michael Erickson</cp:lastModifiedBy>
  <cp:revision>3</cp:revision>
  <dcterms:created xsi:type="dcterms:W3CDTF">2015-04-29T14:13:57Z</dcterms:created>
  <dcterms:modified xsi:type="dcterms:W3CDTF">2026-06-06T07:37:52Z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44859268-e552-4f71-81b4-ca39bd175d99</vt:lpwstr>
  </property>
</Properties>
</file>