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9"/>
  </p:notesMasterIdLst>
  <p:sldIdLst>
    <p:sldId id="305" r:id="rId6"/>
    <p:sldId id="314" r:id="rId7"/>
    <p:sldId id="303" r:id="rId8"/>
    <p:sldId id="306" r:id="rId9"/>
    <p:sldId id="308" r:id="rId10"/>
    <p:sldId id="309" r:id="rId11"/>
    <p:sldId id="307" r:id="rId12"/>
    <p:sldId id="302" r:id="rId13"/>
    <p:sldId id="310" r:id="rId14"/>
    <p:sldId id="311" r:id="rId15"/>
    <p:sldId id="312" r:id="rId16"/>
    <p:sldId id="313" r:id="rId17"/>
    <p:sldId id="304" r:id="rId1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59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32" y="13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ilo Oliveira" userId="ae9e0c754fb770df" providerId="LiveId" clId="{FA57BAA6-6E92-4EF5-A6D4-B8066091C0E2}"/>
    <pc:docChg chg="undo custSel modSld">
      <pc:chgData name="Murilo Oliveira" userId="ae9e0c754fb770df" providerId="LiveId" clId="{FA57BAA6-6E92-4EF5-A6D4-B8066091C0E2}" dt="2026-05-28T18:05:33.508" v="72"/>
      <pc:docMkLst>
        <pc:docMk/>
      </pc:docMkLst>
      <pc:sldChg chg="modSp mod modAnim">
        <pc:chgData name="Murilo Oliveira" userId="ae9e0c754fb770df" providerId="LiveId" clId="{FA57BAA6-6E92-4EF5-A6D4-B8066091C0E2}" dt="2026-05-28T18:01:07.619" v="34"/>
        <pc:sldMkLst>
          <pc:docMk/>
          <pc:sldMk cId="3356155782" sldId="302"/>
        </pc:sldMkLst>
        <pc:spChg chg="mod">
          <ac:chgData name="Murilo Oliveira" userId="ae9e0c754fb770df" providerId="LiveId" clId="{FA57BAA6-6E92-4EF5-A6D4-B8066091C0E2}" dt="2026-05-28T17:56:19.543" v="2" actId="20577"/>
          <ac:spMkLst>
            <pc:docMk/>
            <pc:sldMk cId="3356155782" sldId="302"/>
            <ac:spMk id="2" creationId="{9D137BD8-E637-7B0C-CE05-E0A19134D273}"/>
          </ac:spMkLst>
        </pc:spChg>
      </pc:sldChg>
      <pc:sldChg chg="modTransition modAnim">
        <pc:chgData name="Murilo Oliveira" userId="ae9e0c754fb770df" providerId="LiveId" clId="{FA57BAA6-6E92-4EF5-A6D4-B8066091C0E2}" dt="2026-05-28T18:05:12.563" v="68"/>
        <pc:sldMkLst>
          <pc:docMk/>
          <pc:sldMk cId="3859676601" sldId="303"/>
        </pc:sldMkLst>
      </pc:sldChg>
      <pc:sldChg chg="modSp mod modAnim">
        <pc:chgData name="Murilo Oliveira" userId="ae9e0c754fb770df" providerId="LiveId" clId="{FA57BAA6-6E92-4EF5-A6D4-B8066091C0E2}" dt="2026-05-28T18:05:33.508" v="72"/>
        <pc:sldMkLst>
          <pc:docMk/>
          <pc:sldMk cId="101597755" sldId="306"/>
        </pc:sldMkLst>
        <pc:spChg chg="mod">
          <ac:chgData name="Murilo Oliveira" userId="ae9e0c754fb770df" providerId="LiveId" clId="{FA57BAA6-6E92-4EF5-A6D4-B8066091C0E2}" dt="2026-05-28T17:56:06.448" v="1" actId="20577"/>
          <ac:spMkLst>
            <pc:docMk/>
            <pc:sldMk cId="101597755" sldId="306"/>
            <ac:spMk id="6" creationId="{F353359F-F231-6DA6-A6CB-3A48F0506DB6}"/>
          </ac:spMkLst>
        </pc:spChg>
      </pc:sldChg>
      <pc:sldChg chg="modAnim">
        <pc:chgData name="Murilo Oliveira" userId="ae9e0c754fb770df" providerId="LiveId" clId="{FA57BAA6-6E92-4EF5-A6D4-B8066091C0E2}" dt="2026-05-28T18:00:46.718" v="31"/>
        <pc:sldMkLst>
          <pc:docMk/>
          <pc:sldMk cId="792624848" sldId="307"/>
        </pc:sldMkLst>
      </pc:sldChg>
      <pc:sldChg chg="modAnim">
        <pc:chgData name="Murilo Oliveira" userId="ae9e0c754fb770df" providerId="LiveId" clId="{FA57BAA6-6E92-4EF5-A6D4-B8066091C0E2}" dt="2026-05-28T18:00:14.518" v="26"/>
        <pc:sldMkLst>
          <pc:docMk/>
          <pc:sldMk cId="3492851630" sldId="308"/>
        </pc:sldMkLst>
      </pc:sldChg>
      <pc:sldChg chg="modAnim">
        <pc:chgData name="Murilo Oliveira" userId="ae9e0c754fb770df" providerId="LiveId" clId="{FA57BAA6-6E92-4EF5-A6D4-B8066091C0E2}" dt="2026-05-28T18:00:31.807" v="28"/>
        <pc:sldMkLst>
          <pc:docMk/>
          <pc:sldMk cId="3147546907" sldId="309"/>
        </pc:sldMkLst>
      </pc:sldChg>
      <pc:sldChg chg="modAnim">
        <pc:chgData name="Murilo Oliveira" userId="ae9e0c754fb770df" providerId="LiveId" clId="{FA57BAA6-6E92-4EF5-A6D4-B8066091C0E2}" dt="2026-05-28T18:01:19.315" v="36"/>
        <pc:sldMkLst>
          <pc:docMk/>
          <pc:sldMk cId="3356155782" sldId="310"/>
        </pc:sldMkLst>
      </pc:sldChg>
      <pc:sldChg chg="modAnim">
        <pc:chgData name="Murilo Oliveira" userId="ae9e0c754fb770df" providerId="LiveId" clId="{FA57BAA6-6E92-4EF5-A6D4-B8066091C0E2}" dt="2026-05-28T18:01:33.501" v="39"/>
        <pc:sldMkLst>
          <pc:docMk/>
          <pc:sldMk cId="3356155782" sldId="311"/>
        </pc:sldMkLst>
      </pc:sldChg>
      <pc:sldChg chg="modAnim">
        <pc:chgData name="Murilo Oliveira" userId="ae9e0c754fb770df" providerId="LiveId" clId="{FA57BAA6-6E92-4EF5-A6D4-B8066091C0E2}" dt="2026-05-28T18:01:49.425" v="42"/>
        <pc:sldMkLst>
          <pc:docMk/>
          <pc:sldMk cId="3356155782" sldId="312"/>
        </pc:sldMkLst>
      </pc:sldChg>
      <pc:sldChg chg="modSp modAnim">
        <pc:chgData name="Murilo Oliveira" userId="ae9e0c754fb770df" providerId="LiveId" clId="{FA57BAA6-6E92-4EF5-A6D4-B8066091C0E2}" dt="2026-05-28T18:02:23.593" v="53" actId="20577"/>
        <pc:sldMkLst>
          <pc:docMk/>
          <pc:sldMk cId="3356155782" sldId="313"/>
        </pc:sldMkLst>
        <pc:spChg chg="mod">
          <ac:chgData name="Murilo Oliveira" userId="ae9e0c754fb770df" providerId="LiveId" clId="{FA57BAA6-6E92-4EF5-A6D4-B8066091C0E2}" dt="2026-05-28T18:02:23.593" v="53" actId="20577"/>
          <ac:spMkLst>
            <pc:docMk/>
            <pc:sldMk cId="3356155782" sldId="313"/>
            <ac:spMk id="2" creationId="{9D137BD8-E637-7B0C-CE05-E0A19134D273}"/>
          </ac:spMkLst>
        </pc:spChg>
      </pc:sldChg>
      <pc:sldChg chg="modSp mod modAnim">
        <pc:chgData name="Murilo Oliveira" userId="ae9e0c754fb770df" providerId="LiveId" clId="{FA57BAA6-6E92-4EF5-A6D4-B8066091C0E2}" dt="2026-05-28T17:59:05.466" v="16"/>
        <pc:sldMkLst>
          <pc:docMk/>
          <pc:sldMk cId="0" sldId="314"/>
        </pc:sldMkLst>
        <pc:spChg chg="mod">
          <ac:chgData name="Murilo Oliveira" userId="ae9e0c754fb770df" providerId="LiveId" clId="{FA57BAA6-6E92-4EF5-A6D4-B8066091C0E2}" dt="2026-05-28T17:57:29.660" v="7" actId="1076"/>
          <ac:spMkLst>
            <pc:docMk/>
            <pc:sldMk cId="0" sldId="314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  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  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  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10" name="Picture 9" descr="A black and white logo  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  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  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  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10" name="Picture 9" descr="A black and white logo  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  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isco.junior@rnp.br" TargetMode="External"/><Relationship Id="rId2" Type="http://schemas.openxmlformats.org/officeDocument/2006/relationships/hyperlink" Target="mailto:murilo.santos@rnp.br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0601" y="2664196"/>
            <a:ext cx="4782812" cy="612404"/>
          </a:xfrm>
        </p:spPr>
        <p:txBody>
          <a:bodyPr/>
          <a:lstStyle/>
          <a:p>
            <a:r>
              <a:rPr lang="pt-BR" dirty="0"/>
              <a:t>Francisco Adair dos Santos Junior</a:t>
            </a:r>
            <a:br>
              <a:rPr lang="pt-BR" dirty="0"/>
            </a:br>
            <a:r>
              <a:rPr lang="pt-BR" dirty="0"/>
              <a:t>Murilo Oliveira Santos</a:t>
            </a:r>
            <a:br>
              <a:rPr lang="pt-BR" dirty="0"/>
            </a:br>
            <a:br>
              <a:rPr lang="pt-BR" dirty="0"/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6907" y="591750"/>
            <a:ext cx="4917183" cy="1006505"/>
          </a:xfrm>
        </p:spPr>
        <p:txBody>
          <a:bodyPr/>
          <a:lstStyle/>
          <a:p>
            <a:r>
              <a:rPr lang="en-US" b="1" dirty="0"/>
              <a:t>Specialized Support Models for NREN Services: The RNP Experience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0601" y="3210092"/>
            <a:ext cx="3272155" cy="229228"/>
          </a:xfrm>
        </p:spPr>
        <p:txBody>
          <a:bodyPr/>
          <a:lstStyle/>
          <a:p>
            <a:r>
              <a:rPr lang="en-US" dirty="0"/>
              <a:t>Helsinki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0601" y="3423159"/>
            <a:ext cx="3272155" cy="237387"/>
          </a:xfrm>
        </p:spPr>
        <p:txBody>
          <a:bodyPr/>
          <a:lstStyle/>
          <a:p>
            <a:r>
              <a:rPr lang="en-US" dirty="0"/>
              <a:t>06/11/26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Context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Interface between institutions and network operations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Response to critical infrastructure incidents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Communication with institutions during outages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Results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6,200 tickets handled (2024)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Impact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Better incident tracking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Clearer communication with institutions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Increased trust in the network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In connectivity services, the experience during an incident matters as much as the technical fix.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CEC - Connectivity Support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Overall indicators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Average CSAT: 95% (2024)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Peak: 96.4%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HDI benchmark: 85–90%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External recognition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Best support team in Brazil (HDI, 2022)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Reading the data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Consistent results across different services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High satisfaction even at large volume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External validation of the model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Specialization, collaboration, and experience together generate value the user can feel.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The results speak louder than the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b="1" dirty="0">
                <a:solidFill>
                  <a:srgbClr val="1A1A2E"/>
                </a:solidFill>
                <a:latin typeface="Arial" panose="020B0604020202020204" pitchFamily="34" charset="0"/>
              </a:rPr>
              <a:t>1 - Specialization by service (</a:t>
            </a:r>
            <a: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  <a:t>Greater team autonomy; Less need for escalation)</a:t>
            </a:r>
            <a:b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b="1" dirty="0">
                <a:solidFill>
                  <a:srgbClr val="1A1A2E"/>
                </a:solidFill>
                <a:latin typeface="Arial" panose="020B0604020202020204" pitchFamily="34" charset="0"/>
              </a:rPr>
              <a:t>2 - Knowledge as an operational asset (</a:t>
            </a:r>
            <a: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  <a:t>Reusable documentation is essential; Foundation for collaboration (Swarming))</a:t>
            </a:r>
            <a:b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b="1" dirty="0">
                <a:solidFill>
                  <a:srgbClr val="1A1A2E"/>
                </a:solidFill>
                <a:latin typeface="Arial" panose="020B0604020202020204" pitchFamily="34" charset="0"/>
              </a:rPr>
              <a:t>3 - Experience as a management metric (</a:t>
            </a:r>
            <a: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  <a:t>CSAT drives decisions, not just reports)</a:t>
            </a:r>
            <a:b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b="1" dirty="0">
                <a:solidFill>
                  <a:srgbClr val="1A1A2E"/>
                </a:solidFill>
                <a:latin typeface="Arial" panose="020B0604020202020204" pitchFamily="34" charset="0"/>
              </a:rPr>
              <a:t>4 - Culture sustains the model (</a:t>
            </a:r>
            <a: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  <a:t>Collaboration isn't natural — it is built; Sharing knowledge needs to be encouraged; Autonomy requires trust and ownership)</a:t>
            </a:r>
            <a:br>
              <a:rPr lang="en-US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b="1" i="1" dirty="0">
                <a:solidFill>
                  <a:srgbClr val="1A1A2E"/>
                </a:solidFill>
                <a:latin typeface="Arial" panose="020B0604020202020204" pitchFamily="34" charset="0"/>
              </a:rPr>
              <a:t>The model is replicable - but its sustainability depends on culture, not just structure.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What we learned from this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rgbClr val="1C305D"/>
                </a:solidFill>
                <a:latin typeface="+mn-lt"/>
                <a:hlinkClick r:id="rId2"/>
              </a:rPr>
              <a:t>murilo.santos@rnp.br</a:t>
            </a:r>
            <a:endParaRPr lang="en-GB" sz="1800" dirty="0">
              <a:solidFill>
                <a:srgbClr val="1C305D"/>
              </a:solidFill>
              <a:latin typeface="+mn-lt"/>
            </a:endParaRPr>
          </a:p>
          <a:p>
            <a:r>
              <a:rPr lang="en-GB" sz="1800" dirty="0">
                <a:solidFill>
                  <a:srgbClr val="1C305D"/>
                </a:solidFill>
                <a:latin typeface="+mn-lt"/>
                <a:hlinkClick r:id="rId3"/>
              </a:rPr>
              <a:t>francisco.junior@rnp.br</a:t>
            </a:r>
            <a:endParaRPr lang="en-GB" sz="1800" dirty="0">
              <a:solidFill>
                <a:srgbClr val="1C305D"/>
              </a:solidFill>
              <a:latin typeface="+mn-lt"/>
            </a:endParaRPr>
          </a:p>
          <a:p>
            <a:endParaRPr lang="en-GB" sz="1800" dirty="0">
              <a:solidFill>
                <a:srgbClr val="1C305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74,156 tickets registered in the ITSM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6,883 phone calls - ≈94% solved on first contact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5,728 chat interactions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b="1" i="1" dirty="0">
                <a:solidFill>
                  <a:srgbClr val="1A1A2E"/>
                </a:solidFill>
                <a:latin typeface="Arial" panose="020B0604020202020204" pitchFamily="34" charset="0"/>
              </a:rPr>
              <a:t>Significant volume, specialized operation, and quality recognized internationally.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RNP service operation in 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Connectivity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Digital identity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Academic collaboration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Research infrastructure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b="1" i="1" dirty="0">
                <a:solidFill>
                  <a:srgbClr val="1A1A2E"/>
                </a:solidFill>
                <a:latin typeface="Arial" panose="020B0604020202020204" pitchFamily="34" charset="0"/>
              </a:rPr>
              <a:t>Each service requires a different support model - technical, operational, and relational.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NRENs operate critical services</a:t>
            </a:r>
          </a:p>
        </p:txBody>
      </p:sp>
    </p:spTree>
    <p:extLst>
      <p:ext uri="{BB962C8B-B14F-4D97-AF65-F5344CB8AC3E}">
        <p14:creationId xmlns:p14="http://schemas.microsoft.com/office/powerpoint/2010/main" val="385967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Generalist layers for specialized problems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Knowledge concentrated in a few specialists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High escalation rates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A1A2E"/>
                </a:solidFill>
                <a:latin typeface="Arial" panose="020B0604020202020204" pitchFamily="34" charset="0"/>
              </a:rPr>
              <a:t>Loss of context across handoffs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b="1" i="1" dirty="0">
                <a:solidFill>
                  <a:srgbClr val="1A1A2E"/>
                </a:solidFill>
                <a:latin typeface="Arial" panose="020B0604020202020204" pitchFamily="34" charset="0"/>
              </a:rPr>
              <a:t>In 2022, around 57% of tickets required escalation.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The traditional support model doesn't scale</a:t>
            </a:r>
          </a:p>
        </p:txBody>
      </p:sp>
    </p:spTree>
    <p:extLst>
      <p:ext uri="{BB962C8B-B14F-4D97-AF65-F5344CB8AC3E}">
        <p14:creationId xmlns:p14="http://schemas.microsoft.com/office/powerpoint/2010/main" val="10159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What we learned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Scaling doesn't fix structural problems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More tiers add complexity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Specialization doesn't work in a chain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The model limits who can solve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A shift in logic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Collaboration instead of hierarchy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Resolution instead of routing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Ownership of the service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Knowledge accessible to everyone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We didn't need more tiers - we needed a new way of working.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When the model doesn't scale, the principle must change</a:t>
            </a:r>
          </a:p>
        </p:txBody>
      </p:sp>
    </p:spTree>
    <p:extLst>
      <p:ext uri="{BB962C8B-B14F-4D97-AF65-F5344CB8AC3E}">
        <p14:creationId xmlns:p14="http://schemas.microsoft.com/office/powerpoint/2010/main" val="349285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Evidence observed in the market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Reduced incident resolution time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Consistent increase in user satisfaction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Greater collaboration across teams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Reduced backlog and rework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Data and studies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Up to 37% improvement in resolution time (Supportbench, 2023)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Up to 26% reduction in handling time (Salesforce / Trailhead, 2022)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Higher satisfaction and retention of customers and teams (TSIA, 2021)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Gains in efficiency and collaboration in IT support (TOPdesk, 2022)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Collaborative models show measurable gains in operational efficiency and user experience.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Swarming: evidence and impact in IT support</a:t>
            </a:r>
          </a:p>
        </p:txBody>
      </p:sp>
    </p:spTree>
    <p:extLst>
      <p:ext uri="{BB962C8B-B14F-4D97-AF65-F5344CB8AC3E}">
        <p14:creationId xmlns:p14="http://schemas.microsoft.com/office/powerpoint/2010/main" val="314754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Structural change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Replaced the tiered model (L1, L2, L3)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Organized support by service domain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Created dedicated cells for each service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New operating model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Each cell handles tickets end-to-end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Specialists collaborate instead of escalating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Issues are resolved within the cell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Final structure: GID · VOC · CEC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We replaced an escalation-based model with one based on specialization and collaboration.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What we did in practice</a:t>
            </a:r>
          </a:p>
        </p:txBody>
      </p:sp>
    </p:spTree>
    <p:extLst>
      <p:ext uri="{BB962C8B-B14F-4D97-AF65-F5344CB8AC3E}">
        <p14:creationId xmlns:p14="http://schemas.microsoft.com/office/powerpoint/2010/main" val="79262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Context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Critical authentication and federation service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High technical complexity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Diverse users (students, researchers, administrators)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Results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Escalation: 57% → 24%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Volume: ~1,500 → 1,710 tickets/year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55+ active knowledge articles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We cut escalations in half, even as volume grew, through specialization and active knowledge management.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GID - Digital Identity Management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Context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High-visibility services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Intensive use by academic institutions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Direct impact on teaching and research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Arial" panose="020B0604020202020204" pitchFamily="34" charset="0"/>
              </a:rPr>
              <a:t>Results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~3,200 tickets/year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99.6% within SLA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CSAT: 91.9%</a:t>
            </a:r>
          </a:p>
          <a:p>
            <a:pPr marL="285750" indent="-285750">
              <a:spcBef>
                <a:spcPts val="150"/>
              </a:spcBef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  <a:t>18% escalation</a:t>
            </a: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br>
              <a:rPr lang="en-US" sz="1600" dirty="0">
                <a:solidFill>
                  <a:srgbClr val="1A1A2E"/>
                </a:solidFill>
                <a:latin typeface="Arial" panose="020B0604020202020204" pitchFamily="34" charset="0"/>
              </a:rPr>
            </a:br>
            <a:endParaRPr lang="en-US" sz="1600" dirty="0">
              <a:solidFill>
                <a:srgbClr val="1A1A2E"/>
              </a:solidFill>
              <a:latin typeface="Arial" panose="020B0604020202020204" pitchFamily="34" charset="0"/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b="1" i="1" dirty="0">
                <a:solidFill>
                  <a:srgbClr val="1A1A2E"/>
                </a:solidFill>
                <a:latin typeface="Arial" panose="020B0604020202020204" pitchFamily="34" charset="0"/>
              </a:rPr>
              <a:t>High ticket volume delivered with strong operational quality and high user satisfaction.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VOC - Video Collaboration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5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19824</TotalTime>
  <Words>741</Words>
  <Application>Microsoft Office PowerPoint</Application>
  <PresentationFormat>Apresentação na tela (16:9)</PresentationFormat>
  <Paragraphs>127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Calibri</vt:lpstr>
      <vt:lpstr>GEANT Association</vt:lpstr>
      <vt:lpstr>Apresentação do PowerPoint</vt:lpstr>
      <vt:lpstr>RNP service operation in 2025</vt:lpstr>
      <vt:lpstr>NRENs operate critical services</vt:lpstr>
      <vt:lpstr>The traditional support model doesn't scale</vt:lpstr>
      <vt:lpstr>When the model doesn't scale, the principle must change</vt:lpstr>
      <vt:lpstr>Swarming: evidence and impact in IT support</vt:lpstr>
      <vt:lpstr>What we did in practice</vt:lpstr>
      <vt:lpstr>GID - Digital Identity Management</vt:lpstr>
      <vt:lpstr>VOC - Video Collaboration</vt:lpstr>
      <vt:lpstr>CEC - Connectivity Support</vt:lpstr>
      <vt:lpstr>The results speak louder than the model</vt:lpstr>
      <vt:lpstr>What we learned from this model</vt:lpstr>
      <vt:lpstr>Apresentação do PowerPoint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Murilo Oliveira Santos</cp:lastModifiedBy>
  <cp:revision>188</cp:revision>
  <dcterms:created xsi:type="dcterms:W3CDTF">2015-04-29T14:13:57Z</dcterms:created>
  <dcterms:modified xsi:type="dcterms:W3CDTF">2026-05-28T18:18:22Z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