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Calibri (MS) Bold" charset="1" panose="020F0702030404030204"/>
      <p:regular r:id="rId25"/>
    </p:embeddedFont>
    <p:embeddedFont>
      <p:font typeface="Calibri (MS) Italics" charset="1" panose="020F05020202040A0204"/>
      <p:regular r:id="rId26"/>
    </p:embeddedFont>
    <p:embeddedFont>
      <p:font typeface="Calibri (MS)" charset="1" panose="020F0502020204030204"/>
      <p:regular r:id="rId27"/>
    </p:embeddedFont>
    <p:embeddedFont>
      <p:font typeface="Calibri (MS) Bold Italics" charset="1" panose="020F07020304040A0204"/>
      <p:regular r:id="rId33"/>
    </p:embeddedFont>
    <p:embeddedFont>
      <p:font typeface="Georgia Italics" charset="1" panose="02040502050405090303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notesMasters/notesMaster1.xml" Type="http://schemas.openxmlformats.org/officeDocument/2006/relationships/notesMaster"/><Relationship Id="rId23" Target="theme/theme2.xml" Type="http://schemas.openxmlformats.org/officeDocument/2006/relationships/theme"/><Relationship Id="rId24" Target="notesSlides/notesSlide1.xml" Type="http://schemas.openxmlformats.org/officeDocument/2006/relationships/notes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notesSlides/notesSlide2.xml" Type="http://schemas.openxmlformats.org/officeDocument/2006/relationships/notesSlide"/><Relationship Id="rId29" Target="notesSlides/notesSlide3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4.xml" Type="http://schemas.openxmlformats.org/officeDocument/2006/relationships/notesSlide"/><Relationship Id="rId31" Target="notesSlides/notesSlide5.xml" Type="http://schemas.openxmlformats.org/officeDocument/2006/relationships/notesSlide"/><Relationship Id="rId32" Target="notesSlides/notesSlide6.xml" Type="http://schemas.openxmlformats.org/officeDocument/2006/relationships/notesSlide"/><Relationship Id="rId33" Target="fonts/font33.fntdata" Type="http://schemas.openxmlformats.org/officeDocument/2006/relationships/font"/><Relationship Id="rId34" Target="notesSlides/notesSlide7.xml" Type="http://schemas.openxmlformats.org/officeDocument/2006/relationships/notesSlide"/><Relationship Id="rId35" Target="notesSlides/notesSlide8.xml" Type="http://schemas.openxmlformats.org/officeDocument/2006/relationships/notesSlide"/><Relationship Id="rId36" Target="notesSlides/notesSlide9.xml" Type="http://schemas.openxmlformats.org/officeDocument/2006/relationships/notesSlide"/><Relationship Id="rId37" Target="notesSlides/notesSlide10.xml" Type="http://schemas.openxmlformats.org/officeDocument/2006/relationships/notesSlide"/><Relationship Id="rId38" Target="fonts/font38.fntdata" Type="http://schemas.openxmlformats.org/officeDocument/2006/relationships/font"/><Relationship Id="rId39" Target="notesSlides/notesSlide11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12.xml" Type="http://schemas.openxmlformats.org/officeDocument/2006/relationships/notesSlide"/><Relationship Id="rId41" Target="notesSlides/notesSlide13.xml" Type="http://schemas.openxmlformats.org/officeDocument/2006/relationships/notesSlide"/><Relationship Id="rId42" Target="notesSlides/notesSlide14.xml" Type="http://schemas.openxmlformats.org/officeDocument/2006/relationships/notesSlide"/><Relationship Id="rId43" Target="notesSlides/notesSlide15.xml" Type="http://schemas.openxmlformats.org/officeDocument/2006/relationships/notesSlide"/><Relationship Id="rId44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jpeg" Type="http://schemas.openxmlformats.org/officeDocument/2006/relationships/image"/><Relationship Id="rId11" Target="../media/image38.jpeg" Type="http://schemas.openxmlformats.org/officeDocument/2006/relationships/image"/><Relationship Id="rId12" Target="../media/image39.jpeg" Type="http://schemas.openxmlformats.org/officeDocument/2006/relationships/image"/><Relationship Id="rId13" Target="../media/image40.jpeg" Type="http://schemas.openxmlformats.org/officeDocument/2006/relationships/image"/><Relationship Id="rId14" Target="../media/image41.jpeg" Type="http://schemas.openxmlformats.org/officeDocument/2006/relationships/image"/><Relationship Id="rId15" Target="../media/image42.jpeg" Type="http://schemas.openxmlformats.org/officeDocument/2006/relationships/image"/><Relationship Id="rId16" Target="../media/image43.jpeg" Type="http://schemas.openxmlformats.org/officeDocument/2006/relationships/image"/><Relationship Id="rId17" Target="../media/image44.jpeg" Type="http://schemas.openxmlformats.org/officeDocument/2006/relationships/image"/><Relationship Id="rId18" Target="../media/image45.jpeg" Type="http://schemas.openxmlformats.org/officeDocument/2006/relationships/image"/><Relationship Id="rId19" Target="../media/image46.jpeg" Type="http://schemas.openxmlformats.org/officeDocument/2006/relationships/image"/><Relationship Id="rId2" Target="../notesSlides/notesSlide10.xml" Type="http://schemas.openxmlformats.org/officeDocument/2006/relationships/notesSlide"/><Relationship Id="rId20" Target="../media/image47.jpeg" Type="http://schemas.openxmlformats.org/officeDocument/2006/relationships/image"/><Relationship Id="rId21" Target="../media/image48.jpeg" Type="http://schemas.openxmlformats.org/officeDocument/2006/relationships/image"/><Relationship Id="rId22" Target="../media/image49.jpeg" Type="http://schemas.openxmlformats.org/officeDocument/2006/relationships/image"/><Relationship Id="rId23" Target="../media/image50.jpeg" Type="http://schemas.openxmlformats.org/officeDocument/2006/relationships/image"/><Relationship Id="rId24" Target="../media/image51.jpeg" Type="http://schemas.openxmlformats.org/officeDocument/2006/relationships/image"/><Relationship Id="rId25" Target="../media/image52.jpeg" Type="http://schemas.openxmlformats.org/officeDocument/2006/relationships/image"/><Relationship Id="rId26" Target="../media/image53.jpeg" Type="http://schemas.openxmlformats.org/officeDocument/2006/relationships/image"/><Relationship Id="rId27" Target="../media/image54.jpeg" Type="http://schemas.openxmlformats.org/officeDocument/2006/relationships/image"/><Relationship Id="rId28" Target="../media/image55.jpeg" Type="http://schemas.openxmlformats.org/officeDocument/2006/relationships/image"/><Relationship Id="rId29" Target="../media/image56.jpeg" Type="http://schemas.openxmlformats.org/officeDocument/2006/relationships/image"/><Relationship Id="rId3" Target="../media/image3.jpeg" Type="http://schemas.openxmlformats.org/officeDocument/2006/relationships/image"/><Relationship Id="rId30" Target="../media/image57.jpeg" Type="http://schemas.openxmlformats.org/officeDocument/2006/relationships/image"/><Relationship Id="rId31" Target="../media/image58.jpeg" Type="http://schemas.openxmlformats.org/officeDocument/2006/relationships/image"/><Relationship Id="rId32" Target="../media/image59.jpeg" Type="http://schemas.openxmlformats.org/officeDocument/2006/relationships/image"/><Relationship Id="rId33" Target="../media/image60.jpeg" Type="http://schemas.openxmlformats.org/officeDocument/2006/relationships/image"/><Relationship Id="rId34" Target="../media/image61.jpeg" Type="http://schemas.openxmlformats.org/officeDocument/2006/relationships/image"/><Relationship Id="rId35" Target="../media/image62.jpeg" Type="http://schemas.openxmlformats.org/officeDocument/2006/relationships/image"/><Relationship Id="rId36" Target="../media/image63.jpeg" Type="http://schemas.openxmlformats.org/officeDocument/2006/relationships/image"/><Relationship Id="rId37" Target="../media/image64.jpeg" Type="http://schemas.openxmlformats.org/officeDocument/2006/relationships/image"/><Relationship Id="rId38" Target="../media/image65.jpeg" Type="http://schemas.openxmlformats.org/officeDocument/2006/relationships/image"/><Relationship Id="rId39" Target="../media/image66.jpeg" Type="http://schemas.openxmlformats.org/officeDocument/2006/relationships/image"/><Relationship Id="rId4" Target="../media/image2.jpeg" Type="http://schemas.openxmlformats.org/officeDocument/2006/relationships/image"/><Relationship Id="rId5" Target="../media/image32.jpeg" Type="http://schemas.openxmlformats.org/officeDocument/2006/relationships/image"/><Relationship Id="rId6" Target="../media/image33.jpeg" Type="http://schemas.openxmlformats.org/officeDocument/2006/relationships/image"/><Relationship Id="rId7" Target="../media/image34.jpeg" Type="http://schemas.openxmlformats.org/officeDocument/2006/relationships/image"/><Relationship Id="rId8" Target="../media/image35.jpeg" Type="http://schemas.openxmlformats.org/officeDocument/2006/relationships/image"/><Relationship Id="rId9" Target="../media/image3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jpeg" Type="http://schemas.openxmlformats.org/officeDocument/2006/relationships/image"/><Relationship Id="rId4" Target="../media/image2.jpeg" Type="http://schemas.openxmlformats.org/officeDocument/2006/relationships/image"/><Relationship Id="rId5" Target="../media/image67.png" Type="http://schemas.openxmlformats.org/officeDocument/2006/relationships/image"/><Relationship Id="rId6" Target="https://www.linkedin.com/in/fernando-aviles-molina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0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3.jpeg" Type="http://schemas.openxmlformats.org/officeDocument/2006/relationships/image"/><Relationship Id="rId4" Target="../media/image2.jpe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94944" y="914400"/>
            <a:ext cx="10058400" cy="4206240"/>
            <a:chOff x="0" y="0"/>
            <a:chExt cx="13411200" cy="56083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411200" cy="5608320"/>
            </a:xfrm>
            <a:custGeom>
              <a:avLst/>
              <a:gdLst/>
              <a:ahLst/>
              <a:cxnLst/>
              <a:rect r="r" b="b" t="t" l="l"/>
              <a:pathLst>
                <a:path h="5608320" w="13411200">
                  <a:moveTo>
                    <a:pt x="0" y="0"/>
                  </a:moveTo>
                  <a:lnTo>
                    <a:pt x="13411200" y="0"/>
                  </a:lnTo>
                  <a:lnTo>
                    <a:pt x="13411200" y="5608320"/>
                  </a:lnTo>
                  <a:lnTo>
                    <a:pt x="0" y="56083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3654" t="0" r="-3654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13411200" cy="57130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240"/>
                </a:lnSpc>
              </a:pPr>
              <a:r>
                <a:rPr lang="en-US" sz="5200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Award-Winning</a:t>
              </a:r>
            </a:p>
            <a:p>
              <a:pPr algn="l">
                <a:lnSpc>
                  <a:spcPts val="6240"/>
                </a:lnSpc>
              </a:pPr>
              <a:r>
                <a:rPr lang="en-US" sz="5200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Well-Being as a</a:t>
              </a:r>
            </a:p>
            <a:p>
              <a:pPr algn="l">
                <a:lnSpc>
                  <a:spcPts val="6240"/>
                </a:lnSpc>
              </a:pPr>
              <a:r>
                <a:rPr lang="en-US" sz="5200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Strategic Lever for</a:t>
              </a:r>
            </a:p>
            <a:p>
              <a:pPr algn="l">
                <a:lnSpc>
                  <a:spcPts val="6240"/>
                </a:lnSpc>
              </a:pPr>
              <a:r>
                <a:rPr lang="en-US" sz="5200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Service Excellence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94944" y="5303520"/>
            <a:ext cx="9144000" cy="768096"/>
            <a:chOff x="0" y="0"/>
            <a:chExt cx="12192000" cy="10241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92000" cy="1024128"/>
            </a:xfrm>
            <a:custGeom>
              <a:avLst/>
              <a:gdLst/>
              <a:ahLst/>
              <a:cxnLst/>
              <a:rect r="r" b="b" t="t" l="l"/>
              <a:pathLst>
                <a:path h="1024128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1024128"/>
                  </a:lnTo>
                  <a:lnTo>
                    <a:pt x="0" y="102412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81964" r="0" b="-181964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66675"/>
              <a:ext cx="12192000" cy="10908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79"/>
                </a:lnSpc>
              </a:pPr>
              <a:r>
                <a:rPr lang="en-US" sz="3400" i="true">
                  <a:solidFill>
                    <a:srgbClr val="02809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The CEDIA Experience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704" y="6239256"/>
            <a:ext cx="6979920" cy="30480"/>
            <a:chOff x="0" y="0"/>
            <a:chExt cx="9306560" cy="406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306560" cy="40640"/>
            </a:xfrm>
            <a:custGeom>
              <a:avLst/>
              <a:gdLst/>
              <a:ahLst/>
              <a:cxnLst/>
              <a:rect r="r" b="b" t="t" l="l"/>
              <a:pathLst>
                <a:path h="40640" w="9306560">
                  <a:moveTo>
                    <a:pt x="0" y="0"/>
                  </a:moveTo>
                  <a:lnTo>
                    <a:pt x="9306560" y="40640"/>
                  </a:lnTo>
                </a:path>
              </a:pathLst>
            </a:custGeom>
            <a:blipFill>
              <a:blip r:embed="rId4">
                <a:alphaModFix amt="0"/>
              </a:blip>
              <a:stretch>
                <a:fillRect l="0" t="-4412073" r="0" b="-4412073"/>
              </a:stretch>
            </a:blipFill>
            <a:ln w="30480" cap="sq">
              <a:solidFill>
                <a:srgbClr val="028090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694944" y="6492240"/>
            <a:ext cx="9144000" cy="658368"/>
            <a:chOff x="0" y="0"/>
            <a:chExt cx="12192000" cy="87782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92000" cy="877824"/>
            </a:xfrm>
            <a:custGeom>
              <a:avLst/>
              <a:gdLst/>
              <a:ahLst/>
              <a:cxnLst/>
              <a:rect r="r" b="b" t="t" l="l"/>
              <a:pathLst>
                <a:path h="877824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0625" r="0" b="-220625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2192000" cy="9254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Fernando Avilés Molina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94944" y="7187184"/>
            <a:ext cx="10058400" cy="548640"/>
            <a:chOff x="0" y="0"/>
            <a:chExt cx="13411200" cy="7315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411200" cy="731520"/>
            </a:xfrm>
            <a:custGeom>
              <a:avLst/>
              <a:gdLst/>
              <a:ahLst/>
              <a:cxnLst/>
              <a:rect r="r" b="b" t="t" l="l"/>
              <a:pathLst>
                <a:path h="731520" w="13411200">
                  <a:moveTo>
                    <a:pt x="0" y="0"/>
                  </a:moveTo>
                  <a:lnTo>
                    <a:pt x="13411200" y="0"/>
                  </a:lnTo>
                  <a:lnTo>
                    <a:pt x="134112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07225" r="0" b="-307225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3411200" cy="7791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5A7A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Head of Human Talent – CEDIA  ·  TNC26, Helsinki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94944" y="512064"/>
            <a:ext cx="3657600" cy="512064"/>
            <a:chOff x="0" y="0"/>
            <a:chExt cx="4876800" cy="6827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76800" cy="682752"/>
            </a:xfrm>
            <a:custGeom>
              <a:avLst/>
              <a:gdLst/>
              <a:ahLst/>
              <a:cxnLst/>
              <a:rect r="r" b="b" t="t" l="l"/>
              <a:pathLst>
                <a:path h="68275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682752"/>
                  </a:lnTo>
                  <a:lnTo>
                    <a:pt x="0" y="682752"/>
                  </a:lnTo>
                  <a:close/>
                </a:path>
              </a:pathLst>
            </a:custGeom>
            <a:solidFill>
              <a:srgbClr val="E05C3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4944" y="512064"/>
            <a:ext cx="3657600" cy="512064"/>
            <a:chOff x="0" y="0"/>
            <a:chExt cx="4876800" cy="6827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76800" cy="682752"/>
            </a:xfrm>
            <a:custGeom>
              <a:avLst/>
              <a:gdLst/>
              <a:ahLst/>
              <a:cxnLst/>
              <a:rect r="r" b="b" t="t" l="l"/>
              <a:pathLst>
                <a:path h="68275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89178" r="0" b="-891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4876800" cy="71132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920"/>
                </a:lnSpc>
              </a:pPr>
              <a:r>
                <a:rPr lang="en-US" sz="16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OUR PEOPLE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94944" y="1133856"/>
            <a:ext cx="8744899" cy="1316736"/>
            <a:chOff x="0" y="0"/>
            <a:chExt cx="11659865" cy="175564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659864" cy="1755648"/>
            </a:xfrm>
            <a:custGeom>
              <a:avLst/>
              <a:gdLst/>
              <a:ahLst/>
              <a:cxnLst/>
              <a:rect r="r" b="b" t="t" l="l"/>
              <a:pathLst>
                <a:path h="1755648" w="11659864">
                  <a:moveTo>
                    <a:pt x="0" y="0"/>
                  </a:moveTo>
                  <a:lnTo>
                    <a:pt x="11659864" y="0"/>
                  </a:lnTo>
                  <a:lnTo>
                    <a:pt x="11659864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00057" r="-93233" b="-200057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04775"/>
              <a:ext cx="11659865" cy="186042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240"/>
                </a:lnSpc>
              </a:pPr>
              <a:r>
                <a:rPr lang="en-US" sz="5200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This is What Culture Looks Like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94944" y="2596896"/>
            <a:ext cx="9136489" cy="1188720"/>
            <a:chOff x="0" y="0"/>
            <a:chExt cx="12181985" cy="15849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81985" cy="1584960"/>
            </a:xfrm>
            <a:custGeom>
              <a:avLst/>
              <a:gdLst/>
              <a:ahLst/>
              <a:cxnLst/>
              <a:rect r="r" b="b" t="t" l="l"/>
              <a:pathLst>
                <a:path h="1584960" w="12181985">
                  <a:moveTo>
                    <a:pt x="0" y="0"/>
                  </a:moveTo>
                  <a:lnTo>
                    <a:pt x="12181985" y="0"/>
                  </a:lnTo>
                  <a:lnTo>
                    <a:pt x="12181985" y="1584960"/>
                  </a:lnTo>
                  <a:lnTo>
                    <a:pt x="0" y="158496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6987" r="-84951" b="-226987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12181985" cy="160401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20"/>
                </a:lnSpc>
              </a:pPr>
              <a:r>
                <a:rPr lang="en-US" sz="2600" i="true">
                  <a:solidFill>
                    <a:srgbClr val="028090"/>
                  </a:solidFill>
                  <a:latin typeface="Georgia Italics"/>
                  <a:ea typeface="Georgia Italics"/>
                  <a:cs typeface="Georgia Italics"/>
                  <a:sym typeface="Georgia Italics"/>
                </a:rPr>
                <a:t>"We had talented people. But talent alone is not enough</a:t>
              </a:r>
            </a:p>
            <a:p>
              <a:pPr algn="l">
                <a:lnSpc>
                  <a:spcPts val="3120"/>
                </a:lnSpc>
              </a:pPr>
              <a:r>
                <a:rPr lang="en-US" sz="2600" i="true">
                  <a:solidFill>
                    <a:srgbClr val="028090"/>
                  </a:solidFill>
                  <a:latin typeface="Georgia Italics"/>
                  <a:ea typeface="Georgia Italics"/>
                  <a:cs typeface="Georgia Italics"/>
                  <a:sym typeface="Georgia Italics"/>
                </a:rPr>
                <a:t>if people do not feel connected, recognized, and valued."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94944" y="4028834"/>
            <a:ext cx="1567869" cy="1567869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5"/>
              <a:stretch>
                <a:fillRect l="-38996" t="0" r="-38996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523744" y="4028834"/>
            <a:ext cx="1567869" cy="1567869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2368" r="0" b="-22368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348788" y="4028834"/>
            <a:ext cx="1567869" cy="1567869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7"/>
              <a:stretch>
                <a:fillRect l="-16747" t="0" r="-16747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94944" y="5844353"/>
            <a:ext cx="1567869" cy="156786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8"/>
              <a:stretch>
                <a:fillRect l="-16747" t="0" r="-16747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694944" y="7555098"/>
            <a:ext cx="1567869" cy="1567869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9"/>
              <a:stretch>
                <a:fillRect l="-16747" t="0" r="-16747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2523744" y="5844353"/>
            <a:ext cx="1567869" cy="1567869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0"/>
              <a:stretch>
                <a:fillRect l="-33586" t="0" r="-33586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523744" y="7555098"/>
            <a:ext cx="1567869" cy="1567869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1"/>
              <a:stretch>
                <a:fillRect l="-38996" t="0" r="-38996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4352544" y="5844353"/>
            <a:ext cx="1567869" cy="156786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2"/>
              <a:stretch>
                <a:fillRect l="-19269" t="0" r="-19269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4348788" y="7555098"/>
            <a:ext cx="1567869" cy="1567869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3"/>
              <a:stretch>
                <a:fillRect l="-14402" t="0" r="-14402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6177588" y="4028834"/>
            <a:ext cx="1567869" cy="1567869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4"/>
              <a:stretch>
                <a:fillRect l="-25136" t="0" r="-25136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8006388" y="4028834"/>
            <a:ext cx="1567869" cy="1567869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5"/>
              <a:stretch>
                <a:fillRect l="0" t="-16747" r="0" b="-16747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9831433" y="4028834"/>
            <a:ext cx="1567869" cy="1567869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6"/>
              <a:stretch>
                <a:fillRect l="-25136" t="0" r="-25136" b="0"/>
              </a:stretch>
            </a:blip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6177588" y="5844353"/>
            <a:ext cx="1567869" cy="1567869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7"/>
              <a:stretch>
                <a:fillRect l="-24931" t="0" r="-24931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6177588" y="7555098"/>
            <a:ext cx="1567869" cy="1567869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8"/>
              <a:stretch>
                <a:fillRect l="-16747" t="0" r="-16747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8006388" y="5844353"/>
            <a:ext cx="1567869" cy="1567869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19"/>
              <a:stretch>
                <a:fillRect l="-24931" t="0" r="-24931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8006388" y="7555098"/>
            <a:ext cx="1567869" cy="1567869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0"/>
              <a:stretch>
                <a:fillRect l="-16747" t="0" r="-16747" b="0"/>
              </a:stretch>
            </a:blip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9835188" y="5844353"/>
            <a:ext cx="1567869" cy="1567869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1"/>
              <a:stretch>
                <a:fillRect l="0" t="-16585" r="0" b="-16585"/>
              </a:stretch>
            </a:blip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9831433" y="7555098"/>
            <a:ext cx="1567869" cy="1567869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2"/>
              <a:stretch>
                <a:fillRect l="0" t="-16747" r="0" b="-16747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1660233" y="4028834"/>
            <a:ext cx="1567869" cy="1567869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3"/>
              <a:stretch>
                <a:fillRect l="-16747" t="0" r="-16747" b="0"/>
              </a:stretch>
            </a:blip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3489033" y="4028834"/>
            <a:ext cx="1567869" cy="1567869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4"/>
              <a:stretch>
                <a:fillRect l="-38996" t="0" r="-38996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5314077" y="4028834"/>
            <a:ext cx="1567869" cy="1567869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5"/>
              <a:stretch>
                <a:fillRect l="0" t="-16747" r="0" b="-16747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1660233" y="5844353"/>
            <a:ext cx="1567869" cy="1567869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6"/>
              <a:stretch>
                <a:fillRect l="-16747" t="0" r="-16747" b="0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1660233" y="7555098"/>
            <a:ext cx="1567869" cy="1567869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7"/>
              <a:stretch>
                <a:fillRect l="-25136" t="0" r="-25136" b="0"/>
              </a:stretch>
            </a:blip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13489033" y="5844353"/>
            <a:ext cx="1567869" cy="1567869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8"/>
              <a:stretch>
                <a:fillRect l="0" t="-2083" r="0" b="-2083"/>
              </a:stretch>
            </a:blip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13489033" y="7555098"/>
            <a:ext cx="1567869" cy="1567869"/>
            <a:chOff x="0" y="0"/>
            <a:chExt cx="812800" cy="81280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29"/>
              <a:stretch>
                <a:fillRect l="-25136" t="0" r="-25136" b="0"/>
              </a:stretch>
            </a:blip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5317833" y="5844353"/>
            <a:ext cx="1567869" cy="1567869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0"/>
              <a:stretch>
                <a:fillRect l="-64107" t="0" r="-64107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15314077" y="7555098"/>
            <a:ext cx="1567869" cy="1567869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1"/>
              <a:stretch>
                <a:fillRect l="0" t="-16747" r="0" b="-16747"/>
              </a:stretch>
            </a:blip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9831433" y="614203"/>
            <a:ext cx="1567869" cy="1567869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2"/>
              <a:stretch>
                <a:fillRect l="-58695" t="0" r="-58695" b="0"/>
              </a:stretch>
            </a:blip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11660233" y="614203"/>
            <a:ext cx="1567869" cy="1567869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3"/>
              <a:stretch>
                <a:fillRect l="-16747" t="0" r="-16747" b="0"/>
              </a:stretch>
            </a:blip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13489033" y="614203"/>
            <a:ext cx="1567869" cy="1567869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4"/>
              <a:stretch>
                <a:fillRect l="-16747" t="0" r="-16747" b="0"/>
              </a:stretch>
            </a:blipFill>
          </p:spPr>
        </p:sp>
      </p:grpSp>
      <p:grpSp>
        <p:nvGrpSpPr>
          <p:cNvPr name="Group 75" id="75"/>
          <p:cNvGrpSpPr/>
          <p:nvPr/>
        </p:nvGrpSpPr>
        <p:grpSpPr>
          <a:xfrm rot="0">
            <a:off x="15314077" y="614203"/>
            <a:ext cx="1567869" cy="1567869"/>
            <a:chOff x="0" y="0"/>
            <a:chExt cx="812800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5"/>
              <a:stretch>
                <a:fillRect l="-16666" t="0" r="-16666" b="0"/>
              </a:stretch>
            </a:blip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9835188" y="2318090"/>
            <a:ext cx="1567869" cy="1567869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6"/>
              <a:stretch>
                <a:fillRect l="-38996" t="0" r="-38996" b="0"/>
              </a:stretch>
            </a:blip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1660233" y="2321519"/>
            <a:ext cx="1567869" cy="1567869"/>
            <a:chOff x="0" y="0"/>
            <a:chExt cx="812800" cy="81280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7"/>
              <a:stretch>
                <a:fillRect l="-38996" t="0" r="-38996" b="0"/>
              </a:stretch>
            </a:blip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3489033" y="2318090"/>
            <a:ext cx="1567869" cy="1567869"/>
            <a:chOff x="0" y="0"/>
            <a:chExt cx="812800" cy="812800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8"/>
              <a:stretch>
                <a:fillRect l="-25136" t="0" r="-25136" b="0"/>
              </a:stretch>
            </a:blip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5317833" y="2318090"/>
            <a:ext cx="1567869" cy="1567869"/>
            <a:chOff x="0" y="0"/>
            <a:chExt cx="812800" cy="81280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571" y="0"/>
                  </a:moveTo>
                  <a:lnTo>
                    <a:pt x="699229" y="0"/>
                  </a:lnTo>
                  <a:cubicBezTo>
                    <a:pt x="761953" y="0"/>
                    <a:pt x="812800" y="50847"/>
                    <a:pt x="812800" y="113571"/>
                  </a:cubicBezTo>
                  <a:lnTo>
                    <a:pt x="812800" y="699229"/>
                  </a:lnTo>
                  <a:cubicBezTo>
                    <a:pt x="812800" y="761953"/>
                    <a:pt x="761953" y="812800"/>
                    <a:pt x="699229" y="812800"/>
                  </a:cubicBezTo>
                  <a:lnTo>
                    <a:pt x="113571" y="812800"/>
                  </a:lnTo>
                  <a:cubicBezTo>
                    <a:pt x="50847" y="812800"/>
                    <a:pt x="0" y="761953"/>
                    <a:pt x="0" y="699229"/>
                  </a:cubicBezTo>
                  <a:lnTo>
                    <a:pt x="0" y="113571"/>
                  </a:lnTo>
                  <a:cubicBezTo>
                    <a:pt x="0" y="50847"/>
                    <a:pt x="50847" y="0"/>
                    <a:pt x="113571" y="0"/>
                  </a:cubicBezTo>
                  <a:close/>
                </a:path>
              </a:pathLst>
            </a:custGeom>
            <a:blipFill>
              <a:blip r:embed="rId39"/>
              <a:stretch>
                <a:fillRect l="-58695" t="0" r="-58695" b="0"/>
              </a:stretch>
            </a:blip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8108699"/>
            <a:chOff x="0" y="0"/>
            <a:chExt cx="22223311" cy="1081159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DATA &amp; ANALYTICS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Measuring Culture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2974848"/>
              <a:ext cx="10275151" cy="2911183"/>
              <a:chOff x="0" y="0"/>
              <a:chExt cx="10275151" cy="291118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275189" cy="2911221"/>
              </a:xfrm>
              <a:custGeom>
                <a:avLst/>
                <a:gdLst/>
                <a:ahLst/>
                <a:cxnLst/>
                <a:rect r="r" b="b" t="t" l="l"/>
                <a:pathLst>
                  <a:path h="2911221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911221"/>
                    </a:lnTo>
                    <a:lnTo>
                      <a:pt x="0" y="2911221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260769" y="3113697"/>
              <a:ext cx="9753600" cy="2633472"/>
              <a:chOff x="0" y="0"/>
              <a:chExt cx="9753600" cy="2633472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9753600" cy="2633472"/>
              </a:xfrm>
              <a:custGeom>
                <a:avLst/>
                <a:gdLst/>
                <a:ahLst/>
                <a:cxnLst/>
                <a:rect r="r" b="b" t="t" l="l"/>
                <a:pathLst>
                  <a:path h="2633472" w="9753600">
                    <a:moveTo>
                      <a:pt x="0" y="0"/>
                    </a:moveTo>
                    <a:lnTo>
                      <a:pt x="9753600" y="0"/>
                    </a:lnTo>
                    <a:lnTo>
                      <a:pt x="9753600" y="2633472"/>
                    </a:lnTo>
                    <a:lnTo>
                      <a:pt x="0" y="263347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2166" r="0" b="-22166"/>
                </a:stretch>
              </a:blip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66675"/>
                <a:ext cx="9753600" cy="2700147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4320"/>
                  </a:lnSpc>
                </a:pPr>
                <a:r>
                  <a:rPr lang="en-US" b="true" sz="3600" i="true">
                    <a:solidFill>
                      <a:srgbClr val="C8972D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"Culture should be emotional —</a:t>
                </a:r>
              </a:p>
              <a:p>
                <a:pPr algn="l">
                  <a:lnSpc>
                    <a:spcPts val="4320"/>
                  </a:lnSpc>
                </a:pPr>
                <a:r>
                  <a:rPr lang="en-US" b="true" sz="3600" i="true">
                    <a:solidFill>
                      <a:srgbClr val="C8972D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but also measurable."</a:t>
                </a: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38849" y="6184557"/>
              <a:ext cx="9997440" cy="20619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1B2E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We incorporated People Analytics to move from gut-feel decisions to data-informed leadership — without losing the human touch.</a:t>
              </a:r>
            </a:p>
          </p:txBody>
        </p:sp>
        <p:grpSp>
          <p:nvGrpSpPr>
            <p:cNvPr name="Group 22" id="22"/>
            <p:cNvGrpSpPr/>
            <p:nvPr/>
          </p:nvGrpSpPr>
          <p:grpSpPr>
            <a:xfrm rot="0">
              <a:off x="11094720" y="2974848"/>
              <a:ext cx="11128591" cy="1399375"/>
              <a:chOff x="0" y="0"/>
              <a:chExt cx="11128591" cy="13993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1128629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1128629">
                    <a:moveTo>
                      <a:pt x="0" y="0"/>
                    </a:moveTo>
                    <a:lnTo>
                      <a:pt x="11128629" y="0"/>
                    </a:lnTo>
                    <a:lnTo>
                      <a:pt x="11128629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11094720" y="2974848"/>
              <a:ext cx="180175" cy="1399375"/>
              <a:chOff x="0" y="0"/>
              <a:chExt cx="180175" cy="139937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80213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11550561" y="3089313"/>
              <a:ext cx="10436352" cy="585216"/>
              <a:chOff x="0" y="0"/>
              <a:chExt cx="10436352" cy="585216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436352" cy="585216"/>
              </a:xfrm>
              <a:custGeom>
                <a:avLst/>
                <a:gdLst/>
                <a:ahLst/>
                <a:cxnLst/>
                <a:rect r="r" b="b" t="t" l="l"/>
                <a:pathLst>
                  <a:path h="585216" w="10436352">
                    <a:moveTo>
                      <a:pt x="0" y="0"/>
                    </a:moveTo>
                    <a:lnTo>
                      <a:pt x="10436352" y="0"/>
                    </a:lnTo>
                    <a:lnTo>
                      <a:pt x="10436352" y="585216"/>
                    </a:lnTo>
                    <a:lnTo>
                      <a:pt x="0" y="58521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97483" r="0" b="-297483"/>
                </a:stretch>
              </a:blip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57150"/>
                <a:ext cx="10436352" cy="642366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eNPS</a:t>
                </a: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1672481" y="3746157"/>
              <a:ext cx="10192512" cy="40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Employee Net Promoter Score</a:t>
              </a:r>
            </a:p>
          </p:txBody>
        </p:sp>
        <p:grpSp>
          <p:nvGrpSpPr>
            <p:cNvPr name="Group 30" id="30"/>
            <p:cNvGrpSpPr/>
            <p:nvPr/>
          </p:nvGrpSpPr>
          <p:grpSpPr>
            <a:xfrm rot="0">
              <a:off x="11094720" y="4584192"/>
              <a:ext cx="11128591" cy="1399375"/>
              <a:chOff x="0" y="0"/>
              <a:chExt cx="11128591" cy="139937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1128629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1128629">
                    <a:moveTo>
                      <a:pt x="0" y="0"/>
                    </a:moveTo>
                    <a:lnTo>
                      <a:pt x="11128629" y="0"/>
                    </a:lnTo>
                    <a:lnTo>
                      <a:pt x="11128629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2" id="32"/>
            <p:cNvGrpSpPr/>
            <p:nvPr/>
          </p:nvGrpSpPr>
          <p:grpSpPr>
            <a:xfrm rot="0">
              <a:off x="11094720" y="4584192"/>
              <a:ext cx="180175" cy="1399375"/>
              <a:chOff x="0" y="0"/>
              <a:chExt cx="180175" cy="1399375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80213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11550561" y="4698657"/>
              <a:ext cx="10436352" cy="585216"/>
              <a:chOff x="0" y="0"/>
              <a:chExt cx="10436352" cy="58521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0436352" cy="585216"/>
              </a:xfrm>
              <a:custGeom>
                <a:avLst/>
                <a:gdLst/>
                <a:ahLst/>
                <a:cxnLst/>
                <a:rect r="r" b="b" t="t" l="l"/>
                <a:pathLst>
                  <a:path h="585216" w="10436352">
                    <a:moveTo>
                      <a:pt x="0" y="0"/>
                    </a:moveTo>
                    <a:lnTo>
                      <a:pt x="10436352" y="0"/>
                    </a:lnTo>
                    <a:lnTo>
                      <a:pt x="10436352" y="585216"/>
                    </a:lnTo>
                    <a:lnTo>
                      <a:pt x="0" y="58521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97483" r="0" b="-297483"/>
                </a:stretch>
              </a:blip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57150"/>
                <a:ext cx="10436352" cy="642366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Feedback Trends</a:t>
                </a:r>
              </a:p>
            </p:txBody>
          </p:sp>
        </p:grpSp>
        <p:sp>
          <p:nvSpPr>
            <p:cNvPr name="TextBox 37" id="37"/>
            <p:cNvSpPr txBox="true"/>
            <p:nvPr/>
          </p:nvSpPr>
          <p:spPr>
            <a:xfrm rot="0">
              <a:off x="11672481" y="5355501"/>
              <a:ext cx="10192512" cy="40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Continuous sentiment analysis</a:t>
              </a:r>
            </a:p>
          </p:txBody>
        </p:sp>
        <p:grpSp>
          <p:nvGrpSpPr>
            <p:cNvPr name="Group 38" id="38"/>
            <p:cNvGrpSpPr/>
            <p:nvPr/>
          </p:nvGrpSpPr>
          <p:grpSpPr>
            <a:xfrm rot="0">
              <a:off x="11094720" y="6193536"/>
              <a:ext cx="11128591" cy="1399375"/>
              <a:chOff x="0" y="0"/>
              <a:chExt cx="11128591" cy="1399375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11128629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1128629">
                    <a:moveTo>
                      <a:pt x="0" y="0"/>
                    </a:moveTo>
                    <a:lnTo>
                      <a:pt x="11128629" y="0"/>
                    </a:lnTo>
                    <a:lnTo>
                      <a:pt x="11128629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0" id="40"/>
            <p:cNvGrpSpPr/>
            <p:nvPr/>
          </p:nvGrpSpPr>
          <p:grpSpPr>
            <a:xfrm rot="0">
              <a:off x="11094720" y="6193536"/>
              <a:ext cx="180175" cy="1399375"/>
              <a:chOff x="0" y="0"/>
              <a:chExt cx="180175" cy="139937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80213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42" id="42"/>
            <p:cNvGrpSpPr/>
            <p:nvPr/>
          </p:nvGrpSpPr>
          <p:grpSpPr>
            <a:xfrm rot="0">
              <a:off x="11550561" y="6308001"/>
              <a:ext cx="10436352" cy="585216"/>
              <a:chOff x="0" y="0"/>
              <a:chExt cx="10436352" cy="585216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0436352" cy="585216"/>
              </a:xfrm>
              <a:custGeom>
                <a:avLst/>
                <a:gdLst/>
                <a:ahLst/>
                <a:cxnLst/>
                <a:rect r="r" b="b" t="t" l="l"/>
                <a:pathLst>
                  <a:path h="585216" w="10436352">
                    <a:moveTo>
                      <a:pt x="0" y="0"/>
                    </a:moveTo>
                    <a:lnTo>
                      <a:pt x="10436352" y="0"/>
                    </a:lnTo>
                    <a:lnTo>
                      <a:pt x="10436352" y="585216"/>
                    </a:lnTo>
                    <a:lnTo>
                      <a:pt x="0" y="58521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97483" r="0" b="-297483"/>
                </a:stretch>
              </a:blip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57150"/>
                <a:ext cx="10436352" cy="642366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Engagement Indicators</a:t>
                </a:r>
              </a:p>
            </p:txBody>
          </p:sp>
        </p:grpSp>
        <p:sp>
          <p:nvSpPr>
            <p:cNvPr name="TextBox 45" id="45"/>
            <p:cNvSpPr txBox="true"/>
            <p:nvPr/>
          </p:nvSpPr>
          <p:spPr>
            <a:xfrm rot="0">
              <a:off x="11672481" y="6964845"/>
              <a:ext cx="10192512" cy="40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Team &amp; individual level</a:t>
              </a:r>
            </a:p>
          </p:txBody>
        </p:sp>
        <p:grpSp>
          <p:nvGrpSpPr>
            <p:cNvPr name="Group 46" id="46"/>
            <p:cNvGrpSpPr/>
            <p:nvPr/>
          </p:nvGrpSpPr>
          <p:grpSpPr>
            <a:xfrm rot="0">
              <a:off x="11094720" y="7802880"/>
              <a:ext cx="11128591" cy="1399375"/>
              <a:chOff x="0" y="0"/>
              <a:chExt cx="11128591" cy="1399375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11128629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1128629">
                    <a:moveTo>
                      <a:pt x="0" y="0"/>
                    </a:moveTo>
                    <a:lnTo>
                      <a:pt x="11128629" y="0"/>
                    </a:lnTo>
                    <a:lnTo>
                      <a:pt x="11128629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8" id="48"/>
            <p:cNvGrpSpPr/>
            <p:nvPr/>
          </p:nvGrpSpPr>
          <p:grpSpPr>
            <a:xfrm rot="0">
              <a:off x="11094720" y="7802880"/>
              <a:ext cx="180175" cy="1399375"/>
              <a:chOff x="0" y="0"/>
              <a:chExt cx="180175" cy="1399375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180213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50" id="50"/>
            <p:cNvGrpSpPr/>
            <p:nvPr/>
          </p:nvGrpSpPr>
          <p:grpSpPr>
            <a:xfrm rot="0">
              <a:off x="11550561" y="7917345"/>
              <a:ext cx="10436352" cy="585216"/>
              <a:chOff x="0" y="0"/>
              <a:chExt cx="10436352" cy="585216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10436352" cy="585216"/>
              </a:xfrm>
              <a:custGeom>
                <a:avLst/>
                <a:gdLst/>
                <a:ahLst/>
                <a:cxnLst/>
                <a:rect r="r" b="b" t="t" l="l"/>
                <a:pathLst>
                  <a:path h="585216" w="10436352">
                    <a:moveTo>
                      <a:pt x="0" y="0"/>
                    </a:moveTo>
                    <a:lnTo>
                      <a:pt x="10436352" y="0"/>
                    </a:lnTo>
                    <a:lnTo>
                      <a:pt x="10436352" y="585216"/>
                    </a:lnTo>
                    <a:lnTo>
                      <a:pt x="0" y="58521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97483" r="0" b="-297483"/>
                </a:stretch>
              </a:blip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-57150"/>
                <a:ext cx="10436352" cy="642366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Climate Data</a:t>
                </a:r>
              </a:p>
            </p:txBody>
          </p:sp>
        </p:grpSp>
        <p:sp>
          <p:nvSpPr>
            <p:cNvPr name="TextBox 53" id="53"/>
            <p:cNvSpPr txBox="true"/>
            <p:nvPr/>
          </p:nvSpPr>
          <p:spPr>
            <a:xfrm rot="0">
              <a:off x="11672481" y="8574189"/>
              <a:ext cx="10192512" cy="40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Organizational pulse</a:t>
              </a:r>
            </a:p>
          </p:txBody>
        </p:sp>
        <p:grpSp>
          <p:nvGrpSpPr>
            <p:cNvPr name="Group 54" id="54"/>
            <p:cNvGrpSpPr/>
            <p:nvPr/>
          </p:nvGrpSpPr>
          <p:grpSpPr>
            <a:xfrm rot="0">
              <a:off x="11094720" y="9412224"/>
              <a:ext cx="11128591" cy="1399375"/>
              <a:chOff x="0" y="0"/>
              <a:chExt cx="11128591" cy="1399375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1128629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1128629">
                    <a:moveTo>
                      <a:pt x="0" y="0"/>
                    </a:moveTo>
                    <a:lnTo>
                      <a:pt x="11128629" y="0"/>
                    </a:lnTo>
                    <a:lnTo>
                      <a:pt x="11128629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6" id="56"/>
            <p:cNvGrpSpPr/>
            <p:nvPr/>
          </p:nvGrpSpPr>
          <p:grpSpPr>
            <a:xfrm rot="0">
              <a:off x="11094720" y="9412224"/>
              <a:ext cx="180175" cy="1399375"/>
              <a:chOff x="0" y="0"/>
              <a:chExt cx="180175" cy="1399375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80213" cy="1399413"/>
              </a:xfrm>
              <a:custGeom>
                <a:avLst/>
                <a:gdLst/>
                <a:ahLst/>
                <a:cxnLst/>
                <a:rect r="r" b="b" t="t" l="l"/>
                <a:pathLst>
                  <a:path h="1399413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99413"/>
                    </a:lnTo>
                    <a:lnTo>
                      <a:pt x="0" y="1399413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58" id="58"/>
            <p:cNvGrpSpPr/>
            <p:nvPr/>
          </p:nvGrpSpPr>
          <p:grpSpPr>
            <a:xfrm rot="0">
              <a:off x="11550561" y="9526689"/>
              <a:ext cx="10436352" cy="585216"/>
              <a:chOff x="0" y="0"/>
              <a:chExt cx="10436352" cy="585216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10436352" cy="585216"/>
              </a:xfrm>
              <a:custGeom>
                <a:avLst/>
                <a:gdLst/>
                <a:ahLst/>
                <a:cxnLst/>
                <a:rect r="r" b="b" t="t" l="l"/>
                <a:pathLst>
                  <a:path h="585216" w="10436352">
                    <a:moveTo>
                      <a:pt x="0" y="0"/>
                    </a:moveTo>
                    <a:lnTo>
                      <a:pt x="10436352" y="0"/>
                    </a:lnTo>
                    <a:lnTo>
                      <a:pt x="10436352" y="585216"/>
                    </a:lnTo>
                    <a:lnTo>
                      <a:pt x="0" y="58521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97483" r="0" b="-297483"/>
                </a:stretch>
              </a:blip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57150"/>
                <a:ext cx="10436352" cy="642366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Leadership Insights</a:t>
                </a:r>
              </a:p>
            </p:txBody>
          </p:sp>
        </p:grpSp>
        <p:sp>
          <p:nvSpPr>
            <p:cNvPr name="TextBox 61" id="61"/>
            <p:cNvSpPr txBox="true"/>
            <p:nvPr/>
          </p:nvSpPr>
          <p:spPr>
            <a:xfrm rot="0">
              <a:off x="11672481" y="10183533"/>
              <a:ext cx="10192512" cy="403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Manager effectiveness data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8072123"/>
            <a:chOff x="0" y="0"/>
            <a:chExt cx="22223311" cy="1076283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RESULTS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What Happened?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3023616"/>
              <a:ext cx="6983311" cy="3886543"/>
              <a:chOff x="0" y="0"/>
              <a:chExt cx="6983311" cy="388654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983349" cy="3886581"/>
              </a:xfrm>
              <a:custGeom>
                <a:avLst/>
                <a:gdLst/>
                <a:ahLst/>
                <a:cxnLst/>
                <a:rect r="r" b="b" t="t" l="l"/>
                <a:pathLst>
                  <a:path h="3886581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3886581"/>
                    </a:lnTo>
                    <a:lnTo>
                      <a:pt x="0" y="388658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3023616"/>
              <a:ext cx="6983311" cy="204559"/>
              <a:chOff x="0" y="0"/>
              <a:chExt cx="6983311" cy="20455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98334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16929" y="3235617"/>
              <a:ext cx="6949440" cy="1755648"/>
              <a:chOff x="0" y="0"/>
              <a:chExt cx="6949440" cy="175564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94944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6949440">
                    <a:moveTo>
                      <a:pt x="0" y="0"/>
                    </a:moveTo>
                    <a:lnTo>
                      <a:pt x="6949440" y="0"/>
                    </a:lnTo>
                    <a:lnTo>
                      <a:pt x="694944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7128" r="0" b="-27128"/>
                </a:stretch>
              </a:blip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80975"/>
                <a:ext cx="6949440" cy="193662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1040"/>
                  </a:lnSpc>
                </a:pPr>
                <a:r>
                  <a:rPr lang="en-US" sz="9200" b="true">
                    <a:solidFill>
                      <a:srgbClr val="3A7D44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2×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260769" y="5064417"/>
              <a:ext cx="6461760" cy="682752"/>
              <a:chOff x="0" y="0"/>
              <a:chExt cx="6461760" cy="68275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64617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34411" r="0" b="-134411"/>
                </a:stretch>
              </a:blip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64617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GPTW Certifications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260769" y="5795937"/>
              <a:ext cx="6461760" cy="536448"/>
              <a:chOff x="0" y="0"/>
              <a:chExt cx="6461760" cy="536448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461760" cy="536448"/>
              </a:xfrm>
              <a:custGeom>
                <a:avLst/>
                <a:gdLst/>
                <a:ahLst/>
                <a:cxnLst/>
                <a:rect r="r" b="b" t="t" l="l"/>
                <a:pathLst>
                  <a:path h="536448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536448"/>
                    </a:lnTo>
                    <a:lnTo>
                      <a:pt x="0" y="5364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84706" r="0" b="-184706"/>
                </a:stretch>
              </a:blip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38100"/>
                <a:ext cx="6461760" cy="5745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400"/>
                  </a:lnSpc>
                </a:pPr>
                <a:r>
                  <a:rPr lang="en-US" sz="2000">
                    <a:solidFill>
                      <a:srgbClr val="4A6478"/>
                    </a:solidFill>
                    <a:latin typeface="Calibri (MS)"/>
                    <a:ea typeface="Calibri (MS)"/>
                    <a:cs typeface="Calibri (MS)"/>
                    <a:sym typeface="Calibri (MS)"/>
                  </a:rPr>
                  <a:t>Consecutive years</a:t>
                </a: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7559040" y="3023616"/>
              <a:ext cx="6983311" cy="3886543"/>
              <a:chOff x="0" y="0"/>
              <a:chExt cx="6983311" cy="3886543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983349" cy="3886581"/>
              </a:xfrm>
              <a:custGeom>
                <a:avLst/>
                <a:gdLst/>
                <a:ahLst/>
                <a:cxnLst/>
                <a:rect r="r" b="b" t="t" l="l"/>
                <a:pathLst>
                  <a:path h="3886581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3886581"/>
                    </a:lnTo>
                    <a:lnTo>
                      <a:pt x="0" y="388658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559040" y="3023616"/>
              <a:ext cx="6983311" cy="204559"/>
              <a:chOff x="0" y="0"/>
              <a:chExt cx="6983311" cy="204559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98334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575969" y="3235617"/>
              <a:ext cx="6949440" cy="1755648"/>
              <a:chOff x="0" y="0"/>
              <a:chExt cx="6949440" cy="1755648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94944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6949440">
                    <a:moveTo>
                      <a:pt x="0" y="0"/>
                    </a:moveTo>
                    <a:lnTo>
                      <a:pt x="6949440" y="0"/>
                    </a:lnTo>
                    <a:lnTo>
                      <a:pt x="694944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7128" r="0" b="-27128"/>
                </a:stretch>
              </a:blip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180975"/>
                <a:ext cx="6949440" cy="193662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1040"/>
                  </a:lnSpc>
                </a:pPr>
                <a:r>
                  <a:rPr lang="en-US" sz="9200" b="true">
                    <a:solidFill>
                      <a:srgbClr val="0D7C8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#12</a:t>
                </a: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7819809" y="5064417"/>
              <a:ext cx="6461760" cy="682752"/>
              <a:chOff x="0" y="0"/>
              <a:chExt cx="6461760" cy="682752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4617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34411" r="0" b="-134411"/>
                </a:stretch>
              </a:blip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64617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National Ranking</a:t>
                </a: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7819809" y="5795937"/>
              <a:ext cx="6461760" cy="536448"/>
              <a:chOff x="0" y="0"/>
              <a:chExt cx="6461760" cy="536448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6461760" cy="536448"/>
              </a:xfrm>
              <a:custGeom>
                <a:avLst/>
                <a:gdLst/>
                <a:ahLst/>
                <a:cxnLst/>
                <a:rect r="r" b="b" t="t" l="l"/>
                <a:pathLst>
                  <a:path h="536448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536448"/>
                    </a:lnTo>
                    <a:lnTo>
                      <a:pt x="0" y="5364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84706" r="0" b="-184706"/>
                </a:stretch>
              </a:blip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6461760" cy="5745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400"/>
                  </a:lnSpc>
                </a:pPr>
                <a:r>
                  <a:rPr lang="en-US" sz="2000">
                    <a:solidFill>
                      <a:srgbClr val="4A6478"/>
                    </a:solidFill>
                    <a:latin typeface="Calibri (MS)"/>
                    <a:ea typeface="Calibri (MS)"/>
                    <a:cs typeface="Calibri (MS)"/>
                    <a:sym typeface="Calibri (MS)"/>
                  </a:rPr>
                  <a:t>Best companies in Ecuador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5118080" y="3023616"/>
              <a:ext cx="6983311" cy="3886543"/>
              <a:chOff x="0" y="0"/>
              <a:chExt cx="6983311" cy="3886543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6983349" cy="3886581"/>
              </a:xfrm>
              <a:custGeom>
                <a:avLst/>
                <a:gdLst/>
                <a:ahLst/>
                <a:cxnLst/>
                <a:rect r="r" b="b" t="t" l="l"/>
                <a:pathLst>
                  <a:path h="3886581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3886581"/>
                    </a:lnTo>
                    <a:lnTo>
                      <a:pt x="0" y="388658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4" id="44"/>
            <p:cNvGrpSpPr/>
            <p:nvPr/>
          </p:nvGrpSpPr>
          <p:grpSpPr>
            <a:xfrm rot="0">
              <a:off x="15118080" y="3023616"/>
              <a:ext cx="6983311" cy="204559"/>
              <a:chOff x="0" y="0"/>
              <a:chExt cx="6983311" cy="204559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698334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6983349">
                    <a:moveTo>
                      <a:pt x="0" y="0"/>
                    </a:moveTo>
                    <a:lnTo>
                      <a:pt x="6983349" y="0"/>
                    </a:lnTo>
                    <a:lnTo>
                      <a:pt x="698334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46" id="46"/>
            <p:cNvGrpSpPr/>
            <p:nvPr/>
          </p:nvGrpSpPr>
          <p:grpSpPr>
            <a:xfrm rot="0">
              <a:off x="15135009" y="3235617"/>
              <a:ext cx="6949440" cy="1755648"/>
              <a:chOff x="0" y="0"/>
              <a:chExt cx="6949440" cy="1755648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694944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6949440">
                    <a:moveTo>
                      <a:pt x="0" y="0"/>
                    </a:moveTo>
                    <a:lnTo>
                      <a:pt x="6949440" y="0"/>
                    </a:lnTo>
                    <a:lnTo>
                      <a:pt x="694944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7128" r="0" b="-27128"/>
                </a:stretch>
              </a:blip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180975"/>
                <a:ext cx="6949440" cy="193662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1040"/>
                  </a:lnSpc>
                </a:pPr>
                <a:r>
                  <a:rPr lang="en-US" sz="9200" b="true">
                    <a:solidFill>
                      <a:srgbClr val="C8972D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🏆</a:t>
                </a: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15378849" y="5064417"/>
              <a:ext cx="6461760" cy="682752"/>
              <a:chOff x="0" y="0"/>
              <a:chExt cx="6461760" cy="682752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64617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34411" r="0" b="-134411"/>
                </a:stretch>
              </a:blip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38100"/>
                <a:ext cx="64617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Well-Being Award</a:t>
                </a: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15378849" y="5795937"/>
              <a:ext cx="6461760" cy="536448"/>
              <a:chOff x="0" y="0"/>
              <a:chExt cx="6461760" cy="536448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6461760" cy="536448"/>
              </a:xfrm>
              <a:custGeom>
                <a:avLst/>
                <a:gdLst/>
                <a:ahLst/>
                <a:cxnLst/>
                <a:rect r="r" b="b" t="t" l="l"/>
                <a:pathLst>
                  <a:path h="536448" w="6461760">
                    <a:moveTo>
                      <a:pt x="0" y="0"/>
                    </a:moveTo>
                    <a:lnTo>
                      <a:pt x="6461760" y="0"/>
                    </a:lnTo>
                    <a:lnTo>
                      <a:pt x="6461760" y="536448"/>
                    </a:lnTo>
                    <a:lnTo>
                      <a:pt x="0" y="5364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84706" r="0" b="-184706"/>
                </a:stretch>
              </a:blip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38100"/>
                <a:ext cx="6461760" cy="5745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400"/>
                  </a:lnSpc>
                </a:pPr>
                <a:r>
                  <a:rPr lang="en-US" sz="2000">
                    <a:solidFill>
                      <a:srgbClr val="4A6478"/>
                    </a:solidFill>
                    <a:latin typeface="Calibri (MS)"/>
                    <a:ea typeface="Calibri (MS)"/>
                    <a:cs typeface="Calibri (MS)"/>
                    <a:sym typeface="Calibri (MS)"/>
                  </a:rPr>
                  <a:t>Previsionar Congress</a:t>
                </a: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7412736"/>
              <a:ext cx="5081359" cy="1155535"/>
              <a:chOff x="0" y="0"/>
              <a:chExt cx="5081359" cy="1155535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5081397" cy="1155573"/>
              </a:xfrm>
              <a:custGeom>
                <a:avLst/>
                <a:gdLst/>
                <a:ahLst/>
                <a:cxnLst/>
                <a:rect r="r" b="b" t="t" l="l"/>
                <a:pathLst>
                  <a:path h="1155573" w="5081397">
                    <a:moveTo>
                      <a:pt x="0" y="0"/>
                    </a:moveTo>
                    <a:lnTo>
                      <a:pt x="5081397" y="0"/>
                    </a:lnTo>
                    <a:lnTo>
                      <a:pt x="5081397" y="1155573"/>
                    </a:lnTo>
                    <a:lnTo>
                      <a:pt x="0" y="1155573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16929" y="7429665"/>
              <a:ext cx="5047488" cy="1121664"/>
              <a:chOff x="0" y="0"/>
              <a:chExt cx="5047488" cy="1121664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5047488" cy="1121664"/>
              </a:xfrm>
              <a:custGeom>
                <a:avLst/>
                <a:gdLst/>
                <a:ahLst/>
                <a:cxnLst/>
                <a:rect r="r" b="b" t="t" l="l"/>
                <a:pathLst>
                  <a:path h="1121664" w="5047488">
                    <a:moveTo>
                      <a:pt x="0" y="0"/>
                    </a:moveTo>
                    <a:lnTo>
                      <a:pt x="5047488" y="0"/>
                    </a:lnTo>
                    <a:lnTo>
                      <a:pt x="5047488" y="1121664"/>
                    </a:lnTo>
                    <a:lnTo>
                      <a:pt x="0" y="112166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57150"/>
                <a:ext cx="5047488" cy="117881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↑ Engagement</a:t>
                </a: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5193792" y="7412736"/>
              <a:ext cx="5081359" cy="1155535"/>
              <a:chOff x="0" y="0"/>
              <a:chExt cx="5081359" cy="1155535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5081397" cy="1155573"/>
              </a:xfrm>
              <a:custGeom>
                <a:avLst/>
                <a:gdLst/>
                <a:ahLst/>
                <a:cxnLst/>
                <a:rect r="r" b="b" t="t" l="l"/>
                <a:pathLst>
                  <a:path h="1155573" w="5081397">
                    <a:moveTo>
                      <a:pt x="0" y="0"/>
                    </a:moveTo>
                    <a:lnTo>
                      <a:pt x="5081397" y="0"/>
                    </a:lnTo>
                    <a:lnTo>
                      <a:pt x="5081397" y="1155573"/>
                    </a:lnTo>
                    <a:lnTo>
                      <a:pt x="0" y="1155573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62" id="62"/>
            <p:cNvGrpSpPr/>
            <p:nvPr/>
          </p:nvGrpSpPr>
          <p:grpSpPr>
            <a:xfrm rot="0">
              <a:off x="5210721" y="7429665"/>
              <a:ext cx="5047488" cy="1121664"/>
              <a:chOff x="0" y="0"/>
              <a:chExt cx="5047488" cy="1121664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5047488" cy="1121664"/>
              </a:xfrm>
              <a:custGeom>
                <a:avLst/>
                <a:gdLst/>
                <a:ahLst/>
                <a:cxnLst/>
                <a:rect r="r" b="b" t="t" l="l"/>
                <a:pathLst>
                  <a:path h="1121664" w="5047488">
                    <a:moveTo>
                      <a:pt x="0" y="0"/>
                    </a:moveTo>
                    <a:lnTo>
                      <a:pt x="5047488" y="0"/>
                    </a:lnTo>
                    <a:lnTo>
                      <a:pt x="5047488" y="1121664"/>
                    </a:lnTo>
                    <a:lnTo>
                      <a:pt x="0" y="112166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0" y="-57150"/>
                <a:ext cx="5047488" cy="117881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↑ Retention</a:t>
                </a:r>
              </a:p>
            </p:txBody>
          </p:sp>
        </p:grpSp>
        <p:grpSp>
          <p:nvGrpSpPr>
            <p:cNvPr name="Group 65" id="65"/>
            <p:cNvGrpSpPr/>
            <p:nvPr/>
          </p:nvGrpSpPr>
          <p:grpSpPr>
            <a:xfrm rot="0">
              <a:off x="10387584" y="7412736"/>
              <a:ext cx="5081359" cy="1155535"/>
              <a:chOff x="0" y="0"/>
              <a:chExt cx="5081359" cy="1155535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5081397" cy="1155573"/>
              </a:xfrm>
              <a:custGeom>
                <a:avLst/>
                <a:gdLst/>
                <a:ahLst/>
                <a:cxnLst/>
                <a:rect r="r" b="b" t="t" l="l"/>
                <a:pathLst>
                  <a:path h="1155573" w="5081397">
                    <a:moveTo>
                      <a:pt x="0" y="0"/>
                    </a:moveTo>
                    <a:lnTo>
                      <a:pt x="5081397" y="0"/>
                    </a:lnTo>
                    <a:lnTo>
                      <a:pt x="5081397" y="1155573"/>
                    </a:lnTo>
                    <a:lnTo>
                      <a:pt x="0" y="1155573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10404513" y="7429665"/>
              <a:ext cx="5047488" cy="1121664"/>
              <a:chOff x="0" y="0"/>
              <a:chExt cx="5047488" cy="1121664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5047488" cy="1121664"/>
              </a:xfrm>
              <a:custGeom>
                <a:avLst/>
                <a:gdLst/>
                <a:ahLst/>
                <a:cxnLst/>
                <a:rect r="r" b="b" t="t" l="l"/>
                <a:pathLst>
                  <a:path h="1121664" w="5047488">
                    <a:moveTo>
                      <a:pt x="0" y="0"/>
                    </a:moveTo>
                    <a:lnTo>
                      <a:pt x="5047488" y="0"/>
                    </a:lnTo>
                    <a:lnTo>
                      <a:pt x="5047488" y="1121664"/>
                    </a:lnTo>
                    <a:lnTo>
                      <a:pt x="0" y="112166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57150"/>
                <a:ext cx="5047488" cy="117881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↑ Pride</a:t>
                </a:r>
              </a:p>
            </p:txBody>
          </p:sp>
        </p:grpSp>
        <p:grpSp>
          <p:nvGrpSpPr>
            <p:cNvPr name="Group 70" id="70"/>
            <p:cNvGrpSpPr/>
            <p:nvPr/>
          </p:nvGrpSpPr>
          <p:grpSpPr>
            <a:xfrm rot="0">
              <a:off x="15581376" y="7412736"/>
              <a:ext cx="5081359" cy="1155535"/>
              <a:chOff x="0" y="0"/>
              <a:chExt cx="5081359" cy="1155535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5081397" cy="1155573"/>
              </a:xfrm>
              <a:custGeom>
                <a:avLst/>
                <a:gdLst/>
                <a:ahLst/>
                <a:cxnLst/>
                <a:rect r="r" b="b" t="t" l="l"/>
                <a:pathLst>
                  <a:path h="1155573" w="5081397">
                    <a:moveTo>
                      <a:pt x="0" y="0"/>
                    </a:moveTo>
                    <a:lnTo>
                      <a:pt x="5081397" y="0"/>
                    </a:lnTo>
                    <a:lnTo>
                      <a:pt x="5081397" y="1155573"/>
                    </a:lnTo>
                    <a:lnTo>
                      <a:pt x="0" y="1155573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72" id="72"/>
            <p:cNvGrpSpPr/>
            <p:nvPr/>
          </p:nvGrpSpPr>
          <p:grpSpPr>
            <a:xfrm rot="0">
              <a:off x="15598305" y="7429665"/>
              <a:ext cx="5047488" cy="1121664"/>
              <a:chOff x="0" y="0"/>
              <a:chExt cx="5047488" cy="1121664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5047488" cy="1121664"/>
              </a:xfrm>
              <a:custGeom>
                <a:avLst/>
                <a:gdLst/>
                <a:ahLst/>
                <a:cxnLst/>
                <a:rect r="r" b="b" t="t" l="l"/>
                <a:pathLst>
                  <a:path h="1121664" w="5047488">
                    <a:moveTo>
                      <a:pt x="0" y="0"/>
                    </a:moveTo>
                    <a:lnTo>
                      <a:pt x="5047488" y="0"/>
                    </a:lnTo>
                    <a:lnTo>
                      <a:pt x="5047488" y="1121664"/>
                    </a:lnTo>
                    <a:lnTo>
                      <a:pt x="0" y="112166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57150"/>
                <a:ext cx="5047488" cy="117881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120"/>
                  </a:lnSpc>
                </a:pPr>
                <a:r>
                  <a:rPr lang="en-US" sz="26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↑ Culture Strength</a:t>
                </a: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0" y="8973312"/>
              <a:ext cx="22223311" cy="1789519"/>
              <a:chOff x="0" y="0"/>
              <a:chExt cx="22223311" cy="1789519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22223349" cy="1789557"/>
              </a:xfrm>
              <a:custGeom>
                <a:avLst/>
                <a:gdLst/>
                <a:ahLst/>
                <a:cxnLst/>
                <a:rect r="r" b="b" t="t" l="l"/>
                <a:pathLst>
                  <a:path h="1789557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1789557"/>
                    </a:lnTo>
                    <a:lnTo>
                      <a:pt x="0" y="1789557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16929" y="8990241"/>
              <a:ext cx="22189440" cy="1755648"/>
              <a:chOff x="0" y="0"/>
              <a:chExt cx="22189440" cy="1755648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22189439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96269" r="0" b="-196269"/>
                </a:stretch>
              </a:blipFill>
            </p:spPr>
          </p:sp>
          <p:sp>
            <p:nvSpPr>
              <p:cNvPr name="TextBox 79" id="79"/>
              <p:cNvSpPr txBox="true"/>
              <p:nvPr/>
            </p:nvSpPr>
            <p:spPr>
              <a:xfrm>
                <a:off x="0" y="-76200"/>
                <a:ext cx="22189440" cy="18318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800"/>
                  </a:lnSpc>
                </a:pPr>
                <a:r>
                  <a:rPr lang="en-US" b="true" sz="4000" i="true">
                    <a:solidFill>
                      <a:srgbClr val="C8972D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"Well-being was not the outcome. It was the engine."</a:t>
                </a: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03910" y="499367"/>
            <a:ext cx="16673836" cy="8364731"/>
            <a:chOff x="0" y="0"/>
            <a:chExt cx="22231782" cy="1115297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8471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25400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VOICE OF CEDIA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25400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 Asked: "Define CEDIA in One Word."</a:t>
                </a: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47320" y="3117507"/>
              <a:ext cx="10241280" cy="1154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B2E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 our open eNPS survey, one question had no options — just an open field: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0">
              <a:off x="0" y="4551337"/>
              <a:ext cx="10535920" cy="1513840"/>
              <a:chOff x="0" y="0"/>
              <a:chExt cx="10535920" cy="151384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535920" cy="1513840"/>
              </a:xfrm>
              <a:custGeom>
                <a:avLst/>
                <a:gdLst/>
                <a:ahLst/>
                <a:cxnLst/>
                <a:rect r="r" b="b" t="t" l="l"/>
                <a:pathLst>
                  <a:path h="1513840" w="10535920">
                    <a:moveTo>
                      <a:pt x="0" y="0"/>
                    </a:moveTo>
                    <a:lnTo>
                      <a:pt x="10535920" y="0"/>
                    </a:lnTo>
                    <a:lnTo>
                      <a:pt x="10535920" y="1513840"/>
                    </a:lnTo>
                    <a:lnTo>
                      <a:pt x="0" y="1513840"/>
                    </a:lnTo>
                    <a:close/>
                  </a:path>
                </a:pathLst>
              </a:custGeom>
              <a:solidFill>
                <a:srgbClr val="EBF2F7"/>
              </a:solidFill>
              <a:ln w="381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269240" y="4674273"/>
              <a:ext cx="9997440" cy="1267968"/>
              <a:chOff x="0" y="0"/>
              <a:chExt cx="9997440" cy="126796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997440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9997440">
                    <a:moveTo>
                      <a:pt x="0" y="0"/>
                    </a:moveTo>
                    <a:lnTo>
                      <a:pt x="9997440" y="0"/>
                    </a:lnTo>
                    <a:lnTo>
                      <a:pt x="9997440" y="1267968"/>
                    </a:lnTo>
                    <a:lnTo>
                      <a:pt x="0" y="126796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03632" r="0" b="-103632"/>
                </a:stretch>
              </a:blip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9997440" cy="131559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359"/>
                  </a:lnSpc>
                </a:pPr>
                <a:r>
                  <a:rPr lang="en-US" b="true" sz="2799" i="true">
                    <a:solidFill>
                      <a:srgbClr val="1B3A5C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"In one word, what is CEDIA to you?"</a:t>
                </a: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8471" y="6388608"/>
              <a:ext cx="10518991" cy="1789519"/>
              <a:chOff x="0" y="0"/>
              <a:chExt cx="10518991" cy="1789519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0519029" cy="1789557"/>
              </a:xfrm>
              <a:custGeom>
                <a:avLst/>
                <a:gdLst/>
                <a:ahLst/>
                <a:cxnLst/>
                <a:rect r="r" b="b" t="t" l="l"/>
                <a:pathLst>
                  <a:path h="1789557" w="10519029">
                    <a:moveTo>
                      <a:pt x="0" y="0"/>
                    </a:moveTo>
                    <a:lnTo>
                      <a:pt x="10519029" y="0"/>
                    </a:lnTo>
                    <a:lnTo>
                      <a:pt x="10519029" y="1789557"/>
                    </a:lnTo>
                    <a:lnTo>
                      <a:pt x="0" y="178955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8471" y="6388608"/>
              <a:ext cx="180175" cy="1789519"/>
              <a:chOff x="0" y="0"/>
              <a:chExt cx="180175" cy="178951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80213" cy="1789557"/>
              </a:xfrm>
              <a:custGeom>
                <a:avLst/>
                <a:gdLst/>
                <a:ahLst/>
                <a:cxnLst/>
                <a:rect r="r" b="b" t="t" l="l"/>
                <a:pathLst>
                  <a:path h="1789557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789557"/>
                    </a:lnTo>
                    <a:lnTo>
                      <a:pt x="0" y="178955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439928" y="6503073"/>
              <a:ext cx="9875520" cy="731520"/>
              <a:chOff x="0" y="0"/>
              <a:chExt cx="9875520" cy="73152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987552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9875520">
                    <a:moveTo>
                      <a:pt x="0" y="0"/>
                    </a:moveTo>
                    <a:lnTo>
                      <a:pt x="9875520" y="0"/>
                    </a:lnTo>
                    <a:lnTo>
                      <a:pt x="987552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13048" r="0" b="-213048"/>
                </a:stretch>
              </a:blip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9875520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359"/>
                  </a:lnSpc>
                </a:pPr>
                <a:r>
                  <a:rPr lang="en-US" sz="2799" b="true">
                    <a:solidFill>
                      <a:srgbClr val="0D7C8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#1  Innovation</a:t>
                </a: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561848" y="7306221"/>
              <a:ext cx="9631680" cy="64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word most people chose — reflecting who we are.</a:t>
              </a:r>
            </a:p>
          </p:txBody>
        </p:sp>
        <p:grpSp>
          <p:nvGrpSpPr>
            <p:cNvPr name="Group 30" id="30"/>
            <p:cNvGrpSpPr/>
            <p:nvPr/>
          </p:nvGrpSpPr>
          <p:grpSpPr>
            <a:xfrm rot="0">
              <a:off x="25400" y="8478177"/>
              <a:ext cx="10485120" cy="780288"/>
              <a:chOff x="0" y="0"/>
              <a:chExt cx="10485120" cy="780288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0485120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10485120">
                    <a:moveTo>
                      <a:pt x="0" y="0"/>
                    </a:moveTo>
                    <a:lnTo>
                      <a:pt x="10485120" y="0"/>
                    </a:lnTo>
                    <a:lnTo>
                      <a:pt x="10485120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11830" r="0" b="-211830"/>
                </a:stretch>
              </a:blip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57150"/>
                <a:ext cx="10485120" cy="83743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i="true">
                    <a:solidFill>
                      <a:srgbClr val="D95D27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But the second word stopped us.</a:t>
                </a: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11347031" y="2779776"/>
              <a:ext cx="10884751" cy="6983311"/>
              <a:chOff x="0" y="0"/>
              <a:chExt cx="10884751" cy="6983311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884789" cy="6983349"/>
              </a:xfrm>
              <a:custGeom>
                <a:avLst/>
                <a:gdLst/>
                <a:ahLst/>
                <a:cxnLst/>
                <a:rect r="r" b="b" t="t" l="l"/>
                <a:pathLst>
                  <a:path h="6983349" w="10884789">
                    <a:moveTo>
                      <a:pt x="0" y="0"/>
                    </a:moveTo>
                    <a:lnTo>
                      <a:pt x="10884789" y="0"/>
                    </a:lnTo>
                    <a:lnTo>
                      <a:pt x="10884789" y="6983349"/>
                    </a:lnTo>
                    <a:lnTo>
                      <a:pt x="0" y="6983349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1363960" y="2991777"/>
              <a:ext cx="10850880" cy="1097280"/>
              <a:chOff x="0" y="0"/>
              <a:chExt cx="10850880" cy="109728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850880" cy="1097280"/>
              </a:xfrm>
              <a:custGeom>
                <a:avLst/>
                <a:gdLst/>
                <a:ahLst/>
                <a:cxnLst/>
                <a:rect r="r" b="b" t="t" l="l"/>
                <a:pathLst>
                  <a:path h="1097280" w="10850880">
                    <a:moveTo>
                      <a:pt x="0" y="0"/>
                    </a:moveTo>
                    <a:lnTo>
                      <a:pt x="10850880" y="0"/>
                    </a:lnTo>
                    <a:lnTo>
                      <a:pt x="10850880" y="1097280"/>
                    </a:lnTo>
                    <a:lnTo>
                      <a:pt x="0" y="109728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42685" r="0" b="-142685"/>
                </a:stretch>
              </a:blip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66675"/>
                <a:ext cx="10850880" cy="116395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320"/>
                  </a:lnSpc>
                </a:pPr>
                <a:r>
                  <a:rPr lang="en-US" sz="3600">
                    <a:solidFill>
                      <a:srgbClr val="8AAEC8"/>
                    </a:solidFill>
                    <a:latin typeface="Calibri (MS)"/>
                    <a:ea typeface="Calibri (MS)"/>
                    <a:cs typeface="Calibri (MS)"/>
                    <a:sym typeface="Calibri (MS)"/>
                  </a:rPr>
                  <a:t>#2</a:t>
                </a: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1363960" y="4015905"/>
              <a:ext cx="10850880" cy="3291840"/>
              <a:chOff x="0" y="0"/>
              <a:chExt cx="10850880" cy="329184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10850880" cy="3291840"/>
              </a:xfrm>
              <a:custGeom>
                <a:avLst/>
                <a:gdLst/>
                <a:ahLst/>
                <a:cxnLst/>
                <a:rect r="r" b="b" t="t" l="l"/>
                <a:pathLst>
                  <a:path h="3291840" w="10850880">
                    <a:moveTo>
                      <a:pt x="0" y="0"/>
                    </a:moveTo>
                    <a:lnTo>
                      <a:pt x="10850880" y="0"/>
                    </a:lnTo>
                    <a:lnTo>
                      <a:pt x="10850880" y="3291840"/>
                    </a:lnTo>
                    <a:lnTo>
                      <a:pt x="0" y="329184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4228" r="0" b="-14228"/>
                </a:stretch>
              </a:blip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285750"/>
                <a:ext cx="10850880" cy="357759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7280"/>
                  </a:lnSpc>
                </a:pPr>
                <a:r>
                  <a:rPr lang="en-US" sz="14400" b="true">
                    <a:solidFill>
                      <a:srgbClr val="C8972D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Family</a:t>
                </a: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11363960" y="7185825"/>
              <a:ext cx="10850880" cy="1463040"/>
              <a:chOff x="0" y="0"/>
              <a:chExt cx="10850880" cy="146304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850880" cy="1463040"/>
              </a:xfrm>
              <a:custGeom>
                <a:avLst/>
                <a:gdLst/>
                <a:ahLst/>
                <a:cxnLst/>
                <a:rect r="r" b="b" t="t" l="l"/>
                <a:pathLst>
                  <a:path h="1463040" w="10850880">
                    <a:moveTo>
                      <a:pt x="0" y="0"/>
                    </a:moveTo>
                    <a:lnTo>
                      <a:pt x="10850880" y="0"/>
                    </a:lnTo>
                    <a:lnTo>
                      <a:pt x="10850880" y="1463040"/>
                    </a:lnTo>
                    <a:lnTo>
                      <a:pt x="0" y="146304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4514" r="0" b="-94514"/>
                </a:stretch>
              </a:blip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10850880" cy="151066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359"/>
                  </a:lnSpc>
                </a:pPr>
                <a:r>
                  <a:rPr lang="en-US" sz="2799" i="true">
                    <a:solidFill>
                      <a:srgbClr val="FFFFFF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That is not a program.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799" i="true">
                    <a:solidFill>
                      <a:srgbClr val="FFFFFF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That is culture.</a:t>
                </a: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8471" y="10094976"/>
              <a:ext cx="22223311" cy="1057999"/>
              <a:chOff x="0" y="0"/>
              <a:chExt cx="22223311" cy="1057999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22223349" cy="1058037"/>
              </a:xfrm>
              <a:custGeom>
                <a:avLst/>
                <a:gdLst/>
                <a:ahLst/>
                <a:cxnLst/>
                <a:rect r="r" b="b" t="t" l="l"/>
                <a:pathLst>
                  <a:path h="1058037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1058037"/>
                    </a:lnTo>
                    <a:lnTo>
                      <a:pt x="0" y="10580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EBF2F7"/>
                </a:solidFill>
                <a:prstDash val="solid"/>
                <a:miter/>
              </a:ln>
            </p:spPr>
          </p:sp>
        </p:grpSp>
        <p:grpSp>
          <p:nvGrpSpPr>
            <p:cNvPr name="Group 46" id="46"/>
            <p:cNvGrpSpPr/>
            <p:nvPr/>
          </p:nvGrpSpPr>
          <p:grpSpPr>
            <a:xfrm rot="0">
              <a:off x="8471" y="10094976"/>
              <a:ext cx="180175" cy="1057999"/>
              <a:chOff x="0" y="0"/>
              <a:chExt cx="180175" cy="1057999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180213" cy="1058037"/>
              </a:xfrm>
              <a:custGeom>
                <a:avLst/>
                <a:gdLst/>
                <a:ahLst/>
                <a:cxnLst/>
                <a:rect r="r" b="b" t="t" l="l"/>
                <a:pathLst>
                  <a:path h="1058037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058037"/>
                    </a:lnTo>
                    <a:lnTo>
                      <a:pt x="0" y="1058037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48" id="48"/>
            <p:cNvGrpSpPr/>
            <p:nvPr/>
          </p:nvGrpSpPr>
          <p:grpSpPr>
            <a:xfrm rot="0">
              <a:off x="439928" y="10185057"/>
              <a:ext cx="21579840" cy="877824"/>
              <a:chOff x="0" y="0"/>
              <a:chExt cx="21579840" cy="877824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21579839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21579839">
                    <a:moveTo>
                      <a:pt x="0" y="0"/>
                    </a:moveTo>
                    <a:lnTo>
                      <a:pt x="21579839" y="0"/>
                    </a:lnTo>
                    <a:lnTo>
                      <a:pt x="21579839" y="877824"/>
                    </a:lnTo>
                    <a:lnTo>
                      <a:pt x="0" y="87782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29007" r="0" b="-429007"/>
                </a:stretch>
              </a:blip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38100"/>
                <a:ext cx="21579840" cy="91592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i="true">
                    <a:solidFill>
                      <a:srgbClr val="1B2E3C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When your people call their workplace a family — you know the work was real.</a:t>
                </a: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8498329"/>
            <a:chOff x="0" y="0"/>
            <a:chExt cx="22223311" cy="1133110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FOR YOUR NREN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Lessons for Technical Organizations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2974848"/>
              <a:ext cx="22223311" cy="2179663"/>
              <a:chOff x="0" y="0"/>
              <a:chExt cx="22223311" cy="217966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2223349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2974848"/>
              <a:ext cx="180175" cy="2179663"/>
              <a:chOff x="0" y="0"/>
              <a:chExt cx="180175" cy="2179663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80213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382689" y="3186849"/>
              <a:ext cx="1584960" cy="1755648"/>
              <a:chOff x="0" y="0"/>
              <a:chExt cx="1584960" cy="175564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58496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1584960">
                    <a:moveTo>
                      <a:pt x="0" y="0"/>
                    </a:moveTo>
                    <a:lnTo>
                      <a:pt x="1584960" y="0"/>
                    </a:lnTo>
                    <a:lnTo>
                      <a:pt x="158496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-92120" t="0" r="-92120" b="0"/>
                </a:stretch>
              </a:blip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14300"/>
                <a:ext cx="1584960" cy="18699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6719"/>
                  </a:lnSpc>
                </a:pPr>
                <a:r>
                  <a:rPr lang="en-US" sz="5599" b="true">
                    <a:solidFill>
                      <a:srgbClr val="0D7C8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01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2211489" y="3186849"/>
              <a:ext cx="17312640" cy="731520"/>
              <a:chOff x="0" y="0"/>
              <a:chExt cx="17312640" cy="73152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7312639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17312639">
                    <a:moveTo>
                      <a:pt x="0" y="0"/>
                    </a:moveTo>
                    <a:lnTo>
                      <a:pt x="17312639" y="0"/>
                    </a:lnTo>
                    <a:lnTo>
                      <a:pt x="17312639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11145" r="0" b="-411145"/>
                </a:stretch>
              </a:blip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47625"/>
                <a:ext cx="17312640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359"/>
                  </a:lnSpc>
                </a:pPr>
                <a:r>
                  <a:rPr lang="en-US" sz="2799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Well-Being Is Strategy</a:t>
                </a: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2333409" y="4029240"/>
              <a:ext cx="17068800" cy="8522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Not a benefit. Not an HR program. A strategic decision that directly affects your capacity to deliver excellent service.</a:t>
              </a:r>
            </a:p>
          </p:txBody>
        </p:sp>
        <p:grpSp>
          <p:nvGrpSpPr>
            <p:cNvPr name="Group 27" id="27"/>
            <p:cNvGrpSpPr/>
            <p:nvPr/>
          </p:nvGrpSpPr>
          <p:grpSpPr>
            <a:xfrm rot="0">
              <a:off x="0" y="5462016"/>
              <a:ext cx="22223311" cy="2179663"/>
              <a:chOff x="0" y="0"/>
              <a:chExt cx="22223311" cy="217966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2223349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5462016"/>
              <a:ext cx="180175" cy="2179663"/>
              <a:chOff x="0" y="0"/>
              <a:chExt cx="180175" cy="2179663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80213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382689" y="5674017"/>
              <a:ext cx="1584960" cy="1755648"/>
              <a:chOff x="0" y="0"/>
              <a:chExt cx="1584960" cy="1755648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58496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1584960">
                    <a:moveTo>
                      <a:pt x="0" y="0"/>
                    </a:moveTo>
                    <a:lnTo>
                      <a:pt x="1584960" y="0"/>
                    </a:lnTo>
                    <a:lnTo>
                      <a:pt x="158496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-92120" t="0" r="-92120" b="0"/>
                </a:stretch>
              </a:blip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114300"/>
                <a:ext cx="1584960" cy="18699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6719"/>
                  </a:lnSpc>
                </a:pPr>
                <a:r>
                  <a:rPr lang="en-US" sz="5599" b="true">
                    <a:solidFill>
                      <a:srgbClr val="3A7D44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02</a:t>
                </a: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2211489" y="5674017"/>
              <a:ext cx="17312640" cy="731520"/>
              <a:chOff x="0" y="0"/>
              <a:chExt cx="17312640" cy="73152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7312639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17312639">
                    <a:moveTo>
                      <a:pt x="0" y="0"/>
                    </a:moveTo>
                    <a:lnTo>
                      <a:pt x="17312639" y="0"/>
                    </a:lnTo>
                    <a:lnTo>
                      <a:pt x="17312639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11145" r="0" b="-411145"/>
                </a:stretch>
              </a:blip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17312640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359"/>
                  </a:lnSpc>
                </a:pPr>
                <a:r>
                  <a:rPr lang="en-US" sz="2799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Culture Must Be Intentionally Designed</a:t>
                </a:r>
              </a:p>
            </p:txBody>
          </p:sp>
        </p:grpSp>
        <p:sp>
          <p:nvSpPr>
            <p:cNvPr name="TextBox 37" id="37"/>
            <p:cNvSpPr txBox="true"/>
            <p:nvPr/>
          </p:nvSpPr>
          <p:spPr>
            <a:xfrm rot="0">
              <a:off x="2333409" y="6516408"/>
              <a:ext cx="17068800" cy="8522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It will not emerge on its own. If you don't shape your culture, something else will — and you may not like what grows.</a:t>
              </a:r>
            </a:p>
          </p:txBody>
        </p:sp>
        <p:grpSp>
          <p:nvGrpSpPr>
            <p:cNvPr name="Group 38" id="38"/>
            <p:cNvGrpSpPr/>
            <p:nvPr/>
          </p:nvGrpSpPr>
          <p:grpSpPr>
            <a:xfrm rot="0">
              <a:off x="0" y="7949184"/>
              <a:ext cx="22223311" cy="2179663"/>
              <a:chOff x="0" y="0"/>
              <a:chExt cx="22223311" cy="2179663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22223349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7949184"/>
              <a:ext cx="180175" cy="2179663"/>
              <a:chOff x="0" y="0"/>
              <a:chExt cx="180175" cy="2179663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80213" cy="2179701"/>
              </a:xfrm>
              <a:custGeom>
                <a:avLst/>
                <a:gdLst/>
                <a:ahLst/>
                <a:cxnLst/>
                <a:rect r="r" b="b" t="t" l="l"/>
                <a:pathLst>
                  <a:path h="217970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2179701"/>
                    </a:lnTo>
                    <a:lnTo>
                      <a:pt x="0" y="217970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42" id="42"/>
            <p:cNvGrpSpPr/>
            <p:nvPr/>
          </p:nvGrpSpPr>
          <p:grpSpPr>
            <a:xfrm rot="0">
              <a:off x="382689" y="8161185"/>
              <a:ext cx="1584960" cy="1755648"/>
              <a:chOff x="0" y="0"/>
              <a:chExt cx="1584960" cy="1755648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584960" cy="1755648"/>
              </a:xfrm>
              <a:custGeom>
                <a:avLst/>
                <a:gdLst/>
                <a:ahLst/>
                <a:cxnLst/>
                <a:rect r="r" b="b" t="t" l="l"/>
                <a:pathLst>
                  <a:path h="1755648" w="1584960">
                    <a:moveTo>
                      <a:pt x="0" y="0"/>
                    </a:moveTo>
                    <a:lnTo>
                      <a:pt x="1584960" y="0"/>
                    </a:lnTo>
                    <a:lnTo>
                      <a:pt x="1584960" y="1755648"/>
                    </a:lnTo>
                    <a:lnTo>
                      <a:pt x="0" y="175564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-92120" t="0" r="-92120" b="0"/>
                </a:stretch>
              </a:blip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114300"/>
                <a:ext cx="1584960" cy="18699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6719"/>
                  </a:lnSpc>
                </a:pPr>
                <a:r>
                  <a:rPr lang="en-US" sz="5599" b="true">
                    <a:solidFill>
                      <a:srgbClr val="D95D27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03</a:t>
                </a: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2211489" y="8161185"/>
              <a:ext cx="17312640" cy="731520"/>
              <a:chOff x="0" y="0"/>
              <a:chExt cx="17312640" cy="73152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7312639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17312639">
                    <a:moveTo>
                      <a:pt x="0" y="0"/>
                    </a:moveTo>
                    <a:lnTo>
                      <a:pt x="17312639" y="0"/>
                    </a:lnTo>
                    <a:lnTo>
                      <a:pt x="17312639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11145" r="0" b="-411145"/>
                </a:stretch>
              </a:blip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17312640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359"/>
                  </a:lnSpc>
                </a:pPr>
                <a:r>
                  <a:rPr lang="en-US" sz="2799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Service Excellence Starts Inside</a:t>
                </a: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2333409" y="9003576"/>
              <a:ext cx="17068800" cy="8522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quality of what you deliver externally is a direct reflection of how people feel internally. Always.</a:t>
              </a:r>
            </a:p>
          </p:txBody>
        </p:sp>
        <p:grpSp>
          <p:nvGrpSpPr>
            <p:cNvPr name="Group 49" id="49"/>
            <p:cNvGrpSpPr/>
            <p:nvPr/>
          </p:nvGrpSpPr>
          <p:grpSpPr>
            <a:xfrm rot="0">
              <a:off x="16929" y="10550817"/>
              <a:ext cx="22189440" cy="780288"/>
              <a:chOff x="0" y="0"/>
              <a:chExt cx="22189440" cy="780288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22189439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504105" r="0" b="-504105"/>
                </a:stretch>
              </a:blip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38100"/>
                <a:ext cx="22189440" cy="81838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i="true">
                    <a:solidFill>
                      <a:srgbClr val="0D7C8F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"In technical ecosystems, organizational culture is also infrastructure."</a:t>
                </a: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97280" y="1499616"/>
            <a:ext cx="16093440" cy="6510528"/>
            <a:chOff x="0" y="0"/>
            <a:chExt cx="21457920" cy="868070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1457920" cy="1414272"/>
              <a:chOff x="0" y="0"/>
              <a:chExt cx="21457920" cy="14142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457920" cy="1414272"/>
              </a:xfrm>
              <a:custGeom>
                <a:avLst/>
                <a:gdLst/>
                <a:ahLst/>
                <a:cxnLst/>
                <a:rect r="r" b="b" t="t" l="l"/>
                <a:pathLst>
                  <a:path h="1414272" w="21457920">
                    <a:moveTo>
                      <a:pt x="0" y="0"/>
                    </a:moveTo>
                    <a:lnTo>
                      <a:pt x="21457920" y="0"/>
                    </a:lnTo>
                    <a:lnTo>
                      <a:pt x="21457920" y="1414272"/>
                    </a:lnTo>
                    <a:lnTo>
                      <a:pt x="0" y="141427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45635" r="0" b="-245635"/>
                </a:stretch>
              </a:blip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76200"/>
                <a:ext cx="21457920" cy="149047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5280"/>
                  </a:lnSpc>
                </a:pPr>
                <a:r>
                  <a:rPr lang="en-US" sz="4400" i="true">
                    <a:solidFill>
                      <a:srgbClr val="8AAEC8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Networks connect institutions.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609344"/>
              <a:ext cx="21457920" cy="1414272"/>
              <a:chOff x="0" y="0"/>
              <a:chExt cx="21457920" cy="141427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457920" cy="1414272"/>
              </a:xfrm>
              <a:custGeom>
                <a:avLst/>
                <a:gdLst/>
                <a:ahLst/>
                <a:cxnLst/>
                <a:rect r="r" b="b" t="t" l="l"/>
                <a:pathLst>
                  <a:path h="1414272" w="21457920">
                    <a:moveTo>
                      <a:pt x="0" y="0"/>
                    </a:moveTo>
                    <a:lnTo>
                      <a:pt x="21457920" y="0"/>
                    </a:lnTo>
                    <a:lnTo>
                      <a:pt x="21457920" y="1414272"/>
                    </a:lnTo>
                    <a:lnTo>
                      <a:pt x="0" y="141427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45635" r="0" b="-245635"/>
                </a:stretch>
              </a:blip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76200"/>
                <a:ext cx="21457920" cy="149047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5280"/>
                  </a:lnSpc>
                </a:pPr>
                <a:r>
                  <a:rPr lang="en-US" sz="4400" i="true">
                    <a:solidFill>
                      <a:srgbClr val="8AAEC8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Technology connects systems.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4607560" y="3217672"/>
              <a:ext cx="12242800" cy="50800"/>
              <a:chOff x="0" y="0"/>
              <a:chExt cx="12242800" cy="50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2242800" cy="50800"/>
              </a:xfrm>
              <a:custGeom>
                <a:avLst/>
                <a:gdLst/>
                <a:ahLst/>
                <a:cxnLst/>
                <a:rect r="r" b="b" t="t" l="l"/>
                <a:pathLst>
                  <a:path h="50800" w="12242800">
                    <a:moveTo>
                      <a:pt x="0" y="0"/>
                    </a:moveTo>
                    <a:lnTo>
                      <a:pt x="12242800" y="50800"/>
                    </a:lnTo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645894" r="0" b="-4645894"/>
                </a:stretch>
              </a:blipFill>
              <a:ln w="381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3486912"/>
              <a:ext cx="21457920" cy="2243328"/>
              <a:chOff x="0" y="0"/>
              <a:chExt cx="21457920" cy="224332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1457920" cy="2243328"/>
              </a:xfrm>
              <a:custGeom>
                <a:avLst/>
                <a:gdLst/>
                <a:ahLst/>
                <a:cxnLst/>
                <a:rect r="r" b="b" t="t" l="l"/>
                <a:pathLst>
                  <a:path h="2243328" w="21457920">
                    <a:moveTo>
                      <a:pt x="0" y="0"/>
                    </a:moveTo>
                    <a:lnTo>
                      <a:pt x="21457920" y="0"/>
                    </a:lnTo>
                    <a:lnTo>
                      <a:pt x="21457920" y="2243328"/>
                    </a:lnTo>
                    <a:lnTo>
                      <a:pt x="0" y="224332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36378" r="0" b="-136378"/>
                </a:stretch>
              </a:blip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161925"/>
                <a:ext cx="21457920" cy="240525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9600"/>
                  </a:lnSpc>
                </a:pPr>
                <a:r>
                  <a:rPr lang="en-US" b="true" sz="8000" i="true">
                    <a:solidFill>
                      <a:srgbClr val="1B3A5C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But care connects people.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7054431" y="5835231"/>
              <a:ext cx="7349071" cy="204559"/>
              <a:chOff x="0" y="0"/>
              <a:chExt cx="7349071" cy="20455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734910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349109">
                    <a:moveTo>
                      <a:pt x="0" y="0"/>
                    </a:moveTo>
                    <a:lnTo>
                      <a:pt x="7349109" y="0"/>
                    </a:lnTo>
                    <a:lnTo>
                      <a:pt x="734910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6242304"/>
              <a:ext cx="21457920" cy="1267968"/>
              <a:chOff x="0" y="0"/>
              <a:chExt cx="21457920" cy="1267968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1457920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21457920">
                    <a:moveTo>
                      <a:pt x="0" y="0"/>
                    </a:moveTo>
                    <a:lnTo>
                      <a:pt x="21457920" y="0"/>
                    </a:lnTo>
                    <a:lnTo>
                      <a:pt x="21457920" y="1267968"/>
                    </a:lnTo>
                    <a:lnTo>
                      <a:pt x="0" y="126796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79746" r="0" b="-279746"/>
                </a:stretch>
              </a:blip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57150"/>
                <a:ext cx="21457920" cy="132511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840"/>
                  </a:lnSpc>
                </a:pPr>
                <a:r>
                  <a:rPr lang="en-US" sz="3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Connected people build extraordinary organizations.</a:t>
                </a: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7656576"/>
              <a:ext cx="21457920" cy="1024128"/>
              <a:chOff x="0" y="0"/>
              <a:chExt cx="21457920" cy="1024128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1457920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21457920">
                    <a:moveTo>
                      <a:pt x="0" y="0"/>
                    </a:moveTo>
                    <a:lnTo>
                      <a:pt x="21457920" y="0"/>
                    </a:lnTo>
                    <a:lnTo>
                      <a:pt x="21457920" y="1024128"/>
                    </a:lnTo>
                    <a:lnTo>
                      <a:pt x="0" y="102412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58257" r="0" b="-358257"/>
                </a:stretch>
              </a:blip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21457920" cy="107175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359"/>
                  </a:lnSpc>
                </a:pPr>
                <a:r>
                  <a:rPr lang="en-US" sz="2799" i="true">
                    <a:solidFill>
                      <a:srgbClr val="4A6478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That is the real infrastructure of excellence.</a:t>
                </a: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82247" y="2216915"/>
            <a:ext cx="9144000" cy="877824"/>
            <a:chOff x="0" y="0"/>
            <a:chExt cx="12192000" cy="117043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92000" cy="1170432"/>
            </a:xfrm>
            <a:custGeom>
              <a:avLst/>
              <a:gdLst/>
              <a:ahLst/>
              <a:cxnLst/>
              <a:rect r="r" b="b" t="t" l="l"/>
              <a:pathLst>
                <a:path h="1170432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52969" r="0" b="-152969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12192000" cy="124663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800"/>
                </a:lnSpc>
              </a:pPr>
              <a:r>
                <a:rPr lang="en-US" sz="4000" i="true">
                  <a:solidFill>
                    <a:srgbClr val="02809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Any questions?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82247" y="4047239"/>
            <a:ext cx="6974843" cy="25403"/>
            <a:chOff x="0" y="0"/>
            <a:chExt cx="9299791" cy="338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9829" cy="33909"/>
            </a:xfrm>
            <a:custGeom>
              <a:avLst/>
              <a:gdLst/>
              <a:ahLst/>
              <a:cxnLst/>
              <a:rect r="r" b="b" t="t" l="l"/>
              <a:pathLst>
                <a:path h="33909" w="9299829">
                  <a:moveTo>
                    <a:pt x="0" y="0"/>
                  </a:moveTo>
                  <a:lnTo>
                    <a:pt x="9299829" y="33909"/>
                  </a:lnTo>
                </a:path>
              </a:pathLst>
            </a:custGeom>
            <a:blipFill>
              <a:blip r:embed="rId4">
                <a:alphaModFix amt="0"/>
              </a:blip>
              <a:stretch>
                <a:fillRect l="0" t="-5293970" r="0" b="-5293857"/>
              </a:stretch>
            </a:blipFill>
            <a:ln w="25400" cap="sq">
              <a:solidFill>
                <a:srgbClr val="028090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682247" y="3419856"/>
            <a:ext cx="9509760" cy="694944"/>
            <a:chOff x="0" y="0"/>
            <a:chExt cx="12679680" cy="9265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679680" cy="926592"/>
            </a:xfrm>
            <a:custGeom>
              <a:avLst/>
              <a:gdLst/>
              <a:ahLst/>
              <a:cxnLst/>
              <a:rect r="r" b="b" t="t" l="l"/>
              <a:pathLst>
                <a:path h="926592" w="12679680">
                  <a:moveTo>
                    <a:pt x="0" y="0"/>
                  </a:moveTo>
                  <a:lnTo>
                    <a:pt x="12679680" y="0"/>
                  </a:lnTo>
                  <a:lnTo>
                    <a:pt x="126796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637" r="0" b="-216637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2679680" cy="99326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79"/>
                </a:lnSpc>
              </a:pPr>
              <a:r>
                <a:rPr lang="en-US" sz="3399" b="true">
                  <a:solidFill>
                    <a:srgbClr val="1A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Fernando Avilés Molina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82247" y="4438650"/>
            <a:ext cx="9509760" cy="548640"/>
            <a:chOff x="0" y="0"/>
            <a:chExt cx="126796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679680" cy="731520"/>
            </a:xfrm>
            <a:custGeom>
              <a:avLst/>
              <a:gdLst/>
              <a:ahLst/>
              <a:cxnLst/>
              <a:rect r="r" b="b" t="t" l="l"/>
              <a:pathLst>
                <a:path h="731520" w="12679680">
                  <a:moveTo>
                    <a:pt x="0" y="0"/>
                  </a:moveTo>
                  <a:lnTo>
                    <a:pt x="12679680" y="0"/>
                  </a:lnTo>
                  <a:lnTo>
                    <a:pt x="126796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87740" r="0" b="-28774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2679680" cy="7886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>
                  <a:solidFill>
                    <a:srgbClr val="5A7A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Head of Human Talent – CEDIA  ·  Ecuador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94944" y="493776"/>
            <a:ext cx="9144000" cy="2011680"/>
            <a:chOff x="0" y="0"/>
            <a:chExt cx="12192000" cy="26822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92000" cy="2682240"/>
            </a:xfrm>
            <a:custGeom>
              <a:avLst/>
              <a:gdLst/>
              <a:ahLst/>
              <a:cxnLst/>
              <a:rect r="r" b="b" t="t" l="l"/>
              <a:pathLst>
                <a:path h="268224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8568" r="0" b="-38568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09550"/>
              <a:ext cx="12192000" cy="28917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2480"/>
                </a:lnSpc>
              </a:pPr>
              <a:r>
                <a:rPr lang="en-US" sz="10400" b="true">
                  <a:solidFill>
                    <a:srgbClr val="1B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Thank you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82247" y="5311140"/>
            <a:ext cx="6544586" cy="1214123"/>
            <a:chOff x="0" y="0"/>
            <a:chExt cx="8726114" cy="1618831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8726114" cy="1618831"/>
              <a:chOff x="0" y="0"/>
              <a:chExt cx="8726114" cy="16188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726152" cy="1618869"/>
              </a:xfrm>
              <a:custGeom>
                <a:avLst/>
                <a:gdLst/>
                <a:ahLst/>
                <a:cxnLst/>
                <a:rect r="r" b="b" t="t" l="l"/>
                <a:pathLst>
                  <a:path h="1618869" w="8726152">
                    <a:moveTo>
                      <a:pt x="0" y="0"/>
                    </a:moveTo>
                    <a:lnTo>
                      <a:pt x="8726152" y="0"/>
                    </a:lnTo>
                    <a:lnTo>
                      <a:pt x="8726152" y="1618869"/>
                    </a:lnTo>
                    <a:lnTo>
                      <a:pt x="0" y="1618869"/>
                    </a:lnTo>
                    <a:close/>
                  </a:path>
                </a:pathLst>
              </a:custGeom>
              <a:solidFill>
                <a:srgbClr val="0A66C2"/>
              </a:solidFill>
              <a:ln w="25400" cap="sq">
                <a:solidFill>
                  <a:srgbClr val="0A66C2"/>
                </a:solidFill>
                <a:prstDash val="solid"/>
                <a:miter/>
              </a:ln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382689" y="212001"/>
              <a:ext cx="1024128" cy="1024128"/>
              <a:chOff x="0" y="0"/>
              <a:chExt cx="1024128" cy="1024128"/>
            </a:xfrm>
          </p:grpSpPr>
          <p:sp>
            <p:nvSpPr>
              <p:cNvPr name="Freeform 22" id="22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1675041" y="90081"/>
              <a:ext cx="7051073" cy="1463040"/>
              <a:chOff x="0" y="0"/>
              <a:chExt cx="7051073" cy="146304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7051073" cy="1463040"/>
              </a:xfrm>
              <a:custGeom>
                <a:avLst/>
                <a:gdLst/>
                <a:ahLst/>
                <a:cxnLst/>
                <a:rect r="r" b="b" t="t" l="l"/>
                <a:pathLst>
                  <a:path h="1463040" w="7051073">
                    <a:moveTo>
                      <a:pt x="0" y="0"/>
                    </a:moveTo>
                    <a:lnTo>
                      <a:pt x="7051073" y="0"/>
                    </a:lnTo>
                    <a:lnTo>
                      <a:pt x="7051073" y="1463040"/>
                    </a:lnTo>
                    <a:lnTo>
                      <a:pt x="0" y="146304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71781" r="-29682" b="-71781"/>
                </a:stretch>
              </a:blip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7051073" cy="150114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b="true" sz="2400" u="sng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  <a:hlinkClick r:id="rId6" tooltip="https://www.linkedin.com/in/fernando-aviles-molina/"/>
                  </a:rPr>
                  <a:t>linkedin.com/in/fernando-aviles-molina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4414523" cy="537467"/>
            <a:chOff x="0" y="0"/>
            <a:chExt cx="5886031" cy="7166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886069" cy="716661"/>
            </a:xfrm>
            <a:custGeom>
              <a:avLst/>
              <a:gdLst/>
              <a:ahLst/>
              <a:cxnLst/>
              <a:rect r="r" b="b" t="t" l="l"/>
              <a:pathLst>
                <a:path h="716661" w="5886069">
                  <a:moveTo>
                    <a:pt x="0" y="0"/>
                  </a:moveTo>
                  <a:lnTo>
                    <a:pt x="5886069" y="0"/>
                  </a:lnTo>
                  <a:lnTo>
                    <a:pt x="5886069" y="716661"/>
                  </a:lnTo>
                  <a:lnTo>
                    <a:pt x="0" y="716661"/>
                  </a:lnTo>
                  <a:close/>
                </a:path>
              </a:pathLst>
            </a:custGeom>
            <a:solidFill>
              <a:srgbClr val="0D7C8F"/>
            </a:solidFill>
            <a:ln w="25400" cap="sq">
              <a:solidFill>
                <a:srgbClr val="0D7C8F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822960" y="512064"/>
            <a:ext cx="4389120" cy="512064"/>
            <a:chOff x="0" y="0"/>
            <a:chExt cx="5852160" cy="6827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52160" cy="682752"/>
            </a:xfrm>
            <a:custGeom>
              <a:avLst/>
              <a:gdLst/>
              <a:ahLst/>
              <a:cxnLst/>
              <a:rect r="r" b="b" t="t" l="l"/>
              <a:pathLst>
                <a:path h="682752" w="5852160">
                  <a:moveTo>
                    <a:pt x="0" y="0"/>
                  </a:moveTo>
                  <a:lnTo>
                    <a:pt x="5852160" y="0"/>
                  </a:lnTo>
                  <a:lnTo>
                    <a:pt x="585216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7014" r="0" b="-117014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5852160" cy="72085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18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THE THESIS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22960" y="1280160"/>
            <a:ext cx="16642080" cy="1133856"/>
            <a:chOff x="0" y="0"/>
            <a:chExt cx="22189440" cy="15118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89439" cy="1511808"/>
            </a:xfrm>
            <a:custGeom>
              <a:avLst/>
              <a:gdLst/>
              <a:ahLst/>
              <a:cxnLst/>
              <a:rect r="r" b="b" t="t" l="l"/>
              <a:pathLst>
                <a:path h="1511808" w="22189439">
                  <a:moveTo>
                    <a:pt x="0" y="0"/>
                  </a:moveTo>
                  <a:lnTo>
                    <a:pt x="22189439" y="0"/>
                  </a:lnTo>
                  <a:lnTo>
                    <a:pt x="22189439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35990" r="0" b="-23599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23825"/>
              <a:ext cx="22189440" cy="16356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680"/>
                </a:lnSpc>
              </a:pPr>
              <a:r>
                <a:rPr lang="en-US" sz="6400" b="true">
                  <a:solidFill>
                    <a:srgbClr val="1B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Well-Being is Not a Perk — It is Strategy.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28551" y="3004823"/>
            <a:ext cx="2805179" cy="1342139"/>
            <a:chOff x="0" y="0"/>
            <a:chExt cx="3740239" cy="17895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40277" cy="1789557"/>
            </a:xfrm>
            <a:custGeom>
              <a:avLst/>
              <a:gdLst/>
              <a:ahLst/>
              <a:cxnLst/>
              <a:rect r="r" b="b" t="t" l="l"/>
              <a:pathLst>
                <a:path h="1789557" w="3740277">
                  <a:moveTo>
                    <a:pt x="0" y="0"/>
                  </a:moveTo>
                  <a:lnTo>
                    <a:pt x="3740277" y="0"/>
                  </a:lnTo>
                  <a:lnTo>
                    <a:pt x="3740277" y="1789557"/>
                  </a:lnTo>
                  <a:lnTo>
                    <a:pt x="0" y="1789557"/>
                  </a:lnTo>
                  <a:close/>
                </a:path>
              </a:pathLst>
            </a:custGeom>
            <a:solidFill>
              <a:srgbClr val="1B3A5C"/>
            </a:solidFill>
            <a:ln w="25400" cap="sq">
              <a:solidFill>
                <a:srgbClr val="1B3A5C"/>
              </a:solidFill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841248" y="3017520"/>
            <a:ext cx="2779776" cy="1316736"/>
            <a:chOff x="0" y="0"/>
            <a:chExt cx="3706368" cy="175564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06368" cy="1755648"/>
            </a:xfrm>
            <a:custGeom>
              <a:avLst/>
              <a:gdLst/>
              <a:ahLst/>
              <a:cxnLst/>
              <a:rect r="r" b="b" t="t" l="l"/>
              <a:pathLst>
                <a:path h="1755648" w="3706368">
                  <a:moveTo>
                    <a:pt x="0" y="0"/>
                  </a:moveTo>
                  <a:lnTo>
                    <a:pt x="3706368" y="0"/>
                  </a:lnTo>
                  <a:lnTo>
                    <a:pt x="3706368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0775" t="0" r="-10775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66675"/>
              <a:ext cx="3706368" cy="182232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People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621024" y="3346704"/>
            <a:ext cx="512064" cy="658368"/>
            <a:chOff x="0" y="0"/>
            <a:chExt cx="682752" cy="87782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82752" cy="877824"/>
            </a:xfrm>
            <a:custGeom>
              <a:avLst/>
              <a:gdLst/>
              <a:ahLst/>
              <a:cxnLst/>
              <a:rect r="r" b="b" t="t" l="l"/>
              <a:pathLst>
                <a:path h="877824" w="682752">
                  <a:moveTo>
                    <a:pt x="0" y="0"/>
                  </a:moveTo>
                  <a:lnTo>
                    <a:pt x="682752" y="0"/>
                  </a:lnTo>
                  <a:lnTo>
                    <a:pt x="682752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14961" t="0" r="-114961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66675"/>
              <a:ext cx="682752" cy="94449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ABBC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120391" y="3004823"/>
            <a:ext cx="2805179" cy="1342139"/>
            <a:chOff x="0" y="0"/>
            <a:chExt cx="3740239" cy="178951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740277" cy="1789557"/>
            </a:xfrm>
            <a:custGeom>
              <a:avLst/>
              <a:gdLst/>
              <a:ahLst/>
              <a:cxnLst/>
              <a:rect r="r" b="b" t="t" l="l"/>
              <a:pathLst>
                <a:path h="1789557" w="3740277">
                  <a:moveTo>
                    <a:pt x="0" y="0"/>
                  </a:moveTo>
                  <a:lnTo>
                    <a:pt x="3740277" y="0"/>
                  </a:lnTo>
                  <a:lnTo>
                    <a:pt x="3740277" y="1789557"/>
                  </a:lnTo>
                  <a:lnTo>
                    <a:pt x="0" y="1789557"/>
                  </a:lnTo>
                  <a:close/>
                </a:path>
              </a:pathLst>
            </a:custGeom>
            <a:solidFill>
              <a:srgbClr val="3A7D44"/>
            </a:solidFill>
            <a:ln w="25400" cap="sq">
              <a:solidFill>
                <a:srgbClr val="3A7D44"/>
              </a:solidFill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4133088" y="3017520"/>
            <a:ext cx="2779776" cy="1316736"/>
            <a:chOff x="0" y="0"/>
            <a:chExt cx="3706368" cy="175564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706368" cy="1755648"/>
            </a:xfrm>
            <a:custGeom>
              <a:avLst/>
              <a:gdLst/>
              <a:ahLst/>
              <a:cxnLst/>
              <a:rect r="r" b="b" t="t" l="l"/>
              <a:pathLst>
                <a:path h="1755648" w="3706368">
                  <a:moveTo>
                    <a:pt x="0" y="0"/>
                  </a:moveTo>
                  <a:lnTo>
                    <a:pt x="3706368" y="0"/>
                  </a:lnTo>
                  <a:lnTo>
                    <a:pt x="3706368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0775" t="0" r="-10775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66675"/>
              <a:ext cx="3706368" cy="182232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Culture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6912864" y="3346704"/>
            <a:ext cx="512064" cy="658368"/>
            <a:chOff x="0" y="0"/>
            <a:chExt cx="682752" cy="8778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82752" cy="877824"/>
            </a:xfrm>
            <a:custGeom>
              <a:avLst/>
              <a:gdLst/>
              <a:ahLst/>
              <a:cxnLst/>
              <a:rect r="r" b="b" t="t" l="l"/>
              <a:pathLst>
                <a:path h="877824" w="682752">
                  <a:moveTo>
                    <a:pt x="0" y="0"/>
                  </a:moveTo>
                  <a:lnTo>
                    <a:pt x="682752" y="0"/>
                  </a:lnTo>
                  <a:lnTo>
                    <a:pt x="682752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14961" t="0" r="-114961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66675"/>
              <a:ext cx="682752" cy="94449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ABBC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412231" y="3004823"/>
            <a:ext cx="2805179" cy="1342139"/>
            <a:chOff x="0" y="0"/>
            <a:chExt cx="3740239" cy="178951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740277" cy="1789557"/>
            </a:xfrm>
            <a:custGeom>
              <a:avLst/>
              <a:gdLst/>
              <a:ahLst/>
              <a:cxnLst/>
              <a:rect r="r" b="b" t="t" l="l"/>
              <a:pathLst>
                <a:path h="1789557" w="3740277">
                  <a:moveTo>
                    <a:pt x="0" y="0"/>
                  </a:moveTo>
                  <a:lnTo>
                    <a:pt x="3740277" y="0"/>
                  </a:lnTo>
                  <a:lnTo>
                    <a:pt x="3740277" y="1789557"/>
                  </a:lnTo>
                  <a:lnTo>
                    <a:pt x="0" y="1789557"/>
                  </a:lnTo>
                  <a:close/>
                </a:path>
              </a:pathLst>
            </a:custGeom>
            <a:solidFill>
              <a:srgbClr val="C8972D"/>
            </a:solidFill>
            <a:ln w="25400" cap="sq">
              <a:solidFill>
                <a:srgbClr val="C8972D"/>
              </a:solidFill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7424928" y="3017520"/>
            <a:ext cx="2779776" cy="1316736"/>
            <a:chOff x="0" y="0"/>
            <a:chExt cx="3706368" cy="175564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706368" cy="1755648"/>
            </a:xfrm>
            <a:custGeom>
              <a:avLst/>
              <a:gdLst/>
              <a:ahLst/>
              <a:cxnLst/>
              <a:rect r="r" b="b" t="t" l="l"/>
              <a:pathLst>
                <a:path h="1755648" w="3706368">
                  <a:moveTo>
                    <a:pt x="0" y="0"/>
                  </a:moveTo>
                  <a:lnTo>
                    <a:pt x="3706368" y="0"/>
                  </a:lnTo>
                  <a:lnTo>
                    <a:pt x="3706368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0775" t="0" r="-10775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57150"/>
              <a:ext cx="3706368" cy="18127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79"/>
                </a:lnSpc>
              </a:pPr>
              <a:r>
                <a:rPr lang="en-US" sz="28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Engagement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0204704" y="3346704"/>
            <a:ext cx="512064" cy="658368"/>
            <a:chOff x="0" y="0"/>
            <a:chExt cx="682752" cy="87782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82752" cy="877824"/>
            </a:xfrm>
            <a:custGeom>
              <a:avLst/>
              <a:gdLst/>
              <a:ahLst/>
              <a:cxnLst/>
              <a:rect r="r" b="b" t="t" l="l"/>
              <a:pathLst>
                <a:path h="877824" w="682752">
                  <a:moveTo>
                    <a:pt x="0" y="0"/>
                  </a:moveTo>
                  <a:lnTo>
                    <a:pt x="682752" y="0"/>
                  </a:lnTo>
                  <a:lnTo>
                    <a:pt x="682752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14961" t="0" r="-114961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66675"/>
              <a:ext cx="682752" cy="94449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ABBC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0704071" y="3004823"/>
            <a:ext cx="2805179" cy="1342139"/>
            <a:chOff x="0" y="0"/>
            <a:chExt cx="3740239" cy="178951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740277" cy="1789557"/>
            </a:xfrm>
            <a:custGeom>
              <a:avLst/>
              <a:gdLst/>
              <a:ahLst/>
              <a:cxnLst/>
              <a:rect r="r" b="b" t="t" l="l"/>
              <a:pathLst>
                <a:path h="1789557" w="3740277">
                  <a:moveTo>
                    <a:pt x="0" y="0"/>
                  </a:moveTo>
                  <a:lnTo>
                    <a:pt x="3740277" y="0"/>
                  </a:lnTo>
                  <a:lnTo>
                    <a:pt x="3740277" y="1789557"/>
                  </a:lnTo>
                  <a:lnTo>
                    <a:pt x="0" y="1789557"/>
                  </a:lnTo>
                  <a:close/>
                </a:path>
              </a:pathLst>
            </a:custGeom>
            <a:solidFill>
              <a:srgbClr val="D95D27"/>
            </a:solidFill>
            <a:ln w="25400" cap="sq">
              <a:solidFill>
                <a:srgbClr val="D95D27"/>
              </a:solidFill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0716768" y="3017520"/>
            <a:ext cx="2779776" cy="1316736"/>
            <a:chOff x="0" y="0"/>
            <a:chExt cx="3706368" cy="1755648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706368" cy="1755648"/>
            </a:xfrm>
            <a:custGeom>
              <a:avLst/>
              <a:gdLst/>
              <a:ahLst/>
              <a:cxnLst/>
              <a:rect r="r" b="b" t="t" l="l"/>
              <a:pathLst>
                <a:path h="1755648" w="3706368">
                  <a:moveTo>
                    <a:pt x="0" y="0"/>
                  </a:moveTo>
                  <a:lnTo>
                    <a:pt x="3706368" y="0"/>
                  </a:lnTo>
                  <a:lnTo>
                    <a:pt x="3706368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0775" t="0" r="-10775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3706368" cy="17937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Service</a:t>
              </a:r>
            </a:p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Excellence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3496544" y="3346704"/>
            <a:ext cx="512064" cy="658368"/>
            <a:chOff x="0" y="0"/>
            <a:chExt cx="682752" cy="87782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82752" cy="877824"/>
            </a:xfrm>
            <a:custGeom>
              <a:avLst/>
              <a:gdLst/>
              <a:ahLst/>
              <a:cxnLst/>
              <a:rect r="r" b="b" t="t" l="l"/>
              <a:pathLst>
                <a:path h="877824" w="682752">
                  <a:moveTo>
                    <a:pt x="0" y="0"/>
                  </a:moveTo>
                  <a:lnTo>
                    <a:pt x="682752" y="0"/>
                  </a:lnTo>
                  <a:lnTo>
                    <a:pt x="682752" y="877824"/>
                  </a:lnTo>
                  <a:lnTo>
                    <a:pt x="0" y="87782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14961" t="0" r="-114961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66675"/>
              <a:ext cx="682752" cy="94449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ABBC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→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3995911" y="3004823"/>
            <a:ext cx="2805179" cy="1342139"/>
            <a:chOff x="0" y="0"/>
            <a:chExt cx="3740239" cy="1789519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3740277" cy="1789557"/>
            </a:xfrm>
            <a:custGeom>
              <a:avLst/>
              <a:gdLst/>
              <a:ahLst/>
              <a:cxnLst/>
              <a:rect r="r" b="b" t="t" l="l"/>
              <a:pathLst>
                <a:path h="1789557" w="3740277">
                  <a:moveTo>
                    <a:pt x="0" y="0"/>
                  </a:moveTo>
                  <a:lnTo>
                    <a:pt x="3740277" y="0"/>
                  </a:lnTo>
                  <a:lnTo>
                    <a:pt x="3740277" y="1789557"/>
                  </a:lnTo>
                  <a:lnTo>
                    <a:pt x="0" y="1789557"/>
                  </a:lnTo>
                  <a:close/>
                </a:path>
              </a:pathLst>
            </a:custGeom>
            <a:solidFill>
              <a:srgbClr val="1B3A5C"/>
            </a:solidFill>
            <a:ln w="25400" cap="sq">
              <a:solidFill>
                <a:srgbClr val="1B3A5C"/>
              </a:solidFill>
              <a:prstDash val="solid"/>
              <a:miter/>
            </a:ln>
          </p:spPr>
        </p:sp>
      </p:grpSp>
      <p:grpSp>
        <p:nvGrpSpPr>
          <p:cNvPr name="Group 49" id="49"/>
          <p:cNvGrpSpPr/>
          <p:nvPr/>
        </p:nvGrpSpPr>
        <p:grpSpPr>
          <a:xfrm rot="0">
            <a:off x="14008608" y="3017520"/>
            <a:ext cx="2779776" cy="1316736"/>
            <a:chOff x="0" y="0"/>
            <a:chExt cx="3706368" cy="1755648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3706368" cy="1755648"/>
            </a:xfrm>
            <a:custGeom>
              <a:avLst/>
              <a:gdLst/>
              <a:ahLst/>
              <a:cxnLst/>
              <a:rect r="r" b="b" t="t" l="l"/>
              <a:pathLst>
                <a:path h="1755648" w="3706368">
                  <a:moveTo>
                    <a:pt x="0" y="0"/>
                  </a:moveTo>
                  <a:lnTo>
                    <a:pt x="3706368" y="0"/>
                  </a:lnTo>
                  <a:lnTo>
                    <a:pt x="3706368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10775" t="0" r="-10775" b="0"/>
              </a:stretch>
            </a:blip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66675"/>
              <a:ext cx="3706368" cy="182232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Organizational</a:t>
              </a:r>
            </a:p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Results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600961" y="6047057"/>
            <a:ext cx="16667483" cy="1762763"/>
            <a:chOff x="0" y="0"/>
            <a:chExt cx="22223311" cy="2350351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2223349" cy="2350389"/>
            </a:xfrm>
            <a:custGeom>
              <a:avLst/>
              <a:gdLst/>
              <a:ahLst/>
              <a:cxnLst/>
              <a:rect r="r" b="b" t="t" l="l"/>
              <a:pathLst>
                <a:path h="2350389" w="22223349">
                  <a:moveTo>
                    <a:pt x="0" y="0"/>
                  </a:moveTo>
                  <a:lnTo>
                    <a:pt x="22223349" y="0"/>
                  </a:lnTo>
                  <a:lnTo>
                    <a:pt x="22223349" y="2350389"/>
                  </a:lnTo>
                  <a:lnTo>
                    <a:pt x="0" y="2350389"/>
                  </a:lnTo>
                  <a:close/>
                </a:path>
              </a:pathLst>
            </a:custGeom>
            <a:solidFill>
              <a:srgbClr val="EBF2F7"/>
            </a:solidFill>
            <a:ln w="25400" cap="sq">
              <a:solidFill>
                <a:srgbClr val="EBF2F7"/>
              </a:solidFill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701045" y="6047057"/>
            <a:ext cx="218437" cy="1762763"/>
            <a:chOff x="0" y="0"/>
            <a:chExt cx="291249" cy="2350351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291287" cy="2350389"/>
            </a:xfrm>
            <a:custGeom>
              <a:avLst/>
              <a:gdLst/>
              <a:ahLst/>
              <a:cxnLst/>
              <a:rect r="r" b="b" t="t" l="l"/>
              <a:pathLst>
                <a:path h="2350389" w="291287">
                  <a:moveTo>
                    <a:pt x="0" y="0"/>
                  </a:moveTo>
                  <a:lnTo>
                    <a:pt x="291287" y="0"/>
                  </a:lnTo>
                  <a:lnTo>
                    <a:pt x="291287" y="2350389"/>
                  </a:lnTo>
                  <a:lnTo>
                    <a:pt x="0" y="2350389"/>
                  </a:lnTo>
                  <a:close/>
                </a:path>
              </a:pathLst>
            </a:custGeom>
            <a:solidFill>
              <a:srgbClr val="0D7C8F"/>
            </a:solidFill>
            <a:ln w="25400" cap="sq">
              <a:solidFill>
                <a:srgbClr val="0D7C8F"/>
              </a:solidFill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1028700" y="6206063"/>
            <a:ext cx="16239744" cy="1444752"/>
            <a:chOff x="0" y="0"/>
            <a:chExt cx="21652992" cy="1926336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21652992" cy="1926336"/>
            </a:xfrm>
            <a:custGeom>
              <a:avLst/>
              <a:gdLst/>
              <a:ahLst/>
              <a:cxnLst/>
              <a:rect r="r" b="b" t="t" l="l"/>
              <a:pathLst>
                <a:path h="1926336" w="21652992">
                  <a:moveTo>
                    <a:pt x="0" y="0"/>
                  </a:moveTo>
                  <a:lnTo>
                    <a:pt x="21652992" y="0"/>
                  </a:lnTo>
                  <a:lnTo>
                    <a:pt x="21652992" y="1926336"/>
                  </a:lnTo>
                  <a:lnTo>
                    <a:pt x="0" y="192633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69021" r="0" b="-169021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66675"/>
              <a:ext cx="21652992" cy="19930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 i="true">
                  <a:solidFill>
                    <a:srgbClr val="1B2E3C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"At CEDIA, we stopped treating well-being as an isolated HR initiative. We began to see it as a strategic driver capable of transforming culture and improving service excellence."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4414523" cy="537467"/>
            <a:chOff x="0" y="0"/>
            <a:chExt cx="5886031" cy="7166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886069" cy="716661"/>
            </a:xfrm>
            <a:custGeom>
              <a:avLst/>
              <a:gdLst/>
              <a:ahLst/>
              <a:cxnLst/>
              <a:rect r="r" b="b" t="t" l="l"/>
              <a:pathLst>
                <a:path h="716661" w="5886069">
                  <a:moveTo>
                    <a:pt x="0" y="0"/>
                  </a:moveTo>
                  <a:lnTo>
                    <a:pt x="5886069" y="0"/>
                  </a:lnTo>
                  <a:lnTo>
                    <a:pt x="5886069" y="716661"/>
                  </a:lnTo>
                  <a:lnTo>
                    <a:pt x="0" y="716661"/>
                  </a:lnTo>
                  <a:close/>
                </a:path>
              </a:pathLst>
            </a:custGeom>
            <a:solidFill>
              <a:srgbClr val="0D7C8F"/>
            </a:solidFill>
            <a:ln w="25400" cap="sq">
              <a:solidFill>
                <a:srgbClr val="0D7C8F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822960" y="512064"/>
            <a:ext cx="4389120" cy="512064"/>
            <a:chOff x="0" y="0"/>
            <a:chExt cx="5852160" cy="6827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52160" cy="682752"/>
            </a:xfrm>
            <a:custGeom>
              <a:avLst/>
              <a:gdLst/>
              <a:ahLst/>
              <a:cxnLst/>
              <a:rect r="r" b="b" t="t" l="l"/>
              <a:pathLst>
                <a:path h="682752" w="5852160">
                  <a:moveTo>
                    <a:pt x="0" y="0"/>
                  </a:moveTo>
                  <a:lnTo>
                    <a:pt x="5852160" y="0"/>
                  </a:lnTo>
                  <a:lnTo>
                    <a:pt x="585216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7014" r="0" b="-117014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5852160" cy="72085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18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CONTEXT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22960" y="1280160"/>
            <a:ext cx="16642080" cy="1133856"/>
            <a:chOff x="0" y="0"/>
            <a:chExt cx="22189440" cy="15118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89439" cy="1511808"/>
            </a:xfrm>
            <a:custGeom>
              <a:avLst/>
              <a:gdLst/>
              <a:ahLst/>
              <a:cxnLst/>
              <a:rect r="r" b="b" t="t" l="l"/>
              <a:pathLst>
                <a:path h="1511808" w="22189439">
                  <a:moveTo>
                    <a:pt x="0" y="0"/>
                  </a:moveTo>
                  <a:lnTo>
                    <a:pt x="22189439" y="0"/>
                  </a:lnTo>
                  <a:lnTo>
                    <a:pt x="22189439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35990" r="0" b="-23599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23825"/>
              <a:ext cx="22189440" cy="16356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680"/>
                </a:lnSpc>
              </a:pPr>
              <a:r>
                <a:rPr lang="en-US" sz="6400" b="true">
                  <a:solidFill>
                    <a:srgbClr val="1B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Who We Are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914400" y="2758821"/>
            <a:ext cx="7132320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1B2E3C"/>
                </a:solidFill>
                <a:latin typeface="Calibri (MS)"/>
                <a:ea typeface="Calibri (MS)"/>
                <a:cs typeface="Calibri (MS)"/>
                <a:sym typeface="Calibri (MS)"/>
              </a:rPr>
              <a:t>Ecuador's National Research and Education Network, connecting universities and research institutions across the country.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10263" y="4559303"/>
            <a:ext cx="7340603" cy="1214123"/>
            <a:chOff x="0" y="0"/>
            <a:chExt cx="9787471" cy="161883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787509" cy="1618869"/>
            </a:xfrm>
            <a:custGeom>
              <a:avLst/>
              <a:gdLst/>
              <a:ahLst/>
              <a:cxnLst/>
              <a:rect r="r" b="b" t="t" l="l"/>
              <a:pathLst>
                <a:path h="1618869" w="9787509">
                  <a:moveTo>
                    <a:pt x="0" y="0"/>
                  </a:moveTo>
                  <a:lnTo>
                    <a:pt x="9787509" y="0"/>
                  </a:lnTo>
                  <a:lnTo>
                    <a:pt x="9787509" y="1618869"/>
                  </a:lnTo>
                  <a:lnTo>
                    <a:pt x="0" y="1618869"/>
                  </a:lnTo>
                  <a:close/>
                </a:path>
              </a:pathLst>
            </a:custGeom>
            <a:solidFill>
              <a:srgbClr val="1B3A5C"/>
            </a:solidFill>
            <a:ln w="25400" cap="sq">
              <a:solidFill>
                <a:srgbClr val="1B3A5C"/>
              </a:solidFill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822960" y="4572000"/>
            <a:ext cx="7315200" cy="1188720"/>
            <a:chOff x="0" y="0"/>
            <a:chExt cx="9753600" cy="15849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753600" cy="1584960"/>
            </a:xfrm>
            <a:custGeom>
              <a:avLst/>
              <a:gdLst/>
              <a:ahLst/>
              <a:cxnLst/>
              <a:rect r="r" b="b" t="t" l="l"/>
              <a:pathLst>
                <a:path h="158496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584960"/>
                  </a:lnTo>
                  <a:lnTo>
                    <a:pt x="0" y="158496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69907" r="0" b="-69907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66675"/>
              <a:ext cx="9753600" cy="165163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C8972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 knowledge-intensive organizations,</a:t>
              </a:r>
            </a:p>
            <a:p>
              <a:pPr algn="ctr">
                <a:lnSpc>
                  <a:spcPts val="3359"/>
                </a:lnSpc>
              </a:pPr>
              <a:r>
                <a:rPr lang="en-US" sz="2799" b="true">
                  <a:solidFill>
                    <a:srgbClr val="C8972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the real competitive advantage is people.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77829" y="6327653"/>
            <a:ext cx="7340603" cy="1624770"/>
            <a:chOff x="0" y="0"/>
            <a:chExt cx="9787471" cy="216636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787509" cy="2166399"/>
            </a:xfrm>
            <a:custGeom>
              <a:avLst/>
              <a:gdLst/>
              <a:ahLst/>
              <a:cxnLst/>
              <a:rect r="r" b="b" t="t" l="l"/>
              <a:pathLst>
                <a:path h="2166399" w="9787509">
                  <a:moveTo>
                    <a:pt x="0" y="0"/>
                  </a:moveTo>
                  <a:lnTo>
                    <a:pt x="9787509" y="0"/>
                  </a:lnTo>
                  <a:lnTo>
                    <a:pt x="9787509" y="2166399"/>
                  </a:lnTo>
                  <a:lnTo>
                    <a:pt x="0" y="2166399"/>
                  </a:lnTo>
                  <a:close/>
                </a:path>
              </a:pathLst>
            </a:custGeom>
            <a:solidFill>
              <a:srgbClr val="EBF2F7"/>
            </a:solidFill>
            <a:ln w="25400" cap="sq">
              <a:solidFill>
                <a:srgbClr val="EBF2F7"/>
              </a:solidFill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772377" y="6327653"/>
            <a:ext cx="173018" cy="1624770"/>
            <a:chOff x="0" y="0"/>
            <a:chExt cx="180175" cy="169198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0213" cy="1692021"/>
            </a:xfrm>
            <a:custGeom>
              <a:avLst/>
              <a:gdLst/>
              <a:ahLst/>
              <a:cxnLst/>
              <a:rect r="r" b="b" t="t" l="l"/>
              <a:pathLst>
                <a:path h="1692021" w="180213">
                  <a:moveTo>
                    <a:pt x="0" y="0"/>
                  </a:moveTo>
                  <a:lnTo>
                    <a:pt x="180213" y="0"/>
                  </a:lnTo>
                  <a:lnTo>
                    <a:pt x="180213" y="1692021"/>
                  </a:lnTo>
                  <a:lnTo>
                    <a:pt x="0" y="1692021"/>
                  </a:lnTo>
                  <a:close/>
                </a:path>
              </a:pathLst>
            </a:custGeom>
            <a:solidFill>
              <a:srgbClr val="0D7C8F"/>
            </a:solidFill>
            <a:ln w="25400" cap="sq">
              <a:solidFill>
                <a:srgbClr val="0D7C8F"/>
              </a:solidFill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091698" y="6442369"/>
            <a:ext cx="6912864" cy="1395338"/>
            <a:chOff x="0" y="0"/>
            <a:chExt cx="9217152" cy="18604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217152" cy="1860450"/>
            </a:xfrm>
            <a:custGeom>
              <a:avLst/>
              <a:gdLst/>
              <a:ahLst/>
              <a:cxnLst/>
              <a:rect r="r" b="b" t="t" l="l"/>
              <a:pathLst>
                <a:path h="1860450" w="9217152">
                  <a:moveTo>
                    <a:pt x="0" y="0"/>
                  </a:moveTo>
                  <a:lnTo>
                    <a:pt x="9217152" y="0"/>
                  </a:lnTo>
                  <a:lnTo>
                    <a:pt x="9217152" y="1860450"/>
                  </a:lnTo>
                  <a:lnTo>
                    <a:pt x="0" y="186045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62457" r="0" b="-3061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66675"/>
              <a:ext cx="9217152" cy="19271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 i="true">
                  <a:solidFill>
                    <a:srgbClr val="1B2E3C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"In organizations like ours, the true competitive advantage is not only technology — it is people."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943846" y="2904365"/>
            <a:ext cx="8255003" cy="2000507"/>
            <a:chOff x="0" y="0"/>
            <a:chExt cx="11006671" cy="2667343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5154511" cy="2667343"/>
              <a:chOff x="0" y="0"/>
              <a:chExt cx="5154511" cy="2667343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5154549" cy="2667381"/>
              </a:xfrm>
              <a:custGeom>
                <a:avLst/>
                <a:gdLst/>
                <a:ahLst/>
                <a:cxnLst/>
                <a:rect r="r" b="b" t="t" l="l"/>
                <a:pathLst>
                  <a:path h="2667381" w="5154549">
                    <a:moveTo>
                      <a:pt x="0" y="0"/>
                    </a:moveTo>
                    <a:lnTo>
                      <a:pt x="5154549" y="0"/>
                    </a:lnTo>
                    <a:lnTo>
                      <a:pt x="5154549" y="2667381"/>
                    </a:lnTo>
                    <a:lnTo>
                      <a:pt x="0" y="266738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0"/>
              <a:ext cx="5154511" cy="204559"/>
              <a:chOff x="0" y="0"/>
              <a:chExt cx="5154511" cy="204559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15454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154549">
                    <a:moveTo>
                      <a:pt x="0" y="0"/>
                    </a:moveTo>
                    <a:lnTo>
                      <a:pt x="5154549" y="0"/>
                    </a:lnTo>
                    <a:lnTo>
                      <a:pt x="515454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455841" y="553377"/>
              <a:ext cx="926592" cy="926592"/>
              <a:chOff x="0" y="0"/>
              <a:chExt cx="926592" cy="926592"/>
            </a:xfrm>
          </p:grpSpPr>
          <p:sp>
            <p:nvSpPr>
              <p:cNvPr name="Freeform 34" id="34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601889" y="382689"/>
              <a:ext cx="3291840" cy="731520"/>
              <a:chOff x="0" y="0"/>
              <a:chExt cx="3291840" cy="73152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329184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291840">
                    <a:moveTo>
                      <a:pt x="0" y="0"/>
                    </a:moveTo>
                    <a:lnTo>
                      <a:pt x="3291840" y="0"/>
                    </a:lnTo>
                    <a:lnTo>
                      <a:pt x="329184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329184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Highly Technical</a:t>
                </a: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577761" y="1624749"/>
              <a:ext cx="419404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Specialized R&amp;E infrastructure</a:t>
              </a:r>
            </a:p>
          </p:txBody>
        </p:sp>
        <p:grpSp>
          <p:nvGrpSpPr>
            <p:cNvPr name="Group 39" id="39"/>
            <p:cNvGrpSpPr/>
            <p:nvPr/>
          </p:nvGrpSpPr>
          <p:grpSpPr>
            <a:xfrm rot="0">
              <a:off x="5852160" y="0"/>
              <a:ext cx="5154511" cy="2667343"/>
              <a:chOff x="0" y="0"/>
              <a:chExt cx="5154511" cy="2667343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5154549" cy="2667381"/>
              </a:xfrm>
              <a:custGeom>
                <a:avLst/>
                <a:gdLst/>
                <a:ahLst/>
                <a:cxnLst/>
                <a:rect r="r" b="b" t="t" l="l"/>
                <a:pathLst>
                  <a:path h="2667381" w="5154549">
                    <a:moveTo>
                      <a:pt x="0" y="0"/>
                    </a:moveTo>
                    <a:lnTo>
                      <a:pt x="5154549" y="0"/>
                    </a:lnTo>
                    <a:lnTo>
                      <a:pt x="5154549" y="2667381"/>
                    </a:lnTo>
                    <a:lnTo>
                      <a:pt x="0" y="266738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5852160" y="0"/>
              <a:ext cx="5154511" cy="204559"/>
              <a:chOff x="0" y="0"/>
              <a:chExt cx="5154511" cy="20455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515454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154549">
                    <a:moveTo>
                      <a:pt x="0" y="0"/>
                    </a:moveTo>
                    <a:lnTo>
                      <a:pt x="5154549" y="0"/>
                    </a:lnTo>
                    <a:lnTo>
                      <a:pt x="515454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6308001" y="553377"/>
              <a:ext cx="926592" cy="926592"/>
              <a:chOff x="0" y="0"/>
              <a:chExt cx="926592" cy="926592"/>
            </a:xfrm>
          </p:grpSpPr>
          <p:sp>
            <p:nvSpPr>
              <p:cNvPr name="Freeform 44" id="44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7454049" y="382689"/>
              <a:ext cx="3291840" cy="731520"/>
              <a:chOff x="0" y="0"/>
              <a:chExt cx="3291840" cy="73152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329184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291840">
                    <a:moveTo>
                      <a:pt x="0" y="0"/>
                    </a:moveTo>
                    <a:lnTo>
                      <a:pt x="3291840" y="0"/>
                    </a:lnTo>
                    <a:lnTo>
                      <a:pt x="329184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7682" r="0" b="-37682"/>
                </a:stretch>
              </a:blip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329184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Academic Ecosystem</a:t>
                </a: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6429921" y="1624749"/>
              <a:ext cx="419404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Universities &amp; research centers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9004297" y="5427857"/>
            <a:ext cx="3865883" cy="2000507"/>
            <a:chOff x="0" y="0"/>
            <a:chExt cx="5154511" cy="2667343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5154549" cy="2667381"/>
            </a:xfrm>
            <a:custGeom>
              <a:avLst/>
              <a:gdLst/>
              <a:ahLst/>
              <a:cxnLst/>
              <a:rect r="r" b="b" t="t" l="l"/>
              <a:pathLst>
                <a:path h="2667381" w="5154549">
                  <a:moveTo>
                    <a:pt x="0" y="0"/>
                  </a:moveTo>
                  <a:lnTo>
                    <a:pt x="5154549" y="0"/>
                  </a:lnTo>
                  <a:lnTo>
                    <a:pt x="5154549" y="2667381"/>
                  </a:lnTo>
                  <a:lnTo>
                    <a:pt x="0" y="2667381"/>
                  </a:lnTo>
                  <a:close/>
                </a:path>
              </a:pathLst>
            </a:custGeom>
            <a:solidFill>
              <a:srgbClr val="EBF2F7"/>
            </a:solidFill>
            <a:ln w="25400" cap="sq">
              <a:solidFill>
                <a:srgbClr val="D8E6EE"/>
              </a:solidFill>
              <a:prstDash val="solid"/>
              <a:miter/>
            </a:ln>
          </p:spPr>
        </p:sp>
      </p:grpSp>
      <p:grpSp>
        <p:nvGrpSpPr>
          <p:cNvPr name="Group 51" id="51"/>
          <p:cNvGrpSpPr/>
          <p:nvPr/>
        </p:nvGrpSpPr>
        <p:grpSpPr>
          <a:xfrm rot="0">
            <a:off x="9004297" y="5323973"/>
            <a:ext cx="3865883" cy="153419"/>
            <a:chOff x="0" y="0"/>
            <a:chExt cx="5154511" cy="204559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5154549" cy="204597"/>
            </a:xfrm>
            <a:custGeom>
              <a:avLst/>
              <a:gdLst/>
              <a:ahLst/>
              <a:cxnLst/>
              <a:rect r="r" b="b" t="t" l="l"/>
              <a:pathLst>
                <a:path h="204597" w="5154549">
                  <a:moveTo>
                    <a:pt x="0" y="0"/>
                  </a:moveTo>
                  <a:lnTo>
                    <a:pt x="5154549" y="0"/>
                  </a:lnTo>
                  <a:lnTo>
                    <a:pt x="5154549" y="204597"/>
                  </a:lnTo>
                  <a:lnTo>
                    <a:pt x="0" y="204597"/>
                  </a:lnTo>
                  <a:close/>
                </a:path>
              </a:pathLst>
            </a:custGeom>
            <a:solidFill>
              <a:srgbClr val="C8972D"/>
            </a:solidFill>
            <a:ln w="25400" cap="sq">
              <a:solidFill>
                <a:srgbClr val="C8972D"/>
              </a:solidFill>
              <a:prstDash val="solid"/>
              <a:miter/>
            </a:ln>
          </p:spPr>
        </p:sp>
      </p:grpSp>
      <p:grpSp>
        <p:nvGrpSpPr>
          <p:cNvPr name="Group 53" id="53"/>
          <p:cNvGrpSpPr/>
          <p:nvPr/>
        </p:nvGrpSpPr>
        <p:grpSpPr>
          <a:xfrm rot="0">
            <a:off x="9473184" y="5980181"/>
            <a:ext cx="694944" cy="694944"/>
            <a:chOff x="0" y="0"/>
            <a:chExt cx="926592" cy="926592"/>
          </a:xfrm>
        </p:grpSpPr>
        <p:sp>
          <p:nvSpPr>
            <p:cNvPr name="Freeform 54" id="54" descr="preencoded.png"/>
            <p:cNvSpPr/>
            <p:nvPr/>
          </p:nvSpPr>
          <p:spPr>
            <a:xfrm flipH="false" flipV="false" rot="0">
              <a:off x="0" y="0"/>
              <a:ext cx="926592" cy="926592"/>
            </a:xfrm>
            <a:custGeom>
              <a:avLst/>
              <a:gdLst/>
              <a:ahLst/>
              <a:cxnLst/>
              <a:rect r="r" b="b" t="t" l="l"/>
              <a:pathLst>
                <a:path h="926592" w="926592">
                  <a:moveTo>
                    <a:pt x="0" y="0"/>
                  </a:moveTo>
                  <a:lnTo>
                    <a:pt x="926592" y="0"/>
                  </a:lnTo>
                  <a:lnTo>
                    <a:pt x="926592" y="926592"/>
                  </a:lnTo>
                  <a:lnTo>
                    <a:pt x="0" y="926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0133336" y="5568827"/>
            <a:ext cx="2468880" cy="548640"/>
            <a:chOff x="0" y="0"/>
            <a:chExt cx="3291840" cy="73152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3291840" cy="731520"/>
            </a:xfrm>
            <a:custGeom>
              <a:avLst/>
              <a:gdLst/>
              <a:ahLst/>
              <a:cxnLst/>
              <a:rect r="r" b="b" t="t" l="l"/>
              <a:pathLst>
                <a:path h="731520" w="3291840">
                  <a:moveTo>
                    <a:pt x="0" y="0"/>
                  </a:moveTo>
                  <a:lnTo>
                    <a:pt x="3291840" y="0"/>
                  </a:lnTo>
                  <a:lnTo>
                    <a:pt x="329184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7682" r="0" b="-37682"/>
              </a:stretch>
            </a:blip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329184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 b="true">
                  <a:solidFill>
                    <a:srgbClr val="1B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Innovation Focus</a:t>
              </a: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9455910" y="6626102"/>
            <a:ext cx="3145536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4A6478"/>
                </a:solidFill>
                <a:latin typeface="Calibri (MS)"/>
                <a:ea typeface="Calibri (MS)"/>
                <a:cs typeface="Calibri (MS)"/>
                <a:sym typeface="Calibri (MS)"/>
              </a:rPr>
              <a:t>Cloud · Cyber · Digital Transform.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13393417" y="5334411"/>
            <a:ext cx="3865883" cy="2000507"/>
            <a:chOff x="0" y="0"/>
            <a:chExt cx="5154511" cy="2667343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5154549" cy="2667381"/>
            </a:xfrm>
            <a:custGeom>
              <a:avLst/>
              <a:gdLst/>
              <a:ahLst/>
              <a:cxnLst/>
              <a:rect r="r" b="b" t="t" l="l"/>
              <a:pathLst>
                <a:path h="2667381" w="5154549">
                  <a:moveTo>
                    <a:pt x="0" y="0"/>
                  </a:moveTo>
                  <a:lnTo>
                    <a:pt x="5154549" y="0"/>
                  </a:lnTo>
                  <a:lnTo>
                    <a:pt x="5154549" y="2667381"/>
                  </a:lnTo>
                  <a:lnTo>
                    <a:pt x="0" y="2667381"/>
                  </a:lnTo>
                  <a:close/>
                </a:path>
              </a:pathLst>
            </a:custGeom>
            <a:solidFill>
              <a:srgbClr val="EBF2F7"/>
            </a:solidFill>
            <a:ln w="25400" cap="sq">
              <a:solidFill>
                <a:srgbClr val="D8E6EE"/>
              </a:solidFill>
              <a:prstDash val="solid"/>
              <a:miter/>
            </a:ln>
          </p:spPr>
        </p:sp>
      </p:grpSp>
      <p:grpSp>
        <p:nvGrpSpPr>
          <p:cNvPr name="Group 61" id="61"/>
          <p:cNvGrpSpPr/>
          <p:nvPr/>
        </p:nvGrpSpPr>
        <p:grpSpPr>
          <a:xfrm rot="0">
            <a:off x="13393417" y="5351147"/>
            <a:ext cx="3865883" cy="153419"/>
            <a:chOff x="0" y="0"/>
            <a:chExt cx="5154511" cy="204559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5154549" cy="204597"/>
            </a:xfrm>
            <a:custGeom>
              <a:avLst/>
              <a:gdLst/>
              <a:ahLst/>
              <a:cxnLst/>
              <a:rect r="r" b="b" t="t" l="l"/>
              <a:pathLst>
                <a:path h="204597" w="5154549">
                  <a:moveTo>
                    <a:pt x="0" y="0"/>
                  </a:moveTo>
                  <a:lnTo>
                    <a:pt x="5154549" y="0"/>
                  </a:lnTo>
                  <a:lnTo>
                    <a:pt x="5154549" y="204597"/>
                  </a:lnTo>
                  <a:lnTo>
                    <a:pt x="0" y="204597"/>
                  </a:lnTo>
                  <a:close/>
                </a:path>
              </a:pathLst>
            </a:custGeom>
            <a:solidFill>
              <a:srgbClr val="1B3A5C"/>
            </a:solidFill>
            <a:ln w="25400" cap="sq">
              <a:solidFill>
                <a:srgbClr val="1B3A5C"/>
              </a:solidFill>
              <a:prstDash val="solid"/>
              <a:miter/>
            </a:ln>
          </p:spPr>
        </p:sp>
      </p:grpSp>
      <p:grpSp>
        <p:nvGrpSpPr>
          <p:cNvPr name="Group 63" id="63"/>
          <p:cNvGrpSpPr/>
          <p:nvPr/>
        </p:nvGrpSpPr>
        <p:grpSpPr>
          <a:xfrm rot="0">
            <a:off x="13662150" y="5477392"/>
            <a:ext cx="694944" cy="694944"/>
            <a:chOff x="0" y="0"/>
            <a:chExt cx="926592" cy="926592"/>
          </a:xfrm>
        </p:grpSpPr>
        <p:sp>
          <p:nvSpPr>
            <p:cNvPr name="Freeform 64" id="64" descr="preencoded.png"/>
            <p:cNvSpPr/>
            <p:nvPr/>
          </p:nvSpPr>
          <p:spPr>
            <a:xfrm flipH="false" flipV="false" rot="0">
              <a:off x="0" y="0"/>
              <a:ext cx="926592" cy="926592"/>
            </a:xfrm>
            <a:custGeom>
              <a:avLst/>
              <a:gdLst/>
              <a:ahLst/>
              <a:cxnLst/>
              <a:rect r="r" b="b" t="t" l="l"/>
              <a:pathLst>
                <a:path h="926592" w="926592">
                  <a:moveTo>
                    <a:pt x="0" y="0"/>
                  </a:moveTo>
                  <a:lnTo>
                    <a:pt x="926592" y="0"/>
                  </a:lnTo>
                  <a:lnTo>
                    <a:pt x="926592" y="926592"/>
                  </a:lnTo>
                  <a:lnTo>
                    <a:pt x="0" y="926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4717273" y="5665260"/>
            <a:ext cx="2468880" cy="548640"/>
            <a:chOff x="0" y="0"/>
            <a:chExt cx="3291840" cy="73152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3291840" cy="731520"/>
            </a:xfrm>
            <a:custGeom>
              <a:avLst/>
              <a:gdLst/>
              <a:ahLst/>
              <a:cxnLst/>
              <a:rect r="r" b="b" t="t" l="l"/>
              <a:pathLst>
                <a:path h="731520" w="3291840">
                  <a:moveTo>
                    <a:pt x="0" y="0"/>
                  </a:moveTo>
                  <a:lnTo>
                    <a:pt x="3291840" y="0"/>
                  </a:lnTo>
                  <a:lnTo>
                    <a:pt x="329184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7682" r="0" b="-37682"/>
              </a:stretch>
            </a:blip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38100"/>
              <a:ext cx="329184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 b="true">
                  <a:solidFill>
                    <a:srgbClr val="1B3A5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Talent-Intensive</a:t>
              </a: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13753590" y="6497278"/>
            <a:ext cx="3145536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4A6478"/>
                </a:solidFill>
                <a:latin typeface="Calibri (MS)"/>
                <a:ea typeface="Calibri (MS)"/>
                <a:cs typeface="Calibri (MS)"/>
                <a:sym typeface="Calibri (MS)"/>
              </a:rPr>
              <a:t>Every single person counts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6535931"/>
            <a:chOff x="0" y="0"/>
            <a:chExt cx="22223311" cy="871457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THE CHALLENGE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Before the Transformation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2974848"/>
              <a:ext cx="22223311" cy="1691983"/>
              <a:chOff x="0" y="0"/>
              <a:chExt cx="22223311" cy="169198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2223349" cy="1692021"/>
              </a:xfrm>
              <a:custGeom>
                <a:avLst/>
                <a:gdLst/>
                <a:ahLst/>
                <a:cxnLst/>
                <a:rect r="r" b="b" t="t" l="l"/>
                <a:pathLst>
                  <a:path h="1692021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1692021"/>
                    </a:lnTo>
                    <a:lnTo>
                      <a:pt x="0" y="169202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EBF2F7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2974848"/>
              <a:ext cx="180175" cy="1691983"/>
              <a:chOff x="0" y="0"/>
              <a:chExt cx="180175" cy="1691983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80213" cy="1692021"/>
              </a:xfrm>
              <a:custGeom>
                <a:avLst/>
                <a:gdLst/>
                <a:ahLst/>
                <a:cxnLst/>
                <a:rect r="r" b="b" t="t" l="l"/>
                <a:pathLst>
                  <a:path h="169202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692021"/>
                    </a:lnTo>
                    <a:lnTo>
                      <a:pt x="0" y="169202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382689" y="3186849"/>
              <a:ext cx="21652992" cy="1267968"/>
              <a:chOff x="0" y="0"/>
              <a:chExt cx="21652992" cy="126796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1652992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21652992">
                    <a:moveTo>
                      <a:pt x="0" y="0"/>
                    </a:moveTo>
                    <a:lnTo>
                      <a:pt x="21652992" y="0"/>
                    </a:lnTo>
                    <a:lnTo>
                      <a:pt x="21652992" y="1267968"/>
                    </a:lnTo>
                    <a:lnTo>
                      <a:pt x="0" y="126796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82744" r="0" b="-282744"/>
                </a:stretch>
              </a:blip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21652992" cy="130606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i="true">
                    <a:solidFill>
                      <a:srgbClr val="1B2E3C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"We had talented people. But talent alone is not enough if people do not feel connected, recognized, and valued."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5218176"/>
              <a:ext cx="4227919" cy="3496399"/>
              <a:chOff x="0" y="0"/>
              <a:chExt cx="4227919" cy="34963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27957" cy="3496437"/>
              </a:xfrm>
              <a:custGeom>
                <a:avLst/>
                <a:gdLst/>
                <a:ahLst/>
                <a:cxnLst/>
                <a:rect r="r" b="b" t="t" l="l"/>
                <a:pathLst>
                  <a:path h="349643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3496437"/>
                    </a:lnTo>
                    <a:lnTo>
                      <a:pt x="0" y="34964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0" y="5218176"/>
              <a:ext cx="4227919" cy="204559"/>
              <a:chOff x="0" y="0"/>
              <a:chExt cx="4227919" cy="20455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22795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601889" y="5722785"/>
              <a:ext cx="1024128" cy="1024128"/>
              <a:chOff x="0" y="0"/>
              <a:chExt cx="1024128" cy="1024128"/>
            </a:xfrm>
          </p:grpSpPr>
          <p:sp>
            <p:nvSpPr>
              <p:cNvPr name="Freeform 28" id="28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260769" y="6990753"/>
              <a:ext cx="3706368" cy="731520"/>
              <a:chOff x="0" y="0"/>
              <a:chExt cx="3706368" cy="73152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370636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706368">
                    <a:moveTo>
                      <a:pt x="0" y="0"/>
                    </a:moveTo>
                    <a:lnTo>
                      <a:pt x="3706368" y="0"/>
                    </a:lnTo>
                    <a:lnTo>
                      <a:pt x="370636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8724" r="0" b="-48724"/>
                </a:stretch>
              </a:blip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47625"/>
                <a:ext cx="3706368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Rapid Growth</a:t>
                </a: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382689" y="7745133"/>
              <a:ext cx="346252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Fast-scaling organization</a:t>
              </a:r>
            </a:p>
          </p:txBody>
        </p:sp>
        <p:grpSp>
          <p:nvGrpSpPr>
            <p:cNvPr name="Group 33" id="33"/>
            <p:cNvGrpSpPr/>
            <p:nvPr/>
          </p:nvGrpSpPr>
          <p:grpSpPr>
            <a:xfrm rot="0">
              <a:off x="4437888" y="5218176"/>
              <a:ext cx="4227919" cy="3496399"/>
              <a:chOff x="0" y="0"/>
              <a:chExt cx="4227919" cy="3496399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227957" cy="3496437"/>
              </a:xfrm>
              <a:custGeom>
                <a:avLst/>
                <a:gdLst/>
                <a:ahLst/>
                <a:cxnLst/>
                <a:rect r="r" b="b" t="t" l="l"/>
                <a:pathLst>
                  <a:path h="349643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3496437"/>
                    </a:lnTo>
                    <a:lnTo>
                      <a:pt x="0" y="34964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4437888" y="5218176"/>
              <a:ext cx="4227919" cy="204559"/>
              <a:chOff x="0" y="0"/>
              <a:chExt cx="4227919" cy="20455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22795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6039777" y="5722785"/>
              <a:ext cx="1024128" cy="1024128"/>
              <a:chOff x="0" y="0"/>
              <a:chExt cx="1024128" cy="1024128"/>
            </a:xfrm>
          </p:grpSpPr>
          <p:sp>
            <p:nvSpPr>
              <p:cNvPr name="Freeform 38" id="38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4698657" y="6990753"/>
              <a:ext cx="3706368" cy="731520"/>
              <a:chOff x="0" y="0"/>
              <a:chExt cx="3706368" cy="73152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370636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706368">
                    <a:moveTo>
                      <a:pt x="0" y="0"/>
                    </a:moveTo>
                    <a:lnTo>
                      <a:pt x="3706368" y="0"/>
                    </a:lnTo>
                    <a:lnTo>
                      <a:pt x="370636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8724" r="0" b="-48724"/>
                </a:stretch>
              </a:blip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3706368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High Expectations</a:t>
                </a: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4820577" y="7745133"/>
              <a:ext cx="346252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Mission-critical service demands</a:t>
              </a:r>
            </a:p>
          </p:txBody>
        </p:sp>
        <p:grpSp>
          <p:nvGrpSpPr>
            <p:cNvPr name="Group 43" id="43"/>
            <p:cNvGrpSpPr/>
            <p:nvPr/>
          </p:nvGrpSpPr>
          <p:grpSpPr>
            <a:xfrm rot="0">
              <a:off x="8875776" y="5218176"/>
              <a:ext cx="4227919" cy="3496399"/>
              <a:chOff x="0" y="0"/>
              <a:chExt cx="4227919" cy="3496399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4227957" cy="3496437"/>
              </a:xfrm>
              <a:custGeom>
                <a:avLst/>
                <a:gdLst/>
                <a:ahLst/>
                <a:cxnLst/>
                <a:rect r="r" b="b" t="t" l="l"/>
                <a:pathLst>
                  <a:path h="349643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3496437"/>
                    </a:lnTo>
                    <a:lnTo>
                      <a:pt x="0" y="34964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8875776" y="5218176"/>
              <a:ext cx="4227919" cy="204559"/>
              <a:chOff x="0" y="0"/>
              <a:chExt cx="4227919" cy="20455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422795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0477665" y="5722785"/>
              <a:ext cx="1024128" cy="1024128"/>
              <a:chOff x="0" y="0"/>
              <a:chExt cx="1024128" cy="1024128"/>
            </a:xfrm>
          </p:grpSpPr>
          <p:sp>
            <p:nvSpPr>
              <p:cNvPr name="Freeform 48" id="48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9136545" y="6990753"/>
              <a:ext cx="3706368" cy="731520"/>
              <a:chOff x="0" y="0"/>
              <a:chExt cx="3706368" cy="73152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370636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706368">
                    <a:moveTo>
                      <a:pt x="0" y="0"/>
                    </a:moveTo>
                    <a:lnTo>
                      <a:pt x="3706368" y="0"/>
                    </a:lnTo>
                    <a:lnTo>
                      <a:pt x="370636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8724" r="0" b="-48724"/>
                </a:stretch>
              </a:blip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3706368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Technical Pressure</a:t>
                </a: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9258465" y="7745133"/>
              <a:ext cx="346252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Constant operational complexity</a:t>
              </a:r>
            </a:p>
          </p:txBody>
        </p:sp>
        <p:grpSp>
          <p:nvGrpSpPr>
            <p:cNvPr name="Group 53" id="53"/>
            <p:cNvGrpSpPr/>
            <p:nvPr/>
          </p:nvGrpSpPr>
          <p:grpSpPr>
            <a:xfrm rot="0">
              <a:off x="13313664" y="5218176"/>
              <a:ext cx="4227919" cy="3496399"/>
              <a:chOff x="0" y="0"/>
              <a:chExt cx="4227919" cy="34963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4227957" cy="3496437"/>
              </a:xfrm>
              <a:custGeom>
                <a:avLst/>
                <a:gdLst/>
                <a:ahLst/>
                <a:cxnLst/>
                <a:rect r="r" b="b" t="t" l="l"/>
                <a:pathLst>
                  <a:path h="349643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3496437"/>
                    </a:lnTo>
                    <a:lnTo>
                      <a:pt x="0" y="34964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13313664" y="5218176"/>
              <a:ext cx="4227919" cy="204559"/>
              <a:chOff x="0" y="0"/>
              <a:chExt cx="4227919" cy="20455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422795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14915553" y="5722785"/>
              <a:ext cx="1024128" cy="1024128"/>
              <a:chOff x="0" y="0"/>
              <a:chExt cx="1024128" cy="1024128"/>
            </a:xfrm>
          </p:grpSpPr>
          <p:sp>
            <p:nvSpPr>
              <p:cNvPr name="Freeform 58" id="58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13574433" y="6990753"/>
              <a:ext cx="3706368" cy="731520"/>
              <a:chOff x="0" y="0"/>
              <a:chExt cx="3706368" cy="73152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370636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706368">
                    <a:moveTo>
                      <a:pt x="0" y="0"/>
                    </a:moveTo>
                    <a:lnTo>
                      <a:pt x="3706368" y="0"/>
                    </a:lnTo>
                    <a:lnTo>
                      <a:pt x="370636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8724" r="0" b="-48724"/>
                </a:stretch>
              </a:blip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0" y="-47625"/>
                <a:ext cx="3706368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Engagement Gap</a:t>
                </a:r>
              </a:p>
            </p:txBody>
          </p:sp>
        </p:grpSp>
        <p:sp>
          <p:nvSpPr>
            <p:cNvPr name="TextBox 62" id="62"/>
            <p:cNvSpPr txBox="true"/>
            <p:nvPr/>
          </p:nvSpPr>
          <p:spPr>
            <a:xfrm rot="0">
              <a:off x="13696353" y="7745133"/>
              <a:ext cx="346252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Need to strengthen connection</a:t>
              </a:r>
            </a:p>
          </p:txBody>
        </p:sp>
        <p:grpSp>
          <p:nvGrpSpPr>
            <p:cNvPr name="Group 63" id="63"/>
            <p:cNvGrpSpPr/>
            <p:nvPr/>
          </p:nvGrpSpPr>
          <p:grpSpPr>
            <a:xfrm rot="0">
              <a:off x="17751552" y="5218176"/>
              <a:ext cx="4227919" cy="3496399"/>
              <a:chOff x="0" y="0"/>
              <a:chExt cx="4227919" cy="3496399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4227957" cy="3496437"/>
              </a:xfrm>
              <a:custGeom>
                <a:avLst/>
                <a:gdLst/>
                <a:ahLst/>
                <a:cxnLst/>
                <a:rect r="r" b="b" t="t" l="l"/>
                <a:pathLst>
                  <a:path h="349643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3496437"/>
                    </a:lnTo>
                    <a:lnTo>
                      <a:pt x="0" y="3496437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17751552" y="5218176"/>
              <a:ext cx="4227919" cy="204559"/>
              <a:chOff x="0" y="0"/>
              <a:chExt cx="4227919" cy="204559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422795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4227957">
                    <a:moveTo>
                      <a:pt x="0" y="0"/>
                    </a:moveTo>
                    <a:lnTo>
                      <a:pt x="4227957" y="0"/>
                    </a:lnTo>
                    <a:lnTo>
                      <a:pt x="422795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19353441" y="5722785"/>
              <a:ext cx="1024128" cy="1024128"/>
              <a:chOff x="0" y="0"/>
              <a:chExt cx="1024128" cy="1024128"/>
            </a:xfrm>
          </p:grpSpPr>
          <p:sp>
            <p:nvSpPr>
              <p:cNvPr name="Freeform 68" id="68" descr="preencoded.png"/>
              <p:cNvSpPr/>
              <p:nvPr/>
            </p:nvSpPr>
            <p:spPr>
              <a:xfrm flipH="false" flipV="false" rot="0">
                <a:off x="0" y="0"/>
                <a:ext cx="1024128" cy="1024128"/>
              </a:xfrm>
              <a:custGeom>
                <a:avLst/>
                <a:gdLst/>
                <a:ahLst/>
                <a:cxnLst/>
                <a:rect r="r" b="b" t="t" l="l"/>
                <a:pathLst>
                  <a:path h="1024128" w="1024128">
                    <a:moveTo>
                      <a:pt x="0" y="0"/>
                    </a:moveTo>
                    <a:lnTo>
                      <a:pt x="1024128" y="0"/>
                    </a:lnTo>
                    <a:lnTo>
                      <a:pt x="1024128" y="1024128"/>
                    </a:lnTo>
                    <a:lnTo>
                      <a:pt x="0" y="1024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0" t="0" r="0" b="0"/>
                </a:stretch>
              </a:blip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18012321" y="6990753"/>
              <a:ext cx="3706368" cy="731520"/>
              <a:chOff x="0" y="0"/>
              <a:chExt cx="3706368" cy="73152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370636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3706368">
                    <a:moveTo>
                      <a:pt x="0" y="0"/>
                    </a:moveTo>
                    <a:lnTo>
                      <a:pt x="3706368" y="0"/>
                    </a:lnTo>
                    <a:lnTo>
                      <a:pt x="370636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8724" r="0" b="-48724"/>
                </a:stretch>
              </a:blip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3706368" cy="77914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Culture &amp; Belonging</a:t>
                </a:r>
              </a:p>
            </p:txBody>
          </p:sp>
        </p:grpSp>
        <p:sp>
          <p:nvSpPr>
            <p:cNvPr name="TextBox 72" id="72"/>
            <p:cNvSpPr txBox="true"/>
            <p:nvPr/>
          </p:nvSpPr>
          <p:spPr>
            <a:xfrm rot="0">
              <a:off x="18134241" y="7745133"/>
              <a:ext cx="3462528" cy="769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Build a shared identity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8163563"/>
            <a:chOff x="0" y="0"/>
            <a:chExt cx="22223311" cy="1088475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DIAGNOSIS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Understanding the Human Experience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6929" y="2943009"/>
              <a:ext cx="22189440" cy="853440"/>
              <a:chOff x="0" y="0"/>
              <a:chExt cx="22189440" cy="85344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2189439" cy="853440"/>
              </a:xfrm>
              <a:custGeom>
                <a:avLst/>
                <a:gdLst/>
                <a:ahLst/>
                <a:cxnLst/>
                <a:rect r="r" b="b" t="t" l="l"/>
                <a:pathLst>
                  <a:path h="853440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853440"/>
                    </a:lnTo>
                    <a:lnTo>
                      <a:pt x="0" y="85344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56610" r="0" b="-456610"/>
                </a:stretch>
              </a:blip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22189440" cy="91059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120"/>
                  </a:lnSpc>
                </a:pPr>
                <a:r>
                  <a:rPr lang="en-US" sz="2600" i="true">
                    <a:solidFill>
                      <a:srgbClr val="0D7C8F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"Before proposing solutions, I needed to understand what people were experiencing."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4145280"/>
              <a:ext cx="7105231" cy="2423503"/>
              <a:chOff x="0" y="0"/>
              <a:chExt cx="7105231" cy="242350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4145280"/>
              <a:ext cx="7105231" cy="204559"/>
              <a:chOff x="0" y="0"/>
              <a:chExt cx="7105231" cy="20455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382689" y="4820577"/>
              <a:ext cx="877824" cy="877824"/>
              <a:chOff x="0" y="0"/>
              <a:chExt cx="877824" cy="877824"/>
            </a:xfrm>
          </p:grpSpPr>
          <p:sp>
            <p:nvSpPr>
              <p:cNvPr name="Freeform 24" id="2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1479969" y="4357281"/>
              <a:ext cx="5364480" cy="731520"/>
              <a:chOff x="0" y="0"/>
              <a:chExt cx="5364480" cy="73152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Workshops</a:t>
                </a: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1601889" y="520919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Group sessions to surface lived experience</a:t>
              </a:r>
            </a:p>
          </p:txBody>
        </p:sp>
        <p:grpSp>
          <p:nvGrpSpPr>
            <p:cNvPr name="Group 29" id="29"/>
            <p:cNvGrpSpPr/>
            <p:nvPr/>
          </p:nvGrpSpPr>
          <p:grpSpPr>
            <a:xfrm rot="0">
              <a:off x="7315200" y="4145280"/>
              <a:ext cx="7105231" cy="2423503"/>
              <a:chOff x="0" y="0"/>
              <a:chExt cx="7105231" cy="2423503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315200" y="4145280"/>
              <a:ext cx="7105231" cy="204559"/>
              <a:chOff x="0" y="0"/>
              <a:chExt cx="7105231" cy="204559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697889" y="4820577"/>
              <a:ext cx="877824" cy="877824"/>
              <a:chOff x="0" y="0"/>
              <a:chExt cx="877824" cy="877824"/>
            </a:xfrm>
          </p:grpSpPr>
          <p:sp>
            <p:nvSpPr>
              <p:cNvPr name="Freeform 34" id="3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8795169" y="4357281"/>
              <a:ext cx="5364480" cy="731520"/>
              <a:chOff x="0" y="0"/>
              <a:chExt cx="5364480" cy="73152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Active Listening</a:t>
                </a: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8917089" y="520919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Deep 1:1 presence — no agenda</a:t>
              </a:r>
            </a:p>
          </p:txBody>
        </p:sp>
        <p:grpSp>
          <p:nvGrpSpPr>
            <p:cNvPr name="Group 39" id="39"/>
            <p:cNvGrpSpPr/>
            <p:nvPr/>
          </p:nvGrpSpPr>
          <p:grpSpPr>
            <a:xfrm rot="0">
              <a:off x="14630400" y="4145280"/>
              <a:ext cx="7105231" cy="2423503"/>
              <a:chOff x="0" y="0"/>
              <a:chExt cx="7105231" cy="2423503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630400" y="4145280"/>
              <a:ext cx="7105231" cy="204559"/>
              <a:chOff x="0" y="0"/>
              <a:chExt cx="7105231" cy="20455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5013089" y="4820577"/>
              <a:ext cx="877824" cy="877824"/>
              <a:chOff x="0" y="0"/>
              <a:chExt cx="877824" cy="877824"/>
            </a:xfrm>
          </p:grpSpPr>
          <p:sp>
            <p:nvSpPr>
              <p:cNvPr name="Freeform 44" id="4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6110369" y="4357281"/>
              <a:ext cx="5364480" cy="731520"/>
              <a:chOff x="0" y="0"/>
              <a:chExt cx="5364480" cy="73152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1:1 Conversations</a:t>
                </a: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16232289" y="520919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100+ individual conversations conducted</a:t>
              </a:r>
            </a:p>
          </p:txBody>
        </p:sp>
        <p:grpSp>
          <p:nvGrpSpPr>
            <p:cNvPr name="Group 49" id="49"/>
            <p:cNvGrpSpPr/>
            <p:nvPr/>
          </p:nvGrpSpPr>
          <p:grpSpPr>
            <a:xfrm rot="0">
              <a:off x="0" y="6827520"/>
              <a:ext cx="7105231" cy="2423503"/>
              <a:chOff x="0" y="0"/>
              <a:chExt cx="7105231" cy="242350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0" y="6827520"/>
              <a:ext cx="7105231" cy="204559"/>
              <a:chOff x="0" y="0"/>
              <a:chExt cx="7105231" cy="20455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382689" y="7502817"/>
              <a:ext cx="877824" cy="877824"/>
              <a:chOff x="0" y="0"/>
              <a:chExt cx="877824" cy="877824"/>
            </a:xfrm>
          </p:grpSpPr>
          <p:sp>
            <p:nvSpPr>
              <p:cNvPr name="Freeform 54" id="5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1479969" y="7039521"/>
              <a:ext cx="5364480" cy="731520"/>
              <a:chOff x="0" y="0"/>
              <a:chExt cx="5364480" cy="73152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Cultural Diagnosis</a:t>
                </a:r>
              </a:p>
            </p:txBody>
          </p:sp>
        </p:grpSp>
        <p:sp>
          <p:nvSpPr>
            <p:cNvPr name="TextBox 58" id="58"/>
            <p:cNvSpPr txBox="true"/>
            <p:nvPr/>
          </p:nvSpPr>
          <p:spPr>
            <a:xfrm rot="0">
              <a:off x="1601889" y="789143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Mapping values, norms and behaviors</a:t>
              </a:r>
            </a:p>
          </p:txBody>
        </p:sp>
        <p:grpSp>
          <p:nvGrpSpPr>
            <p:cNvPr name="Group 59" id="59"/>
            <p:cNvGrpSpPr/>
            <p:nvPr/>
          </p:nvGrpSpPr>
          <p:grpSpPr>
            <a:xfrm rot="0">
              <a:off x="7315200" y="6827520"/>
              <a:ext cx="7105231" cy="2423503"/>
              <a:chOff x="0" y="0"/>
              <a:chExt cx="7105231" cy="2423503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7315200" y="6827520"/>
              <a:ext cx="7105231" cy="204559"/>
              <a:chOff x="0" y="0"/>
              <a:chExt cx="7105231" cy="20455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7697889" y="7502817"/>
              <a:ext cx="877824" cy="877824"/>
              <a:chOff x="0" y="0"/>
              <a:chExt cx="877824" cy="877824"/>
            </a:xfrm>
          </p:grpSpPr>
          <p:sp>
            <p:nvSpPr>
              <p:cNvPr name="Freeform 64" id="6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8795169" y="7039521"/>
              <a:ext cx="5364480" cy="731520"/>
              <a:chOff x="0" y="0"/>
              <a:chExt cx="5364480" cy="73152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People Analytics</a:t>
                </a:r>
              </a:p>
            </p:txBody>
          </p:sp>
        </p:grpSp>
        <p:sp>
          <p:nvSpPr>
            <p:cNvPr name="TextBox 68" id="68"/>
            <p:cNvSpPr txBox="true"/>
            <p:nvPr/>
          </p:nvSpPr>
          <p:spPr>
            <a:xfrm rot="0">
              <a:off x="8917089" y="789143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eNPS, engagement &amp; climate data</a:t>
              </a:r>
            </a:p>
          </p:txBody>
        </p:sp>
        <p:grpSp>
          <p:nvGrpSpPr>
            <p:cNvPr name="Group 69" id="69"/>
            <p:cNvGrpSpPr/>
            <p:nvPr/>
          </p:nvGrpSpPr>
          <p:grpSpPr>
            <a:xfrm rot="0">
              <a:off x="14630400" y="6827520"/>
              <a:ext cx="7105231" cy="2423503"/>
              <a:chOff x="0" y="0"/>
              <a:chExt cx="7105231" cy="2423503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7105269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14630400" y="6827520"/>
              <a:ext cx="7105231" cy="204559"/>
              <a:chOff x="0" y="0"/>
              <a:chExt cx="7105231" cy="20455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710526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7105269">
                    <a:moveTo>
                      <a:pt x="0" y="0"/>
                    </a:moveTo>
                    <a:lnTo>
                      <a:pt x="7105269" y="0"/>
                    </a:lnTo>
                    <a:lnTo>
                      <a:pt x="710526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15013089" y="7502817"/>
              <a:ext cx="877824" cy="877824"/>
              <a:chOff x="0" y="0"/>
              <a:chExt cx="877824" cy="877824"/>
            </a:xfrm>
          </p:grpSpPr>
          <p:sp>
            <p:nvSpPr>
              <p:cNvPr name="Freeform 74" id="74" descr="preencoded.png"/>
              <p:cNvSpPr/>
              <p:nvPr/>
            </p:nvSpPr>
            <p:spPr>
              <a:xfrm flipH="false" flipV="false" rot="0">
                <a:off x="0" y="0"/>
                <a:ext cx="877824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877824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877824"/>
                    </a:lnTo>
                    <a:lnTo>
                      <a:pt x="0" y="877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0" t="0" r="0" b="0"/>
                </a:stretch>
              </a:blip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16110369" y="7039521"/>
              <a:ext cx="5364480" cy="731520"/>
              <a:chOff x="0" y="0"/>
              <a:chExt cx="5364480" cy="73152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5364480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5364480">
                    <a:moveTo>
                      <a:pt x="0" y="0"/>
                    </a:moveTo>
                    <a:lnTo>
                      <a:pt x="5364480" y="0"/>
                    </a:lnTo>
                    <a:lnTo>
                      <a:pt x="5364480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92890" r="0" b="-92890"/>
                </a:stretch>
              </a:blip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38100"/>
                <a:ext cx="5364480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Feedback Processes</a:t>
                </a:r>
              </a:p>
            </p:txBody>
          </p:sp>
        </p:grpSp>
        <p:sp>
          <p:nvSpPr>
            <p:cNvPr name="TextBox 78" id="78"/>
            <p:cNvSpPr txBox="true"/>
            <p:nvPr/>
          </p:nvSpPr>
          <p:spPr>
            <a:xfrm rot="0">
              <a:off x="16232289" y="7891437"/>
              <a:ext cx="5120640" cy="113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Structured listening at every level</a:t>
              </a:r>
            </a:p>
          </p:txBody>
        </p:sp>
        <p:grpSp>
          <p:nvGrpSpPr>
            <p:cNvPr name="Group 79" id="79"/>
            <p:cNvGrpSpPr/>
            <p:nvPr/>
          </p:nvGrpSpPr>
          <p:grpSpPr>
            <a:xfrm rot="0">
              <a:off x="0" y="9509760"/>
              <a:ext cx="22223311" cy="1374991"/>
              <a:chOff x="0" y="0"/>
              <a:chExt cx="22223311" cy="1374991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22223349" cy="1375029"/>
              </a:xfrm>
              <a:custGeom>
                <a:avLst/>
                <a:gdLst/>
                <a:ahLst/>
                <a:cxnLst/>
                <a:rect r="r" b="b" t="t" l="l"/>
                <a:pathLst>
                  <a:path h="1375029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1375029"/>
                    </a:lnTo>
                    <a:lnTo>
                      <a:pt x="0" y="1375029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EBF2F7"/>
                </a:solidFill>
                <a:prstDash val="solid"/>
                <a:miter/>
              </a:ln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0" y="9509760"/>
              <a:ext cx="180175" cy="1374991"/>
              <a:chOff x="0" y="0"/>
              <a:chExt cx="180175" cy="1374991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80213" cy="1375029"/>
              </a:xfrm>
              <a:custGeom>
                <a:avLst/>
                <a:gdLst/>
                <a:ahLst/>
                <a:cxnLst/>
                <a:rect r="r" b="b" t="t" l="l"/>
                <a:pathLst>
                  <a:path h="1375029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375029"/>
                    </a:lnTo>
                    <a:lnTo>
                      <a:pt x="0" y="1375029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83" id="83"/>
            <p:cNvGrpSpPr/>
            <p:nvPr/>
          </p:nvGrpSpPr>
          <p:grpSpPr>
            <a:xfrm rot="0">
              <a:off x="431457" y="9624225"/>
              <a:ext cx="21579840" cy="1121664"/>
              <a:chOff x="0" y="0"/>
              <a:chExt cx="21579840" cy="1121664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0" y="0"/>
                <a:ext cx="21579839" cy="1121664"/>
              </a:xfrm>
              <a:custGeom>
                <a:avLst/>
                <a:gdLst/>
                <a:ahLst/>
                <a:cxnLst/>
                <a:rect r="r" b="b" t="t" l="l"/>
                <a:pathLst>
                  <a:path h="1121664" w="21579839">
                    <a:moveTo>
                      <a:pt x="0" y="0"/>
                    </a:moveTo>
                    <a:lnTo>
                      <a:pt x="21579839" y="0"/>
                    </a:lnTo>
                    <a:lnTo>
                      <a:pt x="21579839" y="1121664"/>
                    </a:lnTo>
                    <a:lnTo>
                      <a:pt x="0" y="112166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24875" r="0" b="-324875"/>
                </a:stretch>
              </a:blipFill>
            </p:spPr>
          </p:sp>
          <p:sp>
            <p:nvSpPr>
              <p:cNvPr name="TextBox 85" id="85"/>
              <p:cNvSpPr txBox="true"/>
              <p:nvPr/>
            </p:nvSpPr>
            <p:spPr>
              <a:xfrm>
                <a:off x="0" y="-38100"/>
                <a:ext cx="21579840" cy="115976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i="true">
                    <a:solidFill>
                      <a:srgbClr val="1B2E3C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"People were looking for trust, belonging, recognition, and genuine human connection."</a:t>
                </a: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7925819"/>
            <a:chOff x="0" y="0"/>
            <a:chExt cx="22223311" cy="1056775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INSIGHTS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Culture is Felt Before it is Explained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3267456"/>
              <a:ext cx="5203279" cy="2423503"/>
              <a:chOff x="0" y="0"/>
              <a:chExt cx="5203279" cy="242350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3267456"/>
              <a:ext cx="5203279" cy="204559"/>
              <a:chOff x="0" y="0"/>
              <a:chExt cx="5203279" cy="20455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919137" y="3625761"/>
              <a:ext cx="926592" cy="926592"/>
              <a:chOff x="0" y="0"/>
              <a:chExt cx="926592" cy="926592"/>
            </a:xfrm>
          </p:grpSpPr>
          <p:sp>
            <p:nvSpPr>
              <p:cNvPr name="Freeform 21" id="21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212001" y="4747425"/>
              <a:ext cx="4779264" cy="780288"/>
              <a:chOff x="0" y="0"/>
              <a:chExt cx="4779264" cy="780288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Closer Leadership</a:t>
                </a: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5413248" y="3267456"/>
              <a:ext cx="5203279" cy="2423503"/>
              <a:chOff x="0" y="0"/>
              <a:chExt cx="5203279" cy="2423503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5413248" y="3267456"/>
              <a:ext cx="5203279" cy="204559"/>
              <a:chOff x="0" y="0"/>
              <a:chExt cx="5203279" cy="204559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6332385" y="3625761"/>
              <a:ext cx="926592" cy="926592"/>
              <a:chOff x="0" y="0"/>
              <a:chExt cx="926592" cy="926592"/>
            </a:xfrm>
          </p:grpSpPr>
          <p:sp>
            <p:nvSpPr>
              <p:cNvPr name="Freeform 30" id="30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5625249" y="4747425"/>
              <a:ext cx="4779264" cy="780288"/>
              <a:chOff x="0" y="0"/>
              <a:chExt cx="4779264" cy="780288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Psychological Safety</a:t>
                </a: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826496" y="3267456"/>
              <a:ext cx="5203279" cy="2423503"/>
              <a:chOff x="0" y="0"/>
              <a:chExt cx="5203279" cy="2423503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10826496" y="3267456"/>
              <a:ext cx="5203279" cy="204559"/>
              <a:chOff x="0" y="0"/>
              <a:chExt cx="5203279" cy="204559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11745633" y="3625761"/>
              <a:ext cx="926592" cy="926592"/>
              <a:chOff x="0" y="0"/>
              <a:chExt cx="926592" cy="926592"/>
            </a:xfrm>
          </p:grpSpPr>
          <p:sp>
            <p:nvSpPr>
              <p:cNvPr name="Freeform 39" id="39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0" id="40"/>
            <p:cNvGrpSpPr/>
            <p:nvPr/>
          </p:nvGrpSpPr>
          <p:grpSpPr>
            <a:xfrm rot="0">
              <a:off x="11038497" y="4747425"/>
              <a:ext cx="4779264" cy="780288"/>
              <a:chOff x="0" y="0"/>
              <a:chExt cx="4779264" cy="780288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Recognition</a:t>
                </a: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16239744" y="3267456"/>
              <a:ext cx="5203279" cy="2423503"/>
              <a:chOff x="0" y="0"/>
              <a:chExt cx="5203279" cy="2423503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6239744" y="3267456"/>
              <a:ext cx="5203279" cy="204559"/>
              <a:chOff x="0" y="0"/>
              <a:chExt cx="5203279" cy="20455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7158881" y="3625761"/>
              <a:ext cx="926592" cy="926592"/>
              <a:chOff x="0" y="0"/>
              <a:chExt cx="926592" cy="926592"/>
            </a:xfrm>
          </p:grpSpPr>
          <p:sp>
            <p:nvSpPr>
              <p:cNvPr name="Freeform 48" id="48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6451745" y="4747425"/>
              <a:ext cx="4779264" cy="780288"/>
              <a:chOff x="0" y="0"/>
              <a:chExt cx="4779264" cy="780288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Development</a:t>
                </a: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2706624" y="6047232"/>
              <a:ext cx="5203279" cy="2423503"/>
              <a:chOff x="0" y="0"/>
              <a:chExt cx="5203279" cy="2423503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4" id="54"/>
            <p:cNvGrpSpPr/>
            <p:nvPr/>
          </p:nvGrpSpPr>
          <p:grpSpPr>
            <a:xfrm rot="0">
              <a:off x="2706624" y="6047232"/>
              <a:ext cx="5203279" cy="204559"/>
              <a:chOff x="0" y="0"/>
              <a:chExt cx="5203279" cy="204559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56" id="56"/>
            <p:cNvGrpSpPr/>
            <p:nvPr/>
          </p:nvGrpSpPr>
          <p:grpSpPr>
            <a:xfrm rot="0">
              <a:off x="3625761" y="6405537"/>
              <a:ext cx="926592" cy="926592"/>
              <a:chOff x="0" y="0"/>
              <a:chExt cx="926592" cy="926592"/>
            </a:xfrm>
          </p:grpSpPr>
          <p:sp>
            <p:nvSpPr>
              <p:cNvPr name="Freeform 57" id="57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0" t="0" r="0" b="0"/>
                </a:stretch>
              </a:blipFill>
            </p:spPr>
          </p:sp>
        </p:grpSp>
        <p:grpSp>
          <p:nvGrpSpPr>
            <p:cNvPr name="Group 58" id="58"/>
            <p:cNvGrpSpPr/>
            <p:nvPr/>
          </p:nvGrpSpPr>
          <p:grpSpPr>
            <a:xfrm rot="0">
              <a:off x="2918625" y="7527201"/>
              <a:ext cx="4779264" cy="780288"/>
              <a:chOff x="0" y="0"/>
              <a:chExt cx="4779264" cy="780288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Better Communication</a:t>
                </a: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8119872" y="6047232"/>
              <a:ext cx="5203279" cy="2423503"/>
              <a:chOff x="0" y="0"/>
              <a:chExt cx="5203279" cy="2423503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8119872" y="6047232"/>
              <a:ext cx="5203279" cy="204559"/>
              <a:chOff x="0" y="0"/>
              <a:chExt cx="5203279" cy="204559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9039009" y="6405537"/>
              <a:ext cx="926592" cy="926592"/>
              <a:chOff x="0" y="0"/>
              <a:chExt cx="926592" cy="926592"/>
            </a:xfrm>
          </p:grpSpPr>
          <p:sp>
            <p:nvSpPr>
              <p:cNvPr name="Freeform 66" id="66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0" t="0" r="0" b="0"/>
                </a:stretch>
              </a:blip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8331873" y="7527201"/>
              <a:ext cx="4779264" cy="780288"/>
              <a:chOff x="0" y="0"/>
              <a:chExt cx="4779264" cy="780288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Belonging</a:t>
                </a:r>
              </a:p>
            </p:txBody>
          </p:sp>
        </p:grpSp>
        <p:grpSp>
          <p:nvGrpSpPr>
            <p:cNvPr name="Group 70" id="70"/>
            <p:cNvGrpSpPr/>
            <p:nvPr/>
          </p:nvGrpSpPr>
          <p:grpSpPr>
            <a:xfrm rot="0">
              <a:off x="13533120" y="6047232"/>
              <a:ext cx="5203279" cy="2423503"/>
              <a:chOff x="0" y="0"/>
              <a:chExt cx="5203279" cy="2423503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5203317" cy="2423541"/>
              </a:xfrm>
              <a:custGeom>
                <a:avLst/>
                <a:gdLst/>
                <a:ahLst/>
                <a:cxnLst/>
                <a:rect r="r" b="b" t="t" l="l"/>
                <a:pathLst>
                  <a:path h="2423541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423541"/>
                    </a:lnTo>
                    <a:lnTo>
                      <a:pt x="0" y="242354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72" id="72"/>
            <p:cNvGrpSpPr/>
            <p:nvPr/>
          </p:nvGrpSpPr>
          <p:grpSpPr>
            <a:xfrm rot="0">
              <a:off x="13533120" y="6047232"/>
              <a:ext cx="5203279" cy="204559"/>
              <a:chOff x="0" y="0"/>
              <a:chExt cx="5203279" cy="204559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5203317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74" id="74"/>
            <p:cNvGrpSpPr/>
            <p:nvPr/>
          </p:nvGrpSpPr>
          <p:grpSpPr>
            <a:xfrm rot="0">
              <a:off x="14452257" y="6405537"/>
              <a:ext cx="926592" cy="926592"/>
              <a:chOff x="0" y="0"/>
              <a:chExt cx="926592" cy="926592"/>
            </a:xfrm>
          </p:grpSpPr>
          <p:sp>
            <p:nvSpPr>
              <p:cNvPr name="Freeform 75" id="75" descr="preencoded.png"/>
              <p:cNvSpPr/>
              <p:nvPr/>
            </p:nvSpPr>
            <p:spPr>
              <a:xfrm flipH="false" flipV="false" rot="0">
                <a:off x="0" y="0"/>
                <a:ext cx="926592" cy="926592"/>
              </a:xfrm>
              <a:custGeom>
                <a:avLst/>
                <a:gdLst/>
                <a:ahLst/>
                <a:cxnLst/>
                <a:rect r="r" b="b" t="t" l="l"/>
                <a:pathLst>
                  <a:path h="926592" w="926592">
                    <a:moveTo>
                      <a:pt x="0" y="0"/>
                    </a:moveTo>
                    <a:lnTo>
                      <a:pt x="926592" y="0"/>
                    </a:lnTo>
                    <a:lnTo>
                      <a:pt x="926592" y="926592"/>
                    </a:lnTo>
                    <a:lnTo>
                      <a:pt x="0" y="9265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0" t="0" r="0" b="0"/>
                </a:stretch>
              </a:blipFill>
            </p:spPr>
          </p:sp>
        </p:grpSp>
        <p:grpSp>
          <p:nvGrpSpPr>
            <p:cNvPr name="Group 76" id="76"/>
            <p:cNvGrpSpPr/>
            <p:nvPr/>
          </p:nvGrpSpPr>
          <p:grpSpPr>
            <a:xfrm rot="0">
              <a:off x="13745121" y="7527201"/>
              <a:ext cx="4779264" cy="780288"/>
              <a:chOff x="0" y="0"/>
              <a:chExt cx="4779264" cy="780288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4779264" cy="780288"/>
              </a:xfrm>
              <a:custGeom>
                <a:avLst/>
                <a:gdLst/>
                <a:ahLst/>
                <a:cxnLst/>
                <a:rect r="r" b="b" t="t" l="l"/>
                <a:pathLst>
                  <a:path h="780288" w="4779264">
                    <a:moveTo>
                      <a:pt x="0" y="0"/>
                    </a:moveTo>
                    <a:lnTo>
                      <a:pt x="4779264" y="0"/>
                    </a:lnTo>
                    <a:lnTo>
                      <a:pt x="4779264" y="780288"/>
                    </a:lnTo>
                    <a:lnTo>
                      <a:pt x="0" y="78028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69345" r="0" b="-69345"/>
                </a:stretch>
              </a:blip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-47625"/>
                <a:ext cx="4779264" cy="82791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Family Integration</a:t>
                </a:r>
              </a:p>
            </p:txBody>
          </p:sp>
        </p:grpSp>
        <p:grpSp>
          <p:nvGrpSpPr>
            <p:cNvPr name="Group 79" id="79"/>
            <p:cNvGrpSpPr/>
            <p:nvPr/>
          </p:nvGrpSpPr>
          <p:grpSpPr>
            <a:xfrm rot="0">
              <a:off x="0" y="8827008"/>
              <a:ext cx="22223311" cy="1740751"/>
              <a:chOff x="0" y="0"/>
              <a:chExt cx="22223311" cy="1740751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22223349" cy="1740789"/>
              </a:xfrm>
              <a:custGeom>
                <a:avLst/>
                <a:gdLst/>
                <a:ahLst/>
                <a:cxnLst/>
                <a:rect r="r" b="b" t="t" l="l"/>
                <a:pathLst>
                  <a:path h="1740789" w="22223349">
                    <a:moveTo>
                      <a:pt x="0" y="0"/>
                    </a:moveTo>
                    <a:lnTo>
                      <a:pt x="22223349" y="0"/>
                    </a:lnTo>
                    <a:lnTo>
                      <a:pt x="22223349" y="1740789"/>
                    </a:lnTo>
                    <a:lnTo>
                      <a:pt x="0" y="1740789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16929" y="8843937"/>
              <a:ext cx="22189440" cy="1706880"/>
              <a:chOff x="0" y="0"/>
              <a:chExt cx="22189440" cy="170688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22189439" cy="1706880"/>
              </a:xfrm>
              <a:custGeom>
                <a:avLst/>
                <a:gdLst/>
                <a:ahLst/>
                <a:cxnLst/>
                <a:rect r="r" b="b" t="t" l="l"/>
                <a:pathLst>
                  <a:path h="1706880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706880"/>
                    </a:lnTo>
                    <a:lnTo>
                      <a:pt x="0" y="170688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03305" r="0" b="-203305"/>
                </a:stretch>
              </a:blip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66675"/>
                <a:ext cx="22189440" cy="177355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320"/>
                  </a:lnSpc>
                </a:pPr>
                <a:r>
                  <a:rPr lang="en-US" b="true" sz="3600" i="true">
                    <a:solidFill>
                      <a:srgbClr val="FFFFFF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"You can feel culture before it is explained."</a:t>
                </a: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67483" cy="8511035"/>
            <a:chOff x="0" y="0"/>
            <a:chExt cx="22223311" cy="11348047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TRANSFORMATION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Building a Human-Centered Strategy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2974848"/>
              <a:ext cx="10640911" cy="1935823"/>
              <a:chOff x="0" y="0"/>
              <a:chExt cx="10640911" cy="193582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2974848"/>
              <a:ext cx="180175" cy="1935823"/>
              <a:chOff x="0" y="0"/>
              <a:chExt cx="180175" cy="1935823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455841" y="3138081"/>
              <a:ext cx="9924288" cy="633984"/>
              <a:chOff x="0" y="0"/>
              <a:chExt cx="9924288" cy="63398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Leadership Proximity</a:t>
                </a: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577761" y="3868077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Regular 1:1 check-ins. Leaders present, not distant.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0" y="5120640"/>
              <a:ext cx="10640911" cy="1935823"/>
              <a:chOff x="0" y="0"/>
              <a:chExt cx="10640911" cy="1935823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5120640"/>
              <a:ext cx="180175" cy="1935823"/>
              <a:chOff x="0" y="0"/>
              <a:chExt cx="180175" cy="1935823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455841" y="5283873"/>
              <a:ext cx="9924288" cy="633984"/>
              <a:chOff x="0" y="0"/>
              <a:chExt cx="9924288" cy="633984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Continuous Feedback</a:t>
                </a: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577761" y="6013869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Structured listening at all levels — not once a year, but always.</a:t>
              </a:r>
            </a:p>
          </p:txBody>
        </p:sp>
        <p:grpSp>
          <p:nvGrpSpPr>
            <p:cNvPr name="Group 32" id="32"/>
            <p:cNvGrpSpPr/>
            <p:nvPr/>
          </p:nvGrpSpPr>
          <p:grpSpPr>
            <a:xfrm rot="0">
              <a:off x="0" y="7266432"/>
              <a:ext cx="10640911" cy="1935823"/>
              <a:chOff x="0" y="0"/>
              <a:chExt cx="10640911" cy="1935823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7266432"/>
              <a:ext cx="180175" cy="1935823"/>
              <a:chOff x="0" y="0"/>
              <a:chExt cx="180175" cy="1935823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455841" y="7429665"/>
              <a:ext cx="9924288" cy="633984"/>
              <a:chOff x="0" y="0"/>
              <a:chExt cx="9924288" cy="633984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Well-Being Initiatives</a:t>
                </a: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577761" y="8159661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Sport Day, Hiking Club, Zumba. Real life, not just perks.</a:t>
              </a:r>
            </a:p>
          </p:txBody>
        </p:sp>
        <p:grpSp>
          <p:nvGrpSpPr>
            <p:cNvPr name="Group 40" id="40"/>
            <p:cNvGrpSpPr/>
            <p:nvPr/>
          </p:nvGrpSpPr>
          <p:grpSpPr>
            <a:xfrm rot="0">
              <a:off x="0" y="9412224"/>
              <a:ext cx="10640911" cy="1935823"/>
              <a:chOff x="0" y="0"/>
              <a:chExt cx="10640911" cy="1935823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9412224"/>
              <a:ext cx="180175" cy="1935823"/>
              <a:chOff x="0" y="0"/>
              <a:chExt cx="180175" cy="1935823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44" id="44"/>
            <p:cNvGrpSpPr/>
            <p:nvPr/>
          </p:nvGrpSpPr>
          <p:grpSpPr>
            <a:xfrm rot="0">
              <a:off x="455841" y="9575457"/>
              <a:ext cx="9924288" cy="633984"/>
              <a:chOff x="0" y="0"/>
              <a:chExt cx="9924288" cy="633984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Recognition Practices</a:t>
                </a:r>
              </a:p>
            </p:txBody>
          </p:sp>
        </p:grpSp>
        <p:sp>
          <p:nvSpPr>
            <p:cNvPr name="TextBox 47" id="47"/>
            <p:cNvSpPr txBox="true"/>
            <p:nvPr/>
          </p:nvSpPr>
          <p:spPr>
            <a:xfrm rot="0">
              <a:off x="577761" y="10305453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Visible, consistent recognition tied to values and impact.</a:t>
              </a:r>
            </a:p>
          </p:txBody>
        </p:sp>
        <p:grpSp>
          <p:nvGrpSpPr>
            <p:cNvPr name="Group 48" id="48"/>
            <p:cNvGrpSpPr/>
            <p:nvPr/>
          </p:nvGrpSpPr>
          <p:grpSpPr>
            <a:xfrm rot="0">
              <a:off x="11582400" y="2974848"/>
              <a:ext cx="10640911" cy="1935823"/>
              <a:chOff x="0" y="0"/>
              <a:chExt cx="10640911" cy="1935823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0" id="50"/>
            <p:cNvGrpSpPr/>
            <p:nvPr/>
          </p:nvGrpSpPr>
          <p:grpSpPr>
            <a:xfrm rot="0">
              <a:off x="11582400" y="2974848"/>
              <a:ext cx="180175" cy="1935823"/>
              <a:chOff x="0" y="0"/>
              <a:chExt cx="180175" cy="1935823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52" id="52"/>
            <p:cNvGrpSpPr/>
            <p:nvPr/>
          </p:nvGrpSpPr>
          <p:grpSpPr>
            <a:xfrm rot="0">
              <a:off x="12038241" y="3138081"/>
              <a:ext cx="9924288" cy="633984"/>
              <a:chOff x="0" y="0"/>
              <a:chExt cx="9924288" cy="633984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Family-Centered Experiences</a:t>
                </a:r>
              </a:p>
            </p:txBody>
          </p:sp>
        </p:grpSp>
        <p:sp>
          <p:nvSpPr>
            <p:cNvPr name="TextBox 55" id="55"/>
            <p:cNvSpPr txBox="true"/>
            <p:nvPr/>
          </p:nvSpPr>
          <p:spPr>
            <a:xfrm rot="0">
              <a:off x="12160161" y="3868077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Inviting families in — because people bring their whole lives to work.</a:t>
              </a:r>
            </a:p>
          </p:txBody>
        </p:sp>
        <p:grpSp>
          <p:nvGrpSpPr>
            <p:cNvPr name="Group 56" id="56"/>
            <p:cNvGrpSpPr/>
            <p:nvPr/>
          </p:nvGrpSpPr>
          <p:grpSpPr>
            <a:xfrm rot="0">
              <a:off x="11582400" y="5120640"/>
              <a:ext cx="10640911" cy="1935823"/>
              <a:chOff x="0" y="0"/>
              <a:chExt cx="10640911" cy="1935823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58" id="58"/>
            <p:cNvGrpSpPr/>
            <p:nvPr/>
          </p:nvGrpSpPr>
          <p:grpSpPr>
            <a:xfrm rot="0">
              <a:off x="11582400" y="5120640"/>
              <a:ext cx="180175" cy="1935823"/>
              <a:chOff x="0" y="0"/>
              <a:chExt cx="180175" cy="1935823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60" id="60"/>
            <p:cNvGrpSpPr/>
            <p:nvPr/>
          </p:nvGrpSpPr>
          <p:grpSpPr>
            <a:xfrm rot="0">
              <a:off x="12038241" y="5283873"/>
              <a:ext cx="9924288" cy="633984"/>
              <a:chOff x="0" y="0"/>
              <a:chExt cx="9924288" cy="633984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Data-Driven HR Decisions</a:t>
                </a:r>
              </a:p>
            </p:txBody>
          </p:sp>
        </p:grpSp>
        <p:sp>
          <p:nvSpPr>
            <p:cNvPr name="TextBox 63" id="63"/>
            <p:cNvSpPr txBox="true"/>
            <p:nvPr/>
          </p:nvSpPr>
          <p:spPr>
            <a:xfrm rot="0">
              <a:off x="12160161" y="6013869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People Analytics to move from gut-feel to informed leadership.</a:t>
              </a:r>
            </a:p>
          </p:txBody>
        </p:sp>
        <p:grpSp>
          <p:nvGrpSpPr>
            <p:cNvPr name="Group 64" id="64"/>
            <p:cNvGrpSpPr/>
            <p:nvPr/>
          </p:nvGrpSpPr>
          <p:grpSpPr>
            <a:xfrm rot="0">
              <a:off x="11582400" y="7266432"/>
              <a:ext cx="10640911" cy="1935823"/>
              <a:chOff x="0" y="0"/>
              <a:chExt cx="10640911" cy="1935823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66" id="66"/>
            <p:cNvGrpSpPr/>
            <p:nvPr/>
          </p:nvGrpSpPr>
          <p:grpSpPr>
            <a:xfrm rot="0">
              <a:off x="11582400" y="7266432"/>
              <a:ext cx="180175" cy="1935823"/>
              <a:chOff x="0" y="0"/>
              <a:chExt cx="180175" cy="1935823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68" id="68"/>
            <p:cNvGrpSpPr/>
            <p:nvPr/>
          </p:nvGrpSpPr>
          <p:grpSpPr>
            <a:xfrm rot="0">
              <a:off x="12038241" y="7429665"/>
              <a:ext cx="9924288" cy="633984"/>
              <a:chOff x="0" y="0"/>
              <a:chExt cx="9924288" cy="633984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70" id="70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Internal Communication</a:t>
                </a:r>
              </a:p>
            </p:txBody>
          </p:sp>
        </p:grpSp>
        <p:sp>
          <p:nvSpPr>
            <p:cNvPr name="TextBox 71" id="71"/>
            <p:cNvSpPr txBox="true"/>
            <p:nvPr/>
          </p:nvSpPr>
          <p:spPr>
            <a:xfrm rot="0">
              <a:off x="12160161" y="8159661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Transparency, clarity and voice at every level of the organization.</a:t>
              </a:r>
            </a:p>
          </p:txBody>
        </p:sp>
        <p:grpSp>
          <p:nvGrpSpPr>
            <p:cNvPr name="Group 72" id="72"/>
            <p:cNvGrpSpPr/>
            <p:nvPr/>
          </p:nvGrpSpPr>
          <p:grpSpPr>
            <a:xfrm rot="0">
              <a:off x="11582400" y="9412224"/>
              <a:ext cx="10640911" cy="1935823"/>
              <a:chOff x="0" y="0"/>
              <a:chExt cx="10640911" cy="1935823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10640949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0640949">
                    <a:moveTo>
                      <a:pt x="0" y="0"/>
                    </a:moveTo>
                    <a:lnTo>
                      <a:pt x="10640949" y="0"/>
                    </a:lnTo>
                    <a:lnTo>
                      <a:pt x="10640949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74" id="74"/>
            <p:cNvGrpSpPr/>
            <p:nvPr/>
          </p:nvGrpSpPr>
          <p:grpSpPr>
            <a:xfrm rot="0">
              <a:off x="11582400" y="9412224"/>
              <a:ext cx="180175" cy="1935823"/>
              <a:chOff x="0" y="0"/>
              <a:chExt cx="180175" cy="1935823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0" y="0"/>
                <a:ext cx="180213" cy="1935861"/>
              </a:xfrm>
              <a:custGeom>
                <a:avLst/>
                <a:gdLst/>
                <a:ahLst/>
                <a:cxnLst/>
                <a:rect r="r" b="b" t="t" l="l"/>
                <a:pathLst>
                  <a:path h="1935861" w="180213">
                    <a:moveTo>
                      <a:pt x="0" y="0"/>
                    </a:moveTo>
                    <a:lnTo>
                      <a:pt x="180213" y="0"/>
                    </a:lnTo>
                    <a:lnTo>
                      <a:pt x="180213" y="1935861"/>
                    </a:lnTo>
                    <a:lnTo>
                      <a:pt x="0" y="193586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76" id="76"/>
            <p:cNvGrpSpPr/>
            <p:nvPr/>
          </p:nvGrpSpPr>
          <p:grpSpPr>
            <a:xfrm rot="0">
              <a:off x="12038241" y="9575457"/>
              <a:ext cx="9924288" cy="633984"/>
              <a:chOff x="0" y="0"/>
              <a:chExt cx="9924288" cy="633984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9924288" cy="633984"/>
              </a:xfrm>
              <a:custGeom>
                <a:avLst/>
                <a:gdLst/>
                <a:ahLst/>
                <a:cxnLst/>
                <a:rect r="r" b="b" t="t" l="l"/>
                <a:pathLst>
                  <a:path h="633984" w="9924288">
                    <a:moveTo>
                      <a:pt x="0" y="0"/>
                    </a:moveTo>
                    <a:lnTo>
                      <a:pt x="9924288" y="0"/>
                    </a:lnTo>
                    <a:lnTo>
                      <a:pt x="9924288" y="633984"/>
                    </a:lnTo>
                    <a:lnTo>
                      <a:pt x="0" y="63398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55015" r="0" b="-255015"/>
                </a:stretch>
              </a:blip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-38100"/>
                <a:ext cx="9924288" cy="67208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Purpose-Driven Culture</a:t>
                </a:r>
              </a:p>
            </p:txBody>
          </p:sp>
        </p:grpSp>
        <p:sp>
          <p:nvSpPr>
            <p:cNvPr name="TextBox 79" id="79"/>
            <p:cNvSpPr txBox="true"/>
            <p:nvPr/>
          </p:nvSpPr>
          <p:spPr>
            <a:xfrm rot="0">
              <a:off x="12160161" y="10305453"/>
              <a:ext cx="9680448" cy="842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Connecting every role to meaningful impact for Ecuador's research world.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54777" cy="8236715"/>
            <a:chOff x="0" y="0"/>
            <a:chExt cx="22206369" cy="10982287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WELL-BEING MODEL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 Holistic Approach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6929" y="2894241"/>
              <a:ext cx="22189440" cy="877824"/>
              <a:chOff x="0" y="0"/>
              <a:chExt cx="22189440" cy="87782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2189439" cy="877824"/>
              </a:xfrm>
              <a:custGeom>
                <a:avLst/>
                <a:gdLst/>
                <a:ahLst/>
                <a:cxnLst/>
                <a:rect r="r" b="b" t="t" l="l"/>
                <a:pathLst>
                  <a:path h="877824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877824"/>
                    </a:lnTo>
                    <a:lnTo>
                      <a:pt x="0" y="877824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442538" r="0" b="-442538"/>
                </a:stretch>
              </a:blip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22189440" cy="91592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i="true">
                    <a:solidFill>
                      <a:srgbClr val="0D7C8F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"Well-being is not yoga classes or isolated activities. It is the emotional experience employees have inside the organization."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4072128"/>
              <a:ext cx="5203279" cy="3325711"/>
              <a:chOff x="0" y="0"/>
              <a:chExt cx="5203279" cy="332571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1967649" y="4576737"/>
              <a:ext cx="1267968" cy="1267968"/>
              <a:chOff x="0" y="0"/>
              <a:chExt cx="1267968" cy="1267968"/>
            </a:xfrm>
          </p:grpSpPr>
          <p:sp>
            <p:nvSpPr>
              <p:cNvPr name="Freeform 22" id="22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163233" y="6039777"/>
              <a:ext cx="4876800" cy="1170432"/>
              <a:chOff x="0" y="0"/>
              <a:chExt cx="4876800" cy="117043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Emotional</a:t>
                </a:r>
              </a:p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Well-Being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5413248" y="4072128"/>
              <a:ext cx="5203279" cy="3325711"/>
              <a:chOff x="0" y="0"/>
              <a:chExt cx="5203279" cy="33257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7380897" y="4576737"/>
              <a:ext cx="1267968" cy="1267968"/>
              <a:chOff x="0" y="0"/>
              <a:chExt cx="1267968" cy="1267968"/>
            </a:xfrm>
          </p:grpSpPr>
          <p:sp>
            <p:nvSpPr>
              <p:cNvPr name="Freeform 29" id="29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5576481" y="6039777"/>
              <a:ext cx="4876800" cy="1170432"/>
              <a:chOff x="0" y="0"/>
              <a:chExt cx="4876800" cy="1170432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Trust</a:t>
                </a: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10826496" y="4072128"/>
              <a:ext cx="5203279" cy="3325711"/>
              <a:chOff x="0" y="0"/>
              <a:chExt cx="5203279" cy="3325711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3A7D44"/>
              </a:solidFill>
              <a:ln w="25400" cap="sq">
                <a:solidFill>
                  <a:srgbClr val="3A7D44"/>
                </a:solidFill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2794145" y="4576737"/>
              <a:ext cx="1267968" cy="1267968"/>
              <a:chOff x="0" y="0"/>
              <a:chExt cx="1267968" cy="1267968"/>
            </a:xfrm>
          </p:grpSpPr>
          <p:sp>
            <p:nvSpPr>
              <p:cNvPr name="Freeform 36" id="36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989729" y="6039777"/>
              <a:ext cx="4876800" cy="1170432"/>
              <a:chOff x="0" y="0"/>
              <a:chExt cx="4876800" cy="1170432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Belonging</a:t>
                </a: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6239744" y="4072128"/>
              <a:ext cx="5203279" cy="3325711"/>
              <a:chOff x="0" y="0"/>
              <a:chExt cx="5203279" cy="3325711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42" id="42"/>
            <p:cNvGrpSpPr/>
            <p:nvPr/>
          </p:nvGrpSpPr>
          <p:grpSpPr>
            <a:xfrm rot="0">
              <a:off x="18207393" y="4576737"/>
              <a:ext cx="1267968" cy="1267968"/>
              <a:chOff x="0" y="0"/>
              <a:chExt cx="1267968" cy="1267968"/>
            </a:xfrm>
          </p:grpSpPr>
          <p:sp>
            <p:nvSpPr>
              <p:cNvPr name="Freeform 43" id="43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4" id="44"/>
            <p:cNvGrpSpPr/>
            <p:nvPr/>
          </p:nvGrpSpPr>
          <p:grpSpPr>
            <a:xfrm rot="0">
              <a:off x="16402977" y="6039777"/>
              <a:ext cx="4876800" cy="1170432"/>
              <a:chOff x="0" y="0"/>
              <a:chExt cx="4876800" cy="1170432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Growth</a:t>
                </a: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2706624" y="7656576"/>
              <a:ext cx="5203279" cy="3325711"/>
              <a:chOff x="0" y="0"/>
              <a:chExt cx="5203279" cy="3325711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4674273" y="8161185"/>
              <a:ext cx="1267968" cy="1267968"/>
              <a:chOff x="0" y="0"/>
              <a:chExt cx="1267968" cy="1267968"/>
            </a:xfrm>
          </p:grpSpPr>
          <p:sp>
            <p:nvSpPr>
              <p:cNvPr name="Freeform 50" id="50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0" t="0" r="0" b="0"/>
                </a:stretch>
              </a:blip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869857" y="9624225"/>
              <a:ext cx="4876800" cy="1170432"/>
              <a:chOff x="0" y="0"/>
              <a:chExt cx="4876800" cy="1170432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Recognition</a:t>
                </a: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8119872" y="7656576"/>
              <a:ext cx="5203279" cy="3325711"/>
              <a:chOff x="0" y="0"/>
              <a:chExt cx="5203279" cy="3325711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56" id="56"/>
            <p:cNvGrpSpPr/>
            <p:nvPr/>
          </p:nvGrpSpPr>
          <p:grpSpPr>
            <a:xfrm rot="0">
              <a:off x="10087521" y="8161185"/>
              <a:ext cx="1267968" cy="1267968"/>
              <a:chOff x="0" y="0"/>
              <a:chExt cx="1267968" cy="1267968"/>
            </a:xfrm>
          </p:grpSpPr>
          <p:sp>
            <p:nvSpPr>
              <p:cNvPr name="Freeform 57" id="57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0" t="0" r="0" b="0"/>
                </a:stretch>
              </a:blipFill>
            </p:spPr>
          </p:sp>
        </p:grpSp>
        <p:grpSp>
          <p:nvGrpSpPr>
            <p:cNvPr name="Group 58" id="58"/>
            <p:cNvGrpSpPr/>
            <p:nvPr/>
          </p:nvGrpSpPr>
          <p:grpSpPr>
            <a:xfrm rot="0">
              <a:off x="8283105" y="9624225"/>
              <a:ext cx="4876800" cy="1170432"/>
              <a:chOff x="0" y="0"/>
              <a:chExt cx="4876800" cy="1170432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Human</a:t>
                </a:r>
              </a:p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Connection</a:t>
                </a: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13533120" y="7656576"/>
              <a:ext cx="5203279" cy="3325711"/>
              <a:chOff x="0" y="0"/>
              <a:chExt cx="5203279" cy="3325711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5203317" cy="3325749"/>
              </a:xfrm>
              <a:custGeom>
                <a:avLst/>
                <a:gdLst/>
                <a:ahLst/>
                <a:cxnLst/>
                <a:rect r="r" b="b" t="t" l="l"/>
                <a:pathLst>
                  <a:path h="3325749" w="5203317">
                    <a:moveTo>
                      <a:pt x="0" y="0"/>
                    </a:moveTo>
                    <a:lnTo>
                      <a:pt x="5203317" y="0"/>
                    </a:lnTo>
                    <a:lnTo>
                      <a:pt x="5203317" y="3325749"/>
                    </a:lnTo>
                    <a:lnTo>
                      <a:pt x="0" y="3325749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15500769" y="8161185"/>
              <a:ext cx="1267968" cy="1267968"/>
              <a:chOff x="0" y="0"/>
              <a:chExt cx="1267968" cy="1267968"/>
            </a:xfrm>
          </p:grpSpPr>
          <p:sp>
            <p:nvSpPr>
              <p:cNvPr name="Freeform 64" id="64" descr="preencoded.png"/>
              <p:cNvSpPr/>
              <p:nvPr/>
            </p:nvSpPr>
            <p:spPr>
              <a:xfrm flipH="false" flipV="false" rot="0">
                <a:off x="0" y="0"/>
                <a:ext cx="1267968" cy="1267968"/>
              </a:xfrm>
              <a:custGeom>
                <a:avLst/>
                <a:gdLst/>
                <a:ahLst/>
                <a:cxnLst/>
                <a:rect r="r" b="b" t="t" l="l"/>
                <a:pathLst>
                  <a:path h="1267968" w="1267968">
                    <a:moveTo>
                      <a:pt x="0" y="0"/>
                    </a:moveTo>
                    <a:lnTo>
                      <a:pt x="1267968" y="0"/>
                    </a:lnTo>
                    <a:lnTo>
                      <a:pt x="1267968" y="1267968"/>
                    </a:lnTo>
                    <a:lnTo>
                      <a:pt x="0" y="126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0" t="0" r="0" b="0"/>
                </a:stretch>
              </a:blip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13696353" y="9624225"/>
              <a:ext cx="4876800" cy="1170432"/>
              <a:chOff x="0" y="0"/>
              <a:chExt cx="4876800" cy="1170432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4876800" cy="1170432"/>
              </a:xfrm>
              <a:custGeom>
                <a:avLst/>
                <a:gdLst/>
                <a:ahLst/>
                <a:cxnLst/>
                <a:rect r="r" b="b" t="t" l="l"/>
                <a:pathLst>
                  <a:path h="1170432" w="4876800"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1170432"/>
                    </a:lnTo>
                    <a:lnTo>
                      <a:pt x="0" y="117043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1187" r="0" b="-31187"/>
                </a:stretch>
              </a:blip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0" y="-38100"/>
                <a:ext cx="4876800" cy="120853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Purpose</a:t>
                </a: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01900" y="9509916"/>
            <a:ext cx="3086100" cy="777084"/>
            <a:chOff x="0" y="0"/>
            <a:chExt cx="812800" cy="2046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204664"/>
            </a:xfrm>
            <a:custGeom>
              <a:avLst/>
              <a:gdLst/>
              <a:ahLst/>
              <a:cxnLst/>
              <a:rect r="r" b="b" t="t" l="l"/>
              <a:pathLst>
                <a:path h="204664" w="812800">
                  <a:moveTo>
                    <a:pt x="102332" y="0"/>
                  </a:moveTo>
                  <a:lnTo>
                    <a:pt x="710468" y="0"/>
                  </a:lnTo>
                  <a:cubicBezTo>
                    <a:pt x="737608" y="0"/>
                    <a:pt x="763637" y="10781"/>
                    <a:pt x="782828" y="29972"/>
                  </a:cubicBezTo>
                  <a:cubicBezTo>
                    <a:pt x="802019" y="49163"/>
                    <a:pt x="812800" y="75192"/>
                    <a:pt x="812800" y="102332"/>
                  </a:cubicBezTo>
                  <a:lnTo>
                    <a:pt x="812800" y="102332"/>
                  </a:lnTo>
                  <a:cubicBezTo>
                    <a:pt x="812800" y="158849"/>
                    <a:pt x="766984" y="204664"/>
                    <a:pt x="710468" y="204664"/>
                  </a:cubicBezTo>
                  <a:lnTo>
                    <a:pt x="102332" y="204664"/>
                  </a:lnTo>
                  <a:cubicBezTo>
                    <a:pt x="75192" y="204664"/>
                    <a:pt x="49163" y="193883"/>
                    <a:pt x="29972" y="174692"/>
                  </a:cubicBezTo>
                  <a:cubicBezTo>
                    <a:pt x="10781" y="155501"/>
                    <a:pt x="0" y="129472"/>
                    <a:pt x="0" y="102332"/>
                  </a:cubicBezTo>
                  <a:lnTo>
                    <a:pt x="0" y="102332"/>
                  </a:lnTo>
                  <a:cubicBezTo>
                    <a:pt x="0" y="75192"/>
                    <a:pt x="10781" y="49163"/>
                    <a:pt x="29972" y="29972"/>
                  </a:cubicBezTo>
                  <a:cubicBezTo>
                    <a:pt x="49163" y="10781"/>
                    <a:pt x="75192" y="0"/>
                    <a:pt x="102332" y="0"/>
                  </a:cubicBezTo>
                  <a:close/>
                </a:path>
              </a:pathLst>
            </a:custGeom>
            <a:solidFill>
              <a:srgbClr val="21639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242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10263" y="499367"/>
            <a:ext cx="16654777" cy="8273291"/>
            <a:chOff x="0" y="0"/>
            <a:chExt cx="22206369" cy="1103105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886031" cy="716623"/>
              <a:chOff x="0" y="0"/>
              <a:chExt cx="5886031" cy="71662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86069" cy="716661"/>
              </a:xfrm>
              <a:custGeom>
                <a:avLst/>
                <a:gdLst/>
                <a:ahLst/>
                <a:cxnLst/>
                <a:rect r="r" b="b" t="t" l="l"/>
                <a:pathLst>
                  <a:path h="716661" w="5886069">
                    <a:moveTo>
                      <a:pt x="0" y="0"/>
                    </a:moveTo>
                    <a:lnTo>
                      <a:pt x="5886069" y="0"/>
                    </a:lnTo>
                    <a:lnTo>
                      <a:pt x="5886069" y="716661"/>
                    </a:lnTo>
                    <a:lnTo>
                      <a:pt x="0" y="716661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929" y="16929"/>
              <a:ext cx="5852160" cy="682752"/>
              <a:chOff x="0" y="0"/>
              <a:chExt cx="5852160" cy="6827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52160" cy="682752"/>
              </a:xfrm>
              <a:custGeom>
                <a:avLst/>
                <a:gdLst/>
                <a:ahLst/>
                <a:cxnLst/>
                <a:rect r="r" b="b" t="t" l="l"/>
                <a:pathLst>
                  <a:path h="682752" w="5852160">
                    <a:moveTo>
                      <a:pt x="0" y="0"/>
                    </a:moveTo>
                    <a:lnTo>
                      <a:pt x="5852160" y="0"/>
                    </a:lnTo>
                    <a:lnTo>
                      <a:pt x="5852160" y="682752"/>
                    </a:lnTo>
                    <a:lnTo>
                      <a:pt x="0" y="682752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17014" r="0" b="-117014"/>
                </a:stretch>
              </a:blip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5852160" cy="72085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60"/>
                  </a:lnSpc>
                </a:pPr>
                <a:r>
                  <a:rPr lang="en-US" sz="1800" b="true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OUR PEOPLE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6929" y="1041057"/>
              <a:ext cx="22189440" cy="1511808"/>
              <a:chOff x="0" y="0"/>
              <a:chExt cx="22189440" cy="151180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2189439" cy="1511808"/>
              </a:xfrm>
              <a:custGeom>
                <a:avLst/>
                <a:gdLst/>
                <a:ahLst/>
                <a:cxnLst/>
                <a:rect r="r" b="b" t="t" l="l"/>
                <a:pathLst>
                  <a:path h="1511808" w="22189439">
                    <a:moveTo>
                      <a:pt x="0" y="0"/>
                    </a:moveTo>
                    <a:lnTo>
                      <a:pt x="22189439" y="0"/>
                    </a:lnTo>
                    <a:lnTo>
                      <a:pt x="22189439" y="1511808"/>
                    </a:lnTo>
                    <a:lnTo>
                      <a:pt x="0" y="1511808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235990" r="0" b="-235990"/>
                </a:stretch>
              </a:blip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23825"/>
                <a:ext cx="22189440" cy="1635633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7680"/>
                  </a:lnSpc>
                </a:pPr>
                <a:r>
                  <a:rPr lang="en-US" sz="6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When Family Becomes Part of the Culture</a:t>
                </a: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38849" y="3117507"/>
              <a:ext cx="10728960" cy="2495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B2E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One of our most powerful initiatives was the Excelencia Académica event. Every year, we invited the children of our team members to celebrate their academic achievements — on stage, in front of their parents and the entire CEDIA family.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38849" y="5872899"/>
              <a:ext cx="10728960" cy="788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1B2E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One child looked at her father and said: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0" y="6925056"/>
              <a:ext cx="11006671" cy="2521039"/>
              <a:chOff x="0" y="0"/>
              <a:chExt cx="11006671" cy="252103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1006709" cy="2521077"/>
              </a:xfrm>
              <a:custGeom>
                <a:avLst/>
                <a:gdLst/>
                <a:ahLst/>
                <a:cxnLst/>
                <a:rect r="r" b="b" t="t" l="l"/>
                <a:pathLst>
                  <a:path h="2521077" w="11006709">
                    <a:moveTo>
                      <a:pt x="0" y="0"/>
                    </a:moveTo>
                    <a:lnTo>
                      <a:pt x="11006709" y="0"/>
                    </a:lnTo>
                    <a:lnTo>
                      <a:pt x="11006709" y="2521077"/>
                    </a:lnTo>
                    <a:lnTo>
                      <a:pt x="0" y="2521077"/>
                    </a:lnTo>
                    <a:close/>
                  </a:path>
                </a:pathLst>
              </a:custGeom>
              <a:solidFill>
                <a:srgbClr val="1B3A5C"/>
              </a:solidFill>
              <a:ln w="25400" cap="sq">
                <a:solidFill>
                  <a:srgbClr val="1B3A5C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260769" y="7039521"/>
              <a:ext cx="10485120" cy="2292096"/>
              <a:chOff x="0" y="0"/>
              <a:chExt cx="10485120" cy="2292096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0485120" cy="2292096"/>
              </a:xfrm>
              <a:custGeom>
                <a:avLst/>
                <a:gdLst/>
                <a:ahLst/>
                <a:cxnLst/>
                <a:rect r="r" b="b" t="t" l="l"/>
                <a:pathLst>
                  <a:path h="2292096" w="10485120">
                    <a:moveTo>
                      <a:pt x="0" y="0"/>
                    </a:moveTo>
                    <a:lnTo>
                      <a:pt x="10485120" y="0"/>
                    </a:lnTo>
                    <a:lnTo>
                      <a:pt x="10485120" y="2292096"/>
                    </a:lnTo>
                    <a:lnTo>
                      <a:pt x="0" y="2292096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39133" r="0" b="-39133"/>
                </a:stretch>
              </a:blip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66675"/>
                <a:ext cx="10485120" cy="2358771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3600"/>
                  </a:lnSpc>
                </a:pPr>
                <a:r>
                  <a:rPr lang="en-US" b="true" sz="3000" i="true">
                    <a:solidFill>
                      <a:srgbClr val="C8972D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"The place where you work sees me.</a:t>
                </a:r>
              </a:p>
              <a:p>
                <a:pPr algn="l">
                  <a:lnSpc>
                    <a:spcPts val="3600"/>
                  </a:lnSpc>
                </a:pPr>
                <a:r>
                  <a:rPr lang="en-US" b="true" sz="3000" i="true">
                    <a:solidFill>
                      <a:srgbClr val="C8972D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The place where you work is proud of our family."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11826240" y="3096768"/>
              <a:ext cx="10275151" cy="2472271"/>
              <a:chOff x="0" y="0"/>
              <a:chExt cx="10275151" cy="247227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275189" cy="2472309"/>
              </a:xfrm>
              <a:custGeom>
                <a:avLst/>
                <a:gdLst/>
                <a:ahLst/>
                <a:cxnLst/>
                <a:rect r="r" b="b" t="t" l="l"/>
                <a:pathLst>
                  <a:path h="2472309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472309"/>
                    </a:lnTo>
                    <a:lnTo>
                      <a:pt x="0" y="2472309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11826240" y="3096768"/>
              <a:ext cx="10275151" cy="204559"/>
              <a:chOff x="0" y="0"/>
              <a:chExt cx="10275151" cy="20455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27518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D95D27"/>
              </a:solidFill>
              <a:ln w="25400" cap="sq">
                <a:solidFill>
                  <a:srgbClr val="D95D27"/>
                </a:solidFill>
                <a:prstDash val="solid"/>
                <a:miter/>
              </a:ln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2282081" y="3796449"/>
              <a:ext cx="975360" cy="975360"/>
              <a:chOff x="0" y="0"/>
              <a:chExt cx="975360" cy="975360"/>
            </a:xfrm>
          </p:grpSpPr>
          <p:sp>
            <p:nvSpPr>
              <p:cNvPr name="Freeform 28" id="28" descr="preencoded.png"/>
              <p:cNvSpPr/>
              <p:nvPr/>
            </p:nvSpPr>
            <p:spPr>
              <a:xfrm flipH="false" flipV="false" rot="0">
                <a:off x="0" y="0"/>
                <a:ext cx="975360" cy="975360"/>
              </a:xfrm>
              <a:custGeom>
                <a:avLst/>
                <a:gdLst/>
                <a:ahLst/>
                <a:cxnLst/>
                <a:rect r="r" b="b" t="t" l="l"/>
                <a:pathLst>
                  <a:path h="975360" w="975360">
                    <a:moveTo>
                      <a:pt x="0" y="0"/>
                    </a:moveTo>
                    <a:lnTo>
                      <a:pt x="975360" y="0"/>
                    </a:lnTo>
                    <a:lnTo>
                      <a:pt x="975360" y="975360"/>
                    </a:lnTo>
                    <a:lnTo>
                      <a:pt x="0" y="975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0" r="0" b="0"/>
                </a:stretch>
              </a:blip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13550049" y="3357537"/>
              <a:ext cx="8339328" cy="731520"/>
              <a:chOff x="0" y="0"/>
              <a:chExt cx="8339328" cy="73152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33932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8339328">
                    <a:moveTo>
                      <a:pt x="0" y="0"/>
                    </a:moveTo>
                    <a:lnTo>
                      <a:pt x="8339328" y="0"/>
                    </a:lnTo>
                    <a:lnTo>
                      <a:pt x="833932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72129" r="0" b="-172129"/>
                </a:stretch>
              </a:blip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38100"/>
                <a:ext cx="8339328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Emotional Bond</a:t>
                </a: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13671969" y="4233837"/>
              <a:ext cx="8095488" cy="1086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When families feel included, employees feel fully seen.</a:t>
              </a:r>
            </a:p>
          </p:txBody>
        </p:sp>
        <p:grpSp>
          <p:nvGrpSpPr>
            <p:cNvPr name="Group 33" id="33"/>
            <p:cNvGrpSpPr/>
            <p:nvPr/>
          </p:nvGrpSpPr>
          <p:grpSpPr>
            <a:xfrm rot="0">
              <a:off x="11826240" y="5827776"/>
              <a:ext cx="10275151" cy="2472271"/>
              <a:chOff x="0" y="0"/>
              <a:chExt cx="10275151" cy="2472271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275189" cy="2472309"/>
              </a:xfrm>
              <a:custGeom>
                <a:avLst/>
                <a:gdLst/>
                <a:ahLst/>
                <a:cxnLst/>
                <a:rect r="r" b="b" t="t" l="l"/>
                <a:pathLst>
                  <a:path h="2472309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472309"/>
                    </a:lnTo>
                    <a:lnTo>
                      <a:pt x="0" y="2472309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1826240" y="5827776"/>
              <a:ext cx="10275151" cy="204559"/>
              <a:chOff x="0" y="0"/>
              <a:chExt cx="10275151" cy="20455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27518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C8972D"/>
              </a:solidFill>
              <a:ln w="25400" cap="sq">
                <a:solidFill>
                  <a:srgbClr val="C8972D"/>
                </a:solidFill>
                <a:prstDash val="solid"/>
                <a:miter/>
              </a:ln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2282081" y="6527457"/>
              <a:ext cx="975360" cy="975360"/>
              <a:chOff x="0" y="0"/>
              <a:chExt cx="975360" cy="975360"/>
            </a:xfrm>
          </p:grpSpPr>
          <p:sp>
            <p:nvSpPr>
              <p:cNvPr name="Freeform 38" id="38" descr="preencoded.png"/>
              <p:cNvSpPr/>
              <p:nvPr/>
            </p:nvSpPr>
            <p:spPr>
              <a:xfrm flipH="false" flipV="false" rot="0">
                <a:off x="0" y="0"/>
                <a:ext cx="975360" cy="975360"/>
              </a:xfrm>
              <a:custGeom>
                <a:avLst/>
                <a:gdLst/>
                <a:ahLst/>
                <a:cxnLst/>
                <a:rect r="r" b="b" t="t" l="l"/>
                <a:pathLst>
                  <a:path h="975360" w="975360">
                    <a:moveTo>
                      <a:pt x="0" y="0"/>
                    </a:moveTo>
                    <a:lnTo>
                      <a:pt x="975360" y="0"/>
                    </a:lnTo>
                    <a:lnTo>
                      <a:pt x="975360" y="975360"/>
                    </a:lnTo>
                    <a:lnTo>
                      <a:pt x="0" y="975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3550049" y="6088545"/>
              <a:ext cx="8339328" cy="731520"/>
              <a:chOff x="0" y="0"/>
              <a:chExt cx="8339328" cy="73152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33932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8339328">
                    <a:moveTo>
                      <a:pt x="0" y="0"/>
                    </a:moveTo>
                    <a:lnTo>
                      <a:pt x="8339328" y="0"/>
                    </a:lnTo>
                    <a:lnTo>
                      <a:pt x="833932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72129" r="0" b="-172129"/>
                </a:stretch>
              </a:blip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8339328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Pride &amp; Recognition</a:t>
                </a: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13671969" y="6964845"/>
              <a:ext cx="8095488" cy="1086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Celebrating people's lives — not just their deliverables.</a:t>
              </a:r>
            </a:p>
          </p:txBody>
        </p:sp>
        <p:grpSp>
          <p:nvGrpSpPr>
            <p:cNvPr name="Group 43" id="43"/>
            <p:cNvGrpSpPr/>
            <p:nvPr/>
          </p:nvGrpSpPr>
          <p:grpSpPr>
            <a:xfrm rot="0">
              <a:off x="11826240" y="8558784"/>
              <a:ext cx="10275151" cy="2472271"/>
              <a:chOff x="0" y="0"/>
              <a:chExt cx="10275151" cy="247227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275189" cy="2472309"/>
              </a:xfrm>
              <a:custGeom>
                <a:avLst/>
                <a:gdLst/>
                <a:ahLst/>
                <a:cxnLst/>
                <a:rect r="r" b="b" t="t" l="l"/>
                <a:pathLst>
                  <a:path h="2472309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472309"/>
                    </a:lnTo>
                    <a:lnTo>
                      <a:pt x="0" y="2472309"/>
                    </a:lnTo>
                    <a:close/>
                  </a:path>
                </a:pathLst>
              </a:custGeom>
              <a:solidFill>
                <a:srgbClr val="EBF2F7"/>
              </a:solidFill>
              <a:ln w="25400" cap="sq">
                <a:solidFill>
                  <a:srgbClr val="D8E6EE"/>
                </a:solidFill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1826240" y="8558784"/>
              <a:ext cx="10275151" cy="204559"/>
              <a:chOff x="0" y="0"/>
              <a:chExt cx="10275151" cy="20455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275189" cy="204597"/>
              </a:xfrm>
              <a:custGeom>
                <a:avLst/>
                <a:gdLst/>
                <a:ahLst/>
                <a:cxnLst/>
                <a:rect r="r" b="b" t="t" l="l"/>
                <a:pathLst>
                  <a:path h="204597" w="10275189">
                    <a:moveTo>
                      <a:pt x="0" y="0"/>
                    </a:moveTo>
                    <a:lnTo>
                      <a:pt x="10275189" y="0"/>
                    </a:lnTo>
                    <a:lnTo>
                      <a:pt x="10275189" y="204597"/>
                    </a:lnTo>
                    <a:lnTo>
                      <a:pt x="0" y="204597"/>
                    </a:lnTo>
                    <a:close/>
                  </a:path>
                </a:pathLst>
              </a:custGeom>
              <a:solidFill>
                <a:srgbClr val="0D7C8F"/>
              </a:solidFill>
              <a:ln w="25400" cap="sq">
                <a:solidFill>
                  <a:srgbClr val="0D7C8F"/>
                </a:solidFill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2282081" y="9258465"/>
              <a:ext cx="975360" cy="975360"/>
              <a:chOff x="0" y="0"/>
              <a:chExt cx="975360" cy="975360"/>
            </a:xfrm>
          </p:grpSpPr>
          <p:sp>
            <p:nvSpPr>
              <p:cNvPr name="Freeform 48" id="48" descr="preencoded.png"/>
              <p:cNvSpPr/>
              <p:nvPr/>
            </p:nvSpPr>
            <p:spPr>
              <a:xfrm flipH="false" flipV="false" rot="0">
                <a:off x="0" y="0"/>
                <a:ext cx="975360" cy="975360"/>
              </a:xfrm>
              <a:custGeom>
                <a:avLst/>
                <a:gdLst/>
                <a:ahLst/>
                <a:cxnLst/>
                <a:rect r="r" b="b" t="t" l="l"/>
                <a:pathLst>
                  <a:path h="975360" w="975360">
                    <a:moveTo>
                      <a:pt x="0" y="0"/>
                    </a:moveTo>
                    <a:lnTo>
                      <a:pt x="975360" y="0"/>
                    </a:lnTo>
                    <a:lnTo>
                      <a:pt x="975360" y="975360"/>
                    </a:lnTo>
                    <a:lnTo>
                      <a:pt x="0" y="975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3550049" y="8819553"/>
              <a:ext cx="8339328" cy="731520"/>
              <a:chOff x="0" y="0"/>
              <a:chExt cx="8339328" cy="73152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339328" cy="731520"/>
              </a:xfrm>
              <a:custGeom>
                <a:avLst/>
                <a:gdLst/>
                <a:ahLst/>
                <a:cxnLst/>
                <a:rect r="r" b="b" t="t" l="l"/>
                <a:pathLst>
                  <a:path h="731520" w="8339328">
                    <a:moveTo>
                      <a:pt x="0" y="0"/>
                    </a:moveTo>
                    <a:lnTo>
                      <a:pt x="8339328" y="0"/>
                    </a:lnTo>
                    <a:lnTo>
                      <a:pt x="8339328" y="731520"/>
                    </a:lnTo>
                    <a:lnTo>
                      <a:pt x="0" y="731520"/>
                    </a:lnTo>
                    <a:close/>
                  </a:path>
                </a:pathLst>
              </a:custGeom>
              <a:blipFill>
                <a:blip r:embed="rId4">
                  <a:alphaModFix amt="0"/>
                </a:blip>
                <a:stretch>
                  <a:fillRect l="0" t="-172129" r="0" b="-172129"/>
                </a:stretch>
              </a:blip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38100"/>
                <a:ext cx="8339328" cy="76962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2879"/>
                  </a:lnSpc>
                </a:pPr>
                <a:r>
                  <a:rPr lang="en-US" sz="2400" b="true">
                    <a:solidFill>
                      <a:srgbClr val="1B3A5C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Belonging Amplified</a:t>
                </a: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13671969" y="9695853"/>
              <a:ext cx="8095488" cy="1086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A647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Culture that extends beyond the office walls.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DAHJZbvAd38</dc:identifier>
  <dcterms:modified xsi:type="dcterms:W3CDTF">2011-08-01T06:04:30Z</dcterms:modified>
  <cp:revision>1</cp:revision>
  <dc:title>CEDIA_TNC26_v3.pptx</dc:title>
</cp:coreProperties>
</file>