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1" roundtripDataSignature="AMtx7mjwIX1mgJ8RsY8leFaeSjFn6YU7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/>
              <a:t>Today I would like to share our journey of building resilient digital infrastructure through DevOps automation and how this aligns with the Finnish concept of "Sisu"—the determination to continue despite challenges.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/>
              <a:t>This presentation is not just about technology. It is about how people, processes, and automation come together to keep critical digital services available when failures inevitably occur.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/>
              <a:t>At RENU, resilience is not theoretical. It is something we practice every day while supporting hundreds of institutions and thousands of researchers, students, and educators.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e4e2d6323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3e4e2d6323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Automation extends beyond infrastructure.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also applies to software delivery.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Previously, defects sometimes reached production because testing relied heavily on manual processes.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Today, automated pipelines validate code before deployment.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commit passes through testing, security checks, and deployment workflows.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something fails, deployment stops automatically, This reduces human error and increases confidence.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Teams can release changes more frequently because the pipeline acts as a safety net.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of fearing deployments, we now view them as routine operations.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confidence is a critical component of resilience.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3e4e2d6323a_0_4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e5b5b52f4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3e5b5b52f4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Perhaps the most visible expression of resilience is self-healing infrastructure.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a service that crashes because of a memory leak.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Previously, someone would receive a call, log in, investigate, and restart the service manually, Today, platforms such as Kubernetes can detect the failure and automatically restart workloads.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Traffic can be redirected to healthy instances.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Retries and circuit breakers prevent cascading failures.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Auto-scaling helps systems adapt to increased demand.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objective is simple: - </a:t>
            </a:r>
            <a:r>
              <a:rPr b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 systems to recover themselves whenever possible.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best incident response is the one that happens automatically.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362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3e5b5b52f40_0_11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e5b5b52f40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3e5b5b52f40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>
                <a:latin typeface="Calibri"/>
                <a:ea typeface="Calibri"/>
                <a:cs typeface="Calibri"/>
                <a:sym typeface="Calibri"/>
              </a:rPr>
              <a:t>Technology alone does not create resilience.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>
                <a:latin typeface="Calibri"/>
                <a:ea typeface="Calibri"/>
                <a:cs typeface="Calibri"/>
                <a:sym typeface="Calibri"/>
              </a:rPr>
              <a:t>People and culture matter equally.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One important practice is conducting blameless postmortems.Instead of asking who caused the problem, we ask what conditions allowed the problem to occur.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This encourages learning and transparency.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>
                <a:latin typeface="Calibri"/>
                <a:ea typeface="Calibri"/>
                <a:cs typeface="Calibri"/>
                <a:sym typeface="Calibri"/>
              </a:rPr>
              <a:t>Documentation is another critical factor.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Knowledge should belong to the organization, not to a single individual.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>
                <a:latin typeface="Calibri"/>
                <a:ea typeface="Calibri"/>
                <a:cs typeface="Calibri"/>
                <a:sym typeface="Calibri"/>
              </a:rPr>
              <a:t>Shared ownership ensures that reliability becomes everyone's responsibility.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Finally, every incident becomes an opportunity to improve.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>
                <a:latin typeface="Calibri"/>
                <a:ea typeface="Calibri"/>
                <a:cs typeface="Calibri"/>
                <a:sym typeface="Calibri"/>
              </a:rPr>
              <a:t>Resilience grows when organizations consistently learn from experience.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e5b5b52f40_0_17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e5b5b52f40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3e5b5b52f40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81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Looking back, there are three key lessons we have learned.</a:t>
            </a:r>
            <a:endParaRPr sz="1481">
              <a:solidFill>
                <a:srgbClr val="0D1B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81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First, automate repetitive work.</a:t>
            </a:r>
            <a:endParaRPr b="1" sz="1481">
              <a:solidFill>
                <a:srgbClr val="0D1B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81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Anything repeated regularly is a candidate for automation.</a:t>
            </a:r>
            <a:endParaRPr sz="1481">
              <a:solidFill>
                <a:srgbClr val="0D1B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81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Second, expect failures and design for recovery.</a:t>
            </a:r>
            <a:endParaRPr b="1" sz="1481">
              <a:solidFill>
                <a:srgbClr val="0D1B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81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Failures are inevitable, so resilience must be intentional.</a:t>
            </a:r>
            <a:endParaRPr sz="1481">
              <a:solidFill>
                <a:srgbClr val="0D1B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81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Third, measure, learn, and improve continuously.</a:t>
            </a:r>
            <a:endParaRPr b="1" sz="1481">
              <a:solidFill>
                <a:srgbClr val="0D1B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81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Resilience is not a destination.</a:t>
            </a:r>
            <a:endParaRPr sz="1481">
              <a:solidFill>
                <a:srgbClr val="0D1B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81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It is an ongoing process of refinement.</a:t>
            </a:r>
            <a:endParaRPr sz="1481">
              <a:solidFill>
                <a:srgbClr val="0D1B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81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These lessons have helped us build systems that are more reliable and teams that are more confident.</a:t>
            </a:r>
            <a:endParaRPr b="1" sz="1481">
              <a:solidFill>
                <a:srgbClr val="0D1B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81">
              <a:solidFill>
                <a:srgbClr val="0D1B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3e5b5b52f40_0_23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e5d86634e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g3e5d86634e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/>
              <a:t>At this point, it becomes clear that resilience does not come from a single technology.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/>
              <a:t>It emerges from the combined effect of Infrastructure as Code, observability, CI/CD, self-healing systems, and strong organizational culture.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Each practice reinforces the others.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/>
              <a:t>Together they create systems that can withstand disruption and recover quickly.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Resilience is not about avoiding every failure.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It is about building systems and teams that recover, adapt, and continue delivering value.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That is the essence of Digital Sisu.</a:t>
            </a:r>
            <a:endParaRPr sz="1400"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/>
          </a:p>
        </p:txBody>
      </p:sp>
      <p:sp>
        <p:nvSpPr>
          <p:cNvPr id="259" name="Google Shape;259;g3e5d86634e4_0_7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00"/>
              <a:t>RENU is Uganda's National Research and Education Network located in East Africa.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/>
              <a:t>Today we connect more than one thousand sites and support over four hundred member institutions across the country.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/>
              <a:t>Beyond connectivity, we provide a growing portfolio of digital services including identity management, cloud services, collaboration platforms, eduroam, security services, and institutional applications.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/>
              <a:t>Because so many institutions depend on us, reliability is not optional. Every outage has a direct impact on learning, research, and administration.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/>
              <a:t>This reality has shaped how we think about resilience.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01" name="Google Shape;101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e480261b1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e480261b1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Let me start with a simple question: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/>
              <a:t>What happens when a critical service fails at 2 a.m.?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For many organizations, failure is viewed as an exception.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In reality, failures are guaranteed - Services go down, Deployments fail, Networks experience outages, Human beings make mistakes.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At RENU, we have experienced all of these situations - Identity services have gone offline, Routing changes have interrupted connectivity, Software releases have introduced unexpected problems.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/>
              <a:t>The key lesson is that resilience is not about preventing every failure.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400"/>
              <a:t>Resilience is about how quickly and effectively we respond when failures occur.</a:t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8" name="Google Shape;108;g3e480261b1c_0_3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e5d86634e4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e5d86634e4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an NREN, we operate in an environment where expectations continue to increase.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relatively lean teams managing infrastructure that supports large communities of students, researchers, and educators, At the same time, services are becoming increasingly interconnected and complex.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Users expect the same reliability they receive from public utilities.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services become essential, downtime becomes unacceptable.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created an important realization for us: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cannot scale reliability through manual effort alone.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Something had to change.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3e5d86634e4_0_14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e5d86634e4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e5d86634e4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Like many organizations, we once relied heavily on manual processes.</a:t>
            </a:r>
            <a:endParaRPr b="1" sz="1600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Manual configuration - </a:t>
            </a:r>
            <a:r>
              <a:rPr lang="en-GB" sz="1600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 No version control. Knowledge walks out the door with each engineer →</a:t>
            </a:r>
            <a:r>
              <a:rPr lang="en-GB" sz="1600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One failed server meant days of manual work, rebuilding from memory</a:t>
            </a:r>
            <a:endParaRPr sz="1600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No monitoring</a:t>
            </a:r>
            <a:r>
              <a:rPr lang="en-GB" sz="1600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 - We found out about outages when users called  →  Users were our monitoring system. always reactive, never proactive</a:t>
            </a:r>
            <a:endParaRPr sz="1600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Deployments feared</a:t>
            </a:r>
            <a:r>
              <a:rPr lang="en-GB" sz="1600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 - Deployments were stressful events because every release introduced uncertainty. A bad deploy meant hours of manual rollback with no safety net.  → Fear of change meant slow iteration</a:t>
            </a:r>
            <a:endParaRPr sz="1600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As a result, teams became cautious about change, Innovation slowed because reliability depended too heavily on individuals.</a:t>
            </a:r>
            <a:endParaRPr sz="1600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The challenge was not simply technical debt, The challenge was operational risk.</a:t>
            </a:r>
            <a:endParaRPr b="1" sz="1600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We needed a more sustainable approach.</a:t>
            </a:r>
            <a:endParaRPr sz="1600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e49e8e1f40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e49e8e1f40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/>
              <a:t>So how did RENU respond?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/>
              <a:t>The answer was not a single tool.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/>
              <a:t>It was a shift toward DevOps principles and automation.</a:t>
            </a:r>
            <a:endParaRPr b="1"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/>
              <a:t>We began treating resilience as something that could be designed into our systems rather than achieved through heroics.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/>
              <a:t>The next few slides will highlight the major changes that enabled this transformation.</a:t>
            </a:r>
            <a:endParaRPr sz="1500"/>
          </a:p>
          <a:p>
            <a:pPr indent="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500"/>
          </a:p>
        </p:txBody>
      </p:sp>
      <p:sp>
        <p:nvSpPr>
          <p:cNvPr id="151" name="Google Shape;151;g3e49e8e1f40_0_34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e5d86634e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e5d86634e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/>
              <a:t>DevOps changed how we think about operations.</a:t>
            </a:r>
            <a:endParaRPr b="1"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/>
              <a:t>Previously, we had unique servers, reactive firefighting, tribal knowledge, and fear of change.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/>
              <a:t>Through automation, Infrastructure as Code, observability, CI/CD, and self-healing systems, we created repeatable and predictable processes.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/>
              <a:t>The outcome was resilience.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/>
              <a:t>Systems recovered faster, Teams learned from failures, Changes became safer, Reliability became a shared responsibility.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/>
              <a:t>Most importantly, people gained confidence to innovate.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/>
              <a:t>DevOps is not just about tools.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/>
              <a:t>It is a cultural shift in how teams build and operate systems.</a:t>
            </a:r>
            <a:endParaRPr b="1" sz="1300"/>
          </a:p>
          <a:p>
            <a: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00"/>
          </a:p>
        </p:txBody>
      </p:sp>
      <p:sp>
        <p:nvSpPr>
          <p:cNvPr id="159" name="Google Shape;159;g3e5d86634e4_0_5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9e8e1f40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3e49e8e1f40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most impactful changes was Infrastructure as Code.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Previously, rebuilding infrastructure often required manually repeating steps from memory.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Today, infrastructure definitions exist as code.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are version controlled, Every modification is reviewed and tracked, Environments can be provisioned automatically and consistently, Development, staging, and production behave the same way.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failures occur, recovery becomes faster because environments can be recreated from code.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of spending days rebuilding infrastructure, we can restore services in minutes.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 became reproducible, predictable, and resilient.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e49e8e1f40_0_41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e49e8e1f40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3e49e8e1f40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major improvement came through observability.</a:t>
            </a:r>
            <a:endParaRPr b="1" sz="15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Traditionally, users were our monitoring system.</a:t>
            </a:r>
            <a:endParaRPr sz="15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learned about outages only after receiving complaints.</a:t>
            </a:r>
            <a:endParaRPr sz="15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we rely on metrics, logs, traces, and alerts.</a:t>
            </a:r>
            <a:endParaRPr sz="15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Metrics tell us whether systems are healthy, Logs explain what happened, Traces show how requests move through distributed services, Alerts notify engineers before users notice problems.</a:t>
            </a:r>
            <a:endParaRPr sz="15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shift from reactive operations to proactive operations fundamentally changed how we manage reliability.</a:t>
            </a:r>
            <a:endParaRPr b="1" sz="15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6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Observability gives us visibility, and visibility enables faster decision-making during incidents.</a:t>
            </a:r>
            <a:endParaRPr b="1" sz="15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6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3e49e8e1f40_0_46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1"/>
          <p:cNvCxnSpPr/>
          <p:nvPr/>
        </p:nvCxnSpPr>
        <p:spPr>
          <a:xfrm>
            <a:off x="43862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EB222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11"/>
          <p:cNvSpPr txBox="1"/>
          <p:nvPr>
            <p:ph type="ctrTitle"/>
          </p:nvPr>
        </p:nvSpPr>
        <p:spPr>
          <a:xfrm>
            <a:off x="311708" y="12017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11"/>
          <p:cNvSpPr txBox="1"/>
          <p:nvPr>
            <p:ph idx="1" type="subTitle"/>
          </p:nvPr>
        </p:nvSpPr>
        <p:spPr>
          <a:xfrm>
            <a:off x="311700" y="32913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4" name="Google Shape;14;p11"/>
          <p:cNvCxnSpPr/>
          <p:nvPr/>
        </p:nvCxnSpPr>
        <p:spPr>
          <a:xfrm>
            <a:off x="27860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26ABE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11"/>
          <p:cNvSpPr txBox="1"/>
          <p:nvPr/>
        </p:nvSpPr>
        <p:spPr>
          <a:xfrm>
            <a:off x="3014125" y="4826075"/>
            <a:ext cx="2992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Connection | Collaboration | Community </a:t>
            </a:r>
            <a:endParaRPr b="0" i="0" sz="10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AB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11"/>
          <p:cNvCxnSpPr/>
          <p:nvPr/>
        </p:nvCxnSpPr>
        <p:spPr>
          <a:xfrm>
            <a:off x="11096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2E319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35425" y="226958"/>
            <a:ext cx="2652713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1" name="Google Shape;21;p13"/>
          <p:cNvCxnSpPr/>
          <p:nvPr/>
        </p:nvCxnSpPr>
        <p:spPr>
          <a:xfrm>
            <a:off x="43862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EB222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p13"/>
          <p:cNvCxnSpPr/>
          <p:nvPr/>
        </p:nvCxnSpPr>
        <p:spPr>
          <a:xfrm>
            <a:off x="27860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26ABE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13"/>
          <p:cNvSpPr txBox="1"/>
          <p:nvPr/>
        </p:nvSpPr>
        <p:spPr>
          <a:xfrm>
            <a:off x="3014125" y="4826075"/>
            <a:ext cx="2992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Connection | Collaboration | Community </a:t>
            </a:r>
            <a:endParaRPr b="0" i="0" sz="10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AB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13"/>
          <p:cNvCxnSpPr/>
          <p:nvPr/>
        </p:nvCxnSpPr>
        <p:spPr>
          <a:xfrm>
            <a:off x="11096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2E319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5" name="Google Shape;2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06322" y="83781"/>
            <a:ext cx="1474052" cy="508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17"/>
          <p:cNvCxnSpPr/>
          <p:nvPr/>
        </p:nvCxnSpPr>
        <p:spPr>
          <a:xfrm>
            <a:off x="43862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EB222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17"/>
          <p:cNvCxnSpPr/>
          <p:nvPr/>
        </p:nvCxnSpPr>
        <p:spPr>
          <a:xfrm>
            <a:off x="27860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26ABE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17"/>
          <p:cNvSpPr txBox="1"/>
          <p:nvPr/>
        </p:nvSpPr>
        <p:spPr>
          <a:xfrm>
            <a:off x="3014125" y="4826075"/>
            <a:ext cx="2992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Connection | Collaboration | Community </a:t>
            </a:r>
            <a:endParaRPr b="0" i="0" sz="10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ABE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AB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32;p17"/>
          <p:cNvCxnSpPr/>
          <p:nvPr/>
        </p:nvCxnSpPr>
        <p:spPr>
          <a:xfrm>
            <a:off x="11096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2E319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" name="Google Shape;3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35425" y="226958"/>
            <a:ext cx="2652713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D5E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>
            <p:ph type="title"/>
          </p:nvPr>
        </p:nvSpPr>
        <p:spPr>
          <a:xfrm>
            <a:off x="265500" y="15379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" name="Google Shape;37;p12"/>
          <p:cNvSpPr txBox="1"/>
          <p:nvPr>
            <p:ph idx="1" type="subTitle"/>
          </p:nvPr>
        </p:nvSpPr>
        <p:spPr>
          <a:xfrm>
            <a:off x="265500" y="3107875"/>
            <a:ext cx="4045199" cy="123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0" name="Google Shape;40;p12"/>
          <p:cNvCxnSpPr/>
          <p:nvPr/>
        </p:nvCxnSpPr>
        <p:spPr>
          <a:xfrm>
            <a:off x="6524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EB222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" name="Google Shape;41;p12"/>
          <p:cNvCxnSpPr/>
          <p:nvPr/>
        </p:nvCxnSpPr>
        <p:spPr>
          <a:xfrm flipH="1" rot="10800000">
            <a:off x="423800" y="4823675"/>
            <a:ext cx="3081600" cy="1200"/>
          </a:xfrm>
          <a:prstGeom prst="straightConnector1">
            <a:avLst/>
          </a:prstGeom>
          <a:noFill/>
          <a:ln cap="flat" cmpd="sng" w="28575">
            <a:solidFill>
              <a:srgbClr val="26ABE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12"/>
          <p:cNvSpPr txBox="1"/>
          <p:nvPr/>
        </p:nvSpPr>
        <p:spPr>
          <a:xfrm>
            <a:off x="804325" y="4826075"/>
            <a:ext cx="2992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Connection | Collaboration | Community </a:t>
            </a:r>
            <a:endParaRPr b="0" i="0" sz="10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ABE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AB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12"/>
          <p:cNvCxnSpPr/>
          <p:nvPr/>
        </p:nvCxnSpPr>
        <p:spPr>
          <a:xfrm flipH="1" rot="10800000">
            <a:off x="271400" y="4823675"/>
            <a:ext cx="2479500" cy="1200"/>
          </a:xfrm>
          <a:prstGeom prst="straightConnector1">
            <a:avLst/>
          </a:prstGeom>
          <a:noFill/>
          <a:ln cap="flat" cmpd="sng" w="28575">
            <a:solidFill>
              <a:srgbClr val="2E319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4" name="Google Shape;4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1884" y="548542"/>
            <a:ext cx="2357681" cy="81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1" y="445025"/>
            <a:ext cx="713412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9" name="Google Shape;49;p14"/>
          <p:cNvCxnSpPr/>
          <p:nvPr/>
        </p:nvCxnSpPr>
        <p:spPr>
          <a:xfrm>
            <a:off x="43862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EB222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" name="Google Shape;50;p14"/>
          <p:cNvCxnSpPr/>
          <p:nvPr/>
        </p:nvCxnSpPr>
        <p:spPr>
          <a:xfrm>
            <a:off x="27860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26ABE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14"/>
          <p:cNvSpPr txBox="1"/>
          <p:nvPr/>
        </p:nvSpPr>
        <p:spPr>
          <a:xfrm>
            <a:off x="3014125" y="4826075"/>
            <a:ext cx="2992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Connection | Collaboration | Community </a:t>
            </a:r>
            <a:endParaRPr b="0" i="0" sz="10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ABE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AB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14"/>
          <p:cNvCxnSpPr/>
          <p:nvPr/>
        </p:nvCxnSpPr>
        <p:spPr>
          <a:xfrm>
            <a:off x="11096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2E319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06322" y="83781"/>
            <a:ext cx="1474052" cy="508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311700" y="445025"/>
            <a:ext cx="637076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4832399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9" name="Google Shape;59;p15"/>
          <p:cNvCxnSpPr/>
          <p:nvPr/>
        </p:nvCxnSpPr>
        <p:spPr>
          <a:xfrm>
            <a:off x="43862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EB222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15"/>
          <p:cNvCxnSpPr/>
          <p:nvPr/>
        </p:nvCxnSpPr>
        <p:spPr>
          <a:xfrm>
            <a:off x="27860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26ABE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15"/>
          <p:cNvSpPr txBox="1"/>
          <p:nvPr/>
        </p:nvSpPr>
        <p:spPr>
          <a:xfrm>
            <a:off x="3014125" y="4826075"/>
            <a:ext cx="2992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Connection | Collaboration | Community </a:t>
            </a:r>
            <a:endParaRPr b="0" i="0" sz="10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ABE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AB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15"/>
          <p:cNvCxnSpPr/>
          <p:nvPr/>
        </p:nvCxnSpPr>
        <p:spPr>
          <a:xfrm>
            <a:off x="11096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2E319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7106" y="86683"/>
            <a:ext cx="1474052" cy="508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389600"/>
            <a:ext cx="415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8" name="Google Shape;68;p16"/>
          <p:cNvCxnSpPr/>
          <p:nvPr/>
        </p:nvCxnSpPr>
        <p:spPr>
          <a:xfrm>
            <a:off x="43862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EB222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16"/>
          <p:cNvCxnSpPr/>
          <p:nvPr/>
        </p:nvCxnSpPr>
        <p:spPr>
          <a:xfrm>
            <a:off x="27860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26ABE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6"/>
          <p:cNvSpPr txBox="1"/>
          <p:nvPr/>
        </p:nvSpPr>
        <p:spPr>
          <a:xfrm>
            <a:off x="3014125" y="4826075"/>
            <a:ext cx="2992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Connection | Collaboration | Community </a:t>
            </a:r>
            <a:endParaRPr b="0" i="0" sz="10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ABE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AB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Google Shape;71;p16"/>
          <p:cNvCxnSpPr/>
          <p:nvPr/>
        </p:nvCxnSpPr>
        <p:spPr>
          <a:xfrm>
            <a:off x="11096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2E319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06322" y="83781"/>
            <a:ext cx="1474052" cy="508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250225" y="74710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6" name="Google Shape;76;p18"/>
          <p:cNvCxnSpPr/>
          <p:nvPr/>
        </p:nvCxnSpPr>
        <p:spPr>
          <a:xfrm>
            <a:off x="43862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EB222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" name="Google Shape;77;p18"/>
          <p:cNvCxnSpPr/>
          <p:nvPr/>
        </p:nvCxnSpPr>
        <p:spPr>
          <a:xfrm>
            <a:off x="27860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26ABE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" name="Google Shape;78;p18"/>
          <p:cNvSpPr txBox="1"/>
          <p:nvPr/>
        </p:nvSpPr>
        <p:spPr>
          <a:xfrm>
            <a:off x="3014125" y="4826075"/>
            <a:ext cx="2992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Connection | Collaboration | Community </a:t>
            </a:r>
            <a:endParaRPr b="0" i="0" sz="10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ABE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AB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Google Shape;79;p18"/>
          <p:cNvCxnSpPr/>
          <p:nvPr/>
        </p:nvCxnSpPr>
        <p:spPr>
          <a:xfrm>
            <a:off x="11096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2E319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0" name="Google Shape;8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06322" y="83781"/>
            <a:ext cx="1474052" cy="508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3" name="Google Shape;83;p19"/>
          <p:cNvCxnSpPr/>
          <p:nvPr/>
        </p:nvCxnSpPr>
        <p:spPr>
          <a:xfrm>
            <a:off x="43862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EB222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" name="Google Shape;84;p19"/>
          <p:cNvCxnSpPr/>
          <p:nvPr/>
        </p:nvCxnSpPr>
        <p:spPr>
          <a:xfrm>
            <a:off x="27860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26ABE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19"/>
          <p:cNvSpPr txBox="1"/>
          <p:nvPr/>
        </p:nvSpPr>
        <p:spPr>
          <a:xfrm>
            <a:off x="3014125" y="4826075"/>
            <a:ext cx="2992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Connection | Collaboration | Community </a:t>
            </a:r>
            <a:endParaRPr b="0" i="0" sz="10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ABE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26ABE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19"/>
          <p:cNvCxnSpPr/>
          <p:nvPr/>
        </p:nvCxnSpPr>
        <p:spPr>
          <a:xfrm>
            <a:off x="1109600" y="4824875"/>
            <a:ext cx="3660000" cy="0"/>
          </a:xfrm>
          <a:prstGeom prst="straightConnector1">
            <a:avLst/>
          </a:prstGeom>
          <a:noFill/>
          <a:ln cap="flat" cmpd="sng" w="28575">
            <a:solidFill>
              <a:srgbClr val="2E319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06322" y="83781"/>
            <a:ext cx="1474052" cy="508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73600"/>
            <a:ext cx="7023911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E319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230425" y="1542444"/>
            <a:ext cx="85206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Resilient by Design: Applying Digital Sisu through DevOps Automation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390949" y="2663350"/>
            <a:ext cx="85206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Josh Elias </a:t>
            </a:r>
            <a:r>
              <a:rPr b="1" lang="en-GB" sz="2600">
                <a:latin typeface="Calibri"/>
                <a:ea typeface="Calibri"/>
                <a:cs typeface="Calibri"/>
                <a:sym typeface="Calibri"/>
              </a:rPr>
              <a:t>Lubuulwa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397089" y="3312040"/>
            <a:ext cx="85206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1" lang="en-GB" sz="2000">
                <a:latin typeface="Calibri"/>
                <a:ea typeface="Calibri"/>
                <a:cs typeface="Calibri"/>
                <a:sym typeface="Calibri"/>
              </a:rPr>
              <a:t>Research and Education Network for Uganda (RENU)</a:t>
            </a:r>
            <a:endParaRPr b="1" i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398962" y="3782804"/>
            <a:ext cx="85206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-GB" sz="1800">
                <a:latin typeface="Calibri"/>
                <a:ea typeface="Calibri"/>
                <a:cs typeface="Calibri"/>
                <a:sym typeface="Calibri"/>
              </a:rPr>
              <a:t>elubuulwa@renu.ac.ug</a:t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"/>
          <p:cNvSpPr txBox="1"/>
          <p:nvPr>
            <p:ph idx="1" type="subTitle"/>
          </p:nvPr>
        </p:nvSpPr>
        <p:spPr>
          <a:xfrm>
            <a:off x="475723" y="4313403"/>
            <a:ext cx="85206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-GB" sz="1800">
                <a:latin typeface="Calibri"/>
                <a:ea typeface="Calibri"/>
                <a:cs typeface="Calibri"/>
                <a:sym typeface="Calibri"/>
              </a:rPr>
              <a:t>tnc26 Helsinki</a:t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e4e2d6323a_0_42"/>
          <p:cNvSpPr/>
          <p:nvPr/>
        </p:nvSpPr>
        <p:spPr>
          <a:xfrm>
            <a:off x="244457" y="91219"/>
            <a:ext cx="5486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7C8C"/>
              </a:buClr>
              <a:buSzPts val="2400"/>
              <a:buFont typeface="Calibri"/>
              <a:buNone/>
            </a:pPr>
            <a:r>
              <a:rPr b="1" lang="en-GB" sz="2500">
                <a:solidFill>
                  <a:srgbClr val="2E3192"/>
                </a:solidFill>
                <a:latin typeface="Calibri"/>
                <a:ea typeface="Calibri"/>
                <a:cs typeface="Calibri"/>
                <a:sym typeface="Calibri"/>
              </a:rPr>
              <a:t>Automated Testing &amp; CI/CD</a:t>
            </a:r>
            <a:endParaRPr b="1" sz="2500">
              <a:solidFill>
                <a:srgbClr val="2E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3e4e2d6323a_0_42"/>
          <p:cNvSpPr/>
          <p:nvPr/>
        </p:nvSpPr>
        <p:spPr>
          <a:xfrm>
            <a:off x="242497" y="712256"/>
            <a:ext cx="8824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1126"/>
              <a:buFont typeface="Calibri"/>
              <a:buNone/>
            </a:pPr>
            <a:r>
              <a:rPr lang="en-GB" sz="19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 failures before they are moved into production. Pipelines are safety nets.</a:t>
            </a:r>
            <a:endParaRPr sz="192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3e4e2d6323a_0_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7" name="Google Shape;217;g3e4e2d6323a_0_42" title="ChatGPT Image Jun 2, 2026, 04_15_5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05" y="1175027"/>
            <a:ext cx="8416077" cy="354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e5b5b52f40_0_118"/>
          <p:cNvSpPr/>
          <p:nvPr/>
        </p:nvSpPr>
        <p:spPr>
          <a:xfrm>
            <a:off x="244457" y="120667"/>
            <a:ext cx="5486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7C8C"/>
              </a:buClr>
              <a:buSzPts val="2400"/>
              <a:buFont typeface="Calibri"/>
              <a:buNone/>
            </a:pPr>
            <a:r>
              <a:rPr b="1" lang="en-GB" sz="2500">
                <a:solidFill>
                  <a:srgbClr val="2E3192"/>
                </a:solidFill>
                <a:latin typeface="Calibri"/>
                <a:ea typeface="Calibri"/>
                <a:cs typeface="Calibri"/>
                <a:sym typeface="Calibri"/>
              </a:rPr>
              <a:t>Self-Healing &amp; Recovery</a:t>
            </a:r>
            <a:endParaRPr b="1" sz="2500">
              <a:solidFill>
                <a:srgbClr val="2E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3e5b5b52f40_0_118"/>
          <p:cNvSpPr/>
          <p:nvPr/>
        </p:nvSpPr>
        <p:spPr>
          <a:xfrm>
            <a:off x="215075" y="567014"/>
            <a:ext cx="8824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1126"/>
              <a:buFont typeface="Calibri"/>
              <a:buNone/>
            </a:pPr>
            <a:r>
              <a:rPr lang="en-GB" sz="17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best incident response is the one that already happens automatically</a:t>
            </a:r>
            <a:endParaRPr sz="172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3e5b5b52f40_0_118" title="ChatGPT Image Jun 1, 2026, 03_29_29 PM.png"/>
          <p:cNvPicPr preferRelativeResize="0"/>
          <p:nvPr/>
        </p:nvPicPr>
        <p:blipFill rotWithShape="1">
          <a:blip r:embed="rId3">
            <a:alphaModFix/>
          </a:blip>
          <a:srcRect b="3584" l="2014" r="50590" t="3089"/>
          <a:stretch/>
        </p:blipFill>
        <p:spPr>
          <a:xfrm>
            <a:off x="1512558" y="903866"/>
            <a:ext cx="2954577" cy="387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3e5b5b52f40_0_118" title="ChatGPT Image Jun 1, 2026, 03_29_29 PM.png"/>
          <p:cNvPicPr preferRelativeResize="0"/>
          <p:nvPr/>
        </p:nvPicPr>
        <p:blipFill rotWithShape="1">
          <a:blip r:embed="rId3">
            <a:alphaModFix/>
          </a:blip>
          <a:srcRect b="3584" l="50299" r="1494" t="3089"/>
          <a:stretch/>
        </p:blipFill>
        <p:spPr>
          <a:xfrm>
            <a:off x="4791040" y="968300"/>
            <a:ext cx="2905501" cy="37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e5b5b52f40_0_1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e5b5b52f40_0_172"/>
          <p:cNvSpPr/>
          <p:nvPr/>
        </p:nvSpPr>
        <p:spPr>
          <a:xfrm>
            <a:off x="244457" y="91219"/>
            <a:ext cx="5486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7C8C"/>
              </a:buClr>
              <a:buSzPts val="2400"/>
              <a:buFont typeface="Calibri"/>
              <a:buNone/>
            </a:pPr>
            <a:r>
              <a:rPr b="1" lang="en-GB" sz="2500">
                <a:solidFill>
                  <a:srgbClr val="2E3192"/>
                </a:solidFill>
                <a:latin typeface="Calibri"/>
                <a:ea typeface="Calibri"/>
                <a:cs typeface="Calibri"/>
                <a:sym typeface="Calibri"/>
              </a:rPr>
              <a:t>The Human Side of Resilience</a:t>
            </a:r>
            <a:endParaRPr b="1" sz="2500">
              <a:solidFill>
                <a:srgbClr val="2E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3e5b5b52f40_0_172"/>
          <p:cNvSpPr/>
          <p:nvPr/>
        </p:nvSpPr>
        <p:spPr>
          <a:xfrm>
            <a:off x="312370" y="763813"/>
            <a:ext cx="8824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1126"/>
              <a:buFont typeface="Calibri"/>
              <a:buNone/>
            </a:pPr>
            <a:r>
              <a:rPr lang="en-GB" sz="19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recovers systems. Culture sustains resilience</a:t>
            </a:r>
            <a:endParaRPr sz="192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3e5b5b52f40_0_172" title="ChatGPT Image Jun 1, 2026, 03_43_16 PM.png"/>
          <p:cNvPicPr preferRelativeResize="0"/>
          <p:nvPr/>
        </p:nvPicPr>
        <p:blipFill rotWithShape="1">
          <a:blip r:embed="rId3">
            <a:alphaModFix/>
          </a:blip>
          <a:srcRect b="24956" l="0" r="0" t="19427"/>
          <a:stretch/>
        </p:blipFill>
        <p:spPr>
          <a:xfrm>
            <a:off x="479195" y="1446141"/>
            <a:ext cx="8069126" cy="305125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3e5b5b52f40_0_1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e5b5b52f40_0_233"/>
          <p:cNvSpPr/>
          <p:nvPr/>
        </p:nvSpPr>
        <p:spPr>
          <a:xfrm>
            <a:off x="222846" y="166859"/>
            <a:ext cx="5486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7C8C"/>
              </a:buClr>
              <a:buSzPts val="2400"/>
              <a:buFont typeface="Calibri"/>
              <a:buNone/>
            </a:pPr>
            <a:r>
              <a:rPr b="1" lang="en-GB" sz="2500">
                <a:solidFill>
                  <a:srgbClr val="2E3192"/>
                </a:solidFill>
                <a:latin typeface="Calibri"/>
                <a:ea typeface="Calibri"/>
                <a:cs typeface="Calibri"/>
                <a:sym typeface="Calibri"/>
              </a:rPr>
              <a:t>Three Lessons. Hard-Earned</a:t>
            </a:r>
            <a:endParaRPr b="1" sz="2500">
              <a:solidFill>
                <a:srgbClr val="2E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3e5b5b52f40_0_233"/>
          <p:cNvSpPr/>
          <p:nvPr/>
        </p:nvSpPr>
        <p:spPr>
          <a:xfrm>
            <a:off x="143651" y="1063545"/>
            <a:ext cx="8899800" cy="1015500"/>
          </a:xfrm>
          <a:prstGeom prst="rect">
            <a:avLst/>
          </a:prstGeom>
          <a:solidFill>
            <a:srgbClr val="FFFFFF"/>
          </a:solidFill>
          <a:ln cap="flat" cmpd="sng" w="13425">
            <a:solidFill>
              <a:srgbClr val="D1DDE8"/>
            </a:solidFill>
            <a:prstDash val="solid"/>
            <a:round/>
            <a:headEnd len="sm" w="sm" type="none"/>
            <a:tailEnd len="sm" w="sm" type="none"/>
          </a:ln>
          <a:effectLst>
            <a:outerShdw blurRad="80613" rotWithShape="0" algn="bl" dir="8100000" dist="26871">
              <a:srgbClr val="000000">
                <a:alpha val="12940"/>
              </a:srgbClr>
            </a:outerShdw>
          </a:effectLst>
        </p:spPr>
        <p:txBody>
          <a:bodyPr anchorCtr="0" anchor="ctr" bIns="96725" lIns="96725" spcFirstLastPara="1" rIns="96725" wrap="square" tIns="9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3e5b5b52f40_0_233"/>
          <p:cNvSpPr/>
          <p:nvPr/>
        </p:nvSpPr>
        <p:spPr>
          <a:xfrm>
            <a:off x="240386" y="1227997"/>
            <a:ext cx="657900" cy="657900"/>
          </a:xfrm>
          <a:prstGeom prst="ellipse">
            <a:avLst/>
          </a:prstGeom>
          <a:solidFill>
            <a:srgbClr val="02C39A"/>
          </a:solidFill>
          <a:ln cap="flat" cmpd="sng" w="13425">
            <a:solidFill>
              <a:srgbClr val="02C3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25" lIns="96725" spcFirstLastPara="1" rIns="96725" wrap="square" tIns="9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3e5b5b52f40_0_233"/>
          <p:cNvSpPr/>
          <p:nvPr/>
        </p:nvSpPr>
        <p:spPr>
          <a:xfrm>
            <a:off x="240386" y="1227997"/>
            <a:ext cx="6579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725" spcFirstLastPara="1" rIns="96725" wrap="square" tIns="483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481"/>
              <a:buFont typeface="Calibri"/>
              <a:buNone/>
            </a:pPr>
            <a:r>
              <a:rPr b="1" i="0" lang="en-GB" sz="148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b="0" i="0" sz="148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3e5b5b52f40_0_233"/>
          <p:cNvSpPr/>
          <p:nvPr/>
        </p:nvSpPr>
        <p:spPr>
          <a:xfrm>
            <a:off x="1033616" y="1332779"/>
            <a:ext cx="56106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725" spcFirstLastPara="1" rIns="96725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481"/>
              <a:buFont typeface="Calibri"/>
              <a:buNone/>
            </a:pPr>
            <a:r>
              <a:rPr b="1" i="0" lang="en-GB" sz="2081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Automate repetitive work</a:t>
            </a:r>
            <a:endParaRPr b="0" i="0" sz="208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3e5b5b52f40_0_233"/>
          <p:cNvSpPr/>
          <p:nvPr/>
        </p:nvSpPr>
        <p:spPr>
          <a:xfrm>
            <a:off x="143651" y="2205036"/>
            <a:ext cx="8899800" cy="1015500"/>
          </a:xfrm>
          <a:prstGeom prst="rect">
            <a:avLst/>
          </a:prstGeom>
          <a:solidFill>
            <a:srgbClr val="FFFFFF"/>
          </a:solidFill>
          <a:ln cap="flat" cmpd="sng" w="13425">
            <a:solidFill>
              <a:srgbClr val="D1DDE8"/>
            </a:solidFill>
            <a:prstDash val="solid"/>
            <a:round/>
            <a:headEnd len="sm" w="sm" type="none"/>
            <a:tailEnd len="sm" w="sm" type="none"/>
          </a:ln>
          <a:effectLst>
            <a:outerShdw blurRad="80613" rotWithShape="0" algn="bl" dir="8100000" dist="26871">
              <a:srgbClr val="000000">
                <a:alpha val="12940"/>
              </a:srgbClr>
            </a:outerShdw>
          </a:effectLst>
        </p:spPr>
        <p:txBody>
          <a:bodyPr anchorCtr="0" anchor="ctr" bIns="96725" lIns="96725" spcFirstLastPara="1" rIns="96725" wrap="square" tIns="9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3e5b5b52f40_0_233"/>
          <p:cNvSpPr/>
          <p:nvPr/>
        </p:nvSpPr>
        <p:spPr>
          <a:xfrm>
            <a:off x="240386" y="2369488"/>
            <a:ext cx="657900" cy="657900"/>
          </a:xfrm>
          <a:prstGeom prst="ellipse">
            <a:avLst/>
          </a:prstGeom>
          <a:solidFill>
            <a:srgbClr val="14A5A8"/>
          </a:solidFill>
          <a:ln cap="flat" cmpd="sng" w="13425">
            <a:solidFill>
              <a:srgbClr val="14A5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25" lIns="96725" spcFirstLastPara="1" rIns="96725" wrap="square" tIns="9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e5b5b52f40_0_233"/>
          <p:cNvSpPr/>
          <p:nvPr/>
        </p:nvSpPr>
        <p:spPr>
          <a:xfrm>
            <a:off x="240386" y="2369488"/>
            <a:ext cx="6579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725" spcFirstLastPara="1" rIns="96725" wrap="square" tIns="483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481"/>
              <a:buFont typeface="Calibri"/>
              <a:buNone/>
            </a:pPr>
            <a:r>
              <a:rPr b="1" i="0" lang="en-GB" sz="148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148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3e5b5b52f40_0_233"/>
          <p:cNvSpPr/>
          <p:nvPr/>
        </p:nvSpPr>
        <p:spPr>
          <a:xfrm>
            <a:off x="1033616" y="2445481"/>
            <a:ext cx="56106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725" spcFirstLastPara="1" rIns="96725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481"/>
              <a:buFont typeface="Calibri"/>
              <a:buNone/>
            </a:pPr>
            <a:r>
              <a:rPr b="1" lang="en-GB" sz="2081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Expect Failures, Design for Them</a:t>
            </a:r>
            <a:endParaRPr b="0" i="0" sz="208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3e5b5b52f40_0_233"/>
          <p:cNvSpPr/>
          <p:nvPr/>
        </p:nvSpPr>
        <p:spPr>
          <a:xfrm>
            <a:off x="143651" y="3346527"/>
            <a:ext cx="8899800" cy="1015500"/>
          </a:xfrm>
          <a:prstGeom prst="rect">
            <a:avLst/>
          </a:prstGeom>
          <a:solidFill>
            <a:srgbClr val="FFFFFF"/>
          </a:solidFill>
          <a:ln cap="flat" cmpd="sng" w="13425">
            <a:solidFill>
              <a:srgbClr val="D1DDE8"/>
            </a:solidFill>
            <a:prstDash val="solid"/>
            <a:round/>
            <a:headEnd len="sm" w="sm" type="none"/>
            <a:tailEnd len="sm" w="sm" type="none"/>
          </a:ln>
          <a:effectLst>
            <a:outerShdw blurRad="80613" rotWithShape="0" algn="bl" dir="8100000" dist="26871">
              <a:srgbClr val="000000">
                <a:alpha val="12940"/>
              </a:srgbClr>
            </a:outerShdw>
          </a:effectLst>
        </p:spPr>
        <p:txBody>
          <a:bodyPr anchorCtr="0" anchor="ctr" bIns="96725" lIns="96725" spcFirstLastPara="1" rIns="96725" wrap="square" tIns="9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3e5b5b52f40_0_233"/>
          <p:cNvSpPr/>
          <p:nvPr/>
        </p:nvSpPr>
        <p:spPr>
          <a:xfrm>
            <a:off x="240386" y="3510979"/>
            <a:ext cx="657900" cy="657900"/>
          </a:xfrm>
          <a:prstGeom prst="ellipse">
            <a:avLst/>
          </a:prstGeom>
          <a:solidFill>
            <a:srgbClr val="F59E0B"/>
          </a:solidFill>
          <a:ln cap="flat" cmpd="sng" w="13425">
            <a:solidFill>
              <a:srgbClr val="F59E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725" lIns="96725" spcFirstLastPara="1" rIns="96725" wrap="square" tIns="9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e5b5b52f40_0_233"/>
          <p:cNvSpPr/>
          <p:nvPr/>
        </p:nvSpPr>
        <p:spPr>
          <a:xfrm>
            <a:off x="240386" y="3510979"/>
            <a:ext cx="6579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725" spcFirstLastPara="1" rIns="96725" wrap="square" tIns="483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481"/>
              <a:buFont typeface="Calibri"/>
              <a:buNone/>
            </a:pPr>
            <a:r>
              <a:rPr b="1" i="0" lang="en-GB" sz="148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1481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3e5b5b52f40_0_233"/>
          <p:cNvSpPr/>
          <p:nvPr/>
        </p:nvSpPr>
        <p:spPr>
          <a:xfrm>
            <a:off x="1033616" y="3606164"/>
            <a:ext cx="56106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725" spcFirstLastPara="1" rIns="96725" wrap="square" tIns="483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481"/>
              <a:buFont typeface="Calibri"/>
              <a:buNone/>
            </a:pPr>
            <a:r>
              <a:rPr b="1" lang="en-GB" sz="2081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Measure, Learn, and Improve</a:t>
            </a:r>
            <a:endParaRPr b="0" i="0" sz="2081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3e5b5b52f40_0_2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e5d86634e4_0_78"/>
          <p:cNvSpPr/>
          <p:nvPr/>
        </p:nvSpPr>
        <p:spPr>
          <a:xfrm>
            <a:off x="202998" y="318094"/>
            <a:ext cx="82878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7C8C"/>
              </a:buClr>
              <a:buSzPts val="2400"/>
              <a:buFont typeface="Calibri"/>
              <a:buNone/>
            </a:pPr>
            <a:r>
              <a:rPr b="1" lang="en-GB" sz="3100">
                <a:solidFill>
                  <a:srgbClr val="2E3192"/>
                </a:solidFill>
                <a:latin typeface="Calibri"/>
                <a:ea typeface="Calibri"/>
                <a:cs typeface="Calibri"/>
                <a:sym typeface="Calibri"/>
              </a:rPr>
              <a:t>Resilience is not a single tool or practice. It is the compound effect of all four</a:t>
            </a:r>
            <a:endParaRPr b="1" sz="3100">
              <a:solidFill>
                <a:srgbClr val="2E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g3e5d86634e4_0_78" title="ChatGPT Image Jun 1, 2026, 04_32_20 PM.png"/>
          <p:cNvPicPr preferRelativeResize="0"/>
          <p:nvPr/>
        </p:nvPicPr>
        <p:blipFill rotWithShape="1">
          <a:blip r:embed="rId3">
            <a:alphaModFix/>
          </a:blip>
          <a:srcRect b="6015" l="0" r="0" t="0"/>
          <a:stretch/>
        </p:blipFill>
        <p:spPr>
          <a:xfrm>
            <a:off x="1499338" y="1320542"/>
            <a:ext cx="5693249" cy="356712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3e5d86634e4_0_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9"/>
          <p:cNvSpPr txBox="1"/>
          <p:nvPr>
            <p:ph type="ctrTitle"/>
          </p:nvPr>
        </p:nvSpPr>
        <p:spPr>
          <a:xfrm>
            <a:off x="311700" y="1338207"/>
            <a:ext cx="8520600" cy="96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9"/>
          <p:cNvSpPr txBox="1"/>
          <p:nvPr>
            <p:ph idx="1" type="subTitle"/>
          </p:nvPr>
        </p:nvSpPr>
        <p:spPr>
          <a:xfrm>
            <a:off x="468596" y="26067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3300">
                <a:latin typeface="Calibri"/>
                <a:ea typeface="Calibri"/>
                <a:cs typeface="Calibri"/>
                <a:sym typeface="Calibri"/>
              </a:rPr>
              <a:t>How is your NREN building digital resilience?</a:t>
            </a:r>
            <a:endParaRPr b="1"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9"/>
          <p:cNvSpPr txBox="1"/>
          <p:nvPr>
            <p:ph idx="1" type="subTitle"/>
          </p:nvPr>
        </p:nvSpPr>
        <p:spPr>
          <a:xfrm>
            <a:off x="432031" y="3888496"/>
            <a:ext cx="85206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elubuulwa@renu.ac.ug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9"/>
          <p:cNvSpPr txBox="1"/>
          <p:nvPr>
            <p:ph idx="1" type="subTitle"/>
          </p:nvPr>
        </p:nvSpPr>
        <p:spPr>
          <a:xfrm>
            <a:off x="416708" y="3394517"/>
            <a:ext cx="85206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GB" sz="2200">
                <a:latin typeface="Calibri"/>
                <a:ea typeface="Calibri"/>
                <a:cs typeface="Calibri"/>
                <a:sym typeface="Calibri"/>
              </a:rPr>
              <a:t>Josh Elias Lubuulwa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301861" y="70948"/>
            <a:ext cx="5486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7C8C"/>
              </a:buClr>
              <a:buSzPts val="2400"/>
              <a:buFont typeface="Calibri"/>
              <a:buNone/>
            </a:pPr>
            <a:r>
              <a:rPr b="1" lang="en-GB" sz="2500">
                <a:solidFill>
                  <a:srgbClr val="2E3192"/>
                </a:solidFill>
                <a:latin typeface="Calibri"/>
                <a:ea typeface="Calibri"/>
                <a:cs typeface="Calibri"/>
                <a:sym typeface="Calibri"/>
              </a:rPr>
              <a:t>Who is RENU?</a:t>
            </a:r>
            <a:endParaRPr b="1" sz="2500">
              <a:solidFill>
                <a:srgbClr val="2E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e480261b1c_0_31"/>
          <p:cNvSpPr/>
          <p:nvPr/>
        </p:nvSpPr>
        <p:spPr>
          <a:xfrm>
            <a:off x="161994" y="16604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</a:pPr>
            <a:r>
              <a:rPr b="1" lang="en-GB" sz="4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Failure Is Not an Exception</a:t>
            </a:r>
            <a:endParaRPr b="1" sz="42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3e480261b1c_0_31"/>
          <p:cNvSpPr/>
          <p:nvPr/>
        </p:nvSpPr>
        <p:spPr>
          <a:xfrm>
            <a:off x="993425" y="1071854"/>
            <a:ext cx="69495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4A5A8"/>
              </a:buClr>
              <a:buSzPts val="1700"/>
              <a:buFont typeface="Calibri"/>
              <a:buNone/>
            </a:pPr>
            <a:r>
              <a:rPr b="0" i="1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i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when a critical service fails at 2 AM?</a:t>
            </a:r>
            <a:r>
              <a:rPr b="0" i="1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e480261b1c_0_31"/>
          <p:cNvSpPr/>
          <p:nvPr/>
        </p:nvSpPr>
        <p:spPr>
          <a:xfrm>
            <a:off x="463632" y="2383472"/>
            <a:ext cx="2376000" cy="1782000"/>
          </a:xfrm>
          <a:prstGeom prst="rect">
            <a:avLst/>
          </a:prstGeom>
          <a:solidFill>
            <a:srgbClr val="F8FAFC"/>
          </a:solidFill>
          <a:ln cap="flat" cmpd="sng" w="16500">
            <a:solidFill>
              <a:srgbClr val="EB22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8775" lIns="118775" spcFirstLastPara="1" rIns="118775" wrap="square" tIns="118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19">
              <a:solidFill>
                <a:srgbClr val="EB2227"/>
              </a:solidFill>
            </a:endParaRPr>
          </a:p>
        </p:txBody>
      </p:sp>
      <p:sp>
        <p:nvSpPr>
          <p:cNvPr id="113" name="Google Shape;113;g3e480261b1c_0_31"/>
          <p:cNvSpPr/>
          <p:nvPr/>
        </p:nvSpPr>
        <p:spPr>
          <a:xfrm>
            <a:off x="463625" y="2294346"/>
            <a:ext cx="23760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9375" lIns="118775" spcFirstLastPara="1" rIns="118775" wrap="square" tIns="593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1DDE8"/>
              </a:buClr>
              <a:buSzPts val="1689"/>
              <a:buFont typeface="Calibri"/>
              <a:buNone/>
            </a:pPr>
            <a:r>
              <a:rPr b="1" i="0" lang="en-GB" sz="2198" u="none" cap="none" strike="noStrike">
                <a:solidFill>
                  <a:srgbClr val="EB2227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r>
              <a:rPr b="1" lang="en-GB" sz="2198">
                <a:solidFill>
                  <a:srgbClr val="EB222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1900" u="none" cap="none" strike="noStrike">
                <a:solidFill>
                  <a:srgbClr val="EB2227"/>
                </a:solidFill>
                <a:latin typeface="Calibri"/>
                <a:ea typeface="Calibri"/>
                <a:cs typeface="Calibri"/>
                <a:sym typeface="Calibri"/>
              </a:rPr>
              <a:t>Outage</a:t>
            </a:r>
            <a:endParaRPr b="1" i="0" sz="1900" u="none" cap="none" strike="noStrike">
              <a:solidFill>
                <a:srgbClr val="EB22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3e480261b1c_0_31"/>
          <p:cNvSpPr/>
          <p:nvPr/>
        </p:nvSpPr>
        <p:spPr>
          <a:xfrm>
            <a:off x="3416867" y="2383472"/>
            <a:ext cx="2376000" cy="1782000"/>
          </a:xfrm>
          <a:prstGeom prst="rect">
            <a:avLst/>
          </a:prstGeom>
          <a:solidFill>
            <a:srgbClr val="F8FAFC"/>
          </a:solidFill>
          <a:ln cap="flat" cmpd="sng" w="16500">
            <a:solidFill>
              <a:srgbClr val="EB22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8775" lIns="118775" spcFirstLastPara="1" rIns="118775" wrap="square" tIns="118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19">
              <a:solidFill>
                <a:srgbClr val="EB2227"/>
              </a:solidFill>
            </a:endParaRPr>
          </a:p>
        </p:txBody>
      </p:sp>
      <p:sp>
        <p:nvSpPr>
          <p:cNvPr id="115" name="Google Shape;115;g3e480261b1c_0_31"/>
          <p:cNvSpPr/>
          <p:nvPr/>
        </p:nvSpPr>
        <p:spPr>
          <a:xfrm>
            <a:off x="3416867" y="2126055"/>
            <a:ext cx="2376000" cy="9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9375" lIns="118775" spcFirstLastPara="1" rIns="118775" wrap="square" tIns="593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1DDE8"/>
              </a:buClr>
              <a:buSzPts val="1689"/>
              <a:buFont typeface="Calibri"/>
              <a:buNone/>
            </a:pPr>
            <a:r>
              <a:rPr b="1" lang="en-GB" sz="1900">
                <a:solidFill>
                  <a:srgbClr val="EB2227"/>
                </a:solidFill>
                <a:latin typeface="Calibri"/>
                <a:ea typeface="Calibri"/>
                <a:cs typeface="Calibri"/>
                <a:sym typeface="Calibri"/>
              </a:rPr>
              <a:t>Failed Deployment</a:t>
            </a:r>
            <a:endParaRPr b="1" i="0" sz="1900" u="none" cap="none" strike="noStrike">
              <a:solidFill>
                <a:srgbClr val="EB22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3e480261b1c_0_31"/>
          <p:cNvSpPr/>
          <p:nvPr/>
        </p:nvSpPr>
        <p:spPr>
          <a:xfrm>
            <a:off x="6317296" y="2383472"/>
            <a:ext cx="2376000" cy="1782000"/>
          </a:xfrm>
          <a:prstGeom prst="rect">
            <a:avLst/>
          </a:prstGeom>
          <a:solidFill>
            <a:srgbClr val="F8FAFC"/>
          </a:solidFill>
          <a:ln cap="flat" cmpd="sng" w="16500">
            <a:solidFill>
              <a:srgbClr val="EB22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8775" lIns="118775" spcFirstLastPara="1" rIns="118775" wrap="square" tIns="118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19">
              <a:solidFill>
                <a:srgbClr val="EB2227"/>
              </a:solidFill>
            </a:endParaRPr>
          </a:p>
        </p:txBody>
      </p:sp>
      <p:sp>
        <p:nvSpPr>
          <p:cNvPr id="117" name="Google Shape;117;g3e480261b1c_0_31"/>
          <p:cNvSpPr/>
          <p:nvPr/>
        </p:nvSpPr>
        <p:spPr>
          <a:xfrm>
            <a:off x="6317300" y="2279140"/>
            <a:ext cx="23760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9375" lIns="118775" spcFirstLastPara="1" rIns="118775" wrap="square" tIns="59375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D1DDE8"/>
              </a:buClr>
              <a:buSzPts val="1689"/>
              <a:buFont typeface="Calibri"/>
              <a:buNone/>
            </a:pPr>
            <a:r>
              <a:rPr b="1" lang="en-GB" sz="1900">
                <a:solidFill>
                  <a:srgbClr val="EB2227"/>
                </a:solidFill>
                <a:latin typeface="Calibri"/>
                <a:ea typeface="Calibri"/>
                <a:cs typeface="Calibri"/>
                <a:sym typeface="Calibri"/>
              </a:rPr>
              <a:t>Network Failure</a:t>
            </a:r>
            <a:endParaRPr b="1" i="0" sz="1900" u="none" cap="none" strike="noStrike">
              <a:solidFill>
                <a:srgbClr val="EB222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3e480261b1c_0_31"/>
          <p:cNvSpPr/>
          <p:nvPr/>
        </p:nvSpPr>
        <p:spPr>
          <a:xfrm>
            <a:off x="1174054" y="4281337"/>
            <a:ext cx="69495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4A5A8"/>
              </a:buClr>
              <a:buSzPts val="1700"/>
              <a:buFont typeface="Calibri"/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Failures are inevitable.  Resilience is how we respond.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3e480261b1c_0_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0" name="Google Shape;120;g3e480261b1c_0_31"/>
          <p:cNvSpPr/>
          <p:nvPr/>
        </p:nvSpPr>
        <p:spPr>
          <a:xfrm>
            <a:off x="908542" y="1668186"/>
            <a:ext cx="73893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4A5A8"/>
              </a:buClr>
              <a:buSzPts val="1700"/>
              <a:buFont typeface="Calibri"/>
              <a:buNone/>
            </a:pPr>
            <a:r>
              <a:rPr i="1" lang="en-GB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These aren't hypotheticals. At RENU, each of these has happened.</a:t>
            </a:r>
            <a:endParaRPr b="0" i="0" sz="21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e480261b1c_0_31"/>
          <p:cNvSpPr txBox="1"/>
          <p:nvPr/>
        </p:nvSpPr>
        <p:spPr>
          <a:xfrm>
            <a:off x="582500" y="2976648"/>
            <a:ext cx="2120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identity service goes down. No one can log in.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3e480261b1c_0_31"/>
          <p:cNvSpPr txBox="1"/>
          <p:nvPr/>
        </p:nvSpPr>
        <p:spPr>
          <a:xfrm>
            <a:off x="6438269" y="2862127"/>
            <a:ext cx="2120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routing change affects a Research pipeline. Every minute costs.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3e480261b1c_0_31"/>
          <p:cNvSpPr txBox="1"/>
          <p:nvPr/>
        </p:nvSpPr>
        <p:spPr>
          <a:xfrm>
            <a:off x="3543905" y="2877146"/>
            <a:ext cx="2120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Friday release silently breaks the SIMS. Students can't submit assignments.</a:t>
            </a: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e5d86634e4_0_145"/>
          <p:cNvSpPr/>
          <p:nvPr/>
        </p:nvSpPr>
        <p:spPr>
          <a:xfrm>
            <a:off x="272411" y="174423"/>
            <a:ext cx="5486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7C8C"/>
              </a:buClr>
              <a:buSzPts val="2400"/>
              <a:buFont typeface="Calibri"/>
              <a:buNone/>
            </a:pPr>
            <a:r>
              <a:rPr b="1" lang="en-GB" sz="2500">
                <a:solidFill>
                  <a:srgbClr val="2E3192"/>
                </a:solidFill>
                <a:latin typeface="Calibri"/>
                <a:ea typeface="Calibri"/>
                <a:cs typeface="Calibri"/>
                <a:sym typeface="Calibri"/>
              </a:rPr>
              <a:t>What RENU Is Responsible For</a:t>
            </a:r>
            <a:endParaRPr b="1" sz="2500">
              <a:solidFill>
                <a:srgbClr val="2E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e5d86634e4_0_145"/>
          <p:cNvSpPr/>
          <p:nvPr/>
        </p:nvSpPr>
        <p:spPr>
          <a:xfrm>
            <a:off x="161214" y="799686"/>
            <a:ext cx="82296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7173"/>
              </a:buClr>
              <a:buSzPts val="1400"/>
              <a:buFont typeface="Calibri"/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Reliability isn't theory - it's operational necessity for 400+ institutions.</a:t>
            </a:r>
            <a:endParaRPr b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e5d86634e4_0_145"/>
          <p:cNvSpPr/>
          <p:nvPr/>
        </p:nvSpPr>
        <p:spPr>
          <a:xfrm>
            <a:off x="4399295" y="1744431"/>
            <a:ext cx="4088100" cy="798000"/>
          </a:xfrm>
          <a:prstGeom prst="rect">
            <a:avLst/>
          </a:prstGeom>
          <a:solidFill>
            <a:srgbClr val="FFFFFF"/>
          </a:solidFill>
          <a:ln cap="flat" cmpd="sng" w="13525">
            <a:solidFill>
              <a:srgbClr val="D1DDE8"/>
            </a:solidFill>
            <a:prstDash val="solid"/>
            <a:round/>
            <a:headEnd len="sm" w="sm" type="none"/>
            <a:tailEnd len="sm" w="sm" type="none"/>
          </a:ln>
          <a:effectLst>
            <a:outerShdw blurRad="81109" rotWithShape="0" algn="bl" dir="8100000" dist="27036">
              <a:srgbClr val="000000">
                <a:alpha val="12940"/>
              </a:srgbClr>
            </a:outerShdw>
          </a:effectLst>
        </p:spPr>
        <p:txBody>
          <a:bodyPr anchorCtr="0" anchor="ctr" bIns="97325" lIns="97325" spcFirstLastPara="1" rIns="97325" wrap="square" tIns="97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e5d86634e4_0_145"/>
          <p:cNvSpPr/>
          <p:nvPr/>
        </p:nvSpPr>
        <p:spPr>
          <a:xfrm>
            <a:off x="4545298" y="1942726"/>
            <a:ext cx="37959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650" lIns="97325" spcFirstLastPara="1" rIns="97325" wrap="square" tIns="48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490"/>
              <a:buFont typeface="Calibri"/>
              <a:buNone/>
            </a:pPr>
            <a:r>
              <a:rPr b="1" i="0" lang="en-GB" sz="219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👥  </a:t>
            </a:r>
            <a:r>
              <a:rPr b="1" lang="en-GB" sz="2190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Lean</a:t>
            </a:r>
            <a:r>
              <a:rPr b="1" i="0" lang="en-GB" sz="219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 Teams</a:t>
            </a:r>
            <a:endParaRPr b="0" i="0" sz="219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3e5d86634e4_0_145"/>
          <p:cNvSpPr/>
          <p:nvPr/>
        </p:nvSpPr>
        <p:spPr>
          <a:xfrm>
            <a:off x="4399295" y="2647450"/>
            <a:ext cx="4088100" cy="798000"/>
          </a:xfrm>
          <a:prstGeom prst="rect">
            <a:avLst/>
          </a:prstGeom>
          <a:solidFill>
            <a:srgbClr val="FFFFFF"/>
          </a:solidFill>
          <a:ln cap="flat" cmpd="sng" w="13525">
            <a:solidFill>
              <a:srgbClr val="D1DDE8"/>
            </a:solidFill>
            <a:prstDash val="solid"/>
            <a:round/>
            <a:headEnd len="sm" w="sm" type="none"/>
            <a:tailEnd len="sm" w="sm" type="none"/>
          </a:ln>
          <a:effectLst>
            <a:outerShdw blurRad="81109" rotWithShape="0" algn="bl" dir="8100000" dist="27036">
              <a:srgbClr val="000000">
                <a:alpha val="12940"/>
              </a:srgbClr>
            </a:outerShdw>
          </a:effectLst>
        </p:spPr>
        <p:txBody>
          <a:bodyPr anchorCtr="0" anchor="ctr" bIns="97325" lIns="97325" spcFirstLastPara="1" rIns="97325" wrap="square" tIns="97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e5d86634e4_0_145"/>
          <p:cNvSpPr/>
          <p:nvPr/>
        </p:nvSpPr>
        <p:spPr>
          <a:xfrm>
            <a:off x="4545298" y="2831053"/>
            <a:ext cx="37959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650" lIns="97325" spcFirstLastPara="1" rIns="97325" wrap="square" tIns="48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490"/>
              <a:buFont typeface="Calibri"/>
              <a:buNone/>
            </a:pPr>
            <a:r>
              <a:rPr b="1" i="0" lang="en-GB" sz="209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⏱  Higher Expectations</a:t>
            </a:r>
            <a:endParaRPr b="0" i="0" sz="209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3e5d86634e4_0_145"/>
          <p:cNvPicPr preferRelativeResize="0"/>
          <p:nvPr/>
        </p:nvPicPr>
        <p:blipFill rotWithShape="1">
          <a:blip r:embed="rId3">
            <a:alphaModFix/>
          </a:blip>
          <a:srcRect b="36156" l="0" r="49140" t="30364"/>
          <a:stretch/>
        </p:blipFill>
        <p:spPr>
          <a:xfrm>
            <a:off x="463862" y="1637908"/>
            <a:ext cx="2991149" cy="131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e5d86634e4_0_145"/>
          <p:cNvPicPr preferRelativeResize="0"/>
          <p:nvPr/>
        </p:nvPicPr>
        <p:blipFill rotWithShape="1">
          <a:blip r:embed="rId3">
            <a:alphaModFix/>
          </a:blip>
          <a:srcRect b="37962" l="50005" r="-865" t="30755"/>
          <a:stretch/>
        </p:blipFill>
        <p:spPr>
          <a:xfrm>
            <a:off x="548941" y="3086791"/>
            <a:ext cx="3054524" cy="125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e5d86634e4_0_145"/>
          <p:cNvSpPr txBox="1"/>
          <p:nvPr>
            <p:ph idx="12" type="sldNum"/>
          </p:nvPr>
        </p:nvSpPr>
        <p:spPr>
          <a:xfrm>
            <a:off x="8550781" y="469265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g3e5d86634e4_0_145"/>
          <p:cNvSpPr/>
          <p:nvPr/>
        </p:nvSpPr>
        <p:spPr>
          <a:xfrm>
            <a:off x="467558" y="4438422"/>
            <a:ext cx="82296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F7173"/>
              </a:buClr>
              <a:buSzPts val="1400"/>
              <a:buFont typeface="Calibri"/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"We cannot scale reliability with manual efforts alone."</a:t>
            </a:r>
            <a:endParaRPr b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e5d86634e4_0_145"/>
          <p:cNvSpPr/>
          <p:nvPr/>
        </p:nvSpPr>
        <p:spPr>
          <a:xfrm>
            <a:off x="4412258" y="3553795"/>
            <a:ext cx="4088100" cy="798000"/>
          </a:xfrm>
          <a:prstGeom prst="rect">
            <a:avLst/>
          </a:prstGeom>
          <a:solidFill>
            <a:srgbClr val="FFFFFF"/>
          </a:solidFill>
          <a:ln cap="flat" cmpd="sng" w="13525">
            <a:solidFill>
              <a:srgbClr val="D1DDE8"/>
            </a:solidFill>
            <a:prstDash val="solid"/>
            <a:round/>
            <a:headEnd len="sm" w="sm" type="none"/>
            <a:tailEnd len="sm" w="sm" type="none"/>
          </a:ln>
          <a:effectLst>
            <a:outerShdw blurRad="81109" rotWithShape="0" algn="bl" dir="8100000" dist="27036">
              <a:srgbClr val="000000">
                <a:alpha val="12940"/>
              </a:srgbClr>
            </a:outerShdw>
          </a:effectLst>
        </p:spPr>
        <p:txBody>
          <a:bodyPr anchorCtr="0" anchor="ctr" bIns="97325" lIns="97325" spcFirstLastPara="1" rIns="97325" wrap="square" tIns="97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e5d86634e4_0_145"/>
          <p:cNvSpPr/>
          <p:nvPr/>
        </p:nvSpPr>
        <p:spPr>
          <a:xfrm>
            <a:off x="4558260" y="3734269"/>
            <a:ext cx="37959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650" lIns="97325" spcFirstLastPara="1" rIns="97325" wrap="square" tIns="48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B2A"/>
              </a:buClr>
              <a:buSzPts val="1490"/>
              <a:buFont typeface="Calibri"/>
              <a:buNone/>
            </a:pPr>
            <a:r>
              <a:rPr b="1" i="0" lang="en-GB" sz="2090" u="none" cap="none" strike="noStrike">
                <a:solidFill>
                  <a:srgbClr val="0D1B2A"/>
                </a:solidFill>
                <a:latin typeface="Calibri"/>
                <a:ea typeface="Calibri"/>
                <a:cs typeface="Calibri"/>
                <a:sym typeface="Calibri"/>
              </a:rPr>
              <a:t>📈  Increasing Complexity</a:t>
            </a:r>
            <a:endParaRPr b="0" i="0" sz="209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5d86634e4_0_173"/>
          <p:cNvSpPr/>
          <p:nvPr/>
        </p:nvSpPr>
        <p:spPr>
          <a:xfrm>
            <a:off x="252637" y="109189"/>
            <a:ext cx="5486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7C8C"/>
              </a:buClr>
              <a:buSzPts val="2400"/>
              <a:buFont typeface="Calibri"/>
              <a:buNone/>
            </a:pPr>
            <a:r>
              <a:rPr b="1" lang="en-GB" sz="2500">
                <a:solidFill>
                  <a:srgbClr val="2E3192"/>
                </a:solidFill>
                <a:latin typeface="Calibri"/>
                <a:ea typeface="Calibri"/>
                <a:cs typeface="Calibri"/>
                <a:sym typeface="Calibri"/>
              </a:rPr>
              <a:t>The Cost of Manual Operations</a:t>
            </a:r>
            <a:endParaRPr b="1" sz="2500">
              <a:solidFill>
                <a:srgbClr val="2E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e5d86634e4_0_1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7" name="Google Shape;147;g3e5d86634e4_0_173" title="ChatGPT Image Jun 2, 2026, 11_54_2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546" y="477574"/>
            <a:ext cx="6463369" cy="4308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e49e8e1f40_0_348"/>
          <p:cNvSpPr/>
          <p:nvPr/>
        </p:nvSpPr>
        <p:spPr>
          <a:xfrm>
            <a:off x="272411" y="189057"/>
            <a:ext cx="5486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7C8C"/>
              </a:buClr>
              <a:buSzPts val="2400"/>
              <a:buFont typeface="Calibri"/>
              <a:buNone/>
            </a:pPr>
            <a:r>
              <a:rPr b="1" lang="en-GB" sz="2500">
                <a:solidFill>
                  <a:srgbClr val="2E3192"/>
                </a:solidFill>
                <a:latin typeface="Calibri"/>
                <a:ea typeface="Calibri"/>
                <a:cs typeface="Calibri"/>
                <a:sym typeface="Calibri"/>
              </a:rPr>
              <a:t>Here is how RENU responded</a:t>
            </a:r>
            <a:endParaRPr b="1" i="0" sz="2500" u="none" cap="none" strike="noStrike">
              <a:solidFill>
                <a:srgbClr val="2E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3e49e8e1f40_0_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426" y="990384"/>
            <a:ext cx="7171901" cy="36664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e49e8e1f40_0_3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e5d86634e4_0_55"/>
          <p:cNvSpPr/>
          <p:nvPr/>
        </p:nvSpPr>
        <p:spPr>
          <a:xfrm>
            <a:off x="272411" y="189057"/>
            <a:ext cx="5486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7C8C"/>
              </a:buClr>
              <a:buSzPts val="2400"/>
              <a:buFont typeface="Calibri"/>
              <a:buNone/>
            </a:pPr>
            <a:r>
              <a:rPr b="1" lang="en-GB" sz="2500">
                <a:solidFill>
                  <a:srgbClr val="2E3192"/>
                </a:solidFill>
                <a:latin typeface="Calibri"/>
                <a:ea typeface="Calibri"/>
                <a:cs typeface="Calibri"/>
                <a:sym typeface="Calibri"/>
              </a:rPr>
              <a:t>What DevOps Changed</a:t>
            </a:r>
            <a:endParaRPr b="1" sz="2500">
              <a:solidFill>
                <a:srgbClr val="2E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3e5d86634e4_0_55"/>
          <p:cNvSpPr/>
          <p:nvPr/>
        </p:nvSpPr>
        <p:spPr>
          <a:xfrm>
            <a:off x="232036" y="1232414"/>
            <a:ext cx="2692200" cy="3173100"/>
          </a:xfrm>
          <a:prstGeom prst="rect">
            <a:avLst/>
          </a:prstGeom>
          <a:solidFill>
            <a:schemeClr val="lt1"/>
          </a:solidFill>
          <a:ln cap="flat" cmpd="sng" w="26700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150" lIns="96150" spcFirstLastPara="1" rIns="96150" wrap="square" tIns="9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72"/>
          </a:p>
        </p:txBody>
      </p:sp>
      <p:sp>
        <p:nvSpPr>
          <p:cNvPr id="163" name="Google Shape;163;g3e5d86634e4_0_55"/>
          <p:cNvSpPr/>
          <p:nvPr/>
        </p:nvSpPr>
        <p:spPr>
          <a:xfrm>
            <a:off x="232036" y="1232414"/>
            <a:ext cx="2692200" cy="528600"/>
          </a:xfrm>
          <a:prstGeom prst="rect">
            <a:avLst/>
          </a:prstGeom>
          <a:solidFill>
            <a:srgbClr val="C0392B"/>
          </a:solidFill>
          <a:ln cap="flat" cmpd="sng" w="13350">
            <a:solidFill>
              <a:srgbClr val="C039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150" lIns="96150" spcFirstLastPara="1" rIns="96150" wrap="square" tIns="9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3e5d86634e4_0_55"/>
          <p:cNvSpPr/>
          <p:nvPr/>
        </p:nvSpPr>
        <p:spPr>
          <a:xfrm>
            <a:off x="232036" y="1232414"/>
            <a:ext cx="26922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050" lIns="96150" spcFirstLastPara="1" rIns="96150" wrap="square" tIns="48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72"/>
              <a:buFont typeface="Calibri"/>
              <a:buNone/>
            </a:pPr>
            <a:r>
              <a:rPr b="1" i="0" lang="en-GB" sz="1472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Manual Operations</a:t>
            </a:r>
            <a:endParaRPr b="0" i="0" sz="147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e5d86634e4_0_55"/>
          <p:cNvSpPr/>
          <p:nvPr/>
        </p:nvSpPr>
        <p:spPr>
          <a:xfrm>
            <a:off x="195421" y="1857425"/>
            <a:ext cx="2547900" cy="24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050" lIns="96150" spcFirstLastPara="1" rIns="96150" wrap="square" tIns="48050">
            <a:noAutofit/>
          </a:bodyPr>
          <a:lstStyle/>
          <a:p>
            <a:pPr indent="-33609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392B"/>
              </a:buClr>
              <a:buSzPts val="1693"/>
              <a:buFont typeface="Calibri"/>
              <a:buChar char="●"/>
            </a:pPr>
            <a:r>
              <a:rPr b="0" i="0" lang="en-GB" sz="1693" u="none" cap="none" strike="noStrike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Snowflake servers</a:t>
            </a:r>
            <a:endParaRPr b="0" i="0" sz="1693" u="none" cap="none" strike="noStrike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09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392B"/>
              </a:buClr>
              <a:buSzPts val="1693"/>
              <a:buFont typeface="Calibri"/>
              <a:buChar char="●"/>
            </a:pPr>
            <a:r>
              <a:rPr b="0" i="0" lang="en-GB" sz="1693" u="none" cap="none" strike="noStrike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Hero culture</a:t>
            </a:r>
            <a:endParaRPr b="0" i="0" sz="1693" u="none" cap="none" strike="noStrike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09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392B"/>
              </a:buClr>
              <a:buSzPts val="1693"/>
              <a:buFont typeface="Calibri"/>
              <a:buChar char="●"/>
            </a:pPr>
            <a:r>
              <a:rPr b="0" i="0" lang="en-GB" sz="1693" u="none" cap="none" strike="noStrike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Reactive firefighting</a:t>
            </a:r>
            <a:endParaRPr b="0" i="0" sz="1693" u="none" cap="none" strike="noStrike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09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392B"/>
              </a:buClr>
              <a:buSzPts val="1693"/>
              <a:buFont typeface="Calibri"/>
              <a:buChar char="●"/>
            </a:pPr>
            <a:r>
              <a:rPr b="0" i="0" lang="en-GB" sz="1693" u="none" cap="none" strike="noStrike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Tribal knowledge</a:t>
            </a:r>
            <a:endParaRPr b="0" i="0" sz="1693" u="none" cap="none" strike="noStrike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09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392B"/>
              </a:buClr>
              <a:buSzPts val="1693"/>
              <a:buFont typeface="Calibri"/>
              <a:buChar char="●"/>
            </a:pPr>
            <a:r>
              <a:rPr lang="en-GB" sz="1693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Fear of change</a:t>
            </a:r>
            <a:endParaRPr sz="1693">
              <a:solidFill>
                <a:srgbClr val="C039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e5d86634e4_0_55"/>
          <p:cNvSpPr/>
          <p:nvPr/>
        </p:nvSpPr>
        <p:spPr>
          <a:xfrm>
            <a:off x="3212902" y="1232414"/>
            <a:ext cx="2692200" cy="3173100"/>
          </a:xfrm>
          <a:prstGeom prst="rect">
            <a:avLst/>
          </a:prstGeom>
          <a:solidFill>
            <a:schemeClr val="lt1"/>
          </a:solidFill>
          <a:ln cap="flat" cmpd="sng" w="26700">
            <a:solidFill>
              <a:srgbClr val="0F71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150" lIns="96150" spcFirstLastPara="1" rIns="96150" wrap="square" tIns="9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72"/>
          </a:p>
        </p:txBody>
      </p:sp>
      <p:sp>
        <p:nvSpPr>
          <p:cNvPr id="167" name="Google Shape;167;g3e5d86634e4_0_55"/>
          <p:cNvSpPr/>
          <p:nvPr/>
        </p:nvSpPr>
        <p:spPr>
          <a:xfrm>
            <a:off x="3212902" y="1232414"/>
            <a:ext cx="2692200" cy="528600"/>
          </a:xfrm>
          <a:prstGeom prst="rect">
            <a:avLst/>
          </a:prstGeom>
          <a:solidFill>
            <a:srgbClr val="0F7173"/>
          </a:solidFill>
          <a:ln cap="flat" cmpd="sng" w="13350">
            <a:solidFill>
              <a:srgbClr val="0F71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150" lIns="96150" spcFirstLastPara="1" rIns="96150" wrap="square" tIns="9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3e5d86634e4_0_55"/>
          <p:cNvSpPr/>
          <p:nvPr/>
        </p:nvSpPr>
        <p:spPr>
          <a:xfrm>
            <a:off x="3212902" y="1232414"/>
            <a:ext cx="26922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050" lIns="96150" spcFirstLastPara="1" rIns="96150" wrap="square" tIns="48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72"/>
              <a:buFont typeface="Calibri"/>
              <a:buNone/>
            </a:pPr>
            <a:r>
              <a:rPr b="1" i="0" lang="en-GB" sz="1472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Automation</a:t>
            </a:r>
            <a:endParaRPr b="0" i="0" sz="147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3e5d86634e4_0_55"/>
          <p:cNvSpPr/>
          <p:nvPr/>
        </p:nvSpPr>
        <p:spPr>
          <a:xfrm>
            <a:off x="3165089" y="1857425"/>
            <a:ext cx="2655600" cy="24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050" lIns="96150" spcFirstLastPara="1" rIns="96150" wrap="square" tIns="48050">
            <a:noAutofit/>
          </a:bodyPr>
          <a:lstStyle/>
          <a:p>
            <a:pPr indent="-33609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3"/>
              <a:buFont typeface="Calibri"/>
              <a:buChar char="●"/>
            </a:pPr>
            <a:r>
              <a:rPr b="0" i="0" lang="en-GB" sz="16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IaC &amp; CI/CD</a:t>
            </a:r>
            <a:endParaRPr b="0" i="0" sz="16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09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3"/>
              <a:buFont typeface="Calibri"/>
              <a:buChar char="●"/>
            </a:pPr>
            <a:r>
              <a:rPr b="0" i="0" lang="en-GB" sz="16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Observability</a:t>
            </a:r>
            <a:endParaRPr b="0" i="0" sz="16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09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3"/>
              <a:buFont typeface="Calibri"/>
              <a:buChar char="●"/>
            </a:pPr>
            <a:r>
              <a:rPr b="0" i="0" lang="en-GB" sz="16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Repeatable processes</a:t>
            </a:r>
            <a:endParaRPr b="0" i="0" sz="16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09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3"/>
              <a:buFont typeface="Calibri"/>
              <a:buChar char="●"/>
            </a:pPr>
            <a:r>
              <a:rPr b="0" i="0" lang="en-GB" sz="16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Self-healing systems</a:t>
            </a:r>
            <a:endParaRPr b="0" i="0" sz="16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e5d86634e4_0_55"/>
          <p:cNvSpPr/>
          <p:nvPr/>
        </p:nvSpPr>
        <p:spPr>
          <a:xfrm>
            <a:off x="6193768" y="1232414"/>
            <a:ext cx="2692200" cy="3173100"/>
          </a:xfrm>
          <a:prstGeom prst="rect">
            <a:avLst/>
          </a:prstGeom>
          <a:solidFill>
            <a:schemeClr val="lt1"/>
          </a:solidFill>
          <a:ln cap="flat" cmpd="sng" w="26700">
            <a:solidFill>
              <a:srgbClr val="02C3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150" lIns="96150" spcFirstLastPara="1" rIns="96150" wrap="square" tIns="9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72"/>
          </a:p>
        </p:txBody>
      </p:sp>
      <p:sp>
        <p:nvSpPr>
          <p:cNvPr id="171" name="Google Shape;171;g3e5d86634e4_0_55"/>
          <p:cNvSpPr/>
          <p:nvPr/>
        </p:nvSpPr>
        <p:spPr>
          <a:xfrm>
            <a:off x="6193768" y="1232414"/>
            <a:ext cx="2692200" cy="528600"/>
          </a:xfrm>
          <a:prstGeom prst="rect">
            <a:avLst/>
          </a:prstGeom>
          <a:solidFill>
            <a:srgbClr val="02C39A"/>
          </a:solidFill>
          <a:ln cap="flat" cmpd="sng" w="13350">
            <a:solidFill>
              <a:srgbClr val="02C3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150" lIns="96150" spcFirstLastPara="1" rIns="96150" wrap="square" tIns="96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3e5d86634e4_0_55"/>
          <p:cNvSpPr/>
          <p:nvPr/>
        </p:nvSpPr>
        <p:spPr>
          <a:xfrm>
            <a:off x="6193768" y="1232414"/>
            <a:ext cx="26922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050" lIns="96150" spcFirstLastPara="1" rIns="96150" wrap="square" tIns="480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72"/>
              <a:buFont typeface="Calibri"/>
              <a:buNone/>
            </a:pPr>
            <a:r>
              <a:rPr b="1" i="0" lang="en-GB" sz="1472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Resilience</a:t>
            </a:r>
            <a:endParaRPr b="0" i="0" sz="1472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e5d86634e4_0_55"/>
          <p:cNvSpPr/>
          <p:nvPr/>
        </p:nvSpPr>
        <p:spPr>
          <a:xfrm>
            <a:off x="6126849" y="1867250"/>
            <a:ext cx="2692200" cy="24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050" lIns="96150" spcFirstLastPara="1" rIns="96150" wrap="square" tIns="48050">
            <a:noAutofit/>
          </a:bodyPr>
          <a:lstStyle/>
          <a:p>
            <a:pPr indent="-33609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3"/>
              <a:buFont typeface="Calibri"/>
              <a:buChar char="●"/>
            </a:pPr>
            <a:r>
              <a:rPr b="0" i="0" lang="en-GB" sz="16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Systems recover fast</a:t>
            </a:r>
            <a:endParaRPr b="0" i="0" sz="16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09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3"/>
              <a:buFont typeface="Calibri"/>
              <a:buChar char="●"/>
            </a:pPr>
            <a:r>
              <a:rPr lang="en-GB" sz="169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Teams learn from failure</a:t>
            </a:r>
            <a:endParaRPr b="0" i="0" sz="16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09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3"/>
              <a:buFont typeface="Calibri"/>
              <a:buChar char="●"/>
            </a:pPr>
            <a:r>
              <a:rPr lang="en-GB" sz="169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is safe &amp; fast</a:t>
            </a:r>
            <a:endParaRPr b="0" i="0" sz="1693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09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3"/>
              <a:buFont typeface="Calibri"/>
              <a:buChar char="●"/>
            </a:pPr>
            <a:r>
              <a:rPr lang="en-GB" sz="169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Reliability is shared</a:t>
            </a:r>
            <a:endParaRPr sz="169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096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93"/>
              <a:buFont typeface="Calibri"/>
              <a:buChar char="●"/>
            </a:pPr>
            <a:r>
              <a:rPr lang="en-GB" sz="169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Confidence to innovate</a:t>
            </a:r>
            <a:endParaRPr sz="169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e5d86634e4_0_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e49e8e1f40_0_410"/>
          <p:cNvSpPr/>
          <p:nvPr/>
        </p:nvSpPr>
        <p:spPr>
          <a:xfrm>
            <a:off x="272411" y="251953"/>
            <a:ext cx="5486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7C8C"/>
              </a:buClr>
              <a:buSzPts val="2400"/>
              <a:buFont typeface="Calibri"/>
              <a:buNone/>
            </a:pPr>
            <a:r>
              <a:rPr b="1" lang="en-GB" sz="2500">
                <a:solidFill>
                  <a:srgbClr val="2E3192"/>
                </a:solidFill>
                <a:latin typeface="Calibri"/>
                <a:ea typeface="Calibri"/>
                <a:cs typeface="Calibri"/>
                <a:sym typeface="Calibri"/>
              </a:rPr>
              <a:t>Infrastructure as Code</a:t>
            </a:r>
            <a:endParaRPr b="1" sz="2500">
              <a:solidFill>
                <a:srgbClr val="2E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e49e8e1f40_0_410"/>
          <p:cNvSpPr/>
          <p:nvPr/>
        </p:nvSpPr>
        <p:spPr>
          <a:xfrm>
            <a:off x="325125" y="1366728"/>
            <a:ext cx="5230500" cy="749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4E8EF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38100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2" name="Google Shape;182;g3e49e8e1f40_0_4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141" y="1494744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e49e8e1f40_0_410"/>
          <p:cNvSpPr/>
          <p:nvPr/>
        </p:nvSpPr>
        <p:spPr>
          <a:xfrm>
            <a:off x="1020069" y="1565672"/>
            <a:ext cx="4389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3A5C"/>
              </a:buClr>
              <a:buSzPts val="1300"/>
              <a:buFont typeface="Calibri"/>
              <a:buNone/>
            </a:pPr>
            <a:r>
              <a:rPr b="1" i="0" lang="en-GB" sz="1300" u="none" cap="none" strike="noStrike">
                <a:solidFill>
                  <a:srgbClr val="1B3A5C"/>
                </a:solidFill>
                <a:latin typeface="Calibri"/>
                <a:ea typeface="Calibri"/>
                <a:cs typeface="Calibri"/>
                <a:sym typeface="Calibri"/>
              </a:rPr>
              <a:t>Version Controlled </a:t>
            </a:r>
            <a:r>
              <a:rPr b="1" lang="en-GB" sz="1300">
                <a:solidFill>
                  <a:srgbClr val="1B3A5C"/>
                </a:solidFill>
                <a:latin typeface="Calibri"/>
                <a:ea typeface="Calibri"/>
                <a:cs typeface="Calibri"/>
                <a:sym typeface="Calibri"/>
              </a:rPr>
              <a:t>→ Changes tracked → Instant Rollback 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e49e8e1f40_0_410"/>
          <p:cNvSpPr/>
          <p:nvPr/>
        </p:nvSpPr>
        <p:spPr>
          <a:xfrm>
            <a:off x="325125" y="2244552"/>
            <a:ext cx="5230500" cy="749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4E8EF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38100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5" name="Google Shape;185;g3e49e8e1f40_0_4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141" y="2372568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3e49e8e1f40_0_410"/>
          <p:cNvSpPr/>
          <p:nvPr/>
        </p:nvSpPr>
        <p:spPr>
          <a:xfrm>
            <a:off x="1020069" y="2436508"/>
            <a:ext cx="4389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3A5C"/>
              </a:buClr>
              <a:buSzPts val="1300"/>
              <a:buFont typeface="Calibri"/>
              <a:buNone/>
            </a:pPr>
            <a:r>
              <a:rPr b="1" lang="en-GB" sz="1300">
                <a:solidFill>
                  <a:srgbClr val="1B3A5C"/>
                </a:solidFill>
                <a:latin typeface="Calibri"/>
                <a:ea typeface="Calibri"/>
                <a:cs typeface="Calibri"/>
                <a:sym typeface="Calibri"/>
              </a:rPr>
              <a:t>Consistent</a:t>
            </a:r>
            <a:r>
              <a:rPr b="1" i="0" lang="en-GB" sz="1300" u="none" cap="none" strike="noStrike">
                <a:solidFill>
                  <a:srgbClr val="1B3A5C"/>
                </a:solidFill>
                <a:latin typeface="Calibri"/>
                <a:ea typeface="Calibri"/>
                <a:cs typeface="Calibri"/>
                <a:sym typeface="Calibri"/>
              </a:rPr>
              <a:t> Deployments </a:t>
            </a:r>
            <a:r>
              <a:rPr b="1" lang="en-GB" sz="1300">
                <a:solidFill>
                  <a:srgbClr val="1B3A5C"/>
                </a:solidFill>
                <a:latin typeface="Calibri"/>
                <a:ea typeface="Calibri"/>
                <a:cs typeface="Calibri"/>
                <a:sym typeface="Calibri"/>
              </a:rPr>
              <a:t>→ Dev, Staging &amp; Production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e49e8e1f40_0_410"/>
          <p:cNvSpPr/>
          <p:nvPr/>
        </p:nvSpPr>
        <p:spPr>
          <a:xfrm>
            <a:off x="325125" y="3122376"/>
            <a:ext cx="5230500" cy="749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4E8EF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38100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8" name="Google Shape;188;g3e49e8e1f40_0_4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141" y="3250392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e49e8e1f40_0_410"/>
          <p:cNvSpPr/>
          <p:nvPr/>
        </p:nvSpPr>
        <p:spPr>
          <a:xfrm>
            <a:off x="1020069" y="3293367"/>
            <a:ext cx="4389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3A5C"/>
              </a:buClr>
              <a:buSzPts val="1300"/>
              <a:buFont typeface="Calibri"/>
              <a:buNone/>
            </a:pPr>
            <a:r>
              <a:rPr b="1" i="0" lang="en-GB" sz="1300" u="none" cap="none" strike="noStrike">
                <a:solidFill>
                  <a:srgbClr val="1B3A5C"/>
                </a:solidFill>
                <a:latin typeface="Calibri"/>
                <a:ea typeface="Calibri"/>
                <a:cs typeface="Calibri"/>
                <a:sym typeface="Calibri"/>
              </a:rPr>
              <a:t>Automated Provisioning </a:t>
            </a:r>
            <a:r>
              <a:rPr b="1" lang="en-GB" sz="1300">
                <a:solidFill>
                  <a:srgbClr val="1B3A5C"/>
                </a:solidFill>
                <a:latin typeface="Calibri"/>
                <a:ea typeface="Calibri"/>
                <a:cs typeface="Calibri"/>
                <a:sym typeface="Calibri"/>
              </a:rPr>
              <a:t>→ Capacity Provisioned instantly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3e49e8e1f40_0_410"/>
          <p:cNvSpPr/>
          <p:nvPr/>
        </p:nvSpPr>
        <p:spPr>
          <a:xfrm>
            <a:off x="325125" y="4000200"/>
            <a:ext cx="5230500" cy="7497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rgbClr val="D4E8EF"/>
            </a:solidFill>
            <a:prstDash val="solid"/>
            <a:round/>
            <a:headEnd len="sm" w="sm" type="none"/>
            <a:tailEnd len="sm" w="sm" type="none"/>
          </a:ln>
          <a:effectLst>
            <a:outerShdw blurRad="127000" rotWithShape="0" algn="bl" dir="8100000" dist="38100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91" name="Google Shape;191;g3e49e8e1f40_0_4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3141" y="4128216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e49e8e1f40_0_410"/>
          <p:cNvSpPr/>
          <p:nvPr/>
        </p:nvSpPr>
        <p:spPr>
          <a:xfrm>
            <a:off x="1020069" y="4192156"/>
            <a:ext cx="4389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B3A5C"/>
              </a:buClr>
              <a:buSzPts val="1300"/>
              <a:buFont typeface="Calibri"/>
              <a:buNone/>
            </a:pPr>
            <a:r>
              <a:rPr b="1" i="0" lang="en-GB" sz="1300" u="none" cap="none" strike="noStrike">
                <a:solidFill>
                  <a:srgbClr val="1B3A5C"/>
                </a:solidFill>
                <a:latin typeface="Calibri"/>
                <a:ea typeface="Calibri"/>
                <a:cs typeface="Calibri"/>
                <a:sym typeface="Calibri"/>
              </a:rPr>
              <a:t>Disaster Recovery Ready </a:t>
            </a:r>
            <a:r>
              <a:rPr b="1" lang="en-GB" sz="1300">
                <a:solidFill>
                  <a:srgbClr val="1B3A5C"/>
                </a:solidFill>
                <a:latin typeface="Calibri"/>
                <a:ea typeface="Calibri"/>
                <a:cs typeface="Calibri"/>
                <a:sym typeface="Calibri"/>
              </a:rPr>
              <a:t>→ Environment Rebuilt from code easily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e49e8e1f40_0_410"/>
          <p:cNvSpPr/>
          <p:nvPr/>
        </p:nvSpPr>
        <p:spPr>
          <a:xfrm>
            <a:off x="5849631" y="1439879"/>
            <a:ext cx="2922600" cy="3305700"/>
          </a:xfrm>
          <a:prstGeom prst="rect">
            <a:avLst/>
          </a:prstGeom>
          <a:solidFill>
            <a:srgbClr val="E8F4FD"/>
          </a:solidFill>
          <a:ln cap="flat" cmpd="sng" w="14000">
            <a:solidFill>
              <a:srgbClr val="14B8A6"/>
            </a:solidFill>
            <a:prstDash val="solid"/>
            <a:round/>
            <a:headEnd len="sm" w="sm" type="none"/>
            <a:tailEnd len="sm" w="sm" type="none"/>
          </a:ln>
          <a:effectLst>
            <a:outerShdw blurRad="111985" rotWithShape="0" algn="bl" dir="8100000" dist="27996">
              <a:srgbClr val="000000">
                <a:alpha val="10200"/>
              </a:srgbClr>
            </a:outerShdw>
          </a:effectLst>
        </p:spPr>
        <p:txBody>
          <a:bodyPr anchorCtr="0" anchor="ctr" bIns="100775" lIns="100775" spcFirstLastPara="1" rIns="100775" wrap="square" tIns="100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g3e49e8e1f40_0_4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15935" y="1760432"/>
            <a:ext cx="2615076" cy="261507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e49e8e1f40_0_410"/>
          <p:cNvSpPr/>
          <p:nvPr/>
        </p:nvSpPr>
        <p:spPr>
          <a:xfrm>
            <a:off x="272400" y="857786"/>
            <a:ext cx="7315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F7173"/>
              </a:buClr>
              <a:buSzPts val="1400"/>
              <a:buFont typeface="Calibri"/>
              <a:buNone/>
            </a:pPr>
            <a:r>
              <a:rPr lang="en-GB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 can now be recreated from code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e49e8e1f40_0_4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e49e8e1f40_0_464"/>
          <p:cNvSpPr/>
          <p:nvPr/>
        </p:nvSpPr>
        <p:spPr>
          <a:xfrm>
            <a:off x="272411" y="189057"/>
            <a:ext cx="54864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7C8C"/>
              </a:buClr>
              <a:buSzPts val="2400"/>
              <a:buFont typeface="Calibri"/>
              <a:buNone/>
            </a:pPr>
            <a:r>
              <a:rPr b="1" lang="en-GB" sz="2500">
                <a:solidFill>
                  <a:srgbClr val="2E3192"/>
                </a:solidFill>
                <a:latin typeface="Calibri"/>
                <a:ea typeface="Calibri"/>
                <a:cs typeface="Calibri"/>
                <a:sym typeface="Calibri"/>
              </a:rPr>
              <a:t>Observability</a:t>
            </a:r>
            <a:endParaRPr b="1" i="0" sz="2500" u="none" cap="none" strike="noStrike">
              <a:solidFill>
                <a:srgbClr val="2E31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3e49e8e1f40_0_464"/>
          <p:cNvSpPr/>
          <p:nvPr/>
        </p:nvSpPr>
        <p:spPr>
          <a:xfrm>
            <a:off x="256544" y="694979"/>
            <a:ext cx="88227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1126"/>
              <a:buFont typeface="Calibri"/>
              <a:buNone/>
            </a:pPr>
            <a:r>
              <a:rPr lang="en-GB" sz="192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now get alerts us before users notice. </a:t>
            </a:r>
            <a:endParaRPr sz="192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3e49e8e1f40_0_464"/>
          <p:cNvPicPr preferRelativeResize="0"/>
          <p:nvPr/>
        </p:nvPicPr>
        <p:blipFill rotWithShape="1">
          <a:blip r:embed="rId3">
            <a:alphaModFix/>
          </a:blip>
          <a:srcRect b="12874" l="0" r="0" t="8193"/>
          <a:stretch/>
        </p:blipFill>
        <p:spPr>
          <a:xfrm>
            <a:off x="1109825" y="1184074"/>
            <a:ext cx="6695100" cy="2857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3e49e8e1f40_0_464"/>
          <p:cNvSpPr txBox="1"/>
          <p:nvPr>
            <p:ph idx="12" type="sldNum"/>
          </p:nvPr>
        </p:nvSpPr>
        <p:spPr>
          <a:xfrm>
            <a:off x="8472458" y="460293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g3e49e8e1f40_0_464"/>
          <p:cNvSpPr/>
          <p:nvPr/>
        </p:nvSpPr>
        <p:spPr>
          <a:xfrm>
            <a:off x="304260" y="4168699"/>
            <a:ext cx="2697600" cy="530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F717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METRICS</a:t>
            </a: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-GB" sz="1100">
                <a:solidFill>
                  <a:srgbClr val="0F717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100" u="none" cap="none" strike="noStrik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Latency, error rates, CPU. Are things normal right now?</a:t>
            </a:r>
            <a:endParaRPr/>
          </a:p>
        </p:txBody>
      </p:sp>
      <p:sp>
        <p:nvSpPr>
          <p:cNvPr id="207" name="Google Shape;207;g3e49e8e1f40_0_464"/>
          <p:cNvSpPr/>
          <p:nvPr/>
        </p:nvSpPr>
        <p:spPr>
          <a:xfrm>
            <a:off x="3266916" y="4168699"/>
            <a:ext cx="2697600" cy="530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D7C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LOGS</a:t>
            </a: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-GB" sz="1100">
                <a:solidFill>
                  <a:srgbClr val="B453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100" u="none" cap="none" strike="noStrik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What happened, when, in which service? The audit trail.</a:t>
            </a:r>
            <a:endParaRPr/>
          </a:p>
        </p:txBody>
      </p:sp>
      <p:sp>
        <p:nvSpPr>
          <p:cNvPr id="208" name="Google Shape;208;g3e49e8e1f40_0_464"/>
          <p:cNvSpPr/>
          <p:nvPr/>
        </p:nvSpPr>
        <p:spPr>
          <a:xfrm>
            <a:off x="6229572" y="4168699"/>
            <a:ext cx="2697600" cy="5304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D7C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TRACES</a:t>
            </a:r>
            <a:r>
              <a:rPr b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1" lang="en-GB" sz="1100">
                <a:solidFill>
                  <a:srgbClr val="6D28D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100" u="none" cap="none" strike="noStrike">
                <a:solidFill>
                  <a:srgbClr val="334155"/>
                </a:solidFill>
                <a:latin typeface="Calibri"/>
                <a:ea typeface="Calibri"/>
                <a:cs typeface="Calibri"/>
                <a:sym typeface="Calibri"/>
              </a:rPr>
              <a:t>Where did that slow request actually spend its time?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Joshua brian Kituyi</dc:creator>
</cp:coreProperties>
</file>