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68" r:id="rId15"/>
  </p:sldIdLst>
  <p:sldSz cx="24384000" cy="13716000"/>
  <p:notesSz cx="6858000" cy="9144000"/>
  <p:embeddedFontLst>
    <p:embeddedFont>
      <p:font typeface="Degular" panose="020B0504050503060204"/>
      <p:regular r:id="rId17"/>
      <p:bold r:id="rId18"/>
      <p:italic r:id="rId19"/>
      <p:boldItalic r:id="rId20"/>
    </p:embeddedFont>
    <p:embeddedFont>
      <p:font typeface="Degular Light" panose="020B0404050503060204"/>
      <p:regular r:id="rId21"/>
      <p:italic r:id="rId22"/>
    </p:embeddedFont>
    <p:embeddedFont>
      <p:font typeface="Degular Medium" panose="020B0604050503060204"/>
      <p:regular r:id="rId23"/>
      <p:italic r:id="rId24"/>
    </p:embeddedFont>
    <p:embeddedFont>
      <p:font typeface="Degular Regular" panose="020B0504050503060204" pitchFamily="34" charset="77"/>
      <p:regular r:id="rId25"/>
      <p:bold r:id="rId26"/>
      <p:italic r:id="rId27"/>
      <p:boldItalic r:id="rId28"/>
    </p:embeddedFont>
    <p:embeddedFont>
      <p:font typeface="Degular SemiBold" panose="020B0704050503060204"/>
      <p:regular r:id="rId29"/>
      <p:bold r:id="rId30"/>
      <p:italic r:id="rId31"/>
      <p:boldItalic r:id="rId3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0"/>
    <p:restoredTop sz="94691"/>
  </p:normalViewPr>
  <p:slideViewPr>
    <p:cSldViewPr snapToGrid="0" showGuides="1">
      <p:cViewPr varScale="1">
        <p:scale>
          <a:sx n="106" d="100"/>
          <a:sy n="106" d="100"/>
        </p:scale>
        <p:origin x="5128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1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05" y="5871"/>
            <a:ext cx="24465810" cy="1376201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9" y="-24732"/>
            <a:ext cx="24411658" cy="1376546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movie.png" descr="pasted-movi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" y="12602585"/>
            <a:ext cx="24380820" cy="11174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z: Agentic Workflow Engine"/>
          <p:cNvSpPr txBox="1"/>
          <p:nvPr/>
        </p:nvSpPr>
        <p:spPr>
          <a:xfrm>
            <a:off x="1328651" y="1617559"/>
            <a:ext cx="11613757" cy="1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sz="7200" b="1" dirty="0" err="1">
                <a:latin typeface="Degular" panose="020B0504050503060204" pitchFamily="34" charset="77"/>
              </a:rPr>
              <a:t>Saz</a:t>
            </a:r>
            <a:r>
              <a:rPr sz="7200" b="1" dirty="0">
                <a:latin typeface="Degular" panose="020B0504050503060204" pitchFamily="34" charset="77"/>
              </a:rPr>
              <a:t>: </a:t>
            </a:r>
            <a:r>
              <a:rPr sz="7200" b="1" dirty="0">
                <a:latin typeface="Degular" panose="020B0504050503060204" pitchFamily="34" charset="77"/>
                <a:ea typeface="Degular SemiBold"/>
                <a:cs typeface="Degular SemiBold"/>
                <a:sym typeface="Degular SemiBold"/>
              </a:rPr>
              <a:t>Agentic Workflow Engine</a:t>
            </a:r>
          </a:p>
        </p:txBody>
      </p:sp>
      <p:sp>
        <p:nvSpPr>
          <p:cNvPr id="45" name="Engineering safe agentic WFs for real word ops"/>
          <p:cNvSpPr txBox="1"/>
          <p:nvPr/>
        </p:nvSpPr>
        <p:spPr>
          <a:xfrm>
            <a:off x="1328651" y="3139289"/>
            <a:ext cx="11592917" cy="96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7400"/>
              </a:lnSpc>
              <a:spcBef>
                <a:spcPts val="0"/>
              </a:spcBef>
              <a:defRPr sz="4700">
                <a:solidFill>
                  <a:srgbClr val="1C305D"/>
                </a:solidFill>
                <a:latin typeface="Degular Regular"/>
                <a:ea typeface="Degular Regular"/>
                <a:cs typeface="Degular Regular"/>
                <a:sym typeface="Degular Regular"/>
              </a:defRPr>
            </a:lvl1pPr>
          </a:lstStyle>
          <a:p>
            <a:r>
              <a:rPr sz="4000" dirty="0">
                <a:latin typeface="Degular Medium" panose="020B0504050503060204" pitchFamily="34" charset="77"/>
              </a:rPr>
              <a:t>Engineering safe agentic WFs for real word op</a:t>
            </a:r>
            <a:r>
              <a:rPr lang="en-US" sz="4000" dirty="0">
                <a:latin typeface="Degular Medium" panose="020B0504050503060204" pitchFamily="34" charset="77"/>
              </a:rPr>
              <a:t>erations</a:t>
            </a:r>
            <a:endParaRPr sz="4000" dirty="0">
              <a:latin typeface="Degular Medium" panose="020B0504050503060204" pitchFamily="34" charset="77"/>
            </a:endParaRPr>
          </a:p>
        </p:txBody>
      </p:sp>
      <p:sp>
        <p:nvSpPr>
          <p:cNvPr id="46" name="Fariman Torkashvand…"/>
          <p:cNvSpPr txBox="1"/>
          <p:nvPr/>
        </p:nvSpPr>
        <p:spPr>
          <a:xfrm>
            <a:off x="1328651" y="6246013"/>
            <a:ext cx="6099427" cy="3264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6600"/>
              </a:lnSpc>
              <a:spcBef>
                <a:spcPts val="0"/>
              </a:spcBef>
              <a:defRPr sz="46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rPr sz="4400" dirty="0">
                <a:latin typeface="Degular Medium" panose="020B0504050503060204" pitchFamily="34" charset="77"/>
              </a:rPr>
              <a:t>Fariman Torkashvand</a:t>
            </a:r>
            <a:endParaRPr lang="en-US" sz="4400" dirty="0">
              <a:latin typeface="Degular Medium" panose="020B0504050503060204" pitchFamily="34" charset="77"/>
            </a:endParaRPr>
          </a:p>
          <a:p>
            <a:pPr defTabSz="457200">
              <a:lnSpc>
                <a:spcPts val="6600"/>
              </a:lnSpc>
              <a:spcBef>
                <a:spcPts val="0"/>
              </a:spcBef>
              <a:defRPr sz="46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rPr lang="en-US" sz="3200" dirty="0">
                <a:solidFill>
                  <a:srgbClr val="346396"/>
                </a:solidFill>
                <a:latin typeface="Degular Light" panose="020B0404050503060204" pitchFamily="34" charset="77"/>
              </a:rPr>
              <a:t>Senior Software Engineer at GÉANT</a:t>
            </a:r>
            <a:endParaRPr sz="3200" dirty="0">
              <a:solidFill>
                <a:srgbClr val="346396"/>
              </a:solidFill>
              <a:latin typeface="Degular Light" panose="020B0404050503060204" pitchFamily="34" charset="77"/>
            </a:endParaRPr>
          </a:p>
          <a:p>
            <a:pPr defTabSz="457200">
              <a:lnSpc>
                <a:spcPts val="6000"/>
              </a:lnSpc>
              <a:spcBef>
                <a:spcPts val="0"/>
              </a:spcBef>
              <a:defRPr sz="3666">
                <a:solidFill>
                  <a:srgbClr val="346396"/>
                </a:solidFill>
                <a:latin typeface="Degular Light"/>
                <a:ea typeface="Degular Light"/>
                <a:cs typeface="Degular Light"/>
                <a:sym typeface="Degular Light"/>
              </a:defRPr>
            </a:pPr>
            <a:r>
              <a:rPr sz="3200" dirty="0">
                <a:latin typeface="Degular Light" panose="020B0404050503060204" pitchFamily="34" charset="77"/>
              </a:rPr>
              <a:t>Helsinki</a:t>
            </a:r>
            <a:endParaRPr sz="3200" dirty="0">
              <a:solidFill>
                <a:srgbClr val="000000"/>
              </a:solidFill>
              <a:latin typeface="Degular Light" panose="020B0404050503060204" pitchFamily="34" charset="77"/>
            </a:endParaRPr>
          </a:p>
          <a:p>
            <a:pPr defTabSz="457200">
              <a:lnSpc>
                <a:spcPts val="6000"/>
              </a:lnSpc>
              <a:spcBef>
                <a:spcPts val="0"/>
              </a:spcBef>
              <a:defRPr sz="3666">
                <a:solidFill>
                  <a:srgbClr val="346396"/>
                </a:solidFill>
                <a:latin typeface="Degular Light"/>
                <a:ea typeface="Degular Light"/>
                <a:cs typeface="Degular Light"/>
                <a:sym typeface="Degular Light"/>
              </a:defRPr>
            </a:pPr>
            <a:r>
              <a:rPr sz="3200" dirty="0">
                <a:latin typeface="Degular Light" panose="020B0404050503060204" pitchFamily="34" charset="77"/>
              </a:rPr>
              <a:t>11 Jun 2026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66FF9-81AD-811B-6FF0-0BD22D0920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uditability is a first-class output"/>
          <p:cNvSpPr txBox="1"/>
          <p:nvPr/>
        </p:nvSpPr>
        <p:spPr>
          <a:xfrm>
            <a:off x="1328651" y="1145760"/>
            <a:ext cx="1432580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Auditability is a first-class output</a:t>
            </a:r>
            <a:r>
              <a:rPr sz="120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266" name="Grounded step input is stored before execution and output is stored after completion.…"/>
          <p:cNvSpPr txBox="1"/>
          <p:nvPr/>
        </p:nvSpPr>
        <p:spPr>
          <a:xfrm>
            <a:off x="1476570" y="3148351"/>
            <a:ext cx="17559168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Grounded step input is stored before execution and output is stored after completion.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Events cover plan generation, verifier decisions, tool lifecycle, replans, approvals, suspensions, and final outcomes.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Every event carries run context such as </a:t>
            </a:r>
            <a:r>
              <a:rPr dirty="0" err="1"/>
              <a:t>run_id</a:t>
            </a:r>
            <a:r>
              <a:rPr dirty="0"/>
              <a:t>, </a:t>
            </a:r>
            <a:r>
              <a:rPr dirty="0" err="1"/>
              <a:t>step_id</a:t>
            </a:r>
            <a:r>
              <a:rPr dirty="0"/>
              <a:t>, </a:t>
            </a:r>
            <a:r>
              <a:rPr dirty="0" err="1"/>
              <a:t>planner_mode</a:t>
            </a:r>
            <a:r>
              <a:rPr dirty="0"/>
              <a:t>, actor, and payload.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The same event model supports live streaming and post-run review.</a:t>
            </a:r>
          </a:p>
        </p:txBody>
      </p:sp>
      <p:pic>
        <p:nvPicPr>
          <p:cNvPr id="267" name="9_transparent_bg.png" descr="9_transparent_bg.png"/>
          <p:cNvPicPr>
            <a:picLocks noChangeAspect="1"/>
          </p:cNvPicPr>
          <p:nvPr/>
        </p:nvPicPr>
        <p:blipFill>
          <a:blip r:embed="rId2"/>
          <a:srcRect t="27343" b="28142"/>
          <a:stretch>
            <a:fillRect/>
          </a:stretch>
        </p:blipFill>
        <p:spPr>
          <a:xfrm>
            <a:off x="1147426" y="7414925"/>
            <a:ext cx="21234401" cy="53196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A548C-1290-3320-2C5D-AC379D50CE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ounded Rectangle"/>
          <p:cNvSpPr/>
          <p:nvPr/>
        </p:nvSpPr>
        <p:spPr>
          <a:xfrm>
            <a:off x="11911483" y="3065093"/>
            <a:ext cx="5250687" cy="9274713"/>
          </a:xfrm>
          <a:prstGeom prst="roundRect">
            <a:avLst>
              <a:gd name="adj" fmla="val 18120"/>
            </a:avLst>
          </a:prstGeom>
          <a:gradFill>
            <a:gsLst>
              <a:gs pos="0">
                <a:srgbClr val="F5F9FF"/>
              </a:gs>
              <a:gs pos="100000">
                <a:srgbClr val="FFFFFF"/>
              </a:gs>
            </a:gsLst>
            <a:lin ang="14894729"/>
          </a:gradFill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Rounded Rectangle"/>
          <p:cNvSpPr/>
          <p:nvPr/>
        </p:nvSpPr>
        <p:spPr>
          <a:xfrm>
            <a:off x="17869845" y="3025325"/>
            <a:ext cx="5404683" cy="9314482"/>
          </a:xfrm>
          <a:prstGeom prst="roundRect">
            <a:avLst>
              <a:gd name="adj" fmla="val 18120"/>
            </a:avLst>
          </a:prstGeom>
          <a:gradFill>
            <a:gsLst>
              <a:gs pos="0">
                <a:srgbClr val="F5F9FF"/>
              </a:gs>
              <a:gs pos="100000">
                <a:srgbClr val="FFFFFF"/>
              </a:gs>
            </a:gsLst>
            <a:lin ang="14894729"/>
          </a:gradFill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Two more patterns: change approval and PII-safe support"/>
          <p:cNvSpPr txBox="1"/>
          <p:nvPr/>
        </p:nvSpPr>
        <p:spPr>
          <a:xfrm>
            <a:off x="1328651" y="1069121"/>
            <a:ext cx="20093642" cy="160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2900"/>
              </a:lnSpc>
              <a:spcBef>
                <a:spcPts val="0"/>
              </a:spcBef>
              <a:defRPr sz="67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lang="en-US" dirty="0"/>
              <a:t>Example</a:t>
            </a:r>
            <a:r>
              <a:rPr dirty="0"/>
              <a:t> patterns:</a:t>
            </a:r>
            <a:r>
              <a:rPr dirty="0">
                <a:latin typeface="Degular Light"/>
                <a:ea typeface="Degular Light"/>
                <a:cs typeface="Degular Light"/>
                <a:sym typeface="Degular Light"/>
              </a:rPr>
              <a:t> change approval and PII-safe support</a:t>
            </a:r>
            <a:r>
              <a:rPr dirty="0">
                <a:solidFill>
                  <a:srgbClr val="000000"/>
                </a:solidFill>
                <a:latin typeface="Degular Light"/>
                <a:ea typeface="Degular Light"/>
                <a:cs typeface="Degular Light"/>
                <a:sym typeface="Degular Light"/>
              </a:rPr>
              <a:t> </a:t>
            </a:r>
          </a:p>
        </p:txBody>
      </p:sp>
      <p:sp>
        <p:nvSpPr>
          <p:cNvPr id="306" name="Change approval: assess risk, generate summary, pause for human approval, trigger automation, wait for callback, store an artifact.…"/>
          <p:cNvSpPr txBox="1"/>
          <p:nvPr/>
        </p:nvSpPr>
        <p:spPr>
          <a:xfrm>
            <a:off x="1476570" y="3873797"/>
            <a:ext cx="9272659" cy="734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 SemiBold"/>
                <a:ea typeface="Degular SemiBold"/>
                <a:cs typeface="Degular SemiBold"/>
                <a:sym typeface="Degular SemiBold"/>
              </a:rPr>
              <a:t>Change approval:</a:t>
            </a:r>
            <a:r>
              <a:rPr dirty="0"/>
              <a:t> assess risk, generate summary, pause for human approval, trigger automation, wait for callback, store an artifact.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 SemiBold"/>
                <a:ea typeface="Degular SemiBold"/>
                <a:cs typeface="Degular SemiBold"/>
                <a:sym typeface="Degular SemiBold"/>
              </a:rPr>
              <a:t>PII-safe support: </a:t>
            </a:r>
            <a:r>
              <a:rPr dirty="0"/>
              <a:t>inspect message, summarize from sanitized content, forward safely, store a redacted record.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Both examples </a:t>
            </a:r>
            <a:r>
              <a:rPr dirty="0">
                <a:latin typeface="Degular SemiBold"/>
                <a:ea typeface="Degular SemiBold"/>
                <a:cs typeface="Degular SemiBold"/>
                <a:sym typeface="Degular SemiBold"/>
              </a:rPr>
              <a:t>keep AI inside a human-designed</a:t>
            </a:r>
            <a:r>
              <a:rPr dirty="0"/>
              <a:t> workflow rather than above it.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The approval path is </a:t>
            </a:r>
            <a:r>
              <a:rPr dirty="0">
                <a:latin typeface="Degular SemiBold"/>
                <a:ea typeface="Degular SemiBold"/>
                <a:cs typeface="Degular SemiBold"/>
                <a:sym typeface="Degular SemiBold"/>
              </a:rPr>
              <a:t>tested </a:t>
            </a:r>
            <a:r>
              <a:rPr dirty="0"/>
              <a:t>for suspend, resume, and context restoration</a:t>
            </a:r>
          </a:p>
        </p:txBody>
      </p:sp>
      <p:sp>
        <p:nvSpPr>
          <p:cNvPr id="307" name="Rounded Rectangle"/>
          <p:cNvSpPr/>
          <p:nvPr/>
        </p:nvSpPr>
        <p:spPr>
          <a:xfrm>
            <a:off x="12926484" y="3845950"/>
            <a:ext cx="300337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Assess risk"/>
          <p:cNvSpPr txBox="1"/>
          <p:nvPr/>
        </p:nvSpPr>
        <p:spPr>
          <a:xfrm>
            <a:off x="13662816" y="4081836"/>
            <a:ext cx="153070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Assess risk</a:t>
            </a:r>
          </a:p>
        </p:txBody>
      </p:sp>
      <p:sp>
        <p:nvSpPr>
          <p:cNvPr id="309" name="Rounded Rectangle"/>
          <p:cNvSpPr/>
          <p:nvPr/>
        </p:nvSpPr>
        <p:spPr>
          <a:xfrm>
            <a:off x="12926484" y="5290156"/>
            <a:ext cx="3003372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Generate summary"/>
          <p:cNvSpPr txBox="1"/>
          <p:nvPr/>
        </p:nvSpPr>
        <p:spPr>
          <a:xfrm>
            <a:off x="13138560" y="5503802"/>
            <a:ext cx="257921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Generate summary</a:t>
            </a:r>
          </a:p>
        </p:txBody>
      </p:sp>
      <p:sp>
        <p:nvSpPr>
          <p:cNvPr id="311" name="Rounded Rectangle"/>
          <p:cNvSpPr/>
          <p:nvPr/>
        </p:nvSpPr>
        <p:spPr>
          <a:xfrm>
            <a:off x="12784419" y="6734361"/>
            <a:ext cx="3287501" cy="954371"/>
          </a:xfrm>
          <a:prstGeom prst="roundRect">
            <a:avLst>
              <a:gd name="adj" fmla="val 17449"/>
            </a:avLst>
          </a:prstGeom>
          <a:ln w="381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2" name="Human approval"/>
          <p:cNvSpPr txBox="1"/>
          <p:nvPr/>
        </p:nvSpPr>
        <p:spPr>
          <a:xfrm>
            <a:off x="13657665" y="6957546"/>
            <a:ext cx="220462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Human approval</a:t>
            </a:r>
          </a:p>
        </p:txBody>
      </p:sp>
      <p:sp>
        <p:nvSpPr>
          <p:cNvPr id="313" name="Rounded Rectangle"/>
          <p:cNvSpPr/>
          <p:nvPr/>
        </p:nvSpPr>
        <p:spPr>
          <a:xfrm>
            <a:off x="12926484" y="8178566"/>
            <a:ext cx="3003372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Trigger automation"/>
          <p:cNvSpPr txBox="1"/>
          <p:nvPr/>
        </p:nvSpPr>
        <p:spPr>
          <a:xfrm>
            <a:off x="13151210" y="8433528"/>
            <a:ext cx="255392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Trigger automation</a:t>
            </a:r>
          </a:p>
        </p:txBody>
      </p:sp>
      <p:sp>
        <p:nvSpPr>
          <p:cNvPr id="315" name="Rounded Rectangle"/>
          <p:cNvSpPr/>
          <p:nvPr/>
        </p:nvSpPr>
        <p:spPr>
          <a:xfrm>
            <a:off x="12926484" y="9622772"/>
            <a:ext cx="3003372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" name="Wait for callback"/>
          <p:cNvSpPr txBox="1"/>
          <p:nvPr/>
        </p:nvSpPr>
        <p:spPr>
          <a:xfrm>
            <a:off x="13304982" y="9877734"/>
            <a:ext cx="224637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Wait for callback</a:t>
            </a:r>
          </a:p>
        </p:txBody>
      </p:sp>
      <p:sp>
        <p:nvSpPr>
          <p:cNvPr id="317" name="Rounded Rectangle"/>
          <p:cNvSpPr/>
          <p:nvPr/>
        </p:nvSpPr>
        <p:spPr>
          <a:xfrm>
            <a:off x="12926484" y="11066977"/>
            <a:ext cx="3003372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" name="Store artifact"/>
          <p:cNvSpPr txBox="1"/>
          <p:nvPr/>
        </p:nvSpPr>
        <p:spPr>
          <a:xfrm>
            <a:off x="13516513" y="11290162"/>
            <a:ext cx="182331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Store artifact</a:t>
            </a:r>
          </a:p>
        </p:txBody>
      </p:sp>
      <p:sp>
        <p:nvSpPr>
          <p:cNvPr id="319" name="Rounded Rectangle"/>
          <p:cNvSpPr/>
          <p:nvPr/>
        </p:nvSpPr>
        <p:spPr>
          <a:xfrm>
            <a:off x="19102161" y="3845950"/>
            <a:ext cx="300337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0" name="Incoming message"/>
          <p:cNvSpPr txBox="1"/>
          <p:nvPr/>
        </p:nvSpPr>
        <p:spPr>
          <a:xfrm>
            <a:off x="19343803" y="4081836"/>
            <a:ext cx="252008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Incoming message</a:t>
            </a:r>
          </a:p>
        </p:txBody>
      </p:sp>
      <p:sp>
        <p:nvSpPr>
          <p:cNvPr id="321" name="Rounded Rectangle"/>
          <p:cNvSpPr/>
          <p:nvPr/>
        </p:nvSpPr>
        <p:spPr>
          <a:xfrm>
            <a:off x="19102161" y="5290156"/>
            <a:ext cx="3003371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2" name="Detect / tokenize PII"/>
          <p:cNvSpPr txBox="1"/>
          <p:nvPr/>
        </p:nvSpPr>
        <p:spPr>
          <a:xfrm>
            <a:off x="19268364" y="5503802"/>
            <a:ext cx="26709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Detect / tokenize PII</a:t>
            </a:r>
          </a:p>
        </p:txBody>
      </p:sp>
      <p:sp>
        <p:nvSpPr>
          <p:cNvPr id="323" name="Rounded Rectangle"/>
          <p:cNvSpPr/>
          <p:nvPr/>
        </p:nvSpPr>
        <p:spPr>
          <a:xfrm>
            <a:off x="19102161" y="6734361"/>
            <a:ext cx="3003371" cy="954371"/>
          </a:xfrm>
          <a:prstGeom prst="roundRect">
            <a:avLst>
              <a:gd name="adj" fmla="val 17449"/>
            </a:avLst>
          </a:prstGeom>
          <a:ln w="381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Sanitized only"/>
          <p:cNvSpPr txBox="1"/>
          <p:nvPr/>
        </p:nvSpPr>
        <p:spPr>
          <a:xfrm>
            <a:off x="19937309" y="6957546"/>
            <a:ext cx="19141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Sanitized only</a:t>
            </a:r>
          </a:p>
        </p:txBody>
      </p:sp>
      <p:sp>
        <p:nvSpPr>
          <p:cNvPr id="325" name="Rounded Rectangle"/>
          <p:cNvSpPr/>
          <p:nvPr/>
        </p:nvSpPr>
        <p:spPr>
          <a:xfrm>
            <a:off x="18603414" y="8178566"/>
            <a:ext cx="4000863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Summarize sanitized contact"/>
          <p:cNvSpPr txBox="1"/>
          <p:nvPr/>
        </p:nvSpPr>
        <p:spPr>
          <a:xfrm>
            <a:off x="18639367" y="8479266"/>
            <a:ext cx="3928961" cy="41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Summarize sanitized </a:t>
            </a:r>
            <a:r>
              <a:rPr lang="en-US" dirty="0"/>
              <a:t>content</a:t>
            </a:r>
            <a:endParaRPr dirty="0"/>
          </a:p>
        </p:txBody>
      </p:sp>
      <p:sp>
        <p:nvSpPr>
          <p:cNvPr id="327" name="Rounded Rectangle"/>
          <p:cNvSpPr/>
          <p:nvPr/>
        </p:nvSpPr>
        <p:spPr>
          <a:xfrm>
            <a:off x="18650622" y="9622772"/>
            <a:ext cx="3906447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8" name="Forward approved contact"/>
          <p:cNvSpPr txBox="1"/>
          <p:nvPr/>
        </p:nvSpPr>
        <p:spPr>
          <a:xfrm>
            <a:off x="18832531" y="9923472"/>
            <a:ext cx="3542636" cy="41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Forward approved </a:t>
            </a:r>
            <a:r>
              <a:rPr lang="en-US" dirty="0"/>
              <a:t>content</a:t>
            </a:r>
            <a:endParaRPr dirty="0"/>
          </a:p>
        </p:txBody>
      </p:sp>
      <p:sp>
        <p:nvSpPr>
          <p:cNvPr id="329" name="Rounded Rectangle"/>
          <p:cNvSpPr/>
          <p:nvPr/>
        </p:nvSpPr>
        <p:spPr>
          <a:xfrm>
            <a:off x="18996917" y="11066977"/>
            <a:ext cx="3213859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" name="Store redacted record"/>
          <p:cNvSpPr txBox="1"/>
          <p:nvPr/>
        </p:nvSpPr>
        <p:spPr>
          <a:xfrm>
            <a:off x="19142330" y="11290162"/>
            <a:ext cx="292303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Store redacted record</a:t>
            </a:r>
          </a:p>
        </p:txBody>
      </p:sp>
      <p:sp>
        <p:nvSpPr>
          <p:cNvPr id="331" name="Change approval"/>
          <p:cNvSpPr txBox="1"/>
          <p:nvPr/>
        </p:nvSpPr>
        <p:spPr>
          <a:xfrm>
            <a:off x="13388089" y="3025325"/>
            <a:ext cx="208016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200">
                <a:solidFill>
                  <a:srgbClr val="346396"/>
                </a:solidFill>
                <a:latin typeface="Degular Bold"/>
                <a:ea typeface="Degular Bold"/>
                <a:cs typeface="Degular Bold"/>
                <a:sym typeface="Degular Bold"/>
              </a:defRPr>
            </a:lvl1pPr>
          </a:lstStyle>
          <a:p>
            <a:r>
              <a:t>Change approval</a:t>
            </a:r>
          </a:p>
        </p:txBody>
      </p:sp>
      <p:sp>
        <p:nvSpPr>
          <p:cNvPr id="332" name="PLL-safe support"/>
          <p:cNvSpPr txBox="1"/>
          <p:nvPr/>
        </p:nvSpPr>
        <p:spPr>
          <a:xfrm>
            <a:off x="19602771" y="3065094"/>
            <a:ext cx="2002151" cy="39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200">
                <a:solidFill>
                  <a:srgbClr val="346396"/>
                </a:solidFill>
                <a:latin typeface="Degular Bold"/>
                <a:ea typeface="Degular Bold"/>
                <a:cs typeface="Degular Bold"/>
                <a:sym typeface="Degular Bold"/>
              </a:defRPr>
            </a:lvl1pPr>
          </a:lstStyle>
          <a:p>
            <a:r>
              <a:rPr dirty="0"/>
              <a:t>P</a:t>
            </a:r>
            <a:r>
              <a:rPr lang="en-US" dirty="0"/>
              <a:t>II</a:t>
            </a:r>
            <a:r>
              <a:rPr dirty="0"/>
              <a:t>-safe support</a:t>
            </a:r>
          </a:p>
        </p:txBody>
      </p:sp>
      <p:sp>
        <p:nvSpPr>
          <p:cNvPr id="333" name="External system"/>
          <p:cNvSpPr txBox="1"/>
          <p:nvPr/>
        </p:nvSpPr>
        <p:spPr>
          <a:xfrm>
            <a:off x="8950472" y="11513347"/>
            <a:ext cx="21802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chemeClr val="accent1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External system</a:t>
            </a:r>
          </a:p>
        </p:txBody>
      </p:sp>
      <p:cxnSp>
        <p:nvCxnSpPr>
          <p:cNvPr id="334" name="Connection Line"/>
          <p:cNvCxnSpPr>
            <a:cxnSpLocks/>
          </p:cNvCxnSpPr>
          <p:nvPr/>
        </p:nvCxnSpPr>
        <p:spPr>
          <a:xfrm flipH="1">
            <a:off x="10143855" y="9908557"/>
            <a:ext cx="2875476" cy="1568619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miter lim="400000"/>
          </a:ln>
        </p:spPr>
      </p:cxnSp>
      <p:sp>
        <p:nvSpPr>
          <p:cNvPr id="335" name="Call Back"/>
          <p:cNvSpPr/>
          <p:nvPr/>
        </p:nvSpPr>
        <p:spPr>
          <a:xfrm>
            <a:off x="10408350" y="10508848"/>
            <a:ext cx="2054759" cy="3197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4">
                  <a:hueOff val="-476017"/>
                  <a:lumOff val="-10042"/>
                </a:schemeClr>
              </a:gs>
            </a:gsLst>
            <a:lin ang="10202699"/>
          </a:gradFill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t>Call Back</a:t>
            </a:r>
          </a:p>
        </p:txBody>
      </p:sp>
      <p:sp>
        <p:nvSpPr>
          <p:cNvPr id="336" name="Line"/>
          <p:cNvSpPr/>
          <p:nvPr/>
        </p:nvSpPr>
        <p:spPr>
          <a:xfrm>
            <a:off x="14428169" y="4803261"/>
            <a:ext cx="1" cy="483954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" name="Line"/>
          <p:cNvSpPr/>
          <p:nvPr/>
        </p:nvSpPr>
        <p:spPr>
          <a:xfrm>
            <a:off x="14428169" y="6269705"/>
            <a:ext cx="1" cy="483954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" name="Line"/>
          <p:cNvSpPr/>
          <p:nvPr/>
        </p:nvSpPr>
        <p:spPr>
          <a:xfrm>
            <a:off x="14428169" y="7698022"/>
            <a:ext cx="1" cy="483954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" name="Line"/>
          <p:cNvSpPr/>
          <p:nvPr/>
        </p:nvSpPr>
        <p:spPr>
          <a:xfrm>
            <a:off x="14428169" y="9129527"/>
            <a:ext cx="1" cy="483954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Line"/>
          <p:cNvSpPr/>
          <p:nvPr/>
        </p:nvSpPr>
        <p:spPr>
          <a:xfrm>
            <a:off x="14428169" y="10586654"/>
            <a:ext cx="1" cy="483953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Line"/>
          <p:cNvSpPr/>
          <p:nvPr/>
        </p:nvSpPr>
        <p:spPr>
          <a:xfrm>
            <a:off x="20603845" y="6269705"/>
            <a:ext cx="1" cy="483954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" name="Line"/>
          <p:cNvSpPr/>
          <p:nvPr/>
        </p:nvSpPr>
        <p:spPr>
          <a:xfrm>
            <a:off x="20603845" y="7698022"/>
            <a:ext cx="1" cy="483954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3" name="Line"/>
          <p:cNvSpPr/>
          <p:nvPr/>
        </p:nvSpPr>
        <p:spPr>
          <a:xfrm>
            <a:off x="20603845" y="4803261"/>
            <a:ext cx="1" cy="483954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4" name="Line"/>
          <p:cNvSpPr/>
          <p:nvPr/>
        </p:nvSpPr>
        <p:spPr>
          <a:xfrm>
            <a:off x="20603845" y="9129527"/>
            <a:ext cx="1" cy="483954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5" name="Line"/>
          <p:cNvSpPr/>
          <p:nvPr/>
        </p:nvSpPr>
        <p:spPr>
          <a:xfrm>
            <a:off x="20603845" y="10586654"/>
            <a:ext cx="1" cy="483953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787" y="6969160"/>
            <a:ext cx="435502" cy="52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25" y="6970246"/>
            <a:ext cx="345430" cy="463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ADD5D-755E-75C5-DC46-681DE3E30E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 advAuto="0"/>
      <p:bldP spid="304" grpId="0" animBg="1" advAuto="0"/>
      <p:bldP spid="307" grpId="0" animBg="1" advAuto="0"/>
      <p:bldP spid="308" grpId="0" animBg="1" advAuto="0"/>
      <p:bldP spid="309" grpId="0" animBg="1" advAuto="0"/>
      <p:bldP spid="310" grpId="0" animBg="1" advAuto="0"/>
      <p:bldP spid="311" grpId="0" animBg="1" advAuto="0"/>
      <p:bldP spid="312" grpId="0" animBg="1" advAuto="0"/>
      <p:bldP spid="313" grpId="0" animBg="1" advAuto="0"/>
      <p:bldP spid="314" grpId="0" animBg="1" advAuto="0"/>
      <p:bldP spid="315" grpId="0" animBg="1" advAuto="0"/>
      <p:bldP spid="316" grpId="0" animBg="1" advAuto="0"/>
      <p:bldP spid="317" grpId="0" animBg="1" advAuto="0"/>
      <p:bldP spid="318" grpId="0" animBg="1" advAuto="0"/>
      <p:bldP spid="319" grpId="0" animBg="1" advAuto="0"/>
      <p:bldP spid="320" grpId="0" animBg="1" advAuto="0"/>
      <p:bldP spid="321" grpId="0" animBg="1" advAuto="0"/>
      <p:bldP spid="322" grpId="0" animBg="1" advAuto="0"/>
      <p:bldP spid="323" grpId="0" animBg="1" advAuto="0"/>
      <p:bldP spid="324" grpId="0" animBg="1" advAuto="0"/>
      <p:bldP spid="325" grpId="0" animBg="1" advAuto="0"/>
      <p:bldP spid="326" grpId="0" animBg="1" advAuto="0"/>
      <p:bldP spid="327" grpId="0" animBg="1" advAuto="0"/>
      <p:bldP spid="328" grpId="0" animBg="1" advAuto="0"/>
      <p:bldP spid="329" grpId="0" animBg="1" advAuto="0"/>
      <p:bldP spid="330" grpId="0" animBg="1" advAuto="0"/>
      <p:bldP spid="331" grpId="0" animBg="1" advAuto="0"/>
      <p:bldP spid="332" grpId="0" animBg="1" advAuto="0"/>
      <p:bldP spid="333" grpId="0" animBg="1" advAuto="0"/>
      <p:bldP spid="334" grpId="0" animBg="1" advAuto="0"/>
      <p:bldP spid="335" grpId="0" animBg="1" advAuto="0"/>
      <p:bldP spid="336" grpId="0" animBg="1" advAuto="0"/>
      <p:bldP spid="337" grpId="0" animBg="1" advAuto="0"/>
      <p:bldP spid="338" grpId="0" animBg="1" advAuto="0"/>
      <p:bldP spid="339" grpId="0" animBg="1" advAuto="0"/>
      <p:bldP spid="340" grpId="0" animBg="1" advAuto="0"/>
      <p:bldP spid="341" grpId="0" animBg="1" advAuto="0"/>
      <p:bldP spid="342" grpId="0" animBg="1" advAuto="0"/>
      <p:bldP spid="343" grpId="0" animBg="1" advAuto="0"/>
      <p:bldP spid="344" grpId="0" animBg="1" advAuto="0"/>
      <p:bldP spid="345" grpId="0" animBg="1" advAuto="0"/>
      <p:bldP spid="346" grpId="0" animBg="1" advAuto="0"/>
      <p:bldP spid="34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atterns NRENs can reuse"/>
          <p:cNvSpPr txBox="1"/>
          <p:nvPr/>
        </p:nvSpPr>
        <p:spPr>
          <a:xfrm>
            <a:off x="1328651" y="1145760"/>
            <a:ext cx="1130828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Patterns NRENs can reuse</a:t>
            </a:r>
            <a:r>
              <a:rPr sz="120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350" name="Make the workflow definition the control plane.…"/>
          <p:cNvSpPr txBox="1"/>
          <p:nvPr/>
        </p:nvSpPr>
        <p:spPr>
          <a:xfrm>
            <a:off x="1476570" y="2884377"/>
            <a:ext cx="15124222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Make the workflow definition the control plane.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Separate planning from verification.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Enforce budgets, privacy, approval, and audit in the runtime.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Start deterministic, then add agentic planning where ambiguity justifies it.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Build safe internal options before ad hoc usage becomes the default.</a:t>
            </a:r>
          </a:p>
        </p:txBody>
      </p:sp>
      <p:sp>
        <p:nvSpPr>
          <p:cNvPr id="351" name="Rounded Rectangle"/>
          <p:cNvSpPr/>
          <p:nvPr/>
        </p:nvSpPr>
        <p:spPr>
          <a:xfrm>
            <a:off x="2872962" y="7164139"/>
            <a:ext cx="9017113" cy="1409701"/>
          </a:xfrm>
          <a:prstGeom prst="roundRect">
            <a:avLst>
              <a:gd name="adj" fmla="val 23341"/>
            </a:avLst>
          </a:prstGeom>
          <a:ln w="25400">
            <a:solidFill>
              <a:srgbClr val="346396">
                <a:alpha val="34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Wrokflow is the…"/>
          <p:cNvSpPr txBox="1"/>
          <p:nvPr/>
        </p:nvSpPr>
        <p:spPr>
          <a:xfrm>
            <a:off x="3761772" y="7427029"/>
            <a:ext cx="2146707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Wrokflow is the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Control plane</a:t>
            </a:r>
          </a:p>
        </p:txBody>
      </p:sp>
      <p:sp>
        <p:nvSpPr>
          <p:cNvPr id="353" name="Rounded Rectangle"/>
          <p:cNvSpPr/>
          <p:nvPr/>
        </p:nvSpPr>
        <p:spPr>
          <a:xfrm>
            <a:off x="2872962" y="8969031"/>
            <a:ext cx="9017113" cy="1409701"/>
          </a:xfrm>
          <a:prstGeom prst="roundRect">
            <a:avLst>
              <a:gd name="adj" fmla="val 23341"/>
            </a:avLst>
          </a:prstGeom>
          <a:ln w="25400">
            <a:solidFill>
              <a:srgbClr val="346396">
                <a:alpha val="34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Rounded Rectangle"/>
          <p:cNvSpPr/>
          <p:nvPr/>
        </p:nvSpPr>
        <p:spPr>
          <a:xfrm>
            <a:off x="2872962" y="10773922"/>
            <a:ext cx="9017113" cy="1409701"/>
          </a:xfrm>
          <a:prstGeom prst="roundRect">
            <a:avLst>
              <a:gd name="adj" fmla="val 23341"/>
            </a:avLst>
          </a:prstGeom>
          <a:ln w="25400">
            <a:solidFill>
              <a:srgbClr val="346396">
                <a:alpha val="34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Verify before…"/>
          <p:cNvSpPr txBox="1"/>
          <p:nvPr/>
        </p:nvSpPr>
        <p:spPr>
          <a:xfrm>
            <a:off x="3761772" y="9231921"/>
            <a:ext cx="1812647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Verify before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Acting</a:t>
            </a:r>
          </a:p>
        </p:txBody>
      </p:sp>
      <p:sp>
        <p:nvSpPr>
          <p:cNvPr id="356" name="Keep human…"/>
          <p:cNvSpPr txBox="1"/>
          <p:nvPr/>
        </p:nvSpPr>
        <p:spPr>
          <a:xfrm>
            <a:off x="3761772" y="11036813"/>
            <a:ext cx="1761745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Keep human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Gate explicit</a:t>
            </a:r>
          </a:p>
        </p:txBody>
      </p:sp>
      <p:sp>
        <p:nvSpPr>
          <p:cNvPr id="357" name="Rounded Rectangle"/>
          <p:cNvSpPr/>
          <p:nvPr/>
        </p:nvSpPr>
        <p:spPr>
          <a:xfrm>
            <a:off x="12493924" y="7164139"/>
            <a:ext cx="9017114" cy="1409701"/>
          </a:xfrm>
          <a:prstGeom prst="roundRect">
            <a:avLst>
              <a:gd name="adj" fmla="val 23341"/>
            </a:avLst>
          </a:prstGeom>
          <a:ln w="25400">
            <a:solidFill>
              <a:srgbClr val="346396">
                <a:alpha val="3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" name="Separate planning…"/>
          <p:cNvSpPr txBox="1"/>
          <p:nvPr/>
        </p:nvSpPr>
        <p:spPr>
          <a:xfrm>
            <a:off x="13382735" y="7427029"/>
            <a:ext cx="2466137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Separate planning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From execution</a:t>
            </a:r>
          </a:p>
        </p:txBody>
      </p:sp>
      <p:sp>
        <p:nvSpPr>
          <p:cNvPr id="359" name="Rounded Rectangle"/>
          <p:cNvSpPr/>
          <p:nvPr/>
        </p:nvSpPr>
        <p:spPr>
          <a:xfrm>
            <a:off x="12493925" y="8969031"/>
            <a:ext cx="9017114" cy="1409701"/>
          </a:xfrm>
          <a:prstGeom prst="roundRect">
            <a:avLst>
              <a:gd name="adj" fmla="val 23341"/>
            </a:avLst>
          </a:prstGeom>
          <a:ln w="25400">
            <a:solidFill>
              <a:srgbClr val="346396">
                <a:alpha val="3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" name="Male policy…"/>
          <p:cNvSpPr txBox="1"/>
          <p:nvPr/>
        </p:nvSpPr>
        <p:spPr>
          <a:xfrm>
            <a:off x="13382735" y="9292238"/>
            <a:ext cx="1635063" cy="763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Ma</a:t>
            </a:r>
            <a:r>
              <a:rPr lang="en-US" dirty="0"/>
              <a:t>k</a:t>
            </a:r>
            <a:r>
              <a:rPr dirty="0"/>
              <a:t>e policy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Executable</a:t>
            </a:r>
          </a:p>
        </p:txBody>
      </p:sp>
      <p:sp>
        <p:nvSpPr>
          <p:cNvPr id="361" name="Rounded Rectangle"/>
          <p:cNvSpPr/>
          <p:nvPr/>
        </p:nvSpPr>
        <p:spPr>
          <a:xfrm>
            <a:off x="12493925" y="10773922"/>
            <a:ext cx="9017114" cy="1409701"/>
          </a:xfrm>
          <a:prstGeom prst="roundRect">
            <a:avLst>
              <a:gd name="adj" fmla="val 23341"/>
            </a:avLst>
          </a:prstGeom>
          <a:ln w="25400">
            <a:solidFill>
              <a:srgbClr val="346396">
                <a:alpha val="3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Treat audit as a…"/>
          <p:cNvSpPr txBox="1"/>
          <p:nvPr/>
        </p:nvSpPr>
        <p:spPr>
          <a:xfrm>
            <a:off x="13382735" y="11036813"/>
            <a:ext cx="2048257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Treat audit as 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Product output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56" y="7557892"/>
            <a:ext cx="510381" cy="622195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Line"/>
          <p:cNvSpPr/>
          <p:nvPr/>
        </p:nvSpPr>
        <p:spPr>
          <a:xfrm>
            <a:off x="7580060" y="7868989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" name="Rounded Rectangle"/>
          <p:cNvSpPr/>
          <p:nvPr/>
        </p:nvSpPr>
        <p:spPr>
          <a:xfrm>
            <a:off x="8123347" y="7716604"/>
            <a:ext cx="304771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6" name="Line"/>
          <p:cNvSpPr/>
          <p:nvPr/>
        </p:nvSpPr>
        <p:spPr>
          <a:xfrm>
            <a:off x="8553066" y="7868989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" name="Rounded Rectangle"/>
          <p:cNvSpPr/>
          <p:nvPr/>
        </p:nvSpPr>
        <p:spPr>
          <a:xfrm>
            <a:off x="9096352" y="7716604"/>
            <a:ext cx="304770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Line"/>
          <p:cNvSpPr/>
          <p:nvPr/>
        </p:nvSpPr>
        <p:spPr>
          <a:xfrm>
            <a:off x="9526070" y="7868989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" name="Rounded Rectangle"/>
          <p:cNvSpPr/>
          <p:nvPr/>
        </p:nvSpPr>
        <p:spPr>
          <a:xfrm>
            <a:off x="10069356" y="7716604"/>
            <a:ext cx="304771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0" name="Rounded Rectangle"/>
          <p:cNvSpPr/>
          <p:nvPr/>
        </p:nvSpPr>
        <p:spPr>
          <a:xfrm>
            <a:off x="6681970" y="9444408"/>
            <a:ext cx="760499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Line"/>
          <p:cNvSpPr/>
          <p:nvPr/>
        </p:nvSpPr>
        <p:spPr>
          <a:xfrm>
            <a:off x="7617897" y="9596793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2" name="Rhombus"/>
          <p:cNvSpPr/>
          <p:nvPr/>
        </p:nvSpPr>
        <p:spPr>
          <a:xfrm rot="16200000">
            <a:off x="8028653" y="9401816"/>
            <a:ext cx="781616" cy="38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" name="Line"/>
          <p:cNvSpPr/>
          <p:nvPr/>
        </p:nvSpPr>
        <p:spPr>
          <a:xfrm>
            <a:off x="8802686" y="9596792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4" name="Rounded Rectangle"/>
          <p:cNvSpPr/>
          <p:nvPr/>
        </p:nvSpPr>
        <p:spPr>
          <a:xfrm>
            <a:off x="9396453" y="9444408"/>
            <a:ext cx="760499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" name="Action"/>
          <p:cNvSpPr txBox="1"/>
          <p:nvPr/>
        </p:nvSpPr>
        <p:spPr>
          <a:xfrm>
            <a:off x="9441473" y="9412643"/>
            <a:ext cx="67045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6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Action</a:t>
            </a:r>
          </a:p>
        </p:txBody>
      </p:sp>
      <p:sp>
        <p:nvSpPr>
          <p:cNvPr id="376" name="Approval"/>
          <p:cNvSpPr txBox="1"/>
          <p:nvPr/>
        </p:nvSpPr>
        <p:spPr>
          <a:xfrm>
            <a:off x="7988829" y="11776867"/>
            <a:ext cx="86126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6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Approval</a:t>
            </a:r>
          </a:p>
        </p:txBody>
      </p:sp>
      <p:sp>
        <p:nvSpPr>
          <p:cNvPr id="377" name="Rounded Rectangle"/>
          <p:cNvSpPr/>
          <p:nvPr/>
        </p:nvSpPr>
        <p:spPr>
          <a:xfrm>
            <a:off x="6681970" y="11266782"/>
            <a:ext cx="760499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8" name="Rounded Rectangle"/>
          <p:cNvSpPr/>
          <p:nvPr/>
        </p:nvSpPr>
        <p:spPr>
          <a:xfrm>
            <a:off x="8364468" y="11090793"/>
            <a:ext cx="109986" cy="656748"/>
          </a:xfrm>
          <a:prstGeom prst="roundRect">
            <a:avLst>
              <a:gd name="adj" fmla="val 41565"/>
            </a:avLst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9" name="Line"/>
          <p:cNvSpPr/>
          <p:nvPr/>
        </p:nvSpPr>
        <p:spPr>
          <a:xfrm>
            <a:off x="7694299" y="11420520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" name="Line"/>
          <p:cNvSpPr/>
          <p:nvPr/>
        </p:nvSpPr>
        <p:spPr>
          <a:xfrm>
            <a:off x="8649882" y="11420520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" name="Rounded Rectangle"/>
          <p:cNvSpPr/>
          <p:nvPr/>
        </p:nvSpPr>
        <p:spPr>
          <a:xfrm>
            <a:off x="9243649" y="11266782"/>
            <a:ext cx="760499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2" name="Line"/>
          <p:cNvSpPr/>
          <p:nvPr/>
        </p:nvSpPr>
        <p:spPr>
          <a:xfrm>
            <a:off x="10179576" y="11420520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" name="Rounded Rectangle"/>
          <p:cNvSpPr/>
          <p:nvPr/>
        </p:nvSpPr>
        <p:spPr>
          <a:xfrm>
            <a:off x="10773343" y="11266782"/>
            <a:ext cx="760499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4" name="Verify"/>
          <p:cNvSpPr txBox="1"/>
          <p:nvPr/>
        </p:nvSpPr>
        <p:spPr>
          <a:xfrm>
            <a:off x="8113492" y="10001101"/>
            <a:ext cx="61193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6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Verify</a:t>
            </a:r>
          </a:p>
        </p:txBody>
      </p:sp>
      <p:sp>
        <p:nvSpPr>
          <p:cNvPr id="385" name="Rounded Rectangle"/>
          <p:cNvSpPr/>
          <p:nvPr/>
        </p:nvSpPr>
        <p:spPr>
          <a:xfrm>
            <a:off x="18130857" y="7488004"/>
            <a:ext cx="304771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" name="Line"/>
          <p:cNvSpPr/>
          <p:nvPr/>
        </p:nvSpPr>
        <p:spPr>
          <a:xfrm>
            <a:off x="18439162" y="7640389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7" name="Rounded Rectangle"/>
          <p:cNvSpPr/>
          <p:nvPr/>
        </p:nvSpPr>
        <p:spPr>
          <a:xfrm>
            <a:off x="19584440" y="7488004"/>
            <a:ext cx="304770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" name="Line"/>
          <p:cNvSpPr/>
          <p:nvPr/>
        </p:nvSpPr>
        <p:spPr>
          <a:xfrm>
            <a:off x="19169074" y="7640389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9" name="Rounded Rectangle"/>
          <p:cNvSpPr/>
          <p:nvPr/>
        </p:nvSpPr>
        <p:spPr>
          <a:xfrm>
            <a:off x="18857648" y="7488004"/>
            <a:ext cx="304771" cy="30477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Line"/>
          <p:cNvSpPr/>
          <p:nvPr/>
        </p:nvSpPr>
        <p:spPr>
          <a:xfrm flipV="1">
            <a:off x="16509795" y="7933621"/>
            <a:ext cx="4059805" cy="1"/>
          </a:xfrm>
          <a:prstGeom prst="line">
            <a:avLst/>
          </a:prstGeom>
          <a:ln w="12700">
            <a:solidFill>
              <a:schemeClr val="accent1">
                <a:hueOff val="114395"/>
                <a:lumOff val="-2497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" name="Rounded Rectangle"/>
          <p:cNvSpPr/>
          <p:nvPr/>
        </p:nvSpPr>
        <p:spPr>
          <a:xfrm>
            <a:off x="18130857" y="8074469"/>
            <a:ext cx="304771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2" name="Line"/>
          <p:cNvSpPr/>
          <p:nvPr/>
        </p:nvSpPr>
        <p:spPr>
          <a:xfrm>
            <a:off x="18439164" y="8226853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" name="Rounded Rectangle"/>
          <p:cNvSpPr/>
          <p:nvPr/>
        </p:nvSpPr>
        <p:spPr>
          <a:xfrm>
            <a:off x="19584440" y="8074469"/>
            <a:ext cx="304770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4" name="Line"/>
          <p:cNvSpPr/>
          <p:nvPr/>
        </p:nvSpPr>
        <p:spPr>
          <a:xfrm>
            <a:off x="19169074" y="8226853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" name="Rounded Rectangle"/>
          <p:cNvSpPr/>
          <p:nvPr/>
        </p:nvSpPr>
        <p:spPr>
          <a:xfrm>
            <a:off x="18857648" y="8074469"/>
            <a:ext cx="304771" cy="304770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6" name="Line"/>
          <p:cNvSpPr/>
          <p:nvPr/>
        </p:nvSpPr>
        <p:spPr>
          <a:xfrm flipV="1">
            <a:off x="17621967" y="7387720"/>
            <a:ext cx="1" cy="476469"/>
          </a:xfrm>
          <a:prstGeom prst="line">
            <a:avLst/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" name="Line"/>
          <p:cNvSpPr/>
          <p:nvPr/>
        </p:nvSpPr>
        <p:spPr>
          <a:xfrm flipV="1">
            <a:off x="17621967" y="8007426"/>
            <a:ext cx="1" cy="476470"/>
          </a:xfrm>
          <a:prstGeom prst="line">
            <a:avLst/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" name="Planning"/>
          <p:cNvSpPr txBox="1"/>
          <p:nvPr/>
        </p:nvSpPr>
        <p:spPr>
          <a:xfrm>
            <a:off x="16536147" y="7456239"/>
            <a:ext cx="84317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6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Planning</a:t>
            </a:r>
          </a:p>
        </p:txBody>
      </p:sp>
      <p:sp>
        <p:nvSpPr>
          <p:cNvPr id="399" name="Execution"/>
          <p:cNvSpPr txBox="1"/>
          <p:nvPr/>
        </p:nvSpPr>
        <p:spPr>
          <a:xfrm>
            <a:off x="16536147" y="8042704"/>
            <a:ext cx="97139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6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Execution</a:t>
            </a:r>
          </a:p>
        </p:txBody>
      </p:sp>
      <p:sp>
        <p:nvSpPr>
          <p:cNvPr id="400" name="Line"/>
          <p:cNvSpPr/>
          <p:nvPr/>
        </p:nvSpPr>
        <p:spPr>
          <a:xfrm flipV="1">
            <a:off x="16288627" y="7387720"/>
            <a:ext cx="1" cy="1104308"/>
          </a:xfrm>
          <a:prstGeom prst="line">
            <a:avLst/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1" name="Rounded Rectangle"/>
          <p:cNvSpPr/>
          <p:nvPr/>
        </p:nvSpPr>
        <p:spPr>
          <a:xfrm>
            <a:off x="18188573" y="9102389"/>
            <a:ext cx="702251" cy="304770"/>
          </a:xfrm>
          <a:prstGeom prst="roundRect">
            <a:avLst>
              <a:gd name="adj" fmla="val 15000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Rounded Rectangle"/>
          <p:cNvSpPr/>
          <p:nvPr/>
        </p:nvSpPr>
        <p:spPr>
          <a:xfrm>
            <a:off x="17967218" y="9533619"/>
            <a:ext cx="1144959" cy="356656"/>
          </a:xfrm>
          <a:prstGeom prst="roundRect">
            <a:avLst>
              <a:gd name="adj" fmla="val 17948"/>
            </a:avLst>
          </a:prstGeom>
          <a:ln w="127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" name="Rounded Rectangle"/>
          <p:cNvSpPr/>
          <p:nvPr/>
        </p:nvSpPr>
        <p:spPr>
          <a:xfrm>
            <a:off x="16992320" y="9254988"/>
            <a:ext cx="484982" cy="304771"/>
          </a:xfrm>
          <a:prstGeom prst="roundRect">
            <a:avLst>
              <a:gd name="adj" fmla="val 15000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" name="Rounded Rectangle"/>
          <p:cNvSpPr/>
          <p:nvPr/>
        </p:nvSpPr>
        <p:spPr>
          <a:xfrm>
            <a:off x="16480542" y="9853842"/>
            <a:ext cx="1144960" cy="304771"/>
          </a:xfrm>
          <a:prstGeom prst="roundRect">
            <a:avLst>
              <a:gd name="adj" fmla="val 15000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5" name="Execution"/>
          <p:cNvSpPr txBox="1"/>
          <p:nvPr/>
        </p:nvSpPr>
        <p:spPr>
          <a:xfrm>
            <a:off x="18162888" y="9559546"/>
            <a:ext cx="75361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Execution</a:t>
            </a:r>
          </a:p>
        </p:txBody>
      </p:sp>
      <p:sp>
        <p:nvSpPr>
          <p:cNvPr id="406" name="Budget"/>
          <p:cNvSpPr txBox="1"/>
          <p:nvPr/>
        </p:nvSpPr>
        <p:spPr>
          <a:xfrm>
            <a:off x="18255395" y="9096038"/>
            <a:ext cx="56860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Budget</a:t>
            </a:r>
          </a:p>
        </p:txBody>
      </p:sp>
      <p:sp>
        <p:nvSpPr>
          <p:cNvPr id="407" name="Rounded Rectangle"/>
          <p:cNvSpPr/>
          <p:nvPr/>
        </p:nvSpPr>
        <p:spPr>
          <a:xfrm>
            <a:off x="18066953" y="9983328"/>
            <a:ext cx="945489" cy="304771"/>
          </a:xfrm>
          <a:prstGeom prst="roundRect">
            <a:avLst>
              <a:gd name="adj" fmla="val 15000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8" name="Rate limit"/>
          <p:cNvSpPr txBox="1"/>
          <p:nvPr/>
        </p:nvSpPr>
        <p:spPr>
          <a:xfrm>
            <a:off x="18177062" y="9976978"/>
            <a:ext cx="72527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Rate limit</a:t>
            </a:r>
          </a:p>
        </p:txBody>
      </p:sp>
      <p:sp>
        <p:nvSpPr>
          <p:cNvPr id="409" name="PII"/>
          <p:cNvSpPr txBox="1"/>
          <p:nvPr/>
        </p:nvSpPr>
        <p:spPr>
          <a:xfrm>
            <a:off x="17102832" y="9248439"/>
            <a:ext cx="2639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PII</a:t>
            </a:r>
          </a:p>
        </p:txBody>
      </p:sp>
      <p:sp>
        <p:nvSpPr>
          <p:cNvPr id="410" name="Replan Limit"/>
          <p:cNvSpPr txBox="1"/>
          <p:nvPr/>
        </p:nvSpPr>
        <p:spPr>
          <a:xfrm>
            <a:off x="16603440" y="9844108"/>
            <a:ext cx="89916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Replan Limit</a:t>
            </a:r>
          </a:p>
        </p:txBody>
      </p:sp>
      <p:sp>
        <p:nvSpPr>
          <p:cNvPr id="411" name="Rounded Rectangle"/>
          <p:cNvSpPr/>
          <p:nvPr/>
        </p:nvSpPr>
        <p:spPr>
          <a:xfrm>
            <a:off x="19607133" y="9254988"/>
            <a:ext cx="740919" cy="304771"/>
          </a:xfrm>
          <a:prstGeom prst="roundRect">
            <a:avLst>
              <a:gd name="adj" fmla="val 15000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2" name="Rounded Rectangle"/>
          <p:cNvSpPr/>
          <p:nvPr/>
        </p:nvSpPr>
        <p:spPr>
          <a:xfrm>
            <a:off x="19367013" y="9853842"/>
            <a:ext cx="1144959" cy="304771"/>
          </a:xfrm>
          <a:prstGeom prst="roundRect">
            <a:avLst>
              <a:gd name="adj" fmla="val 15000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3" name="Secret"/>
          <p:cNvSpPr txBox="1"/>
          <p:nvPr/>
        </p:nvSpPr>
        <p:spPr>
          <a:xfrm>
            <a:off x="19710282" y="9248439"/>
            <a:ext cx="53462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Secret</a:t>
            </a:r>
          </a:p>
        </p:txBody>
      </p:sp>
      <p:sp>
        <p:nvSpPr>
          <p:cNvPr id="414" name="Approval gate"/>
          <p:cNvSpPr txBox="1"/>
          <p:nvPr/>
        </p:nvSpPr>
        <p:spPr>
          <a:xfrm>
            <a:off x="19447544" y="9844109"/>
            <a:ext cx="98389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Approval gate</a:t>
            </a:r>
          </a:p>
        </p:txBody>
      </p:sp>
      <p:sp>
        <p:nvSpPr>
          <p:cNvPr id="415" name="Line"/>
          <p:cNvSpPr/>
          <p:nvPr/>
        </p:nvSpPr>
        <p:spPr>
          <a:xfrm>
            <a:off x="18529250" y="9416686"/>
            <a:ext cx="1" cy="127013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6" name="Line"/>
          <p:cNvSpPr/>
          <p:nvPr/>
        </p:nvSpPr>
        <p:spPr>
          <a:xfrm>
            <a:off x="18529251" y="9880194"/>
            <a:ext cx="1" cy="107034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7" name="Line"/>
          <p:cNvSpPr/>
          <p:nvPr/>
        </p:nvSpPr>
        <p:spPr>
          <a:xfrm flipH="1">
            <a:off x="19107066" y="9380985"/>
            <a:ext cx="489747" cy="162715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8" name="Line"/>
          <p:cNvSpPr/>
          <p:nvPr/>
        </p:nvSpPr>
        <p:spPr>
          <a:xfrm>
            <a:off x="17478764" y="9374686"/>
            <a:ext cx="488823" cy="169014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9" name="Line"/>
          <p:cNvSpPr/>
          <p:nvPr/>
        </p:nvSpPr>
        <p:spPr>
          <a:xfrm flipV="1">
            <a:off x="17647656" y="9841405"/>
            <a:ext cx="319931" cy="184612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0" name="Line"/>
          <p:cNvSpPr/>
          <p:nvPr/>
        </p:nvSpPr>
        <p:spPr>
          <a:xfrm flipH="1" flipV="1">
            <a:off x="19111070" y="9793304"/>
            <a:ext cx="234734" cy="234733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1" name="Line"/>
          <p:cNvSpPr/>
          <p:nvPr/>
        </p:nvSpPr>
        <p:spPr>
          <a:xfrm flipV="1">
            <a:off x="16149738" y="11085917"/>
            <a:ext cx="4779920" cy="1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2" name="Circle"/>
          <p:cNvSpPr/>
          <p:nvPr/>
        </p:nvSpPr>
        <p:spPr>
          <a:xfrm>
            <a:off x="16343934" y="11018225"/>
            <a:ext cx="135385" cy="13538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Circle"/>
          <p:cNvSpPr/>
          <p:nvPr/>
        </p:nvSpPr>
        <p:spPr>
          <a:xfrm>
            <a:off x="17150860" y="11018225"/>
            <a:ext cx="135385" cy="13538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Circle"/>
          <p:cNvSpPr/>
          <p:nvPr/>
        </p:nvSpPr>
        <p:spPr>
          <a:xfrm>
            <a:off x="17957786" y="11018225"/>
            <a:ext cx="135385" cy="13538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Circle"/>
          <p:cNvSpPr/>
          <p:nvPr/>
        </p:nvSpPr>
        <p:spPr>
          <a:xfrm>
            <a:off x="18764711" y="11018225"/>
            <a:ext cx="135386" cy="13538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6" name="Circle"/>
          <p:cNvSpPr/>
          <p:nvPr/>
        </p:nvSpPr>
        <p:spPr>
          <a:xfrm>
            <a:off x="19571637" y="11018225"/>
            <a:ext cx="135386" cy="13538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7" name="Circle"/>
          <p:cNvSpPr/>
          <p:nvPr/>
        </p:nvSpPr>
        <p:spPr>
          <a:xfrm>
            <a:off x="20378562" y="11018225"/>
            <a:ext cx="135385" cy="13538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8" name="Timestamp"/>
          <p:cNvSpPr txBox="1"/>
          <p:nvPr/>
        </p:nvSpPr>
        <p:spPr>
          <a:xfrm>
            <a:off x="16809488" y="11280597"/>
            <a:ext cx="84109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Timestamp</a:t>
            </a:r>
          </a:p>
        </p:txBody>
      </p:sp>
      <p:sp>
        <p:nvSpPr>
          <p:cNvPr id="429" name="step_id"/>
          <p:cNvSpPr txBox="1"/>
          <p:nvPr/>
        </p:nvSpPr>
        <p:spPr>
          <a:xfrm>
            <a:off x="17757590" y="11280597"/>
            <a:ext cx="58171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step_id</a:t>
            </a:r>
          </a:p>
        </p:txBody>
      </p:sp>
      <p:sp>
        <p:nvSpPr>
          <p:cNvPr id="430" name="Actor"/>
          <p:cNvSpPr txBox="1"/>
          <p:nvPr/>
        </p:nvSpPr>
        <p:spPr>
          <a:xfrm>
            <a:off x="18634216" y="11280597"/>
            <a:ext cx="46527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Actor</a:t>
            </a:r>
          </a:p>
        </p:txBody>
      </p:sp>
      <p:sp>
        <p:nvSpPr>
          <p:cNvPr id="431" name="Payload"/>
          <p:cNvSpPr txBox="1"/>
          <p:nvPr/>
        </p:nvSpPr>
        <p:spPr>
          <a:xfrm>
            <a:off x="19379930" y="11280597"/>
            <a:ext cx="61066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Payload</a:t>
            </a:r>
          </a:p>
        </p:txBody>
      </p:sp>
      <p:sp>
        <p:nvSpPr>
          <p:cNvPr id="432" name="Tags"/>
          <p:cNvSpPr txBox="1"/>
          <p:nvPr/>
        </p:nvSpPr>
        <p:spPr>
          <a:xfrm>
            <a:off x="20302277" y="11280597"/>
            <a:ext cx="4027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Tags</a:t>
            </a:r>
          </a:p>
        </p:txBody>
      </p:sp>
      <p:sp>
        <p:nvSpPr>
          <p:cNvPr id="433" name="event_type"/>
          <p:cNvSpPr txBox="1"/>
          <p:nvPr/>
        </p:nvSpPr>
        <p:spPr>
          <a:xfrm>
            <a:off x="15997173" y="11280597"/>
            <a:ext cx="82890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2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event_type</a:t>
            </a:r>
          </a:p>
        </p:txBody>
      </p:sp>
      <p:sp>
        <p:nvSpPr>
          <p:cNvPr id="434" name="Line"/>
          <p:cNvSpPr/>
          <p:nvPr/>
        </p:nvSpPr>
        <p:spPr>
          <a:xfrm>
            <a:off x="16060838" y="11647770"/>
            <a:ext cx="67045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5" name="Line"/>
          <p:cNvSpPr/>
          <p:nvPr/>
        </p:nvSpPr>
        <p:spPr>
          <a:xfrm>
            <a:off x="16060838" y="11771681"/>
            <a:ext cx="330170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6" name="Line"/>
          <p:cNvSpPr/>
          <p:nvPr/>
        </p:nvSpPr>
        <p:spPr>
          <a:xfrm>
            <a:off x="16060838" y="11902277"/>
            <a:ext cx="455578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7" name="Line"/>
          <p:cNvSpPr/>
          <p:nvPr/>
        </p:nvSpPr>
        <p:spPr>
          <a:xfrm>
            <a:off x="16899580" y="11647770"/>
            <a:ext cx="670460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8" name="Line"/>
          <p:cNvSpPr/>
          <p:nvPr/>
        </p:nvSpPr>
        <p:spPr>
          <a:xfrm>
            <a:off x="16899580" y="11771681"/>
            <a:ext cx="330171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9" name="Line"/>
          <p:cNvSpPr/>
          <p:nvPr/>
        </p:nvSpPr>
        <p:spPr>
          <a:xfrm>
            <a:off x="16899580" y="11902277"/>
            <a:ext cx="45557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0" name="Line"/>
          <p:cNvSpPr/>
          <p:nvPr/>
        </p:nvSpPr>
        <p:spPr>
          <a:xfrm>
            <a:off x="17814290" y="11647770"/>
            <a:ext cx="670460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1" name="Line"/>
          <p:cNvSpPr/>
          <p:nvPr/>
        </p:nvSpPr>
        <p:spPr>
          <a:xfrm>
            <a:off x="17814290" y="11771681"/>
            <a:ext cx="330171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2" name="Line"/>
          <p:cNvSpPr/>
          <p:nvPr/>
        </p:nvSpPr>
        <p:spPr>
          <a:xfrm>
            <a:off x="17814290" y="11902277"/>
            <a:ext cx="45557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3" name="Line"/>
          <p:cNvSpPr/>
          <p:nvPr/>
        </p:nvSpPr>
        <p:spPr>
          <a:xfrm>
            <a:off x="18674804" y="11647770"/>
            <a:ext cx="67045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4" name="Line"/>
          <p:cNvSpPr/>
          <p:nvPr/>
        </p:nvSpPr>
        <p:spPr>
          <a:xfrm>
            <a:off x="18674804" y="11771681"/>
            <a:ext cx="330170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5" name="Line"/>
          <p:cNvSpPr/>
          <p:nvPr/>
        </p:nvSpPr>
        <p:spPr>
          <a:xfrm>
            <a:off x="18674804" y="11902277"/>
            <a:ext cx="45557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6" name="Line"/>
          <p:cNvSpPr/>
          <p:nvPr/>
        </p:nvSpPr>
        <p:spPr>
          <a:xfrm>
            <a:off x="20365863" y="11647770"/>
            <a:ext cx="670460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7" name="Line"/>
          <p:cNvSpPr/>
          <p:nvPr/>
        </p:nvSpPr>
        <p:spPr>
          <a:xfrm>
            <a:off x="20365863" y="11771681"/>
            <a:ext cx="330171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8" name="Line"/>
          <p:cNvSpPr/>
          <p:nvPr/>
        </p:nvSpPr>
        <p:spPr>
          <a:xfrm>
            <a:off x="20365863" y="11902277"/>
            <a:ext cx="45557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9" name="Line"/>
          <p:cNvSpPr/>
          <p:nvPr/>
        </p:nvSpPr>
        <p:spPr>
          <a:xfrm>
            <a:off x="19520334" y="11647770"/>
            <a:ext cx="670459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50" name="Line"/>
          <p:cNvSpPr/>
          <p:nvPr/>
        </p:nvSpPr>
        <p:spPr>
          <a:xfrm>
            <a:off x="19520334" y="11771681"/>
            <a:ext cx="330170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51" name="Line"/>
          <p:cNvSpPr/>
          <p:nvPr/>
        </p:nvSpPr>
        <p:spPr>
          <a:xfrm>
            <a:off x="19520334" y="11902277"/>
            <a:ext cx="455578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C56B9-CC60-E22E-4F0C-516E9D5C5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 advAuto="0"/>
      <p:bldP spid="352" grpId="0" animBg="1" advAuto="0"/>
      <p:bldP spid="353" grpId="0" animBg="1" advAuto="0"/>
      <p:bldP spid="354" grpId="0" animBg="1" advAuto="0"/>
      <p:bldP spid="355" grpId="0" animBg="1" advAuto="0"/>
      <p:bldP spid="356" grpId="0" animBg="1" advAuto="0"/>
      <p:bldP spid="357" grpId="0" animBg="1" advAuto="0"/>
      <p:bldP spid="358" grpId="0" animBg="1" advAuto="0"/>
      <p:bldP spid="359" grpId="0" animBg="1" advAuto="0"/>
      <p:bldP spid="360" grpId="0" animBg="1" advAuto="0"/>
      <p:bldP spid="361" grpId="0" animBg="1" advAuto="0"/>
      <p:bldP spid="362" grpId="0" animBg="1" advAuto="0"/>
      <p:bldP spid="363" grpId="0" animBg="1" advAuto="0"/>
      <p:bldP spid="364" grpId="0" animBg="1" advAuto="0"/>
      <p:bldP spid="365" grpId="0" animBg="1" advAuto="0"/>
      <p:bldP spid="366" grpId="0" animBg="1" advAuto="0"/>
      <p:bldP spid="367" grpId="0" animBg="1" advAuto="0"/>
      <p:bldP spid="368" grpId="0" animBg="1" advAuto="0"/>
      <p:bldP spid="369" grpId="0" animBg="1" advAuto="0"/>
      <p:bldP spid="370" grpId="0" animBg="1" advAuto="0"/>
      <p:bldP spid="371" grpId="0" animBg="1" advAuto="0"/>
      <p:bldP spid="372" grpId="0" animBg="1" advAuto="0"/>
      <p:bldP spid="373" grpId="0" animBg="1" advAuto="0"/>
      <p:bldP spid="374" grpId="0" animBg="1" advAuto="0"/>
      <p:bldP spid="375" grpId="0" animBg="1" advAuto="0"/>
      <p:bldP spid="376" grpId="0" animBg="1" advAuto="0"/>
      <p:bldP spid="377" grpId="0" animBg="1" advAuto="0"/>
      <p:bldP spid="378" grpId="0" animBg="1" advAuto="0"/>
      <p:bldP spid="379" grpId="0" animBg="1" advAuto="0"/>
      <p:bldP spid="380" grpId="0" animBg="1" advAuto="0"/>
      <p:bldP spid="381" grpId="0" animBg="1" advAuto="0"/>
      <p:bldP spid="382" grpId="0" animBg="1" advAuto="0"/>
      <p:bldP spid="383" grpId="0" animBg="1" advAuto="0"/>
      <p:bldP spid="384" grpId="0" animBg="1" advAuto="0"/>
      <p:bldP spid="385" grpId="0" animBg="1" advAuto="0"/>
      <p:bldP spid="386" grpId="0" animBg="1" advAuto="0"/>
      <p:bldP spid="387" grpId="0" animBg="1" advAuto="0"/>
      <p:bldP spid="388" grpId="0" animBg="1" advAuto="0"/>
      <p:bldP spid="389" grpId="0" animBg="1" advAuto="0"/>
      <p:bldP spid="390" grpId="0" animBg="1" advAuto="0"/>
      <p:bldP spid="391" grpId="0" animBg="1" advAuto="0"/>
      <p:bldP spid="392" grpId="0" animBg="1" advAuto="0"/>
      <p:bldP spid="393" grpId="0" animBg="1" advAuto="0"/>
      <p:bldP spid="394" grpId="0" animBg="1" advAuto="0"/>
      <p:bldP spid="395" grpId="0" animBg="1" advAuto="0"/>
      <p:bldP spid="396" grpId="0" animBg="1" advAuto="0"/>
      <p:bldP spid="397" grpId="0" animBg="1" advAuto="0"/>
      <p:bldP spid="398" grpId="0" animBg="1" advAuto="0"/>
      <p:bldP spid="399" grpId="0" animBg="1" advAuto="0"/>
      <p:bldP spid="400" grpId="0" animBg="1" advAuto="0"/>
      <p:bldP spid="401" grpId="0" animBg="1" advAuto="0"/>
      <p:bldP spid="402" grpId="0" animBg="1" advAuto="0"/>
      <p:bldP spid="403" grpId="0" animBg="1" advAuto="0"/>
      <p:bldP spid="404" grpId="0" animBg="1" advAuto="0"/>
      <p:bldP spid="405" grpId="0" animBg="1" advAuto="0"/>
      <p:bldP spid="406" grpId="0" animBg="1" advAuto="0"/>
      <p:bldP spid="407" grpId="0" animBg="1" advAuto="0"/>
      <p:bldP spid="408" grpId="0" animBg="1" advAuto="0"/>
      <p:bldP spid="409" grpId="0" animBg="1" advAuto="0"/>
      <p:bldP spid="410" grpId="0" animBg="1" advAuto="0"/>
      <p:bldP spid="411" grpId="0" animBg="1" advAuto="0"/>
      <p:bldP spid="412" grpId="0" animBg="1" advAuto="0"/>
      <p:bldP spid="413" grpId="0" animBg="1" advAuto="0"/>
      <p:bldP spid="414" grpId="0" animBg="1" advAuto="0"/>
      <p:bldP spid="415" grpId="0" animBg="1" advAuto="0"/>
      <p:bldP spid="416" grpId="0" animBg="1" advAuto="0"/>
      <p:bldP spid="417" grpId="0" animBg="1" advAuto="0"/>
      <p:bldP spid="418" grpId="0" animBg="1" advAuto="0"/>
      <p:bldP spid="419" grpId="0" animBg="1" advAuto="0"/>
      <p:bldP spid="420" grpId="0" animBg="1" advAuto="0"/>
      <p:bldP spid="421" grpId="0" animBg="1" advAuto="0"/>
      <p:bldP spid="422" grpId="0" animBg="1" advAuto="0"/>
      <p:bldP spid="423" grpId="0" animBg="1" advAuto="0"/>
      <p:bldP spid="424" grpId="0" animBg="1" advAuto="0"/>
      <p:bldP spid="425" grpId="0" animBg="1" advAuto="0"/>
      <p:bldP spid="426" grpId="0" animBg="1" advAuto="0"/>
      <p:bldP spid="427" grpId="0" animBg="1" advAuto="0"/>
      <p:bldP spid="428" grpId="0" animBg="1" advAuto="0"/>
      <p:bldP spid="429" grpId="0" animBg="1" advAuto="0"/>
      <p:bldP spid="430" grpId="0" animBg="1" advAuto="0"/>
      <p:bldP spid="431" grpId="0" animBg="1" advAuto="0"/>
      <p:bldP spid="432" grpId="0" animBg="1" advAuto="0"/>
      <p:bldP spid="433" grpId="0" animBg="1" advAuto="0"/>
      <p:bldP spid="434" grpId="0" animBg="1" advAuto="0"/>
      <p:bldP spid="435" grpId="0" animBg="1" advAuto="0"/>
      <p:bldP spid="436" grpId="0" animBg="1" advAuto="0"/>
      <p:bldP spid="437" grpId="0" animBg="1" advAuto="0"/>
      <p:bldP spid="438" grpId="0" animBg="1" advAuto="0"/>
      <p:bldP spid="439" grpId="0" animBg="1" advAuto="0"/>
      <p:bldP spid="440" grpId="0" animBg="1" advAuto="0"/>
      <p:bldP spid="441" grpId="0" animBg="1" advAuto="0"/>
      <p:bldP spid="442" grpId="0" animBg="1" advAuto="0"/>
      <p:bldP spid="443" grpId="0" animBg="1" advAuto="0"/>
      <p:bldP spid="444" grpId="0" animBg="1" advAuto="0"/>
      <p:bldP spid="445" grpId="0" animBg="1" advAuto="0"/>
      <p:bldP spid="446" grpId="0" animBg="1" advAuto="0"/>
      <p:bldP spid="447" grpId="0" animBg="1" advAuto="0"/>
      <p:bldP spid="448" grpId="0" animBg="1" advAuto="0"/>
      <p:bldP spid="449" grpId="0" animBg="1" advAuto="0"/>
      <p:bldP spid="450" grpId="0" animBg="1" advAuto="0"/>
      <p:bldP spid="45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CF670-1038-5CA3-DBB8-5810DB23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atterns NRENs can reuse">
            <a:extLst>
              <a:ext uri="{FF2B5EF4-FFF2-40B4-BE49-F238E27FC236}">
                <a16:creationId xmlns:a16="http://schemas.microsoft.com/office/drawing/2014/main" id="{06D23217-2AF2-7989-AA6B-BCE08BCB11E7}"/>
              </a:ext>
            </a:extLst>
          </p:cNvPr>
          <p:cNvSpPr txBox="1"/>
          <p:nvPr/>
        </p:nvSpPr>
        <p:spPr>
          <a:xfrm>
            <a:off x="1328651" y="967170"/>
            <a:ext cx="12003286" cy="180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lang="en-US" dirty="0"/>
              <a:t>Next Step and Call to Action</a:t>
            </a:r>
            <a:endParaRPr sz="1200" dirty="0">
              <a:solidFill>
                <a:srgbClr val="000000"/>
              </a:solidFill>
              <a:latin typeface="Degular Regular"/>
              <a:ea typeface="Degular Regular"/>
              <a:cs typeface="Degular Regular"/>
              <a:sym typeface="Degular Regular"/>
            </a:endParaRPr>
          </a:p>
        </p:txBody>
      </p:sp>
      <p:sp>
        <p:nvSpPr>
          <p:cNvPr id="350" name="Make the workflow definition the control plane.…">
            <a:extLst>
              <a:ext uri="{FF2B5EF4-FFF2-40B4-BE49-F238E27FC236}">
                <a16:creationId xmlns:a16="http://schemas.microsoft.com/office/drawing/2014/main" id="{76FF2CD0-A654-013B-5EDD-8B61B628DC12}"/>
              </a:ext>
            </a:extLst>
          </p:cNvPr>
          <p:cNvSpPr txBox="1"/>
          <p:nvPr/>
        </p:nvSpPr>
        <p:spPr>
          <a:xfrm>
            <a:off x="1476570" y="3562511"/>
            <a:ext cx="15124222" cy="2504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FontTx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lang="en-US" sz="3600" dirty="0">
                <a:solidFill>
                  <a:srgbClr val="1C305D"/>
                </a:solidFill>
                <a:latin typeface="Degular Medium"/>
              </a:rPr>
              <a:t>Improve UI, governance, and integration maturity</a:t>
            </a: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FontTx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lang="en-US" sz="3600" dirty="0">
                <a:solidFill>
                  <a:srgbClr val="1C305D"/>
                </a:solidFill>
                <a:latin typeface="Degular Medium"/>
              </a:rPr>
              <a:t>Explore safe internal AI use cases with NRENs</a:t>
            </a: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FontTx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lang="en-US" sz="3600" dirty="0">
                <a:solidFill>
                  <a:srgbClr val="1C305D"/>
                </a:solidFill>
                <a:latin typeface="Degular Medium"/>
              </a:rPr>
              <a:t>Start small: one workflow, one policy boundary, one audit trail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173C2-7B16-8280-01DC-49562C7D30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1F5FF-1D5E-B9CA-8BA6-DD33215A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406" y="6131426"/>
            <a:ext cx="56642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Fariman.Torkashvand@geant.org"/>
          <p:cNvSpPr txBox="1"/>
          <p:nvPr/>
        </p:nvSpPr>
        <p:spPr>
          <a:xfrm>
            <a:off x="1175893" y="7425147"/>
            <a:ext cx="7591822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2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b="1" dirty="0" err="1">
                <a:latin typeface="Degular" panose="020B0504050503060204" pitchFamily="34" charset="77"/>
                <a:ea typeface="Degular SemiBold"/>
                <a:cs typeface="Degular SemiBold"/>
                <a:sym typeface="Degular SemiBold"/>
              </a:rPr>
              <a:t>Fariman.Torkashvand</a:t>
            </a:r>
            <a:r>
              <a:rPr dirty="0" err="1"/>
              <a:t>@geant.org</a:t>
            </a:r>
            <a:endParaRPr dirty="0"/>
          </a:p>
        </p:txBody>
      </p:sp>
      <p:sp>
        <p:nvSpPr>
          <p:cNvPr id="454" name="Thank You"/>
          <p:cNvSpPr txBox="1"/>
          <p:nvPr/>
        </p:nvSpPr>
        <p:spPr>
          <a:xfrm>
            <a:off x="1175893" y="2252311"/>
            <a:ext cx="9888926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0">
                <a:solidFill>
                  <a:srgbClr val="346396"/>
                </a:solidFill>
                <a:latin typeface="Billy Ohio"/>
                <a:ea typeface="Billy Ohio"/>
                <a:cs typeface="Billy Ohio"/>
                <a:sym typeface="Billy Ohio"/>
              </a:defRPr>
            </a:lvl1pPr>
          </a:lstStyle>
          <a:p>
            <a:r>
              <a:rPr sz="18000" dirty="0"/>
              <a:t>Thank You</a:t>
            </a:r>
          </a:p>
        </p:txBody>
      </p:sp>
      <p:sp>
        <p:nvSpPr>
          <p:cNvPr id="455" name="Any questions?"/>
          <p:cNvSpPr txBox="1"/>
          <p:nvPr/>
        </p:nvSpPr>
        <p:spPr>
          <a:xfrm>
            <a:off x="1400158" y="5056762"/>
            <a:ext cx="4829277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5800">
                <a:solidFill>
                  <a:schemeClr val="accent1">
                    <a:hueOff val="114395"/>
                    <a:lumOff val="-24975"/>
                  </a:schemeClr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rPr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1B788-CA87-A02A-9E35-4905AAB7A5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B89DF-BAA7-EFF5-95B5-497AFF8B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93" y="8586609"/>
            <a:ext cx="2164715" cy="216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"/>
          <p:cNvSpPr/>
          <p:nvPr/>
        </p:nvSpPr>
        <p:spPr>
          <a:xfrm>
            <a:off x="15109814" y="6789702"/>
            <a:ext cx="7811204" cy="3425126"/>
          </a:xfrm>
          <a:prstGeom prst="roundRect">
            <a:avLst>
              <a:gd name="adj" fmla="val 12822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" name="Rectangle"/>
          <p:cNvSpPr/>
          <p:nvPr/>
        </p:nvSpPr>
        <p:spPr>
          <a:xfrm>
            <a:off x="17139194" y="6484901"/>
            <a:ext cx="3857052" cy="609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endParaRPr/>
          </a:p>
        </p:txBody>
      </p:sp>
      <p:sp>
        <p:nvSpPr>
          <p:cNvPr id="50" name="Operations are where AI gets risky"/>
          <p:cNvSpPr txBox="1"/>
          <p:nvPr/>
        </p:nvSpPr>
        <p:spPr>
          <a:xfrm>
            <a:off x="1328651" y="982559"/>
            <a:ext cx="13534154" cy="1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sz="7200" b="1" dirty="0">
                <a:latin typeface="Degular" panose="020B0504050503060204" pitchFamily="34" charset="77"/>
              </a:rPr>
              <a:t>Operations are where AI gets risky</a:t>
            </a:r>
            <a:r>
              <a:rPr sz="7200" b="1" dirty="0">
                <a:solidFill>
                  <a:srgbClr val="000000"/>
                </a:solidFill>
                <a:latin typeface="Degular" panose="020B0504050503060204" pitchFamily="34" charset="77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51" name="Incidents, changes, and support tickets end in actions.…"/>
          <p:cNvSpPr txBox="1"/>
          <p:nvPr/>
        </p:nvSpPr>
        <p:spPr>
          <a:xfrm>
            <a:off x="1328651" y="2850607"/>
            <a:ext cx="15077846" cy="261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2C4F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" panose="020B0504050503060204" pitchFamily="34" charset="77"/>
              </a:rPr>
              <a:t>Incidents, changes, and support tickets end in actions.</a:t>
            </a:r>
            <a:endParaRPr dirty="0">
              <a:solidFill>
                <a:srgbClr val="000000"/>
              </a:solidFill>
              <a:latin typeface="Degular" panose="020B0504050503060204" pitchFamily="34" charset="77"/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2C4F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" panose="020B0504050503060204" pitchFamily="34" charset="77"/>
              </a:rPr>
              <a:t>In production, the failure mode is “</a:t>
            </a:r>
            <a:r>
              <a:rPr dirty="0">
                <a:latin typeface="Degular" panose="020B0504050503060204" pitchFamily="34" charset="77"/>
                <a:ea typeface="Degular SemiBold"/>
                <a:cs typeface="Degular SemiBold"/>
                <a:sym typeface="Degular SemiBold"/>
              </a:rPr>
              <a:t>wrong action,</a:t>
            </a:r>
            <a:r>
              <a:rPr dirty="0">
                <a:latin typeface="Degular" panose="020B0504050503060204" pitchFamily="34" charset="77"/>
              </a:rPr>
              <a:t>” not just “</a:t>
            </a:r>
            <a:r>
              <a:rPr dirty="0">
                <a:latin typeface="Degular" panose="020B0504050503060204" pitchFamily="34" charset="77"/>
                <a:ea typeface="Degular SemiBold"/>
                <a:cs typeface="Degular SemiBold"/>
                <a:sym typeface="Degular SemiBold"/>
              </a:rPr>
              <a:t>wrong text</a:t>
            </a:r>
            <a:r>
              <a:rPr dirty="0">
                <a:latin typeface="Degular" panose="020B0504050503060204" pitchFamily="34" charset="77"/>
              </a:rPr>
              <a:t>.”</a:t>
            </a:r>
            <a:endParaRPr dirty="0">
              <a:solidFill>
                <a:srgbClr val="000000"/>
              </a:solidFill>
              <a:latin typeface="Degular" panose="020B0504050503060204" pitchFamily="34" charset="77"/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2C4F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" panose="020B0504050503060204" pitchFamily="34" charset="77"/>
              </a:rPr>
              <a:t>That means the workflow boundary matters more than the chatbot surface.</a:t>
            </a:r>
          </a:p>
        </p:txBody>
      </p:sp>
      <p:sp>
        <p:nvSpPr>
          <p:cNvPr id="52" name="Rounded Rectangle"/>
          <p:cNvSpPr/>
          <p:nvPr/>
        </p:nvSpPr>
        <p:spPr>
          <a:xfrm>
            <a:off x="1415421" y="7046023"/>
            <a:ext cx="2927774" cy="2927774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" name="Rounded Rectangle"/>
          <p:cNvSpPr/>
          <p:nvPr/>
        </p:nvSpPr>
        <p:spPr>
          <a:xfrm>
            <a:off x="5068534" y="7046023"/>
            <a:ext cx="6106801" cy="2927774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Rounded Rectangle"/>
          <p:cNvSpPr/>
          <p:nvPr/>
        </p:nvSpPr>
        <p:spPr>
          <a:xfrm>
            <a:off x="12745577" y="6347128"/>
            <a:ext cx="972932" cy="4569713"/>
          </a:xfrm>
          <a:prstGeom prst="roundRect">
            <a:avLst>
              <a:gd name="adj" fmla="val 45138"/>
            </a:avLst>
          </a:prstGeom>
          <a:gradFill>
            <a:gsLst>
              <a:gs pos="0">
                <a:schemeClr val="accent4">
                  <a:hueOff val="-1247790"/>
                  <a:lumOff val="-12326"/>
                </a:schemeClr>
              </a:gs>
              <a:gs pos="100000">
                <a:schemeClr val="accent4">
                  <a:hueOff val="-476017"/>
                  <a:lumOff val="-10042"/>
                </a:schemeClr>
              </a:gs>
            </a:gsLst>
            <a:lin ang="324042"/>
          </a:gradFill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gradFill flip="none" rotWithShape="1">
                  <a:gsLst>
                    <a:gs pos="0">
                      <a:schemeClr val="accent1">
                        <a:lumOff val="16847"/>
                      </a:schemeClr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5400000" scaled="0"/>
                </a:gradFill>
                <a:latin typeface="Degular Regular"/>
                <a:ea typeface="Degular Regular"/>
                <a:cs typeface="Degular Regular"/>
                <a:sym typeface="Degular Regular"/>
              </a:defRPr>
            </a:pPr>
            <a:endParaRPr/>
          </a:p>
        </p:txBody>
      </p:sp>
      <p:sp>
        <p:nvSpPr>
          <p:cNvPr id="55" name="Line"/>
          <p:cNvSpPr/>
          <p:nvPr/>
        </p:nvSpPr>
        <p:spPr>
          <a:xfrm flipV="1">
            <a:off x="4333861" y="8547427"/>
            <a:ext cx="744006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" name="Line"/>
          <p:cNvSpPr/>
          <p:nvPr/>
        </p:nvSpPr>
        <p:spPr>
          <a:xfrm>
            <a:off x="11158718" y="8509909"/>
            <a:ext cx="1396300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 len="sm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" name="Line"/>
          <p:cNvSpPr/>
          <p:nvPr/>
        </p:nvSpPr>
        <p:spPr>
          <a:xfrm>
            <a:off x="13808974" y="8522028"/>
            <a:ext cx="1103607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" name="Alert / Ticket"/>
          <p:cNvSpPr txBox="1"/>
          <p:nvPr/>
        </p:nvSpPr>
        <p:spPr>
          <a:xfrm>
            <a:off x="2021513" y="8287799"/>
            <a:ext cx="1716817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sz="2400" dirty="0">
                <a:latin typeface="Degular" panose="020B0504050503060204" pitchFamily="34" charset="77"/>
              </a:rPr>
              <a:t>Alert / Ticket</a:t>
            </a:r>
          </a:p>
        </p:txBody>
      </p:sp>
      <p:sp>
        <p:nvSpPr>
          <p:cNvPr id="59" name="AI-assisted analysis"/>
          <p:cNvSpPr txBox="1"/>
          <p:nvPr/>
        </p:nvSpPr>
        <p:spPr>
          <a:xfrm>
            <a:off x="6792486" y="8287799"/>
            <a:ext cx="2606483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sz="2400" dirty="0">
                <a:latin typeface="Degular" panose="020B0504050503060204" pitchFamily="34" charset="77"/>
              </a:rPr>
              <a:t>AI-assisted analysis</a:t>
            </a:r>
          </a:p>
        </p:txBody>
      </p:sp>
      <p:sp>
        <p:nvSpPr>
          <p:cNvPr id="60" name="Operational Systems"/>
          <p:cNvSpPr txBox="1"/>
          <p:nvPr/>
        </p:nvSpPr>
        <p:spPr>
          <a:xfrm>
            <a:off x="17430128" y="6544780"/>
            <a:ext cx="2781211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sz="2400" dirty="0">
                <a:latin typeface="Degular" panose="020B0504050503060204" pitchFamily="34" charset="77"/>
              </a:rPr>
              <a:t>Operational Systems</a:t>
            </a:r>
          </a:p>
        </p:txBody>
      </p:sp>
      <p:sp>
        <p:nvSpPr>
          <p:cNvPr id="61" name="Paging"/>
          <p:cNvSpPr txBox="1"/>
          <p:nvPr/>
        </p:nvSpPr>
        <p:spPr>
          <a:xfrm>
            <a:off x="18417661" y="8515734"/>
            <a:ext cx="950581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rPr sz="2400" dirty="0">
                <a:latin typeface="Degular" panose="020B0504050503060204" pitchFamily="34" charset="77"/>
              </a:rPr>
              <a:t>Paging</a:t>
            </a:r>
          </a:p>
        </p:txBody>
      </p:sp>
      <p:sp>
        <p:nvSpPr>
          <p:cNvPr id="62" name="Ticket API"/>
          <p:cNvSpPr txBox="1"/>
          <p:nvPr/>
        </p:nvSpPr>
        <p:spPr>
          <a:xfrm>
            <a:off x="15925492" y="8515734"/>
            <a:ext cx="1360950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rPr sz="2400" dirty="0">
                <a:latin typeface="Degular" panose="020B0504050503060204" pitchFamily="34" charset="77"/>
              </a:rPr>
              <a:t>Ticket API</a:t>
            </a:r>
          </a:p>
        </p:txBody>
      </p:sp>
      <p:sp>
        <p:nvSpPr>
          <p:cNvPr id="63" name="Automation…"/>
          <p:cNvSpPr txBox="1"/>
          <p:nvPr/>
        </p:nvSpPr>
        <p:spPr>
          <a:xfrm>
            <a:off x="20603519" y="8373643"/>
            <a:ext cx="1380186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spcBef>
                <a:spcPts val="500"/>
              </a:spcBef>
              <a:defRPr sz="26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sz="2000" dirty="0">
                <a:latin typeface="Degular" panose="020B0504050503060204" pitchFamily="34" charset="77"/>
              </a:rPr>
              <a:t>Automation</a:t>
            </a:r>
          </a:p>
          <a:p>
            <a:pPr algn="ctr">
              <a:spcBef>
                <a:spcPts val="500"/>
              </a:spcBef>
              <a:defRPr sz="26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sz="2000" dirty="0">
                <a:latin typeface="Degular" panose="020B0504050503060204" pitchFamily="34" charset="77"/>
              </a:rPr>
              <a:t>endpoint</a:t>
            </a:r>
          </a:p>
        </p:txBody>
      </p:sp>
      <p:sp>
        <p:nvSpPr>
          <p:cNvPr id="64" name="Rounded Rectangle"/>
          <p:cNvSpPr/>
          <p:nvPr/>
        </p:nvSpPr>
        <p:spPr>
          <a:xfrm rot="16200000">
            <a:off x="12745577" y="10161272"/>
            <a:ext cx="972932" cy="3190532"/>
          </a:xfrm>
          <a:prstGeom prst="roundRect">
            <a:avLst>
              <a:gd name="adj" fmla="val 45138"/>
            </a:avLst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" name="Working action risk"/>
          <p:cNvSpPr txBox="1"/>
          <p:nvPr/>
        </p:nvSpPr>
        <p:spPr>
          <a:xfrm>
            <a:off x="12265432" y="11583120"/>
            <a:ext cx="1933222" cy="358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800" dirty="0">
                <a:latin typeface="Degular" panose="020B0504050503060204" pitchFamily="34" charset="77"/>
              </a:rPr>
              <a:t>Working action risk</a:t>
            </a:r>
          </a:p>
        </p:txBody>
      </p:sp>
      <p:sp>
        <p:nvSpPr>
          <p:cNvPr id="66" name="Rounded Rectangle"/>
          <p:cNvSpPr/>
          <p:nvPr/>
        </p:nvSpPr>
        <p:spPr>
          <a:xfrm>
            <a:off x="15574092" y="7705970"/>
            <a:ext cx="2063751" cy="206375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7" name="Rounded Rectangle"/>
          <p:cNvSpPr/>
          <p:nvPr/>
        </p:nvSpPr>
        <p:spPr>
          <a:xfrm>
            <a:off x="17861077" y="7705970"/>
            <a:ext cx="2063751" cy="206375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8" name="Rounded Rectangle"/>
          <p:cNvSpPr/>
          <p:nvPr/>
        </p:nvSpPr>
        <p:spPr>
          <a:xfrm>
            <a:off x="20261736" y="7705970"/>
            <a:ext cx="2063751" cy="2063751"/>
          </a:xfrm>
          <a:prstGeom prst="roundRect">
            <a:avLst>
              <a:gd name="adj" fmla="val 15000"/>
            </a:avLst>
          </a:prstGeom>
          <a:ln w="254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" name="Action boundary"/>
          <p:cNvSpPr txBox="1"/>
          <p:nvPr/>
        </p:nvSpPr>
        <p:spPr>
          <a:xfrm rot="16200000">
            <a:off x="11864151" y="8397173"/>
            <a:ext cx="2735785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algn="ctr"/>
            <a:r>
              <a:rPr sz="2400" dirty="0">
                <a:latin typeface="Degular" panose="020B0504050503060204" pitchFamily="34" charset="77"/>
              </a:rPr>
              <a:t>Action boundary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99C7B-BE92-6D0B-CDE4-A11631BF01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71671-940C-E979-EF20-74A55F9F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623" y="198739"/>
            <a:ext cx="4769395" cy="60456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anning AI does not keep you in control"/>
          <p:cNvSpPr txBox="1"/>
          <p:nvPr/>
        </p:nvSpPr>
        <p:spPr>
          <a:xfrm>
            <a:off x="1328651" y="994101"/>
            <a:ext cx="14082381" cy="1751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sz="6600" b="1" dirty="0">
                <a:latin typeface="Degular" panose="020B0504050503060204" pitchFamily="34" charset="77"/>
              </a:rPr>
              <a:t>Banning AI does not keep you in control</a:t>
            </a:r>
            <a:r>
              <a:rPr sz="1050" b="1" dirty="0">
                <a:solidFill>
                  <a:srgbClr val="000000"/>
                </a:solidFill>
                <a:latin typeface="Degular" panose="020B0504050503060204" pitchFamily="34" charset="77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72" name="Real teams want help with triage, summaries, routing, and draft generation.…"/>
          <p:cNvSpPr txBox="1"/>
          <p:nvPr/>
        </p:nvSpPr>
        <p:spPr>
          <a:xfrm>
            <a:off x="1328651" y="2850607"/>
            <a:ext cx="14888691" cy="261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" panose="020B0504050503060204" pitchFamily="34" charset="77"/>
              </a:rPr>
              <a:t>Real teams want help with triage, summaries, routing, and draft generation.</a:t>
            </a:r>
            <a:endParaRPr dirty="0">
              <a:solidFill>
                <a:srgbClr val="000000"/>
              </a:solidFill>
              <a:latin typeface="Degular" panose="020B0504050503060204" pitchFamily="34" charset="77"/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solidFill>
                  <a:srgbClr val="000000"/>
                </a:solidFill>
                <a:latin typeface="Degular" panose="020B0504050503060204" pitchFamily="34" charset="77"/>
              </a:rPr>
              <a:t>I</a:t>
            </a:r>
            <a:r>
              <a:rPr dirty="0">
                <a:latin typeface="Degular" panose="020B0504050503060204" pitchFamily="34" charset="77"/>
              </a:rPr>
              <a:t>f that demand exists, governance must live in the internal toolchain.</a:t>
            </a:r>
            <a:endParaRPr dirty="0">
              <a:solidFill>
                <a:srgbClr val="000000"/>
              </a:solidFill>
              <a:latin typeface="Degular" panose="020B0504050503060204" pitchFamily="34" charset="77"/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>
                <a:latin typeface="Degular" panose="020B0504050503060204" pitchFamily="34" charset="77"/>
              </a:rPr>
              <a:t>The design question becomes: where do policy, approval, and audit live?</a:t>
            </a:r>
          </a:p>
        </p:txBody>
      </p:sp>
      <p:sp>
        <p:nvSpPr>
          <p:cNvPr id="73" name="Rounded Rectangle"/>
          <p:cNvSpPr/>
          <p:nvPr/>
        </p:nvSpPr>
        <p:spPr>
          <a:xfrm>
            <a:off x="742551" y="8060752"/>
            <a:ext cx="2927773" cy="2465653"/>
          </a:xfrm>
          <a:prstGeom prst="roundRect">
            <a:avLst>
              <a:gd name="adj" fmla="val 17811"/>
            </a:avLst>
          </a:prstGeom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Need internal…"/>
          <p:cNvSpPr txBox="1"/>
          <p:nvPr/>
        </p:nvSpPr>
        <p:spPr>
          <a:xfrm>
            <a:off x="1083058" y="8671278"/>
            <a:ext cx="224675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1400"/>
              </a:spcBef>
              <a:defRPr sz="3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rPr dirty="0"/>
              <a:t>Need internal</a:t>
            </a:r>
          </a:p>
          <a:p>
            <a:pPr algn="ctr">
              <a:lnSpc>
                <a:spcPct val="80000"/>
              </a:lnSpc>
              <a:spcBef>
                <a:spcPts val="1400"/>
              </a:spcBef>
              <a:defRPr sz="3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rPr dirty="0"/>
              <a:t>AI capability</a:t>
            </a:r>
          </a:p>
        </p:txBody>
      </p:sp>
      <p:sp>
        <p:nvSpPr>
          <p:cNvPr id="75" name="Rounded Rectangle"/>
          <p:cNvSpPr/>
          <p:nvPr/>
        </p:nvSpPr>
        <p:spPr>
          <a:xfrm>
            <a:off x="4555710" y="6670586"/>
            <a:ext cx="2927773" cy="1384301"/>
          </a:xfrm>
          <a:prstGeom prst="roundRect">
            <a:avLst>
              <a:gd name="adj" fmla="val 31725"/>
            </a:avLst>
          </a:prstGeom>
          <a:ln w="25400">
            <a:solidFill>
              <a:srgbClr val="3463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" name="Ban it"/>
          <p:cNvSpPr txBox="1"/>
          <p:nvPr/>
        </p:nvSpPr>
        <p:spPr>
          <a:xfrm>
            <a:off x="5584621" y="7102386"/>
            <a:ext cx="86995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Ban it</a:t>
            </a:r>
          </a:p>
        </p:txBody>
      </p:sp>
      <p:sp>
        <p:nvSpPr>
          <p:cNvPr id="77" name="Rounded Rectangle"/>
          <p:cNvSpPr/>
          <p:nvPr/>
        </p:nvSpPr>
        <p:spPr>
          <a:xfrm>
            <a:off x="4555710" y="8576028"/>
            <a:ext cx="2927773" cy="1384301"/>
          </a:xfrm>
          <a:prstGeom prst="roundRect">
            <a:avLst>
              <a:gd name="adj" fmla="val 31725"/>
            </a:avLst>
          </a:prstGeom>
          <a:ln w="25400">
            <a:solidFill>
              <a:srgbClr val="3463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" name="Let it loose"/>
          <p:cNvSpPr txBox="1"/>
          <p:nvPr/>
        </p:nvSpPr>
        <p:spPr>
          <a:xfrm>
            <a:off x="5242674" y="9007828"/>
            <a:ext cx="15538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Let it loose</a:t>
            </a:r>
          </a:p>
        </p:txBody>
      </p:sp>
      <p:sp>
        <p:nvSpPr>
          <p:cNvPr id="79" name="Rounded Rectangle"/>
          <p:cNvSpPr/>
          <p:nvPr/>
        </p:nvSpPr>
        <p:spPr>
          <a:xfrm>
            <a:off x="4555710" y="10481470"/>
            <a:ext cx="2927773" cy="1384301"/>
          </a:xfrm>
          <a:prstGeom prst="roundRect">
            <a:avLst>
              <a:gd name="adj" fmla="val 31725"/>
            </a:avLst>
          </a:prstGeom>
          <a:ln w="25400">
            <a:solidFill>
              <a:srgbClr val="3463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Govern it inside…"/>
          <p:cNvSpPr txBox="1"/>
          <p:nvPr/>
        </p:nvSpPr>
        <p:spPr>
          <a:xfrm>
            <a:off x="4932794" y="10656730"/>
            <a:ext cx="2173606" cy="103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Govern it inside</a:t>
            </a:r>
          </a:p>
          <a:p>
            <a: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Workflows</a:t>
            </a:r>
          </a:p>
        </p:txBody>
      </p:sp>
      <p:sp>
        <p:nvSpPr>
          <p:cNvPr id="81" name="Browser tab"/>
          <p:cNvSpPr txBox="1"/>
          <p:nvPr/>
        </p:nvSpPr>
        <p:spPr>
          <a:xfrm>
            <a:off x="10057063" y="7141209"/>
            <a:ext cx="140055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Browser tab</a:t>
            </a:r>
          </a:p>
        </p:txBody>
      </p:sp>
      <p:sp>
        <p:nvSpPr>
          <p:cNvPr id="82" name="Copy / past"/>
          <p:cNvSpPr txBox="1"/>
          <p:nvPr/>
        </p:nvSpPr>
        <p:spPr>
          <a:xfrm>
            <a:off x="15699677" y="7170066"/>
            <a:ext cx="1442704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Copy / past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83" name="Rounded Rectangle"/>
          <p:cNvSpPr/>
          <p:nvPr/>
        </p:nvSpPr>
        <p:spPr>
          <a:xfrm>
            <a:off x="9379517" y="6914528"/>
            <a:ext cx="2304744" cy="885162"/>
          </a:xfrm>
          <a:prstGeom prst="roundRect">
            <a:avLst>
              <a:gd name="adj" fmla="val 16046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4" name="External prompt"/>
          <p:cNvSpPr txBox="1"/>
          <p:nvPr/>
        </p:nvSpPr>
        <p:spPr>
          <a:xfrm>
            <a:off x="12671487" y="7146836"/>
            <a:ext cx="184505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0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External prompt</a:t>
            </a:r>
          </a:p>
        </p:txBody>
      </p:sp>
      <p:sp>
        <p:nvSpPr>
          <p:cNvPr id="85" name="Rounded Rectangle"/>
          <p:cNvSpPr/>
          <p:nvPr/>
        </p:nvSpPr>
        <p:spPr>
          <a:xfrm>
            <a:off x="9379517" y="8801248"/>
            <a:ext cx="4678794" cy="837792"/>
          </a:xfrm>
          <a:prstGeom prst="roundRect">
            <a:avLst>
              <a:gd name="adj" fmla="val 14265"/>
            </a:avLst>
          </a:prstGeom>
          <a:ln w="25400">
            <a:solidFill>
              <a:schemeClr val="accent4">
                <a:hueOff val="-1247790"/>
                <a:lumOff val="-12326"/>
                <a:alpha val="7589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6" name="Unbounded automation risk"/>
          <p:cNvSpPr txBox="1"/>
          <p:nvPr/>
        </p:nvSpPr>
        <p:spPr>
          <a:xfrm>
            <a:off x="9621191" y="8970748"/>
            <a:ext cx="4195446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Unbounded automation risk</a:t>
            </a:r>
          </a:p>
        </p:txBody>
      </p:sp>
      <p:sp>
        <p:nvSpPr>
          <p:cNvPr id="87" name="YAML Workflow"/>
          <p:cNvSpPr txBox="1"/>
          <p:nvPr/>
        </p:nvSpPr>
        <p:spPr>
          <a:xfrm>
            <a:off x="9555977" y="10879511"/>
            <a:ext cx="218027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YAML Workflow</a:t>
            </a:r>
          </a:p>
        </p:txBody>
      </p:sp>
      <p:sp>
        <p:nvSpPr>
          <p:cNvPr id="88" name="Rounded Rectangle"/>
          <p:cNvSpPr/>
          <p:nvPr/>
        </p:nvSpPr>
        <p:spPr>
          <a:xfrm>
            <a:off x="9379517" y="10766771"/>
            <a:ext cx="2446973" cy="720782"/>
          </a:xfrm>
          <a:prstGeom prst="roundRect">
            <a:avLst>
              <a:gd name="adj" fmla="val 17359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" name="Policy checks"/>
          <p:cNvSpPr txBox="1"/>
          <p:nvPr/>
        </p:nvSpPr>
        <p:spPr>
          <a:xfrm>
            <a:off x="12389037" y="10879512"/>
            <a:ext cx="191547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Policy checks</a:t>
            </a:r>
          </a:p>
        </p:txBody>
      </p:sp>
      <p:sp>
        <p:nvSpPr>
          <p:cNvPr id="90" name="Rounded Rectangle"/>
          <p:cNvSpPr/>
          <p:nvPr/>
        </p:nvSpPr>
        <p:spPr>
          <a:xfrm>
            <a:off x="12123289" y="10766771"/>
            <a:ext cx="2446974" cy="720782"/>
          </a:xfrm>
          <a:prstGeom prst="roundRect">
            <a:avLst>
              <a:gd name="adj" fmla="val 17359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" name="Audit events"/>
          <p:cNvSpPr txBox="1"/>
          <p:nvPr/>
        </p:nvSpPr>
        <p:spPr>
          <a:xfrm>
            <a:off x="17947860" y="10879512"/>
            <a:ext cx="177292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Audit events</a:t>
            </a:r>
          </a:p>
        </p:txBody>
      </p:sp>
      <p:sp>
        <p:nvSpPr>
          <p:cNvPr id="92" name="Rounded Rectangle"/>
          <p:cNvSpPr/>
          <p:nvPr/>
        </p:nvSpPr>
        <p:spPr>
          <a:xfrm>
            <a:off x="17610833" y="10779471"/>
            <a:ext cx="2446974" cy="720782"/>
          </a:xfrm>
          <a:prstGeom prst="roundRect">
            <a:avLst>
              <a:gd name="adj" fmla="val 17359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" name="Approval gates"/>
          <p:cNvSpPr txBox="1"/>
          <p:nvPr/>
        </p:nvSpPr>
        <p:spPr>
          <a:xfrm>
            <a:off x="15056477" y="10879512"/>
            <a:ext cx="207105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5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Approval gates</a:t>
            </a:r>
          </a:p>
        </p:txBody>
      </p:sp>
      <p:sp>
        <p:nvSpPr>
          <p:cNvPr id="94" name="Rounded Rectangle"/>
          <p:cNvSpPr/>
          <p:nvPr/>
        </p:nvSpPr>
        <p:spPr>
          <a:xfrm>
            <a:off x="14868517" y="10766771"/>
            <a:ext cx="2446973" cy="720782"/>
          </a:xfrm>
          <a:prstGeom prst="roundRect">
            <a:avLst>
              <a:gd name="adj" fmla="val 17359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Controlled…"/>
          <p:cNvSpPr txBox="1"/>
          <p:nvPr/>
        </p:nvSpPr>
        <p:spPr>
          <a:xfrm>
            <a:off x="21402088" y="10736771"/>
            <a:ext cx="2044447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defRPr sz="2000">
                <a:solidFill>
                  <a:srgbClr val="346396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Controlled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 sz="2000">
                <a:solidFill>
                  <a:srgbClr val="346396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Internal capability</a:t>
            </a:r>
          </a:p>
        </p:txBody>
      </p:sp>
      <p:sp>
        <p:nvSpPr>
          <p:cNvPr id="96" name="Rounded Rectangle"/>
          <p:cNvSpPr/>
          <p:nvPr/>
        </p:nvSpPr>
        <p:spPr>
          <a:xfrm>
            <a:off x="21200826" y="10613363"/>
            <a:ext cx="2446974" cy="1018975"/>
          </a:xfrm>
          <a:prstGeom prst="roundRect">
            <a:avLst>
              <a:gd name="adj" fmla="val 12279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825540" y="9316438"/>
            <a:ext cx="515068" cy="1"/>
          </a:xfrm>
          <a:prstGeom prst="line">
            <a:avLst/>
          </a:prstGeom>
          <a:ln w="25400">
            <a:solidFill>
              <a:srgbClr val="346396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" name="Line"/>
          <p:cNvSpPr/>
          <p:nvPr/>
        </p:nvSpPr>
        <p:spPr>
          <a:xfrm>
            <a:off x="4106615" y="11173620"/>
            <a:ext cx="253927" cy="1"/>
          </a:xfrm>
          <a:prstGeom prst="line">
            <a:avLst/>
          </a:prstGeom>
          <a:ln w="25400">
            <a:solidFill>
              <a:srgbClr val="346396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" name="Line"/>
          <p:cNvSpPr/>
          <p:nvPr/>
        </p:nvSpPr>
        <p:spPr>
          <a:xfrm flipV="1">
            <a:off x="4119953" y="7351075"/>
            <a:ext cx="1" cy="3834207"/>
          </a:xfrm>
          <a:prstGeom prst="line">
            <a:avLst/>
          </a:prstGeom>
          <a:ln w="25400">
            <a:solidFill>
              <a:srgbClr val="346396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" name="Shadow / ad hoc use"/>
          <p:cNvSpPr txBox="1"/>
          <p:nvPr/>
        </p:nvSpPr>
        <p:spPr>
          <a:xfrm>
            <a:off x="12510433" y="6282196"/>
            <a:ext cx="2664715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0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Shadow / ad hoc use </a:t>
            </a:r>
          </a:p>
        </p:txBody>
      </p:sp>
      <p:sp>
        <p:nvSpPr>
          <p:cNvPr id="101" name="Rounded Rectangle"/>
          <p:cNvSpPr/>
          <p:nvPr/>
        </p:nvSpPr>
        <p:spPr>
          <a:xfrm>
            <a:off x="12027972" y="6914529"/>
            <a:ext cx="2763013" cy="885161"/>
          </a:xfrm>
          <a:prstGeom prst="roundRect">
            <a:avLst>
              <a:gd name="adj" fmla="val 16046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" name="Rounded Rectangle"/>
          <p:cNvSpPr/>
          <p:nvPr/>
        </p:nvSpPr>
        <p:spPr>
          <a:xfrm>
            <a:off x="15061874" y="6914529"/>
            <a:ext cx="2388553" cy="885161"/>
          </a:xfrm>
          <a:prstGeom prst="roundRect">
            <a:avLst>
              <a:gd name="adj" fmla="val 16046"/>
            </a:avLst>
          </a:prstGeom>
          <a:ln w="25400">
            <a:solidFill>
              <a:srgbClr val="346396">
                <a:alpha val="758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" name="Line"/>
          <p:cNvSpPr/>
          <p:nvPr/>
        </p:nvSpPr>
        <p:spPr>
          <a:xfrm>
            <a:off x="7959206" y="7392935"/>
            <a:ext cx="1089299" cy="1"/>
          </a:xfrm>
          <a:prstGeom prst="line">
            <a:avLst/>
          </a:prstGeom>
          <a:ln w="25400">
            <a:solidFill>
              <a:srgbClr val="6588A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" name="Line"/>
          <p:cNvSpPr/>
          <p:nvPr/>
        </p:nvSpPr>
        <p:spPr>
          <a:xfrm>
            <a:off x="11582689" y="10475128"/>
            <a:ext cx="627676" cy="179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" y="17752"/>
                </a:moveTo>
                <a:lnTo>
                  <a:pt x="0" y="0"/>
                </a:lnTo>
                <a:lnTo>
                  <a:pt x="21600" y="73"/>
                </a:lnTo>
                <a:lnTo>
                  <a:pt x="21494" y="21600"/>
                </a:lnTo>
              </a:path>
            </a:pathLst>
          </a:custGeom>
          <a:ln w="12700">
            <a:solidFill>
              <a:srgbClr val="6588A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" name="Line"/>
          <p:cNvSpPr/>
          <p:nvPr/>
        </p:nvSpPr>
        <p:spPr>
          <a:xfrm>
            <a:off x="4106615" y="7357109"/>
            <a:ext cx="253927" cy="1"/>
          </a:xfrm>
          <a:prstGeom prst="line">
            <a:avLst/>
          </a:prstGeom>
          <a:ln w="25400">
            <a:solidFill>
              <a:srgbClr val="346396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" name="Line"/>
          <p:cNvSpPr/>
          <p:nvPr/>
        </p:nvSpPr>
        <p:spPr>
          <a:xfrm>
            <a:off x="7959206" y="9262618"/>
            <a:ext cx="1089299" cy="1"/>
          </a:xfrm>
          <a:prstGeom prst="line">
            <a:avLst/>
          </a:prstGeom>
          <a:ln w="25400">
            <a:solidFill>
              <a:srgbClr val="6588A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" name="Line"/>
          <p:cNvSpPr/>
          <p:nvPr/>
        </p:nvSpPr>
        <p:spPr>
          <a:xfrm>
            <a:off x="7959206" y="11143421"/>
            <a:ext cx="1089299" cy="1"/>
          </a:xfrm>
          <a:prstGeom prst="line">
            <a:avLst/>
          </a:prstGeom>
          <a:ln w="25400">
            <a:solidFill>
              <a:srgbClr val="6588A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" name="Line"/>
          <p:cNvSpPr/>
          <p:nvPr/>
        </p:nvSpPr>
        <p:spPr>
          <a:xfrm>
            <a:off x="14423795" y="10475128"/>
            <a:ext cx="627676" cy="179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" y="17752"/>
                </a:moveTo>
                <a:lnTo>
                  <a:pt x="0" y="0"/>
                </a:lnTo>
                <a:lnTo>
                  <a:pt x="21600" y="73"/>
                </a:lnTo>
                <a:lnTo>
                  <a:pt x="21494" y="21600"/>
                </a:lnTo>
              </a:path>
            </a:pathLst>
          </a:custGeom>
          <a:ln w="12700">
            <a:solidFill>
              <a:srgbClr val="6588A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" name="Line"/>
          <p:cNvSpPr/>
          <p:nvPr/>
        </p:nvSpPr>
        <p:spPr>
          <a:xfrm>
            <a:off x="17123999" y="10475128"/>
            <a:ext cx="627676" cy="179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" y="17752"/>
                </a:moveTo>
                <a:lnTo>
                  <a:pt x="0" y="0"/>
                </a:lnTo>
                <a:lnTo>
                  <a:pt x="21600" y="73"/>
                </a:lnTo>
                <a:lnTo>
                  <a:pt x="21494" y="21600"/>
                </a:lnTo>
              </a:path>
            </a:pathLst>
          </a:custGeom>
          <a:ln w="12700">
            <a:solidFill>
              <a:srgbClr val="6588A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" name="Line"/>
          <p:cNvSpPr/>
          <p:nvPr/>
        </p:nvSpPr>
        <p:spPr>
          <a:xfrm>
            <a:off x="20371782" y="11124321"/>
            <a:ext cx="515069" cy="1"/>
          </a:xfrm>
          <a:prstGeom prst="line">
            <a:avLst/>
          </a:prstGeom>
          <a:ln w="50800">
            <a:solidFill>
              <a:srgbClr val="6588AF">
                <a:alpha val="63817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696" y="7214135"/>
            <a:ext cx="253928" cy="29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892" y="7206747"/>
            <a:ext cx="315705" cy="311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770" y="7222275"/>
            <a:ext cx="291731" cy="29720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A4406-58F8-8512-B87D-1EB83B92D7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Saz actually is"/>
          <p:cNvSpPr txBox="1"/>
          <p:nvPr/>
        </p:nvSpPr>
        <p:spPr>
          <a:xfrm>
            <a:off x="1328651" y="1145760"/>
            <a:ext cx="873069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dirty="0"/>
              <a:t>What </a:t>
            </a:r>
            <a:r>
              <a:rPr dirty="0" err="1"/>
              <a:t>Saz</a:t>
            </a:r>
            <a:r>
              <a:rPr dirty="0"/>
              <a:t> actually is</a:t>
            </a:r>
            <a:r>
              <a:rPr sz="1200" dirty="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143" name="YAML is compiled into an executable workflow spec.…"/>
          <p:cNvSpPr txBox="1"/>
          <p:nvPr/>
        </p:nvSpPr>
        <p:spPr>
          <a:xfrm>
            <a:off x="1476570" y="2981637"/>
            <a:ext cx="15339061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457200">
              <a:lnSpc>
                <a:spcPct val="1000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YAML is compiled into an executable workflow spec.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ct val="1000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A run becomes an execution plan and step-by-step runtime context.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ct val="1000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The executor is responsible for grounding, checks, execution, and persistence.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ct val="1000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Events are persisted and can be streamed live per run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4" name="Rounded Rectangle"/>
          <p:cNvSpPr/>
          <p:nvPr/>
        </p:nvSpPr>
        <p:spPr>
          <a:xfrm>
            <a:off x="1446151" y="7285262"/>
            <a:ext cx="2824354" cy="1333148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Human-authored…"/>
          <p:cNvSpPr txBox="1"/>
          <p:nvPr/>
        </p:nvSpPr>
        <p:spPr>
          <a:xfrm>
            <a:off x="1701916" y="7503526"/>
            <a:ext cx="2312824" cy="9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Human-authored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YAML</a:t>
            </a:r>
          </a:p>
        </p:txBody>
      </p:sp>
      <p:sp>
        <p:nvSpPr>
          <p:cNvPr id="146" name="Rounded Rectangle"/>
          <p:cNvSpPr/>
          <p:nvPr/>
        </p:nvSpPr>
        <p:spPr>
          <a:xfrm>
            <a:off x="4702959" y="7285262"/>
            <a:ext cx="2824354" cy="1333148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7" name="Compiler"/>
          <p:cNvSpPr txBox="1"/>
          <p:nvPr/>
        </p:nvSpPr>
        <p:spPr>
          <a:xfrm>
            <a:off x="5373989" y="7666085"/>
            <a:ext cx="148229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Compiler</a:t>
            </a:r>
          </a:p>
        </p:txBody>
      </p:sp>
      <p:sp>
        <p:nvSpPr>
          <p:cNvPr id="148" name="Rounded Rectangle"/>
          <p:cNvSpPr/>
          <p:nvPr/>
        </p:nvSpPr>
        <p:spPr>
          <a:xfrm>
            <a:off x="10491817" y="7285262"/>
            <a:ext cx="2824354" cy="1333148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9" name="Planner"/>
          <p:cNvSpPr txBox="1"/>
          <p:nvPr/>
        </p:nvSpPr>
        <p:spPr>
          <a:xfrm>
            <a:off x="11282684" y="7666085"/>
            <a:ext cx="124262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Planner</a:t>
            </a:r>
          </a:p>
        </p:txBody>
      </p:sp>
      <p:sp>
        <p:nvSpPr>
          <p:cNvPr id="150" name="Rounded Rectangle"/>
          <p:cNvSpPr/>
          <p:nvPr/>
        </p:nvSpPr>
        <p:spPr>
          <a:xfrm>
            <a:off x="14224830" y="7285262"/>
            <a:ext cx="2824354" cy="1333148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" name="Verifier / Critic"/>
          <p:cNvSpPr txBox="1"/>
          <p:nvPr/>
        </p:nvSpPr>
        <p:spPr>
          <a:xfrm>
            <a:off x="14502210" y="7666085"/>
            <a:ext cx="2269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Verifier / Critic</a:t>
            </a:r>
          </a:p>
        </p:txBody>
      </p:sp>
      <p:sp>
        <p:nvSpPr>
          <p:cNvPr id="152" name="Rounded Rectangle"/>
          <p:cNvSpPr/>
          <p:nvPr/>
        </p:nvSpPr>
        <p:spPr>
          <a:xfrm>
            <a:off x="18411190" y="7285262"/>
            <a:ext cx="2824354" cy="1333148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Executor"/>
          <p:cNvSpPr txBox="1"/>
          <p:nvPr/>
        </p:nvSpPr>
        <p:spPr>
          <a:xfrm>
            <a:off x="19087859" y="7666085"/>
            <a:ext cx="146167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Executor</a:t>
            </a:r>
          </a:p>
        </p:txBody>
      </p:sp>
      <p:sp>
        <p:nvSpPr>
          <p:cNvPr id="154" name="Rounded Rectangle"/>
          <p:cNvSpPr/>
          <p:nvPr/>
        </p:nvSpPr>
        <p:spPr>
          <a:xfrm>
            <a:off x="14963488" y="9440079"/>
            <a:ext cx="2595432" cy="835618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" name="Tool registry"/>
          <p:cNvSpPr txBox="1"/>
          <p:nvPr/>
        </p:nvSpPr>
        <p:spPr>
          <a:xfrm>
            <a:off x="15294605" y="9572138"/>
            <a:ext cx="193319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chemeClr val="accent1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Tool registry</a:t>
            </a:r>
          </a:p>
        </p:txBody>
      </p:sp>
      <p:sp>
        <p:nvSpPr>
          <p:cNvPr id="156" name="Rounded Rectangle"/>
          <p:cNvSpPr/>
          <p:nvPr/>
        </p:nvSpPr>
        <p:spPr>
          <a:xfrm>
            <a:off x="21754810" y="10487091"/>
            <a:ext cx="2116063" cy="835618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UI"/>
          <p:cNvSpPr txBox="1"/>
          <p:nvPr/>
        </p:nvSpPr>
        <p:spPr>
          <a:xfrm>
            <a:off x="22603672" y="10619150"/>
            <a:ext cx="41833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chemeClr val="accent1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UI</a:t>
            </a:r>
          </a:p>
        </p:txBody>
      </p:sp>
      <p:sp>
        <p:nvSpPr>
          <p:cNvPr id="158" name="Rounded Rectangle"/>
          <p:cNvSpPr/>
          <p:nvPr/>
        </p:nvSpPr>
        <p:spPr>
          <a:xfrm>
            <a:off x="16030799" y="10487091"/>
            <a:ext cx="5211096" cy="835618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" name="Audit events + step records"/>
          <p:cNvSpPr txBox="1"/>
          <p:nvPr/>
        </p:nvSpPr>
        <p:spPr>
          <a:xfrm>
            <a:off x="16562055" y="10619150"/>
            <a:ext cx="414858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chemeClr val="accent1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Audit events + step records</a:t>
            </a:r>
          </a:p>
        </p:txBody>
      </p:sp>
      <p:sp>
        <p:nvSpPr>
          <p:cNvPr id="160" name="Rounded Rectangle"/>
          <p:cNvSpPr/>
          <p:nvPr/>
        </p:nvSpPr>
        <p:spPr>
          <a:xfrm>
            <a:off x="21754810" y="11534103"/>
            <a:ext cx="2116063" cy="835618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Live stream"/>
          <p:cNvSpPr txBox="1"/>
          <p:nvPr/>
        </p:nvSpPr>
        <p:spPr>
          <a:xfrm>
            <a:off x="21896206" y="11666162"/>
            <a:ext cx="183327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chemeClr val="accent1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Live stream</a:t>
            </a:r>
          </a:p>
        </p:txBody>
      </p:sp>
      <p:sp>
        <p:nvSpPr>
          <p:cNvPr id="162" name="Rounded Rectangle"/>
          <p:cNvSpPr/>
          <p:nvPr/>
        </p:nvSpPr>
        <p:spPr>
          <a:xfrm>
            <a:off x="18054158" y="9440079"/>
            <a:ext cx="2595432" cy="835618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Policy engine"/>
          <p:cNvSpPr txBox="1"/>
          <p:nvPr/>
        </p:nvSpPr>
        <p:spPr>
          <a:xfrm>
            <a:off x="18319490" y="9572138"/>
            <a:ext cx="206476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chemeClr val="accent1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Policy engine</a:t>
            </a:r>
          </a:p>
        </p:txBody>
      </p:sp>
      <p:sp>
        <p:nvSpPr>
          <p:cNvPr id="164" name="Line"/>
          <p:cNvSpPr/>
          <p:nvPr/>
        </p:nvSpPr>
        <p:spPr>
          <a:xfrm>
            <a:off x="13561331" y="7951835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" name="Line"/>
          <p:cNvSpPr/>
          <p:nvPr/>
        </p:nvSpPr>
        <p:spPr>
          <a:xfrm>
            <a:off x="7876068" y="7951835"/>
            <a:ext cx="2266995" cy="1"/>
          </a:xfrm>
          <a:prstGeom prst="line">
            <a:avLst/>
          </a:prstGeom>
          <a:ln w="25400">
            <a:solidFill>
              <a:srgbClr val="5E5E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Compiled workflow…"/>
          <p:cNvSpPr txBox="1"/>
          <p:nvPr/>
        </p:nvSpPr>
        <p:spPr>
          <a:xfrm>
            <a:off x="7676736" y="8547844"/>
            <a:ext cx="2604517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5E5E5E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Compiled workflow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5E5E5E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Execution Plan</a:t>
            </a:r>
          </a:p>
        </p:txBody>
      </p:sp>
      <p:sp>
        <p:nvSpPr>
          <p:cNvPr id="167" name="Line"/>
          <p:cNvSpPr/>
          <p:nvPr/>
        </p:nvSpPr>
        <p:spPr>
          <a:xfrm>
            <a:off x="17317448" y="7951836"/>
            <a:ext cx="825477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" name="Line"/>
          <p:cNvSpPr/>
          <p:nvPr/>
        </p:nvSpPr>
        <p:spPr>
          <a:xfrm>
            <a:off x="16257192" y="8627953"/>
            <a:ext cx="3131674" cy="808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3332"/>
                </a:lnTo>
                <a:lnTo>
                  <a:pt x="21600" y="13332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" name="Line"/>
          <p:cNvSpPr/>
          <p:nvPr/>
        </p:nvSpPr>
        <p:spPr>
          <a:xfrm flipV="1">
            <a:off x="20105078" y="8631675"/>
            <a:ext cx="1" cy="801489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" name="Line"/>
          <p:cNvSpPr/>
          <p:nvPr/>
        </p:nvSpPr>
        <p:spPr>
          <a:xfrm flipH="1" flipV="1">
            <a:off x="20821192" y="8628623"/>
            <a:ext cx="1465" cy="1836074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" name="Line"/>
          <p:cNvSpPr/>
          <p:nvPr/>
        </p:nvSpPr>
        <p:spPr>
          <a:xfrm>
            <a:off x="21249447" y="10904228"/>
            <a:ext cx="485108" cy="1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Line"/>
          <p:cNvSpPr/>
          <p:nvPr/>
        </p:nvSpPr>
        <p:spPr>
          <a:xfrm>
            <a:off x="20821431" y="11309146"/>
            <a:ext cx="925296" cy="655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1F33C-E6D3-A1EF-ACA8-199DFDB30B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"/>
          <p:cNvSpPr/>
          <p:nvPr/>
        </p:nvSpPr>
        <p:spPr>
          <a:xfrm>
            <a:off x="13879343" y="11486522"/>
            <a:ext cx="1610265" cy="618820"/>
          </a:xfrm>
          <a:prstGeom prst="roundRect">
            <a:avLst>
              <a:gd name="adj" fmla="val 19312"/>
            </a:avLst>
          </a:pr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D5D5D5">
                  <a:alpha val="30000"/>
                </a:srgbClr>
              </a:gs>
            </a:gsLst>
            <a:lin ang="545259"/>
          </a:gradFill>
          <a:ln w="38100">
            <a:solidFill>
              <a:schemeClr val="accent4">
                <a:hueOff val="-1247790"/>
                <a:lumOff val="-12326"/>
                <a:alpha val="3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Rounded Rectangle"/>
          <p:cNvSpPr/>
          <p:nvPr/>
        </p:nvSpPr>
        <p:spPr>
          <a:xfrm>
            <a:off x="13601879" y="10422188"/>
            <a:ext cx="1887729" cy="618819"/>
          </a:xfrm>
          <a:prstGeom prst="roundRect">
            <a:avLst>
              <a:gd name="adj" fmla="val 19312"/>
            </a:avLst>
          </a:pr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D5D5D5">
                  <a:alpha val="30000"/>
                </a:srgbClr>
              </a:gs>
            </a:gsLst>
            <a:lin ang="545259"/>
          </a:gradFill>
          <a:ln w="38100">
            <a:solidFill>
              <a:schemeClr val="accent4">
                <a:hueOff val="-1247790"/>
                <a:lumOff val="-12326"/>
                <a:alpha val="3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7" name="Rounded Rectangle"/>
          <p:cNvSpPr/>
          <p:nvPr/>
        </p:nvSpPr>
        <p:spPr>
          <a:xfrm>
            <a:off x="13039242" y="9364205"/>
            <a:ext cx="2450367" cy="618819"/>
          </a:xfrm>
          <a:prstGeom prst="roundRect">
            <a:avLst>
              <a:gd name="adj" fmla="val 19312"/>
            </a:avLst>
          </a:pr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D5D5D5">
                  <a:alpha val="30000"/>
                </a:srgbClr>
              </a:gs>
            </a:gsLst>
            <a:lin ang="545259"/>
          </a:gradFill>
          <a:ln w="38100">
            <a:solidFill>
              <a:schemeClr val="accent4">
                <a:hueOff val="-1247790"/>
                <a:lumOff val="-12326"/>
                <a:alpha val="3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8" name="Workflow first, not agent first"/>
          <p:cNvSpPr txBox="1"/>
          <p:nvPr/>
        </p:nvSpPr>
        <p:spPr>
          <a:xfrm>
            <a:off x="1328651" y="1145760"/>
            <a:ext cx="126809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dirty="0"/>
              <a:t>Workflow first, not agent first</a:t>
            </a:r>
            <a:r>
              <a:rPr sz="1200" dirty="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119" name="YAML defines flow metadata, triggers, policies, forms, and workflow steps.…"/>
          <p:cNvSpPr txBox="1"/>
          <p:nvPr/>
        </p:nvSpPr>
        <p:spPr>
          <a:xfrm>
            <a:off x="1476570" y="2757920"/>
            <a:ext cx="13617510" cy="352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YAML defines flow metadata, policies, forms, and workflow steps.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AI steps require explicit instruction and expect schemas.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Tool calls and approval steps require human-authored descriptions.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7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Templates constrain data flow with $form, $step, $env, and $secret.</a:t>
            </a:r>
          </a:p>
        </p:txBody>
      </p:sp>
      <p:sp>
        <p:nvSpPr>
          <p:cNvPr id="120" name="Rounded Rectangle"/>
          <p:cNvSpPr/>
          <p:nvPr/>
        </p:nvSpPr>
        <p:spPr>
          <a:xfrm>
            <a:off x="12036431" y="7126051"/>
            <a:ext cx="3475179" cy="837791"/>
          </a:xfrm>
          <a:prstGeom prst="roundRect">
            <a:avLst>
              <a:gd name="adj" fmla="val 14265"/>
            </a:avLst>
          </a:prstGeom>
          <a:solidFill>
            <a:schemeClr val="accent4">
              <a:hueOff val="-1247790"/>
              <a:lumOff val="-12326"/>
              <a:alpha val="75899"/>
            </a:schemeClr>
          </a:solidFill>
          <a:ln w="38100">
            <a:solidFill>
              <a:schemeClr val="accent4">
                <a:hueOff val="-476017"/>
                <a:lumOff val="-10042"/>
                <a:alpha val="7589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1" name="Extract fields"/>
          <p:cNvSpPr txBox="1"/>
          <p:nvPr/>
        </p:nvSpPr>
        <p:spPr>
          <a:xfrm>
            <a:off x="12759835" y="7265545"/>
            <a:ext cx="202836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700">
                <a:solidFill>
                  <a:srgbClr val="FFFFFF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rPr dirty="0"/>
              <a:t>Extract fields</a:t>
            </a:r>
          </a:p>
        </p:txBody>
      </p:sp>
      <p:sp>
        <p:nvSpPr>
          <p:cNvPr id="122" name="Rounded Rectangle"/>
          <p:cNvSpPr/>
          <p:nvPr/>
        </p:nvSpPr>
        <p:spPr>
          <a:xfrm>
            <a:off x="12915593" y="8299870"/>
            <a:ext cx="2574016" cy="618820"/>
          </a:xfrm>
          <a:prstGeom prst="roundRect">
            <a:avLst>
              <a:gd name="adj" fmla="val 19312"/>
            </a:avLst>
          </a:pr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D5D5D5">
                  <a:alpha val="30000"/>
                </a:srgbClr>
              </a:gs>
            </a:gsLst>
            <a:lin ang="545259"/>
          </a:gradFill>
          <a:ln w="38100">
            <a:solidFill>
              <a:schemeClr val="accent4">
                <a:hueOff val="-1247790"/>
                <a:lumOff val="-12326"/>
                <a:alpha val="3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3" name="Expect schema"/>
          <p:cNvSpPr txBox="1"/>
          <p:nvPr/>
        </p:nvSpPr>
        <p:spPr>
          <a:xfrm>
            <a:off x="13363397" y="8393379"/>
            <a:ext cx="167840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19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rPr dirty="0"/>
              <a:t>Expect schema</a:t>
            </a:r>
          </a:p>
        </p:txBody>
      </p:sp>
      <p:sp>
        <p:nvSpPr>
          <p:cNvPr id="124" name="Bounded tool"/>
          <p:cNvSpPr txBox="1"/>
          <p:nvPr/>
        </p:nvSpPr>
        <p:spPr>
          <a:xfrm>
            <a:off x="13536099" y="9439552"/>
            <a:ext cx="145665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19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Bounded tool</a:t>
            </a:r>
          </a:p>
        </p:txBody>
      </p:sp>
      <p:sp>
        <p:nvSpPr>
          <p:cNvPr id="125" name="Policy"/>
          <p:cNvSpPr txBox="1"/>
          <p:nvPr/>
        </p:nvSpPr>
        <p:spPr>
          <a:xfrm>
            <a:off x="14188417" y="10509346"/>
            <a:ext cx="71465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19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Policy</a:t>
            </a:r>
          </a:p>
        </p:txBody>
      </p:sp>
      <p:sp>
        <p:nvSpPr>
          <p:cNvPr id="126" name="Audit"/>
          <p:cNvSpPr txBox="1"/>
          <p:nvPr/>
        </p:nvSpPr>
        <p:spPr>
          <a:xfrm>
            <a:off x="14359603" y="11580031"/>
            <a:ext cx="64974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1900">
                <a:solidFill>
                  <a:srgbClr val="346396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Audit</a:t>
            </a:r>
          </a:p>
        </p:txBody>
      </p:sp>
      <p:sp>
        <p:nvSpPr>
          <p:cNvPr id="127" name="Line"/>
          <p:cNvSpPr/>
          <p:nvPr/>
        </p:nvSpPr>
        <p:spPr>
          <a:xfrm>
            <a:off x="12217551" y="7949000"/>
            <a:ext cx="1664510" cy="3851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0BC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" name="Line"/>
          <p:cNvSpPr/>
          <p:nvPr/>
        </p:nvSpPr>
        <p:spPr>
          <a:xfrm flipH="1">
            <a:off x="12227097" y="10757624"/>
            <a:ext cx="1362253" cy="1"/>
          </a:xfrm>
          <a:prstGeom prst="line">
            <a:avLst/>
          </a:prstGeom>
          <a:ln w="25400">
            <a:solidFill>
              <a:srgbClr val="F0BC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" name="Line"/>
          <p:cNvSpPr/>
          <p:nvPr/>
        </p:nvSpPr>
        <p:spPr>
          <a:xfrm flipH="1">
            <a:off x="12203941" y="9673614"/>
            <a:ext cx="829819" cy="1"/>
          </a:xfrm>
          <a:prstGeom prst="line">
            <a:avLst/>
          </a:prstGeom>
          <a:ln w="25400">
            <a:solidFill>
              <a:srgbClr val="F0BC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" name="Line"/>
          <p:cNvSpPr/>
          <p:nvPr/>
        </p:nvSpPr>
        <p:spPr>
          <a:xfrm flipH="1">
            <a:off x="13632777" y="6912206"/>
            <a:ext cx="7967285" cy="1"/>
          </a:xfrm>
          <a:prstGeom prst="line">
            <a:avLst/>
          </a:prstGeom>
          <a:ln w="12700">
            <a:solidFill>
              <a:srgbClr val="929292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Rounded Rectangle"/>
          <p:cNvSpPr/>
          <p:nvPr/>
        </p:nvSpPr>
        <p:spPr>
          <a:xfrm>
            <a:off x="15994319" y="7126051"/>
            <a:ext cx="3475180" cy="837791"/>
          </a:xfrm>
          <a:prstGeom prst="roundRect">
            <a:avLst>
              <a:gd name="adj" fmla="val 14265"/>
            </a:avLst>
          </a:prstGeom>
          <a:solidFill>
            <a:schemeClr val="accent4">
              <a:hueOff val="-1247790"/>
              <a:lumOff val="-12326"/>
              <a:alpha val="75899"/>
            </a:schemeClr>
          </a:solidFill>
          <a:ln w="38100">
            <a:solidFill>
              <a:schemeClr val="accent4">
                <a:hueOff val="-476017"/>
                <a:lumOff val="-10042"/>
                <a:alpha val="7589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" name="Human approval"/>
          <p:cNvSpPr txBox="1"/>
          <p:nvPr/>
        </p:nvSpPr>
        <p:spPr>
          <a:xfrm>
            <a:off x="16498955" y="7265545"/>
            <a:ext cx="246590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700">
                <a:solidFill>
                  <a:srgbClr val="FFFFFF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Human approval</a:t>
            </a:r>
          </a:p>
        </p:txBody>
      </p:sp>
      <p:sp>
        <p:nvSpPr>
          <p:cNvPr id="133" name="Rounded Rectangle"/>
          <p:cNvSpPr/>
          <p:nvPr/>
        </p:nvSpPr>
        <p:spPr>
          <a:xfrm>
            <a:off x="19929575" y="7126051"/>
            <a:ext cx="3475179" cy="837791"/>
          </a:xfrm>
          <a:prstGeom prst="roundRect">
            <a:avLst>
              <a:gd name="adj" fmla="val 14265"/>
            </a:avLst>
          </a:prstGeom>
          <a:solidFill>
            <a:schemeClr val="accent4">
              <a:hueOff val="-1247790"/>
              <a:lumOff val="-12326"/>
              <a:alpha val="75899"/>
            </a:schemeClr>
          </a:solidFill>
          <a:ln w="38100">
            <a:solidFill>
              <a:schemeClr val="accent4">
                <a:hueOff val="-476017"/>
                <a:lumOff val="-10042"/>
                <a:alpha val="7589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Create ticket"/>
          <p:cNvSpPr txBox="1"/>
          <p:nvPr/>
        </p:nvSpPr>
        <p:spPr>
          <a:xfrm>
            <a:off x="20675613" y="7265545"/>
            <a:ext cx="19831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1400"/>
              </a:spcBef>
              <a:defRPr sz="2700">
                <a:solidFill>
                  <a:srgbClr val="FFFFFF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Create ticket</a:t>
            </a:r>
          </a:p>
        </p:txBody>
      </p:sp>
      <p:sp>
        <p:nvSpPr>
          <p:cNvPr id="135" name="Workflow owns…"/>
          <p:cNvSpPr txBox="1"/>
          <p:nvPr/>
        </p:nvSpPr>
        <p:spPr>
          <a:xfrm>
            <a:off x="16818376" y="6082622"/>
            <a:ext cx="1596086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929292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rPr dirty="0"/>
              <a:t>Workflow owns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929292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rPr dirty="0"/>
              <a:t>sequence</a:t>
            </a:r>
          </a:p>
        </p:txBody>
      </p:sp>
      <p:sp>
        <p:nvSpPr>
          <p:cNvPr id="136" name="Line"/>
          <p:cNvSpPr/>
          <p:nvPr/>
        </p:nvSpPr>
        <p:spPr>
          <a:xfrm>
            <a:off x="10095974" y="9438923"/>
            <a:ext cx="482406" cy="1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" name="Line"/>
          <p:cNvSpPr/>
          <p:nvPr/>
        </p:nvSpPr>
        <p:spPr>
          <a:xfrm>
            <a:off x="19465103" y="7574871"/>
            <a:ext cx="482406" cy="1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  <a:alpha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38" name="4_transparent_bg.png" descr="4_transparent_bg.png"/>
          <p:cNvPicPr>
            <a:picLocks noChangeAspect="1"/>
          </p:cNvPicPr>
          <p:nvPr/>
        </p:nvPicPr>
        <p:blipFill>
          <a:blip r:embed="rId2"/>
          <a:srcRect t="18517" r="58168" b="20498"/>
          <a:stretch>
            <a:fillRect/>
          </a:stretch>
        </p:blipFill>
        <p:spPr>
          <a:xfrm>
            <a:off x="2280237" y="6899915"/>
            <a:ext cx="6189350" cy="507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ine"/>
          <p:cNvSpPr/>
          <p:nvPr/>
        </p:nvSpPr>
        <p:spPr>
          <a:xfrm>
            <a:off x="15516311" y="7574871"/>
            <a:ext cx="482407" cy="1"/>
          </a:xfrm>
          <a:prstGeom prst="line">
            <a:avLst/>
          </a:prstGeom>
          <a:ln w="25400">
            <a:solidFill>
              <a:schemeClr val="accent1">
                <a:hueOff val="114395"/>
                <a:lumOff val="-24975"/>
                <a:alpha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" name="Line"/>
          <p:cNvSpPr/>
          <p:nvPr/>
        </p:nvSpPr>
        <p:spPr>
          <a:xfrm flipH="1">
            <a:off x="12203941" y="8609279"/>
            <a:ext cx="714655" cy="1"/>
          </a:xfrm>
          <a:prstGeom prst="line">
            <a:avLst/>
          </a:prstGeom>
          <a:ln w="25400">
            <a:solidFill>
              <a:srgbClr val="F0BC96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60A1D-92DD-BCC0-18B1-7D1BD4051A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F8341-BBB9-3808-C339-2FE5793A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Workflow first, not agent first">
            <a:extLst>
              <a:ext uri="{FF2B5EF4-FFF2-40B4-BE49-F238E27FC236}">
                <a16:creationId xmlns:a16="http://schemas.microsoft.com/office/drawing/2014/main" id="{80167D5C-04C9-7224-D7AE-7904B03A47F5}"/>
              </a:ext>
            </a:extLst>
          </p:cNvPr>
          <p:cNvSpPr txBox="1"/>
          <p:nvPr/>
        </p:nvSpPr>
        <p:spPr>
          <a:xfrm>
            <a:off x="1328651" y="967170"/>
            <a:ext cx="16897254" cy="180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rPr lang="en-US" dirty="0"/>
              <a:t>Enter </a:t>
            </a:r>
            <a:r>
              <a:rPr lang="en-US" dirty="0" err="1"/>
              <a:t>Saz</a:t>
            </a:r>
            <a:r>
              <a:rPr lang="en-US" dirty="0"/>
              <a:t>: An Agentic Workflow Engine</a:t>
            </a:r>
            <a:endParaRPr sz="1200" dirty="0">
              <a:solidFill>
                <a:srgbClr val="000000"/>
              </a:solidFill>
              <a:latin typeface="Degular Regular"/>
              <a:ea typeface="Degular Regular"/>
              <a:cs typeface="Degular Regular"/>
              <a:sym typeface="Degular Regula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380E24-F7AD-166B-9A36-7E716109EF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2" name="saz_ppt">
            <a:hlinkClick r:id="" action="ppaction://media"/>
            <a:extLst>
              <a:ext uri="{FF2B5EF4-FFF2-40B4-BE49-F238E27FC236}">
                <a16:creationId xmlns:a16="http://schemas.microsoft.com/office/drawing/2014/main" id="{BAEB7B99-D358-FADD-8B4C-5D8ED22A7F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3617" y="2772151"/>
            <a:ext cx="17376766" cy="97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9782634" y="7973501"/>
            <a:ext cx="14183328" cy="3561472"/>
          </a:xfrm>
          <a:prstGeom prst="roundRect">
            <a:avLst>
              <a:gd name="adj" fmla="val 5349"/>
            </a:avLst>
          </a:prstGeom>
          <a:gradFill>
            <a:gsLst>
              <a:gs pos="0">
                <a:srgbClr val="F5F5F5"/>
              </a:gs>
              <a:gs pos="100000">
                <a:srgbClr val="FFFFFF"/>
              </a:gs>
            </a:gsLst>
            <a:path path="circle">
              <a:fillToRect l="37721" t="-19636" r="62278" b="119636"/>
            </a:path>
          </a:gradFill>
          <a:ln w="381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10272461" y="9718411"/>
            <a:ext cx="2153791" cy="1409701"/>
          </a:xfrm>
          <a:prstGeom prst="roundRect">
            <a:avLst>
              <a:gd name="adj" fmla="val 11813"/>
            </a:avLst>
          </a:prstGeom>
          <a:solidFill>
            <a:srgbClr val="FFFFFF"/>
          </a:solidFill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Rounded Rectangle"/>
          <p:cNvSpPr/>
          <p:nvPr/>
        </p:nvSpPr>
        <p:spPr>
          <a:xfrm>
            <a:off x="13034931" y="9718411"/>
            <a:ext cx="2153791" cy="1409701"/>
          </a:xfrm>
          <a:prstGeom prst="roundRect">
            <a:avLst>
              <a:gd name="adj" fmla="val 11813"/>
            </a:avLst>
          </a:prstGeom>
          <a:solidFill>
            <a:srgbClr val="FFFFFF"/>
          </a:solidFill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15797403" y="9718411"/>
            <a:ext cx="2153790" cy="1409701"/>
          </a:xfrm>
          <a:prstGeom prst="roundRect">
            <a:avLst>
              <a:gd name="adj" fmla="val 11813"/>
            </a:avLst>
          </a:prstGeom>
          <a:solidFill>
            <a:srgbClr val="FFFFFF"/>
          </a:solidFill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21322345" y="9718411"/>
            <a:ext cx="2153790" cy="1409701"/>
          </a:xfrm>
          <a:prstGeom prst="roundRect">
            <a:avLst>
              <a:gd name="adj" fmla="val 11813"/>
            </a:avLst>
          </a:prstGeom>
          <a:solidFill>
            <a:srgbClr val="FFFFFF"/>
          </a:solidFill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Two execution modes, one safety envelope"/>
          <p:cNvSpPr txBox="1"/>
          <p:nvPr/>
        </p:nvSpPr>
        <p:spPr>
          <a:xfrm>
            <a:off x="1328651" y="1145760"/>
            <a:ext cx="18510709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Two execution modes, one safety envelope</a:t>
            </a:r>
            <a:r>
              <a:rPr sz="120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180" name="Deterministic mode maps YAML steps directly to the execution plan.…"/>
          <p:cNvSpPr txBox="1"/>
          <p:nvPr/>
        </p:nvSpPr>
        <p:spPr>
          <a:xfrm>
            <a:off x="1476570" y="2981637"/>
            <a:ext cx="17028415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Deterministic mode maps YAML steps directly to the execution plan.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Agentic mode asks a planner to generate a structured plan from DSL, tools, and budget.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In deterministic mode, AI is limited to declared ai.* steps.</a:t>
            </a:r>
            <a:endParaRPr dirty="0"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rPr dirty="0"/>
              <a:t>In both modes, execution still goes through policy, verification, and audit.</a:t>
            </a:r>
          </a:p>
        </p:txBody>
      </p:sp>
      <p:sp>
        <p:nvSpPr>
          <p:cNvPr id="181" name="Rounded Rectangle"/>
          <p:cNvSpPr/>
          <p:nvPr/>
        </p:nvSpPr>
        <p:spPr>
          <a:xfrm>
            <a:off x="1600892" y="7474650"/>
            <a:ext cx="2021890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Step A"/>
          <p:cNvSpPr txBox="1"/>
          <p:nvPr/>
        </p:nvSpPr>
        <p:spPr>
          <a:xfrm>
            <a:off x="2137872" y="7710536"/>
            <a:ext cx="9479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Step A</a:t>
            </a:r>
          </a:p>
        </p:txBody>
      </p:sp>
      <p:sp>
        <p:nvSpPr>
          <p:cNvPr id="183" name="Rounded Rectangle"/>
          <p:cNvSpPr/>
          <p:nvPr/>
        </p:nvSpPr>
        <p:spPr>
          <a:xfrm>
            <a:off x="4257829" y="7474650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Step B"/>
          <p:cNvSpPr txBox="1"/>
          <p:nvPr/>
        </p:nvSpPr>
        <p:spPr>
          <a:xfrm>
            <a:off x="4838269" y="7710536"/>
            <a:ext cx="94274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Step B</a:t>
            </a:r>
          </a:p>
        </p:txBody>
      </p:sp>
      <p:sp>
        <p:nvSpPr>
          <p:cNvPr id="185" name="Rounded Rectangle"/>
          <p:cNvSpPr/>
          <p:nvPr/>
        </p:nvSpPr>
        <p:spPr>
          <a:xfrm>
            <a:off x="6914767" y="7474650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Step C"/>
          <p:cNvSpPr txBox="1"/>
          <p:nvPr/>
        </p:nvSpPr>
        <p:spPr>
          <a:xfrm>
            <a:off x="7446719" y="7710536"/>
            <a:ext cx="95798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Step C</a:t>
            </a:r>
          </a:p>
        </p:txBody>
      </p:sp>
      <p:sp>
        <p:nvSpPr>
          <p:cNvPr id="187" name="Deterministic mode"/>
          <p:cNvSpPr txBox="1"/>
          <p:nvPr/>
        </p:nvSpPr>
        <p:spPr>
          <a:xfrm>
            <a:off x="3739339" y="6628786"/>
            <a:ext cx="287576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6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Deterministic mode</a:t>
            </a:r>
          </a:p>
        </p:txBody>
      </p:sp>
      <p:sp>
        <p:nvSpPr>
          <p:cNvPr id="188" name="Line"/>
          <p:cNvSpPr/>
          <p:nvPr/>
        </p:nvSpPr>
        <p:spPr>
          <a:xfrm>
            <a:off x="12548410" y="10410560"/>
            <a:ext cx="418339" cy="1"/>
          </a:xfrm>
          <a:prstGeom prst="line">
            <a:avLst/>
          </a:pr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" name="Line"/>
          <p:cNvSpPr/>
          <p:nvPr/>
        </p:nvSpPr>
        <p:spPr>
          <a:xfrm>
            <a:off x="6413474" y="7964536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" name="Agentic Mode"/>
          <p:cNvSpPr txBox="1"/>
          <p:nvPr/>
        </p:nvSpPr>
        <p:spPr>
          <a:xfrm>
            <a:off x="1877579" y="10060040"/>
            <a:ext cx="188031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Agentic Mode</a:t>
            </a:r>
          </a:p>
        </p:txBody>
      </p:sp>
      <p:sp>
        <p:nvSpPr>
          <p:cNvPr id="191" name="ExecutionPlan…"/>
          <p:cNvSpPr txBox="1"/>
          <p:nvPr/>
        </p:nvSpPr>
        <p:spPr>
          <a:xfrm>
            <a:off x="4501362" y="9381860"/>
            <a:ext cx="1946759" cy="18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ExecutionPlan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2400">
                <a:solidFill>
                  <a:srgbClr val="346396"/>
                </a:solidFill>
                <a:latin typeface="Degular Light"/>
                <a:ea typeface="Degular Light"/>
                <a:cs typeface="Degular Light"/>
                <a:sym typeface="Degular Light"/>
              </a:defRPr>
            </a:pPr>
            <a:r>
              <a:t>Step 1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2400">
                <a:solidFill>
                  <a:srgbClr val="346396"/>
                </a:solidFill>
                <a:latin typeface="Degular Light"/>
                <a:ea typeface="Degular Light"/>
                <a:cs typeface="Degular Light"/>
                <a:sym typeface="Degular Light"/>
              </a:defRPr>
            </a:pPr>
            <a:r>
              <a:t>Step 2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2400">
                <a:solidFill>
                  <a:srgbClr val="346396"/>
                </a:solidFill>
                <a:latin typeface="Degular Light"/>
                <a:ea typeface="Degular Light"/>
                <a:cs typeface="Degular Light"/>
                <a:sym typeface="Degular Light"/>
              </a:defRPr>
            </a:pPr>
            <a:r>
              <a:t>Step 3</a:t>
            </a:r>
          </a:p>
        </p:txBody>
      </p:sp>
      <p:sp>
        <p:nvSpPr>
          <p:cNvPr id="192" name="Bounded replan"/>
          <p:cNvSpPr txBox="1"/>
          <p:nvPr/>
        </p:nvSpPr>
        <p:spPr>
          <a:xfrm>
            <a:off x="4287953" y="11662898"/>
            <a:ext cx="144932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16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Bounded replan</a:t>
            </a:r>
          </a:p>
        </p:txBody>
      </p:sp>
      <p:sp>
        <p:nvSpPr>
          <p:cNvPr id="193" name="Rounded Rectangle"/>
          <p:cNvSpPr/>
          <p:nvPr/>
        </p:nvSpPr>
        <p:spPr>
          <a:xfrm>
            <a:off x="4162120" y="9112158"/>
            <a:ext cx="2625243" cy="2403765"/>
          </a:xfrm>
          <a:prstGeom prst="roundRect">
            <a:avLst>
              <a:gd name="adj" fmla="val 6928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Line"/>
          <p:cNvSpPr/>
          <p:nvPr/>
        </p:nvSpPr>
        <p:spPr>
          <a:xfrm>
            <a:off x="8958643" y="7988202"/>
            <a:ext cx="1305597" cy="2423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465" y="0"/>
                </a:lnTo>
                <a:lnTo>
                  <a:pt x="7465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" name="Line"/>
          <p:cNvSpPr/>
          <p:nvPr/>
        </p:nvSpPr>
        <p:spPr>
          <a:xfrm flipH="1">
            <a:off x="6803965" y="10410560"/>
            <a:ext cx="2622824" cy="1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" name="Policy checks"/>
          <p:cNvSpPr txBox="1"/>
          <p:nvPr/>
        </p:nvSpPr>
        <p:spPr>
          <a:xfrm>
            <a:off x="10399642" y="10169261"/>
            <a:ext cx="18550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Policy checks</a:t>
            </a:r>
          </a:p>
        </p:txBody>
      </p:sp>
      <p:sp>
        <p:nvSpPr>
          <p:cNvPr id="197" name="Verification"/>
          <p:cNvSpPr txBox="1"/>
          <p:nvPr/>
        </p:nvSpPr>
        <p:spPr>
          <a:xfrm>
            <a:off x="13282618" y="10169261"/>
            <a:ext cx="165841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Verification </a:t>
            </a:r>
          </a:p>
        </p:txBody>
      </p:sp>
      <p:sp>
        <p:nvSpPr>
          <p:cNvPr id="198" name="Executor"/>
          <p:cNvSpPr txBox="1"/>
          <p:nvPr/>
        </p:nvSpPr>
        <p:spPr>
          <a:xfrm>
            <a:off x="16239703" y="10169261"/>
            <a:ext cx="126918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Executor</a:t>
            </a:r>
          </a:p>
        </p:txBody>
      </p:sp>
      <p:sp>
        <p:nvSpPr>
          <p:cNvPr id="199" name="Rounded Rectangle"/>
          <p:cNvSpPr/>
          <p:nvPr/>
        </p:nvSpPr>
        <p:spPr>
          <a:xfrm>
            <a:off x="18625822" y="9718411"/>
            <a:ext cx="2021891" cy="1409701"/>
          </a:xfrm>
          <a:prstGeom prst="roundRect">
            <a:avLst>
              <a:gd name="adj" fmla="val 11813"/>
            </a:avLst>
          </a:prstGeom>
          <a:solidFill>
            <a:srgbClr val="FFFFFF"/>
          </a:solidFill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Tool…"/>
          <p:cNvSpPr txBox="1"/>
          <p:nvPr/>
        </p:nvSpPr>
        <p:spPr>
          <a:xfrm>
            <a:off x="18940821" y="9981301"/>
            <a:ext cx="1399948" cy="8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Tool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Execution</a:t>
            </a:r>
          </a:p>
        </p:txBody>
      </p:sp>
      <p:sp>
        <p:nvSpPr>
          <p:cNvPr id="201" name="Audit trail"/>
          <p:cNvSpPr txBox="1"/>
          <p:nvPr/>
        </p:nvSpPr>
        <p:spPr>
          <a:xfrm>
            <a:off x="21721211" y="10169261"/>
            <a:ext cx="135605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Audit trail</a:t>
            </a:r>
          </a:p>
        </p:txBody>
      </p:sp>
      <p:sp>
        <p:nvSpPr>
          <p:cNvPr id="202" name="Shared safety envelope"/>
          <p:cNvSpPr txBox="1"/>
          <p:nvPr/>
        </p:nvSpPr>
        <p:spPr>
          <a:xfrm>
            <a:off x="15062972" y="8571434"/>
            <a:ext cx="362265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800">
                <a:solidFill>
                  <a:srgbClr val="E2792E"/>
                </a:solidFill>
                <a:latin typeface="Degular Bold"/>
                <a:ea typeface="Degular Bold"/>
                <a:cs typeface="Degular Bold"/>
                <a:sym typeface="Degular Bold"/>
              </a:defRPr>
            </a:lvl1pPr>
          </a:lstStyle>
          <a:p>
            <a:r>
              <a:t>Shared safety envelope</a:t>
            </a:r>
          </a:p>
        </p:txBody>
      </p:sp>
      <p:sp>
        <p:nvSpPr>
          <p:cNvPr id="203" name="Line"/>
          <p:cNvSpPr/>
          <p:nvPr/>
        </p:nvSpPr>
        <p:spPr>
          <a:xfrm>
            <a:off x="15283893" y="10410560"/>
            <a:ext cx="418339" cy="1"/>
          </a:xfrm>
          <a:prstGeom prst="line">
            <a:avLst/>
          </a:pr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" name="Line"/>
          <p:cNvSpPr/>
          <p:nvPr/>
        </p:nvSpPr>
        <p:spPr>
          <a:xfrm>
            <a:off x="18079338" y="10410560"/>
            <a:ext cx="418339" cy="1"/>
          </a:xfrm>
          <a:prstGeom prst="line">
            <a:avLst/>
          </a:pr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>
            <a:off x="20775860" y="10410560"/>
            <a:ext cx="418339" cy="1"/>
          </a:xfrm>
          <a:prstGeom prst="line">
            <a:avLst/>
          </a:pr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Circle"/>
          <p:cNvSpPr/>
          <p:nvPr/>
        </p:nvSpPr>
        <p:spPr>
          <a:xfrm>
            <a:off x="9700732" y="10330471"/>
            <a:ext cx="160179" cy="160179"/>
          </a:xfrm>
          <a:prstGeom prst="ellipse">
            <a:avLst/>
          </a:prstGeom>
          <a:solidFill>
            <a:srgbClr val="E279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Line"/>
          <p:cNvSpPr/>
          <p:nvPr/>
        </p:nvSpPr>
        <p:spPr>
          <a:xfrm rot="21000000">
            <a:off x="5961491" y="11551234"/>
            <a:ext cx="695354" cy="619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8" h="20643" extrusionOk="0">
                <a:moveTo>
                  <a:pt x="16029" y="64"/>
                </a:moveTo>
                <a:cubicBezTo>
                  <a:pt x="20482" y="4769"/>
                  <a:pt x="20482" y="13073"/>
                  <a:pt x="16029" y="17777"/>
                </a:cubicBezTo>
                <a:cubicBezTo>
                  <a:pt x="12411" y="21600"/>
                  <a:pt x="6976" y="21598"/>
                  <a:pt x="3355" y="17777"/>
                </a:cubicBezTo>
                <a:cubicBezTo>
                  <a:pt x="-1118" y="13058"/>
                  <a:pt x="-1118" y="4719"/>
                  <a:pt x="3355" y="0"/>
                </a:cubicBezTo>
              </a:path>
            </a:pathLst>
          </a:cu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>
            <a:off x="3731136" y="7964536"/>
            <a:ext cx="418340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4B737-10AC-8E5F-C737-2BE0A40C5A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77" grpId="0" animBg="1"/>
      <p:bldP spid="178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n, verify, then act"/>
          <p:cNvSpPr txBox="1"/>
          <p:nvPr/>
        </p:nvSpPr>
        <p:spPr>
          <a:xfrm>
            <a:off x="1328651" y="1145760"/>
            <a:ext cx="86931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Plan, verify, then act</a:t>
            </a:r>
            <a:r>
              <a:rPr sz="120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211" name="The planner proposes a structured plan.…"/>
          <p:cNvSpPr txBox="1"/>
          <p:nvPr/>
        </p:nvSpPr>
        <p:spPr>
          <a:xfrm>
            <a:off x="1476570" y="3059451"/>
            <a:ext cx="14132510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The planner proposes a structured plan.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Each step is grounded into a concrete tool call.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The verifier can pass, fail, request replan, or escalate.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Post-execution critique checks schema conformance and result safety.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400"/>
              </a:lnSpc>
              <a:spcBef>
                <a:spcPts val="1400"/>
              </a:spcBef>
              <a:buSzPct val="123000"/>
              <a:buChar char="•"/>
              <a:defRPr sz="36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Replanning is bounded by a policy limit.</a:t>
            </a:r>
          </a:p>
        </p:txBody>
      </p:sp>
      <p:sp>
        <p:nvSpPr>
          <p:cNvPr id="212" name="Rounded Rectangle"/>
          <p:cNvSpPr/>
          <p:nvPr/>
        </p:nvSpPr>
        <p:spPr>
          <a:xfrm>
            <a:off x="2564720" y="9332626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" name="Plan"/>
          <p:cNvSpPr txBox="1"/>
          <p:nvPr/>
        </p:nvSpPr>
        <p:spPr>
          <a:xfrm>
            <a:off x="3245109" y="9568512"/>
            <a:ext cx="66111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Plan</a:t>
            </a:r>
          </a:p>
        </p:txBody>
      </p:sp>
      <p:sp>
        <p:nvSpPr>
          <p:cNvPr id="214" name="Rounded Rectangle"/>
          <p:cNvSpPr/>
          <p:nvPr/>
        </p:nvSpPr>
        <p:spPr>
          <a:xfrm>
            <a:off x="5306192" y="9332626"/>
            <a:ext cx="2665675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" name="Ground tool call"/>
          <p:cNvSpPr txBox="1"/>
          <p:nvPr/>
        </p:nvSpPr>
        <p:spPr>
          <a:xfrm>
            <a:off x="5576649" y="9568512"/>
            <a:ext cx="212476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Ground tool call</a:t>
            </a:r>
          </a:p>
        </p:txBody>
      </p:sp>
      <p:sp>
        <p:nvSpPr>
          <p:cNvPr id="216" name="Rounded Rectangle"/>
          <p:cNvSpPr/>
          <p:nvPr/>
        </p:nvSpPr>
        <p:spPr>
          <a:xfrm>
            <a:off x="8691449" y="9332626"/>
            <a:ext cx="2665675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Policy check"/>
          <p:cNvSpPr txBox="1"/>
          <p:nvPr/>
        </p:nvSpPr>
        <p:spPr>
          <a:xfrm>
            <a:off x="9165512" y="9568512"/>
            <a:ext cx="171754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Policy check</a:t>
            </a:r>
          </a:p>
        </p:txBody>
      </p:sp>
      <p:sp>
        <p:nvSpPr>
          <p:cNvPr id="218" name="Rounded Rectangle"/>
          <p:cNvSpPr/>
          <p:nvPr/>
        </p:nvSpPr>
        <p:spPr>
          <a:xfrm>
            <a:off x="12076706" y="9332626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9" name="Verify"/>
          <p:cNvSpPr txBox="1"/>
          <p:nvPr/>
        </p:nvSpPr>
        <p:spPr>
          <a:xfrm>
            <a:off x="12798946" y="9568512"/>
            <a:ext cx="86715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Verify</a:t>
            </a:r>
          </a:p>
        </p:txBody>
      </p:sp>
      <p:sp>
        <p:nvSpPr>
          <p:cNvPr id="220" name="Rounded Rectangle"/>
          <p:cNvSpPr/>
          <p:nvPr/>
        </p:nvSpPr>
        <p:spPr>
          <a:xfrm>
            <a:off x="17157233" y="9332626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Execute"/>
          <p:cNvSpPr txBox="1"/>
          <p:nvPr/>
        </p:nvSpPr>
        <p:spPr>
          <a:xfrm>
            <a:off x="17589362" y="9568512"/>
            <a:ext cx="115763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Execute</a:t>
            </a:r>
          </a:p>
        </p:txBody>
      </p:sp>
      <p:sp>
        <p:nvSpPr>
          <p:cNvPr id="222" name="Rounded Rectangle"/>
          <p:cNvSpPr/>
          <p:nvPr/>
        </p:nvSpPr>
        <p:spPr>
          <a:xfrm>
            <a:off x="19923856" y="9332626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Critique"/>
          <p:cNvSpPr txBox="1"/>
          <p:nvPr/>
        </p:nvSpPr>
        <p:spPr>
          <a:xfrm>
            <a:off x="20365587" y="9568512"/>
            <a:ext cx="11384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Critique</a:t>
            </a:r>
          </a:p>
        </p:txBody>
      </p:sp>
      <p:sp>
        <p:nvSpPr>
          <p:cNvPr id="224" name="Execute only…"/>
          <p:cNvSpPr txBox="1"/>
          <p:nvPr/>
        </p:nvSpPr>
        <p:spPr>
          <a:xfrm>
            <a:off x="14897951" y="11385248"/>
            <a:ext cx="1476503" cy="74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defRPr sz="20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Execute only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defRPr sz="20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If approved </a:t>
            </a:r>
          </a:p>
        </p:txBody>
      </p:sp>
      <p:sp>
        <p:nvSpPr>
          <p:cNvPr id="225" name="Bounded replan"/>
          <p:cNvSpPr txBox="1"/>
          <p:nvPr/>
        </p:nvSpPr>
        <p:spPr>
          <a:xfrm>
            <a:off x="11512218" y="7395062"/>
            <a:ext cx="22754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600">
                <a:solidFill>
                  <a:srgbClr val="5E5E5E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Bounded replan</a:t>
            </a:r>
          </a:p>
        </p:txBody>
      </p:sp>
      <p:sp>
        <p:nvSpPr>
          <p:cNvPr id="226" name="Post-execution"/>
          <p:cNvSpPr txBox="1"/>
          <p:nvPr/>
        </p:nvSpPr>
        <p:spPr>
          <a:xfrm>
            <a:off x="20067899" y="10593871"/>
            <a:ext cx="173380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000" i="1">
                <a:solidFill>
                  <a:srgbClr val="929292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Post-execution</a:t>
            </a:r>
          </a:p>
        </p:txBody>
      </p:sp>
      <p:sp>
        <p:nvSpPr>
          <p:cNvPr id="227" name="Budget | pie | rate"/>
          <p:cNvSpPr txBox="1"/>
          <p:nvPr/>
        </p:nvSpPr>
        <p:spPr>
          <a:xfrm>
            <a:off x="8761924" y="10627670"/>
            <a:ext cx="2524730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000" i="1">
                <a:solidFill>
                  <a:srgbClr val="929292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rPr dirty="0"/>
              <a:t>Budget | </a:t>
            </a:r>
            <a:r>
              <a:rPr lang="en-US" dirty="0"/>
              <a:t>PII</a:t>
            </a:r>
            <a:r>
              <a:rPr dirty="0"/>
              <a:t> | rate</a:t>
            </a:r>
            <a:r>
              <a:rPr lang="en-US" dirty="0"/>
              <a:t> limits</a:t>
            </a:r>
            <a:endParaRPr dirty="0"/>
          </a:p>
        </p:txBody>
      </p:sp>
      <p:sp>
        <p:nvSpPr>
          <p:cNvPr id="228" name="Resolve arguments"/>
          <p:cNvSpPr txBox="1"/>
          <p:nvPr/>
        </p:nvSpPr>
        <p:spPr>
          <a:xfrm>
            <a:off x="5556735" y="10593871"/>
            <a:ext cx="216458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000" i="1">
                <a:solidFill>
                  <a:srgbClr val="929292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Resolve arguments</a:t>
            </a:r>
          </a:p>
        </p:txBody>
      </p:sp>
      <p:sp>
        <p:nvSpPr>
          <p:cNvPr id="229" name="Execution / PlanStep"/>
          <p:cNvSpPr txBox="1"/>
          <p:nvPr/>
        </p:nvSpPr>
        <p:spPr>
          <a:xfrm>
            <a:off x="2419203" y="10606571"/>
            <a:ext cx="231292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000" i="1">
                <a:solidFill>
                  <a:srgbClr val="929292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lvl1pPr>
          </a:lstStyle>
          <a:p>
            <a:r>
              <a:t>Execution / PlanStep</a:t>
            </a:r>
          </a:p>
        </p:txBody>
      </p:sp>
      <p:sp>
        <p:nvSpPr>
          <p:cNvPr id="230" name="Line"/>
          <p:cNvSpPr/>
          <p:nvPr/>
        </p:nvSpPr>
        <p:spPr>
          <a:xfrm>
            <a:off x="4737232" y="9826692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" name="Line"/>
          <p:cNvSpPr/>
          <p:nvPr/>
        </p:nvSpPr>
        <p:spPr>
          <a:xfrm>
            <a:off x="8122489" y="9826692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Line"/>
          <p:cNvSpPr/>
          <p:nvPr/>
        </p:nvSpPr>
        <p:spPr>
          <a:xfrm>
            <a:off x="11507746" y="9826692"/>
            <a:ext cx="418339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>
            <a:off x="14313196" y="9826692"/>
            <a:ext cx="2622257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>
            <a:off x="19325900" y="9826692"/>
            <a:ext cx="418340" cy="1"/>
          </a:xfrm>
          <a:prstGeom prst="line">
            <a:avLst/>
          </a:prstGeom>
          <a:ln w="254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" name="Line"/>
          <p:cNvSpPr/>
          <p:nvPr/>
        </p:nvSpPr>
        <p:spPr>
          <a:xfrm>
            <a:off x="3554358" y="8182419"/>
            <a:ext cx="17344962" cy="1138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19417"/>
                </a:lnTo>
              </a:path>
            </a:pathLst>
          </a:cu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" name="Rounded Rectangle"/>
          <p:cNvSpPr/>
          <p:nvPr/>
        </p:nvSpPr>
        <p:spPr>
          <a:xfrm>
            <a:off x="15529850" y="8745063"/>
            <a:ext cx="188948" cy="21632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hueOff val="-1247790"/>
                  <a:lumOff val="-12326"/>
                </a:schemeClr>
              </a:gs>
              <a:gs pos="100000">
                <a:schemeClr val="accent4">
                  <a:hueOff val="-476017"/>
                  <a:lumOff val="-10042"/>
                </a:schemeClr>
              </a:gs>
            </a:gsLst>
            <a:lin ang="10202699"/>
          </a:gradFill>
          <a:ln w="127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4">
                    <a:hueOff val="-1247790"/>
                    <a:lumOff val="-12326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" name="Line"/>
          <p:cNvSpPr/>
          <p:nvPr/>
        </p:nvSpPr>
        <p:spPr>
          <a:xfrm flipV="1">
            <a:off x="13087651" y="8403273"/>
            <a:ext cx="1" cy="746761"/>
          </a:xfrm>
          <a:prstGeom prst="line">
            <a:avLst/>
          </a:prstGeom>
          <a:ln w="38100">
            <a:solidFill>
              <a:srgbClr val="34639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163" y="9652737"/>
            <a:ext cx="347950" cy="34791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91156-87F0-75BA-F920-8EB0328695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olicy is part of execution"/>
          <p:cNvSpPr txBox="1"/>
          <p:nvPr/>
        </p:nvSpPr>
        <p:spPr>
          <a:xfrm>
            <a:off x="1328651" y="1145760"/>
            <a:ext cx="11137597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14500"/>
              </a:lnSpc>
              <a:spcBef>
                <a:spcPts val="0"/>
              </a:spcBef>
              <a:defRPr sz="8000">
                <a:solidFill>
                  <a:srgbClr val="1C305D"/>
                </a:solidFill>
                <a:latin typeface="Degular Bold"/>
                <a:ea typeface="Degular Bold"/>
                <a:cs typeface="Degular Bold"/>
                <a:sym typeface="Degular Bold"/>
              </a:defRPr>
            </a:pPr>
            <a:r>
              <a:t>Policy is part of execution</a:t>
            </a:r>
            <a:r>
              <a:rPr sz="1200">
                <a:solidFill>
                  <a:srgbClr val="000000"/>
                </a:solidFill>
                <a:latin typeface="Degular Regular"/>
                <a:ea typeface="Degular Regular"/>
                <a:cs typeface="Degular Regular"/>
                <a:sym typeface="Degular Regular"/>
              </a:rPr>
              <a:t> </a:t>
            </a:r>
          </a:p>
        </p:txBody>
      </p:sp>
      <p:sp>
        <p:nvSpPr>
          <p:cNvPr id="241" name="Budgets track tokens, cost, steps, and elapsed time.…"/>
          <p:cNvSpPr txBox="1"/>
          <p:nvPr/>
        </p:nvSpPr>
        <p:spPr>
          <a:xfrm>
            <a:off x="1649575" y="4149729"/>
            <a:ext cx="10495749" cy="593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defTabSz="457200">
              <a:lnSpc>
                <a:spcPts val="5600"/>
              </a:lnSpc>
              <a:spcBef>
                <a:spcPts val="0"/>
              </a:spcBef>
              <a:buSzPct val="123000"/>
              <a:buChar char="•"/>
              <a:defRPr sz="38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Budgets track tokens, cost, steps, and elapsed time.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600"/>
              </a:lnSpc>
              <a:spcBef>
                <a:spcPts val="0"/>
              </a:spcBef>
              <a:buSzPct val="123000"/>
              <a:buChar char="•"/>
              <a:defRPr sz="38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PII can be tokenized before model calls and selectively restored only for approved outbound paths.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600"/>
              </a:lnSpc>
              <a:spcBef>
                <a:spcPts val="0"/>
              </a:spcBef>
              <a:buSzPct val="123000"/>
              <a:buChar char="•"/>
              <a:defRPr sz="38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Tool calls are budget-checked and rate-limited.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ts val="5600"/>
              </a:lnSpc>
              <a:spcBef>
                <a:spcPts val="0"/>
              </a:spcBef>
              <a:buSzPct val="123000"/>
              <a:buChar char="•"/>
              <a:defRPr sz="38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Replanning is bounded, not open-ended.</a:t>
            </a:r>
            <a:endParaRPr>
              <a:solidFill>
                <a:srgbClr val="000000"/>
              </a:solidFill>
            </a:endParaRPr>
          </a:p>
          <a:p>
            <a:pPr marL="457200" indent="-457200" defTabSz="457200">
              <a:lnSpc>
                <a:spcPct val="100000"/>
              </a:lnSpc>
              <a:spcBef>
                <a:spcPts val="0"/>
              </a:spcBef>
              <a:buSzPct val="123000"/>
              <a:buChar char="•"/>
              <a:defRPr sz="3800">
                <a:solidFill>
                  <a:srgbClr val="1C305D"/>
                </a:solidFill>
                <a:latin typeface="Degular Medium"/>
                <a:ea typeface="Degular Medium"/>
                <a:cs typeface="Degular Medium"/>
                <a:sym typeface="Degular Medium"/>
              </a:defRPr>
            </a:pPr>
            <a:r>
              <a:t>Secrets are resolved separately from workflow logic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2" name="Runtime…"/>
          <p:cNvSpPr txBox="1"/>
          <p:nvPr/>
        </p:nvSpPr>
        <p:spPr>
          <a:xfrm>
            <a:off x="17473841" y="3146663"/>
            <a:ext cx="1328777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defRPr sz="2600">
                <a:solidFill>
                  <a:srgbClr val="5E5E5E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Runtime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defRPr sz="2600">
                <a:solidFill>
                  <a:srgbClr val="5E5E5E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pPr>
            <a:r>
              <a:t> controls</a:t>
            </a:r>
          </a:p>
        </p:txBody>
      </p:sp>
      <p:sp>
        <p:nvSpPr>
          <p:cNvPr id="243" name="Rounded Rectangle"/>
          <p:cNvSpPr/>
          <p:nvPr/>
        </p:nvSpPr>
        <p:spPr>
          <a:xfrm>
            <a:off x="19319030" y="4072440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" name="Privacy / PII"/>
          <p:cNvSpPr txBox="1"/>
          <p:nvPr/>
        </p:nvSpPr>
        <p:spPr>
          <a:xfrm>
            <a:off x="19545419" y="4308326"/>
            <a:ext cx="156911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Privacy / PII</a:t>
            </a:r>
          </a:p>
        </p:txBody>
      </p:sp>
      <p:sp>
        <p:nvSpPr>
          <p:cNvPr id="245" name="Rounded Rectangle"/>
          <p:cNvSpPr/>
          <p:nvPr/>
        </p:nvSpPr>
        <p:spPr>
          <a:xfrm>
            <a:off x="14935541" y="4072440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" name="Budget"/>
          <p:cNvSpPr txBox="1"/>
          <p:nvPr/>
        </p:nvSpPr>
        <p:spPr>
          <a:xfrm>
            <a:off x="15433049" y="4308326"/>
            <a:ext cx="102687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Budget</a:t>
            </a:r>
          </a:p>
        </p:txBody>
      </p:sp>
      <p:sp>
        <p:nvSpPr>
          <p:cNvPr id="247" name="Rounded Rectangle"/>
          <p:cNvSpPr/>
          <p:nvPr/>
        </p:nvSpPr>
        <p:spPr>
          <a:xfrm>
            <a:off x="17127284" y="6209739"/>
            <a:ext cx="2021891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8" name="Executor"/>
          <p:cNvSpPr txBox="1"/>
          <p:nvPr/>
        </p:nvSpPr>
        <p:spPr>
          <a:xfrm>
            <a:off x="17503635" y="6444471"/>
            <a:ext cx="126918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Executor</a:t>
            </a:r>
          </a:p>
        </p:txBody>
      </p:sp>
      <p:sp>
        <p:nvSpPr>
          <p:cNvPr id="249" name="Rounded Rectangle"/>
          <p:cNvSpPr/>
          <p:nvPr/>
        </p:nvSpPr>
        <p:spPr>
          <a:xfrm>
            <a:off x="19319030" y="8347037"/>
            <a:ext cx="2469490" cy="954371"/>
          </a:xfrm>
          <a:prstGeom prst="roundRect">
            <a:avLst>
              <a:gd name="adj" fmla="val 17449"/>
            </a:avLst>
          </a:prstGeom>
          <a:ln w="381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Approval gates"/>
          <p:cNvSpPr txBox="1"/>
          <p:nvPr/>
        </p:nvSpPr>
        <p:spPr>
          <a:xfrm>
            <a:off x="19550068" y="8582923"/>
            <a:ext cx="20074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chemeClr val="accent4">
                    <a:hueOff val="-1247790"/>
                    <a:lumOff val="-12326"/>
                  </a:schemeClr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Approval gates</a:t>
            </a:r>
          </a:p>
        </p:txBody>
      </p:sp>
      <p:sp>
        <p:nvSpPr>
          <p:cNvPr id="251" name="Rounded Rectangle"/>
          <p:cNvSpPr/>
          <p:nvPr/>
        </p:nvSpPr>
        <p:spPr>
          <a:xfrm>
            <a:off x="14935541" y="8347037"/>
            <a:ext cx="2021891" cy="954371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Replan limit"/>
          <p:cNvSpPr txBox="1"/>
          <p:nvPr/>
        </p:nvSpPr>
        <p:spPr>
          <a:xfrm>
            <a:off x="15135565" y="8582923"/>
            <a:ext cx="162184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Replan limit</a:t>
            </a:r>
          </a:p>
        </p:txBody>
      </p:sp>
      <p:sp>
        <p:nvSpPr>
          <p:cNvPr id="253" name="Rounded Rectangle"/>
          <p:cNvSpPr/>
          <p:nvPr/>
        </p:nvSpPr>
        <p:spPr>
          <a:xfrm>
            <a:off x="20081030" y="6209739"/>
            <a:ext cx="2021891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4" name="Secrets"/>
          <p:cNvSpPr txBox="1"/>
          <p:nvPr/>
        </p:nvSpPr>
        <p:spPr>
          <a:xfrm>
            <a:off x="20540286" y="6421375"/>
            <a:ext cx="110337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Secrets</a:t>
            </a:r>
          </a:p>
        </p:txBody>
      </p:sp>
      <p:sp>
        <p:nvSpPr>
          <p:cNvPr id="255" name="Rounded Rectangle"/>
          <p:cNvSpPr/>
          <p:nvPr/>
        </p:nvSpPr>
        <p:spPr>
          <a:xfrm>
            <a:off x="14173541" y="6209739"/>
            <a:ext cx="2021891" cy="954370"/>
          </a:xfrm>
          <a:prstGeom prst="roundRect">
            <a:avLst>
              <a:gd name="adj" fmla="val 17449"/>
            </a:avLst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" name="Rate time"/>
          <p:cNvSpPr txBox="1"/>
          <p:nvPr/>
        </p:nvSpPr>
        <p:spPr>
          <a:xfrm>
            <a:off x="14506000" y="6444471"/>
            <a:ext cx="135697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400"/>
              </a:spcBef>
              <a:defRPr sz="2400">
                <a:solidFill>
                  <a:srgbClr val="346396"/>
                </a:solidFill>
                <a:latin typeface="Degular SemiBold"/>
                <a:ea typeface="Degular SemiBold"/>
                <a:cs typeface="Degular SemiBold"/>
                <a:sym typeface="Degular SemiBold"/>
              </a:defRPr>
            </a:lvl1pPr>
          </a:lstStyle>
          <a:p>
            <a:r>
              <a:t>Rate time</a:t>
            </a:r>
          </a:p>
        </p:txBody>
      </p:sp>
      <p:sp>
        <p:nvSpPr>
          <p:cNvPr id="257" name="Line"/>
          <p:cNvSpPr/>
          <p:nvPr/>
        </p:nvSpPr>
        <p:spPr>
          <a:xfrm flipH="1" flipV="1">
            <a:off x="18850425" y="7159567"/>
            <a:ext cx="806120" cy="1187583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Line"/>
          <p:cNvSpPr/>
          <p:nvPr/>
        </p:nvSpPr>
        <p:spPr>
          <a:xfrm flipH="1">
            <a:off x="16596177" y="7159567"/>
            <a:ext cx="806119" cy="1187583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" name="Line"/>
          <p:cNvSpPr/>
          <p:nvPr/>
        </p:nvSpPr>
        <p:spPr>
          <a:xfrm flipV="1">
            <a:off x="18850427" y="5018795"/>
            <a:ext cx="806119" cy="1187583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" name="Line"/>
          <p:cNvSpPr/>
          <p:nvPr/>
        </p:nvSpPr>
        <p:spPr>
          <a:xfrm>
            <a:off x="16596177" y="5018795"/>
            <a:ext cx="806119" cy="1187582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" name="Line"/>
          <p:cNvSpPr/>
          <p:nvPr/>
        </p:nvSpPr>
        <p:spPr>
          <a:xfrm>
            <a:off x="16197101" y="6699624"/>
            <a:ext cx="911135" cy="1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" name="Line"/>
          <p:cNvSpPr/>
          <p:nvPr/>
        </p:nvSpPr>
        <p:spPr>
          <a:xfrm>
            <a:off x="19170352" y="6699624"/>
            <a:ext cx="889500" cy="1"/>
          </a:xfrm>
          <a:prstGeom prst="line">
            <a:avLst/>
          </a:prstGeom>
          <a:ln w="38100">
            <a:solidFill>
              <a:srgbClr val="34639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" name="Line"/>
          <p:cNvSpPr/>
          <p:nvPr/>
        </p:nvSpPr>
        <p:spPr>
          <a:xfrm>
            <a:off x="12781839" y="3588871"/>
            <a:ext cx="10714279" cy="737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9" h="19942" extrusionOk="0">
                <a:moveTo>
                  <a:pt x="7484" y="14"/>
                </a:moveTo>
                <a:lnTo>
                  <a:pt x="2040" y="14"/>
                </a:lnTo>
                <a:cubicBezTo>
                  <a:pt x="-680" y="4406"/>
                  <a:pt x="-680" y="10576"/>
                  <a:pt x="2040" y="14968"/>
                </a:cubicBezTo>
                <a:cubicBezTo>
                  <a:pt x="6147" y="21600"/>
                  <a:pt x="14089" y="21600"/>
                  <a:pt x="18197" y="14968"/>
                </a:cubicBezTo>
                <a:cubicBezTo>
                  <a:pt x="20920" y="10572"/>
                  <a:pt x="20920" y="4396"/>
                  <a:pt x="18197" y="0"/>
                </a:cubicBezTo>
                <a:lnTo>
                  <a:pt x="12842" y="0"/>
                </a:lnTo>
              </a:path>
            </a:pathLst>
          </a:custGeom>
          <a:ln w="254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7CCFC-0103-D237-A27B-05E6A25741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 advAuto="0"/>
      <p:bldP spid="243" grpId="0" animBg="1" advAuto="0"/>
      <p:bldP spid="244" grpId="0" animBg="1" advAuto="0"/>
      <p:bldP spid="245" grpId="0" animBg="1" advAuto="0"/>
      <p:bldP spid="246" grpId="0" animBg="1" advAuto="0"/>
      <p:bldP spid="247" grpId="0" animBg="1" advAuto="0"/>
      <p:bldP spid="248" grpId="0" animBg="1" advAuto="0"/>
      <p:bldP spid="249" grpId="0" animBg="1" advAuto="0"/>
      <p:bldP spid="250" grpId="0" animBg="1" advAuto="0"/>
      <p:bldP spid="251" grpId="0" animBg="1" advAuto="0"/>
      <p:bldP spid="252" grpId="0" animBg="1" advAuto="0"/>
      <p:bldP spid="253" grpId="0" animBg="1" advAuto="0"/>
      <p:bldP spid="254" grpId="0" animBg="1" advAuto="0"/>
      <p:bldP spid="255" grpId="0" animBg="1" advAuto="0"/>
      <p:bldP spid="256" grpId="0" animBg="1" advAuto="0"/>
      <p:bldP spid="257" grpId="0" animBg="1" advAuto="0"/>
      <p:bldP spid="258" grpId="0" animBg="1" advAuto="0"/>
      <p:bldP spid="259" grpId="0" animBg="1" advAuto="0"/>
      <p:bldP spid="260" grpId="0" animBg="1" advAuto="0"/>
      <p:bldP spid="261" grpId="0" animBg="1" advAuto="0"/>
      <p:bldP spid="262" grpId="0" animBg="1" advAuto="0"/>
      <p:bldP spid="263" grpId="0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933</Words>
  <Application>Microsoft Macintosh PowerPoint</Application>
  <PresentationFormat>Custom</PresentationFormat>
  <Paragraphs>212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Degular Medium</vt:lpstr>
      <vt:lpstr>Helvetica Neue</vt:lpstr>
      <vt:lpstr>Degular Regular</vt:lpstr>
      <vt:lpstr>Degular SemiBold</vt:lpstr>
      <vt:lpstr>Degular Light</vt:lpstr>
      <vt:lpstr>Degular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21</cp:revision>
  <dcterms:modified xsi:type="dcterms:W3CDTF">2026-06-03T12:46:09Z</dcterms:modified>
</cp:coreProperties>
</file>