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2"/>
  </p:notesMasterIdLst>
  <p:sldIdLst>
    <p:sldId id="305" r:id="rId6"/>
    <p:sldId id="1124" r:id="rId7"/>
    <p:sldId id="1128" r:id="rId8"/>
    <p:sldId id="1125" r:id="rId9"/>
    <p:sldId id="1127" r:id="rId10"/>
    <p:sldId id="1126" r:id="rId11"/>
    <p:sldId id="303" r:id="rId12"/>
    <p:sldId id="1096" r:id="rId13"/>
    <p:sldId id="1117" r:id="rId14"/>
    <p:sldId id="1121" r:id="rId15"/>
    <p:sldId id="1118" r:id="rId16"/>
    <p:sldId id="1119" r:id="rId17"/>
    <p:sldId id="1099" r:id="rId18"/>
    <p:sldId id="1122" r:id="rId19"/>
    <p:sldId id="1101" r:id="rId20"/>
    <p:sldId id="1102" r:id="rId21"/>
    <p:sldId id="1120" r:id="rId22"/>
    <p:sldId id="1103" r:id="rId23"/>
    <p:sldId id="1106" r:id="rId24"/>
    <p:sldId id="1107" r:id="rId25"/>
    <p:sldId id="1109" r:id="rId26"/>
    <p:sldId id="1123" r:id="rId27"/>
    <p:sldId id="1116" r:id="rId28"/>
    <p:sldId id="1114" r:id="rId29"/>
    <p:sldId id="1115" r:id="rId30"/>
    <p:sldId id="304"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5D"/>
    <a:srgbClr val="037C3F"/>
    <a:srgbClr val="20649A"/>
    <a:srgbClr val="42AF8E"/>
    <a:srgbClr val="8DB8D9"/>
    <a:srgbClr val="9DCFF5"/>
    <a:srgbClr val="B7C6D2"/>
    <a:srgbClr val="D1E3EF"/>
    <a:srgbClr val="F0E888"/>
    <a:srgbClr val="FA9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9" autoAdjust="0"/>
    <p:restoredTop sz="93690" autoAdjust="0"/>
  </p:normalViewPr>
  <p:slideViewPr>
    <p:cSldViewPr snapToGrid="0">
      <p:cViewPr varScale="1">
        <p:scale>
          <a:sx n="142" d="100"/>
          <a:sy n="142" d="100"/>
        </p:scale>
        <p:origin x="900" y="114"/>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n.wolski" userId="62b3fd84-d422-4b6c-a214-79f213909537" providerId="ADAL" clId="{F64134AE-38F2-4674-898E-52295999231B}"/>
    <pc:docChg chg="modSld">
      <pc:chgData name="marcin.wolski" userId="62b3fd84-d422-4b6c-a214-79f213909537" providerId="ADAL" clId="{F64134AE-38F2-4674-898E-52295999231B}" dt="2026-06-03T10:24:00.465" v="174" actId="115"/>
      <pc:docMkLst>
        <pc:docMk/>
      </pc:docMkLst>
      <pc:sldChg chg="modSp mod">
        <pc:chgData name="marcin.wolski" userId="62b3fd84-d422-4b6c-a214-79f213909537" providerId="ADAL" clId="{F64134AE-38F2-4674-898E-52295999231B}" dt="2026-06-03T10:21:53.767" v="164" actId="1076"/>
        <pc:sldMkLst>
          <pc:docMk/>
          <pc:sldMk cId="4275098067" sldId="1099"/>
        </pc:sldMkLst>
        <pc:spChg chg="mod">
          <ac:chgData name="marcin.wolski" userId="62b3fd84-d422-4b6c-a214-79f213909537" providerId="ADAL" clId="{F64134AE-38F2-4674-898E-52295999231B}" dt="2026-06-03T10:21:53.767" v="164" actId="1076"/>
          <ac:spMkLst>
            <pc:docMk/>
            <pc:sldMk cId="4275098067" sldId="1099"/>
            <ac:spMk id="7" creationId="{83D7B326-6FC6-4052-9454-2ED31A3FE25C}"/>
          </ac:spMkLst>
        </pc:spChg>
        <pc:picChg chg="mod">
          <ac:chgData name="marcin.wolski" userId="62b3fd84-d422-4b6c-a214-79f213909537" providerId="ADAL" clId="{F64134AE-38F2-4674-898E-52295999231B}" dt="2026-06-03T10:21:53.767" v="164" actId="1076"/>
          <ac:picMkLst>
            <pc:docMk/>
            <pc:sldMk cId="4275098067" sldId="1099"/>
            <ac:picMk id="8" creationId="{CDED8414-7C68-48A0-A46E-F1E864E5AED1}"/>
          </ac:picMkLst>
        </pc:picChg>
      </pc:sldChg>
      <pc:sldChg chg="modSp mod">
        <pc:chgData name="marcin.wolski" userId="62b3fd84-d422-4b6c-a214-79f213909537" providerId="ADAL" clId="{F64134AE-38F2-4674-898E-52295999231B}" dt="2026-06-03T10:15:35.784" v="7" actId="20577"/>
        <pc:sldMkLst>
          <pc:docMk/>
          <pc:sldMk cId="1244232609" sldId="1103"/>
        </pc:sldMkLst>
        <pc:spChg chg="mod">
          <ac:chgData name="marcin.wolski" userId="62b3fd84-d422-4b6c-a214-79f213909537" providerId="ADAL" clId="{F64134AE-38F2-4674-898E-52295999231B}" dt="2026-06-03T10:15:35.784" v="7" actId="20577"/>
          <ac:spMkLst>
            <pc:docMk/>
            <pc:sldMk cId="1244232609" sldId="1103"/>
            <ac:spMk id="2" creationId="{D2AD4590-3225-4968-8D35-58DFDCB50ADC}"/>
          </ac:spMkLst>
        </pc:spChg>
      </pc:sldChg>
      <pc:sldChg chg="modSp mod">
        <pc:chgData name="marcin.wolski" userId="62b3fd84-d422-4b6c-a214-79f213909537" providerId="ADAL" clId="{F64134AE-38F2-4674-898E-52295999231B}" dt="2026-06-03T10:23:26.983" v="173" actId="20577"/>
        <pc:sldMkLst>
          <pc:docMk/>
          <pc:sldMk cId="916631233" sldId="1106"/>
        </pc:sldMkLst>
        <pc:spChg chg="mod">
          <ac:chgData name="marcin.wolski" userId="62b3fd84-d422-4b6c-a214-79f213909537" providerId="ADAL" clId="{F64134AE-38F2-4674-898E-52295999231B}" dt="2026-06-03T10:23:26.983" v="173" actId="20577"/>
          <ac:spMkLst>
            <pc:docMk/>
            <pc:sldMk cId="916631233" sldId="1106"/>
            <ac:spMk id="2" creationId="{D2AD4590-3225-4968-8D35-58DFDCB50ADC}"/>
          </ac:spMkLst>
        </pc:spChg>
      </pc:sldChg>
      <pc:sldChg chg="modSp mod">
        <pc:chgData name="marcin.wolski" userId="62b3fd84-d422-4b6c-a214-79f213909537" providerId="ADAL" clId="{F64134AE-38F2-4674-898E-52295999231B}" dt="2026-06-03T10:24:00.465" v="174" actId="115"/>
        <pc:sldMkLst>
          <pc:docMk/>
          <pc:sldMk cId="4272001185" sldId="1107"/>
        </pc:sldMkLst>
        <pc:spChg chg="mod">
          <ac:chgData name="marcin.wolski" userId="62b3fd84-d422-4b6c-a214-79f213909537" providerId="ADAL" clId="{F64134AE-38F2-4674-898E-52295999231B}" dt="2026-06-03T10:24:00.465" v="174" actId="115"/>
          <ac:spMkLst>
            <pc:docMk/>
            <pc:sldMk cId="4272001185" sldId="1107"/>
            <ac:spMk id="2" creationId="{D2AD4590-3225-4968-8D35-58DFDCB50ADC}"/>
          </ac:spMkLst>
        </pc:spChg>
      </pc:sldChg>
      <pc:sldChg chg="modSp mod">
        <pc:chgData name="marcin.wolski" userId="62b3fd84-d422-4b6c-a214-79f213909537" providerId="ADAL" clId="{F64134AE-38F2-4674-898E-52295999231B}" dt="2026-06-03T10:21:18.140" v="161" actId="1036"/>
        <pc:sldMkLst>
          <pc:docMk/>
          <pc:sldMk cId="3298898947" sldId="1118"/>
        </pc:sldMkLst>
        <pc:spChg chg="mod">
          <ac:chgData name="marcin.wolski" userId="62b3fd84-d422-4b6c-a214-79f213909537" providerId="ADAL" clId="{F64134AE-38F2-4674-898E-52295999231B}" dt="2026-06-03T10:21:18.140" v="161" actId="1036"/>
          <ac:spMkLst>
            <pc:docMk/>
            <pc:sldMk cId="3298898947" sldId="1118"/>
            <ac:spMk id="8" creationId="{2FFAB13B-62C0-44B3-8FA7-E496D3BCC0A6}"/>
          </ac:spMkLst>
        </pc:spChg>
        <pc:picChg chg="mod">
          <ac:chgData name="marcin.wolski" userId="62b3fd84-d422-4b6c-a214-79f213909537" providerId="ADAL" clId="{F64134AE-38F2-4674-898E-52295999231B}" dt="2026-06-03T10:21:18.140" v="161" actId="1036"/>
          <ac:picMkLst>
            <pc:docMk/>
            <pc:sldMk cId="3298898947" sldId="1118"/>
            <ac:picMk id="7" creationId="{6B3CC11D-1B1D-4E19-AB9E-FA16397D796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11FC8-AEDE-4F86-8418-1CCF221DD8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l-PL"/>
        </a:p>
      </dgm:t>
    </dgm:pt>
    <dgm:pt modelId="{75ADF12C-A3F9-4766-889A-D4989B58085A}">
      <dgm:prSet phldrT="[Tekst]"/>
      <dgm:spPr/>
      <dgm:t>
        <a:bodyPr/>
        <a:lstStyle/>
        <a:p>
          <a:r>
            <a:rPr lang="pl-PL" dirty="0" err="1"/>
            <a:t>Verification</a:t>
          </a:r>
          <a:r>
            <a:rPr lang="pl-PL" dirty="0"/>
            <a:t> </a:t>
          </a:r>
          <a:r>
            <a:rPr lang="pl-PL" dirty="0" err="1"/>
            <a:t>practices</a:t>
          </a:r>
          <a:endParaRPr lang="pl-PL" dirty="0"/>
        </a:p>
      </dgm:t>
    </dgm:pt>
    <dgm:pt modelId="{A34A9155-C44D-4ECE-AE98-30DD5AACF104}" type="parTrans" cxnId="{6B5EC554-4A4D-42E5-ABF3-874366062487}">
      <dgm:prSet/>
      <dgm:spPr/>
      <dgm:t>
        <a:bodyPr/>
        <a:lstStyle/>
        <a:p>
          <a:endParaRPr lang="pl-PL"/>
        </a:p>
      </dgm:t>
    </dgm:pt>
    <dgm:pt modelId="{CC79168C-3BE8-404A-BE14-64489DDE59AF}" type="sibTrans" cxnId="{6B5EC554-4A4D-42E5-ABF3-874366062487}">
      <dgm:prSet/>
      <dgm:spPr/>
      <dgm:t>
        <a:bodyPr/>
        <a:lstStyle/>
        <a:p>
          <a:endParaRPr lang="pl-PL"/>
        </a:p>
      </dgm:t>
    </dgm:pt>
    <dgm:pt modelId="{2EEE8125-1217-4251-ADCE-12A3D5603AA3}">
      <dgm:prSet phldrT="[Tekst]"/>
      <dgm:spPr/>
      <dgm:t>
        <a:bodyPr/>
        <a:lstStyle/>
        <a:p>
          <a:r>
            <a:rPr lang="pl-PL" dirty="0"/>
            <a:t>Manual </a:t>
          </a:r>
          <a:r>
            <a:rPr lang="pl-PL" dirty="0" err="1"/>
            <a:t>code</a:t>
          </a:r>
          <a:r>
            <a:rPr lang="pl-PL" dirty="0"/>
            <a:t> </a:t>
          </a:r>
          <a:r>
            <a:rPr lang="pl-PL" dirty="0" err="1"/>
            <a:t>reviews</a:t>
          </a:r>
          <a:r>
            <a:rPr lang="pl-PL" dirty="0"/>
            <a:t> (100%)</a:t>
          </a:r>
        </a:p>
      </dgm:t>
    </dgm:pt>
    <dgm:pt modelId="{48DB3320-FE50-4535-AF94-279A814F6510}" type="parTrans" cxnId="{4325E0D4-37BB-4BF7-A0E4-ED42A96D69B0}">
      <dgm:prSet/>
      <dgm:spPr/>
      <dgm:t>
        <a:bodyPr/>
        <a:lstStyle/>
        <a:p>
          <a:endParaRPr lang="pl-PL"/>
        </a:p>
      </dgm:t>
    </dgm:pt>
    <dgm:pt modelId="{6D5AD8CD-25A9-4AA3-A5D6-0FF66A8D553C}" type="sibTrans" cxnId="{4325E0D4-37BB-4BF7-A0E4-ED42A96D69B0}">
      <dgm:prSet/>
      <dgm:spPr/>
      <dgm:t>
        <a:bodyPr/>
        <a:lstStyle/>
        <a:p>
          <a:endParaRPr lang="pl-PL"/>
        </a:p>
      </dgm:t>
    </dgm:pt>
    <dgm:pt modelId="{96F55B31-D1F8-4D4E-8E17-5918A6BED4FF}">
      <dgm:prSet phldrT="[Tekst]"/>
      <dgm:spPr/>
      <dgm:t>
        <a:bodyPr/>
        <a:lstStyle/>
        <a:p>
          <a:r>
            <a:rPr lang="pl-PL" dirty="0"/>
            <a:t>Trust </a:t>
          </a:r>
          <a:r>
            <a:rPr lang="pl-PL" dirty="0" err="1"/>
            <a:t>level</a:t>
          </a:r>
          <a:endParaRPr lang="pl-PL" dirty="0"/>
        </a:p>
      </dgm:t>
    </dgm:pt>
    <dgm:pt modelId="{4477A302-098A-457E-B332-9A02A52A9BBA}" type="parTrans" cxnId="{66C4DDD8-31DE-4A6B-8F93-A135893C9E6D}">
      <dgm:prSet/>
      <dgm:spPr/>
      <dgm:t>
        <a:bodyPr/>
        <a:lstStyle/>
        <a:p>
          <a:endParaRPr lang="pl-PL"/>
        </a:p>
      </dgm:t>
    </dgm:pt>
    <dgm:pt modelId="{A69A8D2C-02FB-4FE3-92B6-0FEB3B4D229A}" type="sibTrans" cxnId="{66C4DDD8-31DE-4A6B-8F93-A135893C9E6D}">
      <dgm:prSet/>
      <dgm:spPr/>
      <dgm:t>
        <a:bodyPr/>
        <a:lstStyle/>
        <a:p>
          <a:endParaRPr lang="pl-PL"/>
        </a:p>
      </dgm:t>
    </dgm:pt>
    <dgm:pt modelId="{890A3158-90E6-44B2-9BCA-D11BE622ABCC}">
      <dgm:prSet phldrT="[Tekst]"/>
      <dgm:spPr/>
      <dgm:t>
        <a:bodyPr/>
        <a:lstStyle/>
        <a:p>
          <a:r>
            <a:rPr lang="pl-PL" dirty="0" err="1"/>
            <a:t>Majority</a:t>
          </a:r>
          <a:r>
            <a:rPr lang="pl-PL" dirty="0"/>
            <a:t>: </a:t>
          </a:r>
          <a:r>
            <a:rPr lang="pl-PL" dirty="0" err="1"/>
            <a:t>Moderate</a:t>
          </a:r>
          <a:r>
            <a:rPr lang="pl-PL" dirty="0"/>
            <a:t> trust
</a:t>
          </a:r>
          <a:r>
            <a:rPr lang="pl-PL" dirty="0" err="1"/>
            <a:t>Rarely</a:t>
          </a:r>
          <a:r>
            <a:rPr lang="pl-PL" dirty="0"/>
            <a:t>: </a:t>
          </a:r>
          <a:r>
            <a:rPr lang="pl-PL" dirty="0" err="1"/>
            <a:t>Low</a:t>
          </a:r>
          <a:r>
            <a:rPr lang="pl-PL" dirty="0"/>
            <a:t> trust</a:t>
          </a:r>
        </a:p>
      </dgm:t>
    </dgm:pt>
    <dgm:pt modelId="{17BB1DAD-3042-44FF-B396-2997DDF55C3C}" type="parTrans" cxnId="{908B09CB-4A60-442D-A364-5037A4FC64DD}">
      <dgm:prSet/>
      <dgm:spPr/>
      <dgm:t>
        <a:bodyPr/>
        <a:lstStyle/>
        <a:p>
          <a:endParaRPr lang="pl-PL"/>
        </a:p>
      </dgm:t>
    </dgm:pt>
    <dgm:pt modelId="{E360B5AD-45BD-4380-BAB9-343FBECCD0BE}" type="sibTrans" cxnId="{908B09CB-4A60-442D-A364-5037A4FC64DD}">
      <dgm:prSet/>
      <dgm:spPr/>
      <dgm:t>
        <a:bodyPr/>
        <a:lstStyle/>
        <a:p>
          <a:endParaRPr lang="pl-PL"/>
        </a:p>
      </dgm:t>
    </dgm:pt>
    <dgm:pt modelId="{1CD4DAE4-ABCD-445C-902A-45780A948393}">
      <dgm:prSet/>
      <dgm:spPr/>
      <dgm:t>
        <a:bodyPr/>
        <a:lstStyle/>
        <a:p>
          <a:r>
            <a:rPr lang="pl-PL" dirty="0"/>
            <a:t>Unit </a:t>
          </a:r>
          <a:r>
            <a:rPr lang="pl-PL" dirty="0" err="1"/>
            <a:t>testing</a:t>
          </a:r>
          <a:r>
            <a:rPr lang="pl-PL" dirty="0"/>
            <a:t>, Runtime </a:t>
          </a:r>
          <a:r>
            <a:rPr lang="pl-PL" dirty="0" err="1"/>
            <a:t>testing</a:t>
          </a:r>
          <a:r>
            <a:rPr lang="pl-PL" dirty="0"/>
            <a:t> (45%)</a:t>
          </a:r>
        </a:p>
      </dgm:t>
    </dgm:pt>
    <dgm:pt modelId="{C112EC62-0D79-4F41-990F-62420A10A71A}" type="parTrans" cxnId="{00944CE3-AA0D-4E49-99B1-6DDFABEBE934}">
      <dgm:prSet/>
      <dgm:spPr/>
      <dgm:t>
        <a:bodyPr/>
        <a:lstStyle/>
        <a:p>
          <a:endParaRPr lang="pl-PL"/>
        </a:p>
      </dgm:t>
    </dgm:pt>
    <dgm:pt modelId="{691EC3B8-9EC5-4843-8A92-A0E4DFA52B4D}" type="sibTrans" cxnId="{00944CE3-AA0D-4E49-99B1-6DDFABEBE934}">
      <dgm:prSet/>
      <dgm:spPr/>
      <dgm:t>
        <a:bodyPr/>
        <a:lstStyle/>
        <a:p>
          <a:endParaRPr lang="pl-PL"/>
        </a:p>
      </dgm:t>
    </dgm:pt>
    <dgm:pt modelId="{F79B795C-5398-495F-9685-6169DDCBDCAC}">
      <dgm:prSet/>
      <dgm:spPr/>
      <dgm:t>
        <a:bodyPr/>
        <a:lstStyle/>
        <a:p>
          <a:r>
            <a:rPr lang="pl-PL" dirty="0"/>
            <a:t>Security </a:t>
          </a:r>
          <a:r>
            <a:rPr lang="pl-PL" dirty="0" err="1"/>
            <a:t>scanning</a:t>
          </a:r>
          <a:r>
            <a:rPr lang="pl-PL" dirty="0"/>
            <a:t> (25%)</a:t>
          </a:r>
        </a:p>
      </dgm:t>
    </dgm:pt>
    <dgm:pt modelId="{27CFB6AB-70E6-4FA8-ABFC-677AAE46CCD7}" type="parTrans" cxnId="{5034D2B7-4574-4885-9612-2144A9770369}">
      <dgm:prSet/>
      <dgm:spPr/>
      <dgm:t>
        <a:bodyPr/>
        <a:lstStyle/>
        <a:p>
          <a:endParaRPr lang="pl-PL"/>
        </a:p>
      </dgm:t>
    </dgm:pt>
    <dgm:pt modelId="{384745BB-2430-40D3-BC61-4BCF96EDD066}" type="sibTrans" cxnId="{5034D2B7-4574-4885-9612-2144A9770369}">
      <dgm:prSet/>
      <dgm:spPr/>
      <dgm:t>
        <a:bodyPr/>
        <a:lstStyle/>
        <a:p>
          <a:endParaRPr lang="pl-PL"/>
        </a:p>
      </dgm:t>
    </dgm:pt>
    <dgm:pt modelId="{7F6A2C7B-7C8A-47B9-97AD-DF2A71C2C582}">
      <dgm:prSet/>
      <dgm:spPr/>
      <dgm:t>
        <a:bodyPr/>
        <a:lstStyle/>
        <a:p>
          <a:r>
            <a:rPr lang="pl-PL" dirty="0" err="1"/>
            <a:t>Static</a:t>
          </a:r>
          <a:r>
            <a:rPr lang="pl-PL" dirty="0"/>
            <a:t> </a:t>
          </a:r>
          <a:r>
            <a:rPr lang="pl-PL" dirty="0" err="1"/>
            <a:t>analysis</a:t>
          </a:r>
          <a:r>
            <a:rPr lang="pl-PL" dirty="0"/>
            <a:t> (</a:t>
          </a:r>
          <a:r>
            <a:rPr lang="pl-PL" dirty="0" err="1"/>
            <a:t>e.g</a:t>
          </a:r>
          <a:r>
            <a:rPr lang="pl-PL" dirty="0"/>
            <a:t>., </a:t>
          </a:r>
          <a:r>
            <a:rPr lang="pl-PL" dirty="0" err="1"/>
            <a:t>SonarQube</a:t>
          </a:r>
          <a:r>
            <a:rPr lang="pl-PL" dirty="0"/>
            <a:t>) (60%)</a:t>
          </a:r>
        </a:p>
      </dgm:t>
    </dgm:pt>
    <dgm:pt modelId="{5EF35604-9833-4DC1-A87D-68D87CBA90A1}" type="parTrans" cxnId="{E327EBC2-71CB-43C0-8C77-76E09BA368F2}">
      <dgm:prSet/>
      <dgm:spPr/>
      <dgm:t>
        <a:bodyPr/>
        <a:lstStyle/>
        <a:p>
          <a:endParaRPr lang="pl-PL"/>
        </a:p>
      </dgm:t>
    </dgm:pt>
    <dgm:pt modelId="{F0D6EC2C-7310-49C9-BF6E-9128288F2FF8}" type="sibTrans" cxnId="{E327EBC2-71CB-43C0-8C77-76E09BA368F2}">
      <dgm:prSet/>
      <dgm:spPr/>
      <dgm:t>
        <a:bodyPr/>
        <a:lstStyle/>
        <a:p>
          <a:endParaRPr lang="pl-PL"/>
        </a:p>
      </dgm:t>
    </dgm:pt>
    <dgm:pt modelId="{C89BDB95-27D3-4B3C-9416-600A35CE5DCE}">
      <dgm:prSet/>
      <dgm:spPr/>
      <dgm:t>
        <a:bodyPr/>
        <a:lstStyle/>
        <a:p>
          <a:r>
            <a:rPr lang="pl-PL" dirty="0"/>
            <a:t>AI </a:t>
          </a:r>
          <a:r>
            <a:rPr lang="pl-PL" dirty="0" err="1"/>
            <a:t>checks</a:t>
          </a:r>
          <a:r>
            <a:rPr lang="pl-PL" dirty="0"/>
            <a:t> AI (20%)</a:t>
          </a:r>
        </a:p>
      </dgm:t>
    </dgm:pt>
    <dgm:pt modelId="{90105596-F4B3-4DEB-B304-7EBBBD4C8286}" type="parTrans" cxnId="{8ED1939A-6110-4D18-A1C9-A53DDC68192D}">
      <dgm:prSet/>
      <dgm:spPr/>
      <dgm:t>
        <a:bodyPr/>
        <a:lstStyle/>
        <a:p>
          <a:endParaRPr lang="pl-PL"/>
        </a:p>
      </dgm:t>
    </dgm:pt>
    <dgm:pt modelId="{E1FAD33C-F0CC-4F48-A4B9-F5AD7B44082B}" type="sibTrans" cxnId="{8ED1939A-6110-4D18-A1C9-A53DDC68192D}">
      <dgm:prSet/>
      <dgm:spPr/>
      <dgm:t>
        <a:bodyPr/>
        <a:lstStyle/>
        <a:p>
          <a:endParaRPr lang="pl-PL"/>
        </a:p>
      </dgm:t>
    </dgm:pt>
    <dgm:pt modelId="{8B8CC2BB-CEC3-4A90-BAAB-40E4C1B3F924}">
      <dgm:prSet phldrT="[Tekst]"/>
      <dgm:spPr/>
      <dgm:t>
        <a:bodyPr/>
        <a:lstStyle/>
        <a:p>
          <a:r>
            <a:rPr lang="en-US" i="1" dirty="0"/>
            <a:t>Only a minority of developers report high trust in AI output</a:t>
          </a:r>
          <a:endParaRPr lang="pl-PL" i="1" dirty="0"/>
        </a:p>
      </dgm:t>
    </dgm:pt>
    <dgm:pt modelId="{711E0A89-9FCE-4B8D-AB44-5C73F1C08E19}" type="parTrans" cxnId="{194FC4FE-633B-4B47-B93C-635955686809}">
      <dgm:prSet/>
      <dgm:spPr/>
      <dgm:t>
        <a:bodyPr/>
        <a:lstStyle/>
        <a:p>
          <a:endParaRPr lang="pl-PL"/>
        </a:p>
      </dgm:t>
    </dgm:pt>
    <dgm:pt modelId="{2CB73A98-1F84-4869-B5AF-727A1382EFFB}" type="sibTrans" cxnId="{194FC4FE-633B-4B47-B93C-635955686809}">
      <dgm:prSet/>
      <dgm:spPr/>
      <dgm:t>
        <a:bodyPr/>
        <a:lstStyle/>
        <a:p>
          <a:endParaRPr lang="pl-PL"/>
        </a:p>
      </dgm:t>
    </dgm:pt>
    <dgm:pt modelId="{A3A09A97-7397-417C-A41F-CAE0ACF96B24}" type="pres">
      <dgm:prSet presAssocID="{2F811FC8-AEDE-4F86-8418-1CCF221DD888}" presName="linear" presStyleCnt="0">
        <dgm:presLayoutVars>
          <dgm:animLvl val="lvl"/>
          <dgm:resizeHandles val="exact"/>
        </dgm:presLayoutVars>
      </dgm:prSet>
      <dgm:spPr/>
    </dgm:pt>
    <dgm:pt modelId="{2834C676-FCC2-487D-8BC0-935E0D1F9484}" type="pres">
      <dgm:prSet presAssocID="{96F55B31-D1F8-4D4E-8E17-5918A6BED4FF}" presName="parentText" presStyleLbl="node1" presStyleIdx="0" presStyleCnt="2">
        <dgm:presLayoutVars>
          <dgm:chMax val="0"/>
          <dgm:bulletEnabled val="1"/>
        </dgm:presLayoutVars>
      </dgm:prSet>
      <dgm:spPr/>
    </dgm:pt>
    <dgm:pt modelId="{280256DE-413B-4AF6-AB0B-C4C70110503E}" type="pres">
      <dgm:prSet presAssocID="{96F55B31-D1F8-4D4E-8E17-5918A6BED4FF}" presName="childText" presStyleLbl="revTx" presStyleIdx="0" presStyleCnt="2">
        <dgm:presLayoutVars>
          <dgm:bulletEnabled val="1"/>
        </dgm:presLayoutVars>
      </dgm:prSet>
      <dgm:spPr/>
    </dgm:pt>
    <dgm:pt modelId="{01D92E0B-BFC4-434F-8520-9D2B6F25E562}" type="pres">
      <dgm:prSet presAssocID="{75ADF12C-A3F9-4766-889A-D4989B58085A}" presName="parentText" presStyleLbl="node1" presStyleIdx="1" presStyleCnt="2">
        <dgm:presLayoutVars>
          <dgm:chMax val="0"/>
          <dgm:bulletEnabled val="1"/>
        </dgm:presLayoutVars>
      </dgm:prSet>
      <dgm:spPr/>
    </dgm:pt>
    <dgm:pt modelId="{CC5331E7-7A6C-4F28-B596-EB55A41180F7}" type="pres">
      <dgm:prSet presAssocID="{75ADF12C-A3F9-4766-889A-D4989B58085A}" presName="childText" presStyleLbl="revTx" presStyleIdx="1" presStyleCnt="2">
        <dgm:presLayoutVars>
          <dgm:bulletEnabled val="1"/>
        </dgm:presLayoutVars>
      </dgm:prSet>
      <dgm:spPr/>
    </dgm:pt>
  </dgm:ptLst>
  <dgm:cxnLst>
    <dgm:cxn modelId="{CF710F0E-671A-449F-BD2C-819413AA894A}" type="presOf" srcId="{75ADF12C-A3F9-4766-889A-D4989B58085A}" destId="{01D92E0B-BFC4-434F-8520-9D2B6F25E562}" srcOrd="0" destOrd="0" presId="urn:microsoft.com/office/officeart/2005/8/layout/vList2"/>
    <dgm:cxn modelId="{EE806751-82E9-469A-8387-3E6639F07B9D}" type="presOf" srcId="{2EEE8125-1217-4251-ADCE-12A3D5603AA3}" destId="{CC5331E7-7A6C-4F28-B596-EB55A41180F7}" srcOrd="0" destOrd="0" presId="urn:microsoft.com/office/officeart/2005/8/layout/vList2"/>
    <dgm:cxn modelId="{6B5EC554-4A4D-42E5-ABF3-874366062487}" srcId="{2F811FC8-AEDE-4F86-8418-1CCF221DD888}" destId="{75ADF12C-A3F9-4766-889A-D4989B58085A}" srcOrd="1" destOrd="0" parTransId="{A34A9155-C44D-4ECE-AE98-30DD5AACF104}" sibTransId="{CC79168C-3BE8-404A-BE14-64489DDE59AF}"/>
    <dgm:cxn modelId="{1CE03D91-5829-442A-B577-CA7055486736}" type="presOf" srcId="{7F6A2C7B-7C8A-47B9-97AD-DF2A71C2C582}" destId="{CC5331E7-7A6C-4F28-B596-EB55A41180F7}" srcOrd="0" destOrd="1" presId="urn:microsoft.com/office/officeart/2005/8/layout/vList2"/>
    <dgm:cxn modelId="{ADFF2997-A625-4DF3-8CE1-E0DFD17145DC}" type="presOf" srcId="{F79B795C-5398-495F-9685-6169DDCBDCAC}" destId="{CC5331E7-7A6C-4F28-B596-EB55A41180F7}" srcOrd="0" destOrd="3" presId="urn:microsoft.com/office/officeart/2005/8/layout/vList2"/>
    <dgm:cxn modelId="{8ED1939A-6110-4D18-A1C9-A53DDC68192D}" srcId="{75ADF12C-A3F9-4766-889A-D4989B58085A}" destId="{C89BDB95-27D3-4B3C-9416-600A35CE5DCE}" srcOrd="4" destOrd="0" parTransId="{90105596-F4B3-4DEB-B304-7EBBBD4C8286}" sibTransId="{E1FAD33C-F0CC-4F48-A4B9-F5AD7B44082B}"/>
    <dgm:cxn modelId="{5034D2B7-4574-4885-9612-2144A9770369}" srcId="{75ADF12C-A3F9-4766-889A-D4989B58085A}" destId="{F79B795C-5398-495F-9685-6169DDCBDCAC}" srcOrd="3" destOrd="0" parTransId="{27CFB6AB-70E6-4FA8-ABFC-677AAE46CCD7}" sibTransId="{384745BB-2430-40D3-BC61-4BCF96EDD066}"/>
    <dgm:cxn modelId="{E327EBC2-71CB-43C0-8C77-76E09BA368F2}" srcId="{75ADF12C-A3F9-4766-889A-D4989B58085A}" destId="{7F6A2C7B-7C8A-47B9-97AD-DF2A71C2C582}" srcOrd="1" destOrd="0" parTransId="{5EF35604-9833-4DC1-A87D-68D87CBA90A1}" sibTransId="{F0D6EC2C-7310-49C9-BF6E-9128288F2FF8}"/>
    <dgm:cxn modelId="{908B09CB-4A60-442D-A364-5037A4FC64DD}" srcId="{96F55B31-D1F8-4D4E-8E17-5918A6BED4FF}" destId="{890A3158-90E6-44B2-9BCA-D11BE622ABCC}" srcOrd="0" destOrd="0" parTransId="{17BB1DAD-3042-44FF-B396-2997DDF55C3C}" sibTransId="{E360B5AD-45BD-4380-BAB9-343FBECCD0BE}"/>
    <dgm:cxn modelId="{958DF2CF-0D84-4156-8BAD-1BAF4BED7DE7}" type="presOf" srcId="{8B8CC2BB-CEC3-4A90-BAAB-40E4C1B3F924}" destId="{280256DE-413B-4AF6-AB0B-C4C70110503E}" srcOrd="0" destOrd="1" presId="urn:microsoft.com/office/officeart/2005/8/layout/vList2"/>
    <dgm:cxn modelId="{1561DCD1-D552-4C0C-8136-E873496EB3C3}" type="presOf" srcId="{C89BDB95-27D3-4B3C-9416-600A35CE5DCE}" destId="{CC5331E7-7A6C-4F28-B596-EB55A41180F7}" srcOrd="0" destOrd="4" presId="urn:microsoft.com/office/officeart/2005/8/layout/vList2"/>
    <dgm:cxn modelId="{4325E0D4-37BB-4BF7-A0E4-ED42A96D69B0}" srcId="{75ADF12C-A3F9-4766-889A-D4989B58085A}" destId="{2EEE8125-1217-4251-ADCE-12A3D5603AA3}" srcOrd="0" destOrd="0" parTransId="{48DB3320-FE50-4535-AF94-279A814F6510}" sibTransId="{6D5AD8CD-25A9-4AA3-A5D6-0FF66A8D553C}"/>
    <dgm:cxn modelId="{66C4DDD8-31DE-4A6B-8F93-A135893C9E6D}" srcId="{2F811FC8-AEDE-4F86-8418-1CCF221DD888}" destId="{96F55B31-D1F8-4D4E-8E17-5918A6BED4FF}" srcOrd="0" destOrd="0" parTransId="{4477A302-098A-457E-B332-9A02A52A9BBA}" sibTransId="{A69A8D2C-02FB-4FE3-92B6-0FEB3B4D229A}"/>
    <dgm:cxn modelId="{00944CE3-AA0D-4E49-99B1-6DDFABEBE934}" srcId="{75ADF12C-A3F9-4766-889A-D4989B58085A}" destId="{1CD4DAE4-ABCD-445C-902A-45780A948393}" srcOrd="2" destOrd="0" parTransId="{C112EC62-0D79-4F41-990F-62420A10A71A}" sibTransId="{691EC3B8-9EC5-4843-8A92-A0E4DFA52B4D}"/>
    <dgm:cxn modelId="{3218D4F4-C8E1-4D47-A930-C5EE912BA7E8}" type="presOf" srcId="{1CD4DAE4-ABCD-445C-902A-45780A948393}" destId="{CC5331E7-7A6C-4F28-B596-EB55A41180F7}" srcOrd="0" destOrd="2" presId="urn:microsoft.com/office/officeart/2005/8/layout/vList2"/>
    <dgm:cxn modelId="{5BB992F5-524C-4006-B275-21B7AF553642}" type="presOf" srcId="{890A3158-90E6-44B2-9BCA-D11BE622ABCC}" destId="{280256DE-413B-4AF6-AB0B-C4C70110503E}" srcOrd="0" destOrd="0" presId="urn:microsoft.com/office/officeart/2005/8/layout/vList2"/>
    <dgm:cxn modelId="{175E95FA-3787-4BC4-8510-18361A6D20C7}" type="presOf" srcId="{2F811FC8-AEDE-4F86-8418-1CCF221DD888}" destId="{A3A09A97-7397-417C-A41F-CAE0ACF96B24}" srcOrd="0" destOrd="0" presId="urn:microsoft.com/office/officeart/2005/8/layout/vList2"/>
    <dgm:cxn modelId="{7742A7FB-7110-4EE3-B3A0-5D2FE81E1D4B}" type="presOf" srcId="{96F55B31-D1F8-4D4E-8E17-5918A6BED4FF}" destId="{2834C676-FCC2-487D-8BC0-935E0D1F9484}" srcOrd="0" destOrd="0" presId="urn:microsoft.com/office/officeart/2005/8/layout/vList2"/>
    <dgm:cxn modelId="{194FC4FE-633B-4B47-B93C-635955686809}" srcId="{96F55B31-D1F8-4D4E-8E17-5918A6BED4FF}" destId="{8B8CC2BB-CEC3-4A90-BAAB-40E4C1B3F924}" srcOrd="1" destOrd="0" parTransId="{711E0A89-9FCE-4B8D-AB44-5C73F1C08E19}" sibTransId="{2CB73A98-1F84-4869-B5AF-727A1382EFFB}"/>
    <dgm:cxn modelId="{3680B6DB-08DC-4EBF-B027-78B9D04FD651}" type="presParOf" srcId="{A3A09A97-7397-417C-A41F-CAE0ACF96B24}" destId="{2834C676-FCC2-487D-8BC0-935E0D1F9484}" srcOrd="0" destOrd="0" presId="urn:microsoft.com/office/officeart/2005/8/layout/vList2"/>
    <dgm:cxn modelId="{5AA926B2-A10D-441A-8FCA-7F92EFAD99E6}" type="presParOf" srcId="{A3A09A97-7397-417C-A41F-CAE0ACF96B24}" destId="{280256DE-413B-4AF6-AB0B-C4C70110503E}" srcOrd="1" destOrd="0" presId="urn:microsoft.com/office/officeart/2005/8/layout/vList2"/>
    <dgm:cxn modelId="{5B782C40-F1CD-4AB5-B46D-A3F41B95283B}" type="presParOf" srcId="{A3A09A97-7397-417C-A41F-CAE0ACF96B24}" destId="{01D92E0B-BFC4-434F-8520-9D2B6F25E562}" srcOrd="2" destOrd="0" presId="urn:microsoft.com/office/officeart/2005/8/layout/vList2"/>
    <dgm:cxn modelId="{E9EC7E82-638B-4543-93D3-9122BEED8883}" type="presParOf" srcId="{A3A09A97-7397-417C-A41F-CAE0ACF96B24}" destId="{CC5331E7-7A6C-4F28-B596-EB55A41180F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4C676-FCC2-487D-8BC0-935E0D1F9484}">
      <dsp:nvSpPr>
        <dsp:cNvPr id="0" name=""/>
        <dsp:cNvSpPr/>
      </dsp:nvSpPr>
      <dsp:spPr>
        <a:xfrm>
          <a:off x="0" y="4665"/>
          <a:ext cx="7152781"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a:t>Trust </a:t>
          </a:r>
          <a:r>
            <a:rPr lang="pl-PL" sz="1900" kern="1200" dirty="0" err="1"/>
            <a:t>level</a:t>
          </a:r>
          <a:endParaRPr lang="pl-PL" sz="1900" kern="1200" dirty="0"/>
        </a:p>
      </dsp:txBody>
      <dsp:txXfrm>
        <a:off x="22246" y="26911"/>
        <a:ext cx="7108289" cy="411223"/>
      </dsp:txXfrm>
    </dsp:sp>
    <dsp:sp modelId="{280256DE-413B-4AF6-AB0B-C4C70110503E}">
      <dsp:nvSpPr>
        <dsp:cNvPr id="0" name=""/>
        <dsp:cNvSpPr/>
      </dsp:nvSpPr>
      <dsp:spPr>
        <a:xfrm>
          <a:off x="0" y="460380"/>
          <a:ext cx="7152781"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dirty="0" err="1"/>
            <a:t>Majority</a:t>
          </a:r>
          <a:r>
            <a:rPr lang="pl-PL" sz="1500" kern="1200" dirty="0"/>
            <a:t>: </a:t>
          </a:r>
          <a:r>
            <a:rPr lang="pl-PL" sz="1500" kern="1200" dirty="0" err="1"/>
            <a:t>Moderate</a:t>
          </a:r>
          <a:r>
            <a:rPr lang="pl-PL" sz="1500" kern="1200" dirty="0"/>
            <a:t> trust
</a:t>
          </a:r>
          <a:r>
            <a:rPr lang="pl-PL" sz="1500" kern="1200" dirty="0" err="1"/>
            <a:t>Rarely</a:t>
          </a:r>
          <a:r>
            <a:rPr lang="pl-PL" sz="1500" kern="1200" dirty="0"/>
            <a:t>: </a:t>
          </a:r>
          <a:r>
            <a:rPr lang="pl-PL" sz="1500" kern="1200" dirty="0" err="1"/>
            <a:t>Low</a:t>
          </a:r>
          <a:r>
            <a:rPr lang="pl-PL" sz="1500" kern="1200" dirty="0"/>
            <a:t> trust</a:t>
          </a:r>
        </a:p>
        <a:p>
          <a:pPr marL="114300" lvl="1" indent="-114300" algn="l" defTabSz="666750">
            <a:lnSpc>
              <a:spcPct val="90000"/>
            </a:lnSpc>
            <a:spcBef>
              <a:spcPct val="0"/>
            </a:spcBef>
            <a:spcAft>
              <a:spcPct val="20000"/>
            </a:spcAft>
            <a:buChar char="•"/>
          </a:pPr>
          <a:r>
            <a:rPr lang="en-US" sz="1500" i="1" kern="1200" dirty="0"/>
            <a:t>Only a minority of developers report high trust in AI output</a:t>
          </a:r>
          <a:endParaRPr lang="pl-PL" sz="1500" i="1" kern="1200" dirty="0"/>
        </a:p>
      </dsp:txBody>
      <dsp:txXfrm>
        <a:off x="0" y="460380"/>
        <a:ext cx="7152781" cy="786599"/>
      </dsp:txXfrm>
    </dsp:sp>
    <dsp:sp modelId="{01D92E0B-BFC4-434F-8520-9D2B6F25E562}">
      <dsp:nvSpPr>
        <dsp:cNvPr id="0" name=""/>
        <dsp:cNvSpPr/>
      </dsp:nvSpPr>
      <dsp:spPr>
        <a:xfrm>
          <a:off x="0" y="1246980"/>
          <a:ext cx="7152781"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dirty="0" err="1"/>
            <a:t>Verification</a:t>
          </a:r>
          <a:r>
            <a:rPr lang="pl-PL" sz="1900" kern="1200" dirty="0"/>
            <a:t> </a:t>
          </a:r>
          <a:r>
            <a:rPr lang="pl-PL" sz="1900" kern="1200" dirty="0" err="1"/>
            <a:t>practices</a:t>
          </a:r>
          <a:endParaRPr lang="pl-PL" sz="1900" kern="1200" dirty="0"/>
        </a:p>
      </dsp:txBody>
      <dsp:txXfrm>
        <a:off x="22246" y="1269226"/>
        <a:ext cx="7108289" cy="411223"/>
      </dsp:txXfrm>
    </dsp:sp>
    <dsp:sp modelId="{CC5331E7-7A6C-4F28-B596-EB55A41180F7}">
      <dsp:nvSpPr>
        <dsp:cNvPr id="0" name=""/>
        <dsp:cNvSpPr/>
      </dsp:nvSpPr>
      <dsp:spPr>
        <a:xfrm>
          <a:off x="0" y="1702695"/>
          <a:ext cx="7152781"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10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dirty="0"/>
            <a:t>Manual </a:t>
          </a:r>
          <a:r>
            <a:rPr lang="pl-PL" sz="1500" kern="1200" dirty="0" err="1"/>
            <a:t>code</a:t>
          </a:r>
          <a:r>
            <a:rPr lang="pl-PL" sz="1500" kern="1200" dirty="0"/>
            <a:t> </a:t>
          </a:r>
          <a:r>
            <a:rPr lang="pl-PL" sz="1500" kern="1200" dirty="0" err="1"/>
            <a:t>reviews</a:t>
          </a:r>
          <a:r>
            <a:rPr lang="pl-PL" sz="1500" kern="1200" dirty="0"/>
            <a:t> (100%)</a:t>
          </a:r>
        </a:p>
        <a:p>
          <a:pPr marL="114300" lvl="1" indent="-114300" algn="l" defTabSz="666750">
            <a:lnSpc>
              <a:spcPct val="90000"/>
            </a:lnSpc>
            <a:spcBef>
              <a:spcPct val="0"/>
            </a:spcBef>
            <a:spcAft>
              <a:spcPct val="20000"/>
            </a:spcAft>
            <a:buChar char="•"/>
          </a:pPr>
          <a:r>
            <a:rPr lang="pl-PL" sz="1500" kern="1200" dirty="0" err="1"/>
            <a:t>Static</a:t>
          </a:r>
          <a:r>
            <a:rPr lang="pl-PL" sz="1500" kern="1200" dirty="0"/>
            <a:t> </a:t>
          </a:r>
          <a:r>
            <a:rPr lang="pl-PL" sz="1500" kern="1200" dirty="0" err="1"/>
            <a:t>analysis</a:t>
          </a:r>
          <a:r>
            <a:rPr lang="pl-PL" sz="1500" kern="1200" dirty="0"/>
            <a:t> (</a:t>
          </a:r>
          <a:r>
            <a:rPr lang="pl-PL" sz="1500" kern="1200" dirty="0" err="1"/>
            <a:t>e.g</a:t>
          </a:r>
          <a:r>
            <a:rPr lang="pl-PL" sz="1500" kern="1200" dirty="0"/>
            <a:t>., </a:t>
          </a:r>
          <a:r>
            <a:rPr lang="pl-PL" sz="1500" kern="1200" dirty="0" err="1"/>
            <a:t>SonarQube</a:t>
          </a:r>
          <a:r>
            <a:rPr lang="pl-PL" sz="1500" kern="1200" dirty="0"/>
            <a:t>) (60%)</a:t>
          </a:r>
        </a:p>
        <a:p>
          <a:pPr marL="114300" lvl="1" indent="-114300" algn="l" defTabSz="666750">
            <a:lnSpc>
              <a:spcPct val="90000"/>
            </a:lnSpc>
            <a:spcBef>
              <a:spcPct val="0"/>
            </a:spcBef>
            <a:spcAft>
              <a:spcPct val="20000"/>
            </a:spcAft>
            <a:buChar char="•"/>
          </a:pPr>
          <a:r>
            <a:rPr lang="pl-PL" sz="1500" kern="1200" dirty="0"/>
            <a:t>Unit </a:t>
          </a:r>
          <a:r>
            <a:rPr lang="pl-PL" sz="1500" kern="1200" dirty="0" err="1"/>
            <a:t>testing</a:t>
          </a:r>
          <a:r>
            <a:rPr lang="pl-PL" sz="1500" kern="1200" dirty="0"/>
            <a:t>, Runtime </a:t>
          </a:r>
          <a:r>
            <a:rPr lang="pl-PL" sz="1500" kern="1200" dirty="0" err="1"/>
            <a:t>testing</a:t>
          </a:r>
          <a:r>
            <a:rPr lang="pl-PL" sz="1500" kern="1200" dirty="0"/>
            <a:t> (45%)</a:t>
          </a:r>
        </a:p>
        <a:p>
          <a:pPr marL="114300" lvl="1" indent="-114300" algn="l" defTabSz="666750">
            <a:lnSpc>
              <a:spcPct val="90000"/>
            </a:lnSpc>
            <a:spcBef>
              <a:spcPct val="0"/>
            </a:spcBef>
            <a:spcAft>
              <a:spcPct val="20000"/>
            </a:spcAft>
            <a:buChar char="•"/>
          </a:pPr>
          <a:r>
            <a:rPr lang="pl-PL" sz="1500" kern="1200" dirty="0"/>
            <a:t>Security </a:t>
          </a:r>
          <a:r>
            <a:rPr lang="pl-PL" sz="1500" kern="1200" dirty="0" err="1"/>
            <a:t>scanning</a:t>
          </a:r>
          <a:r>
            <a:rPr lang="pl-PL" sz="1500" kern="1200" dirty="0"/>
            <a:t> (25%)</a:t>
          </a:r>
        </a:p>
        <a:p>
          <a:pPr marL="114300" lvl="1" indent="-114300" algn="l" defTabSz="666750">
            <a:lnSpc>
              <a:spcPct val="90000"/>
            </a:lnSpc>
            <a:spcBef>
              <a:spcPct val="0"/>
            </a:spcBef>
            <a:spcAft>
              <a:spcPct val="20000"/>
            </a:spcAft>
            <a:buChar char="•"/>
          </a:pPr>
          <a:r>
            <a:rPr lang="pl-PL" sz="1500" kern="1200" dirty="0"/>
            <a:t>AI </a:t>
          </a:r>
          <a:r>
            <a:rPr lang="pl-PL" sz="1500" kern="1200" dirty="0" err="1"/>
            <a:t>checks</a:t>
          </a:r>
          <a:r>
            <a:rPr lang="pl-PL" sz="1500" kern="1200" dirty="0"/>
            <a:t> AI (20%)</a:t>
          </a:r>
        </a:p>
      </dsp:txBody>
      <dsp:txXfrm>
        <a:off x="0" y="1702695"/>
        <a:ext cx="7152781" cy="12978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D8A83-A817-41E3-A602-3B517E18334E}" type="datetimeFigureOut">
              <a:rPr lang="en-GB" smtClean="0"/>
              <a:t>03/06/2026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eant.org/spaces/GSD/pages/1333330023/Security+in+AI-Generated+Code+Guide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iki.geant.org/spaces/GSD/pages/189661380/School+of+Software+Engineer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900" kern="1200" dirty="0">
                <a:solidFill>
                  <a:schemeClr val="tx1"/>
                </a:solidFill>
                <a:effectLst/>
                <a:latin typeface="+mn-lt"/>
                <a:ea typeface="+mn-ea"/>
                <a:cs typeface="+mn-cs"/>
              </a:rPr>
              <a:t>Good afternoon all, and thank you so much for coming to this session.  It’s just before the closing plenary , some, perhaps many of you will be leaving shortly, and we really appreciate you’ve decided to join us rather than making a last tour of the exhibition stands, or having that last catch up with an international colleague or peer.  And I would be the first to admit that the subject of this presentation is not the most thrilling – Software Governance is many things, but exciting and intriguing are not two of them.  In fact, to be entirely honest, I rather suspect if we did not have AI in the title then we might not have made it on to the programme.  I was at the Submarine Networks conference in London 2 weeks ago and in every presentation that touched on AI, and there were a lot, the speaker would say something along the lines of “It wouldn’t be a 2026 conference if we didn’t mention AI”.  </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1</a:t>
            </a:fld>
            <a:endParaRPr lang="en-GB"/>
          </a:p>
        </p:txBody>
      </p:sp>
    </p:spTree>
    <p:extLst>
      <p:ext uri="{BB962C8B-B14F-4D97-AF65-F5344CB8AC3E}">
        <p14:creationId xmlns:p14="http://schemas.microsoft.com/office/powerpoint/2010/main" val="3710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65972">
              <a:defRPr/>
            </a:pPr>
            <a:r>
              <a:rPr lang="en-US" b="0" i="0" dirty="0">
                <a:effectLst/>
                <a:latin typeface="Segoe UI" panose="020B0502040204020203" pitchFamily="34" charset="0"/>
              </a:rPr>
              <a:t>Productivity and speed are the strongest drivers, followed by expected improvements in code quality and documentation support.</a:t>
            </a:r>
            <a:endParaRPr lang="pl-PL" b="0" i="0" dirty="0">
              <a:effectLst/>
              <a:latin typeface="Segoe UI" panose="020B0502040204020203" pitchFamily="34" charset="0"/>
            </a:endParaRPr>
          </a:p>
          <a:p>
            <a:pPr defTabSz="965972">
              <a:defRPr/>
            </a:pPr>
            <a:endParaRPr lang="pl-PL" b="0" i="0" dirty="0">
              <a:effectLst/>
              <a:latin typeface="Segoe UI" panose="020B0502040204020203" pitchFamily="34" charset="0"/>
            </a:endParaRPr>
          </a:p>
          <a:p>
            <a:r>
              <a:rPr lang="pl-PL" dirty="0" err="1"/>
              <a:t>Primary</a:t>
            </a:r>
            <a:r>
              <a:rPr lang="pl-PL" dirty="0"/>
              <a:t> </a:t>
            </a:r>
            <a:r>
              <a:rPr lang="pl-PL" dirty="0" err="1"/>
              <a:t>drivers</a:t>
            </a:r>
            <a:endParaRPr lang="pl-PL" dirty="0"/>
          </a:p>
          <a:p>
            <a:pPr lvl="1"/>
            <a:r>
              <a:rPr lang="pl-PL" dirty="0" err="1"/>
              <a:t>Faster</a:t>
            </a:r>
            <a:r>
              <a:rPr lang="pl-PL" dirty="0"/>
              <a:t> </a:t>
            </a:r>
            <a:r>
              <a:rPr lang="pl-PL" dirty="0" err="1"/>
              <a:t>delivery</a:t>
            </a:r>
            <a:r>
              <a:rPr lang="pl-PL" dirty="0"/>
              <a:t> &amp; </a:t>
            </a:r>
            <a:r>
              <a:rPr lang="pl-PL" dirty="0" err="1"/>
              <a:t>productivity</a:t>
            </a:r>
            <a:r>
              <a:rPr lang="pl-PL" dirty="0"/>
              <a:t> </a:t>
            </a:r>
            <a:r>
              <a:rPr lang="pl-PL" dirty="0" err="1"/>
              <a:t>gains</a:t>
            </a:r>
            <a:r>
              <a:rPr lang="pl-PL" dirty="0"/>
              <a:t> (%)</a:t>
            </a:r>
          </a:p>
          <a:p>
            <a:pPr lvl="1"/>
            <a:r>
              <a:rPr lang="pl-PL" dirty="0" err="1"/>
              <a:t>Improved</a:t>
            </a:r>
            <a:r>
              <a:rPr lang="pl-PL" dirty="0"/>
              <a:t> </a:t>
            </a:r>
            <a:r>
              <a:rPr lang="pl-PL" dirty="0" err="1"/>
              <a:t>code</a:t>
            </a:r>
            <a:r>
              <a:rPr lang="pl-PL" dirty="0"/>
              <a:t> </a:t>
            </a:r>
            <a:r>
              <a:rPr lang="pl-PL" dirty="0" err="1"/>
              <a:t>quality</a:t>
            </a:r>
            <a:r>
              <a:rPr lang="pl-PL" dirty="0"/>
              <a:t> (</a:t>
            </a:r>
            <a:r>
              <a:rPr lang="pl-PL" dirty="0" err="1"/>
              <a:t>expected</a:t>
            </a:r>
            <a:r>
              <a:rPr lang="pl-PL" dirty="0"/>
              <a:t>, </a:t>
            </a:r>
            <a:r>
              <a:rPr lang="pl-PL" dirty="0" err="1"/>
              <a:t>partially</a:t>
            </a:r>
            <a:r>
              <a:rPr lang="pl-PL" dirty="0"/>
              <a:t> </a:t>
            </a:r>
            <a:r>
              <a:rPr lang="pl-PL" dirty="0" err="1"/>
              <a:t>observed</a:t>
            </a:r>
            <a:r>
              <a:rPr lang="pl-PL" dirty="0"/>
              <a:t>??)</a:t>
            </a:r>
          </a:p>
          <a:p>
            <a:pPr lvl="1"/>
            <a:r>
              <a:rPr lang="pl-PL" dirty="0" err="1"/>
              <a:t>Documentation</a:t>
            </a:r>
            <a:r>
              <a:rPr lang="pl-PL" dirty="0"/>
              <a:t> &amp; </a:t>
            </a:r>
            <a:r>
              <a:rPr lang="pl-PL" dirty="0" err="1"/>
              <a:t>knowledge</a:t>
            </a:r>
            <a:r>
              <a:rPr lang="pl-PL" dirty="0"/>
              <a:t> suport</a:t>
            </a:r>
          </a:p>
          <a:p>
            <a:pPr lvl="1"/>
            <a:r>
              <a:rPr lang="pl-PL" dirty="0"/>
              <a:t>Learning and problem </a:t>
            </a:r>
            <a:r>
              <a:rPr lang="pl-PL" dirty="0" err="1"/>
              <a:t>solving</a:t>
            </a:r>
            <a:endParaRPr lang="pl-PL" dirty="0"/>
          </a:p>
          <a:p>
            <a:r>
              <a:rPr lang="pl-PL" dirty="0" err="1"/>
              <a:t>Adoption</a:t>
            </a:r>
            <a:r>
              <a:rPr lang="pl-PL" dirty="0"/>
              <a:t> </a:t>
            </a:r>
            <a:r>
              <a:rPr lang="pl-PL" dirty="0" err="1"/>
              <a:t>pattern</a:t>
            </a:r>
            <a:endParaRPr lang="pl-PL" dirty="0"/>
          </a:p>
          <a:p>
            <a:pPr lvl="1"/>
            <a:r>
              <a:rPr lang="pl-PL" dirty="0" err="1"/>
              <a:t>Predominantly</a:t>
            </a:r>
            <a:r>
              <a:rPr lang="pl-PL" dirty="0"/>
              <a:t> </a:t>
            </a:r>
            <a:r>
              <a:rPr lang="pl-PL" dirty="0" err="1"/>
              <a:t>bottom-up</a:t>
            </a:r>
            <a:r>
              <a:rPr lang="pl-PL" dirty="0"/>
              <a:t> (developer-</a:t>
            </a:r>
            <a:r>
              <a:rPr lang="pl-PL" dirty="0" err="1"/>
              <a:t>driven</a:t>
            </a:r>
            <a:r>
              <a:rPr lang="pl-PL" dirty="0"/>
              <a:t>) (%)</a:t>
            </a:r>
          </a:p>
          <a:p>
            <a:pPr defTabSz="965972">
              <a:defRPr/>
            </a:pPr>
            <a:endParaRPr lang="en-US" b="0" i="0" dirty="0">
              <a:effectLst/>
              <a:latin typeface="Segoe UI" panose="020B0502040204020203" pitchFamily="34" charset="0"/>
            </a:endParaRPr>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10</a:t>
            </a:fld>
            <a:endParaRPr lang="en-GB"/>
          </a:p>
        </p:txBody>
      </p:sp>
    </p:spTree>
    <p:extLst>
      <p:ext uri="{BB962C8B-B14F-4D97-AF65-F5344CB8AC3E}">
        <p14:creationId xmlns:p14="http://schemas.microsoft.com/office/powerpoint/2010/main" val="71447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65972">
              <a:defRPr/>
            </a:pPr>
            <a:r>
              <a:rPr lang="pl-PL" sz="1900" dirty="0">
                <a:latin typeface="Segoe UI" panose="020B0502040204020203" pitchFamily="34" charset="0"/>
                <a:ea typeface="Times New Roman" panose="02020603050405020304" pitchFamily="18" charset="0"/>
                <a:cs typeface="Times New Roman" panose="02020603050405020304" pitchFamily="18" charset="0"/>
              </a:rPr>
              <a:t>Grafika: SDLC diagram z AI w każdym etapie</a:t>
            </a:r>
          </a:p>
          <a:p>
            <a:pPr defTabSz="965972">
              <a:defRPr/>
            </a:pPr>
            <a:r>
              <a:rPr lang="pl-PL" sz="1900" b="1" dirty="0">
                <a:latin typeface="Segoe UI" panose="020B0502040204020203" pitchFamily="34" charset="0"/>
              </a:rPr>
              <a:t>~80% </a:t>
            </a:r>
            <a:r>
              <a:rPr lang="pl-PL" sz="1900" b="1" dirty="0" err="1">
                <a:latin typeface="Segoe UI" panose="020B0502040204020203" pitchFamily="34" charset="0"/>
              </a:rPr>
              <a:t>usage</a:t>
            </a:r>
            <a:r>
              <a:rPr lang="pl-PL" sz="1900" b="1" dirty="0">
                <a:latin typeface="Segoe UI" panose="020B0502040204020203" pitchFamily="34" charset="0"/>
              </a:rPr>
              <a:t> = </a:t>
            </a:r>
            <a:r>
              <a:rPr lang="pl-PL" sz="1900" b="1" dirty="0" err="1">
                <a:latin typeface="Segoe UI" panose="020B0502040204020203" pitchFamily="34" charset="0"/>
              </a:rPr>
              <a:t>execution</a:t>
            </a:r>
            <a:r>
              <a:rPr lang="pl-PL" sz="1900" b="1" dirty="0">
                <a:latin typeface="Segoe UI" panose="020B0502040204020203" pitchFamily="34" charset="0"/>
              </a:rPr>
              <a:t> </a:t>
            </a:r>
            <a:r>
              <a:rPr lang="pl-PL" sz="1900" b="1" dirty="0" err="1">
                <a:latin typeface="Segoe UI" panose="020B0502040204020203" pitchFamily="34" charset="0"/>
              </a:rPr>
              <a:t>layer</a:t>
            </a:r>
            <a:r>
              <a:rPr lang="pl-PL" sz="1900" b="1" dirty="0">
                <a:latin typeface="Segoe UI" panose="020B0502040204020203" pitchFamily="34" charset="0"/>
              </a:rPr>
              <a:t> (</a:t>
            </a:r>
            <a:r>
              <a:rPr lang="pl-PL" sz="1900" b="1" dirty="0" err="1">
                <a:latin typeface="Segoe UI" panose="020B0502040204020203" pitchFamily="34" charset="0"/>
              </a:rPr>
              <a:t>coding</a:t>
            </a:r>
            <a:r>
              <a:rPr lang="pl-PL" sz="1900" b="1" dirty="0">
                <a:latin typeface="Segoe UI" panose="020B0502040204020203" pitchFamily="34" charset="0"/>
              </a:rPr>
              <a:t> + </a:t>
            </a:r>
            <a:r>
              <a:rPr lang="pl-PL" sz="1900" b="1" dirty="0" err="1">
                <a:latin typeface="Segoe UI" panose="020B0502040204020203" pitchFamily="34" charset="0"/>
              </a:rPr>
              <a:t>support</a:t>
            </a:r>
            <a:r>
              <a:rPr lang="pl-PL" sz="1900" b="1" dirty="0">
                <a:latin typeface="Segoe UI" panose="020B0502040204020203" pitchFamily="34" charset="0"/>
              </a:rPr>
              <a:t>)</a:t>
            </a:r>
            <a:br>
              <a:rPr lang="pl-PL" sz="1900" dirty="0">
                <a:latin typeface="Segoe UI" panose="020B0502040204020203" pitchFamily="34" charset="0"/>
              </a:rPr>
            </a:br>
            <a:endParaRPr lang="pl-PL" dirty="0"/>
          </a:p>
          <a:p>
            <a:r>
              <a:rPr lang="pl-PL" dirty="0"/>
              <a:t>1. </a:t>
            </a:r>
            <a:r>
              <a:rPr lang="en-US" dirty="0"/>
              <a:t>Core Dev Tasks </a:t>
            </a:r>
            <a:r>
              <a:rPr lang="pl-PL" dirty="0"/>
              <a:t>(</a:t>
            </a:r>
            <a:r>
              <a:rPr lang="en-US" dirty="0"/>
              <a:t>~</a:t>
            </a:r>
            <a:r>
              <a:rPr lang="pl-PL" dirty="0"/>
              <a:t>5</a:t>
            </a:r>
            <a:r>
              <a:rPr lang="en-US" dirty="0"/>
              <a:t>0%) </a:t>
            </a:r>
            <a:endParaRPr lang="pl-PL" dirty="0"/>
          </a:p>
          <a:p>
            <a:r>
              <a:rPr lang="pl-PL" dirty="0"/>
              <a:t>   -&gt; </a:t>
            </a:r>
            <a:r>
              <a:rPr lang="en-US" dirty="0"/>
              <a:t>coding, fixing, refactoring </a:t>
            </a:r>
            <a:endParaRPr lang="pl-PL" dirty="0"/>
          </a:p>
          <a:p>
            <a:r>
              <a:rPr lang="pl-PL" dirty="0"/>
              <a:t>2. Q</a:t>
            </a:r>
            <a:r>
              <a:rPr lang="en-US" dirty="0" err="1"/>
              <a:t>uality</a:t>
            </a:r>
            <a:r>
              <a:rPr lang="en-US" dirty="0"/>
              <a:t> &amp; Testing (~20%) </a:t>
            </a:r>
            <a:endParaRPr lang="pl-PL" dirty="0"/>
          </a:p>
          <a:p>
            <a:r>
              <a:rPr lang="pl-PL" dirty="0"/>
              <a:t>3. </a:t>
            </a:r>
            <a:r>
              <a:rPr lang="en-US" dirty="0"/>
              <a:t>Support Tasks (~30%)</a:t>
            </a:r>
            <a:endParaRPr lang="pl-PL" dirty="0"/>
          </a:p>
          <a:p>
            <a:r>
              <a:rPr lang="pl-PL" dirty="0"/>
              <a:t>   -&gt; </a:t>
            </a:r>
            <a:r>
              <a:rPr lang="en-US" dirty="0"/>
              <a:t>docs, security</a:t>
            </a:r>
            <a:r>
              <a:rPr lang="pl-PL" dirty="0"/>
              <a:t>, </a:t>
            </a:r>
            <a:r>
              <a:rPr lang="pl-PL" dirty="0" err="1"/>
              <a:t>others</a:t>
            </a:r>
            <a:endParaRPr lang="en-US" dirty="0"/>
          </a:p>
          <a:p>
            <a:pPr defTabSz="965972">
              <a:defRPr/>
            </a:pPr>
            <a:endParaRPr lang="pl-PL" b="1" i="0" dirty="0">
              <a:effectLst/>
              <a:latin typeface="Segoe UI" panose="020B0502040204020203" pitchFamily="34" charset="0"/>
            </a:endParaRPr>
          </a:p>
        </p:txBody>
      </p:sp>
      <p:sp>
        <p:nvSpPr>
          <p:cNvPr id="4" name="Symbol zastępczy numeru slajdu 3"/>
          <p:cNvSpPr>
            <a:spLocks noGrp="1"/>
          </p:cNvSpPr>
          <p:nvPr>
            <p:ph type="sldNum" sz="quarter" idx="5"/>
          </p:nvPr>
        </p:nvSpPr>
        <p:spPr/>
        <p:txBody>
          <a:bodyPr/>
          <a:lstStyle/>
          <a:p>
            <a:fld id="{EAA26957-3063-4AF5-9C10-771E4439D98E}" type="slidenum">
              <a:rPr lang="en-GB" smtClean="0"/>
              <a:t>11</a:t>
            </a:fld>
            <a:endParaRPr lang="en-GB"/>
          </a:p>
        </p:txBody>
      </p:sp>
    </p:spTree>
    <p:extLst>
      <p:ext uri="{BB962C8B-B14F-4D97-AF65-F5344CB8AC3E}">
        <p14:creationId xmlns:p14="http://schemas.microsoft.com/office/powerpoint/2010/main" val="2528680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a:p>
            <a:r>
              <a:rPr lang="pl-PL" dirty="0"/>
              <a:t>Top </a:t>
            </a:r>
            <a:r>
              <a:rPr lang="pl-PL" dirty="0" err="1"/>
              <a:t>concerns</a:t>
            </a:r>
            <a:endParaRPr lang="pl-PL" dirty="0"/>
          </a:p>
          <a:p>
            <a:pPr lvl="1"/>
            <a:r>
              <a:rPr lang="pl-PL" dirty="0" err="1"/>
              <a:t>Hallucinations</a:t>
            </a:r>
            <a:r>
              <a:rPr lang="pl-PL" dirty="0"/>
              <a:t> / </a:t>
            </a:r>
            <a:r>
              <a:rPr lang="pl-PL" dirty="0" err="1"/>
              <a:t>incorrect</a:t>
            </a:r>
            <a:r>
              <a:rPr lang="pl-PL" dirty="0"/>
              <a:t> </a:t>
            </a:r>
            <a:r>
              <a:rPr lang="pl-PL" dirty="0" err="1"/>
              <a:t>code</a:t>
            </a:r>
            <a:endParaRPr lang="pl-PL" dirty="0"/>
          </a:p>
          <a:p>
            <a:pPr lvl="1"/>
            <a:r>
              <a:rPr lang="pl-PL" dirty="0"/>
              <a:t>Security &amp; data </a:t>
            </a:r>
            <a:r>
              <a:rPr lang="pl-PL" dirty="0" err="1"/>
              <a:t>privacy</a:t>
            </a:r>
            <a:r>
              <a:rPr lang="pl-PL" dirty="0"/>
              <a:t> </a:t>
            </a:r>
            <a:r>
              <a:rPr lang="pl-PL" dirty="0" err="1"/>
              <a:t>risks</a:t>
            </a:r>
            <a:endParaRPr lang="pl-PL" dirty="0"/>
          </a:p>
          <a:p>
            <a:pPr lvl="1"/>
            <a:r>
              <a:rPr lang="pl-PL" dirty="0"/>
              <a:t>IP / </a:t>
            </a:r>
            <a:r>
              <a:rPr lang="pl-PL" dirty="0" err="1"/>
              <a:t>licensing</a:t>
            </a:r>
            <a:r>
              <a:rPr lang="pl-PL" dirty="0"/>
              <a:t> </a:t>
            </a:r>
            <a:r>
              <a:rPr lang="pl-PL" dirty="0" err="1"/>
              <a:t>uncertainty</a:t>
            </a:r>
            <a:endParaRPr lang="pl-PL" dirty="0"/>
          </a:p>
          <a:p>
            <a:pPr lvl="1"/>
            <a:r>
              <a:rPr lang="pl-PL" dirty="0"/>
              <a:t>Integration </a:t>
            </a:r>
            <a:r>
              <a:rPr lang="pl-PL" dirty="0" err="1"/>
              <a:t>limitations</a:t>
            </a:r>
            <a:endParaRPr lang="pl-PL" dirty="0"/>
          </a:p>
          <a:p>
            <a:pPr defTabSz="965972">
              <a:defRPr/>
            </a:pPr>
            <a:endParaRPr lang="pl-PL" dirty="0"/>
          </a:p>
          <a:p>
            <a:pPr defTabSz="965972">
              <a:defRPr/>
            </a:pPr>
            <a:r>
              <a:rPr lang="pl-PL" dirty="0" err="1"/>
              <a:t>Key</a:t>
            </a:r>
            <a:r>
              <a:rPr lang="pl-PL" dirty="0"/>
              <a:t> </a:t>
            </a:r>
            <a:r>
              <a:rPr lang="pl-PL" dirty="0" err="1"/>
              <a:t>insight</a:t>
            </a:r>
            <a:r>
              <a:rPr lang="pl-PL" dirty="0"/>
              <a:t>: AI </a:t>
            </a:r>
            <a:r>
              <a:rPr lang="pl-PL" dirty="0" err="1"/>
              <a:t>is</a:t>
            </a:r>
            <a:r>
              <a:rPr lang="pl-PL" dirty="0"/>
              <a:t> </a:t>
            </a:r>
            <a:r>
              <a:rPr lang="pl-PL" dirty="0" err="1"/>
              <a:t>widely</a:t>
            </a:r>
            <a:r>
              <a:rPr lang="pl-PL" dirty="0"/>
              <a:t> </a:t>
            </a:r>
            <a:r>
              <a:rPr lang="pl-PL" dirty="0" err="1"/>
              <a:t>used</a:t>
            </a:r>
            <a:r>
              <a:rPr lang="pl-PL" dirty="0"/>
              <a:t> but </a:t>
            </a:r>
            <a:r>
              <a:rPr lang="pl-PL" dirty="0" err="1"/>
              <a:t>cautiously</a:t>
            </a:r>
            <a:r>
              <a:rPr lang="pl-PL" dirty="0"/>
              <a:t> </a:t>
            </a:r>
            <a:r>
              <a:rPr lang="pl-PL" dirty="0" err="1"/>
              <a:t>trusted</a:t>
            </a:r>
            <a:endParaRPr lang="pl-PL" dirty="0"/>
          </a:p>
          <a:p>
            <a:pPr defTabSz="965972">
              <a:defRPr/>
            </a:pPr>
            <a:endParaRPr lang="pl-PL" dirty="0"/>
          </a:p>
          <a:p>
            <a:pPr defTabSz="965972">
              <a:defRPr/>
            </a:pPr>
            <a:r>
              <a:rPr lang="pl-PL" dirty="0" err="1"/>
              <a:t>Hallucynacje</a:t>
            </a:r>
            <a:r>
              <a:rPr lang="pl-PL" dirty="0"/>
              <a:t> to zdecydowanie #1 problem (dominujący sygnał) Security/</a:t>
            </a:r>
            <a:r>
              <a:rPr lang="pl-PL" dirty="0" err="1"/>
              <a:t>privacy</a:t>
            </a:r>
            <a:r>
              <a:rPr lang="pl-PL" dirty="0"/>
              <a:t> – silny drugi obszar </a:t>
            </a:r>
            <a:r>
              <a:rPr lang="pl-PL" dirty="0" err="1"/>
              <a:t>ryzykaIP</a:t>
            </a:r>
            <a:r>
              <a:rPr lang="pl-PL" dirty="0"/>
              <a:t> i integracje są dużo mniej powszechne, ale nadal istotne niszowo</a:t>
            </a:r>
          </a:p>
          <a:p>
            <a:endParaRPr lang="pl-PL" dirty="0"/>
          </a:p>
          <a:p>
            <a:r>
              <a:rPr lang="pl-PL" dirty="0"/>
              <a:t>„</a:t>
            </a:r>
            <a:r>
              <a:rPr lang="pl-PL" sz="1900" dirty="0">
                <a:latin typeface="Calibri" panose="020F0502020204030204" pitchFamily="34" charset="0"/>
                <a:ea typeface="Calibri" panose="020F0502020204030204" pitchFamily="34" charset="0"/>
              </a:rPr>
              <a:t>The </a:t>
            </a:r>
            <a:r>
              <a:rPr lang="pl-PL" sz="1900" dirty="0" err="1">
                <a:latin typeface="Calibri" panose="020F0502020204030204" pitchFamily="34" charset="0"/>
                <a:ea typeface="Calibri" panose="020F0502020204030204" pitchFamily="34" charset="0"/>
              </a:rPr>
              <a:t>underlying</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assumption</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is</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that</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you</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are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using</a:t>
            </a:r>
            <a:r>
              <a:rPr lang="pl-PL" sz="1900" dirty="0">
                <a:latin typeface="Calibri" panose="020F0502020204030204" pitchFamily="34" charset="0"/>
                <a:ea typeface="Calibri" panose="020F0502020204030204" pitchFamily="34" charset="0"/>
              </a:rPr>
              <a:t> "AI", </a:t>
            </a:r>
            <a:r>
              <a:rPr lang="pl-PL" sz="1900" dirty="0" err="1">
                <a:latin typeface="Calibri" panose="020F0502020204030204" pitchFamily="34" charset="0"/>
                <a:ea typeface="Calibri" panose="020F0502020204030204" pitchFamily="34" charset="0"/>
              </a:rPr>
              <a:t>you</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can</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only</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indicate</a:t>
            </a:r>
            <a:r>
              <a:rPr lang="pl-PL" sz="1900" dirty="0">
                <a:latin typeface="Calibri" panose="020F0502020204030204" pitchFamily="34" charset="0"/>
                <a:ea typeface="Calibri" panose="020F0502020204030204" pitchFamily="34" charset="0"/>
              </a:rPr>
              <a:t> the </a:t>
            </a:r>
            <a:r>
              <a:rPr lang="pl-PL" sz="1900" dirty="0" err="1">
                <a:latin typeface="Calibri" panose="020F0502020204030204" pitchFamily="34" charset="0"/>
                <a:ea typeface="Calibri" panose="020F0502020204030204" pitchFamily="34" charset="0"/>
              </a:rPr>
              <a:t>degree</a:t>
            </a:r>
            <a:r>
              <a:rPr lang="pl-PL" sz="1900" dirty="0">
                <a:latin typeface="Calibri" panose="020F0502020204030204" pitchFamily="34" charset="0"/>
                <a:ea typeface="Calibri" panose="020F0502020204030204" pitchFamily="34" charset="0"/>
              </a:rPr>
              <a:t> to </a:t>
            </a:r>
            <a:r>
              <a:rPr lang="pl-PL" sz="1900" dirty="0" err="1">
                <a:latin typeface="Calibri" panose="020F0502020204030204" pitchFamily="34" charset="0"/>
                <a:ea typeface="Calibri" panose="020F0502020204030204" pitchFamily="34" charset="0"/>
              </a:rPr>
              <a:t>which</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you</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use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it</a:t>
            </a:r>
            <a:r>
              <a:rPr lang="pl-PL" sz="1900" dirty="0">
                <a:latin typeface="Calibri" panose="020F0502020204030204" pitchFamily="34" charset="0"/>
                <a:ea typeface="Calibri" panose="020F0502020204030204" pitchFamily="34" charset="0"/>
              </a:rPr>
              <a:t>. The </a:t>
            </a:r>
            <a:r>
              <a:rPr lang="pl-PL" sz="1900" dirty="0" err="1">
                <a:latin typeface="Calibri" panose="020F0502020204030204" pitchFamily="34" charset="0"/>
                <a:ea typeface="Calibri" panose="020F0502020204030204" pitchFamily="34" charset="0"/>
              </a:rPr>
              <a:t>omission</a:t>
            </a:r>
            <a:r>
              <a:rPr lang="pl-PL" sz="1900" dirty="0">
                <a:latin typeface="Calibri" panose="020F0502020204030204" pitchFamily="34" charset="0"/>
                <a:ea typeface="Calibri" panose="020F0502020204030204" pitchFamily="34" charset="0"/>
              </a:rPr>
              <a:t> of </a:t>
            </a:r>
            <a:r>
              <a:rPr lang="pl-PL" sz="1900" dirty="0" err="1">
                <a:latin typeface="Calibri" panose="020F0502020204030204" pitchFamily="34" charset="0"/>
                <a:ea typeface="Calibri" panose="020F0502020204030204" pitchFamily="34" charset="0"/>
              </a:rPr>
              <a:t>even</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mentioning</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possible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ethical</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concerns</a:t>
            </a:r>
            <a:r>
              <a:rPr lang="pl-PL" sz="1900" dirty="0">
                <a:latin typeface="Calibri" panose="020F0502020204030204" pitchFamily="34" charset="0"/>
                <a:ea typeface="Calibri" panose="020F0502020204030204" pitchFamily="34" charset="0"/>
              </a:rPr>
              <a:t> with </a:t>
            </a:r>
            <a:r>
              <a:rPr lang="pl-PL" sz="1900" dirty="0" err="1">
                <a:latin typeface="Calibri" panose="020F0502020204030204" pitchFamily="34" charset="0"/>
                <a:ea typeface="Calibri" panose="020F0502020204030204" pitchFamily="34" charset="0"/>
              </a:rPr>
              <a:t>this</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technology</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is</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also</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unfortunate</a:t>
            </a:r>
            <a:r>
              <a:rPr lang="pl-PL" sz="1900" dirty="0">
                <a:latin typeface="Calibri" panose="020F0502020204030204" pitchFamily="34" charset="0"/>
                <a:ea typeface="Calibri" panose="020F0502020204030204" pitchFamily="34" charset="0"/>
              </a:rPr>
              <a:t>.  </a:t>
            </a:r>
          </a:p>
          <a:p>
            <a:r>
              <a:rPr lang="pl-PL" sz="1900" dirty="0">
                <a:latin typeface="Calibri" panose="020F0502020204030204" pitchFamily="34" charset="0"/>
                <a:ea typeface="Calibri" panose="020F0502020204030204" pitchFamily="34" charset="0"/>
              </a:rPr>
              <a:t>"AI" </a:t>
            </a:r>
            <a:r>
              <a:rPr lang="pl-PL" sz="1900" dirty="0" err="1">
                <a:latin typeface="Calibri" panose="020F0502020204030204" pitchFamily="34" charset="0"/>
                <a:ea typeface="Calibri" panose="020F0502020204030204" pitchFamily="34" charset="0"/>
              </a:rPr>
              <a:t>is</a:t>
            </a:r>
            <a:r>
              <a:rPr lang="pl-PL" sz="1900" dirty="0">
                <a:latin typeface="Calibri" panose="020F0502020204030204" pitchFamily="34" charset="0"/>
                <a:ea typeface="Calibri" panose="020F0502020204030204" pitchFamily="34" charset="0"/>
              </a:rPr>
              <a:t> a net *</a:t>
            </a:r>
            <a:r>
              <a:rPr lang="pl-PL" sz="1900" dirty="0" err="1">
                <a:latin typeface="Calibri" panose="020F0502020204030204" pitchFamily="34" charset="0"/>
                <a:ea typeface="Calibri" panose="020F0502020204030204" pitchFamily="34" charset="0"/>
              </a:rPr>
              <a:t>negative</a:t>
            </a:r>
            <a:r>
              <a:rPr lang="pl-PL" sz="1900" dirty="0">
                <a:latin typeface="Calibri" panose="020F0502020204030204" pitchFamily="34" charset="0"/>
                <a:ea typeface="Calibri" panose="020F0502020204030204" pitchFamily="34" charset="0"/>
              </a:rPr>
              <a:t>* for me (and the </a:t>
            </a:r>
            <a:r>
              <a:rPr lang="pl-PL" sz="1900" dirty="0" err="1">
                <a:latin typeface="Calibri" panose="020F0502020204030204" pitchFamily="34" charset="0"/>
                <a:ea typeface="Calibri" panose="020F0502020204030204" pitchFamily="34" charset="0"/>
              </a:rPr>
              <a:t>world</a:t>
            </a:r>
            <a:r>
              <a:rPr lang="pl-PL" sz="1900" dirty="0">
                <a:latin typeface="Calibri" panose="020F0502020204030204" pitchFamily="34" charset="0"/>
                <a:ea typeface="Calibri" panose="020F0502020204030204" pitchFamily="34" charset="0"/>
              </a:rPr>
              <a:t>), by a big </a:t>
            </a:r>
            <a:r>
              <a:rPr lang="pl-PL" sz="1900" dirty="0" err="1">
                <a:latin typeface="Calibri" panose="020F0502020204030204" pitchFamily="34" charset="0"/>
                <a:ea typeface="Calibri" panose="020F0502020204030204" pitchFamily="34" charset="0"/>
              </a:rPr>
              <a:t>margin</a:t>
            </a:r>
            <a:r>
              <a:rPr lang="pl-PL" sz="1900" dirty="0">
                <a:latin typeface="Calibri" panose="020F0502020204030204" pitchFamily="34" charset="0"/>
                <a:ea typeface="Calibri" panose="020F0502020204030204" pitchFamily="34" charset="0"/>
              </a:rPr>
              <a:t>. The </a:t>
            </a:r>
            <a:r>
              <a:rPr lang="pl-PL" sz="1900" dirty="0" err="1">
                <a:latin typeface="Calibri" panose="020F0502020204030204" pitchFamily="34" charset="0"/>
                <a:ea typeface="Calibri" panose="020F0502020204030204" pitchFamily="34" charset="0"/>
              </a:rPr>
              <a:t>relentless</a:t>
            </a:r>
            <a:r>
              <a:rPr lang="pl-PL" sz="1900" dirty="0">
                <a:latin typeface="Calibri" panose="020F0502020204030204" pitchFamily="34" charset="0"/>
                <a:ea typeface="Calibri" panose="020F0502020204030204" pitchFamily="34" charset="0"/>
              </a:rPr>
              <a:t> propaganda for </a:t>
            </a:r>
            <a:r>
              <a:rPr lang="pl-PL" sz="1900" dirty="0" err="1">
                <a:latin typeface="Calibri" panose="020F0502020204030204" pitchFamily="34" charset="0"/>
                <a:ea typeface="Calibri" panose="020F0502020204030204" pitchFamily="34" charset="0"/>
              </a:rPr>
              <a:t>it</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is</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draining</a:t>
            </a:r>
            <a:r>
              <a:rPr lang="pl-PL" sz="1900" dirty="0">
                <a:latin typeface="Calibri" panose="020F0502020204030204" pitchFamily="34" charset="0"/>
                <a:ea typeface="Calibri" panose="020F0502020204030204" pitchFamily="34" charset="0"/>
              </a:rPr>
              <a:t>. It </a:t>
            </a:r>
            <a:r>
              <a:rPr lang="pl-PL" sz="1900" dirty="0" err="1">
                <a:latin typeface="Calibri" panose="020F0502020204030204" pitchFamily="34" charset="0"/>
                <a:ea typeface="Calibri" panose="020F0502020204030204" pitchFamily="34" charset="0"/>
              </a:rPr>
              <a:t>makes</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it</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challenging</a:t>
            </a:r>
            <a:r>
              <a:rPr lang="pl-PL" sz="1900" dirty="0">
                <a:latin typeface="Calibri" panose="020F0502020204030204" pitchFamily="34" charset="0"/>
                <a:ea typeface="Calibri" panose="020F0502020204030204" pitchFamily="34" charset="0"/>
              </a:rPr>
              <a:t> to </a:t>
            </a:r>
            <a:r>
              <a:rPr lang="pl-PL" sz="1900" dirty="0" err="1">
                <a:latin typeface="Calibri" panose="020F0502020204030204" pitchFamily="34" charset="0"/>
                <a:ea typeface="Calibri" panose="020F0502020204030204" pitchFamily="34" charset="0"/>
              </a:rPr>
              <a:t>remain</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sane</a:t>
            </a:r>
            <a:r>
              <a:rPr lang="pl-PL" sz="1900" dirty="0">
                <a:latin typeface="Calibri" panose="020F0502020204030204" pitchFamily="34" charset="0"/>
                <a:ea typeface="Calibri" panose="020F0502020204030204" pitchFamily="34" charset="0"/>
              </a:rPr>
              <a:t> in a </a:t>
            </a:r>
            <a:r>
              <a:rPr lang="pl-PL" sz="1900" dirty="0" err="1">
                <a:latin typeface="Calibri" panose="020F0502020204030204" pitchFamily="34" charset="0"/>
                <a:ea typeface="Calibri" panose="020F0502020204030204" pitchFamily="34" charset="0"/>
              </a:rPr>
              <a:t>world</a:t>
            </a:r>
            <a:r>
              <a:rPr lang="pl-PL" sz="1900" dirty="0">
                <a:latin typeface="Calibri" panose="020F0502020204030204" pitchFamily="34" charset="0"/>
                <a:ea typeface="Calibri" panose="020F0502020204030204" pitchFamily="34" charset="0"/>
              </a:rPr>
              <a:t>/field/</a:t>
            </a:r>
            <a:r>
              <a:rPr lang="pl-PL" sz="1900" dirty="0" err="1">
                <a:latin typeface="Calibri" panose="020F0502020204030204" pitchFamily="34" charset="0"/>
                <a:ea typeface="Calibri" panose="020F0502020204030204" pitchFamily="34" charset="0"/>
              </a:rPr>
              <a:t>organization</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where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many</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people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seem</a:t>
            </a:r>
            <a:r>
              <a:rPr lang="pl-PL" sz="1900" dirty="0">
                <a:latin typeface="Calibri" panose="020F0502020204030204" pitchFamily="34" charset="0"/>
                <a:ea typeface="Calibri" panose="020F0502020204030204" pitchFamily="34" charset="0"/>
              </a:rPr>
              <a:t> to </a:t>
            </a:r>
            <a:r>
              <a:rPr lang="pl-PL" sz="1900" dirty="0" err="1">
                <a:latin typeface="Calibri" panose="020F0502020204030204" pitchFamily="34" charset="0"/>
                <a:ea typeface="Calibri" panose="020F0502020204030204" pitchFamily="34" charset="0"/>
              </a:rPr>
              <a:t>have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lost</a:t>
            </a:r>
            <a:r>
              <a:rPr lang="pl-PL" sz="1900" dirty="0">
                <a:latin typeface="Calibri" panose="020F0502020204030204" pitchFamily="34" charset="0"/>
                <a:ea typeface="Calibri" panose="020F0502020204030204" pitchFamily="34" charset="0"/>
              </a:rPr>
              <a:t> the plot and </a:t>
            </a:r>
            <a:r>
              <a:rPr lang="pl-PL" sz="1900" dirty="0" err="1">
                <a:latin typeface="Calibri" panose="020F0502020204030204" pitchFamily="34" charset="0"/>
                <a:ea typeface="Calibri" panose="020F0502020204030204" pitchFamily="34" charset="0"/>
              </a:rPr>
              <a:t>vibe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code</a:t>
            </a:r>
            <a:r>
              <a:rPr lang="pl-PL" sz="1900" dirty="0">
                <a:latin typeface="Calibri" panose="020F0502020204030204" pitchFamily="34" charset="0"/>
                <a:ea typeface="Calibri" panose="020F0502020204030204" pitchFamily="34" charset="0"/>
              </a:rPr>
              <a:t>/</a:t>
            </a:r>
            <a:r>
              <a:rPr lang="pl-PL" sz="1900" dirty="0" err="1">
                <a:latin typeface="Calibri" panose="020F0502020204030204" pitchFamily="34" charset="0"/>
                <a:ea typeface="Calibri" panose="020F0502020204030204" pitchFamily="34" charset="0"/>
              </a:rPr>
              <a:t>write</a:t>
            </a:r>
            <a:r>
              <a:rPr lang="pl-PL" sz="1900" dirty="0">
                <a:latin typeface="Calibri" panose="020F0502020204030204" pitchFamily="34" charset="0"/>
                <a:ea typeface="Calibri" panose="020F0502020204030204" pitchFamily="34" charset="0"/>
              </a:rPr>
              <a:t>/</a:t>
            </a:r>
            <a:r>
              <a:rPr lang="pl-PL" sz="1900" dirty="0" err="1">
                <a:latin typeface="Calibri" panose="020F0502020204030204" pitchFamily="34" charset="0"/>
                <a:ea typeface="Calibri" panose="020F0502020204030204" pitchFamily="34" charset="0"/>
              </a:rPr>
              <a:t>generate</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their</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way</a:t>
            </a:r>
            <a:r>
              <a:rPr lang="pl-PL" sz="1900" dirty="0">
                <a:latin typeface="Calibri" panose="020F0502020204030204" pitchFamily="34" charset="0"/>
                <a:ea typeface="Calibri" panose="020F0502020204030204" pitchFamily="34" charset="0"/>
              </a:rPr>
              <a:t> to a </a:t>
            </a:r>
            <a:r>
              <a:rPr lang="pl-PL" sz="1900" dirty="0" err="1">
                <a:latin typeface="Calibri" panose="020F0502020204030204" pitchFamily="34" charset="0"/>
                <a:ea typeface="Calibri" panose="020F0502020204030204" pitchFamily="34" charset="0"/>
              </a:rPr>
              <a:t>fascist</a:t>
            </a:r>
            <a:r>
              <a:rPr lang="pl-PL" sz="1900" dirty="0">
                <a:latin typeface="Calibri" panose="020F0502020204030204" pitchFamily="34" charset="0"/>
                <a:ea typeface="Calibri" panose="020F0502020204030204" pitchFamily="34" charset="0"/>
              </a:rPr>
              <a:t> </a:t>
            </a:r>
            <a:r>
              <a:rPr lang="pl-PL" sz="1900" dirty="0" err="1">
                <a:latin typeface="Calibri" panose="020F0502020204030204" pitchFamily="34" charset="0"/>
                <a:ea typeface="Calibri" panose="020F0502020204030204" pitchFamily="34" charset="0"/>
              </a:rPr>
              <a:t>dystopia</a:t>
            </a:r>
            <a:r>
              <a:rPr lang="pl-PL" sz="1900" dirty="0">
                <a:latin typeface="Calibri" panose="020F0502020204030204" pitchFamily="34" charset="0"/>
                <a:ea typeface="Calibri" panose="020F0502020204030204" pitchFamily="34" charset="0"/>
              </a:rPr>
              <a:t>.</a:t>
            </a:r>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12</a:t>
            </a:fld>
            <a:endParaRPr lang="en-GB"/>
          </a:p>
        </p:txBody>
      </p:sp>
    </p:spTree>
    <p:extLst>
      <p:ext uri="{BB962C8B-B14F-4D97-AF65-F5344CB8AC3E}">
        <p14:creationId xmlns:p14="http://schemas.microsoft.com/office/powerpoint/2010/main" val="2147469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Almost all respondents indicate:</a:t>
            </a:r>
          </a:p>
          <a:p>
            <a:pPr lvl="1"/>
            <a:r>
              <a:rPr lang="en-US" dirty="0"/>
              <a:t>Manual code review</a:t>
            </a:r>
          </a:p>
          <a:p>
            <a:pPr lvl="1"/>
            <a:r>
              <a:rPr lang="en-US" dirty="0"/>
              <a:t>Unit testing</a:t>
            </a:r>
          </a:p>
          <a:p>
            <a:pPr lvl="1"/>
            <a:r>
              <a:rPr lang="en-US" dirty="0"/>
              <a:t>Static analysis (e.g., SonarQube)</a:t>
            </a:r>
          </a:p>
          <a:p>
            <a:pPr lvl="1"/>
            <a:r>
              <a:rPr lang="en-US" dirty="0"/>
              <a:t>Security scanning</a:t>
            </a:r>
          </a:p>
          <a:p>
            <a:pPr lvl="1"/>
            <a:r>
              <a:rPr lang="en-US" dirty="0"/>
              <a:t>Runtime testing </a:t>
            </a:r>
            <a:endParaRPr lang="pl-PL" dirty="0"/>
          </a:p>
          <a:p>
            <a:pPr defTabSz="965972">
              <a:defRPr/>
            </a:pPr>
            <a:r>
              <a:rPr lang="pl-PL" b="0" i="0" dirty="0">
                <a:effectLst/>
                <a:latin typeface="Segoe UI" panose="020B0502040204020203" pitchFamily="34" charset="0"/>
              </a:rPr>
              <a:t>-&gt; pełny, klasyczny </a:t>
            </a:r>
            <a:r>
              <a:rPr lang="pl-PL" b="0" i="0" dirty="0" err="1">
                <a:effectLst/>
                <a:latin typeface="Segoe UI" panose="020B0502040204020203" pitchFamily="34" charset="0"/>
              </a:rPr>
              <a:t>stack</a:t>
            </a:r>
            <a:r>
              <a:rPr lang="pl-PL" b="0" i="0" dirty="0">
                <a:effectLst/>
                <a:latin typeface="Segoe UI" panose="020B0502040204020203" pitchFamily="34" charset="0"/>
              </a:rPr>
              <a:t> kontroli jakości</a:t>
            </a:r>
          </a:p>
          <a:p>
            <a:pPr fontAlgn="t"/>
            <a:r>
              <a:rPr lang="pl-PL" b="0" i="0" dirty="0">
                <a:effectLst/>
                <a:latin typeface="Segoe UI" panose="020B0502040204020203" pitchFamily="34" charset="0"/>
              </a:rPr>
              <a:t>-&gt; To dokładnie wpisuje się w klasyczny model engineering:</a:t>
            </a:r>
          </a:p>
          <a:p>
            <a:pPr fontAlgn="t">
              <a:buFont typeface="Arial" panose="020B0604020202020204" pitchFamily="34" charset="0"/>
              <a:buChar char="•"/>
            </a:pPr>
            <a:r>
              <a:rPr lang="pl-PL" b="0" i="0" dirty="0" err="1">
                <a:effectLst/>
                <a:latin typeface="Segoe UI" panose="020B0502040204020203" pitchFamily="34" charset="0"/>
              </a:rPr>
              <a:t>verification</a:t>
            </a:r>
            <a:r>
              <a:rPr lang="pl-PL" b="0" i="0" dirty="0">
                <a:effectLst/>
                <a:latin typeface="Segoe UI" panose="020B0502040204020203" pitchFamily="34" charset="0"/>
              </a:rPr>
              <a:t> = „czy budujemy poprawnie”</a:t>
            </a:r>
          </a:p>
          <a:p>
            <a:pPr fontAlgn="t">
              <a:buFont typeface="Arial" panose="020B0604020202020204" pitchFamily="34" charset="0"/>
              <a:buChar char="•"/>
            </a:pPr>
            <a:r>
              <a:rPr lang="pl-PL" b="0" i="0" dirty="0" err="1">
                <a:effectLst/>
                <a:latin typeface="Segoe UI" panose="020B0502040204020203" pitchFamily="34" charset="0"/>
              </a:rPr>
              <a:t>validation</a:t>
            </a:r>
            <a:r>
              <a:rPr lang="pl-PL" b="0" i="0" dirty="0">
                <a:effectLst/>
                <a:latin typeface="Segoe UI" panose="020B0502040204020203" pitchFamily="34" charset="0"/>
              </a:rPr>
              <a:t> = „czy działa poprawnie”</a:t>
            </a:r>
          </a:p>
          <a:p>
            <a:pPr defTabSz="965972">
              <a:defRPr/>
            </a:pPr>
            <a:endParaRPr lang="pl-PL" b="0" i="0" dirty="0">
              <a:effectLst/>
              <a:latin typeface="Segoe UI" panose="020B0502040204020203" pitchFamily="34" charset="0"/>
            </a:endParaRPr>
          </a:p>
          <a:p>
            <a:pPr defTabSz="965972">
              <a:defRPr/>
            </a:pPr>
            <a:endParaRPr lang="en-US" dirty="0"/>
          </a:p>
          <a:p>
            <a:r>
              <a:rPr lang="pl-PL" dirty="0"/>
              <a:t>Trust </a:t>
            </a:r>
            <a:r>
              <a:rPr lang="pl-PL" dirty="0" err="1"/>
              <a:t>level</a:t>
            </a:r>
            <a:r>
              <a:rPr lang="pl-PL" dirty="0"/>
              <a:t> (z ankiety)</a:t>
            </a:r>
          </a:p>
          <a:p>
            <a:r>
              <a:rPr lang="pl-PL" dirty="0"/>
              <a:t>Dominujące: </a:t>
            </a:r>
            <a:r>
              <a:rPr lang="pl-PL" dirty="0" err="1"/>
              <a:t>Moderate</a:t>
            </a:r>
            <a:r>
              <a:rPr lang="pl-PL" dirty="0"/>
              <a:t> trust</a:t>
            </a:r>
          </a:p>
          <a:p>
            <a:r>
              <a:rPr lang="pl-PL" dirty="0"/>
              <a:t>Występuje też: </a:t>
            </a:r>
            <a:r>
              <a:rPr lang="pl-PL" dirty="0" err="1"/>
              <a:t>Low</a:t>
            </a:r>
            <a:r>
              <a:rPr lang="pl-PL" dirty="0"/>
              <a:t> trust</a:t>
            </a:r>
          </a:p>
          <a:p>
            <a:r>
              <a:rPr lang="pl-PL" dirty="0"/>
              <a:t>Brak: wysokiego, bezwarunkowego zaufania</a:t>
            </a:r>
          </a:p>
          <a:p>
            <a:r>
              <a:rPr lang="pl-PL" dirty="0"/>
              <a:t>-&gt; Innymi słowy: zaufanie do AI jest ograniczone i ostrożne</a:t>
            </a:r>
          </a:p>
          <a:p>
            <a:r>
              <a:rPr lang="pl-PL" dirty="0"/>
              <a:t>Message: </a:t>
            </a:r>
            <a:r>
              <a:rPr lang="en-US" dirty="0"/>
              <a:t>Low-to-moderate trust in AI is compensated by very strong verification practices</a:t>
            </a:r>
          </a:p>
          <a:p>
            <a:endParaRPr lang="pl-PL" dirty="0"/>
          </a:p>
          <a:p>
            <a:pPr fontAlgn="t">
              <a:buFont typeface="Arial" panose="020B0604020202020204" pitchFamily="34" charset="0"/>
              <a:buChar char="•"/>
            </a:pPr>
            <a:r>
              <a:rPr lang="pl-PL" b="0" i="0" dirty="0">
                <a:effectLst/>
                <a:latin typeface="Segoe UI" panose="020B0502040204020203" pitchFamily="34" charset="0"/>
              </a:rPr>
              <a:t>AI zwiększa produktywność</a:t>
            </a:r>
          </a:p>
          <a:p>
            <a:pPr fontAlgn="t">
              <a:buFont typeface="Arial" panose="020B0604020202020204" pitchFamily="34" charset="0"/>
              <a:buChar char="•"/>
            </a:pPr>
            <a:r>
              <a:rPr lang="pl-PL" b="0" i="0" dirty="0">
                <a:effectLst/>
                <a:latin typeface="Segoe UI" panose="020B0502040204020203" pitchFamily="34" charset="0"/>
              </a:rPr>
              <a:t>ALE jednocześnie: </a:t>
            </a:r>
          </a:p>
          <a:p>
            <a:pPr marL="784852" lvl="1" indent="-301866" fontAlgn="t">
              <a:buFont typeface="Arial" panose="020B0604020202020204" pitchFamily="34" charset="0"/>
              <a:buChar char="•"/>
            </a:pPr>
            <a:r>
              <a:rPr lang="pl-PL" b="0" i="0" dirty="0">
                <a:effectLst/>
                <a:latin typeface="Segoe UI" panose="020B0502040204020203" pitchFamily="34" charset="0"/>
              </a:rPr>
              <a:t>zwiększa </a:t>
            </a:r>
            <a:r>
              <a:rPr lang="pl-PL" b="1" i="0" dirty="0">
                <a:effectLst/>
                <a:latin typeface="Segoe UI" panose="020B0502040204020203" pitchFamily="34" charset="0"/>
              </a:rPr>
              <a:t>ryzyko błędów / </a:t>
            </a:r>
            <a:r>
              <a:rPr lang="pl-PL" b="1" i="0" dirty="0" err="1">
                <a:effectLst/>
                <a:latin typeface="Segoe UI" panose="020B0502040204020203" pitchFamily="34" charset="0"/>
              </a:rPr>
              <a:t>hallucination</a:t>
            </a:r>
            <a:endParaRPr lang="pl-PL" b="0" i="0" dirty="0">
              <a:effectLst/>
              <a:latin typeface="Segoe UI" panose="020B0502040204020203" pitchFamily="34" charset="0"/>
            </a:endParaRPr>
          </a:p>
          <a:p>
            <a:pPr marL="784852" lvl="1" indent="-301866" fontAlgn="t">
              <a:buFont typeface="Arial" panose="020B0604020202020204" pitchFamily="34" charset="0"/>
              <a:buChar char="•"/>
            </a:pPr>
            <a:r>
              <a:rPr lang="pl-PL" b="0" i="0" dirty="0">
                <a:effectLst/>
                <a:latin typeface="Segoe UI" panose="020B0502040204020203" pitchFamily="34" charset="0"/>
              </a:rPr>
              <a:t>powoduje </a:t>
            </a:r>
            <a:r>
              <a:rPr lang="pl-PL" b="1" i="0" dirty="0">
                <a:effectLst/>
                <a:latin typeface="Segoe UI" panose="020B0502040204020203" pitchFamily="34" charset="0"/>
              </a:rPr>
              <a:t>nadmiarową walidację</a:t>
            </a:r>
            <a:endParaRPr lang="pl-PL" b="0" i="0" dirty="0">
              <a:effectLst/>
              <a:latin typeface="Segoe UI" panose="020B0502040204020203" pitchFamily="34" charset="0"/>
            </a:endParaRPr>
          </a:p>
          <a:p>
            <a:pPr fontAlgn="t"/>
            <a:r>
              <a:rPr lang="pl-PL" b="0" i="0" dirty="0">
                <a:effectLst/>
                <a:latin typeface="Segoe UI" panose="020B0502040204020203" pitchFamily="34" charset="0"/>
              </a:rPr>
              <a:t>Dlatego obserwujemy:</a:t>
            </a:r>
          </a:p>
          <a:p>
            <a:pPr fontAlgn="t"/>
            <a:r>
              <a:rPr lang="pl-PL" b="1" i="0" dirty="0">
                <a:effectLst/>
                <a:latin typeface="Segoe UI" panose="020B0502040204020203" pitchFamily="34" charset="0"/>
              </a:rPr>
              <a:t>więcej AI → więcej </a:t>
            </a:r>
            <a:r>
              <a:rPr lang="pl-PL" b="1" i="0" dirty="0" err="1">
                <a:effectLst/>
                <a:latin typeface="Segoe UI" panose="020B0502040204020203" pitchFamily="34" charset="0"/>
              </a:rPr>
              <a:t>verification</a:t>
            </a:r>
            <a:r>
              <a:rPr lang="pl-PL" b="1" i="0" dirty="0">
                <a:effectLst/>
                <a:latin typeface="Segoe UI" panose="020B0502040204020203" pitchFamily="34" charset="0"/>
              </a:rPr>
              <a:t>, nie mniej</a:t>
            </a:r>
            <a:endParaRPr lang="pl-PL" b="0" i="0" dirty="0">
              <a:effectLst/>
              <a:latin typeface="Segoe UI" panose="020B0502040204020203" pitchFamily="34" charset="0"/>
            </a:endParaRPr>
          </a:p>
          <a:p>
            <a:endParaRPr lang="pl-PL" dirty="0"/>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13</a:t>
            </a:fld>
            <a:endParaRPr lang="en-GB"/>
          </a:p>
        </p:txBody>
      </p:sp>
    </p:spTree>
    <p:extLst>
      <p:ext uri="{BB962C8B-B14F-4D97-AF65-F5344CB8AC3E}">
        <p14:creationId xmlns:p14="http://schemas.microsoft.com/office/powerpoint/2010/main" val="393924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65972">
              <a:defRPr/>
            </a:pPr>
            <a:r>
              <a:rPr lang="en-US" dirty="0"/>
              <a:t>Gap: AI adoption is ahead of governance</a:t>
            </a:r>
            <a:endParaRPr lang="pl-PL" dirty="0"/>
          </a:p>
          <a:p>
            <a:pPr defTabSz="965972">
              <a:defRPr/>
            </a:pPr>
            <a:endParaRPr lang="pl-PL" dirty="0"/>
          </a:p>
          <a:p>
            <a:pPr defTabSz="965972">
              <a:defRPr/>
            </a:pPr>
            <a:r>
              <a:rPr lang="en-US" dirty="0"/>
              <a:t>4. Transition slide - From Insights to Action</a:t>
            </a:r>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15</a:t>
            </a:fld>
            <a:endParaRPr lang="en-GB"/>
          </a:p>
        </p:txBody>
      </p:sp>
    </p:spTree>
    <p:extLst>
      <p:ext uri="{BB962C8B-B14F-4D97-AF65-F5344CB8AC3E}">
        <p14:creationId xmlns:p14="http://schemas.microsoft.com/office/powerpoint/2010/main" val="1371166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Developer guidelines</a:t>
            </a:r>
          </a:p>
          <a:p>
            <a:pPr lvl="1"/>
            <a:r>
              <a:rPr lang="en-US" dirty="0"/>
              <a:t>Published guidance on AI-generated code security</a:t>
            </a:r>
            <a:r>
              <a:rPr lang="pl-PL" dirty="0"/>
              <a:t>: </a:t>
            </a:r>
            <a:r>
              <a:rPr lang="en-US" dirty="0">
                <a:hlinkClick r:id="rId3"/>
              </a:rPr>
              <a:t>Security in AI-Generated Code Guideline - GEANT Software Development Support - GÉANT federated confluence</a:t>
            </a:r>
            <a:endParaRPr lang="en-US" dirty="0"/>
          </a:p>
          <a:p>
            <a:r>
              <a:rPr lang="en-US" dirty="0"/>
              <a:t>Key recommendations: </a:t>
            </a:r>
          </a:p>
          <a:p>
            <a:pPr lvl="1"/>
            <a:r>
              <a:rPr lang="en-US" dirty="0"/>
              <a:t>Treat AI-generated code as untrusted input</a:t>
            </a:r>
          </a:p>
          <a:p>
            <a:pPr lvl="1"/>
            <a:r>
              <a:rPr lang="en-US" dirty="0"/>
              <a:t>Enforce security controls and validation</a:t>
            </a:r>
          </a:p>
          <a:p>
            <a:pPr lvl="1"/>
            <a:r>
              <a:rPr lang="en-US" dirty="0"/>
              <a:t>Integrate into standard SDLC</a:t>
            </a:r>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16</a:t>
            </a:fld>
            <a:endParaRPr lang="en-GB"/>
          </a:p>
        </p:txBody>
      </p:sp>
    </p:spTree>
    <p:extLst>
      <p:ext uri="{BB962C8B-B14F-4D97-AF65-F5344CB8AC3E}">
        <p14:creationId xmlns:p14="http://schemas.microsoft.com/office/powerpoint/2010/main" val="357611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Goal: Build AI </a:t>
            </a:r>
            <a:r>
              <a:rPr lang="pl-PL" dirty="0" err="1"/>
              <a:t>skills</a:t>
            </a:r>
            <a:r>
              <a:rPr lang="en-US" dirty="0"/>
              <a:t> + security awareness across developers.</a:t>
            </a:r>
          </a:p>
          <a:p>
            <a:pPr lvl="0"/>
            <a:endParaRPr lang="pl-PL" dirty="0"/>
          </a:p>
          <a:p>
            <a:pPr lvl="0"/>
            <a:r>
              <a:rPr lang="en-US" dirty="0">
                <a:hlinkClick r:id="rId3"/>
              </a:rPr>
              <a:t>School of Software Engineering - GEANT Software Development Support - GÉANT federated confluence</a:t>
            </a:r>
            <a:endParaRPr lang="pl-PL" dirty="0"/>
          </a:p>
          <a:p>
            <a:pPr lvl="1"/>
            <a:endParaRPr lang="pl-PL" dirty="0"/>
          </a:p>
          <a:p>
            <a:pPr lvl="0"/>
            <a:r>
              <a:rPr lang="pl-PL" b="0" i="0" dirty="0">
                <a:solidFill>
                  <a:srgbClr val="777777"/>
                </a:solidFill>
                <a:effectLst/>
                <a:latin typeface="Roboto" panose="02000000000000000000" pitchFamily="2" charset="0"/>
              </a:rPr>
              <a:t>SCT 25: </a:t>
            </a:r>
            <a:r>
              <a:rPr lang="en-US" b="0" i="0" dirty="0">
                <a:solidFill>
                  <a:srgbClr val="777777"/>
                </a:solidFill>
                <a:effectLst/>
                <a:latin typeface="Roboto" panose="02000000000000000000" pitchFamily="2" charset="0"/>
              </a:rPr>
              <a:t>security of AI and large language model (LLM) systems</a:t>
            </a:r>
            <a:endParaRPr lang="pl-PL" b="0" i="0" dirty="0">
              <a:solidFill>
                <a:srgbClr val="777777"/>
              </a:solidFill>
              <a:effectLst/>
              <a:latin typeface="Roboto" panose="02000000000000000000" pitchFamily="2" charset="0"/>
            </a:endParaRPr>
          </a:p>
          <a:p>
            <a:pPr algn="l">
              <a:buFont typeface="Arial" panose="020B0604020202020204" pitchFamily="34" charset="0"/>
              <a:buChar char="•"/>
            </a:pPr>
            <a:r>
              <a:rPr lang="en-US" b="0" i="0" dirty="0">
                <a:solidFill>
                  <a:srgbClr val="777777"/>
                </a:solidFill>
                <a:effectLst/>
                <a:latin typeface="Roboto" panose="02000000000000000000" pitchFamily="2" charset="0"/>
              </a:rPr>
              <a:t>An introduction to AI and LLM mysteries</a:t>
            </a:r>
          </a:p>
          <a:p>
            <a:pPr algn="l">
              <a:buFont typeface="Arial" panose="020B0604020202020204" pitchFamily="34" charset="0"/>
              <a:buChar char="•"/>
            </a:pPr>
            <a:r>
              <a:rPr lang="en-US" b="1" i="0" dirty="0">
                <a:solidFill>
                  <a:srgbClr val="777777"/>
                </a:solidFill>
                <a:effectLst/>
                <a:latin typeface="Aptos"/>
              </a:rPr>
              <a:t>Threats classification</a:t>
            </a:r>
            <a:r>
              <a:rPr lang="en-US" b="0" i="0" dirty="0">
                <a:solidFill>
                  <a:srgbClr val="777777"/>
                </a:solidFill>
                <a:effectLst/>
                <a:latin typeface="Roboto" panose="02000000000000000000" pitchFamily="2" charset="0"/>
              </a:rPr>
              <a:t>, based on relevant OWASP standards and Top 10s</a:t>
            </a:r>
          </a:p>
          <a:p>
            <a:pPr algn="l">
              <a:buFont typeface="Arial" panose="020B0604020202020204" pitchFamily="34" charset="0"/>
              <a:buChar char="•"/>
            </a:pPr>
            <a:r>
              <a:rPr lang="en-US" b="1" i="0" dirty="0" err="1">
                <a:solidFill>
                  <a:srgbClr val="777777"/>
                </a:solidFill>
                <a:effectLst/>
                <a:latin typeface="Aptos"/>
              </a:rPr>
              <a:t>HackLLMe</a:t>
            </a:r>
            <a:r>
              <a:rPr lang="en-US" b="1" i="0" dirty="0">
                <a:solidFill>
                  <a:srgbClr val="777777"/>
                </a:solidFill>
                <a:effectLst/>
                <a:latin typeface="Aptos"/>
              </a:rPr>
              <a:t> contest </a:t>
            </a:r>
            <a:r>
              <a:rPr lang="en-US" b="0" i="0" dirty="0">
                <a:solidFill>
                  <a:srgbClr val="777777"/>
                </a:solidFill>
                <a:effectLst/>
                <a:latin typeface="Roboto" panose="02000000000000000000" pitchFamily="2" charset="0"/>
              </a:rPr>
              <a:t>- a new version of the SCT </a:t>
            </a:r>
            <a:r>
              <a:rPr lang="en-US" b="1" i="0" dirty="0">
                <a:solidFill>
                  <a:srgbClr val="777777"/>
                </a:solidFill>
                <a:effectLst/>
                <a:latin typeface="Aptos"/>
              </a:rPr>
              <a:t>practical hacking workshop</a:t>
            </a:r>
            <a:r>
              <a:rPr lang="en-US" b="0" i="0" dirty="0">
                <a:solidFill>
                  <a:srgbClr val="777777"/>
                </a:solidFill>
                <a:effectLst/>
                <a:latin typeface="Roboto" panose="02000000000000000000" pitchFamily="2" charset="0"/>
              </a:rPr>
              <a:t>!</a:t>
            </a:r>
          </a:p>
          <a:p>
            <a:pPr algn="l">
              <a:buFont typeface="Arial" panose="020B0604020202020204" pitchFamily="34" charset="0"/>
              <a:buChar char="•"/>
            </a:pPr>
            <a:r>
              <a:rPr lang="en-US" b="0" i="0" dirty="0">
                <a:solidFill>
                  <a:srgbClr val="777777"/>
                </a:solidFill>
                <a:effectLst/>
                <a:latin typeface="Roboto" panose="02000000000000000000" pitchFamily="2" charset="0"/>
              </a:rPr>
              <a:t>Approaches to </a:t>
            </a:r>
            <a:r>
              <a:rPr lang="en-US" b="1" i="0" dirty="0">
                <a:solidFill>
                  <a:srgbClr val="777777"/>
                </a:solidFill>
                <a:effectLst/>
                <a:latin typeface="Aptos"/>
              </a:rPr>
              <a:t>protect AI and LLM systems </a:t>
            </a:r>
            <a:r>
              <a:rPr lang="en-US" b="0" i="0" dirty="0">
                <a:solidFill>
                  <a:srgbClr val="777777"/>
                </a:solidFill>
                <a:effectLst/>
                <a:latin typeface="Roboto" panose="02000000000000000000" pitchFamily="2" charset="0"/>
              </a:rPr>
              <a:t>against classical hacking and domain threats</a:t>
            </a:r>
          </a:p>
          <a:p>
            <a:pPr lvl="0"/>
            <a:endParaRPr lang="en-US" dirty="0"/>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17</a:t>
            </a:fld>
            <a:endParaRPr lang="en-GB"/>
          </a:p>
        </p:txBody>
      </p:sp>
    </p:spTree>
    <p:extLst>
      <p:ext uri="{BB962C8B-B14F-4D97-AF65-F5344CB8AC3E}">
        <p14:creationId xmlns:p14="http://schemas.microsoft.com/office/powerpoint/2010/main" val="1621706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err="1"/>
              <a:t>Spend</a:t>
            </a:r>
            <a:r>
              <a:rPr lang="pl-PL" dirty="0"/>
              <a:t> a </a:t>
            </a:r>
            <a:r>
              <a:rPr lang="pl-PL" dirty="0" err="1"/>
              <a:t>couple</a:t>
            </a:r>
            <a:r>
              <a:rPr lang="pl-PL" dirty="0"/>
              <a:t> of </a:t>
            </a:r>
            <a:r>
              <a:rPr lang="pl-PL" dirty="0" err="1"/>
              <a:t>minutes</a:t>
            </a:r>
            <a:r>
              <a:rPr lang="pl-PL" dirty="0"/>
              <a:t> </a:t>
            </a:r>
            <a:r>
              <a:rPr lang="pl-PL" dirty="0" err="1"/>
              <a:t>about</a:t>
            </a:r>
            <a:r>
              <a:rPr lang="pl-PL" dirty="0"/>
              <a:t> </a:t>
            </a:r>
            <a:r>
              <a:rPr lang="pl-PL" dirty="0" err="1"/>
              <a:t>it</a:t>
            </a:r>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18</a:t>
            </a:fld>
            <a:endParaRPr lang="en-GB"/>
          </a:p>
        </p:txBody>
      </p:sp>
    </p:spTree>
    <p:extLst>
      <p:ext uri="{BB962C8B-B14F-4D97-AF65-F5344CB8AC3E}">
        <p14:creationId xmlns:p14="http://schemas.microsoft.com/office/powerpoint/2010/main" val="282262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Agents and tooling</a:t>
            </a:r>
            <a:r>
              <a:rPr lang="pl-PL" dirty="0"/>
              <a:t> (</a:t>
            </a:r>
            <a:r>
              <a:rPr lang="pl-PL" dirty="0" err="1"/>
              <a:t>future</a:t>
            </a:r>
            <a:r>
              <a:rPr lang="pl-PL" dirty="0"/>
              <a:t>)</a:t>
            </a:r>
            <a:endParaRPr lang="en-US" dirty="0"/>
          </a:p>
          <a:p>
            <a:pPr lvl="1"/>
            <a:r>
              <a:rPr lang="en-US" dirty="0"/>
              <a:t>Open source coding agents (e.g., </a:t>
            </a:r>
            <a:r>
              <a:rPr lang="en-US" dirty="0" err="1"/>
              <a:t>OpenCode</a:t>
            </a:r>
            <a:r>
              <a:rPr lang="en-US" dirty="0"/>
              <a:t>)</a:t>
            </a:r>
          </a:p>
          <a:p>
            <a:pPr lvl="1"/>
            <a:r>
              <a:rPr lang="en-US" dirty="0"/>
              <a:t>IDE-based agents (JetBrains – planned) </a:t>
            </a:r>
          </a:p>
          <a:p>
            <a:endParaRPr lang="pl-PL" dirty="0"/>
          </a:p>
          <a:p>
            <a:r>
              <a:rPr lang="en-US" dirty="0"/>
              <a:t>Prompt-driven structured review:</a:t>
            </a:r>
          </a:p>
          <a:p>
            <a:pPr lvl="1"/>
            <a:r>
              <a:rPr lang="en-US" dirty="0"/>
              <a:t>Focus strictly on security issues</a:t>
            </a:r>
          </a:p>
          <a:p>
            <a:pPr lvl="1"/>
            <a:r>
              <a:rPr lang="en-US" dirty="0"/>
              <a:t>Identify: </a:t>
            </a:r>
          </a:p>
          <a:p>
            <a:pPr lvl="2"/>
            <a:r>
              <a:rPr lang="en-US" dirty="0"/>
              <a:t>Input validation flaws</a:t>
            </a:r>
          </a:p>
          <a:p>
            <a:pPr lvl="2"/>
            <a:r>
              <a:rPr lang="en-US" dirty="0"/>
              <a:t>Authentication/authorization issues</a:t>
            </a:r>
          </a:p>
          <a:p>
            <a:pPr lvl="2"/>
            <a:r>
              <a:rPr lang="en-US" dirty="0"/>
              <a:t>Injection vulnerabilities</a:t>
            </a:r>
          </a:p>
          <a:p>
            <a:pPr lvl="1"/>
            <a:r>
              <a:rPr lang="en-US" dirty="0"/>
              <a:t>Secrets handling problems</a:t>
            </a:r>
          </a:p>
          <a:p>
            <a:r>
              <a:rPr lang="en-US" dirty="0"/>
              <a:t>Require: </a:t>
            </a:r>
          </a:p>
          <a:p>
            <a:pPr lvl="1"/>
            <a:r>
              <a:rPr lang="en-US" dirty="0"/>
              <a:t>Severity, confidence, CWE classification</a:t>
            </a:r>
          </a:p>
          <a:p>
            <a:pPr lvl="1"/>
            <a:r>
              <a:rPr lang="en-US" dirty="0"/>
              <a:t>Attack scenarios</a:t>
            </a:r>
          </a:p>
          <a:p>
            <a:pPr lvl="1"/>
            <a:r>
              <a:rPr lang="en-US" dirty="0"/>
              <a:t>Concrete remediation steps</a:t>
            </a:r>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19</a:t>
            </a:fld>
            <a:endParaRPr lang="en-GB"/>
          </a:p>
        </p:txBody>
      </p:sp>
    </p:spTree>
    <p:extLst>
      <p:ext uri="{BB962C8B-B14F-4D97-AF65-F5344CB8AC3E}">
        <p14:creationId xmlns:p14="http://schemas.microsoft.com/office/powerpoint/2010/main" val="3143584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20</a:t>
            </a:fld>
            <a:endParaRPr lang="en-GB"/>
          </a:p>
        </p:txBody>
      </p:sp>
    </p:spTree>
    <p:extLst>
      <p:ext uri="{BB962C8B-B14F-4D97-AF65-F5344CB8AC3E}">
        <p14:creationId xmlns:p14="http://schemas.microsoft.com/office/powerpoint/2010/main" val="32890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Well, here we are at *the* networking conference, it *is* 2026, so the obvious next word here is …</a:t>
            </a:r>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2</a:t>
            </a:fld>
            <a:endParaRPr lang="en-GB"/>
          </a:p>
        </p:txBody>
      </p:sp>
    </p:spTree>
    <p:extLst>
      <p:ext uri="{BB962C8B-B14F-4D97-AF65-F5344CB8AC3E}">
        <p14:creationId xmlns:p14="http://schemas.microsoft.com/office/powerpoint/2010/main" val="940215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AI </a:t>
            </a:r>
            <a:r>
              <a:rPr lang="pl-PL" dirty="0" err="1"/>
              <a:t>its</a:t>
            </a:r>
            <a:r>
              <a:rPr lang="pl-PL" dirty="0"/>
              <a:t> a </a:t>
            </a:r>
            <a:r>
              <a:rPr lang="pl-PL" dirty="0" err="1"/>
              <a:t>tool</a:t>
            </a:r>
            <a:r>
              <a:rPr lang="pl-PL" dirty="0"/>
              <a:t>, we want to </a:t>
            </a:r>
            <a:r>
              <a:rPr lang="pl-PL" dirty="0" err="1"/>
              <a:t>build</a:t>
            </a:r>
            <a:r>
              <a:rPr lang="pl-PL" dirty="0"/>
              <a:t> </a:t>
            </a:r>
            <a:r>
              <a:rPr lang="pl-PL" dirty="0" err="1"/>
              <a:t>active</a:t>
            </a:r>
            <a:r>
              <a:rPr lang="pl-PL" dirty="0"/>
              <a:t> SW </a:t>
            </a:r>
            <a:r>
              <a:rPr lang="pl-PL" dirty="0" err="1"/>
              <a:t>devel</a:t>
            </a:r>
            <a:r>
              <a:rPr lang="pl-PL" dirty="0"/>
              <a:t> </a:t>
            </a:r>
            <a:r>
              <a:rPr lang="pl-PL" dirty="0" err="1"/>
              <a:t>community</a:t>
            </a:r>
            <a:endParaRPr lang="pl-PL" dirty="0"/>
          </a:p>
          <a:p>
            <a:endParaRPr lang="pl-PL" dirty="0"/>
          </a:p>
          <a:p>
            <a:r>
              <a:rPr lang="en-US" dirty="0"/>
              <a:t>Motivation</a:t>
            </a:r>
          </a:p>
          <a:p>
            <a:pPr lvl="1"/>
            <a:r>
              <a:rPr lang="en-US" dirty="0"/>
              <a:t>Active SW projects: 44</a:t>
            </a:r>
          </a:p>
          <a:p>
            <a:pPr lvl="1"/>
            <a:r>
              <a:rPr lang="pl-PL" dirty="0"/>
              <a:t>P</a:t>
            </a:r>
            <a:r>
              <a:rPr lang="en-US" dirty="0" err="1"/>
              <a:t>rojects</a:t>
            </a:r>
            <a:r>
              <a:rPr lang="en-US" dirty="0"/>
              <a:t> marked as GN5-2: 37</a:t>
            </a:r>
            <a:endParaRPr lang="pl-PL" dirty="0"/>
          </a:p>
          <a:p>
            <a:pPr lvl="1"/>
            <a:r>
              <a:rPr lang="en-US" b="0" i="0" dirty="0">
                <a:solidFill>
                  <a:srgbClr val="172B4D"/>
                </a:solidFill>
                <a:effectLst/>
                <a:latin typeface="-apple-system"/>
              </a:rPr>
              <a:t>-GN5.2 SW contributors: </a:t>
            </a:r>
            <a:r>
              <a:rPr lang="en-US" b="0" i="0" dirty="0">
                <a:solidFill>
                  <a:srgbClr val="C9372C"/>
                </a:solidFill>
                <a:effectLst/>
                <a:latin typeface="-apple-system"/>
              </a:rPr>
              <a:t>107</a:t>
            </a:r>
            <a:br>
              <a:rPr lang="en-US" dirty="0"/>
            </a:br>
            <a:r>
              <a:rPr lang="en-US" b="0" i="0" dirty="0">
                <a:solidFill>
                  <a:srgbClr val="172B4D"/>
                </a:solidFill>
                <a:effectLst/>
                <a:latin typeface="-apple-system"/>
              </a:rPr>
              <a:t>-SW developers: </a:t>
            </a:r>
            <a:r>
              <a:rPr lang="en-US" b="0" i="0" dirty="0">
                <a:solidFill>
                  <a:srgbClr val="C9372C"/>
                </a:solidFill>
                <a:effectLst/>
                <a:latin typeface="-apple-system"/>
              </a:rPr>
              <a:t>77</a:t>
            </a:r>
            <a:endParaRPr lang="en-US" dirty="0"/>
          </a:p>
          <a:p>
            <a:r>
              <a:rPr lang="en-US" dirty="0"/>
              <a:t>Goals of the User Group</a:t>
            </a:r>
          </a:p>
          <a:p>
            <a:pPr lvl="1"/>
            <a:r>
              <a:rPr lang="en-US" dirty="0"/>
              <a:t>Learn about pains vs gains with regards to the current Task 2 offer</a:t>
            </a:r>
          </a:p>
          <a:p>
            <a:pPr lvl="1"/>
            <a:r>
              <a:rPr lang="en-US" dirty="0"/>
              <a:t>Get better insight into the AI adoption (AI survey follow-up)</a:t>
            </a:r>
          </a:p>
          <a:p>
            <a:pPr lvl="1"/>
            <a:r>
              <a:rPr lang="en-US" dirty="0"/>
              <a:t>Build community around AI in SW development</a:t>
            </a:r>
          </a:p>
          <a:p>
            <a:pPr lvl="1"/>
            <a:r>
              <a:rPr lang="en-US" dirty="0"/>
              <a:t>Share best practices</a:t>
            </a:r>
            <a:endParaRPr lang="pl-PL" dirty="0"/>
          </a:p>
          <a:p>
            <a:r>
              <a:rPr lang="en-US" dirty="0"/>
              <a:t>Composition</a:t>
            </a:r>
          </a:p>
          <a:p>
            <a:pPr lvl="1"/>
            <a:r>
              <a:rPr lang="en-US" dirty="0"/>
              <a:t>Top contributors</a:t>
            </a:r>
          </a:p>
          <a:p>
            <a:pPr lvl="1"/>
            <a:r>
              <a:rPr lang="en-US" dirty="0"/>
              <a:t>Active project owners</a:t>
            </a:r>
          </a:p>
          <a:p>
            <a:pPr lvl="1"/>
            <a:r>
              <a:rPr lang="en-US" dirty="0"/>
              <a:t>Representatives from NRENs</a:t>
            </a:r>
          </a:p>
          <a:p>
            <a:r>
              <a:rPr lang="pl-PL" dirty="0"/>
              <a:t>We want to </a:t>
            </a:r>
            <a:r>
              <a:rPr lang="pl-PL" dirty="0" err="1"/>
              <a:t>have</a:t>
            </a:r>
            <a:r>
              <a:rPr lang="pl-PL" dirty="0"/>
              <a:t> </a:t>
            </a:r>
            <a:r>
              <a:rPr lang="pl-PL" dirty="0" err="1"/>
              <a:t>also</a:t>
            </a:r>
            <a:r>
              <a:rPr lang="pl-PL" dirty="0"/>
              <a:t> </a:t>
            </a:r>
            <a:r>
              <a:rPr lang="pl-PL" dirty="0" err="1"/>
              <a:t>representatives</a:t>
            </a:r>
            <a:r>
              <a:rPr lang="pl-PL" dirty="0"/>
              <a:t> from </a:t>
            </a:r>
            <a:r>
              <a:rPr lang="pl-PL" dirty="0" err="1"/>
              <a:t>NRENs</a:t>
            </a:r>
            <a:r>
              <a:rPr lang="pl-PL" dirty="0"/>
              <a:t> </a:t>
            </a:r>
            <a:r>
              <a:rPr lang="pl-PL" dirty="0" err="1"/>
              <a:t>who</a:t>
            </a:r>
            <a:r>
              <a:rPr lang="pl-PL" dirty="0"/>
              <a:t> </a:t>
            </a:r>
            <a:r>
              <a:rPr lang="pl-PL" dirty="0" err="1"/>
              <a:t>take</a:t>
            </a:r>
            <a:r>
              <a:rPr lang="pl-PL" dirty="0"/>
              <a:t> part in the joint development of the </a:t>
            </a:r>
          </a:p>
        </p:txBody>
      </p:sp>
      <p:sp>
        <p:nvSpPr>
          <p:cNvPr id="4" name="Symbol zastępczy numeru slajdu 3"/>
          <p:cNvSpPr>
            <a:spLocks noGrp="1"/>
          </p:cNvSpPr>
          <p:nvPr>
            <p:ph type="sldNum" sz="quarter" idx="5"/>
          </p:nvPr>
        </p:nvSpPr>
        <p:spPr/>
        <p:txBody>
          <a:bodyPr/>
          <a:lstStyle/>
          <a:p>
            <a:fld id="{EAA26957-3063-4AF5-9C10-771E4439D98E}" type="slidenum">
              <a:rPr lang="en-GB" smtClean="0"/>
              <a:t>21</a:t>
            </a:fld>
            <a:endParaRPr lang="en-GB"/>
          </a:p>
        </p:txBody>
      </p:sp>
    </p:spTree>
    <p:extLst>
      <p:ext uri="{BB962C8B-B14F-4D97-AF65-F5344CB8AC3E}">
        <p14:creationId xmlns:p14="http://schemas.microsoft.com/office/powerpoint/2010/main" val="1078520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1 – </a:t>
            </a:r>
            <a:r>
              <a:rPr lang="pl-PL" dirty="0" err="1"/>
              <a:t>survey</a:t>
            </a:r>
            <a:endParaRPr lang="pl-PL" dirty="0"/>
          </a:p>
          <a:p>
            <a:r>
              <a:rPr lang="pl-PL" dirty="0"/>
              <a:t>2- </a:t>
            </a:r>
            <a:r>
              <a:rPr lang="pl-PL" dirty="0" err="1"/>
              <a:t>current</a:t>
            </a:r>
            <a:r>
              <a:rPr lang="pl-PL" dirty="0"/>
              <a:t> WP9 </a:t>
            </a:r>
            <a:r>
              <a:rPr lang="pl-PL" dirty="0" err="1"/>
              <a:t>Task</a:t>
            </a:r>
            <a:r>
              <a:rPr lang="pl-PL" dirty="0"/>
              <a:t> </a:t>
            </a:r>
            <a:r>
              <a:rPr lang="pl-PL" dirty="0" err="1"/>
              <a:t>offer</a:t>
            </a:r>
            <a:endParaRPr lang="pl-PL" dirty="0"/>
          </a:p>
          <a:p>
            <a:r>
              <a:rPr lang="pl-PL" dirty="0"/>
              <a:t>3- </a:t>
            </a:r>
            <a:r>
              <a:rPr lang="pl-PL" dirty="0" err="1"/>
              <a:t>work</a:t>
            </a:r>
            <a:r>
              <a:rPr lang="pl-PL" dirty="0"/>
              <a:t> in progres (</a:t>
            </a:r>
            <a:r>
              <a:rPr lang="pl-PL" dirty="0" err="1"/>
              <a:t>such</a:t>
            </a:r>
            <a:r>
              <a:rPr lang="pl-PL" dirty="0"/>
              <a:t> as AI-</a:t>
            </a:r>
            <a:r>
              <a:rPr lang="pl-PL" dirty="0" err="1"/>
              <a:t>enabled</a:t>
            </a:r>
            <a:r>
              <a:rPr lang="pl-PL" dirty="0"/>
              <a:t> </a:t>
            </a:r>
            <a:r>
              <a:rPr lang="pl-PL" dirty="0" err="1"/>
              <a:t>code</a:t>
            </a:r>
            <a:r>
              <a:rPr lang="pl-PL" dirty="0"/>
              <a:t> </a:t>
            </a:r>
            <a:r>
              <a:rPr lang="pl-PL" dirty="0" err="1"/>
              <a:t>review</a:t>
            </a:r>
            <a:r>
              <a:rPr lang="pl-PL" dirty="0"/>
              <a:t>)</a:t>
            </a:r>
          </a:p>
          <a:p>
            <a:r>
              <a:rPr lang="pl-PL" dirty="0"/>
              <a:t>4 – </a:t>
            </a:r>
            <a:r>
              <a:rPr lang="pl-PL" dirty="0" err="1"/>
              <a:t>user</a:t>
            </a:r>
            <a:r>
              <a:rPr lang="pl-PL" dirty="0"/>
              <a:t> </a:t>
            </a:r>
            <a:r>
              <a:rPr lang="pl-PL" dirty="0" err="1"/>
              <a:t>group</a:t>
            </a:r>
            <a:endParaRPr lang="pl-PL" dirty="0"/>
          </a:p>
          <a:p>
            <a:r>
              <a:rPr lang="pl-PL" dirty="0"/>
              <a:t>5- </a:t>
            </a:r>
          </a:p>
        </p:txBody>
      </p:sp>
      <p:sp>
        <p:nvSpPr>
          <p:cNvPr id="4" name="Symbol zastępczy numeru slajdu 3"/>
          <p:cNvSpPr>
            <a:spLocks noGrp="1"/>
          </p:cNvSpPr>
          <p:nvPr>
            <p:ph type="sldNum" sz="quarter" idx="5"/>
          </p:nvPr>
        </p:nvSpPr>
        <p:spPr/>
        <p:txBody>
          <a:bodyPr/>
          <a:lstStyle/>
          <a:p>
            <a:fld id="{EAA26957-3063-4AF5-9C10-771E4439D98E}" type="slidenum">
              <a:rPr lang="en-GB" smtClean="0"/>
              <a:t>23</a:t>
            </a:fld>
            <a:endParaRPr lang="en-GB"/>
          </a:p>
        </p:txBody>
      </p:sp>
    </p:spTree>
    <p:extLst>
      <p:ext uri="{BB962C8B-B14F-4D97-AF65-F5344CB8AC3E}">
        <p14:creationId xmlns:p14="http://schemas.microsoft.com/office/powerpoint/2010/main" val="3234624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dirty="0"/>
              <a:t>Main messages</a:t>
            </a:r>
          </a:p>
          <a:p>
            <a:pPr lvl="1"/>
            <a:r>
              <a:rPr lang="en-US" dirty="0"/>
              <a:t>AI is transforming software development across GÉANT</a:t>
            </a:r>
          </a:p>
          <a:p>
            <a:pPr lvl="1"/>
            <a:r>
              <a:rPr lang="en-US" dirty="0"/>
              <a:t>Governance must evolve to address: </a:t>
            </a:r>
          </a:p>
          <a:p>
            <a:pPr lvl="2"/>
            <a:r>
              <a:rPr lang="en-US" dirty="0"/>
              <a:t>Security</a:t>
            </a:r>
          </a:p>
          <a:p>
            <a:pPr lvl="2"/>
            <a:r>
              <a:rPr lang="en-US" dirty="0"/>
              <a:t>Trust</a:t>
            </a:r>
          </a:p>
          <a:p>
            <a:pPr lvl="2"/>
            <a:r>
              <a:rPr lang="en-US" dirty="0"/>
              <a:t>Compliance</a:t>
            </a:r>
          </a:p>
          <a:p>
            <a:r>
              <a:rPr lang="en-US" dirty="0"/>
              <a:t>Hybrid approach is essential: </a:t>
            </a:r>
          </a:p>
          <a:p>
            <a:pPr lvl="1"/>
            <a:r>
              <a:rPr lang="en-US" dirty="0"/>
              <a:t>AI + tools + human expertise</a:t>
            </a:r>
          </a:p>
          <a:p>
            <a:r>
              <a:rPr lang="en-US" dirty="0"/>
              <a:t>Final statement</a:t>
            </a:r>
            <a:r>
              <a:rPr lang="pl-PL" dirty="0"/>
              <a:t>: </a:t>
            </a:r>
            <a:r>
              <a:rPr lang="en-US" dirty="0"/>
              <a:t>The goal is not just faster development — but trusted, secure, and accountable AI-assisted software.</a:t>
            </a:r>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24</a:t>
            </a:fld>
            <a:endParaRPr lang="en-GB"/>
          </a:p>
        </p:txBody>
      </p:sp>
    </p:spTree>
    <p:extLst>
      <p:ext uri="{BB962C8B-B14F-4D97-AF65-F5344CB8AC3E}">
        <p14:creationId xmlns:p14="http://schemas.microsoft.com/office/powerpoint/2010/main" val="374780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25</a:t>
            </a:fld>
            <a:endParaRPr lang="en-GB"/>
          </a:p>
        </p:txBody>
      </p:sp>
    </p:spTree>
    <p:extLst>
      <p:ext uri="{BB962C8B-B14F-4D97-AF65-F5344CB8AC3E}">
        <p14:creationId xmlns:p14="http://schemas.microsoft.com/office/powerpoint/2010/main" val="101370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50EEE-C348-AB17-7959-C882098E0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AFB2A3-D626-CBF7-8290-B4DA68F168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D69D7-199E-AAEB-4868-9419CF143BFB}"/>
              </a:ext>
            </a:extLst>
          </p:cNvPr>
          <p:cNvSpPr>
            <a:spLocks noGrp="1"/>
          </p:cNvSpPr>
          <p:nvPr>
            <p:ph type="body" idx="1"/>
          </p:nvPr>
        </p:nvSpPr>
        <p:spPr/>
        <p:txBody>
          <a:bodyPr/>
          <a:lstStyle/>
          <a:p>
            <a:r>
              <a:rPr lang="en-GB" sz="900" b="1" kern="1200" dirty="0">
                <a:solidFill>
                  <a:schemeClr val="tx1"/>
                </a:solidFill>
                <a:effectLst/>
                <a:latin typeface="+mn-lt"/>
                <a:ea typeface="+mn-ea"/>
                <a:cs typeface="+mn-cs"/>
              </a:rPr>
              <a:t>…</a:t>
            </a:r>
            <a:r>
              <a:rPr lang="en-GB" sz="900" kern="1200" dirty="0">
                <a:solidFill>
                  <a:schemeClr val="tx1"/>
                </a:solidFill>
                <a:effectLst/>
                <a:latin typeface="+mn-lt"/>
                <a:ea typeface="+mn-ea"/>
                <a:cs typeface="+mn-cs"/>
              </a:rPr>
              <a:t> “AI”.  </a:t>
            </a:r>
          </a:p>
          <a:p>
            <a:r>
              <a:rPr lang="en-GB" sz="900" kern="1200" dirty="0">
                <a:solidFill>
                  <a:schemeClr val="tx1"/>
                </a:solidFill>
                <a:effectLst/>
                <a:latin typeface="+mn-lt"/>
                <a:ea typeface="+mn-ea"/>
                <a:cs typeface="+mn-cs"/>
              </a:rPr>
              <a:t>Now, I don’t want you to think we put AI in the title just to get our proposal accepted, but  I did recently come across the term “AI Washing” in a news article. In that article PR executives explained how companies were desperately trying link their products to AI, such as re-branding any form automation as ‘AI’, regardless of how meaningful  or relevant such a claim might be. </a:t>
            </a:r>
          </a:p>
          <a:p>
            <a:endParaRPr lang="en-GB" dirty="0"/>
          </a:p>
        </p:txBody>
      </p:sp>
      <p:sp>
        <p:nvSpPr>
          <p:cNvPr id="4" name="Slide Number Placeholder 3">
            <a:extLst>
              <a:ext uri="{FF2B5EF4-FFF2-40B4-BE49-F238E27FC236}">
                <a16:creationId xmlns:a16="http://schemas.microsoft.com/office/drawing/2014/main" id="{54B2F70C-A0A3-A758-F80F-77ED8FA3DE8B}"/>
              </a:ext>
            </a:extLst>
          </p:cNvPr>
          <p:cNvSpPr>
            <a:spLocks noGrp="1"/>
          </p:cNvSpPr>
          <p:nvPr>
            <p:ph type="sldNum" sz="quarter" idx="5"/>
          </p:nvPr>
        </p:nvSpPr>
        <p:spPr/>
        <p:txBody>
          <a:bodyPr/>
          <a:lstStyle/>
          <a:p>
            <a:fld id="{9CBC110B-1C27-4A5B-8007-E6BF4BB6C5F7}" type="slidenum">
              <a:rPr lang="en-GB" smtClean="0"/>
              <a:t>3</a:t>
            </a:fld>
            <a:endParaRPr lang="en-GB"/>
          </a:p>
        </p:txBody>
      </p:sp>
    </p:spTree>
    <p:extLst>
      <p:ext uri="{BB962C8B-B14F-4D97-AF65-F5344CB8AC3E}">
        <p14:creationId xmlns:p14="http://schemas.microsoft.com/office/powerpoint/2010/main" val="856614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 current interest, or indeed fascination, with AI makes these companies attitude understandable.  Whilst there are, rightly, many concerns surrounding AI, some of which we’ll look at shortly, AI is particularly well suited to software development, where for the most part it is seen as a tool, rather than as a replacement for humans.  Adoption is uneven, with some organizations embedding AI assistance into all aspects of their software development life cycle, whilst elsewhere developers are using browser-based tools and personal accounts.  But despite this variety it is clear AI coding assistants have moved from being pilots or gimmicks to standard tools in mainstream development. GitHub Copilot has more than 20 million users and is deployed in 90% of Fortune 100 companies, whilst </a:t>
            </a:r>
            <a:r>
              <a:rPr lang="en-GB" sz="900" kern="1200" dirty="0" err="1">
                <a:solidFill>
                  <a:schemeClr val="tx1"/>
                </a:solidFill>
                <a:effectLst/>
                <a:latin typeface="+mn-lt"/>
                <a:ea typeface="+mn-ea"/>
                <a:cs typeface="+mn-cs"/>
              </a:rPr>
              <a:t>Anthropic’s</a:t>
            </a:r>
            <a:r>
              <a:rPr lang="en-GB" sz="900" kern="1200" dirty="0">
                <a:solidFill>
                  <a:schemeClr val="tx1"/>
                </a:solidFill>
                <a:effectLst/>
                <a:latin typeface="+mn-lt"/>
                <a:ea typeface="+mn-ea"/>
                <a:cs typeface="+mn-cs"/>
              </a:rPr>
              <a:t> Claude LLM  has already established itself as the go-to tool  for software developers. </a:t>
            </a:r>
          </a:p>
          <a:p>
            <a:r>
              <a:rPr lang="en-GB" sz="900" kern="1200" dirty="0">
                <a:solidFill>
                  <a:schemeClr val="tx1"/>
                </a:solidFill>
                <a:effectLst/>
                <a:latin typeface="+mn-lt"/>
                <a:ea typeface="+mn-ea"/>
                <a:cs typeface="+mn-cs"/>
              </a:rPr>
              <a:t>The latest version of Claude, Mythos, recently hit the news headlines as Anthropic had announced that it was so good at finding code vulnerabilities that they were limiting its initial release to a select group of industry partners.  Now, some think this was just a marketing trick, to build up interest and hype in the new model, but Mozilla, one of those with access, blogged that Mythos helped it identify nearly 300 vulnerabilities in its weekly release of </a:t>
            </a:r>
            <a:r>
              <a:rPr lang="en-GB" sz="900" kern="1200" dirty="0" err="1">
                <a:solidFill>
                  <a:schemeClr val="tx1"/>
                </a:solidFill>
                <a:effectLst/>
                <a:latin typeface="+mn-lt"/>
                <a:ea typeface="+mn-ea"/>
                <a:cs typeface="+mn-cs"/>
              </a:rPr>
              <a:t>FireFox</a:t>
            </a:r>
            <a:r>
              <a:rPr lang="en-GB" sz="900" kern="1200" dirty="0">
                <a:solidFill>
                  <a:schemeClr val="tx1"/>
                </a:solidFill>
                <a:effectLst/>
                <a:latin typeface="+mn-lt"/>
                <a:ea typeface="+mn-ea"/>
                <a:cs typeface="+mn-cs"/>
              </a:rPr>
              <a:t>, compared to 22 such bugs found the month before by another Anthropic model, Opus 4.6. </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4</a:t>
            </a:fld>
            <a:endParaRPr lang="en-GB"/>
          </a:p>
        </p:txBody>
      </p:sp>
    </p:spTree>
    <p:extLst>
      <p:ext uri="{BB962C8B-B14F-4D97-AF65-F5344CB8AC3E}">
        <p14:creationId xmlns:p14="http://schemas.microsoft.com/office/powerpoint/2010/main" val="2861876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Whilst AIs such as Mythos may be good at finding security vulnerabilities, conversely it seems that AI generated code is more likely to contain bugs than human written code.  Since LLMs are trained on, amongst other material, whatever they can find on the Internet, there is also a risk that the code they offer up is in fact something they have found, and they are unwittingly, and uncaringly, breaching that software’s associated license. </a:t>
            </a:r>
          </a:p>
          <a:p>
            <a:r>
              <a:rPr lang="en-GB" sz="900" kern="1200" dirty="0">
                <a:solidFill>
                  <a:schemeClr val="tx1"/>
                </a:solidFill>
                <a:effectLst/>
                <a:latin typeface="+mn-lt"/>
                <a:ea typeface="+mn-ea"/>
                <a:cs typeface="+mn-cs"/>
              </a:rPr>
              <a:t>Ensuring software is properly licensed, and that it respects the licensing of any existing software module it itself depends upon, is one important aspect of software governance, which within the GN5-2 project is the responsibility of the ‘Software Governance and Support’ Task.  </a:t>
            </a:r>
          </a:p>
        </p:txBody>
      </p:sp>
      <p:sp>
        <p:nvSpPr>
          <p:cNvPr id="4" name="Slide Number Placeholder 3"/>
          <p:cNvSpPr>
            <a:spLocks noGrp="1"/>
          </p:cNvSpPr>
          <p:nvPr>
            <p:ph type="sldNum" sz="quarter" idx="5"/>
          </p:nvPr>
        </p:nvSpPr>
        <p:spPr/>
        <p:txBody>
          <a:bodyPr/>
          <a:lstStyle/>
          <a:p>
            <a:fld id="{9CBC110B-1C27-4A5B-8007-E6BF4BB6C5F7}" type="slidenum">
              <a:rPr lang="en-GB" smtClean="0"/>
              <a:t>5</a:t>
            </a:fld>
            <a:endParaRPr lang="en-GB"/>
          </a:p>
        </p:txBody>
      </p:sp>
    </p:spTree>
    <p:extLst>
      <p:ext uri="{BB962C8B-B14F-4D97-AF65-F5344CB8AC3E}">
        <p14:creationId xmlns:p14="http://schemas.microsoft.com/office/powerpoint/2010/main" val="420041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 task is lead by Marcin, my co-presenter, and five NRENs, whose logos are shown here, contribute to the work: AMRES, DFN, MARNET, PCSS and RASH.  There are 5 sub-tasks, also listed here, which I will quickly run through them but not in any detail so feel free to ask  questions later if interested:</a:t>
            </a:r>
          </a:p>
          <a:p>
            <a:pPr lvl="0"/>
            <a:r>
              <a:rPr lang="en-GB" sz="900" kern="1200" dirty="0">
                <a:solidFill>
                  <a:schemeClr val="tx1"/>
                </a:solidFill>
                <a:effectLst/>
                <a:latin typeface="+mn-lt"/>
                <a:ea typeface="+mn-ea"/>
                <a:cs typeface="+mn-cs"/>
              </a:rPr>
              <a:t>Software development support provide tools such as code repositories, and virtual machines.</a:t>
            </a:r>
          </a:p>
          <a:p>
            <a:pPr lvl="0"/>
            <a:r>
              <a:rPr lang="en-GB" sz="900" kern="1200" dirty="0">
                <a:solidFill>
                  <a:schemeClr val="tx1"/>
                </a:solidFill>
                <a:effectLst/>
                <a:latin typeface="+mn-lt"/>
                <a:ea typeface="+mn-ea"/>
                <a:cs typeface="+mn-cs"/>
              </a:rPr>
              <a:t>Software testing provide software composition analysis tools for automated testing, and if requested can perform more manual tests.</a:t>
            </a:r>
          </a:p>
          <a:p>
            <a:pPr lvl="0"/>
            <a:r>
              <a:rPr lang="en-GB" sz="900" kern="1200" dirty="0">
                <a:solidFill>
                  <a:schemeClr val="tx1"/>
                </a:solidFill>
                <a:effectLst/>
                <a:latin typeface="+mn-lt"/>
                <a:ea typeface="+mn-ea"/>
                <a:cs typeface="+mn-cs"/>
              </a:rPr>
              <a:t>The Software and License Management team provide advice and guidance on best practice for software development, and for using and applying software licenses.</a:t>
            </a:r>
          </a:p>
          <a:p>
            <a:pPr lvl="0"/>
            <a:r>
              <a:rPr lang="en-GB" sz="900" kern="1200" dirty="0">
                <a:solidFill>
                  <a:schemeClr val="tx1"/>
                </a:solidFill>
                <a:effectLst/>
                <a:latin typeface="+mn-lt"/>
                <a:ea typeface="+mn-ea"/>
                <a:cs typeface="+mn-cs"/>
              </a:rPr>
              <a:t>The Software Development Training team deliver themed training events, one or  two per year.</a:t>
            </a:r>
          </a:p>
          <a:p>
            <a:pPr lvl="0"/>
            <a:r>
              <a:rPr lang="en-GB" sz="900" kern="1200" dirty="0">
                <a:solidFill>
                  <a:schemeClr val="tx1"/>
                </a:solidFill>
                <a:effectLst/>
                <a:latin typeface="+mn-lt"/>
                <a:ea typeface="+mn-ea"/>
                <a:cs typeface="+mn-cs"/>
              </a:rPr>
              <a:t>The Software Governance </a:t>
            </a:r>
            <a:r>
              <a:rPr lang="en-GB" sz="900" kern="1200" dirty="0" err="1">
                <a:solidFill>
                  <a:schemeClr val="tx1"/>
                </a:solidFill>
                <a:effectLst/>
                <a:latin typeface="+mn-lt"/>
                <a:ea typeface="+mn-ea"/>
                <a:cs typeface="+mn-cs"/>
              </a:rPr>
              <a:t>eAcademy</a:t>
            </a:r>
            <a:r>
              <a:rPr lang="en-GB" sz="900" kern="1200" dirty="0">
                <a:solidFill>
                  <a:schemeClr val="tx1"/>
                </a:solidFill>
                <a:effectLst/>
                <a:latin typeface="+mn-lt"/>
                <a:ea typeface="+mn-ea"/>
                <a:cs typeface="+mn-cs"/>
              </a:rPr>
              <a:t> provide training material for online, self-paced learning  </a:t>
            </a:r>
          </a:p>
          <a:p>
            <a:r>
              <a:rPr lang="en-GB" sz="900" kern="1200" dirty="0">
                <a:solidFill>
                  <a:schemeClr val="tx1"/>
                </a:solidFill>
                <a:effectLst/>
                <a:latin typeface="+mn-lt"/>
                <a:ea typeface="+mn-ea"/>
                <a:cs typeface="+mn-cs"/>
              </a:rPr>
              <a:t>As I’m sure you will have noticed, there have been quite a few presentations at TNC that have been about AI.  In fact, I will come clean to you and admit that I pointed both ChatGPT and Claude to the public TNC website  and asked them how many presentations there were about AI.  Interestingly, neither of them came up with convincing answers, but I strongly suspect it was not because these massively powerful foundation models could not do the task, but rather because of my poor and lazy prompting.   In the book ‘The </a:t>
            </a:r>
            <a:r>
              <a:rPr lang="en-GB" sz="900" kern="1200" dirty="0" err="1">
                <a:solidFill>
                  <a:schemeClr val="tx1"/>
                </a:solidFill>
                <a:effectLst/>
                <a:latin typeface="+mn-lt"/>
                <a:ea typeface="+mn-ea"/>
                <a:cs typeface="+mn-cs"/>
              </a:rPr>
              <a:t>Hitchikers</a:t>
            </a:r>
            <a:r>
              <a:rPr lang="en-GB" sz="900" kern="1200" dirty="0">
                <a:solidFill>
                  <a:schemeClr val="tx1"/>
                </a:solidFill>
                <a:effectLst/>
                <a:latin typeface="+mn-lt"/>
                <a:ea typeface="+mn-ea"/>
                <a:cs typeface="+mn-cs"/>
              </a:rPr>
              <a:t> Guide to the Galaxy’ by the British author Douglas Adams, a race of hyper intelligent pan-dimensional super beings create a powerful computer called Deep Thought to come up with the answer to life, the universe, and everything.  Deep Thought takes 7 and a half million years to produce the answer, which is forty-two.  The super beings are understandably confused by this and ask Deep Thought if it is sure of the answer.  Deep Thought says that the answer is definitely right, but it was the question that was wrong. </a:t>
            </a:r>
          </a:p>
          <a:p>
            <a:r>
              <a:rPr lang="en-GB" sz="900" kern="1200" dirty="0">
                <a:solidFill>
                  <a:schemeClr val="tx1"/>
                </a:solidFill>
                <a:effectLst/>
                <a:latin typeface="+mn-lt"/>
                <a:ea typeface="+mn-ea"/>
                <a:cs typeface="+mn-cs"/>
              </a:rPr>
              <a:t>So having established the importance of asking the right question, I’ll now hand over to Marcin who will continue our presentation by telling you about the survey he recently ran.</a:t>
            </a:r>
          </a:p>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6</a:t>
            </a:fld>
            <a:endParaRPr lang="en-GB"/>
          </a:p>
        </p:txBody>
      </p:sp>
    </p:spTree>
    <p:extLst>
      <p:ext uri="{BB962C8B-B14F-4D97-AF65-F5344CB8AC3E}">
        <p14:creationId xmlns:p14="http://schemas.microsoft.com/office/powerpoint/2010/main" val="6808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BC110B-1C27-4A5B-8007-E6BF4BB6C5F7}" type="slidenum">
              <a:rPr lang="en-GB" smtClean="0"/>
              <a:t>7</a:t>
            </a:fld>
            <a:endParaRPr lang="en-GB"/>
          </a:p>
        </p:txBody>
      </p:sp>
    </p:spTree>
    <p:extLst>
      <p:ext uri="{BB962C8B-B14F-4D97-AF65-F5344CB8AC3E}">
        <p14:creationId xmlns:p14="http://schemas.microsoft.com/office/powerpoint/2010/main" val="263452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fontAlgn="t"/>
            <a:r>
              <a:rPr lang="pl-PL" b="0" i="1" dirty="0" err="1">
                <a:effectLst/>
                <a:latin typeface="Segoe UI" panose="020B0502040204020203" pitchFamily="34" charset="0"/>
              </a:rPr>
              <a:t>Refer</a:t>
            </a:r>
            <a:r>
              <a:rPr lang="pl-PL" b="0" i="1" dirty="0">
                <a:effectLst/>
                <a:latin typeface="Segoe UI" panose="020B0502040204020203" pitchFamily="34" charset="0"/>
              </a:rPr>
              <a:t> to </a:t>
            </a:r>
            <a:r>
              <a:rPr lang="pl-PL" b="0" i="1" dirty="0" err="1">
                <a:effectLst/>
                <a:latin typeface="Segoe UI" panose="020B0502040204020203" pitchFamily="34" charset="0"/>
              </a:rPr>
              <a:t>Toby’s</a:t>
            </a:r>
            <a:r>
              <a:rPr lang="pl-PL" b="0" i="1" dirty="0">
                <a:effectLst/>
                <a:latin typeface="Segoe UI" panose="020B0502040204020203" pitchFamily="34" charset="0"/>
              </a:rPr>
              <a:t> </a:t>
            </a:r>
            <a:r>
              <a:rPr lang="pl-PL" b="0" i="1" dirty="0" err="1">
                <a:effectLst/>
                <a:latin typeface="Segoe UI" panose="020B0502040204020203" pitchFamily="34" charset="0"/>
              </a:rPr>
              <a:t>intro</a:t>
            </a:r>
            <a:r>
              <a:rPr lang="pl-PL" b="0" i="1" dirty="0">
                <a:effectLst/>
                <a:latin typeface="Segoe UI" panose="020B0502040204020203" pitchFamily="34" charset="0"/>
              </a:rPr>
              <a:t> </a:t>
            </a:r>
            <a:r>
              <a:rPr lang="pl-PL" b="0" i="1" dirty="0" err="1">
                <a:effectLst/>
                <a:latin typeface="Segoe UI" panose="020B0502040204020203" pitchFamily="34" charset="0"/>
              </a:rPr>
              <a:t>about</a:t>
            </a:r>
            <a:r>
              <a:rPr lang="pl-PL" b="0" i="1" dirty="0">
                <a:effectLst/>
                <a:latin typeface="Segoe UI" panose="020B0502040204020203" pitchFamily="34" charset="0"/>
              </a:rPr>
              <a:t> </a:t>
            </a:r>
            <a:r>
              <a:rPr lang="pl-PL" b="0" i="1" dirty="0" err="1">
                <a:effectLst/>
                <a:latin typeface="Segoe UI" panose="020B0502040204020203" pitchFamily="34" charset="0"/>
              </a:rPr>
              <a:t>risk</a:t>
            </a:r>
            <a:r>
              <a:rPr lang="pl-PL" b="0" i="1" dirty="0">
                <a:effectLst/>
                <a:latin typeface="Segoe UI" panose="020B0502040204020203" pitchFamily="34" charset="0"/>
              </a:rPr>
              <a:t> </a:t>
            </a:r>
            <a:r>
              <a:rPr lang="pl-PL" b="0" i="1" dirty="0" err="1">
                <a:effectLst/>
                <a:latin typeface="Segoe UI" panose="020B0502040204020203" pitchFamily="34" charset="0"/>
              </a:rPr>
              <a:t>inception</a:t>
            </a:r>
            <a:r>
              <a:rPr lang="pl-PL" b="0" i="1" dirty="0">
                <a:effectLst/>
                <a:latin typeface="Segoe UI" panose="020B0502040204020203" pitchFamily="34" charset="0"/>
              </a:rPr>
              <a:t>, we want to </a:t>
            </a:r>
            <a:r>
              <a:rPr lang="pl-PL" b="0" i="1" dirty="0" err="1">
                <a:effectLst/>
                <a:latin typeface="Segoe UI" panose="020B0502040204020203" pitchFamily="34" charset="0"/>
              </a:rPr>
              <a:t>get</a:t>
            </a:r>
            <a:r>
              <a:rPr lang="pl-PL" b="0" i="1" dirty="0">
                <a:effectLst/>
                <a:latin typeface="Segoe UI" panose="020B0502040204020203" pitchFamily="34" charset="0"/>
              </a:rPr>
              <a:t> </a:t>
            </a:r>
            <a:r>
              <a:rPr lang="pl-PL" b="0" i="1" dirty="0" err="1">
                <a:effectLst/>
                <a:latin typeface="Segoe UI" panose="020B0502040204020203" pitchFamily="34" charset="0"/>
              </a:rPr>
              <a:t>some</a:t>
            </a:r>
            <a:r>
              <a:rPr lang="pl-PL" b="0" i="1" dirty="0">
                <a:effectLst/>
                <a:latin typeface="Segoe UI" panose="020B0502040204020203" pitchFamily="34" charset="0"/>
              </a:rPr>
              <a:t> </a:t>
            </a:r>
            <a:r>
              <a:rPr lang="pl-PL" b="0" i="1" dirty="0" err="1">
                <a:effectLst/>
                <a:latin typeface="Segoe UI" panose="020B0502040204020203" pitchFamily="34" charset="0"/>
              </a:rPr>
              <a:t>evidence</a:t>
            </a:r>
            <a:r>
              <a:rPr lang="pl-PL" b="0" i="1" dirty="0">
                <a:effectLst/>
                <a:latin typeface="Segoe UI" panose="020B0502040204020203" pitchFamily="34" charset="0"/>
              </a:rPr>
              <a:t> </a:t>
            </a:r>
            <a:r>
              <a:rPr lang="pl-PL" b="0" i="1" dirty="0" err="1">
                <a:effectLst/>
                <a:latin typeface="Segoe UI" panose="020B0502040204020203" pitchFamily="34" charset="0"/>
              </a:rPr>
              <a:t>subject</a:t>
            </a:r>
            <a:endParaRPr lang="pl-PL" b="0" i="1" dirty="0">
              <a:effectLst/>
              <a:latin typeface="Segoe UI" panose="020B0502040204020203" pitchFamily="34" charset="0"/>
            </a:endParaRPr>
          </a:p>
          <a:p>
            <a:pPr fontAlgn="t"/>
            <a:endParaRPr lang="pl-PL" b="1" i="0" dirty="0">
              <a:effectLst/>
              <a:latin typeface="Segoe UI" panose="020B0502040204020203" pitchFamily="34" charset="0"/>
            </a:endParaRPr>
          </a:p>
          <a:p>
            <a:pPr fontAlgn="t"/>
            <a:r>
              <a:rPr lang="pl-PL" b="0" i="0" dirty="0">
                <a:effectLst/>
                <a:latin typeface="Segoe UI" panose="020B0502040204020203" pitchFamily="34" charset="0"/>
              </a:rPr>
              <a:t>Toby </a:t>
            </a:r>
            <a:r>
              <a:rPr lang="pl-PL" b="0" i="0" dirty="0" err="1">
                <a:effectLst/>
                <a:latin typeface="Segoe UI" panose="020B0502040204020203" pitchFamily="34" charset="0"/>
              </a:rPr>
              <a:t>mentioned</a:t>
            </a:r>
            <a:r>
              <a:rPr lang="pl-PL" b="0" i="0" dirty="0">
                <a:effectLst/>
                <a:latin typeface="Segoe UI" panose="020B0502040204020203" pitchFamily="34" charset="0"/>
              </a:rPr>
              <a:t> </a:t>
            </a:r>
            <a:r>
              <a:rPr lang="pl-PL" b="0" i="0" dirty="0" err="1">
                <a:effectLst/>
                <a:latin typeface="Segoe UI" panose="020B0502040204020203" pitchFamily="34" charset="0"/>
              </a:rPr>
              <a:t>rapid</a:t>
            </a:r>
            <a:r>
              <a:rPr lang="pl-PL" b="0" i="0" dirty="0">
                <a:effectLst/>
                <a:latin typeface="Segoe UI" panose="020B0502040204020203" pitchFamily="34" charset="0"/>
              </a:rPr>
              <a:t> </a:t>
            </a:r>
            <a:r>
              <a:rPr lang="pl-PL" b="0" i="0" dirty="0" err="1">
                <a:effectLst/>
                <a:latin typeface="Segoe UI" panose="020B0502040204020203" pitchFamily="34" charset="0"/>
              </a:rPr>
              <a:t>adoption</a:t>
            </a:r>
            <a:r>
              <a:rPr lang="pl-PL" b="0" i="0" dirty="0">
                <a:effectLst/>
                <a:latin typeface="Segoe UI" panose="020B0502040204020203" pitchFamily="34" charset="0"/>
              </a:rPr>
              <a:t> of </a:t>
            </a:r>
            <a:r>
              <a:rPr lang="en-US" b="0" i="0" dirty="0">
                <a:effectLst/>
                <a:latin typeface="Segoe UI" panose="020B0502040204020203" pitchFamily="34" charset="0"/>
              </a:rPr>
              <a:t>AI across software development roles</a:t>
            </a:r>
            <a:r>
              <a:rPr lang="pl-PL" b="0" i="0" dirty="0">
                <a:effectLst/>
                <a:latin typeface="Segoe UI" panose="020B0502040204020203" pitchFamily="34" charset="0"/>
              </a:rPr>
              <a:t>. It </a:t>
            </a:r>
            <a:r>
              <a:rPr lang="pl-PL" b="0" i="0" dirty="0" err="1">
                <a:effectLst/>
                <a:latin typeface="Segoe UI" panose="020B0502040204020203" pitchFamily="34" charset="0"/>
              </a:rPr>
              <a:t>is</a:t>
            </a:r>
            <a:r>
              <a:rPr lang="pl-PL" b="0" i="0" dirty="0">
                <a:effectLst/>
                <a:latin typeface="Segoe UI" panose="020B0502040204020203" pitchFamily="34" charset="0"/>
              </a:rPr>
              <a:t> </a:t>
            </a:r>
            <a:r>
              <a:rPr lang="pl-PL" b="0" i="0" dirty="0" err="1">
                <a:effectLst/>
                <a:latin typeface="Segoe UI" panose="020B0502040204020203" pitchFamily="34" charset="0"/>
              </a:rPr>
              <a:t>clear</a:t>
            </a:r>
            <a:r>
              <a:rPr lang="pl-PL" b="0" i="0" dirty="0">
                <a:effectLst/>
                <a:latin typeface="Segoe UI" panose="020B0502040204020203" pitchFamily="34" charset="0"/>
              </a:rPr>
              <a:t> </a:t>
            </a:r>
            <a:r>
              <a:rPr lang="pl-PL" b="0" i="0" dirty="0" err="1">
                <a:effectLst/>
                <a:latin typeface="Segoe UI" panose="020B0502040204020203" pitchFamily="34" charset="0"/>
              </a:rPr>
              <a:t>about</a:t>
            </a:r>
            <a:r>
              <a:rPr lang="pl-PL" b="0" i="0" dirty="0">
                <a:effectLst/>
                <a:latin typeface="Segoe UI" panose="020B0502040204020203" pitchFamily="34" charset="0"/>
              </a:rPr>
              <a:t> AI </a:t>
            </a:r>
            <a:r>
              <a:rPr lang="en-US" b="0" i="0" dirty="0">
                <a:effectLst/>
                <a:latin typeface="Segoe UI" panose="020B0502040204020203" pitchFamily="34" charset="0"/>
              </a:rPr>
              <a:t>impact on productivity and delivery</a:t>
            </a:r>
            <a:r>
              <a:rPr lang="pl-PL" b="0" i="0" dirty="0">
                <a:effectLst/>
                <a:latin typeface="Segoe UI" panose="020B0502040204020203" pitchFamily="34" charset="0"/>
              </a:rPr>
              <a:t>, </a:t>
            </a:r>
            <a:r>
              <a:rPr lang="pl-PL" b="0" i="0" dirty="0" err="1">
                <a:effectLst/>
                <a:latin typeface="Segoe UI" panose="020B0502040204020203" pitchFamily="34" charset="0"/>
              </a:rPr>
              <a:t>however</a:t>
            </a:r>
            <a:r>
              <a:rPr lang="pl-PL" b="0" i="0" dirty="0">
                <a:effectLst/>
                <a:latin typeface="Segoe UI" panose="020B0502040204020203" pitchFamily="34" charset="0"/>
              </a:rPr>
              <a:t> with the </a:t>
            </a:r>
            <a:r>
              <a:rPr lang="pl-PL" b="0" i="0" dirty="0" err="1">
                <a:effectLst/>
                <a:latin typeface="Segoe UI" panose="020B0502040204020203" pitchFamily="34" charset="0"/>
              </a:rPr>
              <a:t>great</a:t>
            </a:r>
            <a:r>
              <a:rPr lang="pl-PL" b="0" i="0" dirty="0">
                <a:effectLst/>
                <a:latin typeface="Segoe UI" panose="020B0502040204020203" pitchFamily="34" charset="0"/>
              </a:rPr>
              <a:t> </a:t>
            </a:r>
            <a:r>
              <a:rPr lang="pl-PL" b="0" i="0" dirty="0" err="1">
                <a:effectLst/>
                <a:latin typeface="Segoe UI" panose="020B0502040204020203" pitchFamily="34" charset="0"/>
              </a:rPr>
              <a:t>power</a:t>
            </a:r>
            <a:r>
              <a:rPr lang="pl-PL" b="0" i="0" dirty="0">
                <a:effectLst/>
                <a:latin typeface="Segoe UI" panose="020B0502040204020203" pitchFamily="34" charset="0"/>
              </a:rPr>
              <a:t> </a:t>
            </a:r>
            <a:r>
              <a:rPr lang="pl-PL" b="0" i="0" dirty="0" err="1">
                <a:effectLst/>
                <a:latin typeface="Segoe UI" panose="020B0502040204020203" pitchFamily="34" charset="0"/>
              </a:rPr>
              <a:t>comes</a:t>
            </a:r>
            <a:r>
              <a:rPr lang="pl-PL" b="0" i="0" dirty="0">
                <a:effectLst/>
                <a:latin typeface="Segoe UI" panose="020B0502040204020203" pitchFamily="34" charset="0"/>
              </a:rPr>
              <a:t> </a:t>
            </a:r>
            <a:r>
              <a:rPr lang="pl-PL" b="0" i="0" dirty="0" err="1">
                <a:effectLst/>
                <a:latin typeface="Segoe UI" panose="020B0502040204020203" pitchFamily="34" charset="0"/>
              </a:rPr>
              <a:t>great</a:t>
            </a:r>
            <a:r>
              <a:rPr lang="pl-PL" b="0" i="0" dirty="0">
                <a:effectLst/>
                <a:latin typeface="Segoe UI" panose="020B0502040204020203" pitchFamily="34" charset="0"/>
              </a:rPr>
              <a:t> </a:t>
            </a:r>
            <a:r>
              <a:rPr lang="pl-PL" b="0" i="0" dirty="0" err="1">
                <a:effectLst/>
                <a:latin typeface="Segoe UI" panose="020B0502040204020203" pitchFamily="34" charset="0"/>
              </a:rPr>
              <a:t>responsibility</a:t>
            </a:r>
            <a:r>
              <a:rPr lang="pl-PL" b="0" i="0" dirty="0">
                <a:effectLst/>
                <a:latin typeface="Segoe UI" panose="020B0502040204020203" pitchFamily="34" charset="0"/>
              </a:rPr>
              <a:t>, and </a:t>
            </a:r>
            <a:r>
              <a:rPr lang="pl-PL" b="0" i="0" dirty="0" err="1">
                <a:effectLst/>
                <a:latin typeface="Segoe UI" panose="020B0502040204020203" pitchFamily="34" charset="0"/>
              </a:rPr>
              <a:t>emerging</a:t>
            </a:r>
            <a:r>
              <a:rPr lang="pl-PL" b="0" i="0" dirty="0">
                <a:effectLst/>
                <a:latin typeface="Segoe UI" panose="020B0502040204020203" pitchFamily="34" charset="0"/>
              </a:rPr>
              <a:t> </a:t>
            </a:r>
            <a:r>
              <a:rPr lang="pl-PL" b="0" i="0" dirty="0" err="1">
                <a:effectLst/>
                <a:latin typeface="Segoe UI" panose="020B0502040204020203" pitchFamily="34" charset="0"/>
              </a:rPr>
              <a:t>issues</a:t>
            </a:r>
            <a:r>
              <a:rPr lang="pl-PL" b="0" i="0" dirty="0">
                <a:effectLst/>
                <a:latin typeface="Segoe UI" panose="020B0502040204020203" pitchFamily="34" charset="0"/>
              </a:rPr>
              <a:t> </a:t>
            </a:r>
            <a:r>
              <a:rPr lang="pl-PL" b="0" i="0" dirty="0" err="1">
                <a:effectLst/>
                <a:latin typeface="Segoe UI" panose="020B0502040204020203" pitchFamily="34" charset="0"/>
              </a:rPr>
              <a:t>such</a:t>
            </a:r>
            <a:r>
              <a:rPr lang="pl-PL" b="0" i="0" dirty="0">
                <a:effectLst/>
                <a:latin typeface="Segoe UI" panose="020B0502040204020203" pitchFamily="34" charset="0"/>
              </a:rPr>
              <a:t> as </a:t>
            </a:r>
            <a:r>
              <a:rPr lang="en-US" b="0" i="0" dirty="0">
                <a:effectLst/>
                <a:latin typeface="Segoe UI" panose="020B0502040204020203" pitchFamily="34" charset="0"/>
              </a:rPr>
              <a:t>quality, trust, security</a:t>
            </a:r>
            <a:r>
              <a:rPr lang="pl-PL" b="0" i="0" dirty="0">
                <a:effectLst/>
                <a:latin typeface="Segoe UI" panose="020B0502040204020203" pitchFamily="34" charset="0"/>
              </a:rPr>
              <a:t> </a:t>
            </a:r>
            <a:r>
              <a:rPr lang="pl-PL" b="0" i="0" dirty="0" err="1">
                <a:effectLst/>
                <a:latin typeface="Segoe UI" panose="020B0502040204020203" pitchFamily="34" charset="0"/>
              </a:rPr>
              <a:t>has</a:t>
            </a:r>
            <a:r>
              <a:rPr lang="pl-PL" b="0" i="0" dirty="0">
                <a:effectLst/>
                <a:latin typeface="Segoe UI" panose="020B0502040204020203" pitchFamily="34" charset="0"/>
              </a:rPr>
              <a:t> to be </a:t>
            </a:r>
            <a:r>
              <a:rPr lang="pl-PL" b="0" i="0" dirty="0" err="1">
                <a:effectLst/>
                <a:latin typeface="Segoe UI" panose="020B0502040204020203" pitchFamily="34" charset="0"/>
              </a:rPr>
              <a:t>treated</a:t>
            </a:r>
            <a:r>
              <a:rPr lang="pl-PL" b="0" i="0" dirty="0">
                <a:effectLst/>
                <a:latin typeface="Segoe UI" panose="020B0502040204020203" pitchFamily="34" charset="0"/>
              </a:rPr>
              <a:t> </a:t>
            </a:r>
            <a:r>
              <a:rPr lang="pl-PL" b="0" i="0" dirty="0" err="1">
                <a:effectLst/>
                <a:latin typeface="Segoe UI" panose="020B0502040204020203" pitchFamily="34" charset="0"/>
              </a:rPr>
              <a:t>seriosuly</a:t>
            </a:r>
            <a:r>
              <a:rPr lang="pl-PL" b="0" i="0" dirty="0">
                <a:effectLst/>
                <a:latin typeface="Segoe UI" panose="020B0502040204020203" pitchFamily="34" charset="0"/>
              </a:rPr>
              <a:t>.</a:t>
            </a:r>
            <a:endParaRPr lang="en-US" b="0" i="0" dirty="0">
              <a:effectLst/>
              <a:latin typeface="Segoe UI" panose="020B0502040204020203" pitchFamily="34" charset="0"/>
            </a:endParaRPr>
          </a:p>
          <a:p>
            <a:endParaRPr lang="pl-PL" dirty="0"/>
          </a:p>
          <a:p>
            <a:pPr fontAlgn="t"/>
            <a:r>
              <a:rPr lang="pl-PL" b="1" i="0" dirty="0">
                <a:effectLst/>
                <a:latin typeface="Segoe UI" panose="020B0502040204020203" pitchFamily="34" charset="0"/>
              </a:rPr>
              <a:t>We </a:t>
            </a:r>
            <a:r>
              <a:rPr lang="pl-PL" b="1" i="0" dirty="0" err="1">
                <a:effectLst/>
                <a:latin typeface="Segoe UI" panose="020B0502040204020203" pitchFamily="34" charset="0"/>
              </a:rPr>
              <a:t>lanuched</a:t>
            </a:r>
            <a:r>
              <a:rPr lang="pl-PL" b="1" i="0" dirty="0">
                <a:effectLst/>
                <a:latin typeface="Segoe UI" panose="020B0502040204020203" pitchFamily="34" charset="0"/>
              </a:rPr>
              <a:t> the </a:t>
            </a:r>
            <a:r>
              <a:rPr lang="pl-PL" b="1" i="0" dirty="0" err="1">
                <a:effectLst/>
                <a:latin typeface="Segoe UI" panose="020B0502040204020203" pitchFamily="34" charset="0"/>
              </a:rPr>
              <a:t>survey</a:t>
            </a:r>
            <a:r>
              <a:rPr lang="pl-PL" b="1" i="0" dirty="0">
                <a:effectLst/>
                <a:latin typeface="Segoe UI" panose="020B0502040204020203" pitchFamily="34" charset="0"/>
              </a:rPr>
              <a:t> to </a:t>
            </a:r>
            <a:r>
              <a:rPr lang="en-US" b="0" i="0" dirty="0">
                <a:effectLst/>
                <a:latin typeface="Segoe UI" panose="020B0502040204020203" pitchFamily="34" charset="0"/>
              </a:rPr>
              <a:t>Understand how AI is </a:t>
            </a:r>
            <a:r>
              <a:rPr lang="en-US" b="1" i="0" dirty="0">
                <a:effectLst/>
                <a:latin typeface="Segoe UI" panose="020B0502040204020203" pitchFamily="34" charset="0"/>
              </a:rPr>
              <a:t>actually used in GN5-2 teams</a:t>
            </a:r>
            <a:r>
              <a:rPr lang="pl-PL" b="1" i="0" dirty="0">
                <a:effectLst/>
                <a:latin typeface="Segoe UI" panose="020B0502040204020203" pitchFamily="34" charset="0"/>
              </a:rPr>
              <a:t>. In </a:t>
            </a:r>
            <a:r>
              <a:rPr lang="pl-PL" b="1" i="0" dirty="0" err="1">
                <a:effectLst/>
                <a:latin typeface="Segoe UI" panose="020B0502040204020203" pitchFamily="34" charset="0"/>
              </a:rPr>
              <a:t>particular</a:t>
            </a:r>
            <a:r>
              <a:rPr lang="pl-PL" b="1" i="0" dirty="0">
                <a:effectLst/>
                <a:latin typeface="Segoe UI" panose="020B0502040204020203" pitchFamily="34" charset="0"/>
              </a:rPr>
              <a:t> we want to </a:t>
            </a:r>
            <a:r>
              <a:rPr lang="pl-PL" b="1" i="0" dirty="0" err="1">
                <a:effectLst/>
                <a:latin typeface="Segoe UI" panose="020B0502040204020203" pitchFamily="34" charset="0"/>
              </a:rPr>
              <a:t>assess</a:t>
            </a:r>
            <a:endParaRPr lang="en-US" b="0" i="0" dirty="0">
              <a:effectLst/>
              <a:latin typeface="Segoe UI" panose="020B0502040204020203" pitchFamily="34" charset="0"/>
            </a:endParaRPr>
          </a:p>
          <a:p>
            <a:pPr fontAlgn="t">
              <a:buFont typeface="Arial" panose="020B0604020202020204" pitchFamily="34" charset="0"/>
              <a:buChar char="•"/>
            </a:pPr>
            <a:r>
              <a:rPr lang="en-US" b="0" i="0" dirty="0">
                <a:effectLst/>
                <a:latin typeface="Segoe UI" panose="020B0502040204020203" pitchFamily="34" charset="0"/>
              </a:rPr>
              <a:t>Real usage patterns (coding, testing, documentation)</a:t>
            </a:r>
          </a:p>
          <a:p>
            <a:pPr fontAlgn="t">
              <a:buFont typeface="Arial" panose="020B0604020202020204" pitchFamily="34" charset="0"/>
              <a:buChar char="•"/>
            </a:pPr>
            <a:r>
              <a:rPr lang="en-US" b="0" i="0" dirty="0">
                <a:effectLst/>
                <a:latin typeface="Segoe UI" panose="020B0502040204020203" pitchFamily="34" charset="0"/>
              </a:rPr>
              <a:t>Impact on productivity, quality, and trust</a:t>
            </a:r>
          </a:p>
          <a:p>
            <a:pPr fontAlgn="t">
              <a:buFont typeface="Arial" panose="020B0604020202020204" pitchFamily="34" charset="0"/>
              <a:buChar char="•"/>
            </a:pPr>
            <a:r>
              <a:rPr lang="en-US" b="0" i="0" dirty="0">
                <a:effectLst/>
                <a:latin typeface="Segoe UI" panose="020B0502040204020203" pitchFamily="34" charset="0"/>
              </a:rPr>
              <a:t>Key risks, barriers, and governance gaps</a:t>
            </a:r>
            <a:endParaRPr lang="pl-PL" b="0" i="0" dirty="0">
              <a:effectLst/>
              <a:latin typeface="Segoe UI" panose="020B0502040204020203" pitchFamily="34" charset="0"/>
            </a:endParaRPr>
          </a:p>
          <a:p>
            <a:pPr lvl="1"/>
            <a:endParaRPr lang="pl-PL" dirty="0"/>
          </a:p>
          <a:p>
            <a:pPr lvl="0"/>
            <a:r>
              <a:rPr lang="pl-PL" dirty="0"/>
              <a:t>The </a:t>
            </a:r>
            <a:r>
              <a:rPr lang="pl-PL" dirty="0" err="1"/>
              <a:t>survey</a:t>
            </a:r>
            <a:r>
              <a:rPr lang="pl-PL" dirty="0"/>
              <a:t> target GN5.2 </a:t>
            </a:r>
            <a:r>
              <a:rPr lang="pl-PL" dirty="0" err="1"/>
              <a:t>project</a:t>
            </a:r>
            <a:r>
              <a:rPr lang="pl-PL" dirty="0"/>
              <a:t> </a:t>
            </a:r>
            <a:r>
              <a:rPr lang="pl-PL" dirty="0" err="1"/>
              <a:t>community</a:t>
            </a:r>
            <a:r>
              <a:rPr lang="pl-PL" dirty="0"/>
              <a:t>, Time </a:t>
            </a:r>
            <a:r>
              <a:rPr lang="pl-PL" dirty="0" err="1"/>
              <a:t>frame</a:t>
            </a:r>
            <a:r>
              <a:rPr lang="pl-PL" dirty="0"/>
              <a:t>: March – May2026</a:t>
            </a:r>
            <a:endParaRPr lang="en-US" dirty="0"/>
          </a:p>
          <a:p>
            <a:endParaRPr lang="pl-PL"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8</a:t>
            </a:fld>
            <a:endParaRPr lang="en-GB"/>
          </a:p>
        </p:txBody>
      </p:sp>
    </p:spTree>
    <p:extLst>
      <p:ext uri="{BB962C8B-B14F-4D97-AF65-F5344CB8AC3E}">
        <p14:creationId xmlns:p14="http://schemas.microsoft.com/office/powerpoint/2010/main" val="134103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fontAlgn="t"/>
            <a:r>
              <a:rPr lang="pl-PL" b="0" i="0" dirty="0" err="1">
                <a:effectLst/>
                <a:latin typeface="Segoe UI" panose="020B0502040204020203" pitchFamily="34" charset="0"/>
              </a:rPr>
              <a:t>Respondents</a:t>
            </a:r>
            <a:endParaRPr lang="pl-PL" b="0" i="0" dirty="0">
              <a:effectLst/>
              <a:latin typeface="Segoe UI" panose="020B0502040204020203" pitchFamily="34" charset="0"/>
            </a:endParaRPr>
          </a:p>
          <a:p>
            <a:pPr fontAlgn="t">
              <a:buFont typeface="Arial" panose="020B0604020202020204" pitchFamily="34" charset="0"/>
              <a:buChar char="•"/>
            </a:pPr>
            <a:r>
              <a:rPr lang="pl-PL" b="0" i="0" dirty="0">
                <a:effectLst/>
                <a:latin typeface="Segoe UI" panose="020B0502040204020203" pitchFamily="34" charset="0"/>
              </a:rPr>
              <a:t>20 </a:t>
            </a:r>
            <a:r>
              <a:rPr lang="pl-PL" b="0" i="0" dirty="0" err="1">
                <a:effectLst/>
                <a:latin typeface="Segoe UI" panose="020B0502040204020203" pitchFamily="34" charset="0"/>
              </a:rPr>
              <a:t>responses</a:t>
            </a:r>
            <a:r>
              <a:rPr lang="pl-PL" b="0" i="0" dirty="0">
                <a:effectLst/>
                <a:latin typeface="Segoe UI" panose="020B0502040204020203" pitchFamily="34" charset="0"/>
              </a:rPr>
              <a:t> (</a:t>
            </a:r>
            <a:r>
              <a:rPr lang="pl-PL" b="0" i="0" dirty="0" err="1">
                <a:effectLst/>
                <a:latin typeface="Segoe UI" panose="020B0502040204020203" pitchFamily="34" charset="0"/>
              </a:rPr>
              <a:t>anonymous</a:t>
            </a:r>
            <a:r>
              <a:rPr lang="pl-PL" b="0" i="0" dirty="0">
                <a:effectLst/>
                <a:latin typeface="Segoe UI" panose="020B0502040204020203" pitchFamily="34" charset="0"/>
              </a:rPr>
              <a:t>, but with </a:t>
            </a:r>
            <a:r>
              <a:rPr lang="pl-PL" b="0" i="0" dirty="0" err="1">
                <a:effectLst/>
                <a:latin typeface="Segoe UI" panose="020B0502040204020203" pitchFamily="34" charset="0"/>
              </a:rPr>
              <a:t>roles</a:t>
            </a:r>
            <a:r>
              <a:rPr lang="pl-PL" b="0" i="0" dirty="0">
                <a:effectLst/>
                <a:latin typeface="Segoe UI" panose="020B0502040204020203" pitchFamily="34" charset="0"/>
              </a:rPr>
              <a:t> and </a:t>
            </a:r>
            <a:r>
              <a:rPr lang="pl-PL" b="0" i="0" dirty="0" err="1">
                <a:effectLst/>
                <a:latin typeface="Segoe UI" panose="020B0502040204020203" pitchFamily="34" charset="0"/>
              </a:rPr>
              <a:t>Work</a:t>
            </a:r>
            <a:r>
              <a:rPr lang="pl-PL" b="0" i="0" dirty="0">
                <a:effectLst/>
                <a:latin typeface="Segoe UI" panose="020B0502040204020203" pitchFamily="34" charset="0"/>
              </a:rPr>
              <a:t> </a:t>
            </a:r>
            <a:r>
              <a:rPr lang="pl-PL" b="0" i="0" dirty="0" err="1">
                <a:effectLst/>
                <a:latin typeface="Segoe UI" panose="020B0502040204020203" pitchFamily="34" charset="0"/>
              </a:rPr>
              <a:t>packages</a:t>
            </a:r>
            <a:r>
              <a:rPr lang="pl-PL" b="0" i="0" dirty="0">
                <a:effectLst/>
                <a:latin typeface="Segoe UI" panose="020B0502040204020203" pitchFamily="34" charset="0"/>
              </a:rPr>
              <a:t> </a:t>
            </a:r>
            <a:r>
              <a:rPr lang="pl-PL" b="0" i="0" dirty="0" err="1">
                <a:effectLst/>
                <a:latin typeface="Segoe UI" panose="020B0502040204020203" pitchFamily="34" charset="0"/>
              </a:rPr>
              <a:t>or</a:t>
            </a:r>
            <a:r>
              <a:rPr lang="pl-PL" b="0" i="0" dirty="0">
                <a:effectLst/>
                <a:latin typeface="Segoe UI" panose="020B0502040204020203" pitchFamily="34" charset="0"/>
              </a:rPr>
              <a:t> </a:t>
            </a:r>
            <a:r>
              <a:rPr lang="pl-PL" b="0" i="0" dirty="0" err="1">
                <a:effectLst/>
                <a:latin typeface="Segoe UI" panose="020B0502040204020203" pitchFamily="34" charset="0"/>
              </a:rPr>
              <a:t>product</a:t>
            </a:r>
            <a:r>
              <a:rPr lang="pl-PL" b="0" i="0" dirty="0">
                <a:effectLst/>
                <a:latin typeface="Segoe UI" panose="020B0502040204020203" pitchFamily="34" charset="0"/>
              </a:rPr>
              <a:t> </a:t>
            </a:r>
            <a:r>
              <a:rPr lang="pl-PL" b="0" i="0" dirty="0" err="1">
                <a:effectLst/>
                <a:latin typeface="Segoe UI" panose="020B0502040204020203" pitchFamily="34" charset="0"/>
              </a:rPr>
              <a:t>they</a:t>
            </a:r>
            <a:r>
              <a:rPr lang="pl-PL" b="0" i="0" dirty="0">
                <a:effectLst/>
                <a:latin typeface="Segoe UI" panose="020B0502040204020203" pitchFamily="34" charset="0"/>
              </a:rPr>
              <a:t> </a:t>
            </a:r>
            <a:r>
              <a:rPr lang="pl-PL" b="0" i="0" dirty="0" err="1">
                <a:effectLst/>
                <a:latin typeface="Segoe UI" panose="020B0502040204020203" pitchFamily="34" charset="0"/>
              </a:rPr>
              <a:t>represent</a:t>
            </a:r>
            <a:r>
              <a:rPr lang="pl-PL" b="0" i="0" dirty="0">
                <a:effectLst/>
                <a:latin typeface="Segoe UI" panose="020B0502040204020203" pitchFamily="34" charset="0"/>
              </a:rPr>
              <a:t>)</a:t>
            </a:r>
          </a:p>
          <a:p>
            <a:pPr fontAlgn="t">
              <a:buFont typeface="Arial" panose="020B0604020202020204" pitchFamily="34" charset="0"/>
              <a:buChar char="•"/>
            </a:pPr>
            <a:r>
              <a:rPr lang="pl-PL" b="0" i="0" dirty="0">
                <a:effectLst/>
                <a:latin typeface="Segoe UI" panose="020B0502040204020203" pitchFamily="34" charset="0"/>
              </a:rPr>
              <a:t>~15 </a:t>
            </a:r>
            <a:r>
              <a:rPr lang="pl-PL" b="0" i="0" dirty="0" err="1">
                <a:effectLst/>
                <a:latin typeface="Segoe UI" panose="020B0502040204020203" pitchFamily="34" charset="0"/>
              </a:rPr>
              <a:t>technical</a:t>
            </a:r>
            <a:r>
              <a:rPr lang="pl-PL" b="0" i="0" dirty="0">
                <a:effectLst/>
                <a:latin typeface="Segoe UI" panose="020B0502040204020203" pitchFamily="34" charset="0"/>
              </a:rPr>
              <a:t> </a:t>
            </a:r>
            <a:r>
              <a:rPr lang="pl-PL" b="0" i="0" dirty="0" err="1">
                <a:effectLst/>
                <a:latin typeface="Segoe UI" panose="020B0502040204020203" pitchFamily="34" charset="0"/>
              </a:rPr>
              <a:t>roles</a:t>
            </a:r>
            <a:r>
              <a:rPr lang="pl-PL" b="0" i="0" dirty="0">
                <a:effectLst/>
                <a:latin typeface="Segoe UI" panose="020B0502040204020203" pitchFamily="34" charset="0"/>
              </a:rPr>
              <a:t> 5 </a:t>
            </a:r>
            <a:r>
              <a:rPr lang="pl-PL" b="0" i="0" dirty="0" err="1">
                <a:effectLst/>
                <a:latin typeface="Segoe UI" panose="020B0502040204020203" pitchFamily="34" charset="0"/>
              </a:rPr>
              <a:t>managers</a:t>
            </a:r>
            <a:r>
              <a:rPr lang="pl-PL" b="0" i="0" dirty="0">
                <a:effectLst/>
                <a:latin typeface="Segoe UI" panose="020B0502040204020203" pitchFamily="34" charset="0"/>
              </a:rPr>
              <a:t>/</a:t>
            </a:r>
            <a:r>
              <a:rPr lang="pl-PL" b="0" i="0" dirty="0" err="1">
                <a:effectLst/>
                <a:latin typeface="Segoe UI" panose="020B0502040204020203" pitchFamily="34" charset="0"/>
              </a:rPr>
              <a:t>leaders</a:t>
            </a:r>
            <a:endParaRPr lang="pl-PL" b="0" i="0" dirty="0">
              <a:effectLst/>
              <a:latin typeface="Segoe UI" panose="020B0502040204020203" pitchFamily="34" charset="0"/>
            </a:endParaRPr>
          </a:p>
          <a:p>
            <a:pPr fontAlgn="t">
              <a:buFont typeface="Arial" panose="020B0604020202020204" pitchFamily="34" charset="0"/>
              <a:buChar char="•"/>
            </a:pPr>
            <a:r>
              <a:rPr lang="pl-PL" b="0" i="0" dirty="0">
                <a:effectLst/>
                <a:latin typeface="Segoe UI" panose="020B0502040204020203" pitchFamily="34" charset="0"/>
              </a:rPr>
              <a:t>~80% with 6+ </a:t>
            </a:r>
            <a:r>
              <a:rPr lang="pl-PL" b="0" i="0" dirty="0" err="1">
                <a:effectLst/>
                <a:latin typeface="Segoe UI" panose="020B0502040204020203" pitchFamily="34" charset="0"/>
              </a:rPr>
              <a:t>years</a:t>
            </a:r>
            <a:r>
              <a:rPr lang="pl-PL" b="0" i="0" dirty="0">
                <a:effectLst/>
                <a:latin typeface="Segoe UI" panose="020B0502040204020203" pitchFamily="34" charset="0"/>
              </a:rPr>
              <a:t> </a:t>
            </a:r>
            <a:r>
              <a:rPr lang="pl-PL" b="0" i="0" dirty="0" err="1">
                <a:effectLst/>
                <a:latin typeface="Segoe UI" panose="020B0502040204020203" pitchFamily="34" charset="0"/>
              </a:rPr>
              <a:t>experience</a:t>
            </a:r>
            <a:r>
              <a:rPr lang="pl-PL" b="0" i="0" dirty="0">
                <a:effectLst/>
                <a:latin typeface="Segoe UI" panose="020B0502040204020203" pitchFamily="34" charset="0"/>
              </a:rPr>
              <a:t> </a:t>
            </a:r>
          </a:p>
          <a:p>
            <a:pPr fontAlgn="t">
              <a:buFont typeface="Arial" panose="020B0604020202020204" pitchFamily="34" charset="0"/>
              <a:buNone/>
            </a:pPr>
            <a:endParaRPr lang="pl-PL" b="0" i="0" dirty="0">
              <a:effectLst/>
              <a:latin typeface="Segoe UI" panose="020B0502040204020203" pitchFamily="34" charset="0"/>
            </a:endParaRPr>
          </a:p>
          <a:p>
            <a:pPr fontAlgn="t">
              <a:buFont typeface="Arial" panose="020B0604020202020204" pitchFamily="34" charset="0"/>
              <a:buNone/>
            </a:pPr>
            <a:r>
              <a:rPr lang="pl-PL" b="0" i="0" dirty="0" err="1">
                <a:effectLst/>
                <a:latin typeface="Segoe UI" panose="020B0502040204020203" pitchFamily="34" charset="0"/>
              </a:rPr>
              <a:t>Strong</a:t>
            </a:r>
            <a:r>
              <a:rPr lang="pl-PL" b="0" i="0" dirty="0">
                <a:effectLst/>
                <a:latin typeface="Segoe UI" panose="020B0502040204020203" pitchFamily="34" charset="0"/>
              </a:rPr>
              <a:t> </a:t>
            </a:r>
            <a:r>
              <a:rPr lang="pl-PL" b="0" i="0" dirty="0" err="1">
                <a:effectLst/>
                <a:latin typeface="Segoe UI" panose="020B0502040204020203" pitchFamily="34" charset="0"/>
              </a:rPr>
              <a:t>representation</a:t>
            </a:r>
            <a:r>
              <a:rPr lang="pl-PL" b="0" i="0" dirty="0">
                <a:effectLst/>
                <a:latin typeface="Segoe UI" panose="020B0502040204020203" pitchFamily="34" charset="0"/>
              </a:rPr>
              <a:t> from </a:t>
            </a:r>
            <a:r>
              <a:rPr lang="pl-PL" b="0" i="0" dirty="0" err="1">
                <a:effectLst/>
                <a:latin typeface="Segoe UI" panose="020B0502040204020203" pitchFamily="34" charset="0"/>
              </a:rPr>
              <a:t>key</a:t>
            </a:r>
            <a:r>
              <a:rPr lang="pl-PL" b="0" i="0" dirty="0">
                <a:effectLst/>
                <a:latin typeface="Segoe UI" panose="020B0502040204020203" pitchFamily="34" charset="0"/>
              </a:rPr>
              <a:t> </a:t>
            </a:r>
            <a:r>
              <a:rPr lang="pl-PL" b="0" i="0" dirty="0" err="1">
                <a:effectLst/>
                <a:latin typeface="Segoe UI" panose="020B0502040204020203" pitchFamily="34" charset="0"/>
              </a:rPr>
              <a:t>teams</a:t>
            </a:r>
            <a:r>
              <a:rPr lang="pl-PL" b="0" i="0" dirty="0">
                <a:effectLst/>
                <a:latin typeface="Segoe UI" panose="020B0502040204020203" pitchFamily="34" charset="0"/>
              </a:rPr>
              <a:t> (WP9, WP6 ~70%) </a:t>
            </a:r>
          </a:p>
          <a:p>
            <a:pPr fontAlgn="t"/>
            <a:endParaRPr lang="pl-PL" b="0" i="0" dirty="0">
              <a:effectLst/>
              <a:latin typeface="Segoe UI" panose="020B0502040204020203" pitchFamily="34" charset="0"/>
            </a:endParaRPr>
          </a:p>
          <a:p>
            <a:pPr fontAlgn="t"/>
            <a:r>
              <a:rPr lang="pl-PL" b="0" i="0" dirty="0" err="1">
                <a:effectLst/>
                <a:latin typeface="Segoe UI" panose="020B0502040204020203" pitchFamily="34" charset="0"/>
              </a:rPr>
              <a:t>Sample</a:t>
            </a:r>
            <a:r>
              <a:rPr lang="pl-PL" b="0" i="0" dirty="0">
                <a:effectLst/>
                <a:latin typeface="Segoe UI" panose="020B0502040204020203" pitchFamily="34" charset="0"/>
              </a:rPr>
              <a:t> profile</a:t>
            </a:r>
          </a:p>
          <a:p>
            <a:pPr fontAlgn="t">
              <a:buFont typeface="Arial" panose="020B0604020202020204" pitchFamily="34" charset="0"/>
              <a:buNone/>
            </a:pPr>
            <a:r>
              <a:rPr lang="pl-PL" b="0" i="0" dirty="0" err="1">
                <a:effectLst/>
                <a:latin typeface="Segoe UI" panose="020B0502040204020203" pitchFamily="34" charset="0"/>
              </a:rPr>
              <a:t>Experienced</a:t>
            </a:r>
            <a:r>
              <a:rPr lang="pl-PL" b="0" i="0" dirty="0">
                <a:effectLst/>
                <a:latin typeface="Segoe UI" panose="020B0502040204020203" pitchFamily="34" charset="0"/>
              </a:rPr>
              <a:t>, </a:t>
            </a:r>
            <a:r>
              <a:rPr lang="pl-PL" b="0" i="0" dirty="0" err="1">
                <a:effectLst/>
                <a:latin typeface="Segoe UI" panose="020B0502040204020203" pitchFamily="34" charset="0"/>
              </a:rPr>
              <a:t>technical</a:t>
            </a:r>
            <a:r>
              <a:rPr lang="pl-PL" b="0" i="0" dirty="0">
                <a:effectLst/>
                <a:latin typeface="Segoe UI" panose="020B0502040204020203" pitchFamily="34" charset="0"/>
              </a:rPr>
              <a:t> AI </a:t>
            </a:r>
            <a:r>
              <a:rPr lang="pl-PL" b="0" i="0" dirty="0" err="1">
                <a:effectLst/>
                <a:latin typeface="Segoe UI" panose="020B0502040204020203" pitchFamily="34" charset="0"/>
              </a:rPr>
              <a:t>users</a:t>
            </a:r>
            <a:endParaRPr lang="pl-PL" b="0" i="0" dirty="0">
              <a:effectLst/>
              <a:latin typeface="Segoe UI" panose="020B0502040204020203" pitchFamily="34" charset="0"/>
            </a:endParaRPr>
          </a:p>
          <a:p>
            <a:pPr fontAlgn="t">
              <a:buFont typeface="Arial" panose="020B0604020202020204" pitchFamily="34" charset="0"/>
              <a:buNone/>
            </a:pPr>
            <a:r>
              <a:rPr lang="pl-PL" b="0" i="0" dirty="0" err="1">
                <a:effectLst/>
                <a:latin typeface="Segoe UI" panose="020B0502040204020203" pitchFamily="34" charset="0"/>
              </a:rPr>
              <a:t>Regular</a:t>
            </a:r>
            <a:r>
              <a:rPr lang="pl-PL" b="0" i="0" dirty="0">
                <a:effectLst/>
                <a:latin typeface="Segoe UI" panose="020B0502040204020203" pitchFamily="34" charset="0"/>
              </a:rPr>
              <a:t> AI </a:t>
            </a:r>
            <a:r>
              <a:rPr lang="pl-PL" b="0" i="0" dirty="0" err="1">
                <a:effectLst/>
                <a:latin typeface="Segoe UI" panose="020B0502040204020203" pitchFamily="34" charset="0"/>
              </a:rPr>
              <a:t>usage</a:t>
            </a:r>
            <a:r>
              <a:rPr lang="pl-PL" b="0" i="0" dirty="0">
                <a:effectLst/>
                <a:latin typeface="Segoe UI" panose="020B0502040204020203" pitchFamily="34" charset="0"/>
              </a:rPr>
              <a:t> (</a:t>
            </a:r>
            <a:r>
              <a:rPr lang="pl-PL" b="0" i="0" dirty="0" err="1">
                <a:effectLst/>
                <a:latin typeface="Segoe UI" panose="020B0502040204020203" pitchFamily="34" charset="0"/>
              </a:rPr>
              <a:t>weekly</a:t>
            </a:r>
            <a:r>
              <a:rPr lang="pl-PL" b="0" i="0" dirty="0">
                <a:effectLst/>
                <a:latin typeface="Segoe UI" panose="020B0502040204020203" pitchFamily="34" charset="0"/>
              </a:rPr>
              <a:t> → </a:t>
            </a:r>
            <a:r>
              <a:rPr lang="pl-PL" b="0" i="0" dirty="0" err="1">
                <a:effectLst/>
                <a:latin typeface="Segoe UI" panose="020B0502040204020203" pitchFamily="34" charset="0"/>
              </a:rPr>
              <a:t>daily</a:t>
            </a:r>
            <a:r>
              <a:rPr lang="pl-PL" b="0" i="0" dirty="0">
                <a:effectLst/>
                <a:latin typeface="Segoe UI" panose="020B0502040204020203" pitchFamily="34" charset="0"/>
              </a:rPr>
              <a:t>)</a:t>
            </a:r>
          </a:p>
          <a:p>
            <a:pPr fontAlgn="t">
              <a:buFont typeface="Arial" panose="020B0604020202020204" pitchFamily="34" charset="0"/>
              <a:buNone/>
            </a:pPr>
            <a:r>
              <a:rPr lang="pl-PL" b="0" i="0" dirty="0" err="1">
                <a:effectLst/>
                <a:latin typeface="Segoe UI" panose="020B0502040204020203" pitchFamily="34" charset="0"/>
              </a:rPr>
              <a:t>Early</a:t>
            </a:r>
            <a:r>
              <a:rPr lang="pl-PL" b="0" i="0" dirty="0">
                <a:effectLst/>
                <a:latin typeface="Segoe UI" panose="020B0502040204020203" pitchFamily="34" charset="0"/>
              </a:rPr>
              <a:t> but </a:t>
            </a:r>
            <a:r>
              <a:rPr lang="pl-PL" b="0" i="0" dirty="0" err="1">
                <a:effectLst/>
                <a:latin typeface="Segoe UI" panose="020B0502040204020203" pitchFamily="34" charset="0"/>
              </a:rPr>
              <a:t>relevant</a:t>
            </a:r>
            <a:r>
              <a:rPr lang="pl-PL" b="0" i="0" dirty="0">
                <a:effectLst/>
                <a:latin typeface="Segoe UI" panose="020B0502040204020203" pitchFamily="34" charset="0"/>
              </a:rPr>
              <a:t> GN5-2 </a:t>
            </a:r>
            <a:r>
              <a:rPr lang="pl-PL" b="0" i="0" dirty="0" err="1">
                <a:effectLst/>
                <a:latin typeface="Segoe UI" panose="020B0502040204020203" pitchFamily="34" charset="0"/>
              </a:rPr>
              <a:t>sample</a:t>
            </a:r>
            <a:endParaRPr lang="pl-PL" b="0" i="0" dirty="0">
              <a:effectLst/>
              <a:latin typeface="Segoe UI" panose="020B0502040204020203" pitchFamily="34" charset="0"/>
            </a:endParaRPr>
          </a:p>
          <a:p>
            <a:pPr defTabSz="965972">
              <a:defRPr/>
            </a:pPr>
            <a:endParaRPr lang="en-US" b="0" i="0" dirty="0">
              <a:effectLst/>
              <a:latin typeface="Segoe UI" panose="020B0502040204020203" pitchFamily="34" charset="0"/>
            </a:endParaRPr>
          </a:p>
          <a:p>
            <a:pPr defTabSz="965972">
              <a:defRPr/>
            </a:pPr>
            <a:endParaRPr lang="en-US" b="0" dirty="0">
              <a:solidFill>
                <a:schemeClr val="tx1"/>
              </a:solidFill>
            </a:endParaRPr>
          </a:p>
          <a:p>
            <a:endParaRPr lang="pl-PL" b="0" dirty="0"/>
          </a:p>
        </p:txBody>
      </p:sp>
      <p:sp>
        <p:nvSpPr>
          <p:cNvPr id="4" name="Symbol zastępczy numeru slajdu 3"/>
          <p:cNvSpPr>
            <a:spLocks noGrp="1"/>
          </p:cNvSpPr>
          <p:nvPr>
            <p:ph type="sldNum" sz="quarter" idx="5"/>
          </p:nvPr>
        </p:nvSpPr>
        <p:spPr/>
        <p:txBody>
          <a:bodyPr/>
          <a:lstStyle/>
          <a:p>
            <a:fld id="{EAA26957-3063-4AF5-9C10-771E4439D98E}" type="slidenum">
              <a:rPr lang="en-GB" smtClean="0"/>
              <a:t>9</a:t>
            </a:fld>
            <a:endParaRPr lang="en-GB"/>
          </a:p>
        </p:txBody>
      </p:sp>
    </p:spTree>
    <p:extLst>
      <p:ext uri="{BB962C8B-B14F-4D97-AF65-F5344CB8AC3E}">
        <p14:creationId xmlns:p14="http://schemas.microsoft.com/office/powerpoint/2010/main" val="292644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CD915A-38F9-76AB-8D4A-B5098C4F7ADA}"/>
              </a:ext>
            </a:extLst>
          </p:cNvPr>
          <p:cNvSpPr/>
          <p:nvPr userDrawn="1"/>
        </p:nvSpPr>
        <p:spPr>
          <a:xfrm>
            <a:off x="0" y="0"/>
            <a:ext cx="9144000" cy="5143500"/>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olorful pattern with different designs&#10;&#10;Description automatically generated with medium confidence">
            <a:extLst>
              <a:ext uri="{FF2B5EF4-FFF2-40B4-BE49-F238E27FC236}">
                <a16:creationId xmlns:a16="http://schemas.microsoft.com/office/drawing/2014/main" id="{54D45984-3213-35B0-C278-58BBA5EB60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17" name="Text Placeholder 4"/>
          <p:cNvSpPr>
            <a:spLocks noGrp="1"/>
          </p:cNvSpPr>
          <p:nvPr>
            <p:ph type="body" sz="quarter" idx="11" hasCustomPrompt="1"/>
          </p:nvPr>
        </p:nvSpPr>
        <p:spPr>
          <a:xfrm>
            <a:off x="460601" y="2664196"/>
            <a:ext cx="3272155" cy="237388"/>
          </a:xfrm>
        </p:spPr>
        <p:txBody>
          <a:bodyPr>
            <a:noAutofit/>
          </a:bodyPr>
          <a:lstStyle>
            <a:lvl1pPr marL="0" indent="0">
              <a:buNone/>
              <a:defRPr sz="1600" b="1" baseline="0">
                <a:solidFill>
                  <a:srgbClr val="037C3F"/>
                </a:solidFill>
                <a:latin typeface="+mn-lt"/>
              </a:defRPr>
            </a:lvl1pPr>
          </a:lstStyle>
          <a:p>
            <a:pPr lvl="0"/>
            <a:r>
              <a:rPr lang="en-US" dirty="0"/>
              <a:t>Presenter</a:t>
            </a:r>
          </a:p>
        </p:txBody>
      </p:sp>
      <p:sp>
        <p:nvSpPr>
          <p:cNvPr id="19" name="Text Placeholder 10"/>
          <p:cNvSpPr>
            <a:spLocks noGrp="1"/>
          </p:cNvSpPr>
          <p:nvPr>
            <p:ph type="body" sz="quarter" idx="17" hasCustomPrompt="1"/>
          </p:nvPr>
        </p:nvSpPr>
        <p:spPr>
          <a:xfrm>
            <a:off x="460602" y="1696763"/>
            <a:ext cx="4336866" cy="381445"/>
          </a:xfrm>
        </p:spPr>
        <p:txBody>
          <a:bodyPr wrap="square" anchor="ctr">
            <a:noAutofit/>
          </a:bodyPr>
          <a:lstStyle>
            <a:lvl1pPr marL="0" indent="0">
              <a:lnSpc>
                <a:spcPct val="150000"/>
              </a:lnSpc>
              <a:buNone/>
              <a:defRPr sz="1800" b="0">
                <a:solidFill>
                  <a:srgbClr val="1C305D"/>
                </a:solidFill>
                <a:latin typeface="+mn-lt"/>
              </a:defRPr>
            </a:lvl1pPr>
          </a:lstStyle>
          <a:p>
            <a:pPr lvl="0"/>
            <a:r>
              <a:rPr lang="en-US" dirty="0"/>
              <a:t>Subtitle</a:t>
            </a:r>
          </a:p>
        </p:txBody>
      </p:sp>
      <p:sp>
        <p:nvSpPr>
          <p:cNvPr id="20" name="Text Placeholder 10"/>
          <p:cNvSpPr>
            <a:spLocks noGrp="1"/>
          </p:cNvSpPr>
          <p:nvPr>
            <p:ph type="body" sz="quarter" idx="14" hasCustomPrompt="1"/>
          </p:nvPr>
        </p:nvSpPr>
        <p:spPr>
          <a:xfrm>
            <a:off x="466907" y="591750"/>
            <a:ext cx="4330561" cy="1006505"/>
          </a:xfrm>
        </p:spPr>
        <p:txBody>
          <a:bodyPr wrap="square">
            <a:noAutofit/>
          </a:bodyPr>
          <a:lstStyle>
            <a:lvl1pPr marL="0" indent="0">
              <a:lnSpc>
                <a:spcPts val="3700"/>
              </a:lnSpc>
              <a:spcBef>
                <a:spcPts val="0"/>
              </a:spcBef>
              <a:buNone/>
              <a:defRPr sz="3600" b="1">
                <a:solidFill>
                  <a:srgbClr val="1C305D"/>
                </a:solidFill>
                <a:latin typeface="+mn-lt"/>
              </a:defRPr>
            </a:lvl1pPr>
          </a:lstStyle>
          <a:p>
            <a:pPr lvl="0"/>
            <a:r>
              <a:rPr lang="en-US" dirty="0"/>
              <a:t>Title</a:t>
            </a:r>
          </a:p>
        </p:txBody>
      </p:sp>
      <p:sp>
        <p:nvSpPr>
          <p:cNvPr id="25" name="Text Placeholder 6"/>
          <p:cNvSpPr>
            <a:spLocks noGrp="1"/>
          </p:cNvSpPr>
          <p:nvPr>
            <p:ph type="body" sz="quarter" idx="12" hasCustomPrompt="1"/>
          </p:nvPr>
        </p:nvSpPr>
        <p:spPr>
          <a:xfrm>
            <a:off x="460601" y="2967104"/>
            <a:ext cx="3272155" cy="229228"/>
          </a:xfrm>
        </p:spPr>
        <p:txBody>
          <a:bodyPr>
            <a:noAutofit/>
          </a:bodyPr>
          <a:lstStyle>
            <a:lvl1pPr marL="0" indent="0">
              <a:lnSpc>
                <a:spcPts val="1200"/>
              </a:lnSpc>
              <a:spcBef>
                <a:spcPts val="0"/>
              </a:spcBef>
              <a:buNone/>
              <a:defRPr sz="1400" b="1">
                <a:solidFill>
                  <a:srgbClr val="1C305D"/>
                </a:solidFill>
                <a:latin typeface="+mn-lt"/>
              </a:defRPr>
            </a:lvl1pPr>
          </a:lstStyle>
          <a:p>
            <a:pPr lvl="0"/>
            <a:r>
              <a:rPr lang="en-US" dirty="0"/>
              <a:t>Location</a:t>
            </a:r>
            <a:endParaRPr lang="en-GB" dirty="0"/>
          </a:p>
        </p:txBody>
      </p:sp>
      <p:sp>
        <p:nvSpPr>
          <p:cNvPr id="26" name="Text Placeholder 6"/>
          <p:cNvSpPr>
            <a:spLocks noGrp="1"/>
          </p:cNvSpPr>
          <p:nvPr>
            <p:ph type="body" sz="quarter" idx="18" hasCustomPrompt="1"/>
          </p:nvPr>
        </p:nvSpPr>
        <p:spPr>
          <a:xfrm>
            <a:off x="460601" y="3180171"/>
            <a:ext cx="3272155" cy="237387"/>
          </a:xfrm>
        </p:spPr>
        <p:txBody>
          <a:bodyPr>
            <a:noAutofit/>
          </a:bodyPr>
          <a:lstStyle>
            <a:lvl1pPr marL="0" indent="0">
              <a:lnSpc>
                <a:spcPts val="1200"/>
              </a:lnSpc>
              <a:spcBef>
                <a:spcPts val="0"/>
              </a:spcBef>
              <a:buNone/>
              <a:defRPr sz="1400">
                <a:solidFill>
                  <a:srgbClr val="1C305D"/>
                </a:solidFill>
                <a:latin typeface="+mn-lt"/>
              </a:defRPr>
            </a:lvl1pPr>
          </a:lstStyle>
          <a:p>
            <a:pPr lvl="0"/>
            <a:r>
              <a:rPr lang="en-US" dirty="0"/>
              <a:t>Date</a:t>
            </a:r>
            <a:endParaRPr lang="en-GB" dirty="0"/>
          </a:p>
        </p:txBody>
      </p:sp>
      <p:sp>
        <p:nvSpPr>
          <p:cNvPr id="27" name="Rectangle 26">
            <a:extLst>
              <a:ext uri="{FF2B5EF4-FFF2-40B4-BE49-F238E27FC236}">
                <a16:creationId xmlns:a16="http://schemas.microsoft.com/office/drawing/2014/main" id="{EED89356-A99C-0128-C97C-A9C0DE1A1246}"/>
              </a:ext>
            </a:extLst>
          </p:cNvPr>
          <p:cNvSpPr/>
          <p:nvPr userDrawn="1"/>
        </p:nvSpPr>
        <p:spPr>
          <a:xfrm>
            <a:off x="0" y="4176990"/>
            <a:ext cx="9143999"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31" descr="A black background with white text&#10;&#10;Description automatically generated">
            <a:extLst>
              <a:ext uri="{FF2B5EF4-FFF2-40B4-BE49-F238E27FC236}">
                <a16:creationId xmlns:a16="http://schemas.microsoft.com/office/drawing/2014/main" id="{AA81CC32-1404-B236-829C-9767BE5F73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8F569FCD-16F8-FB2A-B150-0AD701006D7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4164422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201" y="964417"/>
            <a:ext cx="8439238" cy="3357062"/>
          </a:xfrm>
        </p:spPr>
        <p:txBody>
          <a:bodyPr/>
          <a:lstStyle>
            <a:lvl1pPr>
              <a:defRPr sz="1800">
                <a:solidFill>
                  <a:srgbClr val="1C2C4F"/>
                </a:solidFill>
                <a:latin typeface="+mn-lt"/>
                <a:cs typeface="Arial" panose="020B0604020202020204" pitchFamily="34" charset="0"/>
              </a:defRPr>
            </a:lvl1pPr>
            <a:lvl2pPr>
              <a:defRPr sz="1600">
                <a:solidFill>
                  <a:srgbClr val="1C2C4F"/>
                </a:solidFill>
                <a:latin typeface="+mn-lt"/>
                <a:cs typeface="Arial" panose="020B0604020202020204" pitchFamily="34" charset="0"/>
              </a:defRPr>
            </a:lvl2pPr>
            <a:lvl3pPr>
              <a:defRPr sz="1400">
                <a:solidFill>
                  <a:srgbClr val="1C2C4F"/>
                </a:solidFill>
                <a:latin typeface="+mn-lt"/>
                <a:cs typeface="Arial" panose="020B0604020202020204" pitchFamily="34" charset="0"/>
              </a:defRPr>
            </a:lvl3pPr>
            <a:lvl4pPr>
              <a:defRPr>
                <a:solidFill>
                  <a:srgbClr val="1C2C4F"/>
                </a:solidFill>
                <a:latin typeface="+mn-lt"/>
                <a:cs typeface="Arial" panose="020B0604020202020204" pitchFamily="34" charset="0"/>
              </a:defRPr>
            </a:lvl4pPr>
            <a:lvl5pPr>
              <a:defRPr>
                <a:solidFill>
                  <a:srgbClr val="1C2C4F"/>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730188"/>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latin typeface="+mn-lt"/>
              </a:defRPr>
            </a:lvl1pPr>
          </a:lstStyle>
          <a:p>
            <a:r>
              <a:rPr lang="en-GB" dirty="0"/>
              <a:t>Click to edit Master title style</a:t>
            </a:r>
            <a:endParaRPr lang="en-US" dirty="0"/>
          </a:p>
        </p:txBody>
      </p:sp>
    </p:spTree>
    <p:extLst>
      <p:ext uri="{BB962C8B-B14F-4D97-AF65-F5344CB8AC3E}">
        <p14:creationId xmlns:p14="http://schemas.microsoft.com/office/powerpoint/2010/main" val="26313993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6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78242A-115F-FAAB-3C19-C8B609AB6C4B}"/>
              </a:ext>
            </a:extLst>
          </p:cNvPr>
          <p:cNvSpPr/>
          <p:nvPr userDrawn="1"/>
        </p:nvSpPr>
        <p:spPr>
          <a:xfrm>
            <a:off x="0" y="4468536"/>
            <a:ext cx="9144000" cy="6958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A0407AF-12A6-62EC-ABC1-4EA3D4D52CB5}"/>
              </a:ext>
            </a:extLst>
          </p:cNvPr>
          <p:cNvSpPr/>
          <p:nvPr userDrawn="1"/>
        </p:nvSpPr>
        <p:spPr>
          <a:xfrm>
            <a:off x="0" y="4752968"/>
            <a:ext cx="9144000" cy="415027"/>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0201" y="964417"/>
            <a:ext cx="8439238" cy="3601320"/>
          </a:xfrm>
        </p:spPr>
        <p:txBody>
          <a:bodyPr/>
          <a:lstStyle>
            <a:lvl1pPr>
              <a:defRPr sz="1800">
                <a:solidFill>
                  <a:srgbClr val="1C305D"/>
                </a:solidFill>
                <a:latin typeface="+mn-lt"/>
                <a:cs typeface="Arial" panose="020B0604020202020204" pitchFamily="34" charset="0"/>
              </a:defRPr>
            </a:lvl1pPr>
            <a:lvl2pPr>
              <a:defRPr sz="1600">
                <a:solidFill>
                  <a:srgbClr val="1C305D"/>
                </a:solidFill>
                <a:latin typeface="+mn-lt"/>
                <a:cs typeface="Arial" panose="020B0604020202020204" pitchFamily="34" charset="0"/>
              </a:defRPr>
            </a:lvl2pPr>
            <a:lvl3pPr>
              <a:defRPr sz="1400">
                <a:solidFill>
                  <a:srgbClr val="1C305D"/>
                </a:solidFill>
                <a:latin typeface="+mn-lt"/>
                <a:cs typeface="Arial" panose="020B0604020202020204" pitchFamily="34" charset="0"/>
              </a:defRPr>
            </a:lvl3pPr>
            <a:lvl4pPr>
              <a:defRPr sz="1200">
                <a:solidFill>
                  <a:srgbClr val="1C305D"/>
                </a:solidFill>
                <a:latin typeface="+mn-lt"/>
                <a:cs typeface="Arial" panose="020B0604020202020204" pitchFamily="34" charset="0"/>
              </a:defRPr>
            </a:lvl4pPr>
            <a:lvl5pPr>
              <a:defRPr>
                <a:solidFill>
                  <a:srgbClr val="1C305D"/>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9CD09B77-3BA4-BCF3-6CA1-68C8CEC66BE6}"/>
              </a:ext>
            </a:extLst>
          </p:cNvPr>
          <p:cNvSpPr>
            <a:spLocks noGrp="1"/>
          </p:cNvSpPr>
          <p:nvPr>
            <p:ph type="title"/>
          </p:nvPr>
        </p:nvSpPr>
        <p:spPr/>
        <p:txBody>
          <a:bodyPr/>
          <a:lstStyle>
            <a:lvl1pPr>
              <a:defRPr>
                <a:solidFill>
                  <a:srgbClr val="037C3F"/>
                </a:solidFill>
                <a:latin typeface="+mn-lt"/>
              </a:defRPr>
            </a:lvl1pPr>
          </a:lstStyle>
          <a:p>
            <a:r>
              <a:rPr lang="en-GB" dirty="0"/>
              <a:t>Click to edit Master title style</a:t>
            </a:r>
            <a:endParaRPr lang="en-US" dirty="0"/>
          </a:p>
        </p:txBody>
      </p:sp>
      <p:sp>
        <p:nvSpPr>
          <p:cNvPr id="6" name="Slide Number Placeholder 4">
            <a:extLst>
              <a:ext uri="{FF2B5EF4-FFF2-40B4-BE49-F238E27FC236}">
                <a16:creationId xmlns:a16="http://schemas.microsoft.com/office/drawing/2014/main" id="{16A8FE16-D059-EE45-A0EF-28AC780580E5}"/>
              </a:ext>
            </a:extLst>
          </p:cNvPr>
          <p:cNvSpPr>
            <a:spLocks noGrp="1"/>
          </p:cNvSpPr>
          <p:nvPr>
            <p:ph type="sldNum" sz="quarter" idx="4"/>
          </p:nvPr>
        </p:nvSpPr>
        <p:spPr>
          <a:xfrm>
            <a:off x="6732039" y="4825515"/>
            <a:ext cx="2057400" cy="274637"/>
          </a:xfrm>
          <a:prstGeom prst="rect">
            <a:avLst/>
          </a:prstGeom>
        </p:spPr>
        <p:txBody>
          <a:bodyPr vert="horz" lIns="91440" tIns="45720" rIns="91440" bIns="45720" rtlCol="0" anchor="ctr"/>
          <a:lstStyle>
            <a:lvl1pPr algn="r">
              <a:defRPr sz="100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6A479726-8A81-FDC6-43A3-60187EA6B4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b="47445"/>
          <a:stretch/>
        </p:blipFill>
        <p:spPr>
          <a:xfrm>
            <a:off x="350201" y="4824412"/>
            <a:ext cx="819086" cy="259611"/>
          </a:xfrm>
          <a:prstGeom prst="rect">
            <a:avLst/>
          </a:prstGeom>
        </p:spPr>
      </p:pic>
    </p:spTree>
    <p:extLst>
      <p:ext uri="{BB962C8B-B14F-4D97-AF65-F5344CB8AC3E}">
        <p14:creationId xmlns:p14="http://schemas.microsoft.com/office/powerpoint/2010/main" val="410512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B780C-839C-6572-D60E-630924414E0D}"/>
              </a:ext>
            </a:extLst>
          </p:cNvPr>
          <p:cNvSpPr/>
          <p:nvPr userDrawn="1"/>
        </p:nvSpPr>
        <p:spPr>
          <a:xfrm>
            <a:off x="0" y="0"/>
            <a:ext cx="9143999" cy="5149763"/>
          </a:xfrm>
          <a:prstGeom prst="rect">
            <a:avLst/>
          </a:prstGeom>
          <a:solidFill>
            <a:srgbClr val="D1E3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olorful pattern with different designs&#10;&#10;Description automatically generated with medium confidence">
            <a:extLst>
              <a:ext uri="{FF2B5EF4-FFF2-40B4-BE49-F238E27FC236}">
                <a16:creationId xmlns:a16="http://schemas.microsoft.com/office/drawing/2014/main" id="{BCAE078B-2440-A479-DCE2-4BA7FC0B1B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012" y="672802"/>
            <a:ext cx="5450987" cy="3507308"/>
          </a:xfrm>
          <a:prstGeom prst="rect">
            <a:avLst/>
          </a:prstGeom>
        </p:spPr>
      </p:pic>
      <p:sp>
        <p:nvSpPr>
          <p:cNvPr id="5" name="Rectangle 4">
            <a:extLst>
              <a:ext uri="{FF2B5EF4-FFF2-40B4-BE49-F238E27FC236}">
                <a16:creationId xmlns:a16="http://schemas.microsoft.com/office/drawing/2014/main" id="{4D3FC31D-BADF-ABB1-084A-FE92AB0256BB}"/>
              </a:ext>
            </a:extLst>
          </p:cNvPr>
          <p:cNvSpPr/>
          <p:nvPr userDrawn="1"/>
        </p:nvSpPr>
        <p:spPr>
          <a:xfrm>
            <a:off x="-2" y="4176990"/>
            <a:ext cx="9144001" cy="966510"/>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background with white text&#10;&#10;Description automatically generated">
            <a:extLst>
              <a:ext uri="{FF2B5EF4-FFF2-40B4-BE49-F238E27FC236}">
                <a16:creationId xmlns:a16="http://schemas.microsoft.com/office/drawing/2014/main" id="{BE680B11-5812-E3B8-498E-280E46B41C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5053" y="4556393"/>
            <a:ext cx="969200" cy="206456"/>
          </a:xfrm>
          <a:prstGeom prst="rect">
            <a:avLst/>
          </a:prstGeom>
        </p:spPr>
      </p:pic>
      <p:pic>
        <p:nvPicPr>
          <p:cNvPr id="4" name="Picture 3" descr="A black and white logo&#10;&#10;Description automatically generated">
            <a:extLst>
              <a:ext uri="{FF2B5EF4-FFF2-40B4-BE49-F238E27FC236}">
                <a16:creationId xmlns:a16="http://schemas.microsoft.com/office/drawing/2014/main" id="{763B2D0C-1F91-68C4-470B-3224F289617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b="47445"/>
          <a:stretch/>
        </p:blipFill>
        <p:spPr>
          <a:xfrm>
            <a:off x="460601" y="4471738"/>
            <a:ext cx="1082250" cy="343022"/>
          </a:xfrm>
          <a:prstGeom prst="rect">
            <a:avLst/>
          </a:prstGeom>
        </p:spPr>
      </p:pic>
    </p:spTree>
    <p:extLst>
      <p:ext uri="{BB962C8B-B14F-4D97-AF65-F5344CB8AC3E}">
        <p14:creationId xmlns:p14="http://schemas.microsoft.com/office/powerpoint/2010/main" val="211851604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47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335"/>
          <a:stretch/>
        </p:blipFill>
        <p:spPr>
          <a:xfrm>
            <a:off x="8090390" y="4553525"/>
            <a:ext cx="824271" cy="383577"/>
          </a:xfrm>
          <a:prstGeom prst="rect">
            <a:avLst/>
          </a:prstGeom>
        </p:spPr>
      </p:pic>
      <p:sp>
        <p:nvSpPr>
          <p:cNvPr id="4" name="Content Placeholder 3">
            <a:extLst>
              <a:ext uri="{FF2B5EF4-FFF2-40B4-BE49-F238E27FC236}">
                <a16:creationId xmlns:a16="http://schemas.microsoft.com/office/drawing/2014/main" id="{EC916E53-B331-D746-836D-0D6BAC2D7CF0}"/>
              </a:ext>
            </a:extLst>
          </p:cNvPr>
          <p:cNvSpPr>
            <a:spLocks noGrp="1"/>
          </p:cNvSpPr>
          <p:nvPr>
            <p:ph sz="quarter" idx="10"/>
          </p:nvPr>
        </p:nvSpPr>
        <p:spPr>
          <a:xfrm>
            <a:off x="337042" y="1175722"/>
            <a:ext cx="7833295" cy="337780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A95B5F70-4483-CEAA-B08B-0FAAFC153C29}"/>
              </a:ext>
            </a:extLst>
          </p:cNvPr>
          <p:cNvSpPr>
            <a:spLocks noGrp="1"/>
          </p:cNvSpPr>
          <p:nvPr>
            <p:ph type="title"/>
          </p:nvPr>
        </p:nvSpPr>
        <p:spPr>
          <a:xfrm>
            <a:off x="337042" y="550631"/>
            <a:ext cx="7421042" cy="323182"/>
          </a:xfrm>
          <a:prstGeom prst="rect">
            <a:avLst/>
          </a:prstGeom>
        </p:spPr>
        <p:txBody>
          <a:bodyPr vert="horz" lIns="91440" tIns="45720" rIns="91440" bIns="45720" rtlCol="0" anchor="ctr">
            <a:noAutofit/>
          </a:bodyPr>
          <a:lstStyle>
            <a:lvl1pPr>
              <a:defRPr sz="2100"/>
            </a:lvl1pPr>
          </a:lstStyle>
          <a:p>
            <a:r>
              <a:rPr lang="en-US" dirty="0"/>
              <a:t>Click to edit Master title style</a:t>
            </a:r>
            <a:endParaRPr lang="en-GB" dirty="0"/>
          </a:p>
        </p:txBody>
      </p:sp>
    </p:spTree>
    <p:extLst>
      <p:ext uri="{BB962C8B-B14F-4D97-AF65-F5344CB8AC3E}">
        <p14:creationId xmlns:p14="http://schemas.microsoft.com/office/powerpoint/2010/main" val="193881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CE6C16-BE54-BB91-34B0-F8CE4FB37063}"/>
              </a:ext>
            </a:extLst>
          </p:cNvPr>
          <p:cNvSpPr/>
          <p:nvPr userDrawn="1"/>
        </p:nvSpPr>
        <p:spPr>
          <a:xfrm>
            <a:off x="0" y="4503107"/>
            <a:ext cx="9144000" cy="646112"/>
          </a:xfrm>
          <a:prstGeom prst="rect">
            <a:avLst/>
          </a:prstGeom>
          <a:solidFill>
            <a:srgbClr val="2064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50201" y="131562"/>
            <a:ext cx="8439238" cy="695826"/>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p:cNvSpPr>
            <a:spLocks noGrp="1"/>
          </p:cNvSpPr>
          <p:nvPr>
            <p:ph type="body" idx="1"/>
          </p:nvPr>
        </p:nvSpPr>
        <p:spPr>
          <a:xfrm>
            <a:off x="350201" y="964414"/>
            <a:ext cx="8439238" cy="3306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4">
            <a:extLst>
              <a:ext uri="{FF2B5EF4-FFF2-40B4-BE49-F238E27FC236}">
                <a16:creationId xmlns:a16="http://schemas.microsoft.com/office/drawing/2014/main" id="{271CF10B-5905-E541-B922-641440E09CC2}"/>
              </a:ext>
            </a:extLst>
          </p:cNvPr>
          <p:cNvSpPr>
            <a:spLocks noGrp="1"/>
          </p:cNvSpPr>
          <p:nvPr>
            <p:ph type="sldNum" sz="quarter" idx="4"/>
          </p:nvPr>
        </p:nvSpPr>
        <p:spPr>
          <a:xfrm>
            <a:off x="7896385" y="4725555"/>
            <a:ext cx="893053" cy="274637"/>
          </a:xfrm>
          <a:prstGeom prst="rect">
            <a:avLst/>
          </a:prstGeom>
        </p:spPr>
        <p:txBody>
          <a:bodyPr vert="horz" lIns="91440" tIns="45720" rIns="91440" bIns="45720" rtlCol="0" anchor="ctr"/>
          <a:lstStyle>
            <a:lvl1pPr algn="r">
              <a:defRPr sz="1000" b="0" i="0">
                <a:solidFill>
                  <a:srgbClr val="B4E9E2"/>
                </a:solidFill>
              </a:defRPr>
            </a:lvl1pPr>
          </a:lstStyle>
          <a:p>
            <a:fld id="{9E7CA0F2-EE66-4F60-8C00-E0BE38E7AEC5}" type="slidenum">
              <a:rPr lang="en-GB" smtClean="0"/>
              <a:pPr/>
              <a:t>‹#›</a:t>
            </a:fld>
            <a:endParaRPr lang="en-GB" dirty="0"/>
          </a:p>
        </p:txBody>
      </p:sp>
      <p:pic>
        <p:nvPicPr>
          <p:cNvPr id="10" name="Picture 9" descr="A black and white logo&#10;&#10;Description automatically generated">
            <a:extLst>
              <a:ext uri="{FF2B5EF4-FFF2-40B4-BE49-F238E27FC236}">
                <a16:creationId xmlns:a16="http://schemas.microsoft.com/office/drawing/2014/main" id="{220E559A-74EA-36CC-6436-1E829EF2DD35}"/>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b="47445"/>
          <a:stretch/>
        </p:blipFill>
        <p:spPr>
          <a:xfrm>
            <a:off x="350201" y="4696357"/>
            <a:ext cx="819086" cy="259611"/>
          </a:xfrm>
          <a:prstGeom prst="rect">
            <a:avLst/>
          </a:prstGeom>
        </p:spPr>
      </p:pic>
      <p:pic>
        <p:nvPicPr>
          <p:cNvPr id="12" name="Picture 11" descr="A colorful bird and a bird&#10;&#10;Description automatically generated with medium confidence">
            <a:extLst>
              <a:ext uri="{FF2B5EF4-FFF2-40B4-BE49-F238E27FC236}">
                <a16:creationId xmlns:a16="http://schemas.microsoft.com/office/drawing/2014/main" id="{2A339A96-933A-D718-9ECF-63B0F63F2AB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37145" y="4554915"/>
            <a:ext cx="3670126" cy="594848"/>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63" r:id="rId3"/>
    <p:sldLayoutId id="2147483661" r:id="rId4"/>
    <p:sldLayoutId id="2147483665" r:id="rId5"/>
  </p:sldLayoutIdLst>
  <p:hf hdr="0" ftr="0" dt="0"/>
  <p:txStyles>
    <p:titleStyle>
      <a:lvl1pPr algn="l" defTabSz="685800" rtl="0" eaLnBrk="1" latinLnBrk="0" hangingPunct="1">
        <a:lnSpc>
          <a:spcPct val="90000"/>
        </a:lnSpc>
        <a:spcBef>
          <a:spcPct val="0"/>
        </a:spcBef>
        <a:buNone/>
        <a:defRPr sz="2000" b="1" kern="1200">
          <a:solidFill>
            <a:srgbClr val="037C3F"/>
          </a:solidFill>
          <a:latin typeface="Arial" panose="020B0604020202020204" pitchFamily="34" charset="0"/>
          <a:ea typeface="Verdana" panose="020B0604030504040204"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1C305D"/>
          </a:solidFill>
          <a:latin typeface="+mn-lt"/>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1C305D"/>
          </a:solidFill>
          <a:latin typeface="+mn-lt"/>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1C305D"/>
          </a:solidFill>
          <a:latin typeface="+mn-lt"/>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C305D"/>
          </a:solidFill>
          <a:latin typeface="+mn-lt"/>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aifriends.jp/claude-code-security-vulnerability-a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css.plcloud.pl/"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mailto:toby.rodwell@geant.org" TargetMode="External"/><Relationship Id="rId2" Type="http://schemas.openxmlformats.org/officeDocument/2006/relationships/hyperlink" Target="mailto:marcin.wolski@pcss.pl"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627B2D-CE81-EFFA-B2CA-8A60AD1F5502}"/>
              </a:ext>
            </a:extLst>
          </p:cNvPr>
          <p:cNvSpPr>
            <a:spLocks noGrp="1"/>
          </p:cNvSpPr>
          <p:nvPr>
            <p:ph type="body" sz="quarter" idx="11"/>
          </p:nvPr>
        </p:nvSpPr>
        <p:spPr>
          <a:xfrm>
            <a:off x="460601" y="2664196"/>
            <a:ext cx="4330561" cy="237388"/>
          </a:xfrm>
        </p:spPr>
        <p:txBody>
          <a:bodyPr/>
          <a:lstStyle/>
          <a:p>
            <a:r>
              <a:rPr lang="en-US" dirty="0"/>
              <a:t>Marcin Wolski (PCSS), Toby Rodwell (GÉANT) </a:t>
            </a:r>
          </a:p>
        </p:txBody>
      </p:sp>
      <p:sp>
        <p:nvSpPr>
          <p:cNvPr id="8" name="Text Placeholder 7">
            <a:extLst>
              <a:ext uri="{FF2B5EF4-FFF2-40B4-BE49-F238E27FC236}">
                <a16:creationId xmlns:a16="http://schemas.microsoft.com/office/drawing/2014/main" id="{3FB4E49B-95DE-4134-2E99-8FC079023B26}"/>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EEEF0C68-50D4-7D79-8F6D-909A326903CB}"/>
              </a:ext>
            </a:extLst>
          </p:cNvPr>
          <p:cNvSpPr>
            <a:spLocks noGrp="1"/>
          </p:cNvSpPr>
          <p:nvPr>
            <p:ph type="body" sz="quarter" idx="14"/>
          </p:nvPr>
        </p:nvSpPr>
        <p:spPr>
          <a:xfrm>
            <a:off x="466907" y="591750"/>
            <a:ext cx="4515228" cy="1006505"/>
          </a:xfrm>
        </p:spPr>
        <p:txBody>
          <a:bodyPr/>
          <a:lstStyle/>
          <a:p>
            <a:r>
              <a:rPr lang="en-US" dirty="0"/>
              <a:t>AI Meets Software Governance in GÉANT</a:t>
            </a:r>
          </a:p>
        </p:txBody>
      </p:sp>
      <p:sp>
        <p:nvSpPr>
          <p:cNvPr id="6" name="Text Placeholder 5">
            <a:extLst>
              <a:ext uri="{FF2B5EF4-FFF2-40B4-BE49-F238E27FC236}">
                <a16:creationId xmlns:a16="http://schemas.microsoft.com/office/drawing/2014/main" id="{13BC0655-5C96-7997-0418-B8F0E616D539}"/>
              </a:ext>
            </a:extLst>
          </p:cNvPr>
          <p:cNvSpPr>
            <a:spLocks noGrp="1"/>
          </p:cNvSpPr>
          <p:nvPr>
            <p:ph type="body" sz="quarter" idx="12"/>
          </p:nvPr>
        </p:nvSpPr>
        <p:spPr/>
        <p:txBody>
          <a:bodyPr/>
          <a:lstStyle/>
          <a:p>
            <a:r>
              <a:rPr lang="en-US" dirty="0"/>
              <a:t>Helsinki</a:t>
            </a:r>
          </a:p>
        </p:txBody>
      </p:sp>
      <p:sp>
        <p:nvSpPr>
          <p:cNvPr id="9" name="Text Placeholder 8">
            <a:extLst>
              <a:ext uri="{FF2B5EF4-FFF2-40B4-BE49-F238E27FC236}">
                <a16:creationId xmlns:a16="http://schemas.microsoft.com/office/drawing/2014/main" id="{A1917DB0-4ADF-F23A-6EBE-AEA40E0031C9}"/>
              </a:ext>
            </a:extLst>
          </p:cNvPr>
          <p:cNvSpPr>
            <a:spLocks noGrp="1"/>
          </p:cNvSpPr>
          <p:nvPr>
            <p:ph type="body" sz="quarter" idx="18"/>
          </p:nvPr>
        </p:nvSpPr>
        <p:spPr/>
        <p:txBody>
          <a:bodyPr/>
          <a:lstStyle/>
          <a:p>
            <a:r>
              <a:rPr lang="en-US" dirty="0"/>
              <a:t>11 June 2026</a:t>
            </a:r>
          </a:p>
        </p:txBody>
      </p:sp>
    </p:spTree>
    <p:extLst>
      <p:ext uri="{BB962C8B-B14F-4D97-AF65-F5344CB8AC3E}">
        <p14:creationId xmlns:p14="http://schemas.microsoft.com/office/powerpoint/2010/main" val="175332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Survey</a:t>
            </a:r>
            <a:r>
              <a:rPr lang="pl-PL" dirty="0"/>
              <a:t> on AI </a:t>
            </a:r>
            <a:r>
              <a:rPr lang="pl-PL" dirty="0" err="1"/>
              <a:t>usage</a:t>
            </a:r>
            <a:r>
              <a:rPr lang="pl-PL" dirty="0"/>
              <a:t> - </a:t>
            </a:r>
            <a:r>
              <a:rPr lang="en-US" dirty="0"/>
              <a:t>Motivation</a:t>
            </a:r>
            <a:endParaRPr lang="pl-PL" dirty="0"/>
          </a:p>
        </p:txBody>
      </p:sp>
      <p:pic>
        <p:nvPicPr>
          <p:cNvPr id="6" name="Obraz 5">
            <a:extLst>
              <a:ext uri="{FF2B5EF4-FFF2-40B4-BE49-F238E27FC236}">
                <a16:creationId xmlns:a16="http://schemas.microsoft.com/office/drawing/2014/main" id="{F312D0FB-04EE-4BF1-A088-76B69138D5CB}"/>
              </a:ext>
            </a:extLst>
          </p:cNvPr>
          <p:cNvPicPr>
            <a:picLocks noChangeAspect="1"/>
          </p:cNvPicPr>
          <p:nvPr/>
        </p:nvPicPr>
        <p:blipFill rotWithShape="1">
          <a:blip r:embed="rId3"/>
          <a:srcRect l="3018"/>
          <a:stretch/>
        </p:blipFill>
        <p:spPr>
          <a:xfrm>
            <a:off x="1083653" y="1377777"/>
            <a:ext cx="6408543" cy="2228850"/>
          </a:xfrm>
          <a:prstGeom prst="rect">
            <a:avLst/>
          </a:prstGeom>
        </p:spPr>
      </p:pic>
      <p:sp>
        <p:nvSpPr>
          <p:cNvPr id="10" name="Rectangle 21">
            <a:extLst>
              <a:ext uri="{FF2B5EF4-FFF2-40B4-BE49-F238E27FC236}">
                <a16:creationId xmlns:a16="http://schemas.microsoft.com/office/drawing/2014/main" id="{1D75EEDD-7D72-425F-A51C-357E8AE342E8}"/>
              </a:ext>
            </a:extLst>
          </p:cNvPr>
          <p:cNvSpPr/>
          <p:nvPr/>
        </p:nvSpPr>
        <p:spPr>
          <a:xfrm>
            <a:off x="1707793" y="3857525"/>
            <a:ext cx="5545520" cy="378369"/>
          </a:xfrm>
          <a:prstGeom prst="rect">
            <a:avLst/>
          </a:prstGeom>
          <a:ln>
            <a:solidFill>
              <a:srgbClr val="EF41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Adoption pattern</a:t>
            </a:r>
            <a:r>
              <a:rPr lang="pl-PL" sz="1200" dirty="0">
                <a:solidFill>
                  <a:schemeClr val="tx1"/>
                </a:solidFill>
              </a:rPr>
              <a:t> </a:t>
            </a:r>
            <a:r>
              <a:rPr lang="pl-PL" sz="1200" dirty="0" err="1">
                <a:solidFill>
                  <a:schemeClr val="tx1"/>
                </a:solidFill>
              </a:rPr>
              <a:t>is</a:t>
            </a:r>
            <a:r>
              <a:rPr lang="pl-PL" sz="1200" dirty="0">
                <a:solidFill>
                  <a:schemeClr val="tx1"/>
                </a:solidFill>
              </a:rPr>
              <a:t> p</a:t>
            </a:r>
            <a:r>
              <a:rPr lang="en-US" sz="1200" dirty="0" err="1">
                <a:solidFill>
                  <a:schemeClr val="tx1"/>
                </a:solidFill>
              </a:rPr>
              <a:t>redominantly</a:t>
            </a:r>
            <a:r>
              <a:rPr lang="en-US" sz="1200" dirty="0">
                <a:solidFill>
                  <a:schemeClr val="tx1"/>
                </a:solidFill>
              </a:rPr>
              <a:t> bottom-up (developer-driven) .</a:t>
            </a:r>
          </a:p>
        </p:txBody>
      </p:sp>
      <p:pic>
        <p:nvPicPr>
          <p:cNvPr id="7" name="Picture 160" descr="Icon&#10;&#10;Description automatically generated with medium confidence">
            <a:extLst>
              <a:ext uri="{FF2B5EF4-FFF2-40B4-BE49-F238E27FC236}">
                <a16:creationId xmlns:a16="http://schemas.microsoft.com/office/drawing/2014/main" id="{1105741B-4F20-44AD-AC6A-D15C92211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763" y="3765723"/>
            <a:ext cx="561975" cy="561975"/>
          </a:xfrm>
          <a:prstGeom prst="rect">
            <a:avLst/>
          </a:prstGeom>
        </p:spPr>
      </p:pic>
    </p:spTree>
    <p:extLst>
      <p:ext uri="{BB962C8B-B14F-4D97-AF65-F5344CB8AC3E}">
        <p14:creationId xmlns:p14="http://schemas.microsoft.com/office/powerpoint/2010/main" val="75722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Survey</a:t>
            </a:r>
            <a:r>
              <a:rPr lang="pl-PL" dirty="0"/>
              <a:t> on AI </a:t>
            </a:r>
            <a:r>
              <a:rPr lang="pl-PL" dirty="0" err="1"/>
              <a:t>usage</a:t>
            </a:r>
            <a:r>
              <a:rPr lang="en-US" dirty="0"/>
              <a:t>: Current Usage Patterns</a:t>
            </a:r>
            <a:endParaRPr lang="pl-PL" dirty="0"/>
          </a:p>
        </p:txBody>
      </p:sp>
      <p:pic>
        <p:nvPicPr>
          <p:cNvPr id="7" name="Symbol zastępczy zawartości 6">
            <a:extLst>
              <a:ext uri="{FF2B5EF4-FFF2-40B4-BE49-F238E27FC236}">
                <a16:creationId xmlns:a16="http://schemas.microsoft.com/office/drawing/2014/main" id="{6B3CC11D-1B1D-4E19-AB9E-FA16397D796E}"/>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37042" y="1047960"/>
            <a:ext cx="4710708" cy="2762573"/>
          </a:xfrm>
        </p:spPr>
      </p:pic>
      <p:sp>
        <p:nvSpPr>
          <p:cNvPr id="8" name="Symbol zastępczy zawartości 1">
            <a:extLst>
              <a:ext uri="{FF2B5EF4-FFF2-40B4-BE49-F238E27FC236}">
                <a16:creationId xmlns:a16="http://schemas.microsoft.com/office/drawing/2014/main" id="{2FFAB13B-62C0-44B3-8FA7-E496D3BCC0A6}"/>
              </a:ext>
            </a:extLst>
          </p:cNvPr>
          <p:cNvSpPr txBox="1">
            <a:spLocks/>
          </p:cNvSpPr>
          <p:nvPr/>
        </p:nvSpPr>
        <p:spPr>
          <a:xfrm>
            <a:off x="5617597" y="1196292"/>
            <a:ext cx="2984357" cy="292434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800" dirty="0"/>
              <a:t>1. </a:t>
            </a:r>
            <a:r>
              <a:rPr lang="en-US" sz="1800" dirty="0"/>
              <a:t>Core Dev Tasks</a:t>
            </a:r>
            <a:endParaRPr lang="pl-PL" sz="1800" dirty="0"/>
          </a:p>
          <a:p>
            <a:pPr marL="0" indent="0">
              <a:buNone/>
            </a:pPr>
            <a:r>
              <a:rPr lang="pl-PL" sz="1800" dirty="0"/>
              <a:t>   -&gt; </a:t>
            </a:r>
            <a:r>
              <a:rPr lang="en-US" sz="1800" dirty="0"/>
              <a:t>coding, fixing, refactoring </a:t>
            </a:r>
            <a:endParaRPr lang="pl-PL" sz="1800" dirty="0"/>
          </a:p>
          <a:p>
            <a:pPr marL="0" indent="0">
              <a:buNone/>
            </a:pPr>
            <a:r>
              <a:rPr lang="pl-PL" sz="1800" dirty="0"/>
              <a:t>2. Q</a:t>
            </a:r>
            <a:r>
              <a:rPr lang="en-US" sz="1800" dirty="0" err="1"/>
              <a:t>uality</a:t>
            </a:r>
            <a:r>
              <a:rPr lang="en-US" sz="1800" dirty="0"/>
              <a:t> &amp; Testing</a:t>
            </a:r>
            <a:endParaRPr lang="pl-PL" sz="1800" dirty="0"/>
          </a:p>
          <a:p>
            <a:pPr marL="0" indent="0">
              <a:buNone/>
            </a:pPr>
            <a:r>
              <a:rPr lang="pl-PL" sz="1800" dirty="0"/>
              <a:t>3. </a:t>
            </a:r>
            <a:r>
              <a:rPr lang="en-US" sz="1800" dirty="0"/>
              <a:t>Support Tasks</a:t>
            </a:r>
            <a:endParaRPr lang="pl-PL" sz="1800" dirty="0"/>
          </a:p>
          <a:p>
            <a:pPr marL="0" indent="0">
              <a:buNone/>
            </a:pPr>
            <a:r>
              <a:rPr lang="pl-PL" sz="1800" dirty="0"/>
              <a:t>   -&gt; </a:t>
            </a:r>
            <a:r>
              <a:rPr lang="en-US" sz="1800" dirty="0"/>
              <a:t>docs, security</a:t>
            </a:r>
            <a:r>
              <a:rPr lang="pl-PL" sz="1800" dirty="0"/>
              <a:t>, </a:t>
            </a:r>
            <a:r>
              <a:rPr lang="pl-PL" sz="1800" dirty="0" err="1"/>
              <a:t>others</a:t>
            </a:r>
            <a:endParaRPr lang="en-US" sz="1800" dirty="0"/>
          </a:p>
        </p:txBody>
      </p:sp>
      <p:sp>
        <p:nvSpPr>
          <p:cNvPr id="9" name="Rectangle 21">
            <a:extLst>
              <a:ext uri="{FF2B5EF4-FFF2-40B4-BE49-F238E27FC236}">
                <a16:creationId xmlns:a16="http://schemas.microsoft.com/office/drawing/2014/main" id="{744C6563-CC42-4396-B343-D0E12CC5F3A9}"/>
              </a:ext>
            </a:extLst>
          </p:cNvPr>
          <p:cNvSpPr/>
          <p:nvPr/>
        </p:nvSpPr>
        <p:spPr>
          <a:xfrm>
            <a:off x="2130069" y="4011004"/>
            <a:ext cx="4710708" cy="376551"/>
          </a:xfrm>
          <a:prstGeom prst="rect">
            <a:avLst/>
          </a:prstGeom>
          <a:ln>
            <a:solidFill>
              <a:srgbClr val="EE42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400" dirty="0">
                <a:solidFill>
                  <a:schemeClr val="tx1"/>
                </a:solidFill>
              </a:rPr>
              <a:t>AI is used across the entire SDLC, not just coding</a:t>
            </a:r>
            <a:endParaRPr lang="en-GB" sz="1400" dirty="0">
              <a:solidFill>
                <a:schemeClr val="tx1"/>
              </a:solidFill>
            </a:endParaRPr>
          </a:p>
        </p:txBody>
      </p:sp>
      <p:pic>
        <p:nvPicPr>
          <p:cNvPr id="10" name="Picture 174" descr="A picture containing text, clipart&#10;&#10;Description automatically generated">
            <a:extLst>
              <a:ext uri="{FF2B5EF4-FFF2-40B4-BE49-F238E27FC236}">
                <a16:creationId xmlns:a16="http://schemas.microsoft.com/office/drawing/2014/main" id="{38E0CC07-28E7-4AFD-9985-EFD33754D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2049" y="3918292"/>
            <a:ext cx="561975" cy="561975"/>
          </a:xfrm>
          <a:prstGeom prst="rect">
            <a:avLst/>
          </a:prstGeom>
        </p:spPr>
      </p:pic>
      <p:sp>
        <p:nvSpPr>
          <p:cNvPr id="2" name="pole tekstowe 1">
            <a:extLst>
              <a:ext uri="{FF2B5EF4-FFF2-40B4-BE49-F238E27FC236}">
                <a16:creationId xmlns:a16="http://schemas.microsoft.com/office/drawing/2014/main" id="{E4E9D145-9A92-49F4-8388-BB7078E70BC1}"/>
              </a:ext>
            </a:extLst>
          </p:cNvPr>
          <p:cNvSpPr txBox="1"/>
          <p:nvPr/>
        </p:nvSpPr>
        <p:spPr>
          <a:xfrm>
            <a:off x="1162878" y="2930678"/>
            <a:ext cx="473206" cy="248209"/>
          </a:xfrm>
          <a:prstGeom prst="rect">
            <a:avLst/>
          </a:prstGeom>
          <a:noFill/>
        </p:spPr>
        <p:txBody>
          <a:bodyPr wrap="none" rtlCol="0">
            <a:spAutoFit/>
          </a:bodyPr>
          <a:lstStyle/>
          <a:p>
            <a:r>
              <a:rPr lang="pl-PL" sz="1013" dirty="0"/>
              <a:t>~50%</a:t>
            </a:r>
          </a:p>
        </p:txBody>
      </p:sp>
      <p:sp>
        <p:nvSpPr>
          <p:cNvPr id="11" name="pole tekstowe 10">
            <a:extLst>
              <a:ext uri="{FF2B5EF4-FFF2-40B4-BE49-F238E27FC236}">
                <a16:creationId xmlns:a16="http://schemas.microsoft.com/office/drawing/2014/main" id="{D03D2C96-58B5-4E23-A82A-1E1BC9BB0A51}"/>
              </a:ext>
            </a:extLst>
          </p:cNvPr>
          <p:cNvSpPr txBox="1"/>
          <p:nvPr/>
        </p:nvSpPr>
        <p:spPr>
          <a:xfrm>
            <a:off x="2631883" y="2930678"/>
            <a:ext cx="473206" cy="248209"/>
          </a:xfrm>
          <a:prstGeom prst="rect">
            <a:avLst/>
          </a:prstGeom>
          <a:noFill/>
        </p:spPr>
        <p:txBody>
          <a:bodyPr wrap="none" rtlCol="0">
            <a:spAutoFit/>
          </a:bodyPr>
          <a:lstStyle/>
          <a:p>
            <a:r>
              <a:rPr lang="pl-PL" sz="1013" dirty="0"/>
              <a:t>~20%</a:t>
            </a:r>
          </a:p>
        </p:txBody>
      </p:sp>
      <p:sp>
        <p:nvSpPr>
          <p:cNvPr id="12" name="pole tekstowe 11">
            <a:extLst>
              <a:ext uri="{FF2B5EF4-FFF2-40B4-BE49-F238E27FC236}">
                <a16:creationId xmlns:a16="http://schemas.microsoft.com/office/drawing/2014/main" id="{98C7937B-AA7D-4F71-83B1-F80EC4466178}"/>
              </a:ext>
            </a:extLst>
          </p:cNvPr>
          <p:cNvSpPr txBox="1"/>
          <p:nvPr/>
        </p:nvSpPr>
        <p:spPr>
          <a:xfrm>
            <a:off x="4047562" y="2930678"/>
            <a:ext cx="473206" cy="248209"/>
          </a:xfrm>
          <a:prstGeom prst="rect">
            <a:avLst/>
          </a:prstGeom>
          <a:noFill/>
        </p:spPr>
        <p:txBody>
          <a:bodyPr wrap="none" rtlCol="0">
            <a:spAutoFit/>
          </a:bodyPr>
          <a:lstStyle/>
          <a:p>
            <a:r>
              <a:rPr lang="pl-PL" sz="1013" dirty="0"/>
              <a:t>~30%</a:t>
            </a:r>
          </a:p>
        </p:txBody>
      </p:sp>
    </p:spTree>
    <p:extLst>
      <p:ext uri="{BB962C8B-B14F-4D97-AF65-F5344CB8AC3E}">
        <p14:creationId xmlns:p14="http://schemas.microsoft.com/office/powerpoint/2010/main" val="3298898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Survey</a:t>
            </a:r>
            <a:r>
              <a:rPr lang="pl-PL" dirty="0"/>
              <a:t> on AI </a:t>
            </a:r>
            <a:r>
              <a:rPr lang="pl-PL" dirty="0" err="1"/>
              <a:t>usage</a:t>
            </a:r>
            <a:r>
              <a:rPr lang="en-US" dirty="0"/>
              <a:t> </a:t>
            </a:r>
            <a:r>
              <a:rPr lang="pl-PL" dirty="0"/>
              <a:t>– </a:t>
            </a:r>
            <a:r>
              <a:rPr lang="en-US" dirty="0"/>
              <a:t>Risks</a:t>
            </a:r>
            <a:r>
              <a:rPr lang="pl-PL" dirty="0"/>
              <a:t> &amp; </a:t>
            </a:r>
            <a:r>
              <a:rPr lang="en-US" dirty="0"/>
              <a:t>Awareness</a:t>
            </a:r>
            <a:endParaRPr lang="pl-PL" dirty="0"/>
          </a:p>
        </p:txBody>
      </p:sp>
      <p:sp>
        <p:nvSpPr>
          <p:cNvPr id="4" name="Rectangle 21">
            <a:extLst>
              <a:ext uri="{FF2B5EF4-FFF2-40B4-BE49-F238E27FC236}">
                <a16:creationId xmlns:a16="http://schemas.microsoft.com/office/drawing/2014/main" id="{E5A9A8AC-A2CE-406C-BEF5-D6EE122DA21E}"/>
              </a:ext>
            </a:extLst>
          </p:cNvPr>
          <p:cNvSpPr/>
          <p:nvPr/>
        </p:nvSpPr>
        <p:spPr>
          <a:xfrm>
            <a:off x="1745800" y="3979138"/>
            <a:ext cx="6012284" cy="390585"/>
          </a:xfrm>
          <a:prstGeom prst="rect">
            <a:avLst/>
          </a:prstGeom>
          <a:ln>
            <a:solidFill>
              <a:srgbClr val="EF41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solidFill>
                  <a:schemeClr val="tx1"/>
                </a:solidFill>
              </a:rPr>
              <a:t>AI-generated code may introduce more defects (observed in studies)</a:t>
            </a:r>
            <a:endParaRPr lang="en-GB" sz="1200" i="1" dirty="0">
              <a:solidFill>
                <a:schemeClr val="tx1"/>
              </a:solidFill>
            </a:endParaRPr>
          </a:p>
        </p:txBody>
      </p:sp>
      <p:pic>
        <p:nvPicPr>
          <p:cNvPr id="9" name="Obraz 8">
            <a:extLst>
              <a:ext uri="{FF2B5EF4-FFF2-40B4-BE49-F238E27FC236}">
                <a16:creationId xmlns:a16="http://schemas.microsoft.com/office/drawing/2014/main" id="{F1469E76-C6B4-4C26-A1B6-50B2F23451A5}"/>
              </a:ext>
            </a:extLst>
          </p:cNvPr>
          <p:cNvPicPr>
            <a:picLocks noChangeAspect="1"/>
          </p:cNvPicPr>
          <p:nvPr/>
        </p:nvPicPr>
        <p:blipFill rotWithShape="1">
          <a:blip r:embed="rId3"/>
          <a:srcRect l="2701"/>
          <a:stretch/>
        </p:blipFill>
        <p:spPr>
          <a:xfrm>
            <a:off x="710854" y="1128842"/>
            <a:ext cx="7722291" cy="2678906"/>
          </a:xfrm>
          <a:prstGeom prst="rect">
            <a:avLst/>
          </a:prstGeom>
        </p:spPr>
      </p:pic>
      <p:pic>
        <p:nvPicPr>
          <p:cNvPr id="5" name="Picture 160" descr="Icon&#10;&#10;Description automatically generated with medium confidence">
            <a:extLst>
              <a:ext uri="{FF2B5EF4-FFF2-40B4-BE49-F238E27FC236}">
                <a16:creationId xmlns:a16="http://schemas.microsoft.com/office/drawing/2014/main" id="{B9A497E7-E067-448B-B82B-D894F62A1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1579" y="3893442"/>
            <a:ext cx="561975" cy="561975"/>
          </a:xfrm>
          <a:prstGeom prst="rect">
            <a:avLst/>
          </a:prstGeom>
        </p:spPr>
      </p:pic>
    </p:spTree>
    <p:extLst>
      <p:ext uri="{BB962C8B-B14F-4D97-AF65-F5344CB8AC3E}">
        <p14:creationId xmlns:p14="http://schemas.microsoft.com/office/powerpoint/2010/main" val="78214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Survey</a:t>
            </a:r>
            <a:r>
              <a:rPr lang="pl-PL" dirty="0"/>
              <a:t> on AI </a:t>
            </a:r>
            <a:r>
              <a:rPr lang="pl-PL" dirty="0" err="1"/>
              <a:t>usage</a:t>
            </a:r>
            <a:r>
              <a:rPr lang="en-US" dirty="0"/>
              <a:t> – </a:t>
            </a:r>
            <a:r>
              <a:rPr lang="pl-PL" dirty="0"/>
              <a:t>Trust &amp; </a:t>
            </a:r>
            <a:r>
              <a:rPr lang="pl-PL" dirty="0" err="1"/>
              <a:t>Verification</a:t>
            </a:r>
            <a:r>
              <a:rPr lang="pl-PL" dirty="0"/>
              <a:t> </a:t>
            </a:r>
            <a:r>
              <a:rPr lang="pl-PL" dirty="0" err="1"/>
              <a:t>practices</a:t>
            </a:r>
            <a:endParaRPr lang="pl-PL" dirty="0"/>
          </a:p>
        </p:txBody>
      </p:sp>
      <p:graphicFrame>
        <p:nvGraphicFramePr>
          <p:cNvPr id="6" name="Symbol zastępczy zawartości 5">
            <a:extLst>
              <a:ext uri="{FF2B5EF4-FFF2-40B4-BE49-F238E27FC236}">
                <a16:creationId xmlns:a16="http://schemas.microsoft.com/office/drawing/2014/main" id="{6D21AF53-3797-45E2-8F59-D12E0DFFDC40}"/>
              </a:ext>
            </a:extLst>
          </p:cNvPr>
          <p:cNvGraphicFramePr>
            <a:graphicFrameLocks noGrp="1"/>
          </p:cNvGraphicFramePr>
          <p:nvPr>
            <p:ph sz="quarter" idx="10"/>
            <p:extLst>
              <p:ext uri="{D42A27DB-BD31-4B8C-83A1-F6EECF244321}">
                <p14:modId xmlns:p14="http://schemas.microsoft.com/office/powerpoint/2010/main" val="3612048236"/>
              </p:ext>
            </p:extLst>
          </p:nvPr>
        </p:nvGraphicFramePr>
        <p:xfrm>
          <a:off x="605304" y="959248"/>
          <a:ext cx="7152781" cy="300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21">
            <a:extLst>
              <a:ext uri="{FF2B5EF4-FFF2-40B4-BE49-F238E27FC236}">
                <a16:creationId xmlns:a16="http://schemas.microsoft.com/office/drawing/2014/main" id="{83D7B326-6FC6-4052-9454-2ED31A3FE25C}"/>
              </a:ext>
            </a:extLst>
          </p:cNvPr>
          <p:cNvSpPr/>
          <p:nvPr/>
        </p:nvSpPr>
        <p:spPr>
          <a:xfrm>
            <a:off x="2325412" y="4057212"/>
            <a:ext cx="4874903" cy="376551"/>
          </a:xfrm>
          <a:prstGeom prst="rect">
            <a:avLst/>
          </a:prstGeom>
          <a:ln>
            <a:solidFill>
              <a:srgbClr val="EE42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pl-PL" sz="1400" dirty="0">
                <a:solidFill>
                  <a:schemeClr val="tx1"/>
                </a:solidFill>
              </a:rPr>
              <a:t>The </a:t>
            </a:r>
            <a:r>
              <a:rPr lang="pl-PL" sz="1400" dirty="0" err="1">
                <a:solidFill>
                  <a:schemeClr val="tx1"/>
                </a:solidFill>
              </a:rPr>
              <a:t>more</a:t>
            </a:r>
            <a:r>
              <a:rPr lang="pl-PL" sz="1400" dirty="0">
                <a:solidFill>
                  <a:schemeClr val="tx1"/>
                </a:solidFill>
              </a:rPr>
              <a:t> AI </a:t>
            </a:r>
            <a:r>
              <a:rPr lang="pl-PL" sz="1400" dirty="0" err="1">
                <a:solidFill>
                  <a:schemeClr val="tx1"/>
                </a:solidFill>
              </a:rPr>
              <a:t>is</a:t>
            </a:r>
            <a:r>
              <a:rPr lang="pl-PL" sz="1400" dirty="0">
                <a:solidFill>
                  <a:schemeClr val="tx1"/>
                </a:solidFill>
              </a:rPr>
              <a:t> </a:t>
            </a:r>
            <a:r>
              <a:rPr lang="pl-PL" sz="1400" dirty="0" err="1">
                <a:solidFill>
                  <a:schemeClr val="tx1"/>
                </a:solidFill>
              </a:rPr>
              <a:t>used</a:t>
            </a:r>
            <a:r>
              <a:rPr lang="pl-PL" sz="1400" dirty="0">
                <a:solidFill>
                  <a:schemeClr val="tx1"/>
                </a:solidFill>
              </a:rPr>
              <a:t>, the </a:t>
            </a:r>
            <a:r>
              <a:rPr lang="pl-PL" sz="1400" dirty="0" err="1">
                <a:solidFill>
                  <a:schemeClr val="tx1"/>
                </a:solidFill>
              </a:rPr>
              <a:t>more</a:t>
            </a:r>
            <a:r>
              <a:rPr lang="pl-PL" sz="1400" dirty="0">
                <a:solidFill>
                  <a:schemeClr val="tx1"/>
                </a:solidFill>
              </a:rPr>
              <a:t> </a:t>
            </a:r>
            <a:r>
              <a:rPr lang="pl-PL" sz="1400" dirty="0" err="1">
                <a:solidFill>
                  <a:schemeClr val="tx1"/>
                </a:solidFill>
              </a:rPr>
              <a:t>validation</a:t>
            </a:r>
            <a:r>
              <a:rPr lang="pl-PL" sz="1400" dirty="0">
                <a:solidFill>
                  <a:schemeClr val="tx1"/>
                </a:solidFill>
              </a:rPr>
              <a:t> </a:t>
            </a:r>
            <a:r>
              <a:rPr lang="pl-PL" sz="1400" dirty="0" err="1">
                <a:solidFill>
                  <a:schemeClr val="tx1"/>
                </a:solidFill>
              </a:rPr>
              <a:t>is</a:t>
            </a:r>
            <a:r>
              <a:rPr lang="pl-PL" sz="1400" dirty="0">
                <a:solidFill>
                  <a:schemeClr val="tx1"/>
                </a:solidFill>
              </a:rPr>
              <a:t> applied</a:t>
            </a:r>
            <a:endParaRPr lang="en-GB" sz="1400" dirty="0">
              <a:solidFill>
                <a:schemeClr val="tx1"/>
              </a:solidFill>
            </a:endParaRPr>
          </a:p>
        </p:txBody>
      </p:sp>
      <p:pic>
        <p:nvPicPr>
          <p:cNvPr id="8" name="Picture 174" descr="A picture containing text, clipart&#10;&#10;Description automatically generated">
            <a:extLst>
              <a:ext uri="{FF2B5EF4-FFF2-40B4-BE49-F238E27FC236}">
                <a16:creationId xmlns:a16="http://schemas.microsoft.com/office/drawing/2014/main" id="{CDED8414-7C68-48A0-A46E-F1E864E5AE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6318" y="3964499"/>
            <a:ext cx="561975" cy="561975"/>
          </a:xfrm>
          <a:prstGeom prst="rect">
            <a:avLst/>
          </a:prstGeom>
        </p:spPr>
      </p:pic>
      <p:sp>
        <p:nvSpPr>
          <p:cNvPr id="9" name="Dymek myśli: chmurka 8">
            <a:extLst>
              <a:ext uri="{FF2B5EF4-FFF2-40B4-BE49-F238E27FC236}">
                <a16:creationId xmlns:a16="http://schemas.microsoft.com/office/drawing/2014/main" id="{F88A069A-348C-4826-961C-A02597421CC4}"/>
              </a:ext>
            </a:extLst>
          </p:cNvPr>
          <p:cNvSpPr/>
          <p:nvPr/>
        </p:nvSpPr>
        <p:spPr>
          <a:xfrm>
            <a:off x="6599125" y="2901950"/>
            <a:ext cx="1605075" cy="992934"/>
          </a:xfrm>
          <a:prstGeom prst="cloudCallout">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t>
            </a:r>
            <a:r>
              <a:rPr lang="pl-PL" sz="1200" dirty="0"/>
              <a:t>Productivity-</a:t>
            </a:r>
            <a:r>
              <a:rPr lang="pl-PL" sz="1200" dirty="0" err="1"/>
              <a:t>quality</a:t>
            </a:r>
            <a:r>
              <a:rPr lang="pl-PL" sz="1200" dirty="0"/>
              <a:t>” </a:t>
            </a:r>
            <a:r>
              <a:rPr lang="pl-PL" sz="1200" dirty="0" err="1"/>
              <a:t>paradox</a:t>
            </a:r>
            <a:endParaRPr lang="pl-PL" sz="1200" dirty="0"/>
          </a:p>
        </p:txBody>
      </p:sp>
    </p:spTree>
    <p:extLst>
      <p:ext uri="{BB962C8B-B14F-4D97-AF65-F5344CB8AC3E}">
        <p14:creationId xmlns:p14="http://schemas.microsoft.com/office/powerpoint/2010/main" val="4275098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6C33F-B6DD-3F6F-C637-4340559C33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94E959-5BE8-5D89-43C8-AE70C4798D8A}"/>
              </a:ext>
            </a:extLst>
          </p:cNvPr>
          <p:cNvSpPr>
            <a:spLocks noGrp="1"/>
          </p:cNvSpPr>
          <p:nvPr>
            <p:ph type="sldNum" sz="quarter" idx="4294967295"/>
          </p:nvPr>
        </p:nvSpPr>
        <p:spPr>
          <a:xfrm>
            <a:off x="7086600" y="4730750"/>
            <a:ext cx="2057400" cy="274638"/>
          </a:xfrm>
        </p:spPr>
        <p:txBody>
          <a:bodyPr/>
          <a:lstStyle/>
          <a:p>
            <a:fld id="{9E7CA0F2-EE66-4F60-8C00-E0BE38E7AEC5}" type="slidenum">
              <a:rPr lang="en-GB" smtClean="0"/>
              <a:pPr/>
              <a:t>14</a:t>
            </a:fld>
            <a:endParaRPr lang="en-GB" dirty="0"/>
          </a:p>
        </p:txBody>
      </p:sp>
      <p:sp>
        <p:nvSpPr>
          <p:cNvPr id="2" name="TextBox 1">
            <a:extLst>
              <a:ext uri="{FF2B5EF4-FFF2-40B4-BE49-F238E27FC236}">
                <a16:creationId xmlns:a16="http://schemas.microsoft.com/office/drawing/2014/main" id="{31528FB4-12A9-D7C0-6EBF-BD4C742A2985}"/>
              </a:ext>
            </a:extLst>
          </p:cNvPr>
          <p:cNvSpPr txBox="1"/>
          <p:nvPr/>
        </p:nvSpPr>
        <p:spPr>
          <a:xfrm>
            <a:off x="605152" y="571493"/>
            <a:ext cx="3974934" cy="553998"/>
          </a:xfrm>
          <a:prstGeom prst="rect">
            <a:avLst/>
          </a:prstGeom>
          <a:noFill/>
        </p:spPr>
        <p:txBody>
          <a:bodyPr wrap="none" rtlCol="0">
            <a:spAutoFit/>
          </a:bodyPr>
          <a:lstStyle/>
          <a:p>
            <a:pPr algn="ctr"/>
            <a:r>
              <a:rPr lang="en-US" sz="3000" b="1" dirty="0">
                <a:solidFill>
                  <a:schemeClr val="tx2"/>
                </a:solidFill>
              </a:rPr>
              <a:t>From insights to actions</a:t>
            </a:r>
          </a:p>
        </p:txBody>
      </p:sp>
    </p:spTree>
    <p:extLst>
      <p:ext uri="{BB962C8B-B14F-4D97-AF65-F5344CB8AC3E}">
        <p14:creationId xmlns:p14="http://schemas.microsoft.com/office/powerpoint/2010/main" val="1021900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p:txBody>
          <a:bodyPr>
            <a:normAutofit/>
          </a:bodyPr>
          <a:lstStyle/>
          <a:p>
            <a:r>
              <a:rPr lang="pl-PL" dirty="0" err="1"/>
              <a:t>Key</a:t>
            </a:r>
            <a:r>
              <a:rPr lang="pl-PL" dirty="0"/>
              <a:t> </a:t>
            </a:r>
            <a:r>
              <a:rPr lang="pl-PL" dirty="0" err="1"/>
              <a:t>observations</a:t>
            </a:r>
            <a:r>
              <a:rPr lang="pl-PL" dirty="0"/>
              <a:t>:</a:t>
            </a:r>
            <a:endParaRPr lang="en-US" dirty="0"/>
          </a:p>
          <a:p>
            <a:pPr lvl="1"/>
            <a:r>
              <a:rPr lang="en-US" dirty="0"/>
              <a:t>High adoption</a:t>
            </a:r>
          </a:p>
          <a:p>
            <a:pPr lvl="1"/>
            <a:r>
              <a:rPr lang="en-US" dirty="0"/>
              <a:t>Productivity gains</a:t>
            </a:r>
          </a:p>
          <a:p>
            <a:pPr lvl="1"/>
            <a:r>
              <a:rPr lang="en-US" dirty="0"/>
              <a:t>Trust and governance gaps</a:t>
            </a:r>
          </a:p>
          <a:p>
            <a:r>
              <a:rPr lang="pl-PL" dirty="0"/>
              <a:t>The </a:t>
            </a:r>
            <a:r>
              <a:rPr lang="pl-PL" dirty="0" err="1"/>
              <a:t>current</a:t>
            </a:r>
            <a:r>
              <a:rPr lang="pl-PL" dirty="0"/>
              <a:t> </a:t>
            </a:r>
            <a:r>
              <a:rPr lang="pl-PL" dirty="0" err="1"/>
              <a:t>Task</a:t>
            </a:r>
            <a:r>
              <a:rPr lang="pl-PL" dirty="0"/>
              <a:t> 2 </a:t>
            </a:r>
            <a:r>
              <a:rPr lang="pl-PL" dirty="0" err="1"/>
              <a:t>offer</a:t>
            </a:r>
            <a:r>
              <a:rPr lang="en-US" dirty="0"/>
              <a:t>:</a:t>
            </a:r>
          </a:p>
          <a:p>
            <a:pPr lvl="1"/>
            <a:r>
              <a:rPr lang="en-US" dirty="0"/>
              <a:t>Guidelines</a:t>
            </a:r>
            <a:endParaRPr lang="pl-PL" dirty="0"/>
          </a:p>
          <a:p>
            <a:pPr lvl="1"/>
            <a:r>
              <a:rPr lang="en-US" dirty="0"/>
              <a:t>Training</a:t>
            </a:r>
            <a:r>
              <a:rPr lang="pl-PL" dirty="0"/>
              <a:t>s</a:t>
            </a:r>
            <a:endParaRPr lang="en-US" dirty="0"/>
          </a:p>
          <a:p>
            <a:pPr lvl="1"/>
            <a:r>
              <a:rPr lang="en-US" dirty="0"/>
              <a:t>AI code review</a:t>
            </a:r>
            <a:r>
              <a:rPr lang="pl-PL" dirty="0"/>
              <a:t>s</a:t>
            </a:r>
            <a:endParaRPr lang="en-US" dirty="0"/>
          </a:p>
          <a:p>
            <a:pPr lvl="1"/>
            <a:r>
              <a:rPr lang="pl-PL" dirty="0" err="1"/>
              <a:t>Community</a:t>
            </a:r>
            <a:r>
              <a:rPr lang="pl-PL" dirty="0"/>
              <a:t> </a:t>
            </a:r>
            <a:r>
              <a:rPr lang="pl-PL" dirty="0" err="1"/>
              <a:t>building</a:t>
            </a:r>
            <a:endParaRPr lang="en-US" dirty="0"/>
          </a:p>
          <a:p>
            <a:endParaRPr lang="pl-PL" dirty="0"/>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US" dirty="0"/>
              <a:t>From Insights to Action</a:t>
            </a:r>
            <a:endParaRPr lang="pl-PL" dirty="0"/>
          </a:p>
        </p:txBody>
      </p:sp>
      <p:pic>
        <p:nvPicPr>
          <p:cNvPr id="5" name="Obraz 4" descr="Baseballiści biegnący po boisku">
            <a:extLst>
              <a:ext uri="{FF2B5EF4-FFF2-40B4-BE49-F238E27FC236}">
                <a16:creationId xmlns:a16="http://schemas.microsoft.com/office/drawing/2014/main" id="{A07881CD-4CA3-486D-BA07-8DDB5531F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9038" y="1254397"/>
            <a:ext cx="3617843" cy="2713382"/>
          </a:xfrm>
          <a:prstGeom prst="rect">
            <a:avLst/>
          </a:prstGeom>
        </p:spPr>
      </p:pic>
    </p:spTree>
    <p:extLst>
      <p:ext uri="{BB962C8B-B14F-4D97-AF65-F5344CB8AC3E}">
        <p14:creationId xmlns:p14="http://schemas.microsoft.com/office/powerpoint/2010/main" val="3333155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Guidelines</a:t>
            </a:r>
            <a:r>
              <a:rPr lang="pl-PL" dirty="0"/>
              <a:t> - </a:t>
            </a:r>
            <a:r>
              <a:rPr lang="en-US" dirty="0"/>
              <a:t>Secure Use of AI in Development</a:t>
            </a:r>
            <a:endParaRPr lang="pl-PL" dirty="0"/>
          </a:p>
        </p:txBody>
      </p:sp>
      <p:pic>
        <p:nvPicPr>
          <p:cNvPr id="7" name="Obraz 6">
            <a:extLst>
              <a:ext uri="{FF2B5EF4-FFF2-40B4-BE49-F238E27FC236}">
                <a16:creationId xmlns:a16="http://schemas.microsoft.com/office/drawing/2014/main" id="{131C62E0-684F-4A24-AE7D-896D32123350}"/>
              </a:ext>
            </a:extLst>
          </p:cNvPr>
          <p:cNvPicPr>
            <a:picLocks noChangeAspect="1"/>
          </p:cNvPicPr>
          <p:nvPr/>
        </p:nvPicPr>
        <p:blipFill>
          <a:blip r:embed="rId3"/>
          <a:stretch>
            <a:fillRect/>
          </a:stretch>
        </p:blipFill>
        <p:spPr>
          <a:xfrm>
            <a:off x="1043609" y="1360684"/>
            <a:ext cx="7233699" cy="1252811"/>
          </a:xfrm>
          <a:prstGeom prst="rect">
            <a:avLst/>
          </a:prstGeom>
        </p:spPr>
      </p:pic>
      <p:pic>
        <p:nvPicPr>
          <p:cNvPr id="9" name="Obraz 8">
            <a:extLst>
              <a:ext uri="{FF2B5EF4-FFF2-40B4-BE49-F238E27FC236}">
                <a16:creationId xmlns:a16="http://schemas.microsoft.com/office/drawing/2014/main" id="{EFC9FFA2-8F03-4F6A-9ECF-4D1DF1A8D221}"/>
              </a:ext>
            </a:extLst>
          </p:cNvPr>
          <p:cNvPicPr>
            <a:picLocks noChangeAspect="1"/>
          </p:cNvPicPr>
          <p:nvPr/>
        </p:nvPicPr>
        <p:blipFill>
          <a:blip r:embed="rId4"/>
          <a:stretch>
            <a:fillRect/>
          </a:stretch>
        </p:blipFill>
        <p:spPr>
          <a:xfrm>
            <a:off x="578458" y="2386882"/>
            <a:ext cx="8164002" cy="2001063"/>
          </a:xfrm>
          <a:prstGeom prst="rect">
            <a:avLst/>
          </a:prstGeom>
        </p:spPr>
      </p:pic>
      <p:pic>
        <p:nvPicPr>
          <p:cNvPr id="8" name="Picture 160" descr="Icon&#10;&#10;Description automatically generated with medium confidence">
            <a:extLst>
              <a:ext uri="{FF2B5EF4-FFF2-40B4-BE49-F238E27FC236}">
                <a16:creationId xmlns:a16="http://schemas.microsoft.com/office/drawing/2014/main" id="{8A55C840-4E45-4FA2-B8C2-586572F96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544" y="4500158"/>
            <a:ext cx="561975" cy="561975"/>
          </a:xfrm>
          <a:prstGeom prst="rect">
            <a:avLst/>
          </a:prstGeom>
        </p:spPr>
      </p:pic>
      <p:sp>
        <p:nvSpPr>
          <p:cNvPr id="11" name="Dymek myśli: chmurka 10">
            <a:extLst>
              <a:ext uri="{FF2B5EF4-FFF2-40B4-BE49-F238E27FC236}">
                <a16:creationId xmlns:a16="http://schemas.microsoft.com/office/drawing/2014/main" id="{51166A54-73AE-4C79-897C-1129565A2BC9}"/>
              </a:ext>
            </a:extLst>
          </p:cNvPr>
          <p:cNvSpPr/>
          <p:nvPr/>
        </p:nvSpPr>
        <p:spPr>
          <a:xfrm>
            <a:off x="6267615" y="978039"/>
            <a:ext cx="1543050" cy="981636"/>
          </a:xfrm>
          <a:prstGeom prst="cloudCallout">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err="1"/>
              <a:t>insecure</a:t>
            </a:r>
            <a:r>
              <a:rPr lang="pl-PL" sz="1200" dirty="0"/>
              <a:t> </a:t>
            </a:r>
            <a:r>
              <a:rPr lang="pl-PL" sz="1200" dirty="0" err="1"/>
              <a:t>patters</a:t>
            </a:r>
            <a:r>
              <a:rPr lang="pl-PL" sz="1200" dirty="0"/>
              <a:t> in </a:t>
            </a:r>
            <a:r>
              <a:rPr lang="pl-PL" sz="1200" dirty="0" err="1"/>
              <a:t>generated</a:t>
            </a:r>
            <a:r>
              <a:rPr lang="pl-PL" sz="1200" dirty="0"/>
              <a:t> </a:t>
            </a:r>
            <a:r>
              <a:rPr lang="pl-PL" sz="1200" dirty="0" err="1"/>
              <a:t>code</a:t>
            </a:r>
            <a:endParaRPr lang="pl-PL" sz="1200" dirty="0"/>
          </a:p>
        </p:txBody>
      </p:sp>
      <p:sp>
        <p:nvSpPr>
          <p:cNvPr id="2" name="Dymek myśli: chmurka 1">
            <a:extLst>
              <a:ext uri="{FF2B5EF4-FFF2-40B4-BE49-F238E27FC236}">
                <a16:creationId xmlns:a16="http://schemas.microsoft.com/office/drawing/2014/main" id="{14FCE835-F8D8-4B44-ADB6-084F36D29F2F}"/>
              </a:ext>
            </a:extLst>
          </p:cNvPr>
          <p:cNvSpPr/>
          <p:nvPr/>
        </p:nvSpPr>
        <p:spPr>
          <a:xfrm>
            <a:off x="7399930" y="1316120"/>
            <a:ext cx="1400921" cy="821274"/>
          </a:xfrm>
          <a:prstGeom prst="cloudCallout">
            <a:avLst/>
          </a:prstGeom>
          <a:solidFill>
            <a:srgbClr val="5B9BD5"/>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Risk of data leakage via prompts</a:t>
            </a:r>
            <a:endParaRPr lang="pl-PL" sz="1200" dirty="0"/>
          </a:p>
        </p:txBody>
      </p:sp>
    </p:spTree>
    <p:extLst>
      <p:ext uri="{BB962C8B-B14F-4D97-AF65-F5344CB8AC3E}">
        <p14:creationId xmlns:p14="http://schemas.microsoft.com/office/powerpoint/2010/main" val="129509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US" dirty="0"/>
              <a:t>Training and Capability Building</a:t>
            </a:r>
            <a:endParaRPr lang="pl-PL" dirty="0"/>
          </a:p>
        </p:txBody>
      </p:sp>
      <p:sp>
        <p:nvSpPr>
          <p:cNvPr id="5" name="Symbol zastępczy zawartości 4">
            <a:extLst>
              <a:ext uri="{FF2B5EF4-FFF2-40B4-BE49-F238E27FC236}">
                <a16:creationId xmlns:a16="http://schemas.microsoft.com/office/drawing/2014/main" id="{27F36073-682D-4848-8AD8-D2F27C0DCB3D}"/>
              </a:ext>
            </a:extLst>
          </p:cNvPr>
          <p:cNvSpPr>
            <a:spLocks noGrp="1"/>
          </p:cNvSpPr>
          <p:nvPr>
            <p:ph sz="quarter" idx="10"/>
          </p:nvPr>
        </p:nvSpPr>
        <p:spPr>
          <a:xfrm>
            <a:off x="337042" y="1175722"/>
            <a:ext cx="2713586" cy="3377803"/>
          </a:xfrm>
        </p:spPr>
        <p:txBody>
          <a:bodyPr/>
          <a:lstStyle/>
          <a:p>
            <a:pPr marL="0" indent="0">
              <a:buNone/>
            </a:pPr>
            <a:r>
              <a:rPr lang="en-US" dirty="0"/>
              <a:t>School of Software Engineering</a:t>
            </a:r>
            <a:r>
              <a:rPr lang="pl-PL" dirty="0"/>
              <a:t>`25: </a:t>
            </a:r>
            <a:r>
              <a:rPr lang="pl-PL" i="1" dirty="0"/>
              <a:t>„Generative AI </a:t>
            </a:r>
            <a:r>
              <a:rPr lang="pl-PL" i="1" dirty="0" err="1"/>
              <a:t>buzz-free</a:t>
            </a:r>
            <a:r>
              <a:rPr lang="pl-PL" i="1" dirty="0"/>
              <a:t> </a:t>
            </a:r>
            <a:r>
              <a:rPr lang="pl-PL" i="1" dirty="0" err="1"/>
              <a:t>programming</a:t>
            </a:r>
            <a:r>
              <a:rPr lang="pl-PL" i="1" dirty="0"/>
              <a:t> with </a:t>
            </a:r>
            <a:r>
              <a:rPr lang="pl-PL" i="1" dirty="0" err="1"/>
              <a:t>LLMs</a:t>
            </a:r>
            <a:r>
              <a:rPr lang="pl-PL" i="1" dirty="0"/>
              <a:t>”</a:t>
            </a:r>
          </a:p>
          <a:p>
            <a:pPr marL="0" indent="0">
              <a:buNone/>
            </a:pPr>
            <a:endParaRPr lang="pl-PL" dirty="0"/>
          </a:p>
          <a:p>
            <a:pPr marL="0" indent="0">
              <a:buNone/>
            </a:pPr>
            <a:r>
              <a:rPr lang="pl-PL" dirty="0" err="1"/>
              <a:t>Secure</a:t>
            </a:r>
            <a:r>
              <a:rPr lang="pl-PL" dirty="0"/>
              <a:t> </a:t>
            </a:r>
            <a:r>
              <a:rPr lang="pl-PL" dirty="0" err="1"/>
              <a:t>Code</a:t>
            </a:r>
            <a:r>
              <a:rPr lang="pl-PL" dirty="0"/>
              <a:t> Training `25: </a:t>
            </a:r>
            <a:r>
              <a:rPr lang="pl-PL" i="1" dirty="0"/>
              <a:t>„Security of AI and LLM </a:t>
            </a:r>
            <a:r>
              <a:rPr lang="pl-PL" i="1" dirty="0" err="1"/>
              <a:t>systems</a:t>
            </a:r>
            <a:r>
              <a:rPr lang="pl-PL" i="1" dirty="0"/>
              <a:t>”</a:t>
            </a:r>
          </a:p>
        </p:txBody>
      </p:sp>
      <p:pic>
        <p:nvPicPr>
          <p:cNvPr id="1026" name="Picture 2" descr="undefined">
            <a:extLst>
              <a:ext uri="{FF2B5EF4-FFF2-40B4-BE49-F238E27FC236}">
                <a16:creationId xmlns:a16="http://schemas.microsoft.com/office/drawing/2014/main" id="{F329D8D8-2289-4C76-B770-AA6109ED8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739" y="1175722"/>
            <a:ext cx="5641219" cy="3173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69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a:xfrm>
            <a:off x="337042" y="1175722"/>
            <a:ext cx="5799377" cy="3377803"/>
          </a:xfrm>
        </p:spPr>
        <p:txBody>
          <a:bodyPr>
            <a:normAutofit/>
          </a:bodyPr>
          <a:lstStyle/>
          <a:p>
            <a:r>
              <a:rPr lang="pl-PL" dirty="0"/>
              <a:t>Assumption: </a:t>
            </a:r>
            <a:r>
              <a:rPr lang="en-US" dirty="0"/>
              <a:t>AI review helps scale verification effort without scaling team size</a:t>
            </a:r>
            <a:endParaRPr lang="pl-PL" dirty="0"/>
          </a:p>
          <a:p>
            <a:r>
              <a:rPr lang="en-US" dirty="0"/>
              <a:t>Objective</a:t>
            </a:r>
            <a:r>
              <a:rPr lang="pl-PL" dirty="0"/>
              <a:t>: </a:t>
            </a:r>
            <a:r>
              <a:rPr lang="en-US" dirty="0"/>
              <a:t>Evaluate effectiveness of AI in code review compared to traditional methods:</a:t>
            </a:r>
            <a:endParaRPr lang="pl-PL" dirty="0"/>
          </a:p>
          <a:p>
            <a:r>
              <a:rPr lang="pl-PL" dirty="0" err="1"/>
              <a:t>Approach</a:t>
            </a:r>
            <a:endParaRPr lang="en-US" dirty="0"/>
          </a:p>
          <a:p>
            <a:pPr lvl="1"/>
            <a:r>
              <a:rPr lang="en-US" dirty="0"/>
              <a:t>Standard human review</a:t>
            </a:r>
            <a:endParaRPr lang="pl-PL" dirty="0"/>
          </a:p>
          <a:p>
            <a:pPr lvl="1"/>
            <a:r>
              <a:rPr lang="en-US" dirty="0"/>
              <a:t>AI-assisted review</a:t>
            </a:r>
            <a:endParaRPr lang="pl-PL" dirty="0"/>
          </a:p>
          <a:p>
            <a:r>
              <a:rPr lang="en-US" dirty="0"/>
              <a:t>Compare results: </a:t>
            </a:r>
          </a:p>
          <a:p>
            <a:pPr lvl="1"/>
            <a:r>
              <a:rPr lang="pl-PL" dirty="0" err="1"/>
              <a:t>Accuracy</a:t>
            </a:r>
            <a:endParaRPr lang="en-US" dirty="0"/>
          </a:p>
          <a:p>
            <a:pPr lvl="1"/>
            <a:r>
              <a:rPr lang="en-US" dirty="0"/>
              <a:t>Coverage</a:t>
            </a:r>
          </a:p>
          <a:p>
            <a:pPr lvl="1"/>
            <a:r>
              <a:rPr lang="pl-PL" dirty="0"/>
              <a:t>E</a:t>
            </a:r>
            <a:r>
              <a:rPr lang="en-US" dirty="0" err="1"/>
              <a:t>fficiency</a:t>
            </a:r>
            <a:endParaRPr lang="en-US" dirty="0"/>
          </a:p>
          <a:p>
            <a:pPr lvl="1"/>
            <a:endParaRPr lang="en-US" dirty="0"/>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US" dirty="0"/>
              <a:t>AI-Enabled Code Review</a:t>
            </a:r>
            <a:endParaRPr lang="pl-PL" dirty="0"/>
          </a:p>
        </p:txBody>
      </p:sp>
      <p:pic>
        <p:nvPicPr>
          <p:cNvPr id="6" name="Grafika 5" descr="Tworzenie wykresów i notatek z ołówkiem na papierze">
            <a:extLst>
              <a:ext uri="{FF2B5EF4-FFF2-40B4-BE49-F238E27FC236}">
                <a16:creationId xmlns:a16="http://schemas.microsoft.com/office/drawing/2014/main" id="{DABC3EBF-EF2A-4420-AE5A-3C6E0A13E2C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0619" y="1150123"/>
            <a:ext cx="3429000" cy="3429000"/>
          </a:xfrm>
          <a:prstGeom prst="rect">
            <a:avLst/>
          </a:prstGeom>
        </p:spPr>
      </p:pic>
    </p:spTree>
    <p:extLst>
      <p:ext uri="{BB962C8B-B14F-4D97-AF65-F5344CB8AC3E}">
        <p14:creationId xmlns:p14="http://schemas.microsoft.com/office/powerpoint/2010/main" val="1244232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p:txBody>
          <a:bodyPr>
            <a:normAutofit/>
          </a:bodyPr>
          <a:lstStyle/>
          <a:p>
            <a:r>
              <a:rPr lang="en-US" dirty="0"/>
              <a:t>Prompt-driven structured review</a:t>
            </a:r>
            <a:r>
              <a:rPr lang="pl-PL" dirty="0"/>
              <a:t> (LLM)</a:t>
            </a:r>
            <a:endParaRPr lang="en-US" dirty="0"/>
          </a:p>
          <a:p>
            <a:r>
              <a:rPr lang="pl-PL" dirty="0"/>
              <a:t>Input from </a:t>
            </a:r>
            <a:r>
              <a:rPr lang="pl-PL" dirty="0" err="1"/>
              <a:t>code</a:t>
            </a:r>
            <a:r>
              <a:rPr lang="pl-PL" dirty="0"/>
              <a:t> </a:t>
            </a:r>
            <a:r>
              <a:rPr lang="pl-PL" dirty="0" err="1"/>
              <a:t>inspection</a:t>
            </a:r>
            <a:r>
              <a:rPr lang="pl-PL" dirty="0"/>
              <a:t> </a:t>
            </a:r>
            <a:r>
              <a:rPr lang="pl-PL" dirty="0" err="1"/>
              <a:t>tools</a:t>
            </a:r>
            <a:endParaRPr lang="pl-PL" dirty="0"/>
          </a:p>
          <a:p>
            <a:pPr lvl="1"/>
            <a:r>
              <a:rPr lang="pl-PL" dirty="0"/>
              <a:t>V</a:t>
            </a:r>
            <a:r>
              <a:rPr lang="en-US" dirty="0" err="1"/>
              <a:t>alidation</a:t>
            </a:r>
            <a:r>
              <a:rPr lang="en-US" dirty="0"/>
              <a:t> flaws</a:t>
            </a:r>
          </a:p>
          <a:p>
            <a:pPr lvl="1"/>
            <a:r>
              <a:rPr lang="en-US" dirty="0"/>
              <a:t>Authentication/authorization issues</a:t>
            </a:r>
          </a:p>
          <a:p>
            <a:pPr lvl="1"/>
            <a:r>
              <a:rPr lang="en-US" dirty="0"/>
              <a:t>Injection vulnerabilities</a:t>
            </a:r>
          </a:p>
          <a:p>
            <a:pPr lvl="1"/>
            <a:r>
              <a:rPr lang="en-US" dirty="0"/>
              <a:t>Secrets handling problems</a:t>
            </a:r>
            <a:endParaRPr lang="pl-PL" dirty="0"/>
          </a:p>
          <a:p>
            <a:r>
              <a:rPr lang="pl-PL" dirty="0"/>
              <a:t>A report in a </a:t>
            </a:r>
            <a:r>
              <a:rPr lang="pl-PL" dirty="0" err="1"/>
              <a:t>human-readable</a:t>
            </a:r>
            <a:r>
              <a:rPr lang="pl-PL" dirty="0"/>
              <a:t> format</a:t>
            </a:r>
            <a:r>
              <a:rPr lang="en-US" dirty="0"/>
              <a:t>: </a:t>
            </a:r>
          </a:p>
          <a:p>
            <a:pPr lvl="1"/>
            <a:r>
              <a:rPr lang="en-US" dirty="0"/>
              <a:t>Severity, confidence, CWE classification</a:t>
            </a:r>
          </a:p>
          <a:p>
            <a:pPr lvl="1"/>
            <a:r>
              <a:rPr lang="en-US" dirty="0"/>
              <a:t>Concrete remediation steps</a:t>
            </a:r>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US" dirty="0"/>
              <a:t>AI-Enabled Code Review </a:t>
            </a:r>
            <a:r>
              <a:rPr lang="pl-PL" dirty="0"/>
              <a:t>- </a:t>
            </a:r>
            <a:r>
              <a:rPr lang="pl-PL" dirty="0" err="1"/>
              <a:t>methodology</a:t>
            </a:r>
            <a:endParaRPr lang="pl-PL" dirty="0"/>
          </a:p>
        </p:txBody>
      </p:sp>
      <p:pic>
        <p:nvPicPr>
          <p:cNvPr id="5" name="Obraz 4">
            <a:extLst>
              <a:ext uri="{FF2B5EF4-FFF2-40B4-BE49-F238E27FC236}">
                <a16:creationId xmlns:a16="http://schemas.microsoft.com/office/drawing/2014/main" id="{CC4AAED2-4130-4B17-8DFE-90C20168584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7611" y="1410275"/>
            <a:ext cx="3482726" cy="2322951"/>
          </a:xfrm>
          <a:prstGeom prst="rect">
            <a:avLst/>
          </a:prstGeom>
        </p:spPr>
      </p:pic>
      <p:sp>
        <p:nvSpPr>
          <p:cNvPr id="6" name="Rectangle 21">
            <a:extLst>
              <a:ext uri="{FF2B5EF4-FFF2-40B4-BE49-F238E27FC236}">
                <a16:creationId xmlns:a16="http://schemas.microsoft.com/office/drawing/2014/main" id="{9DFB1110-EFA0-4E4C-A937-EF4EBD889606}"/>
              </a:ext>
            </a:extLst>
          </p:cNvPr>
          <p:cNvSpPr/>
          <p:nvPr/>
        </p:nvSpPr>
        <p:spPr>
          <a:xfrm>
            <a:off x="2283898" y="3967778"/>
            <a:ext cx="4576205" cy="376551"/>
          </a:xfrm>
          <a:prstGeom prst="rect">
            <a:avLst/>
          </a:prstGeom>
          <a:ln>
            <a:solidFill>
              <a:srgbClr val="EE42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pl-PL" sz="1400" dirty="0" err="1">
                <a:solidFill>
                  <a:schemeClr val="tx1"/>
                </a:solidFill>
              </a:rPr>
              <a:t>Bring</a:t>
            </a:r>
            <a:r>
              <a:rPr lang="pl-PL" sz="1400" dirty="0">
                <a:solidFill>
                  <a:schemeClr val="tx1"/>
                </a:solidFill>
              </a:rPr>
              <a:t> AI </a:t>
            </a:r>
            <a:r>
              <a:rPr lang="pl-PL" sz="1400" dirty="0" err="1">
                <a:solidFill>
                  <a:schemeClr val="tx1"/>
                </a:solidFill>
              </a:rPr>
              <a:t>closer</a:t>
            </a:r>
            <a:r>
              <a:rPr lang="pl-PL" sz="1400" dirty="0">
                <a:solidFill>
                  <a:schemeClr val="tx1"/>
                </a:solidFill>
              </a:rPr>
              <a:t> to </a:t>
            </a:r>
            <a:r>
              <a:rPr lang="pl-PL" sz="1400" dirty="0" err="1">
                <a:solidFill>
                  <a:schemeClr val="tx1"/>
                </a:solidFill>
              </a:rPr>
              <a:t>professional</a:t>
            </a:r>
            <a:r>
              <a:rPr lang="pl-PL" sz="1400" dirty="0">
                <a:solidFill>
                  <a:schemeClr val="tx1"/>
                </a:solidFill>
              </a:rPr>
              <a:t> </a:t>
            </a:r>
            <a:r>
              <a:rPr lang="pl-PL" sz="1400" dirty="0" err="1">
                <a:solidFill>
                  <a:schemeClr val="tx1"/>
                </a:solidFill>
              </a:rPr>
              <a:t>review</a:t>
            </a:r>
            <a:r>
              <a:rPr lang="pl-PL" sz="1400" dirty="0">
                <a:solidFill>
                  <a:schemeClr val="tx1"/>
                </a:solidFill>
              </a:rPr>
              <a:t> </a:t>
            </a:r>
            <a:r>
              <a:rPr lang="pl-PL" sz="1400" dirty="0" err="1">
                <a:solidFill>
                  <a:schemeClr val="tx1"/>
                </a:solidFill>
              </a:rPr>
              <a:t>standards</a:t>
            </a:r>
            <a:endParaRPr lang="en-US" sz="1400" dirty="0">
              <a:solidFill>
                <a:schemeClr val="tx1"/>
              </a:solidFill>
            </a:endParaRPr>
          </a:p>
        </p:txBody>
      </p:sp>
      <p:pic>
        <p:nvPicPr>
          <p:cNvPr id="7" name="Picture 160" descr="Icon&#10;&#10;Description automatically generated with medium confidence">
            <a:extLst>
              <a:ext uri="{FF2B5EF4-FFF2-40B4-BE49-F238E27FC236}">
                <a16:creationId xmlns:a16="http://schemas.microsoft.com/office/drawing/2014/main" id="{D0305C5E-E5AC-4E6D-80DB-CC2C1FBAF3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993" y="3875066"/>
            <a:ext cx="561975" cy="561975"/>
          </a:xfrm>
          <a:prstGeom prst="rect">
            <a:avLst/>
          </a:prstGeom>
        </p:spPr>
      </p:pic>
    </p:spTree>
    <p:extLst>
      <p:ext uri="{BB962C8B-B14F-4D97-AF65-F5344CB8AC3E}">
        <p14:creationId xmlns:p14="http://schemas.microsoft.com/office/powerpoint/2010/main" val="91663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51018-2E77-1234-514E-96200B97ACB9}"/>
              </a:ext>
            </a:extLst>
          </p:cNvPr>
          <p:cNvSpPr>
            <a:spLocks noGrp="1"/>
          </p:cNvSpPr>
          <p:nvPr>
            <p:ph idx="1"/>
          </p:nvPr>
        </p:nvSpPr>
        <p:spPr/>
        <p:txBody>
          <a:bodyPr>
            <a:normAutofit/>
          </a:bodyPr>
          <a:lstStyle/>
          <a:p>
            <a:pPr marL="0" indent="0">
              <a:buNone/>
            </a:pPr>
            <a:endParaRPr lang="en-GB" sz="3200" dirty="0"/>
          </a:p>
          <a:p>
            <a:pPr marL="0" indent="0">
              <a:buNone/>
            </a:pPr>
            <a:endParaRPr lang="en-GB" sz="3200" dirty="0"/>
          </a:p>
          <a:p>
            <a:pPr marL="0" indent="0" algn="ctr">
              <a:buNone/>
            </a:pPr>
            <a:r>
              <a:rPr lang="en-GB" sz="5400" b="1" dirty="0"/>
              <a:t>TNC 2026 __</a:t>
            </a:r>
          </a:p>
        </p:txBody>
      </p:sp>
      <p:sp>
        <p:nvSpPr>
          <p:cNvPr id="3" name="Slide Number Placeholder 2">
            <a:extLst>
              <a:ext uri="{FF2B5EF4-FFF2-40B4-BE49-F238E27FC236}">
                <a16:creationId xmlns:a16="http://schemas.microsoft.com/office/drawing/2014/main" id="{5AA5D62B-DCDC-2A13-4EBC-313A10049CFF}"/>
              </a:ext>
            </a:extLst>
          </p:cNvPr>
          <p:cNvSpPr>
            <a:spLocks noGrp="1"/>
          </p:cNvSpPr>
          <p:nvPr>
            <p:ph type="sldNum" sz="quarter" idx="4"/>
          </p:nvPr>
        </p:nvSpPr>
        <p:spPr/>
        <p:txBody>
          <a:bodyPr/>
          <a:lstStyle/>
          <a:p>
            <a:fld id="{9E7CA0F2-EE66-4F60-8C00-E0BE38E7AEC5}" type="slidenum">
              <a:rPr lang="en-GB" smtClean="0"/>
              <a:pPr/>
              <a:t>2</a:t>
            </a:fld>
            <a:endParaRPr lang="en-GB" dirty="0"/>
          </a:p>
        </p:txBody>
      </p:sp>
      <p:sp>
        <p:nvSpPr>
          <p:cNvPr id="4" name="Title 3">
            <a:extLst>
              <a:ext uri="{FF2B5EF4-FFF2-40B4-BE49-F238E27FC236}">
                <a16:creationId xmlns:a16="http://schemas.microsoft.com/office/drawing/2014/main" id="{A9CDD72E-B239-C899-9AAD-B7F4894F8BF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70854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p:txBody>
          <a:bodyPr>
            <a:normAutofit/>
          </a:bodyPr>
          <a:lstStyle/>
          <a:p>
            <a:r>
              <a:rPr lang="pl-PL" dirty="0" err="1"/>
              <a:t>Use</a:t>
            </a:r>
            <a:r>
              <a:rPr lang="pl-PL" dirty="0"/>
              <a:t> </a:t>
            </a:r>
            <a:r>
              <a:rPr lang="pl-PL" dirty="0" err="1"/>
              <a:t>LLMs</a:t>
            </a:r>
            <a:r>
              <a:rPr lang="pl-PL" dirty="0"/>
              <a:t> </a:t>
            </a:r>
            <a:r>
              <a:rPr lang="pl-PL" dirty="0" err="1"/>
              <a:t>hosted</a:t>
            </a:r>
            <a:r>
              <a:rPr lang="pl-PL" dirty="0"/>
              <a:t> </a:t>
            </a:r>
            <a:r>
              <a:rPr lang="pl-PL" dirty="0" err="1"/>
              <a:t>locally</a:t>
            </a:r>
            <a:endParaRPr lang="pl-PL" dirty="0"/>
          </a:p>
          <a:p>
            <a:r>
              <a:rPr lang="pl-PL" dirty="0"/>
              <a:t>PCSS </a:t>
            </a:r>
            <a:r>
              <a:rPr lang="pl-PL" dirty="0" err="1"/>
              <a:t>Cloud</a:t>
            </a:r>
            <a:r>
              <a:rPr lang="pl-PL" dirty="0"/>
              <a:t> (</a:t>
            </a:r>
            <a:r>
              <a:rPr lang="pl-PL" dirty="0">
                <a:hlinkClick r:id="rId3"/>
              </a:rPr>
              <a:t>https://pcss.plcloud.pl/</a:t>
            </a:r>
            <a:r>
              <a:rPr lang="pl-PL" dirty="0"/>
              <a:t>)</a:t>
            </a:r>
          </a:p>
          <a:p>
            <a:pPr lvl="1"/>
            <a:r>
              <a:rPr lang="pl-PL" dirty="0"/>
              <a:t>Access to open-</a:t>
            </a:r>
            <a:r>
              <a:rPr lang="pl-PL" dirty="0" err="1"/>
              <a:t>source</a:t>
            </a:r>
            <a:r>
              <a:rPr lang="pl-PL" dirty="0"/>
              <a:t> </a:t>
            </a:r>
            <a:r>
              <a:rPr lang="pl-PL" dirty="0" err="1"/>
              <a:t>models</a:t>
            </a:r>
            <a:endParaRPr lang="pl-PL" dirty="0"/>
          </a:p>
          <a:p>
            <a:pPr lvl="1"/>
            <a:r>
              <a:rPr lang="pl-PL" dirty="0"/>
              <a:t>Control </a:t>
            </a:r>
            <a:r>
              <a:rPr lang="pl-PL" dirty="0" err="1"/>
              <a:t>over</a:t>
            </a:r>
            <a:r>
              <a:rPr lang="pl-PL" dirty="0"/>
              <a:t> data</a:t>
            </a:r>
          </a:p>
          <a:p>
            <a:pPr lvl="1"/>
            <a:r>
              <a:rPr lang="pl-PL" dirty="0"/>
              <a:t>ISO 27001/9001</a:t>
            </a:r>
          </a:p>
          <a:p>
            <a:r>
              <a:rPr lang="pl-PL" dirty="0"/>
              <a:t>PCSS </a:t>
            </a:r>
            <a:r>
              <a:rPr lang="pl-PL" dirty="0" err="1"/>
              <a:t>Local</a:t>
            </a:r>
            <a:r>
              <a:rPr lang="pl-PL" dirty="0"/>
              <a:t> </a:t>
            </a:r>
            <a:r>
              <a:rPr lang="en-US" dirty="0"/>
              <a:t>LLM</a:t>
            </a:r>
            <a:r>
              <a:rPr lang="pl-PL" dirty="0"/>
              <a:t>s</a:t>
            </a:r>
          </a:p>
          <a:p>
            <a:pPr lvl="1"/>
            <a:r>
              <a:rPr lang="en-US" dirty="0"/>
              <a:t>Qwen3-Coder-Next</a:t>
            </a:r>
            <a:endParaRPr lang="pl-PL" dirty="0"/>
          </a:p>
          <a:p>
            <a:pPr lvl="1"/>
            <a:r>
              <a:rPr lang="en-US" dirty="0"/>
              <a:t>Devstral-2-123B</a:t>
            </a:r>
            <a:endParaRPr lang="pl-PL" dirty="0"/>
          </a:p>
          <a:p>
            <a:pPr lvl="1"/>
            <a:r>
              <a:rPr lang="en-US" dirty="0"/>
              <a:t>DeepSeek-V3.1</a:t>
            </a:r>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US" dirty="0"/>
              <a:t>AI-Enabled Code Review </a:t>
            </a:r>
            <a:r>
              <a:rPr lang="pl-PL" dirty="0"/>
              <a:t>– </a:t>
            </a:r>
            <a:r>
              <a:rPr lang="pl-PL" dirty="0" err="1"/>
              <a:t>infrastructure</a:t>
            </a:r>
            <a:r>
              <a:rPr lang="pl-PL" dirty="0"/>
              <a:t> and </a:t>
            </a:r>
            <a:r>
              <a:rPr lang="pl-PL" dirty="0" err="1"/>
              <a:t>tools</a:t>
            </a:r>
            <a:endParaRPr lang="pl-PL" dirty="0"/>
          </a:p>
        </p:txBody>
      </p:sp>
      <p:pic>
        <p:nvPicPr>
          <p:cNvPr id="8" name="Obraz 7">
            <a:extLst>
              <a:ext uri="{FF2B5EF4-FFF2-40B4-BE49-F238E27FC236}">
                <a16:creationId xmlns:a16="http://schemas.microsoft.com/office/drawing/2014/main" id="{F57C4F73-D624-49BE-A210-4AC8642C719F}"/>
              </a:ext>
            </a:extLst>
          </p:cNvPr>
          <p:cNvPicPr>
            <a:picLocks noChangeAspect="1"/>
          </p:cNvPicPr>
          <p:nvPr/>
        </p:nvPicPr>
        <p:blipFill>
          <a:blip r:embed="rId4"/>
          <a:stretch>
            <a:fillRect/>
          </a:stretch>
        </p:blipFill>
        <p:spPr>
          <a:xfrm>
            <a:off x="4637215" y="1472151"/>
            <a:ext cx="3368705" cy="2784944"/>
          </a:xfrm>
          <a:prstGeom prst="rect">
            <a:avLst/>
          </a:prstGeom>
        </p:spPr>
      </p:pic>
      <p:pic>
        <p:nvPicPr>
          <p:cNvPr id="2050" name="Picture 2" descr="EU Artificial Intelligence Act Summary | EU AI Act - Michalsons">
            <a:extLst>
              <a:ext uri="{FF2B5EF4-FFF2-40B4-BE49-F238E27FC236}">
                <a16:creationId xmlns:a16="http://schemas.microsoft.com/office/drawing/2014/main" id="{D573CDE8-6045-4EC6-8059-3816DA391F1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16" r="16743"/>
          <a:stretch/>
        </p:blipFill>
        <p:spPr bwMode="auto">
          <a:xfrm>
            <a:off x="7694234" y="1716217"/>
            <a:ext cx="1116623" cy="9423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secase: compliance - Wibu-Systems">
            <a:extLst>
              <a:ext uri="{FF2B5EF4-FFF2-40B4-BE49-F238E27FC236}">
                <a16:creationId xmlns:a16="http://schemas.microsoft.com/office/drawing/2014/main" id="{159C3364-816E-4222-8461-20481D6FCA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501" r="25992"/>
          <a:stretch/>
        </p:blipFill>
        <p:spPr bwMode="auto">
          <a:xfrm>
            <a:off x="7694234" y="2740615"/>
            <a:ext cx="1116623" cy="113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00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a:xfrm>
            <a:off x="337042" y="1175722"/>
            <a:ext cx="4129604" cy="3132509"/>
          </a:xfrm>
        </p:spPr>
        <p:txBody>
          <a:bodyPr>
            <a:normAutofit lnSpcReduction="10000"/>
          </a:bodyPr>
          <a:lstStyle/>
          <a:p>
            <a:r>
              <a:rPr lang="en-US" dirty="0"/>
              <a:t>Motivation</a:t>
            </a:r>
          </a:p>
          <a:p>
            <a:pPr lvl="1"/>
            <a:r>
              <a:rPr lang="en-US" dirty="0"/>
              <a:t>Federated ecosystem </a:t>
            </a:r>
            <a:r>
              <a:rPr lang="pl-PL" dirty="0"/>
              <a:t>with </a:t>
            </a:r>
            <a:r>
              <a:rPr lang="pl-PL" dirty="0" err="1"/>
              <a:t>different</a:t>
            </a:r>
            <a:r>
              <a:rPr lang="pl-PL" dirty="0"/>
              <a:t> </a:t>
            </a:r>
            <a:r>
              <a:rPr lang="pl-PL" dirty="0" err="1"/>
              <a:t>teams</a:t>
            </a:r>
            <a:endParaRPr lang="en-US" dirty="0"/>
          </a:p>
          <a:p>
            <a:r>
              <a:rPr lang="en-US" dirty="0"/>
              <a:t>Goals of the User Group</a:t>
            </a:r>
          </a:p>
          <a:p>
            <a:pPr lvl="1"/>
            <a:r>
              <a:rPr lang="pl-PL" dirty="0" err="1"/>
              <a:t>Aligh</a:t>
            </a:r>
            <a:r>
              <a:rPr lang="pl-PL" dirty="0"/>
              <a:t> </a:t>
            </a:r>
            <a:r>
              <a:rPr lang="pl-PL" dirty="0" err="1"/>
              <a:t>approaches</a:t>
            </a:r>
            <a:r>
              <a:rPr lang="pl-PL" dirty="0"/>
              <a:t> in AI </a:t>
            </a:r>
            <a:r>
              <a:rPr lang="pl-PL" dirty="0" err="1"/>
              <a:t>usage</a:t>
            </a:r>
            <a:endParaRPr lang="pl-PL" dirty="0"/>
          </a:p>
          <a:p>
            <a:pPr lvl="1"/>
            <a:r>
              <a:rPr lang="pl-PL" dirty="0" err="1"/>
              <a:t>Share</a:t>
            </a:r>
            <a:r>
              <a:rPr lang="pl-PL" dirty="0"/>
              <a:t> Best </a:t>
            </a:r>
            <a:r>
              <a:rPr lang="pl-PL" dirty="0" err="1"/>
              <a:t>Practices</a:t>
            </a:r>
            <a:endParaRPr lang="pl-PL" dirty="0"/>
          </a:p>
          <a:p>
            <a:pPr lvl="1"/>
            <a:r>
              <a:rPr lang="pl-PL" dirty="0" err="1"/>
              <a:t>Create</a:t>
            </a:r>
            <a:r>
              <a:rPr lang="pl-PL" dirty="0"/>
              <a:t> </a:t>
            </a:r>
            <a:r>
              <a:rPr lang="pl-PL" dirty="0" err="1"/>
              <a:t>reusable</a:t>
            </a:r>
            <a:r>
              <a:rPr lang="pl-PL" dirty="0"/>
              <a:t> </a:t>
            </a:r>
            <a:r>
              <a:rPr lang="pl-PL" dirty="0" err="1"/>
              <a:t>patters</a:t>
            </a:r>
            <a:endParaRPr lang="pl-PL" dirty="0"/>
          </a:p>
          <a:p>
            <a:r>
              <a:rPr lang="en-US" dirty="0"/>
              <a:t>Composition</a:t>
            </a:r>
          </a:p>
          <a:p>
            <a:pPr lvl="1"/>
            <a:r>
              <a:rPr lang="pl-PL" dirty="0"/>
              <a:t>GN5.2 P</a:t>
            </a:r>
            <a:r>
              <a:rPr lang="en-US" dirty="0" err="1"/>
              <a:t>roject</a:t>
            </a:r>
            <a:r>
              <a:rPr lang="en-US" dirty="0"/>
              <a:t> owners</a:t>
            </a:r>
            <a:endParaRPr lang="pl-PL" dirty="0"/>
          </a:p>
          <a:p>
            <a:pPr lvl="1"/>
            <a:r>
              <a:rPr lang="en-US" dirty="0"/>
              <a:t>Top </a:t>
            </a:r>
            <a:r>
              <a:rPr lang="pl-PL" dirty="0"/>
              <a:t>software </a:t>
            </a:r>
            <a:r>
              <a:rPr lang="en-US" dirty="0"/>
              <a:t>contributors</a:t>
            </a:r>
          </a:p>
          <a:p>
            <a:pPr lvl="1"/>
            <a:r>
              <a:rPr lang="pl-PL" dirty="0"/>
              <a:t>Active r</a:t>
            </a:r>
            <a:r>
              <a:rPr lang="en-US" dirty="0" err="1"/>
              <a:t>epresentatives</a:t>
            </a:r>
            <a:r>
              <a:rPr lang="en-US" dirty="0"/>
              <a:t> from NRENs</a:t>
            </a:r>
            <a:endParaRPr lang="pl-PL" dirty="0"/>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Towards</a:t>
            </a:r>
            <a:r>
              <a:rPr lang="en-US" dirty="0"/>
              <a:t> GÉANT</a:t>
            </a:r>
            <a:r>
              <a:rPr lang="pl-PL" dirty="0"/>
              <a:t>/</a:t>
            </a:r>
            <a:r>
              <a:rPr lang="pl-PL" dirty="0" err="1"/>
              <a:t>NRENs</a:t>
            </a:r>
            <a:r>
              <a:rPr lang="pl-PL" dirty="0"/>
              <a:t> User </a:t>
            </a:r>
            <a:r>
              <a:rPr lang="pl-PL" dirty="0" err="1"/>
              <a:t>Group</a:t>
            </a:r>
            <a:endParaRPr lang="pl-PL" dirty="0"/>
          </a:p>
        </p:txBody>
      </p:sp>
      <p:pic>
        <p:nvPicPr>
          <p:cNvPr id="6" name="Obraz 5" descr="Kolorowe sznurki zwijane ze sobą">
            <a:extLst>
              <a:ext uri="{FF2B5EF4-FFF2-40B4-BE49-F238E27FC236}">
                <a16:creationId xmlns:a16="http://schemas.microsoft.com/office/drawing/2014/main" id="{4A649A94-A70F-417A-99F2-58C9A8303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7847" y="1516481"/>
            <a:ext cx="3677382" cy="2450990"/>
          </a:xfrm>
          <a:prstGeom prst="rect">
            <a:avLst/>
          </a:prstGeom>
        </p:spPr>
      </p:pic>
    </p:spTree>
    <p:extLst>
      <p:ext uri="{BB962C8B-B14F-4D97-AF65-F5344CB8AC3E}">
        <p14:creationId xmlns:p14="http://schemas.microsoft.com/office/powerpoint/2010/main" val="21257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274E-A048-DE82-DB44-A92CDE377E9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065FE0-DA4A-2A3D-92A7-C88E1D892F94}"/>
              </a:ext>
            </a:extLst>
          </p:cNvPr>
          <p:cNvSpPr>
            <a:spLocks noGrp="1"/>
          </p:cNvSpPr>
          <p:nvPr>
            <p:ph type="sldNum" sz="quarter" idx="4294967295"/>
          </p:nvPr>
        </p:nvSpPr>
        <p:spPr>
          <a:xfrm>
            <a:off x="7086600" y="4730750"/>
            <a:ext cx="2057400" cy="274638"/>
          </a:xfrm>
        </p:spPr>
        <p:txBody>
          <a:bodyPr/>
          <a:lstStyle/>
          <a:p>
            <a:fld id="{9E7CA0F2-EE66-4F60-8C00-E0BE38E7AEC5}" type="slidenum">
              <a:rPr lang="en-GB" smtClean="0"/>
              <a:pPr/>
              <a:t>22</a:t>
            </a:fld>
            <a:endParaRPr lang="en-GB" dirty="0"/>
          </a:p>
        </p:txBody>
      </p:sp>
      <p:sp>
        <p:nvSpPr>
          <p:cNvPr id="2" name="TextBox 1">
            <a:extLst>
              <a:ext uri="{FF2B5EF4-FFF2-40B4-BE49-F238E27FC236}">
                <a16:creationId xmlns:a16="http://schemas.microsoft.com/office/drawing/2014/main" id="{6045E5D5-7F73-B297-F399-D08AA2EA270A}"/>
              </a:ext>
            </a:extLst>
          </p:cNvPr>
          <p:cNvSpPr txBox="1"/>
          <p:nvPr/>
        </p:nvSpPr>
        <p:spPr>
          <a:xfrm>
            <a:off x="1629858" y="571493"/>
            <a:ext cx="1925528" cy="553998"/>
          </a:xfrm>
          <a:prstGeom prst="rect">
            <a:avLst/>
          </a:prstGeom>
          <a:noFill/>
        </p:spPr>
        <p:txBody>
          <a:bodyPr wrap="none" rtlCol="0">
            <a:spAutoFit/>
          </a:bodyPr>
          <a:lstStyle/>
          <a:p>
            <a:pPr algn="ctr"/>
            <a:r>
              <a:rPr lang="en-US" sz="3000" b="1" dirty="0">
                <a:solidFill>
                  <a:schemeClr val="tx2"/>
                </a:solidFill>
              </a:rPr>
              <a:t>Conclusion</a:t>
            </a:r>
          </a:p>
        </p:txBody>
      </p:sp>
    </p:spTree>
    <p:extLst>
      <p:ext uri="{BB962C8B-B14F-4D97-AF65-F5344CB8AC3E}">
        <p14:creationId xmlns:p14="http://schemas.microsoft.com/office/powerpoint/2010/main" val="227509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Summary</a:t>
            </a:r>
            <a:endParaRPr lang="pl-PL" dirty="0"/>
          </a:p>
        </p:txBody>
      </p:sp>
      <p:pic>
        <p:nvPicPr>
          <p:cNvPr id="1026" name="Picture 2" descr="7 ITIL 4 Guiding Principles ">
            <a:extLst>
              <a:ext uri="{FF2B5EF4-FFF2-40B4-BE49-F238E27FC236}">
                <a16:creationId xmlns:a16="http://schemas.microsoft.com/office/drawing/2014/main" id="{990369C0-6351-4A0C-9740-DCE55F8FBFF5}"/>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217414" y="1256704"/>
            <a:ext cx="6072188" cy="321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072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p:txBody>
          <a:bodyPr>
            <a:normAutofit/>
          </a:bodyPr>
          <a:lstStyle/>
          <a:p>
            <a:r>
              <a:rPr lang="en-US" dirty="0"/>
              <a:t>AI already transforming GÉANT software development</a:t>
            </a:r>
          </a:p>
          <a:p>
            <a:r>
              <a:rPr lang="en-US" dirty="0"/>
              <a:t>Governance evolution required: </a:t>
            </a:r>
          </a:p>
          <a:p>
            <a:pPr lvl="1"/>
            <a:r>
              <a:rPr lang="en-US" dirty="0"/>
              <a:t>Security</a:t>
            </a:r>
          </a:p>
          <a:p>
            <a:pPr lvl="1"/>
            <a:r>
              <a:rPr lang="en-US" dirty="0"/>
              <a:t>Trust</a:t>
            </a:r>
          </a:p>
          <a:p>
            <a:pPr lvl="1"/>
            <a:r>
              <a:rPr lang="en-US" dirty="0"/>
              <a:t>Compliance</a:t>
            </a:r>
          </a:p>
          <a:p>
            <a:r>
              <a:rPr lang="en-US" dirty="0"/>
              <a:t>Hybrid approach: </a:t>
            </a:r>
          </a:p>
          <a:p>
            <a:pPr lvl="1"/>
            <a:r>
              <a:rPr lang="en-US" dirty="0"/>
              <a:t>AI + tools + human expertise</a:t>
            </a:r>
          </a:p>
          <a:p>
            <a:endParaRPr lang="en-US" dirty="0"/>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GB" dirty="0"/>
              <a:t>Summary</a:t>
            </a:r>
            <a:endParaRPr lang="pl-PL" dirty="0"/>
          </a:p>
        </p:txBody>
      </p:sp>
    </p:spTree>
    <p:extLst>
      <p:ext uri="{BB962C8B-B14F-4D97-AF65-F5344CB8AC3E}">
        <p14:creationId xmlns:p14="http://schemas.microsoft.com/office/powerpoint/2010/main" val="518159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p:txBody>
          <a:bodyPr>
            <a:normAutofit/>
          </a:bodyPr>
          <a:lstStyle/>
          <a:p>
            <a:r>
              <a:rPr lang="en-US" dirty="0"/>
              <a:t>Contribute to new guidelines and practices</a:t>
            </a:r>
          </a:p>
          <a:p>
            <a:r>
              <a:rPr lang="en-US" dirty="0"/>
              <a:t>Participate in the upcoming SW development user group</a:t>
            </a:r>
          </a:p>
          <a:p>
            <a:endParaRPr lang="en-US" dirty="0"/>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en-GB" dirty="0"/>
              <a:t>Join the discussion</a:t>
            </a:r>
            <a:endParaRPr lang="pl-PL" dirty="0"/>
          </a:p>
        </p:txBody>
      </p:sp>
    </p:spTree>
    <p:extLst>
      <p:ext uri="{BB962C8B-B14F-4D97-AF65-F5344CB8AC3E}">
        <p14:creationId xmlns:p14="http://schemas.microsoft.com/office/powerpoint/2010/main" val="681765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43B8BB45-E3F1-32ED-85AB-7EE6933C41C3}"/>
              </a:ext>
            </a:extLst>
          </p:cNvPr>
          <p:cNvSpPr txBox="1">
            <a:spLocks/>
          </p:cNvSpPr>
          <p:nvPr/>
        </p:nvSpPr>
        <p:spPr>
          <a:xfrm>
            <a:off x="448092" y="1405656"/>
            <a:ext cx="5793498" cy="426330"/>
          </a:xfrm>
          <a:prstGeom prst="rect">
            <a:avLst/>
          </a:prstGeom>
        </p:spPr>
        <p:txBody>
          <a:bodyPr anchor="ct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037C3F"/>
                </a:solidFill>
                <a:latin typeface="+mn-lt"/>
              </a:rPr>
              <a:t>Any questions?</a:t>
            </a:r>
          </a:p>
        </p:txBody>
      </p:sp>
      <p:sp>
        <p:nvSpPr>
          <p:cNvPr id="6" name="Text Placeholder 6">
            <a:extLst>
              <a:ext uri="{FF2B5EF4-FFF2-40B4-BE49-F238E27FC236}">
                <a16:creationId xmlns:a16="http://schemas.microsoft.com/office/drawing/2014/main" id="{45F73542-302F-E941-8625-6F10E4188B6E}"/>
              </a:ext>
            </a:extLst>
          </p:cNvPr>
          <p:cNvSpPr txBox="1">
            <a:spLocks/>
          </p:cNvSpPr>
          <p:nvPr/>
        </p:nvSpPr>
        <p:spPr>
          <a:xfrm>
            <a:off x="392390" y="793291"/>
            <a:ext cx="5981102" cy="76552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41414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414140"/>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414140"/>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4000" b="1" dirty="0">
                <a:solidFill>
                  <a:srgbClr val="1C305D"/>
                </a:solidFill>
                <a:latin typeface="+mn-lt"/>
              </a:rPr>
              <a:t>Thank you</a:t>
            </a:r>
          </a:p>
        </p:txBody>
      </p:sp>
      <p:sp>
        <p:nvSpPr>
          <p:cNvPr id="7" name="Text Placeholder 4">
            <a:extLst>
              <a:ext uri="{FF2B5EF4-FFF2-40B4-BE49-F238E27FC236}">
                <a16:creationId xmlns:a16="http://schemas.microsoft.com/office/drawing/2014/main" id="{DF5BAE8E-0358-9233-9689-1375818E8E29}"/>
              </a:ext>
            </a:extLst>
          </p:cNvPr>
          <p:cNvSpPr txBox="1">
            <a:spLocks/>
          </p:cNvSpPr>
          <p:nvPr/>
        </p:nvSpPr>
        <p:spPr>
          <a:xfrm>
            <a:off x="448092" y="2016878"/>
            <a:ext cx="3795964" cy="263127"/>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400" b="0" kern="1200" baseline="0">
                <a:solidFill>
                  <a:srgbClr val="E3B400"/>
                </a:solidFill>
                <a:latin typeface="Arial" panose="020B0604020202020204" pitchFamily="34" charset="0"/>
                <a:ea typeface="Verdana" panose="020B060403050404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400" kern="1200">
                <a:solidFill>
                  <a:srgbClr val="18355E"/>
                </a:solidFill>
                <a:latin typeface="Arial" panose="020B0604020202020204" pitchFamily="34" charset="0"/>
                <a:ea typeface="Verdana" panose="020B060403050404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18355E"/>
                </a:solidFill>
                <a:latin typeface="Arial" panose="020B0604020202020204" pitchFamily="34" charset="0"/>
                <a:ea typeface="Verdana" panose="020B060403050404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800" dirty="0">
                <a:solidFill>
                  <a:srgbClr val="1C305D"/>
                </a:solidFill>
                <a:latin typeface="+mn-lt"/>
                <a:hlinkClick r:id="rId2"/>
              </a:rPr>
              <a:t>marcin.wolski@pcss.pl</a:t>
            </a:r>
            <a:br>
              <a:rPr lang="en-GB" sz="1800" dirty="0">
                <a:solidFill>
                  <a:srgbClr val="1C305D"/>
                </a:solidFill>
                <a:latin typeface="+mn-lt"/>
              </a:rPr>
            </a:br>
            <a:r>
              <a:rPr lang="en-GB" sz="1800" dirty="0">
                <a:solidFill>
                  <a:srgbClr val="1C305D"/>
                </a:solidFill>
                <a:latin typeface="+mn-lt"/>
                <a:hlinkClick r:id="rId3"/>
              </a:rPr>
              <a:t>toby.rodwell@geant.org</a:t>
            </a:r>
            <a:r>
              <a:rPr lang="en-GB" sz="1800" dirty="0">
                <a:solidFill>
                  <a:srgbClr val="1C305D"/>
                </a:solidFill>
                <a:latin typeface="+mn-lt"/>
              </a:rPr>
              <a:t> </a:t>
            </a:r>
          </a:p>
        </p:txBody>
      </p:sp>
    </p:spTree>
    <p:extLst>
      <p:ext uri="{BB962C8B-B14F-4D97-AF65-F5344CB8AC3E}">
        <p14:creationId xmlns:p14="http://schemas.microsoft.com/office/powerpoint/2010/main" val="165977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8E683-2651-FF6A-4448-0B54201B1C0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93C56-6F88-11D6-5B8C-5BEBC012E91E}"/>
              </a:ext>
            </a:extLst>
          </p:cNvPr>
          <p:cNvSpPr>
            <a:spLocks noGrp="1"/>
          </p:cNvSpPr>
          <p:nvPr>
            <p:ph idx="1"/>
          </p:nvPr>
        </p:nvSpPr>
        <p:spPr/>
        <p:txBody>
          <a:bodyPr>
            <a:normAutofit/>
          </a:bodyPr>
          <a:lstStyle/>
          <a:p>
            <a:pPr marL="0" indent="0">
              <a:buNone/>
            </a:pPr>
            <a:endParaRPr lang="en-GB" sz="3200" dirty="0"/>
          </a:p>
          <a:p>
            <a:pPr marL="0" indent="0">
              <a:buNone/>
            </a:pPr>
            <a:endParaRPr lang="en-GB" sz="3200" dirty="0"/>
          </a:p>
          <a:p>
            <a:pPr marL="0" indent="0" algn="ctr">
              <a:buNone/>
            </a:pPr>
            <a:r>
              <a:rPr lang="en-GB" sz="5400" b="1" dirty="0"/>
              <a:t>TNC 2026 AI</a:t>
            </a:r>
          </a:p>
        </p:txBody>
      </p:sp>
      <p:sp>
        <p:nvSpPr>
          <p:cNvPr id="3" name="Slide Number Placeholder 2">
            <a:extLst>
              <a:ext uri="{FF2B5EF4-FFF2-40B4-BE49-F238E27FC236}">
                <a16:creationId xmlns:a16="http://schemas.microsoft.com/office/drawing/2014/main" id="{DF8E7C01-4A25-C2B4-C104-F1135FF521F4}"/>
              </a:ext>
            </a:extLst>
          </p:cNvPr>
          <p:cNvSpPr>
            <a:spLocks noGrp="1"/>
          </p:cNvSpPr>
          <p:nvPr>
            <p:ph type="sldNum" sz="quarter" idx="4"/>
          </p:nvPr>
        </p:nvSpPr>
        <p:spPr/>
        <p:txBody>
          <a:bodyPr/>
          <a:lstStyle/>
          <a:p>
            <a:fld id="{9E7CA0F2-EE66-4F60-8C00-E0BE38E7AEC5}" type="slidenum">
              <a:rPr lang="en-GB" smtClean="0"/>
              <a:pPr/>
              <a:t>3</a:t>
            </a:fld>
            <a:endParaRPr lang="en-GB" dirty="0"/>
          </a:p>
        </p:txBody>
      </p:sp>
      <p:sp>
        <p:nvSpPr>
          <p:cNvPr id="4" name="Title 3">
            <a:extLst>
              <a:ext uri="{FF2B5EF4-FFF2-40B4-BE49-F238E27FC236}">
                <a16:creationId xmlns:a16="http://schemas.microsoft.com/office/drawing/2014/main" id="{58C9B0D2-F4B9-384B-FB25-32941BC04A55}"/>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900488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E028660-44F9-1A32-930C-C1CAE17645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0838" y="1048813"/>
            <a:ext cx="8439150" cy="3188748"/>
          </a:xfrm>
          <a:prstGeom prst="rect">
            <a:avLst/>
          </a:prstGeom>
        </p:spPr>
      </p:pic>
      <p:sp>
        <p:nvSpPr>
          <p:cNvPr id="3" name="Slide Number Placeholder 2">
            <a:extLst>
              <a:ext uri="{FF2B5EF4-FFF2-40B4-BE49-F238E27FC236}">
                <a16:creationId xmlns:a16="http://schemas.microsoft.com/office/drawing/2014/main" id="{81F55276-74F2-59F1-07F0-B9880CBF264F}"/>
              </a:ext>
            </a:extLst>
          </p:cNvPr>
          <p:cNvSpPr>
            <a:spLocks noGrp="1"/>
          </p:cNvSpPr>
          <p:nvPr>
            <p:ph type="sldNum" sz="quarter" idx="4"/>
          </p:nvPr>
        </p:nvSpPr>
        <p:spPr/>
        <p:txBody>
          <a:bodyPr/>
          <a:lstStyle/>
          <a:p>
            <a:fld id="{9E7CA0F2-EE66-4F60-8C00-E0BE38E7AEC5}" type="slidenum">
              <a:rPr lang="en-GB" smtClean="0"/>
              <a:pPr/>
              <a:t>4</a:t>
            </a:fld>
            <a:endParaRPr lang="en-GB" dirty="0"/>
          </a:p>
        </p:txBody>
      </p:sp>
      <p:sp>
        <p:nvSpPr>
          <p:cNvPr id="4" name="Title 3">
            <a:extLst>
              <a:ext uri="{FF2B5EF4-FFF2-40B4-BE49-F238E27FC236}">
                <a16:creationId xmlns:a16="http://schemas.microsoft.com/office/drawing/2014/main" id="{E5A8D16C-DFB3-CFA8-87CD-605DA961AFC4}"/>
              </a:ext>
            </a:extLst>
          </p:cNvPr>
          <p:cNvSpPr>
            <a:spLocks noGrp="1"/>
          </p:cNvSpPr>
          <p:nvPr>
            <p:ph type="title"/>
          </p:nvPr>
        </p:nvSpPr>
        <p:spPr/>
        <p:txBody>
          <a:bodyPr/>
          <a:lstStyle/>
          <a:p>
            <a:r>
              <a:rPr lang="en-GB" dirty="0"/>
              <a:t>The Rise of AI</a:t>
            </a:r>
          </a:p>
        </p:txBody>
      </p:sp>
    </p:spTree>
    <p:extLst>
      <p:ext uri="{BB962C8B-B14F-4D97-AF65-F5344CB8AC3E}">
        <p14:creationId xmlns:p14="http://schemas.microsoft.com/office/powerpoint/2010/main" val="153118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3FC2-0527-D5C4-AFA1-A7232246301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55E25E4-82F3-93AB-07A8-A5B8BB7AA371}"/>
              </a:ext>
            </a:extLst>
          </p:cNvPr>
          <p:cNvSpPr>
            <a:spLocks noGrp="1"/>
          </p:cNvSpPr>
          <p:nvPr>
            <p:ph type="sldNum" sz="quarter" idx="4"/>
          </p:nvPr>
        </p:nvSpPr>
        <p:spPr/>
        <p:txBody>
          <a:bodyPr/>
          <a:lstStyle/>
          <a:p>
            <a:fld id="{9E7CA0F2-EE66-4F60-8C00-E0BE38E7AEC5}" type="slidenum">
              <a:rPr lang="en-GB" smtClean="0"/>
              <a:pPr/>
              <a:t>5</a:t>
            </a:fld>
            <a:endParaRPr lang="en-GB" dirty="0"/>
          </a:p>
        </p:txBody>
      </p:sp>
      <p:sp>
        <p:nvSpPr>
          <p:cNvPr id="4" name="Title 3">
            <a:extLst>
              <a:ext uri="{FF2B5EF4-FFF2-40B4-BE49-F238E27FC236}">
                <a16:creationId xmlns:a16="http://schemas.microsoft.com/office/drawing/2014/main" id="{1090A87D-4E8F-FCEE-A477-6F2253C01368}"/>
              </a:ext>
            </a:extLst>
          </p:cNvPr>
          <p:cNvSpPr>
            <a:spLocks noGrp="1"/>
          </p:cNvSpPr>
          <p:nvPr>
            <p:ph type="title"/>
          </p:nvPr>
        </p:nvSpPr>
        <p:spPr/>
        <p:txBody>
          <a:bodyPr/>
          <a:lstStyle/>
          <a:p>
            <a:r>
              <a:rPr lang="en-GB" dirty="0"/>
              <a:t>The </a:t>
            </a:r>
            <a:r>
              <a:rPr lang="en-GB" dirty="0" err="1"/>
              <a:t>Riseks</a:t>
            </a:r>
            <a:r>
              <a:rPr lang="en-GB" dirty="0"/>
              <a:t> of AI</a:t>
            </a:r>
          </a:p>
        </p:txBody>
      </p:sp>
      <p:sp>
        <p:nvSpPr>
          <p:cNvPr id="2" name="Multiplication Sign 1">
            <a:extLst>
              <a:ext uri="{FF2B5EF4-FFF2-40B4-BE49-F238E27FC236}">
                <a16:creationId xmlns:a16="http://schemas.microsoft.com/office/drawing/2014/main" id="{04E77F95-BE07-664E-AB9E-E739932BAA6F}"/>
              </a:ext>
            </a:extLst>
          </p:cNvPr>
          <p:cNvSpPr/>
          <p:nvPr/>
        </p:nvSpPr>
        <p:spPr>
          <a:xfrm>
            <a:off x="1174750" y="382385"/>
            <a:ext cx="165100" cy="201089"/>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Content Placeholder 8">
            <a:extLst>
              <a:ext uri="{FF2B5EF4-FFF2-40B4-BE49-F238E27FC236}">
                <a16:creationId xmlns:a16="http://schemas.microsoft.com/office/drawing/2014/main" id="{F34207AB-7F25-AF83-9EA7-20E2D8DD33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5109" y="965200"/>
            <a:ext cx="7830608" cy="3355975"/>
          </a:xfrm>
          <a:prstGeom prst="rect">
            <a:avLst/>
          </a:prstGeom>
        </p:spPr>
      </p:pic>
    </p:spTree>
    <p:extLst>
      <p:ext uri="{BB962C8B-B14F-4D97-AF65-F5344CB8AC3E}">
        <p14:creationId xmlns:p14="http://schemas.microsoft.com/office/powerpoint/2010/main" val="140920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86C350-1F26-0B97-6227-80E6785F7577}"/>
              </a:ext>
            </a:extLst>
          </p:cNvPr>
          <p:cNvSpPr>
            <a:spLocks noGrp="1"/>
          </p:cNvSpPr>
          <p:nvPr>
            <p:ph idx="1"/>
          </p:nvPr>
        </p:nvSpPr>
        <p:spPr/>
        <p:txBody>
          <a:bodyPr/>
          <a:lstStyle/>
          <a:p>
            <a:r>
              <a:rPr lang="en-GB" dirty="0"/>
              <a:t>Software Development Support </a:t>
            </a:r>
          </a:p>
          <a:p>
            <a:r>
              <a:rPr lang="en-GB" dirty="0"/>
              <a:t>Software Testing</a:t>
            </a:r>
          </a:p>
          <a:p>
            <a:r>
              <a:rPr lang="en-GB" dirty="0"/>
              <a:t>Software and License Management</a:t>
            </a:r>
          </a:p>
          <a:p>
            <a:r>
              <a:rPr lang="en-GB" dirty="0"/>
              <a:t>Software Development Training</a:t>
            </a:r>
          </a:p>
          <a:p>
            <a:r>
              <a:rPr lang="en-GB" dirty="0"/>
              <a:t>Software Governance </a:t>
            </a:r>
            <a:r>
              <a:rPr lang="en-GB" dirty="0" err="1"/>
              <a:t>eAcademy</a:t>
            </a:r>
            <a:endParaRPr lang="en-GB" dirty="0"/>
          </a:p>
        </p:txBody>
      </p:sp>
      <p:sp>
        <p:nvSpPr>
          <p:cNvPr id="3" name="Slide Number Placeholder 2">
            <a:extLst>
              <a:ext uri="{FF2B5EF4-FFF2-40B4-BE49-F238E27FC236}">
                <a16:creationId xmlns:a16="http://schemas.microsoft.com/office/drawing/2014/main" id="{FECBE3BA-E654-B40A-DCA8-4355856955C3}"/>
              </a:ext>
            </a:extLst>
          </p:cNvPr>
          <p:cNvSpPr>
            <a:spLocks noGrp="1"/>
          </p:cNvSpPr>
          <p:nvPr>
            <p:ph type="sldNum" sz="quarter" idx="4"/>
          </p:nvPr>
        </p:nvSpPr>
        <p:spPr/>
        <p:txBody>
          <a:bodyPr/>
          <a:lstStyle/>
          <a:p>
            <a:fld id="{9E7CA0F2-EE66-4F60-8C00-E0BE38E7AEC5}" type="slidenum">
              <a:rPr lang="en-GB" smtClean="0"/>
              <a:pPr/>
              <a:t>6</a:t>
            </a:fld>
            <a:endParaRPr lang="en-GB" dirty="0"/>
          </a:p>
        </p:txBody>
      </p:sp>
      <p:sp>
        <p:nvSpPr>
          <p:cNvPr id="4" name="Title 3">
            <a:extLst>
              <a:ext uri="{FF2B5EF4-FFF2-40B4-BE49-F238E27FC236}">
                <a16:creationId xmlns:a16="http://schemas.microsoft.com/office/drawing/2014/main" id="{0756203A-075E-0915-3851-D8C02E16F649}"/>
              </a:ext>
            </a:extLst>
          </p:cNvPr>
          <p:cNvSpPr>
            <a:spLocks noGrp="1"/>
          </p:cNvSpPr>
          <p:nvPr>
            <p:ph type="title"/>
          </p:nvPr>
        </p:nvSpPr>
        <p:spPr/>
        <p:txBody>
          <a:bodyPr/>
          <a:lstStyle/>
          <a:p>
            <a:r>
              <a:rPr lang="en-GB" dirty="0"/>
              <a:t>GN5-2: Software Governance and Support</a:t>
            </a:r>
          </a:p>
        </p:txBody>
      </p:sp>
      <p:pic>
        <p:nvPicPr>
          <p:cNvPr id="5" name="Picture 2" descr="rash-logo.png (603×194)">
            <a:extLst>
              <a:ext uri="{FF2B5EF4-FFF2-40B4-BE49-F238E27FC236}">
                <a16:creationId xmlns:a16="http://schemas.microsoft.com/office/drawing/2014/main" id="{82EA7B98-44E3-528F-FA0F-448957123A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9043" y="3450872"/>
            <a:ext cx="1482332" cy="476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692AB53-2B03-F1C0-0D15-56DA9A430A63}"/>
              </a:ext>
            </a:extLst>
          </p:cNvPr>
          <p:cNvPicPr>
            <a:picLocks noChangeAspect="1"/>
          </p:cNvPicPr>
          <p:nvPr/>
        </p:nvPicPr>
        <p:blipFill>
          <a:blip r:embed="rId4"/>
          <a:stretch>
            <a:fillRect/>
          </a:stretch>
        </p:blipFill>
        <p:spPr>
          <a:xfrm>
            <a:off x="5239043" y="608253"/>
            <a:ext cx="2070776" cy="590245"/>
          </a:xfrm>
          <a:prstGeom prst="rect">
            <a:avLst/>
          </a:prstGeom>
        </p:spPr>
      </p:pic>
      <p:pic>
        <p:nvPicPr>
          <p:cNvPr id="7" name="Picture 2" descr="Deutsches Forschungsnetz - Wikipedia">
            <a:extLst>
              <a:ext uri="{FF2B5EF4-FFF2-40B4-BE49-F238E27FC236}">
                <a16:creationId xmlns:a16="http://schemas.microsoft.com/office/drawing/2014/main" id="{83BCA8FC-93AD-7DB3-4673-6FD6BE2196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6922" y="1376896"/>
            <a:ext cx="954255" cy="528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CSS Poland - Data Center Platform">
            <a:extLst>
              <a:ext uri="{FF2B5EF4-FFF2-40B4-BE49-F238E27FC236}">
                <a16:creationId xmlns:a16="http://schemas.microsoft.com/office/drawing/2014/main" id="{75FDD234-6356-89D2-C7A6-E0703CE5C9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2250" y="2642948"/>
            <a:ext cx="2001662" cy="747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8" descr="MARnet">
            <a:extLst>
              <a:ext uri="{FF2B5EF4-FFF2-40B4-BE49-F238E27FC236}">
                <a16:creationId xmlns:a16="http://schemas.microsoft.com/office/drawing/2014/main" id="{EEB8FEBF-D51F-0A22-6B6F-1625144819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7052" y="2085261"/>
            <a:ext cx="2356998" cy="47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8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7AEC4B-5D81-E559-1300-078721AEB87B}"/>
              </a:ext>
            </a:extLst>
          </p:cNvPr>
          <p:cNvSpPr>
            <a:spLocks noGrp="1"/>
          </p:cNvSpPr>
          <p:nvPr>
            <p:ph type="sldNum" sz="quarter" idx="4294967295"/>
          </p:nvPr>
        </p:nvSpPr>
        <p:spPr>
          <a:xfrm>
            <a:off x="7086600" y="4730750"/>
            <a:ext cx="2057400" cy="274638"/>
          </a:xfrm>
        </p:spPr>
        <p:txBody>
          <a:bodyPr/>
          <a:lstStyle/>
          <a:p>
            <a:fld id="{9E7CA0F2-EE66-4F60-8C00-E0BE38E7AEC5}" type="slidenum">
              <a:rPr lang="en-GB" smtClean="0"/>
              <a:pPr/>
              <a:t>7</a:t>
            </a:fld>
            <a:endParaRPr lang="en-GB" dirty="0"/>
          </a:p>
        </p:txBody>
      </p:sp>
      <p:sp>
        <p:nvSpPr>
          <p:cNvPr id="2" name="TextBox 1">
            <a:extLst>
              <a:ext uri="{FF2B5EF4-FFF2-40B4-BE49-F238E27FC236}">
                <a16:creationId xmlns:a16="http://schemas.microsoft.com/office/drawing/2014/main" id="{0FD3B72F-21A2-7BAF-45BC-15F1FEF0A89F}"/>
              </a:ext>
            </a:extLst>
          </p:cNvPr>
          <p:cNvSpPr txBox="1"/>
          <p:nvPr/>
        </p:nvSpPr>
        <p:spPr>
          <a:xfrm>
            <a:off x="171027" y="571493"/>
            <a:ext cx="4843185" cy="1015663"/>
          </a:xfrm>
          <a:prstGeom prst="rect">
            <a:avLst/>
          </a:prstGeom>
          <a:noFill/>
        </p:spPr>
        <p:txBody>
          <a:bodyPr wrap="none" rtlCol="0">
            <a:spAutoFit/>
          </a:bodyPr>
          <a:lstStyle/>
          <a:p>
            <a:pPr algn="ctr"/>
            <a:r>
              <a:rPr lang="en-US" sz="3000" b="1" dirty="0">
                <a:solidFill>
                  <a:schemeClr val="tx2"/>
                </a:solidFill>
              </a:rPr>
              <a:t>Survey on AI usage </a:t>
            </a:r>
            <a:endParaRPr lang="pl-PL" sz="3000" b="1" dirty="0">
              <a:solidFill>
                <a:schemeClr val="tx2"/>
              </a:solidFill>
            </a:endParaRPr>
          </a:p>
          <a:p>
            <a:pPr algn="ctr"/>
            <a:r>
              <a:rPr lang="en-US" sz="3000" b="1" dirty="0">
                <a:solidFill>
                  <a:schemeClr val="tx2"/>
                </a:solidFill>
              </a:rPr>
              <a:t>in </a:t>
            </a:r>
            <a:r>
              <a:rPr lang="pl-PL" sz="3000" b="1" dirty="0">
                <a:solidFill>
                  <a:schemeClr val="tx2"/>
                </a:solidFill>
              </a:rPr>
              <a:t>GN </a:t>
            </a:r>
            <a:r>
              <a:rPr lang="en-US" sz="3000" b="1" dirty="0">
                <a:solidFill>
                  <a:schemeClr val="tx2"/>
                </a:solidFill>
              </a:rPr>
              <a:t>Software Development</a:t>
            </a:r>
            <a:endParaRPr lang="en-GB" sz="3000" b="1" dirty="0">
              <a:solidFill>
                <a:schemeClr val="tx2"/>
              </a:solidFill>
            </a:endParaRPr>
          </a:p>
        </p:txBody>
      </p:sp>
    </p:spTree>
    <p:extLst>
      <p:ext uri="{BB962C8B-B14F-4D97-AF65-F5344CB8AC3E}">
        <p14:creationId xmlns:p14="http://schemas.microsoft.com/office/powerpoint/2010/main" val="3859676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2AD4590-3225-4968-8D35-58DFDCB50ADC}"/>
              </a:ext>
            </a:extLst>
          </p:cNvPr>
          <p:cNvSpPr>
            <a:spLocks noGrp="1"/>
          </p:cNvSpPr>
          <p:nvPr>
            <p:ph sz="quarter" idx="10"/>
          </p:nvPr>
        </p:nvSpPr>
        <p:spPr>
          <a:xfrm>
            <a:off x="337042" y="934422"/>
            <a:ext cx="7833295" cy="3377803"/>
          </a:xfrm>
        </p:spPr>
        <p:txBody>
          <a:bodyPr>
            <a:normAutofit/>
          </a:bodyPr>
          <a:lstStyle/>
          <a:p>
            <a:r>
              <a:rPr lang="en-US" dirty="0"/>
              <a:t>Why this survey?</a:t>
            </a:r>
          </a:p>
          <a:p>
            <a:pPr lvl="1"/>
            <a:r>
              <a:rPr lang="en-US" sz="1800" dirty="0"/>
              <a:t>To understand how AI is actually used in GN teams</a:t>
            </a:r>
          </a:p>
          <a:p>
            <a:r>
              <a:rPr lang="en-US" dirty="0"/>
              <a:t>What we assessed?</a:t>
            </a:r>
          </a:p>
          <a:p>
            <a:pPr lvl="1"/>
            <a:r>
              <a:rPr lang="en-US" sz="1800" dirty="0"/>
              <a:t>Usage</a:t>
            </a:r>
          </a:p>
          <a:p>
            <a:pPr lvl="1"/>
            <a:r>
              <a:rPr lang="pl-PL" sz="1800" dirty="0" err="1"/>
              <a:t>Impact</a:t>
            </a:r>
            <a:endParaRPr lang="pl-PL" sz="1800" dirty="0"/>
          </a:p>
          <a:p>
            <a:pPr lvl="1"/>
            <a:r>
              <a:rPr lang="en-US" sz="1800" dirty="0"/>
              <a:t>Risks</a:t>
            </a:r>
            <a:endParaRPr lang="pl-PL" sz="1800" dirty="0"/>
          </a:p>
          <a:p>
            <a:pPr lvl="1"/>
            <a:r>
              <a:rPr lang="en-US" sz="1800" dirty="0"/>
              <a:t>Gaps and Needs</a:t>
            </a:r>
            <a:endParaRPr lang="pl-PL" sz="1800" dirty="0"/>
          </a:p>
          <a:p>
            <a:r>
              <a:rPr lang="pl-PL" dirty="0"/>
              <a:t>Target: GN5.2 </a:t>
            </a:r>
            <a:r>
              <a:rPr lang="pl-PL" dirty="0" err="1"/>
              <a:t>community</a:t>
            </a:r>
            <a:r>
              <a:rPr lang="pl-PL" dirty="0"/>
              <a:t> </a:t>
            </a:r>
            <a:r>
              <a:rPr lang="pl-PL" dirty="0" err="1"/>
              <a:t>involved</a:t>
            </a:r>
            <a:r>
              <a:rPr lang="pl-PL" dirty="0"/>
              <a:t> in SW development</a:t>
            </a:r>
          </a:p>
          <a:p>
            <a:r>
              <a:rPr lang="pl-PL" dirty="0"/>
              <a:t>Time </a:t>
            </a:r>
            <a:r>
              <a:rPr lang="pl-PL" dirty="0" err="1"/>
              <a:t>frame</a:t>
            </a:r>
            <a:r>
              <a:rPr lang="pl-PL" dirty="0"/>
              <a:t>: March – May 2026</a:t>
            </a:r>
          </a:p>
          <a:p>
            <a:pPr lvl="1"/>
            <a:endParaRPr lang="en-US" dirty="0"/>
          </a:p>
          <a:p>
            <a:endParaRPr lang="en-US" dirty="0"/>
          </a:p>
        </p:txBody>
      </p:sp>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a:t>GN </a:t>
            </a:r>
            <a:r>
              <a:rPr lang="en-US" dirty="0"/>
              <a:t>Software Development</a:t>
            </a:r>
            <a:r>
              <a:rPr lang="pl-PL" dirty="0"/>
              <a:t> – A </a:t>
            </a:r>
            <a:r>
              <a:rPr lang="pl-PL" dirty="0" err="1"/>
              <a:t>survey</a:t>
            </a:r>
            <a:r>
              <a:rPr lang="pl-PL" dirty="0"/>
              <a:t> on AI </a:t>
            </a:r>
            <a:r>
              <a:rPr lang="pl-PL" dirty="0" err="1"/>
              <a:t>usage</a:t>
            </a:r>
            <a:endParaRPr lang="pl-PL" dirty="0"/>
          </a:p>
        </p:txBody>
      </p:sp>
    </p:spTree>
    <p:extLst>
      <p:ext uri="{BB962C8B-B14F-4D97-AF65-F5344CB8AC3E}">
        <p14:creationId xmlns:p14="http://schemas.microsoft.com/office/powerpoint/2010/main" val="402713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9AB099E1-65E5-4BB5-8C67-C37C8E2087E8}"/>
              </a:ext>
            </a:extLst>
          </p:cNvPr>
          <p:cNvSpPr>
            <a:spLocks noGrp="1"/>
          </p:cNvSpPr>
          <p:nvPr>
            <p:ph type="title"/>
          </p:nvPr>
        </p:nvSpPr>
        <p:spPr/>
        <p:txBody>
          <a:bodyPr/>
          <a:lstStyle/>
          <a:p>
            <a:r>
              <a:rPr lang="pl-PL" dirty="0" err="1"/>
              <a:t>Survey</a:t>
            </a:r>
            <a:r>
              <a:rPr lang="pl-PL" dirty="0"/>
              <a:t> on AI </a:t>
            </a:r>
            <a:r>
              <a:rPr lang="pl-PL" dirty="0" err="1"/>
              <a:t>usage</a:t>
            </a:r>
            <a:r>
              <a:rPr lang="pl-PL" dirty="0"/>
              <a:t> - </a:t>
            </a:r>
            <a:r>
              <a:rPr lang="pl-PL" dirty="0" err="1"/>
              <a:t>Respondents</a:t>
            </a:r>
            <a:endParaRPr lang="pl-PL" dirty="0"/>
          </a:p>
        </p:txBody>
      </p:sp>
      <p:sp>
        <p:nvSpPr>
          <p:cNvPr id="13" name="Rectangle 21">
            <a:extLst>
              <a:ext uri="{FF2B5EF4-FFF2-40B4-BE49-F238E27FC236}">
                <a16:creationId xmlns:a16="http://schemas.microsoft.com/office/drawing/2014/main" id="{13BA3607-A4C7-4259-B00B-10B246187AD7}"/>
              </a:ext>
            </a:extLst>
          </p:cNvPr>
          <p:cNvSpPr/>
          <p:nvPr/>
        </p:nvSpPr>
        <p:spPr>
          <a:xfrm>
            <a:off x="1750176" y="3986515"/>
            <a:ext cx="5477101" cy="376551"/>
          </a:xfrm>
          <a:prstGeom prst="rect">
            <a:avLst/>
          </a:prstGeom>
          <a:ln>
            <a:solidFill>
              <a:srgbClr val="EE426D"/>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pl-PL" sz="1200" dirty="0">
                <a:solidFill>
                  <a:schemeClr val="tx1"/>
                </a:solidFill>
              </a:rPr>
              <a:t>R</a:t>
            </a:r>
            <a:r>
              <a:rPr lang="en-US" sz="1200" dirty="0" err="1">
                <a:solidFill>
                  <a:schemeClr val="tx1"/>
                </a:solidFill>
              </a:rPr>
              <a:t>esponses</a:t>
            </a:r>
            <a:r>
              <a:rPr lang="en-US" sz="1200" dirty="0">
                <a:solidFill>
                  <a:schemeClr val="tx1"/>
                </a:solidFill>
              </a:rPr>
              <a:t> come from active AI practitioners</a:t>
            </a:r>
            <a:r>
              <a:rPr lang="pl-PL" sz="1200" dirty="0">
                <a:solidFill>
                  <a:schemeClr val="tx1"/>
                </a:solidFill>
              </a:rPr>
              <a:t> </a:t>
            </a:r>
            <a:r>
              <a:rPr lang="pl-PL" sz="1200" dirty="0" err="1">
                <a:solidFill>
                  <a:schemeClr val="tx1"/>
                </a:solidFill>
              </a:rPr>
              <a:t>representing</a:t>
            </a:r>
            <a:r>
              <a:rPr lang="pl-PL" sz="1200" dirty="0">
                <a:solidFill>
                  <a:schemeClr val="tx1"/>
                </a:solidFill>
              </a:rPr>
              <a:t> </a:t>
            </a:r>
            <a:r>
              <a:rPr lang="pl-PL" sz="1200" dirty="0" err="1">
                <a:solidFill>
                  <a:schemeClr val="tx1"/>
                </a:solidFill>
              </a:rPr>
              <a:t>key</a:t>
            </a:r>
            <a:r>
              <a:rPr lang="pl-PL" sz="1200" dirty="0">
                <a:solidFill>
                  <a:schemeClr val="tx1"/>
                </a:solidFill>
              </a:rPr>
              <a:t> GN5.2 </a:t>
            </a:r>
            <a:r>
              <a:rPr lang="pl-PL" sz="1200" dirty="0" err="1">
                <a:solidFill>
                  <a:schemeClr val="tx1"/>
                </a:solidFill>
              </a:rPr>
              <a:t>WPs</a:t>
            </a:r>
            <a:endParaRPr lang="en-US" sz="1200" dirty="0">
              <a:solidFill>
                <a:schemeClr val="tx1"/>
              </a:solidFill>
            </a:endParaRPr>
          </a:p>
        </p:txBody>
      </p:sp>
      <p:pic>
        <p:nvPicPr>
          <p:cNvPr id="15" name="Picture 174" descr="A picture containing text, clipart&#10;&#10;Description automatically generated">
            <a:extLst>
              <a:ext uri="{FF2B5EF4-FFF2-40B4-BE49-F238E27FC236}">
                <a16:creationId xmlns:a16="http://schemas.microsoft.com/office/drawing/2014/main" id="{95A2A15C-722B-4092-8D44-F474179472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243" y="3893803"/>
            <a:ext cx="561975" cy="561975"/>
          </a:xfrm>
          <a:prstGeom prst="rect">
            <a:avLst/>
          </a:prstGeom>
        </p:spPr>
      </p:pic>
      <p:sp>
        <p:nvSpPr>
          <p:cNvPr id="12" name="Rounded Rectangle 18">
            <a:extLst>
              <a:ext uri="{FF2B5EF4-FFF2-40B4-BE49-F238E27FC236}">
                <a16:creationId xmlns:a16="http://schemas.microsoft.com/office/drawing/2014/main" id="{E8B52421-D983-4651-BB13-98B219D26DFC}"/>
              </a:ext>
            </a:extLst>
          </p:cNvPr>
          <p:cNvSpPr/>
          <p:nvPr/>
        </p:nvSpPr>
        <p:spPr>
          <a:xfrm>
            <a:off x="1064928" y="1658845"/>
            <a:ext cx="2911642" cy="1798314"/>
          </a:xfrm>
          <a:prstGeom prst="roundRect">
            <a:avLst>
              <a:gd name="adj" fmla="val 869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400" dirty="0"/>
              <a:t>Experienced, technical AI users</a:t>
            </a:r>
            <a:endParaRPr lang="pl-PL" sz="1400" dirty="0"/>
          </a:p>
          <a:p>
            <a:pPr marL="214313" indent="-214313">
              <a:buFont typeface="Arial" panose="020B0604020202020204" pitchFamily="34" charset="0"/>
              <a:buChar char="•"/>
            </a:pPr>
            <a:endParaRPr lang="pl-PL" sz="1400" dirty="0"/>
          </a:p>
          <a:p>
            <a:pPr marL="214313" indent="-214313">
              <a:buFont typeface="Arial" panose="020B0604020202020204" pitchFamily="34" charset="0"/>
              <a:buChar char="•"/>
            </a:pPr>
            <a:r>
              <a:rPr lang="pl-PL" sz="1400" dirty="0"/>
              <a:t>Tech </a:t>
            </a:r>
            <a:r>
              <a:rPr lang="pl-PL" sz="1400" dirty="0" err="1"/>
              <a:t>roles</a:t>
            </a:r>
            <a:r>
              <a:rPr lang="pl-PL" sz="1400" dirty="0"/>
              <a:t> </a:t>
            </a:r>
            <a:r>
              <a:rPr lang="pl-PL" sz="1400" dirty="0" err="1"/>
              <a:t>are</a:t>
            </a:r>
            <a:r>
              <a:rPr lang="pl-PL" sz="1400" dirty="0"/>
              <a:t> in the </a:t>
            </a:r>
            <a:r>
              <a:rPr lang="pl-PL" sz="1400" dirty="0" err="1"/>
              <a:t>majority</a:t>
            </a:r>
            <a:endParaRPr lang="pl-PL" sz="1400" dirty="0"/>
          </a:p>
          <a:p>
            <a:pPr marL="214313" indent="-214313">
              <a:buFont typeface="Arial" panose="020B0604020202020204" pitchFamily="34" charset="0"/>
              <a:buChar char="•"/>
            </a:pPr>
            <a:endParaRPr lang="pl-PL" sz="1400" dirty="0"/>
          </a:p>
          <a:p>
            <a:pPr marL="214313" indent="-214313">
              <a:buFont typeface="Arial" panose="020B0604020202020204" pitchFamily="34" charset="0"/>
              <a:buChar char="•"/>
            </a:pPr>
            <a:r>
              <a:rPr lang="en-US" sz="1400" dirty="0"/>
              <a:t>Regular AI usage (weekly → daily) </a:t>
            </a:r>
            <a:endParaRPr lang="pl-PL" sz="1400" dirty="0"/>
          </a:p>
        </p:txBody>
      </p:sp>
      <p:pic>
        <p:nvPicPr>
          <p:cNvPr id="9" name="Picture 152" descr="Icon&#10;&#10;Description automatically generated">
            <a:extLst>
              <a:ext uri="{FF2B5EF4-FFF2-40B4-BE49-F238E27FC236}">
                <a16:creationId xmlns:a16="http://schemas.microsoft.com/office/drawing/2014/main" id="{205634D2-4A40-41CA-90AA-4557088D7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558" y="2223677"/>
            <a:ext cx="561975" cy="561975"/>
          </a:xfrm>
          <a:prstGeom prst="rect">
            <a:avLst/>
          </a:prstGeom>
        </p:spPr>
      </p:pic>
      <p:sp>
        <p:nvSpPr>
          <p:cNvPr id="16" name="Rounded Rectangle 15">
            <a:extLst>
              <a:ext uri="{FF2B5EF4-FFF2-40B4-BE49-F238E27FC236}">
                <a16:creationId xmlns:a16="http://schemas.microsoft.com/office/drawing/2014/main" id="{149E882B-4A43-4EFD-A4A3-82DC3504D12E}"/>
              </a:ext>
            </a:extLst>
          </p:cNvPr>
          <p:cNvSpPr/>
          <p:nvPr/>
        </p:nvSpPr>
        <p:spPr>
          <a:xfrm>
            <a:off x="1650551" y="1020612"/>
            <a:ext cx="1740396" cy="775157"/>
          </a:xfrm>
          <a:prstGeom prst="roundRect">
            <a:avLst>
              <a:gd name="adj" fmla="val 86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20 </a:t>
            </a:r>
            <a:r>
              <a:rPr lang="pl-PL" sz="1400" dirty="0" err="1"/>
              <a:t>responses</a:t>
            </a:r>
            <a:endParaRPr lang="en-US" sz="1400" dirty="0"/>
          </a:p>
        </p:txBody>
      </p:sp>
      <p:sp>
        <p:nvSpPr>
          <p:cNvPr id="17" name="Rounded Rectangle 15">
            <a:extLst>
              <a:ext uri="{FF2B5EF4-FFF2-40B4-BE49-F238E27FC236}">
                <a16:creationId xmlns:a16="http://schemas.microsoft.com/office/drawing/2014/main" id="{C1D9B951-7096-4524-858E-ADEB2773AF4F}"/>
              </a:ext>
            </a:extLst>
          </p:cNvPr>
          <p:cNvSpPr/>
          <p:nvPr/>
        </p:nvSpPr>
        <p:spPr>
          <a:xfrm>
            <a:off x="5346997" y="2063750"/>
            <a:ext cx="1740396" cy="775157"/>
          </a:xfrm>
          <a:prstGeom prst="roundRect">
            <a:avLst>
              <a:gd name="adj" fmla="val 86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15 </a:t>
            </a:r>
            <a:r>
              <a:rPr lang="pl-PL" sz="1400" dirty="0" err="1"/>
              <a:t>technical</a:t>
            </a:r>
            <a:r>
              <a:rPr lang="pl-PL" sz="1400" dirty="0"/>
              <a:t> </a:t>
            </a:r>
            <a:r>
              <a:rPr lang="pl-PL" sz="1400" dirty="0" err="1"/>
              <a:t>roles</a:t>
            </a:r>
            <a:endParaRPr lang="pl-PL" sz="1400" dirty="0"/>
          </a:p>
          <a:p>
            <a:pPr algn="ctr"/>
            <a:r>
              <a:rPr lang="pl-PL" sz="1400" dirty="0"/>
              <a:t>5 </a:t>
            </a:r>
            <a:r>
              <a:rPr lang="pl-PL" sz="1400" dirty="0" err="1"/>
              <a:t>leaders</a:t>
            </a:r>
            <a:r>
              <a:rPr lang="pl-PL" sz="1400" dirty="0"/>
              <a:t>/manager</a:t>
            </a:r>
            <a:endParaRPr lang="en-US" sz="1400" dirty="0"/>
          </a:p>
        </p:txBody>
      </p:sp>
      <p:sp>
        <p:nvSpPr>
          <p:cNvPr id="18" name="Rounded Rectangle 15">
            <a:extLst>
              <a:ext uri="{FF2B5EF4-FFF2-40B4-BE49-F238E27FC236}">
                <a16:creationId xmlns:a16="http://schemas.microsoft.com/office/drawing/2014/main" id="{B519D8F8-DDEA-44BE-9732-D0CDD41AD1A8}"/>
              </a:ext>
            </a:extLst>
          </p:cNvPr>
          <p:cNvSpPr/>
          <p:nvPr/>
        </p:nvSpPr>
        <p:spPr>
          <a:xfrm>
            <a:off x="5327665" y="3032113"/>
            <a:ext cx="1740396" cy="775157"/>
          </a:xfrm>
          <a:prstGeom prst="roundRect">
            <a:avLst>
              <a:gd name="adj" fmla="val 869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a:t>16 </a:t>
            </a:r>
            <a:r>
              <a:rPr lang="pl-PL" sz="1400" dirty="0" err="1"/>
              <a:t>have</a:t>
            </a:r>
            <a:r>
              <a:rPr lang="pl-PL" sz="1400" dirty="0"/>
              <a:t> </a:t>
            </a:r>
            <a:r>
              <a:rPr lang="pl-PL" sz="1400" dirty="0" err="1"/>
              <a:t>more</a:t>
            </a:r>
            <a:r>
              <a:rPr lang="pl-PL" sz="1400" dirty="0"/>
              <a:t> </a:t>
            </a:r>
            <a:r>
              <a:rPr lang="pl-PL" sz="1400" dirty="0" err="1"/>
              <a:t>than</a:t>
            </a:r>
            <a:r>
              <a:rPr lang="pl-PL" sz="1400" dirty="0"/>
              <a:t> 6 </a:t>
            </a:r>
            <a:r>
              <a:rPr lang="pl-PL" sz="1400" dirty="0" err="1"/>
              <a:t>years</a:t>
            </a:r>
            <a:r>
              <a:rPr lang="pl-PL" sz="1400" dirty="0"/>
              <a:t> of </a:t>
            </a:r>
            <a:r>
              <a:rPr lang="pl-PL" sz="1400" dirty="0" err="1"/>
              <a:t>experience</a:t>
            </a:r>
            <a:endParaRPr lang="en-US" sz="1400" dirty="0"/>
          </a:p>
        </p:txBody>
      </p:sp>
      <p:sp>
        <p:nvSpPr>
          <p:cNvPr id="19" name="Rounded Rectangle 15">
            <a:extLst>
              <a:ext uri="{FF2B5EF4-FFF2-40B4-BE49-F238E27FC236}">
                <a16:creationId xmlns:a16="http://schemas.microsoft.com/office/drawing/2014/main" id="{A35D5598-AA3E-4831-96B7-908B475C07B5}"/>
              </a:ext>
            </a:extLst>
          </p:cNvPr>
          <p:cNvSpPr/>
          <p:nvPr/>
        </p:nvSpPr>
        <p:spPr>
          <a:xfrm>
            <a:off x="5346997" y="1095387"/>
            <a:ext cx="1740396" cy="775157"/>
          </a:xfrm>
          <a:prstGeom prst="roundRect">
            <a:avLst>
              <a:gd name="adj" fmla="val 8691"/>
            </a:avLst>
          </a:prstGeom>
          <a:solidFill>
            <a:schemeClr val="accent1">
              <a:lumMod val="75000"/>
            </a:schemeClr>
          </a:solidFill>
          <a:ln>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Majority already uses AI regularly (weekly or more)</a:t>
            </a:r>
          </a:p>
        </p:txBody>
      </p:sp>
      <p:cxnSp>
        <p:nvCxnSpPr>
          <p:cNvPr id="4" name="Łącznik prosty ze strzałką 3">
            <a:extLst>
              <a:ext uri="{FF2B5EF4-FFF2-40B4-BE49-F238E27FC236}">
                <a16:creationId xmlns:a16="http://schemas.microsoft.com/office/drawing/2014/main" id="{4B9E974B-76C0-4AB0-876F-1201897F706E}"/>
              </a:ext>
            </a:extLst>
          </p:cNvPr>
          <p:cNvCxnSpPr>
            <a:stCxn id="12" idx="3"/>
            <a:endCxn id="19" idx="1"/>
          </p:cNvCxnSpPr>
          <p:nvPr/>
        </p:nvCxnSpPr>
        <p:spPr>
          <a:xfrm flipV="1">
            <a:off x="3976570" y="1482965"/>
            <a:ext cx="1370427" cy="1075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ze strzałką 5">
            <a:extLst>
              <a:ext uri="{FF2B5EF4-FFF2-40B4-BE49-F238E27FC236}">
                <a16:creationId xmlns:a16="http://schemas.microsoft.com/office/drawing/2014/main" id="{5DC4BE3D-3EEF-4B91-8B2C-C5DB01E063BC}"/>
              </a:ext>
            </a:extLst>
          </p:cNvPr>
          <p:cNvCxnSpPr>
            <a:stCxn id="12" idx="3"/>
            <a:endCxn id="17" idx="1"/>
          </p:cNvCxnSpPr>
          <p:nvPr/>
        </p:nvCxnSpPr>
        <p:spPr>
          <a:xfrm flipV="1">
            <a:off x="3976570" y="2451329"/>
            <a:ext cx="1370427" cy="106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Łącznik prosty ze strzałką 7">
            <a:extLst>
              <a:ext uri="{FF2B5EF4-FFF2-40B4-BE49-F238E27FC236}">
                <a16:creationId xmlns:a16="http://schemas.microsoft.com/office/drawing/2014/main" id="{02ED884C-EBDB-4599-9EF7-C979898A72A7}"/>
              </a:ext>
            </a:extLst>
          </p:cNvPr>
          <p:cNvCxnSpPr>
            <a:stCxn id="12" idx="3"/>
            <a:endCxn id="18" idx="1"/>
          </p:cNvCxnSpPr>
          <p:nvPr/>
        </p:nvCxnSpPr>
        <p:spPr>
          <a:xfrm>
            <a:off x="3976570" y="2558002"/>
            <a:ext cx="1351095" cy="861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293172"/>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EFC14C35B6BD02428EFDFCF6B38DCCFF" ma:contentTypeVersion="3" ma:contentTypeDescription="Create a new document." ma:contentTypeScope="" ma:versionID="cb80918fe4a605eb18370ba55c5d957b">
  <xsd:schema xmlns:xsd="http://www.w3.org/2001/XMLSchema" xmlns:xs="http://www.w3.org/2001/XMLSchema" xmlns:p="http://schemas.microsoft.com/office/2006/metadata/properties" xmlns:ns1="http://schemas.microsoft.com/sharepoint/v3" xmlns:ns2="e7019c98-23ef-46f8-8434-cfd3a3bc7393" targetNamespace="http://schemas.microsoft.com/office/2006/metadata/properties" ma:root="true" ma:fieldsID="19d4d48c21c094bbdb8e7cf95f595ca6" ns1:_="" ns2:_="">
    <xsd:import namespace="http://schemas.microsoft.com/sharepoint/v3"/>
    <xsd:import namespace="e7019c98-23ef-46f8-8434-cfd3a3bc739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7019c98-23ef-46f8-8434-cfd3a3bc7393"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0"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e7019c98-23ef-46f8-8434-cfd3a3bc7393">GN4PROJ-13-16</_dlc_DocId>
    <_dlc_DocIdUrl xmlns="e7019c98-23ef-46f8-8434-cfd3a3bc7393">
      <Url>https://intranet.geant.org/help-and-support/_layouts/15/DocIdRedir.aspx?ID=GN4PROJ-13-16</Url>
      <Description>GN4PROJ-13-16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4E8D75-8AF6-4906-9862-16846F3CF792}">
  <ds:schemaRefs>
    <ds:schemaRef ds:uri="http://schemas.microsoft.com/sharepoint/events"/>
  </ds:schemaRefs>
</ds:datastoreItem>
</file>

<file path=customXml/itemProps2.xml><?xml version="1.0" encoding="utf-8"?>
<ds:datastoreItem xmlns:ds="http://schemas.openxmlformats.org/officeDocument/2006/customXml" ds:itemID="{F2E35BE0-4019-4082-B1C6-2E4ACDDEA2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019c98-23ef-46f8-8434-cfd3a3bc7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e7019c98-23ef-46f8-8434-cfd3a3bc7393"/>
    <ds:schemaRef ds:uri="http://purl.org/dc/term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http://schemas.microsoft.com/sharepoint/v3"/>
    <ds:schemaRef ds:uri="http://www.w3.org/XML/1998/namespace"/>
  </ds:schemaRefs>
</ds:datastoreItem>
</file>

<file path=customXml/itemProps4.xml><?xml version="1.0" encoding="utf-8"?>
<ds:datastoreItem xmlns:ds="http://schemas.openxmlformats.org/officeDocument/2006/customXml" ds:itemID="{22C07721-32FF-48B6-9D36-E09F4CC3A6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Final GEANT Association template 16 9 widescreen</Template>
  <TotalTime>18693</TotalTime>
  <Words>2741</Words>
  <Application>Microsoft Office PowerPoint</Application>
  <PresentationFormat>On-screen Show (16:9)</PresentationFormat>
  <Paragraphs>331</Paragraphs>
  <Slides>26</Slides>
  <Notes>23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-apple-system</vt:lpstr>
      <vt:lpstr>Aptos</vt:lpstr>
      <vt:lpstr>Arial</vt:lpstr>
      <vt:lpstr>Calibri</vt:lpstr>
      <vt:lpstr>Roboto</vt:lpstr>
      <vt:lpstr>Segoe UI</vt:lpstr>
      <vt:lpstr>GEANT Association</vt:lpstr>
      <vt:lpstr>PowerPoint Presentation</vt:lpstr>
      <vt:lpstr>PowerPoint Presentation</vt:lpstr>
      <vt:lpstr>PowerPoint Presentation</vt:lpstr>
      <vt:lpstr>The Rise of AI</vt:lpstr>
      <vt:lpstr>The Riseks of AI</vt:lpstr>
      <vt:lpstr>GN5-2: Software Governance and Support</vt:lpstr>
      <vt:lpstr>PowerPoint Presentation</vt:lpstr>
      <vt:lpstr>GN Software Development – A survey on AI usage</vt:lpstr>
      <vt:lpstr>Survey on AI usage - Respondents</vt:lpstr>
      <vt:lpstr>Survey on AI usage - Motivation</vt:lpstr>
      <vt:lpstr>Survey on AI usage: Current Usage Patterns</vt:lpstr>
      <vt:lpstr>Survey on AI usage – Risks &amp; Awareness</vt:lpstr>
      <vt:lpstr>Survey on AI usage – Trust &amp; Verification practices</vt:lpstr>
      <vt:lpstr>PowerPoint Presentation</vt:lpstr>
      <vt:lpstr>From Insights to Action</vt:lpstr>
      <vt:lpstr>Guidelines - Secure Use of AI in Development</vt:lpstr>
      <vt:lpstr>Training and Capability Building</vt:lpstr>
      <vt:lpstr>AI-Enabled Code Review</vt:lpstr>
      <vt:lpstr>AI-Enabled Code Review - methodology</vt:lpstr>
      <vt:lpstr>AI-Enabled Code Review – infrastructure and tools</vt:lpstr>
      <vt:lpstr>Towards GÉANT/NRENs User Group</vt:lpstr>
      <vt:lpstr>PowerPoint Presentation</vt:lpstr>
      <vt:lpstr>Summary</vt:lpstr>
      <vt:lpstr>Summary</vt:lpstr>
      <vt:lpstr>Join the discussion</vt:lpstr>
      <vt:lpstr>PowerPoint Presentation</vt:lpstr>
    </vt:vector>
  </TitlesOfParts>
  <Company>DANTE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 Meyer</dc:creator>
  <cp:keywords/>
  <dc:description>change to funding information Nov 2015</dc:description>
  <cp:lastModifiedBy>Toby Rodwell</cp:lastModifiedBy>
  <cp:revision>184</cp:revision>
  <dcterms:created xsi:type="dcterms:W3CDTF">2015-04-29T14:13:57Z</dcterms:created>
  <dcterms:modified xsi:type="dcterms:W3CDTF">2026-06-03T13:19:21Z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0x010100EFC14C35B6BD02428EFDFCF6B38DCCFF</vt:lpwstr>
  </property>
  <property fmtid="{D5CDD505-2E9C-101B-9397-08002B2CF9AE}" pid="3" name="_dlc_DocIdItemGuid">
    <vt:lpwstr>44859268-e552-4f71-81b4-ca39bd175d99</vt:lpwstr>
  </property>
</Properties>
</file>