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2" r:id="rId15"/>
    <p:sldId id="274" r:id="rId16"/>
    <p:sldId id="275" r:id="rId17"/>
    <p:sldId id="276" r:id="rId18"/>
  </p:sldIdLst>
  <p:sldSz cx="14630400" cy="8229600"/>
  <p:notesSz cx="8229600" cy="14630400"/>
  <p:embeddedFontLst>
    <p:embeddedFont>
      <p:font typeface="Lora" pitchFamily="2" charset="77"/>
      <p:regular r:id="rId20"/>
      <p:bold r:id="rId21"/>
      <p:italic r:id="rId22"/>
    </p:embeddedFont>
    <p:embeddedFont>
      <p:font typeface="Source Sans 3" panose="020B0303030403090204" pitchFamily="34" charset="0"/>
      <p:regular r:id="rId23"/>
      <p:bold r:id="rId24"/>
      <p:italic r:id="rId25"/>
      <p:boldItalic r:id="rId2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9"/>
    <p:restoredTop sz="85819"/>
  </p:normalViewPr>
  <p:slideViewPr>
    <p:cSldViewPr snapToGrid="0" snapToObjects="1">
      <p:cViewPr varScale="1">
        <p:scale>
          <a:sx n="119" d="100"/>
          <a:sy n="119" d="100"/>
        </p:scale>
        <p:origin x="104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644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b="1" dirty="0" err="1"/>
              <a:t>ToxicFreeTech</a:t>
            </a:r>
            <a:r>
              <a:rPr lang="de-DE" sz="1600" b="1" dirty="0"/>
              <a:t> / Mental Health and </a:t>
            </a:r>
            <a:r>
              <a:rPr lang="de-DE" sz="1600" b="1" dirty="0" err="1"/>
              <a:t>Workplace</a:t>
            </a:r>
            <a:r>
              <a:rPr lang="de-DE" sz="1600" b="1" dirty="0"/>
              <a:t> Culture in Tech</a:t>
            </a:r>
            <a:br>
              <a:rPr lang="de-DE" sz="1600" b="1" dirty="0"/>
            </a:br>
            <a:endParaRPr lang="de-DE" sz="1600" dirty="0"/>
          </a:p>
          <a:p>
            <a:r>
              <a:rPr lang="de-DE" sz="1600" dirty="0"/>
              <a:t>“Today </a:t>
            </a:r>
            <a:r>
              <a:rPr lang="de-DE" sz="1600" dirty="0" err="1"/>
              <a:t>is</a:t>
            </a:r>
            <a:r>
              <a:rPr lang="de-DE" sz="1600" dirty="0"/>
              <a:t> not </a:t>
            </a:r>
            <a:r>
              <a:rPr lang="de-DE" sz="1600" dirty="0" err="1"/>
              <a:t>about</a:t>
            </a:r>
            <a:r>
              <a:rPr lang="de-DE" sz="1600" dirty="0"/>
              <a:t> </a:t>
            </a:r>
            <a:r>
              <a:rPr lang="de-DE" sz="1600" dirty="0" err="1"/>
              <a:t>numbers</a:t>
            </a:r>
            <a:r>
              <a:rPr lang="de-DE" sz="1600" dirty="0"/>
              <a:t> </a:t>
            </a:r>
            <a:r>
              <a:rPr lang="de-DE" sz="1600" dirty="0" err="1"/>
              <a:t>or</a:t>
            </a:r>
            <a:r>
              <a:rPr lang="de-DE" sz="1600" dirty="0"/>
              <a:t> </a:t>
            </a:r>
            <a:r>
              <a:rPr lang="de-DE" sz="1600" dirty="0" err="1"/>
              <a:t>fancy</a:t>
            </a:r>
            <a:r>
              <a:rPr lang="de-DE" sz="1600" dirty="0"/>
              <a:t> </a:t>
            </a:r>
            <a:r>
              <a:rPr lang="de-DE" sz="1600" dirty="0" err="1"/>
              <a:t>slides</a:t>
            </a:r>
            <a:r>
              <a:rPr lang="de-DE" sz="1600" dirty="0"/>
              <a:t>. </a:t>
            </a:r>
            <a:r>
              <a:rPr lang="de-DE" sz="1600" dirty="0" err="1"/>
              <a:t>It’s</a:t>
            </a:r>
            <a:r>
              <a:rPr lang="de-DE" sz="1600" dirty="0"/>
              <a:t> </a:t>
            </a:r>
            <a:r>
              <a:rPr lang="de-DE" sz="1600" dirty="0" err="1"/>
              <a:t>about</a:t>
            </a:r>
            <a:r>
              <a:rPr lang="de-DE" sz="1600" dirty="0"/>
              <a:t> </a:t>
            </a:r>
            <a:r>
              <a:rPr lang="de-DE" sz="1600" dirty="0" err="1"/>
              <a:t>us</a:t>
            </a:r>
            <a:r>
              <a:rPr lang="de-DE" sz="1600" dirty="0"/>
              <a:t> – </a:t>
            </a:r>
            <a:r>
              <a:rPr lang="de-DE" sz="1600" dirty="0" err="1"/>
              <a:t>the</a:t>
            </a:r>
            <a:r>
              <a:rPr lang="de-DE" sz="1600" dirty="0"/>
              <a:t> </a:t>
            </a:r>
            <a:r>
              <a:rPr lang="de-DE" sz="1600" dirty="0" err="1"/>
              <a:t>people</a:t>
            </a:r>
            <a:r>
              <a:rPr lang="de-DE" sz="1600" dirty="0"/>
              <a:t> in </a:t>
            </a:r>
            <a:r>
              <a:rPr lang="de-DE" sz="1600" dirty="0" err="1"/>
              <a:t>tech</a:t>
            </a:r>
            <a:r>
              <a:rPr lang="de-DE" sz="1600" dirty="0"/>
              <a:t>. </a:t>
            </a:r>
            <a:r>
              <a:rPr lang="de-DE" sz="1600" dirty="0" err="1"/>
              <a:t>Because</a:t>
            </a:r>
            <a:r>
              <a:rPr lang="de-DE" sz="1600" dirty="0"/>
              <a:t> </a:t>
            </a:r>
            <a:r>
              <a:rPr lang="de-DE" sz="1600" dirty="0" err="1"/>
              <a:t>the</a:t>
            </a:r>
            <a:r>
              <a:rPr lang="de-DE" sz="1600" dirty="0"/>
              <a:t> </a:t>
            </a:r>
            <a:r>
              <a:rPr lang="de-DE" sz="1600" dirty="0" err="1"/>
              <a:t>most</a:t>
            </a:r>
            <a:r>
              <a:rPr lang="de-DE" sz="1600" dirty="0"/>
              <a:t> </a:t>
            </a:r>
            <a:r>
              <a:rPr lang="de-DE" sz="1600" dirty="0" err="1"/>
              <a:t>important</a:t>
            </a:r>
            <a:r>
              <a:rPr lang="de-DE" sz="1600" dirty="0"/>
              <a:t> </a:t>
            </a:r>
            <a:r>
              <a:rPr lang="de-DE" sz="1600" dirty="0" err="1"/>
              <a:t>innovation</a:t>
            </a:r>
            <a:r>
              <a:rPr lang="de-DE" sz="1600" dirty="0"/>
              <a:t> </a:t>
            </a:r>
            <a:r>
              <a:rPr lang="de-DE" sz="1600" dirty="0" err="1"/>
              <a:t>isn’t</a:t>
            </a:r>
            <a:r>
              <a:rPr lang="de-DE" sz="1600" dirty="0"/>
              <a:t> </a:t>
            </a:r>
            <a:r>
              <a:rPr lang="de-DE" sz="1600" dirty="0" err="1"/>
              <a:t>always</a:t>
            </a:r>
            <a:r>
              <a:rPr lang="de-DE" sz="1600" dirty="0"/>
              <a:t> </a:t>
            </a:r>
            <a:r>
              <a:rPr lang="de-DE" sz="1600" dirty="0" err="1"/>
              <a:t>technology</a:t>
            </a:r>
            <a:r>
              <a:rPr lang="de-DE" sz="1600" dirty="0"/>
              <a:t>. </a:t>
            </a:r>
            <a:r>
              <a:rPr lang="de-DE" sz="1600" dirty="0" err="1"/>
              <a:t>Sometimes</a:t>
            </a:r>
            <a:r>
              <a:rPr lang="de-DE" sz="1600" dirty="0"/>
              <a:t>, </a:t>
            </a:r>
            <a:r>
              <a:rPr lang="de-DE" sz="1600" dirty="0" err="1"/>
              <a:t>it’s</a:t>
            </a:r>
            <a:r>
              <a:rPr lang="de-DE" sz="1600" dirty="0"/>
              <a:t> </a:t>
            </a:r>
            <a:r>
              <a:rPr lang="de-DE" sz="1600" dirty="0" err="1"/>
              <a:t>humanity</a:t>
            </a:r>
            <a:r>
              <a:rPr lang="de-DE" sz="1600" dirty="0"/>
              <a:t>.”</a:t>
            </a:r>
          </a:p>
          <a:p>
            <a:endParaRPr lang="en-US" sz="1600"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Intro:</a:t>
            </a:r>
            <a:endParaRPr lang="de-DE" dirty="0"/>
          </a:p>
          <a:p>
            <a:r>
              <a:rPr lang="de-DE" dirty="0"/>
              <a:t>👉 “Here </a:t>
            </a:r>
            <a:r>
              <a:rPr lang="de-DE" dirty="0" err="1"/>
              <a:t>are</a:t>
            </a:r>
            <a:r>
              <a:rPr lang="de-DE" dirty="0"/>
              <a:t> </a:t>
            </a:r>
            <a:r>
              <a:rPr lang="de-DE" dirty="0" err="1"/>
              <a:t>three</a:t>
            </a:r>
            <a:r>
              <a:rPr lang="de-DE" dirty="0"/>
              <a:t> </a:t>
            </a:r>
            <a:r>
              <a:rPr lang="de-DE" dirty="0" err="1"/>
              <a:t>more</a:t>
            </a:r>
            <a:r>
              <a:rPr lang="de-DE" dirty="0"/>
              <a:t> </a:t>
            </a:r>
            <a:r>
              <a:rPr lang="de-DE" dirty="0" err="1"/>
              <a:t>hidden</a:t>
            </a:r>
            <a:r>
              <a:rPr lang="de-DE" dirty="0"/>
              <a:t> </a:t>
            </a:r>
            <a:r>
              <a:rPr lang="de-DE" dirty="0" err="1"/>
              <a:t>cultural</a:t>
            </a:r>
            <a:r>
              <a:rPr lang="de-DE" dirty="0"/>
              <a:t> </a:t>
            </a:r>
            <a:r>
              <a:rPr lang="de-DE" dirty="0" err="1"/>
              <a:t>problems</a:t>
            </a:r>
            <a:r>
              <a:rPr lang="de-DE" dirty="0"/>
              <a:t> </a:t>
            </a:r>
            <a:r>
              <a:rPr lang="de-DE" dirty="0" err="1"/>
              <a:t>that</a:t>
            </a:r>
            <a:r>
              <a:rPr lang="de-DE" dirty="0"/>
              <a:t> </a:t>
            </a:r>
            <a:r>
              <a:rPr lang="de-DE" dirty="0" err="1"/>
              <a:t>quietly</a:t>
            </a:r>
            <a:r>
              <a:rPr lang="de-DE" dirty="0"/>
              <a:t> drain </a:t>
            </a:r>
            <a:r>
              <a:rPr lang="de-DE" dirty="0" err="1"/>
              <a:t>people</a:t>
            </a:r>
            <a:r>
              <a:rPr lang="de-DE" dirty="0"/>
              <a:t> and </a:t>
            </a:r>
            <a:r>
              <a:rPr lang="de-DE" dirty="0" err="1"/>
              <a:t>teams</a:t>
            </a:r>
            <a:r>
              <a:rPr lang="de-DE" dirty="0"/>
              <a:t>.”</a:t>
            </a:r>
          </a:p>
          <a:p>
            <a:endParaRPr lang="de-DE" dirty="0"/>
          </a:p>
          <a:p>
            <a:r>
              <a:rPr lang="de-DE" b="1" dirty="0"/>
              <a:t>Lack </a:t>
            </a:r>
            <a:r>
              <a:rPr lang="de-DE" b="1" dirty="0" err="1"/>
              <a:t>of</a:t>
            </a:r>
            <a:r>
              <a:rPr lang="de-DE" b="1" dirty="0"/>
              <a:t> Career Support</a:t>
            </a:r>
            <a:endParaRPr lang="de-DE" dirty="0"/>
          </a:p>
          <a:p>
            <a:r>
              <a:rPr lang="de-DE" dirty="0"/>
              <a:t>👉 “</a:t>
            </a:r>
            <a:r>
              <a:rPr lang="de-DE" dirty="0" err="1"/>
              <a:t>When</a:t>
            </a:r>
            <a:r>
              <a:rPr lang="de-DE" dirty="0"/>
              <a:t> </a:t>
            </a:r>
            <a:r>
              <a:rPr lang="de-DE" dirty="0" err="1"/>
              <a:t>companies</a:t>
            </a:r>
            <a:r>
              <a:rPr lang="de-DE" dirty="0"/>
              <a:t> </a:t>
            </a:r>
            <a:r>
              <a:rPr lang="de-DE" dirty="0" err="1"/>
              <a:t>don’t</a:t>
            </a:r>
            <a:r>
              <a:rPr lang="de-DE" dirty="0"/>
              <a:t> </a:t>
            </a:r>
            <a:r>
              <a:rPr lang="de-DE" dirty="0" err="1"/>
              <a:t>invest</a:t>
            </a:r>
            <a:r>
              <a:rPr lang="de-DE" dirty="0"/>
              <a:t> in </a:t>
            </a:r>
            <a:r>
              <a:rPr lang="de-DE" dirty="0" err="1"/>
              <a:t>growth</a:t>
            </a:r>
            <a:r>
              <a:rPr lang="de-DE" dirty="0"/>
              <a:t>, </a:t>
            </a:r>
            <a:r>
              <a:rPr lang="de-DE" dirty="0" err="1"/>
              <a:t>motivation</a:t>
            </a:r>
            <a:r>
              <a:rPr lang="de-DE" dirty="0"/>
              <a:t> dies. People </a:t>
            </a:r>
            <a:r>
              <a:rPr lang="de-DE" dirty="0" err="1"/>
              <a:t>feel</a:t>
            </a:r>
            <a:r>
              <a:rPr lang="de-DE" dirty="0"/>
              <a:t> stuck, </a:t>
            </a:r>
            <a:r>
              <a:rPr lang="de-DE" dirty="0" err="1"/>
              <a:t>undervalued</a:t>
            </a:r>
            <a:r>
              <a:rPr lang="de-DE" dirty="0"/>
              <a:t>, and </a:t>
            </a:r>
            <a:r>
              <a:rPr lang="de-DE" dirty="0" err="1"/>
              <a:t>eventually</a:t>
            </a:r>
            <a:r>
              <a:rPr lang="de-DE" dirty="0"/>
              <a:t> </a:t>
            </a:r>
            <a:r>
              <a:rPr lang="de-DE" dirty="0" err="1"/>
              <a:t>leave</a:t>
            </a:r>
            <a:r>
              <a:rPr lang="de-DE" dirty="0"/>
              <a:t>.”</a:t>
            </a:r>
          </a:p>
          <a:p>
            <a:endParaRPr lang="de-DE" dirty="0"/>
          </a:p>
          <a:p>
            <a:r>
              <a:rPr lang="de-DE" b="1" dirty="0"/>
              <a:t>Low </a:t>
            </a:r>
            <a:r>
              <a:rPr lang="de-DE" b="1" dirty="0" err="1"/>
              <a:t>Morale</a:t>
            </a:r>
            <a:r>
              <a:rPr lang="de-DE" b="1" dirty="0"/>
              <a:t> &amp; </a:t>
            </a:r>
            <a:r>
              <a:rPr lang="de-DE" b="1" dirty="0" err="1"/>
              <a:t>Negativity</a:t>
            </a:r>
            <a:endParaRPr lang="de-DE" dirty="0"/>
          </a:p>
          <a:p>
            <a:r>
              <a:rPr lang="de-DE" dirty="0"/>
              <a:t>👉 “</a:t>
            </a:r>
            <a:r>
              <a:rPr lang="de-DE" dirty="0" err="1"/>
              <a:t>Negativity</a:t>
            </a:r>
            <a:r>
              <a:rPr lang="de-DE" dirty="0"/>
              <a:t> </a:t>
            </a:r>
            <a:r>
              <a:rPr lang="de-DE" dirty="0" err="1"/>
              <a:t>spreads</a:t>
            </a:r>
            <a:r>
              <a:rPr lang="de-DE" dirty="0"/>
              <a:t> fast. </a:t>
            </a:r>
            <a:r>
              <a:rPr lang="de-DE" dirty="0" err="1"/>
              <a:t>When</a:t>
            </a:r>
            <a:r>
              <a:rPr lang="de-DE" dirty="0"/>
              <a:t> </a:t>
            </a:r>
            <a:r>
              <a:rPr lang="de-DE" dirty="0" err="1"/>
              <a:t>morale</a:t>
            </a:r>
            <a:r>
              <a:rPr lang="de-DE" dirty="0"/>
              <a:t> </a:t>
            </a:r>
            <a:r>
              <a:rPr lang="de-DE" dirty="0" err="1"/>
              <a:t>drops</a:t>
            </a:r>
            <a:r>
              <a:rPr lang="de-DE" dirty="0"/>
              <a:t>, </a:t>
            </a:r>
            <a:r>
              <a:rPr lang="de-DE" dirty="0" err="1"/>
              <a:t>productivity</a:t>
            </a:r>
            <a:r>
              <a:rPr lang="de-DE" dirty="0"/>
              <a:t> and </a:t>
            </a:r>
            <a:r>
              <a:rPr lang="de-DE" dirty="0" err="1"/>
              <a:t>collaboration</a:t>
            </a:r>
            <a:r>
              <a:rPr lang="de-DE" dirty="0"/>
              <a:t> </a:t>
            </a:r>
            <a:r>
              <a:rPr lang="de-DE" dirty="0" err="1"/>
              <a:t>collapse</a:t>
            </a:r>
            <a:r>
              <a:rPr lang="de-DE" dirty="0"/>
              <a:t>, and </a:t>
            </a:r>
            <a:r>
              <a:rPr lang="de-DE" dirty="0" err="1"/>
              <a:t>every</a:t>
            </a:r>
            <a:r>
              <a:rPr lang="de-DE" dirty="0"/>
              <a:t> </a:t>
            </a:r>
            <a:r>
              <a:rPr lang="de-DE" dirty="0" err="1"/>
              <a:t>day</a:t>
            </a:r>
            <a:r>
              <a:rPr lang="de-DE" dirty="0"/>
              <a:t> </a:t>
            </a:r>
            <a:r>
              <a:rPr lang="de-DE" dirty="0" err="1"/>
              <a:t>feels</a:t>
            </a:r>
            <a:r>
              <a:rPr lang="de-DE" dirty="0"/>
              <a:t> </a:t>
            </a:r>
            <a:r>
              <a:rPr lang="de-DE" dirty="0" err="1"/>
              <a:t>heavier</a:t>
            </a:r>
            <a:r>
              <a:rPr lang="de-DE" dirty="0"/>
              <a:t> </a:t>
            </a:r>
            <a:r>
              <a:rPr lang="de-DE" dirty="0" err="1"/>
              <a:t>than</a:t>
            </a:r>
            <a:r>
              <a:rPr lang="de-DE" dirty="0"/>
              <a:t> </a:t>
            </a:r>
            <a:r>
              <a:rPr lang="de-DE" dirty="0" err="1"/>
              <a:t>it</a:t>
            </a:r>
            <a:r>
              <a:rPr lang="de-DE" dirty="0"/>
              <a:t> </a:t>
            </a:r>
            <a:r>
              <a:rPr lang="de-DE" dirty="0" err="1"/>
              <a:t>should</a:t>
            </a:r>
            <a:r>
              <a:rPr lang="de-DE" dirty="0"/>
              <a:t>.”</a:t>
            </a:r>
            <a:br>
              <a:rPr lang="de-DE" dirty="0"/>
            </a:br>
            <a:endParaRPr lang="de-DE" dirty="0"/>
          </a:p>
          <a:p>
            <a:r>
              <a:rPr lang="de-DE" b="1" dirty="0"/>
              <a:t>Sick </a:t>
            </a:r>
            <a:r>
              <a:rPr lang="de-DE" b="1" dirty="0" err="1"/>
              <a:t>Guilt</a:t>
            </a:r>
            <a:endParaRPr lang="de-DE" dirty="0"/>
          </a:p>
          <a:p>
            <a:r>
              <a:rPr lang="de-DE" dirty="0"/>
              <a:t>👉 “The </a:t>
            </a:r>
            <a:r>
              <a:rPr lang="de-DE" dirty="0" err="1"/>
              <a:t>pressure</a:t>
            </a:r>
            <a:r>
              <a:rPr lang="de-DE" dirty="0"/>
              <a:t> </a:t>
            </a:r>
            <a:r>
              <a:rPr lang="de-DE" dirty="0" err="1"/>
              <a:t>to</a:t>
            </a:r>
            <a:r>
              <a:rPr lang="de-DE" dirty="0"/>
              <a:t> </a:t>
            </a:r>
            <a:r>
              <a:rPr lang="de-DE" dirty="0" err="1"/>
              <a:t>be</a:t>
            </a:r>
            <a:r>
              <a:rPr lang="de-DE" dirty="0"/>
              <a:t> ‘</a:t>
            </a:r>
            <a:r>
              <a:rPr lang="de-DE" dirty="0" err="1"/>
              <a:t>always</a:t>
            </a:r>
            <a:r>
              <a:rPr lang="de-DE" dirty="0"/>
              <a:t> on’ </a:t>
            </a:r>
            <a:r>
              <a:rPr lang="de-DE" dirty="0" err="1"/>
              <a:t>makes</a:t>
            </a:r>
            <a:r>
              <a:rPr lang="de-DE" dirty="0"/>
              <a:t> </a:t>
            </a:r>
            <a:r>
              <a:rPr lang="de-DE" dirty="0" err="1"/>
              <a:t>people</a:t>
            </a:r>
            <a:r>
              <a:rPr lang="de-DE" dirty="0"/>
              <a:t> </a:t>
            </a:r>
            <a:r>
              <a:rPr lang="de-DE" dirty="0" err="1"/>
              <a:t>feel</a:t>
            </a:r>
            <a:r>
              <a:rPr lang="de-DE" dirty="0"/>
              <a:t> </a:t>
            </a:r>
            <a:r>
              <a:rPr lang="de-DE" dirty="0" err="1"/>
              <a:t>guilty</a:t>
            </a:r>
            <a:r>
              <a:rPr lang="de-DE" dirty="0"/>
              <a:t> </a:t>
            </a:r>
            <a:r>
              <a:rPr lang="de-DE" dirty="0" err="1"/>
              <a:t>for</a:t>
            </a:r>
            <a:r>
              <a:rPr lang="de-DE" dirty="0"/>
              <a:t> </a:t>
            </a:r>
            <a:r>
              <a:rPr lang="de-DE" dirty="0" err="1"/>
              <a:t>being</a:t>
            </a:r>
            <a:r>
              <a:rPr lang="de-DE" dirty="0"/>
              <a:t> </a:t>
            </a:r>
            <a:r>
              <a:rPr lang="de-DE" dirty="0" err="1"/>
              <a:t>ill</a:t>
            </a:r>
            <a:r>
              <a:rPr lang="de-DE" dirty="0"/>
              <a:t>. </a:t>
            </a:r>
            <a:r>
              <a:rPr lang="de-DE" dirty="0" err="1"/>
              <a:t>They</a:t>
            </a:r>
            <a:r>
              <a:rPr lang="de-DE" dirty="0"/>
              <a:t> </a:t>
            </a:r>
            <a:r>
              <a:rPr lang="de-DE" dirty="0" err="1"/>
              <a:t>work</a:t>
            </a:r>
            <a:r>
              <a:rPr lang="de-DE" dirty="0"/>
              <a:t> </a:t>
            </a:r>
            <a:r>
              <a:rPr lang="de-DE" dirty="0" err="1"/>
              <a:t>while</a:t>
            </a:r>
            <a:r>
              <a:rPr lang="de-DE" dirty="0"/>
              <a:t> </a:t>
            </a:r>
            <a:r>
              <a:rPr lang="de-DE" dirty="0" err="1"/>
              <a:t>unwell</a:t>
            </a:r>
            <a:r>
              <a:rPr lang="de-DE" dirty="0"/>
              <a:t>, </a:t>
            </a:r>
            <a:r>
              <a:rPr lang="de-DE" dirty="0" err="1"/>
              <a:t>delay</a:t>
            </a:r>
            <a:r>
              <a:rPr lang="de-DE" dirty="0"/>
              <a:t> </a:t>
            </a:r>
            <a:r>
              <a:rPr lang="de-DE" dirty="0" err="1"/>
              <a:t>recovery</a:t>
            </a:r>
            <a:r>
              <a:rPr lang="de-DE" dirty="0"/>
              <a:t>, and end </a:t>
            </a:r>
            <a:r>
              <a:rPr lang="de-DE" dirty="0" err="1"/>
              <a:t>up</a:t>
            </a:r>
            <a:r>
              <a:rPr lang="de-DE" dirty="0"/>
              <a:t> </a:t>
            </a:r>
            <a:r>
              <a:rPr lang="de-DE" dirty="0" err="1"/>
              <a:t>burning</a:t>
            </a:r>
            <a:r>
              <a:rPr lang="de-DE" dirty="0"/>
              <a:t> out.”</a:t>
            </a:r>
          </a:p>
          <a:p>
            <a:endParaRPr lang="de-DE" dirty="0"/>
          </a:p>
          <a:p>
            <a:r>
              <a:rPr lang="de-DE" b="1" dirty="0"/>
              <a:t>Closing:</a:t>
            </a:r>
            <a:endParaRPr lang="de-DE" dirty="0"/>
          </a:p>
          <a:p>
            <a:r>
              <a:rPr lang="de-DE" dirty="0"/>
              <a:t>👉 “These </a:t>
            </a:r>
            <a:r>
              <a:rPr lang="de-DE" dirty="0" err="1"/>
              <a:t>systemic</a:t>
            </a:r>
            <a:r>
              <a:rPr lang="de-DE" dirty="0"/>
              <a:t> </a:t>
            </a:r>
            <a:r>
              <a:rPr lang="de-DE" dirty="0" err="1"/>
              <a:t>issues</a:t>
            </a:r>
            <a:r>
              <a:rPr lang="de-DE" dirty="0"/>
              <a:t> </a:t>
            </a:r>
            <a:r>
              <a:rPr lang="de-DE" dirty="0" err="1"/>
              <a:t>create</a:t>
            </a:r>
            <a:r>
              <a:rPr lang="de-DE" dirty="0"/>
              <a:t> a </a:t>
            </a:r>
            <a:r>
              <a:rPr lang="de-DE" dirty="0" err="1"/>
              <a:t>silent</a:t>
            </a:r>
            <a:r>
              <a:rPr lang="de-DE" dirty="0"/>
              <a:t> but </a:t>
            </a:r>
            <a:r>
              <a:rPr lang="de-DE" dirty="0" err="1"/>
              <a:t>crushing</a:t>
            </a:r>
            <a:r>
              <a:rPr lang="de-DE" dirty="0"/>
              <a:t> </a:t>
            </a:r>
            <a:r>
              <a:rPr lang="de-DE" dirty="0" err="1"/>
              <a:t>weight</a:t>
            </a:r>
            <a:r>
              <a:rPr lang="de-DE" dirty="0"/>
              <a:t> – </a:t>
            </a:r>
            <a:r>
              <a:rPr lang="de-DE" dirty="0" err="1"/>
              <a:t>eroding</a:t>
            </a:r>
            <a:r>
              <a:rPr lang="de-DE" dirty="0"/>
              <a:t> </a:t>
            </a:r>
            <a:r>
              <a:rPr lang="de-DE" dirty="0" err="1"/>
              <a:t>wellbeing</a:t>
            </a:r>
            <a:r>
              <a:rPr lang="de-DE" dirty="0"/>
              <a:t> and </a:t>
            </a:r>
            <a:r>
              <a:rPr lang="de-DE" dirty="0" err="1"/>
              <a:t>performance</a:t>
            </a:r>
            <a:r>
              <a:rPr lang="de-DE" dirty="0"/>
              <a:t> </a:t>
            </a:r>
            <a:r>
              <a:rPr lang="de-DE" dirty="0" err="1"/>
              <a:t>across</a:t>
            </a:r>
            <a:r>
              <a:rPr lang="de-DE" dirty="0"/>
              <a:t> </a:t>
            </a:r>
            <a:r>
              <a:rPr lang="de-DE" dirty="0" err="1"/>
              <a:t>the</a:t>
            </a:r>
            <a:r>
              <a:rPr lang="de-DE" dirty="0"/>
              <a:t> </a:t>
            </a:r>
            <a:r>
              <a:rPr lang="de-DE" dirty="0" err="1"/>
              <a:t>industry</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b="1" dirty="0"/>
              <a:t>Hard Numbers</a:t>
            </a:r>
            <a:br>
              <a:rPr lang="de-DE" sz="1600" b="1" dirty="0"/>
            </a:br>
            <a:br>
              <a:rPr lang="de-DE" sz="1600" b="1" dirty="0"/>
            </a:br>
            <a:r>
              <a:rPr lang="de-DE" sz="1600" dirty="0"/>
              <a:t>“52% </a:t>
            </a:r>
            <a:r>
              <a:rPr lang="de-DE" sz="1600" dirty="0" err="1"/>
              <a:t>experience</a:t>
            </a:r>
            <a:r>
              <a:rPr lang="de-DE" sz="1600" dirty="0"/>
              <a:t> </a:t>
            </a:r>
            <a:r>
              <a:rPr lang="de-DE" sz="1600" dirty="0" err="1"/>
              <a:t>anxiety</a:t>
            </a:r>
            <a:r>
              <a:rPr lang="de-DE" sz="1600" dirty="0"/>
              <a:t> </a:t>
            </a:r>
            <a:r>
              <a:rPr lang="de-DE" sz="1600" dirty="0" err="1"/>
              <a:t>symptoms</a:t>
            </a:r>
            <a:r>
              <a:rPr lang="de-DE" sz="1600" dirty="0"/>
              <a:t>. 48% </a:t>
            </a:r>
            <a:r>
              <a:rPr lang="de-DE" sz="1600" dirty="0" err="1"/>
              <a:t>had</a:t>
            </a:r>
            <a:r>
              <a:rPr lang="de-DE" sz="1600" dirty="0"/>
              <a:t> </a:t>
            </a:r>
            <a:r>
              <a:rPr lang="de-DE" sz="1600" dirty="0" err="1"/>
              <a:t>panic</a:t>
            </a:r>
            <a:r>
              <a:rPr lang="de-DE" sz="1600" dirty="0"/>
              <a:t> </a:t>
            </a:r>
            <a:r>
              <a:rPr lang="de-DE" sz="1600" dirty="0" err="1"/>
              <a:t>attacks</a:t>
            </a:r>
            <a:r>
              <a:rPr lang="de-DE" sz="1600" dirty="0"/>
              <a:t> in </a:t>
            </a:r>
            <a:r>
              <a:rPr lang="de-DE" sz="1600" dirty="0" err="1"/>
              <a:t>the</a:t>
            </a:r>
            <a:r>
              <a:rPr lang="de-DE" sz="1600" dirty="0"/>
              <a:t> </a:t>
            </a:r>
            <a:r>
              <a:rPr lang="de-DE" sz="1600" dirty="0" err="1"/>
              <a:t>past</a:t>
            </a:r>
            <a:r>
              <a:rPr lang="de-DE" sz="1600" dirty="0"/>
              <a:t> </a:t>
            </a:r>
            <a:r>
              <a:rPr lang="de-DE" sz="1600" dirty="0" err="1"/>
              <a:t>year</a:t>
            </a:r>
            <a:r>
              <a:rPr lang="de-DE" sz="1600" dirty="0"/>
              <a:t>. 73% </a:t>
            </a:r>
            <a:r>
              <a:rPr lang="de-DE" sz="1600" dirty="0" err="1"/>
              <a:t>hide</a:t>
            </a:r>
            <a:r>
              <a:rPr lang="de-DE" sz="1600" dirty="0"/>
              <a:t> mental </a:t>
            </a:r>
            <a:r>
              <a:rPr lang="de-DE" sz="1600" dirty="0" err="1"/>
              <a:t>health</a:t>
            </a:r>
            <a:r>
              <a:rPr lang="de-DE" sz="1600" dirty="0"/>
              <a:t> </a:t>
            </a:r>
            <a:r>
              <a:rPr lang="de-DE" sz="1600" dirty="0" err="1"/>
              <a:t>struggles</a:t>
            </a:r>
            <a:r>
              <a:rPr lang="de-DE" sz="1600" dirty="0"/>
              <a:t> out </a:t>
            </a:r>
            <a:r>
              <a:rPr lang="de-DE" sz="1600" dirty="0" err="1"/>
              <a:t>of</a:t>
            </a:r>
            <a:r>
              <a:rPr lang="de-DE" sz="1600" dirty="0"/>
              <a:t> </a:t>
            </a:r>
            <a:r>
              <a:rPr lang="de-DE" sz="1600" dirty="0" err="1"/>
              <a:t>fear</a:t>
            </a:r>
            <a:r>
              <a:rPr lang="de-DE" sz="1600" dirty="0"/>
              <a:t>. </a:t>
            </a:r>
            <a:r>
              <a:rPr lang="de-DE" sz="1600" dirty="0" err="1"/>
              <a:t>We’ve</a:t>
            </a:r>
            <a:r>
              <a:rPr lang="de-DE" sz="1600" dirty="0"/>
              <a:t> </a:t>
            </a:r>
            <a:r>
              <a:rPr lang="de-DE" sz="1600" dirty="0" err="1"/>
              <a:t>become</a:t>
            </a:r>
            <a:r>
              <a:rPr lang="de-DE" sz="1600" dirty="0"/>
              <a:t> </a:t>
            </a:r>
            <a:r>
              <a:rPr lang="de-DE" sz="1600" dirty="0" err="1"/>
              <a:t>experts</a:t>
            </a:r>
            <a:r>
              <a:rPr lang="de-DE" sz="1600" dirty="0"/>
              <a:t> at </a:t>
            </a:r>
            <a:r>
              <a:rPr lang="de-DE" sz="1600" dirty="0" err="1"/>
              <a:t>masking</a:t>
            </a:r>
            <a:r>
              <a:rPr lang="de-DE" sz="1600" dirty="0"/>
              <a:t> – and </a:t>
            </a:r>
            <a:r>
              <a:rPr lang="de-DE" sz="1600" dirty="0" err="1"/>
              <a:t>that</a:t>
            </a:r>
            <a:r>
              <a:rPr lang="de-DE" sz="1600" dirty="0"/>
              <a:t> </a:t>
            </a:r>
            <a:r>
              <a:rPr lang="de-DE" sz="1600" dirty="0" err="1"/>
              <a:t>silence</a:t>
            </a:r>
            <a:r>
              <a:rPr lang="de-DE" sz="1600" dirty="0"/>
              <a:t> </a:t>
            </a:r>
            <a:r>
              <a:rPr lang="de-DE" sz="1600" dirty="0" err="1"/>
              <a:t>is</a:t>
            </a:r>
            <a:r>
              <a:rPr lang="de-DE" sz="1600" dirty="0"/>
              <a:t> </a:t>
            </a:r>
            <a:r>
              <a:rPr lang="de-DE" sz="1600" dirty="0" err="1"/>
              <a:t>what</a:t>
            </a:r>
            <a:r>
              <a:rPr lang="de-DE" sz="1600" dirty="0"/>
              <a:t> </a:t>
            </a:r>
            <a:r>
              <a:rPr lang="de-DE" sz="1600" dirty="0" err="1"/>
              <a:t>kills</a:t>
            </a:r>
            <a:r>
              <a:rPr lang="de-DE" sz="1600" dirty="0"/>
              <a:t>.”</a:t>
            </a:r>
          </a:p>
          <a:p>
            <a:endParaRPr lang="en-US" sz="1600"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Guilt</a:t>
            </a:r>
            <a:r>
              <a:rPr lang="de-DE" b="1" dirty="0"/>
              <a:t> Culture</a:t>
            </a:r>
            <a:br>
              <a:rPr lang="de-DE" b="1" dirty="0"/>
            </a:br>
            <a:br>
              <a:rPr lang="de-DE" b="1" dirty="0"/>
            </a:br>
            <a:r>
              <a:rPr lang="de-DE" dirty="0"/>
              <a:t>“Always-on </a:t>
            </a:r>
            <a:r>
              <a:rPr lang="de-DE" dirty="0" err="1"/>
              <a:t>culture</a:t>
            </a:r>
            <a:r>
              <a:rPr lang="de-DE" dirty="0"/>
              <a:t>. The </a:t>
            </a:r>
            <a:r>
              <a:rPr lang="de-DE" dirty="0" err="1"/>
              <a:t>toxic</a:t>
            </a:r>
            <a:r>
              <a:rPr lang="de-DE" dirty="0"/>
              <a:t> </a:t>
            </a:r>
            <a:r>
              <a:rPr lang="de-DE" dirty="0" err="1"/>
              <a:t>myth</a:t>
            </a:r>
            <a:r>
              <a:rPr lang="de-DE" dirty="0"/>
              <a:t> </a:t>
            </a:r>
            <a:r>
              <a:rPr lang="de-DE" dirty="0" err="1"/>
              <a:t>that</a:t>
            </a:r>
            <a:r>
              <a:rPr lang="de-DE" dirty="0"/>
              <a:t> </a:t>
            </a:r>
            <a:r>
              <a:rPr lang="de-DE" i="1" dirty="0"/>
              <a:t>‘</a:t>
            </a:r>
            <a:r>
              <a:rPr lang="de-DE" i="1" dirty="0" err="1"/>
              <a:t>if</a:t>
            </a:r>
            <a:r>
              <a:rPr lang="de-DE" i="1" dirty="0"/>
              <a:t> </a:t>
            </a:r>
            <a:r>
              <a:rPr lang="de-DE" i="1" dirty="0" err="1"/>
              <a:t>you</a:t>
            </a:r>
            <a:r>
              <a:rPr lang="de-DE" i="1" dirty="0"/>
              <a:t> </a:t>
            </a:r>
            <a:r>
              <a:rPr lang="de-DE" i="1" dirty="0" err="1"/>
              <a:t>love</a:t>
            </a:r>
            <a:r>
              <a:rPr lang="de-DE" i="1" dirty="0"/>
              <a:t> </a:t>
            </a:r>
            <a:r>
              <a:rPr lang="de-DE" i="1" dirty="0" err="1"/>
              <a:t>your</a:t>
            </a:r>
            <a:r>
              <a:rPr lang="de-DE" i="1" dirty="0"/>
              <a:t> </a:t>
            </a:r>
            <a:r>
              <a:rPr lang="de-DE" i="1" dirty="0" err="1"/>
              <a:t>job</a:t>
            </a:r>
            <a:r>
              <a:rPr lang="de-DE" i="1" dirty="0"/>
              <a:t>, </a:t>
            </a:r>
            <a:r>
              <a:rPr lang="de-DE" i="1" dirty="0" err="1"/>
              <a:t>it’s</a:t>
            </a:r>
            <a:r>
              <a:rPr lang="de-DE" i="1" dirty="0"/>
              <a:t> not </a:t>
            </a:r>
            <a:r>
              <a:rPr lang="de-DE" i="1" dirty="0" err="1"/>
              <a:t>really</a:t>
            </a:r>
            <a:r>
              <a:rPr lang="de-DE" i="1" dirty="0"/>
              <a:t> </a:t>
            </a:r>
            <a:r>
              <a:rPr lang="de-DE" i="1" dirty="0" err="1"/>
              <a:t>work</a:t>
            </a:r>
            <a:r>
              <a:rPr lang="de-DE" i="1" dirty="0"/>
              <a:t>.’</a:t>
            </a:r>
            <a:r>
              <a:rPr lang="de-DE" dirty="0"/>
              <a:t> </a:t>
            </a:r>
            <a:r>
              <a:rPr lang="de-DE" dirty="0" err="1"/>
              <a:t>Survivorship</a:t>
            </a:r>
            <a:r>
              <a:rPr lang="de-DE" dirty="0"/>
              <a:t> </a:t>
            </a:r>
            <a:r>
              <a:rPr lang="de-DE" dirty="0" err="1"/>
              <a:t>bias</a:t>
            </a:r>
            <a:r>
              <a:rPr lang="de-DE" dirty="0"/>
              <a:t> </a:t>
            </a:r>
            <a:r>
              <a:rPr lang="de-DE" dirty="0" err="1"/>
              <a:t>that</a:t>
            </a:r>
            <a:r>
              <a:rPr lang="de-DE" dirty="0"/>
              <a:t> </a:t>
            </a:r>
            <a:r>
              <a:rPr lang="de-DE" dirty="0" err="1"/>
              <a:t>celebrates</a:t>
            </a:r>
            <a:r>
              <a:rPr lang="de-DE" dirty="0"/>
              <a:t> </a:t>
            </a:r>
            <a:r>
              <a:rPr lang="de-DE" dirty="0" err="1"/>
              <a:t>the</a:t>
            </a:r>
            <a:r>
              <a:rPr lang="de-DE" dirty="0"/>
              <a:t> </a:t>
            </a:r>
            <a:r>
              <a:rPr lang="de-DE" dirty="0" err="1"/>
              <a:t>few</a:t>
            </a:r>
            <a:r>
              <a:rPr lang="de-DE" dirty="0"/>
              <a:t> </a:t>
            </a:r>
            <a:r>
              <a:rPr lang="de-DE" dirty="0" err="1"/>
              <a:t>who</a:t>
            </a:r>
            <a:r>
              <a:rPr lang="de-DE" dirty="0"/>
              <a:t> </a:t>
            </a:r>
            <a:r>
              <a:rPr lang="de-DE" dirty="0" err="1"/>
              <a:t>thrive</a:t>
            </a:r>
            <a:r>
              <a:rPr lang="de-DE" dirty="0"/>
              <a:t> </a:t>
            </a:r>
            <a:r>
              <a:rPr lang="de-DE" dirty="0" err="1"/>
              <a:t>while</a:t>
            </a:r>
            <a:r>
              <a:rPr lang="de-DE" dirty="0"/>
              <a:t> </a:t>
            </a:r>
            <a:r>
              <a:rPr lang="de-DE" dirty="0" err="1"/>
              <a:t>ignoring</a:t>
            </a:r>
            <a:r>
              <a:rPr lang="de-DE" dirty="0"/>
              <a:t> </a:t>
            </a:r>
            <a:r>
              <a:rPr lang="de-DE" dirty="0" err="1"/>
              <a:t>the</a:t>
            </a:r>
            <a:r>
              <a:rPr lang="de-DE" dirty="0"/>
              <a:t> </a:t>
            </a:r>
            <a:r>
              <a:rPr lang="de-DE" dirty="0" err="1"/>
              <a:t>many</a:t>
            </a:r>
            <a:r>
              <a:rPr lang="de-DE" dirty="0"/>
              <a:t> </a:t>
            </a:r>
            <a:r>
              <a:rPr lang="de-DE" dirty="0" err="1"/>
              <a:t>who</a:t>
            </a:r>
            <a:r>
              <a:rPr lang="de-DE" dirty="0"/>
              <a:t> </a:t>
            </a:r>
            <a:r>
              <a:rPr lang="de-DE" dirty="0" err="1"/>
              <a:t>burn</a:t>
            </a:r>
            <a:r>
              <a:rPr lang="de-DE" dirty="0"/>
              <a:t> out. These </a:t>
            </a:r>
            <a:r>
              <a:rPr lang="de-DE" dirty="0" err="1"/>
              <a:t>aren’t</a:t>
            </a:r>
            <a:r>
              <a:rPr lang="de-DE" dirty="0"/>
              <a:t> </a:t>
            </a:r>
            <a:r>
              <a:rPr lang="de-DE" dirty="0" err="1"/>
              <a:t>motivators</a:t>
            </a:r>
            <a:r>
              <a:rPr lang="de-DE" dirty="0"/>
              <a:t> – </a:t>
            </a:r>
            <a:r>
              <a:rPr lang="de-DE" dirty="0" err="1"/>
              <a:t>they’re</a:t>
            </a:r>
            <a:r>
              <a:rPr lang="de-DE" dirty="0"/>
              <a:t> </a:t>
            </a:r>
            <a:r>
              <a:rPr lang="de-DE" dirty="0" err="1"/>
              <a:t>fuel</a:t>
            </a:r>
            <a:r>
              <a:rPr lang="de-DE" dirty="0"/>
              <a:t> </a:t>
            </a:r>
            <a:r>
              <a:rPr lang="de-DE" dirty="0" err="1"/>
              <a:t>for</a:t>
            </a:r>
            <a:r>
              <a:rPr lang="de-DE" dirty="0"/>
              <a:t> </a:t>
            </a:r>
            <a:r>
              <a:rPr lang="de-DE" dirty="0" err="1"/>
              <a:t>burnout</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The </a:t>
            </a:r>
            <a:r>
              <a:rPr lang="de-DE" b="1" dirty="0" err="1"/>
              <a:t>Cost</a:t>
            </a:r>
            <a:br>
              <a:rPr lang="de-DE" b="1" dirty="0"/>
            </a:br>
            <a:br>
              <a:rPr lang="de-DE" b="1" dirty="0"/>
            </a:br>
            <a:r>
              <a:rPr lang="de-DE" dirty="0"/>
              <a:t>“The </a:t>
            </a:r>
            <a:r>
              <a:rPr lang="de-DE" dirty="0" err="1"/>
              <a:t>costs</a:t>
            </a:r>
            <a:r>
              <a:rPr lang="de-DE" dirty="0"/>
              <a:t> </a:t>
            </a:r>
            <a:r>
              <a:rPr lang="de-DE" dirty="0" err="1"/>
              <a:t>are</a:t>
            </a:r>
            <a:r>
              <a:rPr lang="de-DE" dirty="0"/>
              <a:t> </a:t>
            </a:r>
            <a:r>
              <a:rPr lang="de-DE" dirty="0" err="1"/>
              <a:t>enormous</a:t>
            </a:r>
            <a:r>
              <a:rPr lang="de-DE" dirty="0"/>
              <a:t>. Human </a:t>
            </a:r>
            <a:r>
              <a:rPr lang="de-DE" dirty="0" err="1"/>
              <a:t>cost</a:t>
            </a:r>
            <a:r>
              <a:rPr lang="de-DE" dirty="0"/>
              <a:t>: </a:t>
            </a:r>
            <a:r>
              <a:rPr lang="de-DE" dirty="0" err="1"/>
              <a:t>depression</a:t>
            </a:r>
            <a:r>
              <a:rPr lang="de-DE" dirty="0"/>
              <a:t>, </a:t>
            </a:r>
            <a:r>
              <a:rPr lang="de-DE" dirty="0" err="1"/>
              <a:t>broken</a:t>
            </a:r>
            <a:r>
              <a:rPr lang="de-DE" dirty="0"/>
              <a:t> </a:t>
            </a:r>
            <a:r>
              <a:rPr lang="de-DE" dirty="0" err="1"/>
              <a:t>families</a:t>
            </a:r>
            <a:r>
              <a:rPr lang="de-DE" dirty="0"/>
              <a:t>, lost </a:t>
            </a:r>
            <a:r>
              <a:rPr lang="de-DE" dirty="0" err="1"/>
              <a:t>lives</a:t>
            </a:r>
            <a:r>
              <a:rPr lang="de-DE" dirty="0"/>
              <a:t>. Business </a:t>
            </a:r>
            <a:r>
              <a:rPr lang="de-DE" dirty="0" err="1"/>
              <a:t>cost</a:t>
            </a:r>
            <a:r>
              <a:rPr lang="de-DE" dirty="0"/>
              <a:t>: </a:t>
            </a:r>
            <a:r>
              <a:rPr lang="de-DE" dirty="0" err="1"/>
              <a:t>over</a:t>
            </a:r>
            <a:r>
              <a:rPr lang="de-DE" dirty="0"/>
              <a:t> </a:t>
            </a:r>
            <a:r>
              <a:rPr lang="de-DE" dirty="0" err="1"/>
              <a:t>one</a:t>
            </a:r>
            <a:r>
              <a:rPr lang="de-DE" dirty="0"/>
              <a:t> </a:t>
            </a:r>
            <a:r>
              <a:rPr lang="de-DE" dirty="0" err="1"/>
              <a:t>trillion</a:t>
            </a:r>
            <a:r>
              <a:rPr lang="de-DE" dirty="0"/>
              <a:t> </a:t>
            </a:r>
            <a:r>
              <a:rPr lang="de-DE" dirty="0" err="1"/>
              <a:t>dollars</a:t>
            </a:r>
            <a:r>
              <a:rPr lang="de-DE" dirty="0"/>
              <a:t> a </a:t>
            </a:r>
            <a:r>
              <a:rPr lang="de-DE" dirty="0" err="1"/>
              <a:t>year</a:t>
            </a:r>
            <a:r>
              <a:rPr lang="de-DE" dirty="0"/>
              <a:t> in lost </a:t>
            </a:r>
            <a:r>
              <a:rPr lang="de-DE" dirty="0" err="1"/>
              <a:t>productivity</a:t>
            </a:r>
            <a:r>
              <a:rPr lang="de-DE" dirty="0"/>
              <a:t>. Innovation </a:t>
            </a:r>
            <a:r>
              <a:rPr lang="de-DE" dirty="0" err="1"/>
              <a:t>cost</a:t>
            </a:r>
            <a:r>
              <a:rPr lang="de-DE" dirty="0"/>
              <a:t>: </a:t>
            </a:r>
            <a:r>
              <a:rPr lang="de-DE" dirty="0" err="1"/>
              <a:t>crushed</a:t>
            </a:r>
            <a:r>
              <a:rPr lang="de-DE" dirty="0"/>
              <a:t> </a:t>
            </a:r>
            <a:r>
              <a:rPr lang="de-DE" dirty="0" err="1"/>
              <a:t>creativity</a:t>
            </a:r>
            <a:r>
              <a:rPr lang="de-DE" dirty="0"/>
              <a:t> in </a:t>
            </a:r>
            <a:r>
              <a:rPr lang="de-DE" dirty="0" err="1"/>
              <a:t>unsafe</a:t>
            </a:r>
            <a:r>
              <a:rPr lang="de-DE" dirty="0"/>
              <a:t> </a:t>
            </a:r>
            <a:r>
              <a:rPr lang="de-DE" dirty="0" err="1"/>
              <a:t>environments</a:t>
            </a:r>
            <a:r>
              <a:rPr lang="de-DE" dirty="0"/>
              <a:t>. Industry </a:t>
            </a:r>
            <a:r>
              <a:rPr lang="de-DE" dirty="0" err="1"/>
              <a:t>cost</a:t>
            </a:r>
            <a:r>
              <a:rPr lang="de-DE" dirty="0"/>
              <a:t>: diverse </a:t>
            </a:r>
            <a:r>
              <a:rPr lang="de-DE" dirty="0" err="1"/>
              <a:t>talent</a:t>
            </a:r>
            <a:r>
              <a:rPr lang="de-DE" dirty="0"/>
              <a:t> </a:t>
            </a:r>
            <a:r>
              <a:rPr lang="de-DE" dirty="0" err="1"/>
              <a:t>leaves</a:t>
            </a:r>
            <a:r>
              <a:rPr lang="de-DE" dirty="0"/>
              <a:t>, </a:t>
            </a:r>
            <a:r>
              <a:rPr lang="de-DE" dirty="0" err="1"/>
              <a:t>making</a:t>
            </a:r>
            <a:r>
              <a:rPr lang="de-DE" dirty="0"/>
              <a:t> </a:t>
            </a:r>
            <a:r>
              <a:rPr lang="de-DE" dirty="0" err="1"/>
              <a:t>tech</a:t>
            </a:r>
            <a:r>
              <a:rPr lang="de-DE" dirty="0"/>
              <a:t> </a:t>
            </a:r>
            <a:r>
              <a:rPr lang="de-DE" dirty="0" err="1"/>
              <a:t>less</a:t>
            </a:r>
            <a:r>
              <a:rPr lang="de-DE" dirty="0"/>
              <a:t> inclusive and </a:t>
            </a:r>
            <a:r>
              <a:rPr lang="de-DE" dirty="0" err="1"/>
              <a:t>less</a:t>
            </a:r>
            <a:r>
              <a:rPr lang="de-DE" dirty="0"/>
              <a:t> resilient.”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How</a:t>
            </a:r>
            <a:r>
              <a:rPr lang="de-DE" b="1" dirty="0"/>
              <a:t> Companies Can Help</a:t>
            </a:r>
            <a:endParaRPr lang="de-DE" dirty="0"/>
          </a:p>
          <a:p>
            <a:br>
              <a:rPr lang="de-DE" dirty="0"/>
            </a:br>
            <a:r>
              <a:rPr lang="de-DE" dirty="0"/>
              <a:t>“Companies </a:t>
            </a:r>
            <a:r>
              <a:rPr lang="de-DE" dirty="0" err="1"/>
              <a:t>can</a:t>
            </a:r>
            <a:r>
              <a:rPr lang="de-DE" dirty="0"/>
              <a:t> </a:t>
            </a:r>
            <a:r>
              <a:rPr lang="de-DE" dirty="0" err="1"/>
              <a:t>act</a:t>
            </a:r>
            <a:r>
              <a:rPr lang="de-DE" dirty="0"/>
              <a:t> </a:t>
            </a:r>
            <a:r>
              <a:rPr lang="de-DE" dirty="0" err="1"/>
              <a:t>now</a:t>
            </a:r>
            <a:r>
              <a:rPr lang="de-DE" dirty="0"/>
              <a:t>:</a:t>
            </a:r>
            <a:br>
              <a:rPr lang="de-DE" dirty="0"/>
            </a:br>
            <a:endParaRPr lang="de-DE" dirty="0"/>
          </a:p>
          <a:p>
            <a:r>
              <a:rPr lang="de-DE" dirty="0"/>
              <a:t>Create safe </a:t>
            </a:r>
            <a:r>
              <a:rPr lang="de-DE" dirty="0" err="1"/>
              <a:t>spaces</a:t>
            </a:r>
            <a:r>
              <a:rPr lang="de-DE" dirty="0"/>
              <a:t> – </a:t>
            </a:r>
            <a:r>
              <a:rPr lang="de-DE" dirty="0" err="1"/>
              <a:t>with</a:t>
            </a:r>
            <a:r>
              <a:rPr lang="de-DE" dirty="0"/>
              <a:t> real </a:t>
            </a:r>
            <a:r>
              <a:rPr lang="de-DE" dirty="0" err="1"/>
              <a:t>policies</a:t>
            </a:r>
            <a:r>
              <a:rPr lang="de-DE" dirty="0"/>
              <a:t> like mental </a:t>
            </a:r>
            <a:r>
              <a:rPr lang="de-DE" dirty="0" err="1"/>
              <a:t>health</a:t>
            </a:r>
            <a:r>
              <a:rPr lang="de-DE" dirty="0"/>
              <a:t> </a:t>
            </a:r>
            <a:r>
              <a:rPr lang="de-DE" dirty="0" err="1"/>
              <a:t>days</a:t>
            </a:r>
            <a:r>
              <a:rPr lang="de-DE" dirty="0"/>
              <a:t>.</a:t>
            </a:r>
          </a:p>
          <a:p>
            <a:br>
              <a:rPr lang="de-DE" dirty="0"/>
            </a:br>
            <a:r>
              <a:rPr lang="de-DE" dirty="0" err="1"/>
              <a:t>Really</a:t>
            </a:r>
            <a:r>
              <a:rPr lang="de-DE" dirty="0"/>
              <a:t> listen – </a:t>
            </a:r>
            <a:r>
              <a:rPr lang="de-DE" dirty="0" err="1"/>
              <a:t>with</a:t>
            </a:r>
            <a:r>
              <a:rPr lang="de-DE" dirty="0"/>
              <a:t> </a:t>
            </a:r>
            <a:r>
              <a:rPr lang="de-DE" dirty="0" err="1"/>
              <a:t>ongoing</a:t>
            </a:r>
            <a:r>
              <a:rPr lang="de-DE" dirty="0"/>
              <a:t> </a:t>
            </a:r>
            <a:r>
              <a:rPr lang="de-DE" dirty="0" err="1"/>
              <a:t>check-ins</a:t>
            </a:r>
            <a:r>
              <a:rPr lang="de-DE" dirty="0"/>
              <a:t>, not just </a:t>
            </a:r>
            <a:r>
              <a:rPr lang="de-DE" dirty="0" err="1"/>
              <a:t>yearly</a:t>
            </a:r>
            <a:r>
              <a:rPr lang="de-DE" dirty="0"/>
              <a:t> </a:t>
            </a:r>
            <a:r>
              <a:rPr lang="de-DE" dirty="0" err="1"/>
              <a:t>surveys</a:t>
            </a:r>
            <a:r>
              <a:rPr lang="de-DE" dirty="0"/>
              <a:t>.</a:t>
            </a:r>
          </a:p>
          <a:p>
            <a:br>
              <a:rPr lang="de-DE" dirty="0"/>
            </a:br>
            <a:r>
              <a:rPr lang="de-DE" dirty="0"/>
              <a:t>Take </a:t>
            </a:r>
            <a:r>
              <a:rPr lang="de-DE" dirty="0" err="1"/>
              <a:t>action</a:t>
            </a:r>
            <a:r>
              <a:rPr lang="de-DE" dirty="0"/>
              <a:t> – </a:t>
            </a:r>
            <a:r>
              <a:rPr lang="de-DE" dirty="0" err="1"/>
              <a:t>adapt</a:t>
            </a:r>
            <a:r>
              <a:rPr lang="de-DE" dirty="0"/>
              <a:t> </a:t>
            </a:r>
            <a:r>
              <a:rPr lang="de-DE" dirty="0" err="1"/>
              <a:t>deadlines</a:t>
            </a:r>
            <a:r>
              <a:rPr lang="de-DE" dirty="0"/>
              <a:t>, </a:t>
            </a:r>
            <a:r>
              <a:rPr lang="de-DE" dirty="0" err="1"/>
              <a:t>train</a:t>
            </a:r>
            <a:r>
              <a:rPr lang="de-DE" dirty="0"/>
              <a:t> </a:t>
            </a:r>
            <a:r>
              <a:rPr lang="de-DE" dirty="0" err="1"/>
              <a:t>managers</a:t>
            </a:r>
            <a:r>
              <a:rPr lang="de-DE" dirty="0"/>
              <a:t>, and </a:t>
            </a:r>
            <a:r>
              <a:rPr lang="de-DE" dirty="0" err="1"/>
              <a:t>measure</a:t>
            </a:r>
            <a:r>
              <a:rPr lang="de-DE" dirty="0"/>
              <a:t> </a:t>
            </a:r>
            <a:r>
              <a:rPr lang="de-DE" dirty="0" err="1"/>
              <a:t>success</a:t>
            </a:r>
            <a:r>
              <a:rPr lang="de-DE" dirty="0"/>
              <a:t> </a:t>
            </a:r>
            <a:r>
              <a:rPr lang="de-DE" dirty="0" err="1"/>
              <a:t>by</a:t>
            </a:r>
            <a:r>
              <a:rPr lang="de-DE" dirty="0"/>
              <a:t> </a:t>
            </a:r>
            <a:r>
              <a:rPr lang="de-DE" dirty="0" err="1"/>
              <a:t>sustainability</a:t>
            </a:r>
            <a:r>
              <a:rPr lang="de-DE" dirty="0"/>
              <a:t>, not just </a:t>
            </a:r>
            <a:r>
              <a:rPr lang="de-DE" dirty="0" err="1"/>
              <a:t>output</a:t>
            </a:r>
            <a:r>
              <a:rPr lang="de-DE" dirty="0"/>
              <a:t>.</a:t>
            </a:r>
          </a:p>
          <a:p>
            <a:br>
              <a:rPr lang="de-DE" dirty="0"/>
            </a:br>
            <a:r>
              <a:rPr lang="de-DE" dirty="0" err="1"/>
              <a:t>It’s</a:t>
            </a:r>
            <a:r>
              <a:rPr lang="de-DE" dirty="0"/>
              <a:t> not </a:t>
            </a:r>
            <a:r>
              <a:rPr lang="de-DE" dirty="0" err="1"/>
              <a:t>about</a:t>
            </a:r>
            <a:r>
              <a:rPr lang="de-DE" dirty="0"/>
              <a:t> quick fixes – </a:t>
            </a:r>
            <a:r>
              <a:rPr lang="de-DE" dirty="0" err="1"/>
              <a:t>it’s</a:t>
            </a:r>
            <a:r>
              <a:rPr lang="de-DE" dirty="0"/>
              <a:t> </a:t>
            </a:r>
            <a:r>
              <a:rPr lang="de-DE" dirty="0" err="1"/>
              <a:t>about</a:t>
            </a:r>
            <a:r>
              <a:rPr lang="de-DE" dirty="0"/>
              <a:t> </a:t>
            </a:r>
            <a:r>
              <a:rPr lang="de-DE" dirty="0" err="1"/>
              <a:t>changing</a:t>
            </a:r>
            <a:r>
              <a:rPr lang="de-DE" dirty="0"/>
              <a:t> </a:t>
            </a:r>
            <a:r>
              <a:rPr lang="de-DE" dirty="0" err="1"/>
              <a:t>culture</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A Final Ask</a:t>
            </a:r>
            <a:endParaRPr lang="de-DE" dirty="0"/>
          </a:p>
          <a:p>
            <a:br>
              <a:rPr lang="de-DE" dirty="0"/>
            </a:br>
            <a:br>
              <a:rPr lang="de-DE" dirty="0"/>
            </a:br>
            <a:r>
              <a:rPr lang="de-DE" dirty="0"/>
              <a:t>“My </a:t>
            </a:r>
            <a:r>
              <a:rPr lang="de-DE" dirty="0" err="1"/>
              <a:t>ask</a:t>
            </a:r>
            <a:r>
              <a:rPr lang="de-DE" dirty="0"/>
              <a:t> </a:t>
            </a:r>
            <a:r>
              <a:rPr lang="de-DE" dirty="0" err="1"/>
              <a:t>is</a:t>
            </a:r>
            <a:r>
              <a:rPr lang="de-DE" dirty="0"/>
              <a:t> simple: </a:t>
            </a:r>
            <a:r>
              <a:rPr lang="de-DE" dirty="0" err="1"/>
              <a:t>Don’t</a:t>
            </a:r>
            <a:r>
              <a:rPr lang="de-DE" dirty="0"/>
              <a:t> </a:t>
            </a:r>
            <a:r>
              <a:rPr lang="de-DE" dirty="0" err="1"/>
              <a:t>go</a:t>
            </a:r>
            <a:r>
              <a:rPr lang="de-DE" dirty="0"/>
              <a:t> </a:t>
            </a:r>
            <a:r>
              <a:rPr lang="de-DE" dirty="0" err="1"/>
              <a:t>home</a:t>
            </a:r>
            <a:r>
              <a:rPr lang="de-DE" dirty="0"/>
              <a:t> </a:t>
            </a:r>
            <a:r>
              <a:rPr lang="de-DE" dirty="0" err="1"/>
              <a:t>silent</a:t>
            </a:r>
            <a:r>
              <a:rPr lang="de-DE" dirty="0"/>
              <a:t>. Go </a:t>
            </a:r>
            <a:r>
              <a:rPr lang="de-DE" dirty="0" err="1"/>
              <a:t>home</a:t>
            </a:r>
            <a:r>
              <a:rPr lang="de-DE" dirty="0"/>
              <a:t> open. Open </a:t>
            </a:r>
            <a:r>
              <a:rPr lang="de-DE" dirty="0" err="1"/>
              <a:t>to</a:t>
            </a:r>
            <a:r>
              <a:rPr lang="de-DE" dirty="0"/>
              <a:t> </a:t>
            </a:r>
            <a:r>
              <a:rPr lang="de-DE" dirty="0" err="1"/>
              <a:t>noticing</a:t>
            </a:r>
            <a:r>
              <a:rPr lang="de-DE" dirty="0"/>
              <a:t> </a:t>
            </a:r>
            <a:r>
              <a:rPr lang="de-DE" dirty="0" err="1"/>
              <a:t>your</a:t>
            </a:r>
            <a:r>
              <a:rPr lang="de-DE" dirty="0"/>
              <a:t> own </a:t>
            </a:r>
            <a:r>
              <a:rPr lang="de-DE" dirty="0" err="1"/>
              <a:t>state</a:t>
            </a:r>
            <a:r>
              <a:rPr lang="de-DE" dirty="0"/>
              <a:t>. Open </a:t>
            </a:r>
            <a:r>
              <a:rPr lang="de-DE" dirty="0" err="1"/>
              <a:t>to</a:t>
            </a:r>
            <a:r>
              <a:rPr lang="de-DE" dirty="0"/>
              <a:t> </a:t>
            </a:r>
            <a:r>
              <a:rPr lang="de-DE" dirty="0" err="1"/>
              <a:t>recognizing</a:t>
            </a:r>
            <a:r>
              <a:rPr lang="de-DE" dirty="0"/>
              <a:t> </a:t>
            </a:r>
            <a:r>
              <a:rPr lang="de-DE" dirty="0" err="1"/>
              <a:t>signs</a:t>
            </a:r>
            <a:r>
              <a:rPr lang="de-DE" dirty="0"/>
              <a:t> in </a:t>
            </a:r>
            <a:r>
              <a:rPr lang="de-DE" dirty="0" err="1"/>
              <a:t>your</a:t>
            </a:r>
            <a:r>
              <a:rPr lang="de-DE" dirty="0"/>
              <a:t> </a:t>
            </a:r>
            <a:r>
              <a:rPr lang="de-DE" dirty="0" err="1"/>
              <a:t>colleagues</a:t>
            </a:r>
            <a:r>
              <a:rPr lang="de-DE" dirty="0"/>
              <a:t>. Open </a:t>
            </a:r>
            <a:r>
              <a:rPr lang="de-DE" dirty="0" err="1"/>
              <a:t>to</a:t>
            </a:r>
            <a:r>
              <a:rPr lang="de-DE" dirty="0"/>
              <a:t> </a:t>
            </a:r>
            <a:r>
              <a:rPr lang="de-DE" dirty="0" err="1"/>
              <a:t>creating</a:t>
            </a:r>
            <a:r>
              <a:rPr lang="de-DE" dirty="0"/>
              <a:t> </a:t>
            </a:r>
            <a:r>
              <a:rPr lang="de-DE" dirty="0" err="1"/>
              <a:t>spaces</a:t>
            </a:r>
            <a:r>
              <a:rPr lang="de-DE" dirty="0"/>
              <a:t> </a:t>
            </a:r>
            <a:r>
              <a:rPr lang="de-DE" dirty="0" err="1"/>
              <a:t>where</a:t>
            </a:r>
            <a:r>
              <a:rPr lang="de-DE" dirty="0"/>
              <a:t> </a:t>
            </a:r>
            <a:r>
              <a:rPr lang="de-DE" dirty="0" err="1"/>
              <a:t>people</a:t>
            </a:r>
            <a:r>
              <a:rPr lang="de-DE" dirty="0"/>
              <a:t> </a:t>
            </a:r>
            <a:r>
              <a:rPr lang="de-DE" dirty="0" err="1"/>
              <a:t>can</a:t>
            </a:r>
            <a:r>
              <a:rPr lang="de-DE" dirty="0"/>
              <a:t> </a:t>
            </a:r>
            <a:r>
              <a:rPr lang="de-DE" dirty="0" err="1"/>
              <a:t>speak</a:t>
            </a:r>
            <a:r>
              <a:rPr lang="de-DE" dirty="0"/>
              <a:t> </a:t>
            </a:r>
            <a:r>
              <a:rPr lang="de-DE" dirty="0" err="1"/>
              <a:t>honestly</a:t>
            </a:r>
            <a:r>
              <a:rPr lang="de-DE" dirty="0"/>
              <a:t>. </a:t>
            </a:r>
            <a:r>
              <a:rPr lang="de-DE" dirty="0" err="1"/>
              <a:t>That</a:t>
            </a:r>
            <a:r>
              <a:rPr lang="de-DE" dirty="0"/>
              <a:t> </a:t>
            </a:r>
            <a:r>
              <a:rPr lang="de-DE" dirty="0" err="1"/>
              <a:t>openness</a:t>
            </a:r>
            <a:r>
              <a:rPr lang="de-DE" dirty="0"/>
              <a:t> </a:t>
            </a:r>
            <a:r>
              <a:rPr lang="de-DE" dirty="0" err="1"/>
              <a:t>saves</a:t>
            </a:r>
            <a:r>
              <a:rPr lang="de-DE" dirty="0"/>
              <a:t> </a:t>
            </a:r>
            <a:r>
              <a:rPr lang="de-DE" dirty="0" err="1"/>
              <a:t>lives</a:t>
            </a:r>
            <a:r>
              <a:rPr lang="de-DE" dirty="0"/>
              <a:t>. </a:t>
            </a:r>
            <a:r>
              <a:rPr lang="de-DE" dirty="0" err="1"/>
              <a:t>It</a:t>
            </a:r>
            <a:r>
              <a:rPr lang="de-DE" dirty="0"/>
              <a:t> </a:t>
            </a:r>
            <a:r>
              <a:rPr lang="de-DE" dirty="0" err="1"/>
              <a:t>saved</a:t>
            </a:r>
            <a:r>
              <a:rPr lang="de-DE" dirty="0"/>
              <a:t> </a:t>
            </a:r>
            <a:r>
              <a:rPr lang="de-DE" dirty="0" err="1"/>
              <a:t>mine</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Scan </a:t>
            </a:r>
            <a:r>
              <a:rPr lang="de-DE" b="1" dirty="0" err="1"/>
              <a:t>to</a:t>
            </a:r>
            <a:r>
              <a:rPr lang="de-DE" b="1" dirty="0"/>
              <a:t> Connect</a:t>
            </a:r>
            <a:endParaRPr lang="de-DE" dirty="0"/>
          </a:p>
          <a:p>
            <a:br>
              <a:rPr lang="de-DE" dirty="0"/>
            </a:br>
            <a:r>
              <a:rPr lang="de-DE" dirty="0"/>
              <a:t>“Want </a:t>
            </a:r>
            <a:r>
              <a:rPr lang="de-DE" dirty="0" err="1"/>
              <a:t>to</a:t>
            </a:r>
            <a:r>
              <a:rPr lang="de-DE" dirty="0"/>
              <a:t> </a:t>
            </a:r>
            <a:r>
              <a:rPr lang="de-DE" dirty="0" err="1"/>
              <a:t>continue</a:t>
            </a:r>
            <a:r>
              <a:rPr lang="de-DE" dirty="0"/>
              <a:t>? Scan </a:t>
            </a:r>
            <a:r>
              <a:rPr lang="de-DE" dirty="0" err="1"/>
              <a:t>the</a:t>
            </a:r>
            <a:r>
              <a:rPr lang="de-DE" dirty="0"/>
              <a:t> code. </a:t>
            </a:r>
            <a:r>
              <a:rPr lang="de-DE" dirty="0" err="1"/>
              <a:t>Join</a:t>
            </a:r>
            <a:r>
              <a:rPr lang="de-DE" dirty="0"/>
              <a:t> </a:t>
            </a:r>
            <a:r>
              <a:rPr lang="de-DE" dirty="0" err="1"/>
              <a:t>the</a:t>
            </a:r>
            <a:r>
              <a:rPr lang="de-DE" dirty="0"/>
              <a:t> </a:t>
            </a:r>
            <a:r>
              <a:rPr lang="de-DE" dirty="0" err="1"/>
              <a:t>community</a:t>
            </a:r>
            <a:r>
              <a:rPr lang="de-DE" dirty="0"/>
              <a:t>, </a:t>
            </a:r>
            <a:r>
              <a:rPr lang="de-DE" dirty="0" err="1"/>
              <a:t>get</a:t>
            </a:r>
            <a:r>
              <a:rPr lang="de-DE" dirty="0"/>
              <a:t> </a:t>
            </a:r>
            <a:r>
              <a:rPr lang="de-DE" dirty="0" err="1"/>
              <a:t>resources</a:t>
            </a:r>
            <a:r>
              <a:rPr lang="de-DE" dirty="0"/>
              <a:t>, connect </a:t>
            </a:r>
            <a:r>
              <a:rPr lang="de-DE" dirty="0" err="1"/>
              <a:t>with</a:t>
            </a:r>
            <a:r>
              <a:rPr lang="de-DE" dirty="0"/>
              <a:t> </a:t>
            </a:r>
            <a:r>
              <a:rPr lang="de-DE" dirty="0" err="1"/>
              <a:t>peers</a:t>
            </a:r>
            <a:r>
              <a:rPr lang="de-DE" dirty="0"/>
              <a:t>, </a:t>
            </a:r>
            <a:r>
              <a:rPr lang="de-DE" dirty="0" err="1"/>
              <a:t>book</a:t>
            </a:r>
            <a:r>
              <a:rPr lang="de-DE" dirty="0"/>
              <a:t> </a:t>
            </a:r>
            <a:r>
              <a:rPr lang="de-DE" dirty="0" err="1"/>
              <a:t>workshops</a:t>
            </a:r>
            <a:r>
              <a:rPr lang="de-DE" dirty="0"/>
              <a:t>. </a:t>
            </a:r>
            <a:r>
              <a:rPr lang="de-DE" dirty="0" err="1"/>
              <a:t>Because</a:t>
            </a:r>
            <a:r>
              <a:rPr lang="de-DE" dirty="0"/>
              <a:t> </a:t>
            </a:r>
            <a:r>
              <a:rPr lang="de-DE" dirty="0" err="1"/>
              <a:t>change</a:t>
            </a:r>
            <a:r>
              <a:rPr lang="de-DE" dirty="0"/>
              <a:t> </a:t>
            </a:r>
            <a:r>
              <a:rPr lang="de-DE" dirty="0" err="1"/>
              <a:t>doesn’t</a:t>
            </a:r>
            <a:r>
              <a:rPr lang="de-DE" dirty="0"/>
              <a:t> happen </a:t>
            </a:r>
            <a:r>
              <a:rPr lang="de-DE" dirty="0" err="1"/>
              <a:t>alone</a:t>
            </a:r>
            <a:r>
              <a:rPr lang="de-DE" dirty="0"/>
              <a:t> – </a:t>
            </a:r>
            <a:r>
              <a:rPr lang="de-DE" dirty="0" err="1"/>
              <a:t>it</a:t>
            </a:r>
            <a:r>
              <a:rPr lang="de-DE" dirty="0"/>
              <a:t> </a:t>
            </a:r>
            <a:r>
              <a:rPr lang="de-DE" dirty="0" err="1"/>
              <a:t>happens</a:t>
            </a:r>
            <a:r>
              <a:rPr lang="de-DE" dirty="0"/>
              <a:t> </a:t>
            </a:r>
            <a:r>
              <a:rPr lang="de-DE" dirty="0" err="1"/>
              <a:t>together</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Thank</a:t>
            </a:r>
            <a:r>
              <a:rPr lang="de-DE" b="1" dirty="0"/>
              <a:t> </a:t>
            </a:r>
            <a:r>
              <a:rPr lang="de-DE" b="1" dirty="0" err="1"/>
              <a:t>You</a:t>
            </a:r>
            <a:br>
              <a:rPr lang="de-DE" b="1" dirty="0"/>
            </a:br>
            <a:br>
              <a:rPr lang="de-DE" b="1" dirty="0"/>
            </a:br>
            <a:r>
              <a:rPr lang="de-DE" dirty="0"/>
              <a:t>“</a:t>
            </a:r>
            <a:r>
              <a:rPr lang="de-DE" dirty="0" err="1"/>
              <a:t>Thank</a:t>
            </a:r>
            <a:r>
              <a:rPr lang="de-DE" dirty="0"/>
              <a:t> </a:t>
            </a:r>
            <a:r>
              <a:rPr lang="de-DE" dirty="0" err="1"/>
              <a:t>you</a:t>
            </a:r>
            <a:r>
              <a:rPr lang="de-DE" dirty="0"/>
              <a:t> </a:t>
            </a:r>
            <a:r>
              <a:rPr lang="de-DE" dirty="0" err="1"/>
              <a:t>for</a:t>
            </a:r>
            <a:r>
              <a:rPr lang="de-DE" dirty="0"/>
              <a:t> </a:t>
            </a:r>
            <a:r>
              <a:rPr lang="de-DE" dirty="0" err="1"/>
              <a:t>listening</a:t>
            </a:r>
            <a:r>
              <a:rPr lang="de-DE" dirty="0"/>
              <a:t>. </a:t>
            </a:r>
            <a:r>
              <a:rPr lang="de-DE" dirty="0" err="1"/>
              <a:t>Thank</a:t>
            </a:r>
            <a:r>
              <a:rPr lang="de-DE" dirty="0"/>
              <a:t> </a:t>
            </a:r>
            <a:r>
              <a:rPr lang="de-DE" dirty="0" err="1"/>
              <a:t>you</a:t>
            </a:r>
            <a:r>
              <a:rPr lang="de-DE" dirty="0"/>
              <a:t> </a:t>
            </a:r>
            <a:r>
              <a:rPr lang="de-DE" dirty="0" err="1"/>
              <a:t>for</a:t>
            </a:r>
            <a:r>
              <a:rPr lang="de-DE" dirty="0"/>
              <a:t> not </a:t>
            </a:r>
            <a:r>
              <a:rPr lang="de-DE" dirty="0" err="1"/>
              <a:t>looking</a:t>
            </a:r>
            <a:r>
              <a:rPr lang="de-DE" dirty="0"/>
              <a:t> </a:t>
            </a:r>
            <a:r>
              <a:rPr lang="de-DE" dirty="0" err="1"/>
              <a:t>away</a:t>
            </a:r>
            <a:r>
              <a:rPr lang="de-DE" dirty="0"/>
              <a:t>. And </a:t>
            </a:r>
            <a:r>
              <a:rPr lang="de-DE" dirty="0" err="1"/>
              <a:t>thank</a:t>
            </a:r>
            <a:r>
              <a:rPr lang="de-DE" dirty="0"/>
              <a:t> </a:t>
            </a:r>
            <a:r>
              <a:rPr lang="de-DE" dirty="0" err="1"/>
              <a:t>you</a:t>
            </a:r>
            <a:r>
              <a:rPr lang="de-DE" dirty="0"/>
              <a:t> </a:t>
            </a:r>
            <a:r>
              <a:rPr lang="de-DE" dirty="0" err="1"/>
              <a:t>for</a:t>
            </a:r>
            <a:r>
              <a:rPr lang="de-DE" dirty="0"/>
              <a:t> </a:t>
            </a:r>
            <a:r>
              <a:rPr lang="de-DE" dirty="0" err="1"/>
              <a:t>choosing</a:t>
            </a:r>
            <a:r>
              <a:rPr lang="de-DE" dirty="0"/>
              <a:t> </a:t>
            </a:r>
            <a:r>
              <a:rPr lang="de-DE" dirty="0" err="1"/>
              <a:t>to</a:t>
            </a:r>
            <a:r>
              <a:rPr lang="de-DE" dirty="0"/>
              <a:t> </a:t>
            </a:r>
            <a:r>
              <a:rPr lang="de-DE" dirty="0" err="1"/>
              <a:t>be</a:t>
            </a:r>
            <a:r>
              <a:rPr lang="de-DE" dirty="0"/>
              <a:t> </a:t>
            </a:r>
            <a:r>
              <a:rPr lang="de-DE" dirty="0" err="1"/>
              <a:t>part</a:t>
            </a:r>
            <a:r>
              <a:rPr lang="de-DE" dirty="0"/>
              <a:t> </a:t>
            </a:r>
            <a:r>
              <a:rPr lang="de-DE" dirty="0" err="1"/>
              <a:t>of</a:t>
            </a:r>
            <a:r>
              <a:rPr lang="de-DE" dirty="0"/>
              <a:t> a </a:t>
            </a:r>
            <a:r>
              <a:rPr lang="de-DE" dirty="0" err="1"/>
              <a:t>healthier</a:t>
            </a:r>
            <a:r>
              <a:rPr lang="de-DE" dirty="0"/>
              <a:t> </a:t>
            </a:r>
            <a:r>
              <a:rPr lang="de-DE" dirty="0" err="1"/>
              <a:t>tech</a:t>
            </a:r>
            <a:r>
              <a:rPr lang="de-DE" dirty="0"/>
              <a:t> </a:t>
            </a:r>
            <a:r>
              <a:rPr lang="de-DE" dirty="0" err="1"/>
              <a:t>culture</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b="1" dirty="0"/>
              <a:t>A Friend, A Legacy</a:t>
            </a:r>
            <a:br>
              <a:rPr lang="de-DE" sz="1600" b="1" dirty="0"/>
            </a:br>
            <a:br>
              <a:rPr lang="de-DE" sz="1600" b="1" dirty="0"/>
            </a:br>
            <a:r>
              <a:rPr lang="de-DE" sz="1600" dirty="0"/>
              <a:t>“I </a:t>
            </a:r>
            <a:r>
              <a:rPr lang="de-DE" sz="1600" dirty="0" err="1"/>
              <a:t>wasn’t</a:t>
            </a:r>
            <a:r>
              <a:rPr lang="de-DE" sz="1600" dirty="0"/>
              <a:t> </a:t>
            </a:r>
            <a:r>
              <a:rPr lang="de-DE" sz="1600" dirty="0" err="1"/>
              <a:t>supposed</a:t>
            </a:r>
            <a:r>
              <a:rPr lang="de-DE" sz="1600" dirty="0"/>
              <a:t> </a:t>
            </a:r>
            <a:r>
              <a:rPr lang="de-DE" sz="1600" dirty="0" err="1"/>
              <a:t>to</a:t>
            </a:r>
            <a:r>
              <a:rPr lang="de-DE" sz="1600" dirty="0"/>
              <a:t> </a:t>
            </a:r>
            <a:r>
              <a:rPr lang="de-DE" sz="1600" dirty="0" err="1"/>
              <a:t>be</a:t>
            </a:r>
            <a:r>
              <a:rPr lang="de-DE" sz="1600" dirty="0"/>
              <a:t> on </a:t>
            </a:r>
            <a:r>
              <a:rPr lang="de-DE" sz="1600" dirty="0" err="1"/>
              <a:t>this</a:t>
            </a:r>
            <a:r>
              <a:rPr lang="de-DE" sz="1600" dirty="0"/>
              <a:t> </a:t>
            </a:r>
            <a:r>
              <a:rPr lang="de-DE" sz="1600" dirty="0" err="1"/>
              <a:t>stage</a:t>
            </a:r>
            <a:r>
              <a:rPr lang="de-DE" sz="1600" dirty="0"/>
              <a:t> </a:t>
            </a:r>
            <a:r>
              <a:rPr lang="de-DE" sz="1600" dirty="0" err="1"/>
              <a:t>alone</a:t>
            </a:r>
            <a:r>
              <a:rPr lang="de-DE" sz="1600" dirty="0"/>
              <a:t>. My friend Erik Bais </a:t>
            </a:r>
            <a:r>
              <a:rPr lang="de-DE" sz="1600" dirty="0" err="1"/>
              <a:t>stood</a:t>
            </a:r>
            <a:r>
              <a:rPr lang="de-DE" sz="1600" dirty="0"/>
              <a:t> </a:t>
            </a:r>
            <a:r>
              <a:rPr lang="de-DE" sz="1600" dirty="0" err="1"/>
              <a:t>up</a:t>
            </a:r>
            <a:r>
              <a:rPr lang="de-DE" sz="1600" dirty="0"/>
              <a:t> in Amsterdam back in 2019 and </a:t>
            </a:r>
            <a:r>
              <a:rPr lang="de-DE" sz="1600" dirty="0" err="1"/>
              <a:t>said</a:t>
            </a:r>
            <a:r>
              <a:rPr lang="de-DE" sz="1600" dirty="0"/>
              <a:t> </a:t>
            </a:r>
            <a:r>
              <a:rPr lang="de-DE" sz="1600" dirty="0" err="1"/>
              <a:t>what</a:t>
            </a:r>
            <a:r>
              <a:rPr lang="de-DE" sz="1600" dirty="0"/>
              <a:t> </a:t>
            </a:r>
            <a:r>
              <a:rPr lang="de-DE" sz="1600" dirty="0" err="1"/>
              <a:t>many</a:t>
            </a:r>
            <a:r>
              <a:rPr lang="de-DE" sz="1600" dirty="0"/>
              <a:t> </a:t>
            </a:r>
            <a:r>
              <a:rPr lang="de-DE" sz="1600" dirty="0" err="1"/>
              <a:t>were</a:t>
            </a:r>
            <a:r>
              <a:rPr lang="de-DE" sz="1600" dirty="0"/>
              <a:t> </a:t>
            </a:r>
            <a:r>
              <a:rPr lang="de-DE" sz="1600" dirty="0" err="1"/>
              <a:t>afraid</a:t>
            </a:r>
            <a:r>
              <a:rPr lang="de-DE" sz="1600" dirty="0"/>
              <a:t> </a:t>
            </a:r>
            <a:r>
              <a:rPr lang="de-DE" sz="1600" dirty="0" err="1"/>
              <a:t>to</a:t>
            </a:r>
            <a:r>
              <a:rPr lang="de-DE" sz="1600" dirty="0"/>
              <a:t>: </a:t>
            </a:r>
            <a:r>
              <a:rPr lang="de-DE" sz="1600" i="1" dirty="0"/>
              <a:t>‘This </a:t>
            </a:r>
            <a:r>
              <a:rPr lang="de-DE" sz="1600" i="1" dirty="0" err="1"/>
              <a:t>industry</a:t>
            </a:r>
            <a:r>
              <a:rPr lang="de-DE" sz="1600" i="1" dirty="0"/>
              <a:t> </a:t>
            </a:r>
            <a:r>
              <a:rPr lang="de-DE" sz="1600" i="1" dirty="0" err="1"/>
              <a:t>is</a:t>
            </a:r>
            <a:r>
              <a:rPr lang="de-DE" sz="1600" i="1" dirty="0"/>
              <a:t> </a:t>
            </a:r>
            <a:r>
              <a:rPr lang="de-DE" sz="1600" i="1" dirty="0" err="1"/>
              <a:t>burning</a:t>
            </a:r>
            <a:r>
              <a:rPr lang="de-DE" sz="1600" i="1" dirty="0"/>
              <a:t> </a:t>
            </a:r>
            <a:r>
              <a:rPr lang="de-DE" sz="1600" i="1" dirty="0" err="1"/>
              <a:t>people</a:t>
            </a:r>
            <a:r>
              <a:rPr lang="de-DE" sz="1600" i="1" dirty="0"/>
              <a:t> out. </a:t>
            </a:r>
            <a:r>
              <a:rPr lang="de-DE" sz="1600" i="1" dirty="0" err="1"/>
              <a:t>We</a:t>
            </a:r>
            <a:r>
              <a:rPr lang="de-DE" sz="1600" i="1" dirty="0"/>
              <a:t> </a:t>
            </a:r>
            <a:r>
              <a:rPr lang="de-DE" sz="1600" i="1" dirty="0" err="1"/>
              <a:t>need</a:t>
            </a:r>
            <a:r>
              <a:rPr lang="de-DE" sz="1600" i="1" dirty="0"/>
              <a:t> </a:t>
            </a:r>
            <a:r>
              <a:rPr lang="de-DE" sz="1600" i="1" dirty="0" err="1"/>
              <a:t>to</a:t>
            </a:r>
            <a:r>
              <a:rPr lang="de-DE" sz="1600" i="1" dirty="0"/>
              <a:t> </a:t>
            </a:r>
            <a:r>
              <a:rPr lang="de-DE" sz="1600" i="1" dirty="0" err="1"/>
              <a:t>change</a:t>
            </a:r>
            <a:r>
              <a:rPr lang="de-DE" sz="1600" i="1" dirty="0"/>
              <a:t> – </a:t>
            </a:r>
            <a:r>
              <a:rPr lang="de-DE" sz="1600" i="1" dirty="0" err="1"/>
              <a:t>now</a:t>
            </a:r>
            <a:r>
              <a:rPr lang="de-DE" sz="1600" i="1" dirty="0"/>
              <a:t>.’</a:t>
            </a:r>
            <a:r>
              <a:rPr lang="de-DE" sz="1600" dirty="0"/>
              <a:t> </a:t>
            </a:r>
            <a:r>
              <a:rPr lang="de-DE" sz="1600" dirty="0" err="1"/>
              <a:t>We</a:t>
            </a:r>
            <a:r>
              <a:rPr lang="de-DE" sz="1600" dirty="0"/>
              <a:t> </a:t>
            </a:r>
            <a:r>
              <a:rPr lang="de-DE" sz="1600" dirty="0" err="1"/>
              <a:t>had</a:t>
            </a:r>
            <a:r>
              <a:rPr lang="de-DE" sz="1600" dirty="0"/>
              <a:t> planned </a:t>
            </a:r>
            <a:r>
              <a:rPr lang="de-DE" sz="1600" dirty="0" err="1"/>
              <a:t>to</a:t>
            </a:r>
            <a:r>
              <a:rPr lang="de-DE" sz="1600" dirty="0"/>
              <a:t> do </a:t>
            </a:r>
            <a:r>
              <a:rPr lang="de-DE" sz="1600" dirty="0" err="1"/>
              <a:t>this</a:t>
            </a:r>
            <a:r>
              <a:rPr lang="de-DE" sz="1600" dirty="0"/>
              <a:t> </a:t>
            </a:r>
            <a:r>
              <a:rPr lang="de-DE" sz="1600" dirty="0" err="1"/>
              <a:t>together</a:t>
            </a:r>
            <a:r>
              <a:rPr lang="de-DE" sz="1600" dirty="0"/>
              <a:t>. Today, I carry </a:t>
            </a:r>
            <a:r>
              <a:rPr lang="de-DE" sz="1600" dirty="0" err="1"/>
              <a:t>his</a:t>
            </a:r>
            <a:r>
              <a:rPr lang="de-DE" sz="1600" dirty="0"/>
              <a:t> </a:t>
            </a:r>
            <a:r>
              <a:rPr lang="de-DE" sz="1600" dirty="0" err="1"/>
              <a:t>voice</a:t>
            </a:r>
            <a:r>
              <a:rPr lang="de-DE" sz="1600" dirty="0"/>
              <a:t> </a:t>
            </a:r>
            <a:r>
              <a:rPr lang="de-DE" sz="1600" dirty="0" err="1"/>
              <a:t>with</a:t>
            </a:r>
            <a:r>
              <a:rPr lang="de-DE" sz="1600" dirty="0"/>
              <a:t> </a:t>
            </a:r>
            <a:r>
              <a:rPr lang="de-DE" sz="1600" dirty="0" err="1"/>
              <a:t>mine</a:t>
            </a:r>
            <a:r>
              <a:rPr lang="de-DE" sz="1600" dirty="0"/>
              <a:t>.”</a:t>
            </a:r>
          </a:p>
          <a:p>
            <a:endParaRPr lang="en-US" sz="1600"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Before</a:t>
            </a:r>
            <a:r>
              <a:rPr lang="de-DE" b="1" dirty="0"/>
              <a:t> </a:t>
            </a:r>
            <a:r>
              <a:rPr lang="de-DE" b="1" dirty="0" err="1"/>
              <a:t>the</a:t>
            </a:r>
            <a:r>
              <a:rPr lang="de-DE" b="1" dirty="0"/>
              <a:t> Breakdown</a:t>
            </a:r>
            <a:br>
              <a:rPr lang="de-DE" b="1" dirty="0"/>
            </a:br>
            <a:br>
              <a:rPr lang="de-DE" b="1" dirty="0"/>
            </a:br>
            <a:r>
              <a:rPr lang="de-DE" dirty="0"/>
              <a:t>“</a:t>
            </a:r>
            <a:r>
              <a:rPr lang="de-DE" dirty="0" err="1"/>
              <a:t>From</a:t>
            </a:r>
            <a:r>
              <a:rPr lang="de-DE" dirty="0"/>
              <a:t> </a:t>
            </a:r>
            <a:r>
              <a:rPr lang="de-DE" dirty="0" err="1"/>
              <a:t>the</a:t>
            </a:r>
            <a:r>
              <a:rPr lang="de-DE" dirty="0"/>
              <a:t> outside, </a:t>
            </a:r>
            <a:r>
              <a:rPr lang="de-DE" dirty="0" err="1"/>
              <a:t>my</a:t>
            </a:r>
            <a:r>
              <a:rPr lang="de-DE" dirty="0"/>
              <a:t> </a:t>
            </a:r>
            <a:r>
              <a:rPr lang="de-DE" dirty="0" err="1"/>
              <a:t>life</a:t>
            </a:r>
            <a:r>
              <a:rPr lang="de-DE" dirty="0"/>
              <a:t> </a:t>
            </a:r>
            <a:r>
              <a:rPr lang="de-DE" dirty="0" err="1"/>
              <a:t>looked</a:t>
            </a:r>
            <a:r>
              <a:rPr lang="de-DE" dirty="0"/>
              <a:t> </a:t>
            </a:r>
            <a:r>
              <a:rPr lang="de-DE" dirty="0" err="1"/>
              <a:t>great</a:t>
            </a:r>
            <a:r>
              <a:rPr lang="de-DE" dirty="0"/>
              <a:t>: </a:t>
            </a:r>
            <a:r>
              <a:rPr lang="de-DE" dirty="0" err="1"/>
              <a:t>career</a:t>
            </a:r>
            <a:r>
              <a:rPr lang="de-DE" dirty="0"/>
              <a:t>, </a:t>
            </a:r>
            <a:r>
              <a:rPr lang="de-DE" dirty="0" err="1"/>
              <a:t>success</a:t>
            </a:r>
            <a:r>
              <a:rPr lang="de-DE" dirty="0"/>
              <a:t>, </a:t>
            </a:r>
            <a:r>
              <a:rPr lang="de-DE" dirty="0" err="1"/>
              <a:t>status</a:t>
            </a:r>
            <a:r>
              <a:rPr lang="de-DE" dirty="0"/>
              <a:t>. On </a:t>
            </a:r>
            <a:r>
              <a:rPr lang="de-DE" dirty="0" err="1"/>
              <a:t>the</a:t>
            </a:r>
            <a:r>
              <a:rPr lang="de-DE" dirty="0"/>
              <a:t> </a:t>
            </a:r>
            <a:r>
              <a:rPr lang="de-DE" dirty="0" err="1"/>
              <a:t>inside</a:t>
            </a:r>
            <a:r>
              <a:rPr lang="de-DE" dirty="0"/>
              <a:t>? </a:t>
            </a:r>
            <a:r>
              <a:rPr lang="de-DE" dirty="0" err="1"/>
              <a:t>Collapse</a:t>
            </a:r>
            <a:r>
              <a:rPr lang="de-DE" dirty="0"/>
              <a:t>. </a:t>
            </a:r>
            <a:r>
              <a:rPr lang="de-DE" dirty="0" err="1"/>
              <a:t>Alcohol</a:t>
            </a:r>
            <a:r>
              <a:rPr lang="de-DE" dirty="0"/>
              <a:t>, </a:t>
            </a:r>
            <a:r>
              <a:rPr lang="de-DE" dirty="0" err="1"/>
              <a:t>drugs</a:t>
            </a:r>
            <a:r>
              <a:rPr lang="de-DE" dirty="0"/>
              <a:t>, </a:t>
            </a:r>
            <a:r>
              <a:rPr lang="de-DE" dirty="0" err="1"/>
              <a:t>constant</a:t>
            </a:r>
            <a:r>
              <a:rPr lang="de-DE" dirty="0"/>
              <a:t> </a:t>
            </a:r>
            <a:r>
              <a:rPr lang="de-DE" dirty="0" err="1"/>
              <a:t>pressure</a:t>
            </a:r>
            <a:r>
              <a:rPr lang="de-DE" dirty="0"/>
              <a:t>. I </a:t>
            </a:r>
            <a:r>
              <a:rPr lang="de-DE" dirty="0" err="1"/>
              <a:t>wore</a:t>
            </a:r>
            <a:r>
              <a:rPr lang="de-DE" dirty="0"/>
              <a:t> </a:t>
            </a:r>
            <a:r>
              <a:rPr lang="de-DE" dirty="0" err="1"/>
              <a:t>the</a:t>
            </a:r>
            <a:r>
              <a:rPr lang="de-DE" dirty="0"/>
              <a:t> </a:t>
            </a:r>
            <a:r>
              <a:rPr lang="de-DE" dirty="0" err="1"/>
              <a:t>mask</a:t>
            </a:r>
            <a:r>
              <a:rPr lang="de-DE" dirty="0"/>
              <a:t> </a:t>
            </a:r>
            <a:r>
              <a:rPr lang="de-DE" dirty="0" err="1"/>
              <a:t>of</a:t>
            </a:r>
            <a:r>
              <a:rPr lang="de-DE" dirty="0"/>
              <a:t> </a:t>
            </a:r>
            <a:r>
              <a:rPr lang="de-DE" dirty="0" err="1"/>
              <a:t>the</a:t>
            </a:r>
            <a:r>
              <a:rPr lang="de-DE" dirty="0"/>
              <a:t> reliable </a:t>
            </a:r>
            <a:r>
              <a:rPr lang="de-DE" dirty="0" err="1"/>
              <a:t>achiever</a:t>
            </a:r>
            <a:r>
              <a:rPr lang="de-DE" dirty="0"/>
              <a:t> – </a:t>
            </a:r>
            <a:r>
              <a:rPr lang="de-DE" dirty="0" err="1"/>
              <a:t>until</a:t>
            </a:r>
            <a:r>
              <a:rPr lang="de-DE" dirty="0"/>
              <a:t> </a:t>
            </a:r>
            <a:r>
              <a:rPr lang="de-DE" dirty="0" err="1"/>
              <a:t>it</a:t>
            </a:r>
            <a:r>
              <a:rPr lang="de-DE" dirty="0"/>
              <a:t> all </a:t>
            </a:r>
            <a:r>
              <a:rPr lang="de-DE" dirty="0" err="1"/>
              <a:t>fell</a:t>
            </a:r>
            <a:r>
              <a:rPr lang="de-DE" dirty="0"/>
              <a:t> apart in 2011. </a:t>
            </a:r>
            <a:r>
              <a:rPr lang="de-DE" dirty="0" err="1"/>
              <a:t>Publicly</a:t>
            </a:r>
            <a:r>
              <a:rPr lang="de-DE" dirty="0"/>
              <a:t>, and </a:t>
            </a:r>
            <a:r>
              <a:rPr lang="de-DE" dirty="0" err="1"/>
              <a:t>completely</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Who am I?</a:t>
            </a:r>
            <a:br>
              <a:rPr lang="de-DE" b="1" dirty="0"/>
            </a:br>
            <a:br>
              <a:rPr lang="de-DE" b="1" dirty="0"/>
            </a:br>
            <a:r>
              <a:rPr lang="de-DE" dirty="0"/>
              <a:t>“My </a:t>
            </a:r>
            <a:r>
              <a:rPr lang="de-DE" dirty="0" err="1"/>
              <a:t>name</a:t>
            </a:r>
            <a:r>
              <a:rPr lang="de-DE" dirty="0"/>
              <a:t> </a:t>
            </a:r>
            <a:r>
              <a:rPr lang="de-DE" dirty="0" err="1"/>
              <a:t>is</a:t>
            </a:r>
            <a:r>
              <a:rPr lang="de-DE" dirty="0"/>
              <a:t> René. In 2011, I </a:t>
            </a:r>
            <a:r>
              <a:rPr lang="de-DE" dirty="0" err="1"/>
              <a:t>stood</a:t>
            </a:r>
            <a:r>
              <a:rPr lang="de-DE" dirty="0"/>
              <a:t> on a </a:t>
            </a:r>
            <a:r>
              <a:rPr lang="de-DE" dirty="0" err="1"/>
              <a:t>train</a:t>
            </a:r>
            <a:r>
              <a:rPr lang="de-DE" dirty="0"/>
              <a:t> </a:t>
            </a:r>
            <a:r>
              <a:rPr lang="de-DE" dirty="0" err="1"/>
              <a:t>platform</a:t>
            </a:r>
            <a:r>
              <a:rPr lang="de-DE" dirty="0"/>
              <a:t> in Panketal at 2:17 in </a:t>
            </a:r>
            <a:r>
              <a:rPr lang="de-DE" dirty="0" err="1"/>
              <a:t>the</a:t>
            </a:r>
            <a:r>
              <a:rPr lang="de-DE" dirty="0"/>
              <a:t> </a:t>
            </a:r>
            <a:r>
              <a:rPr lang="de-DE" dirty="0" err="1"/>
              <a:t>morning</a:t>
            </a:r>
            <a:r>
              <a:rPr lang="de-DE" dirty="0"/>
              <a:t>. I </a:t>
            </a:r>
            <a:r>
              <a:rPr lang="de-DE" dirty="0" err="1"/>
              <a:t>hadn’t</a:t>
            </a:r>
            <a:r>
              <a:rPr lang="de-DE" dirty="0"/>
              <a:t> </a:t>
            </a:r>
            <a:r>
              <a:rPr lang="de-DE" dirty="0" err="1"/>
              <a:t>slept</a:t>
            </a:r>
            <a:r>
              <a:rPr lang="de-DE" dirty="0"/>
              <a:t> in 72 </a:t>
            </a:r>
            <a:r>
              <a:rPr lang="de-DE" dirty="0" err="1"/>
              <a:t>hours</a:t>
            </a:r>
            <a:r>
              <a:rPr lang="de-DE" dirty="0"/>
              <a:t>, </a:t>
            </a:r>
            <a:r>
              <a:rPr lang="de-DE" dirty="0" err="1"/>
              <a:t>my</a:t>
            </a:r>
            <a:r>
              <a:rPr lang="de-DE" dirty="0"/>
              <a:t> </a:t>
            </a:r>
            <a:r>
              <a:rPr lang="de-DE" dirty="0" err="1"/>
              <a:t>heart</a:t>
            </a:r>
            <a:r>
              <a:rPr lang="de-DE" dirty="0"/>
              <a:t> was </a:t>
            </a:r>
            <a:r>
              <a:rPr lang="de-DE" dirty="0" err="1"/>
              <a:t>racing</a:t>
            </a:r>
            <a:r>
              <a:rPr lang="de-DE" dirty="0"/>
              <a:t>, </a:t>
            </a:r>
            <a:r>
              <a:rPr lang="de-DE" dirty="0" err="1"/>
              <a:t>my</a:t>
            </a:r>
            <a:r>
              <a:rPr lang="de-DE" dirty="0"/>
              <a:t> </a:t>
            </a:r>
            <a:r>
              <a:rPr lang="de-DE" dirty="0" err="1"/>
              <a:t>hands</a:t>
            </a:r>
            <a:r>
              <a:rPr lang="de-DE" dirty="0"/>
              <a:t> </a:t>
            </a:r>
            <a:r>
              <a:rPr lang="de-DE" dirty="0" err="1"/>
              <a:t>shaking</a:t>
            </a:r>
            <a:r>
              <a:rPr lang="de-DE" dirty="0"/>
              <a:t>. I was </a:t>
            </a:r>
            <a:r>
              <a:rPr lang="de-DE" dirty="0" err="1"/>
              <a:t>ready</a:t>
            </a:r>
            <a:r>
              <a:rPr lang="de-DE" dirty="0"/>
              <a:t> </a:t>
            </a:r>
            <a:r>
              <a:rPr lang="de-DE" dirty="0" err="1"/>
              <a:t>to</a:t>
            </a:r>
            <a:r>
              <a:rPr lang="de-DE" dirty="0"/>
              <a:t> end </a:t>
            </a:r>
            <a:r>
              <a:rPr lang="de-DE" dirty="0" err="1"/>
              <a:t>my</a:t>
            </a:r>
            <a:r>
              <a:rPr lang="de-DE" dirty="0"/>
              <a:t> </a:t>
            </a:r>
            <a:r>
              <a:rPr lang="de-DE" dirty="0" err="1"/>
              <a:t>life</a:t>
            </a:r>
            <a:r>
              <a:rPr lang="de-DE" dirty="0"/>
              <a:t>. I </a:t>
            </a:r>
            <a:r>
              <a:rPr lang="de-DE" dirty="0" err="1"/>
              <a:t>share</a:t>
            </a:r>
            <a:r>
              <a:rPr lang="de-DE" dirty="0"/>
              <a:t> </a:t>
            </a:r>
            <a:r>
              <a:rPr lang="de-DE" dirty="0" err="1"/>
              <a:t>this</a:t>
            </a:r>
            <a:r>
              <a:rPr lang="de-DE" dirty="0"/>
              <a:t> not </a:t>
            </a:r>
            <a:r>
              <a:rPr lang="de-DE" dirty="0" err="1"/>
              <a:t>for</a:t>
            </a:r>
            <a:r>
              <a:rPr lang="de-DE" dirty="0"/>
              <a:t> </a:t>
            </a:r>
            <a:r>
              <a:rPr lang="de-DE" dirty="0" err="1"/>
              <a:t>pity</a:t>
            </a:r>
            <a:r>
              <a:rPr lang="de-DE" dirty="0"/>
              <a:t> – but </a:t>
            </a:r>
            <a:r>
              <a:rPr lang="de-DE" dirty="0" err="1"/>
              <a:t>because</a:t>
            </a:r>
            <a:r>
              <a:rPr lang="de-DE" dirty="0"/>
              <a:t> I </a:t>
            </a:r>
            <a:r>
              <a:rPr lang="de-DE" dirty="0" err="1"/>
              <a:t>survived</a:t>
            </a:r>
            <a:r>
              <a:rPr lang="de-DE" dirty="0"/>
              <a:t> </a:t>
            </a:r>
            <a:r>
              <a:rPr lang="de-DE" dirty="0" err="1"/>
              <a:t>when</a:t>
            </a:r>
            <a:r>
              <a:rPr lang="de-DE" dirty="0"/>
              <a:t> </a:t>
            </a:r>
            <a:r>
              <a:rPr lang="de-DE" dirty="0" err="1"/>
              <a:t>too</a:t>
            </a:r>
            <a:r>
              <a:rPr lang="de-DE" dirty="0"/>
              <a:t> </a:t>
            </a:r>
            <a:r>
              <a:rPr lang="de-DE" dirty="0" err="1"/>
              <a:t>many</a:t>
            </a:r>
            <a:r>
              <a:rPr lang="de-DE" dirty="0"/>
              <a:t> </a:t>
            </a:r>
            <a:r>
              <a:rPr lang="de-DE" dirty="0" err="1"/>
              <a:t>of</a:t>
            </a:r>
            <a:r>
              <a:rPr lang="de-DE" dirty="0"/>
              <a:t> </a:t>
            </a:r>
            <a:r>
              <a:rPr lang="de-DE" dirty="0" err="1"/>
              <a:t>our</a:t>
            </a:r>
            <a:r>
              <a:rPr lang="de-DE" dirty="0"/>
              <a:t> </a:t>
            </a:r>
            <a:r>
              <a:rPr lang="de-DE" dirty="0" err="1"/>
              <a:t>colleagues</a:t>
            </a:r>
            <a:r>
              <a:rPr lang="de-DE" dirty="0"/>
              <a:t> </a:t>
            </a:r>
            <a:r>
              <a:rPr lang="de-DE" dirty="0" err="1"/>
              <a:t>did</a:t>
            </a:r>
            <a:r>
              <a:rPr lang="de-DE" dirty="0"/>
              <a:t> not.”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The </a:t>
            </a:r>
            <a:r>
              <a:rPr lang="de-DE" b="1" dirty="0" err="1"/>
              <a:t>Turning</a:t>
            </a:r>
            <a:r>
              <a:rPr lang="de-DE" b="1" dirty="0"/>
              <a:t> </a:t>
            </a:r>
            <a:r>
              <a:rPr lang="de-DE" b="1" dirty="0" err="1"/>
              <a:t>Poin</a:t>
            </a:r>
            <a:br>
              <a:rPr lang="de-DE" b="1" dirty="0"/>
            </a:br>
            <a:endParaRPr lang="de-DE" b="1" dirty="0"/>
          </a:p>
          <a:p>
            <a:r>
              <a:rPr lang="de-DE" dirty="0"/>
              <a:t>“</a:t>
            </a:r>
            <a:r>
              <a:rPr lang="de-DE" dirty="0" err="1"/>
              <a:t>Three</a:t>
            </a:r>
            <a:r>
              <a:rPr lang="de-DE" dirty="0"/>
              <a:t> </a:t>
            </a:r>
            <a:r>
              <a:rPr lang="de-DE" dirty="0" err="1"/>
              <a:t>months</a:t>
            </a:r>
            <a:r>
              <a:rPr lang="de-DE" dirty="0"/>
              <a:t> in </a:t>
            </a:r>
            <a:r>
              <a:rPr lang="de-DE" dirty="0" err="1"/>
              <a:t>psychiatric</a:t>
            </a:r>
            <a:r>
              <a:rPr lang="de-DE" dirty="0"/>
              <a:t> care. Six </a:t>
            </a:r>
            <a:r>
              <a:rPr lang="de-DE" dirty="0" err="1"/>
              <a:t>months</a:t>
            </a:r>
            <a:r>
              <a:rPr lang="de-DE" dirty="0"/>
              <a:t> </a:t>
            </a:r>
            <a:r>
              <a:rPr lang="de-DE" dirty="0" err="1"/>
              <a:t>of</a:t>
            </a:r>
            <a:r>
              <a:rPr lang="de-DE" dirty="0"/>
              <a:t> </a:t>
            </a:r>
            <a:r>
              <a:rPr lang="de-DE" dirty="0" err="1"/>
              <a:t>rehab</a:t>
            </a:r>
            <a:r>
              <a:rPr lang="de-DE" dirty="0"/>
              <a:t>. A </a:t>
            </a:r>
            <a:r>
              <a:rPr lang="de-DE" dirty="0" err="1"/>
              <a:t>year</a:t>
            </a:r>
            <a:r>
              <a:rPr lang="de-DE" dirty="0"/>
              <a:t> </a:t>
            </a:r>
            <a:r>
              <a:rPr lang="de-DE" dirty="0" err="1"/>
              <a:t>away</a:t>
            </a:r>
            <a:r>
              <a:rPr lang="de-DE" dirty="0"/>
              <a:t> </a:t>
            </a:r>
            <a:r>
              <a:rPr lang="de-DE" dirty="0" err="1"/>
              <a:t>from</a:t>
            </a:r>
            <a:r>
              <a:rPr lang="de-DE" dirty="0"/>
              <a:t> </a:t>
            </a:r>
            <a:r>
              <a:rPr lang="de-DE" dirty="0" err="1"/>
              <a:t>work</a:t>
            </a:r>
            <a:r>
              <a:rPr lang="de-DE" dirty="0"/>
              <a:t> – </a:t>
            </a:r>
            <a:r>
              <a:rPr lang="de-DE" dirty="0" err="1"/>
              <a:t>no</a:t>
            </a:r>
            <a:r>
              <a:rPr lang="de-DE" dirty="0"/>
              <a:t> </a:t>
            </a:r>
            <a:r>
              <a:rPr lang="de-DE" dirty="0" err="1"/>
              <a:t>laptop</a:t>
            </a:r>
            <a:r>
              <a:rPr lang="de-DE" dirty="0"/>
              <a:t>, </a:t>
            </a:r>
            <a:r>
              <a:rPr lang="de-DE" dirty="0" err="1"/>
              <a:t>no</a:t>
            </a:r>
            <a:r>
              <a:rPr lang="de-DE" dirty="0"/>
              <a:t> </a:t>
            </a:r>
            <a:r>
              <a:rPr lang="de-DE" dirty="0" err="1"/>
              <a:t>smartphone</a:t>
            </a:r>
            <a:r>
              <a:rPr lang="de-DE" dirty="0"/>
              <a:t>. Just </a:t>
            </a:r>
            <a:r>
              <a:rPr lang="de-DE" dirty="0" err="1"/>
              <a:t>the</a:t>
            </a:r>
            <a:r>
              <a:rPr lang="de-DE" dirty="0"/>
              <a:t> </a:t>
            </a:r>
            <a:r>
              <a:rPr lang="de-DE" dirty="0" err="1"/>
              <a:t>hard</a:t>
            </a:r>
            <a:r>
              <a:rPr lang="de-DE" dirty="0"/>
              <a:t> </a:t>
            </a:r>
            <a:r>
              <a:rPr lang="de-DE" dirty="0" err="1"/>
              <a:t>work</a:t>
            </a:r>
            <a:r>
              <a:rPr lang="de-DE" dirty="0"/>
              <a:t> </a:t>
            </a:r>
            <a:r>
              <a:rPr lang="de-DE" dirty="0" err="1"/>
              <a:t>of</a:t>
            </a:r>
            <a:r>
              <a:rPr lang="de-DE" dirty="0"/>
              <a:t> </a:t>
            </a:r>
            <a:r>
              <a:rPr lang="de-DE" dirty="0" err="1"/>
              <a:t>learning</a:t>
            </a:r>
            <a:r>
              <a:rPr lang="de-DE" dirty="0"/>
              <a:t> </a:t>
            </a:r>
            <a:r>
              <a:rPr lang="de-DE" dirty="0" err="1"/>
              <a:t>to</a:t>
            </a:r>
            <a:r>
              <a:rPr lang="de-DE" dirty="0"/>
              <a:t> </a:t>
            </a:r>
            <a:r>
              <a:rPr lang="de-DE" dirty="0" err="1"/>
              <a:t>breathe</a:t>
            </a:r>
            <a:r>
              <a:rPr lang="de-DE" dirty="0"/>
              <a:t>, </a:t>
            </a:r>
            <a:r>
              <a:rPr lang="de-DE" dirty="0" err="1"/>
              <a:t>to</a:t>
            </a:r>
            <a:r>
              <a:rPr lang="de-DE" dirty="0"/>
              <a:t> </a:t>
            </a:r>
            <a:r>
              <a:rPr lang="de-DE" dirty="0" err="1"/>
              <a:t>sleep</a:t>
            </a:r>
            <a:r>
              <a:rPr lang="de-DE" dirty="0"/>
              <a:t>, </a:t>
            </a:r>
            <a:r>
              <a:rPr lang="de-DE" dirty="0" err="1"/>
              <a:t>to</a:t>
            </a:r>
            <a:r>
              <a:rPr lang="de-DE" dirty="0"/>
              <a:t> live </a:t>
            </a:r>
            <a:r>
              <a:rPr lang="de-DE" dirty="0" err="1"/>
              <a:t>again</a:t>
            </a:r>
            <a:r>
              <a:rPr lang="de-DE" dirty="0"/>
              <a:t>. </a:t>
            </a:r>
            <a:r>
              <a:rPr lang="de-DE" dirty="0" err="1"/>
              <a:t>It</a:t>
            </a:r>
            <a:r>
              <a:rPr lang="de-DE" dirty="0"/>
              <a:t> </a:t>
            </a:r>
            <a:r>
              <a:rPr lang="de-DE" dirty="0" err="1"/>
              <a:t>saved</a:t>
            </a:r>
            <a:r>
              <a:rPr lang="de-DE" dirty="0"/>
              <a:t> me. And </a:t>
            </a:r>
            <a:r>
              <a:rPr lang="de-DE" dirty="0" err="1"/>
              <a:t>my</a:t>
            </a:r>
            <a:r>
              <a:rPr lang="de-DE" dirty="0"/>
              <a:t> </a:t>
            </a:r>
            <a:r>
              <a:rPr lang="de-DE" dirty="0" err="1"/>
              <a:t>wife</a:t>
            </a:r>
            <a:r>
              <a:rPr lang="de-DE" dirty="0"/>
              <a:t> </a:t>
            </a:r>
            <a:r>
              <a:rPr lang="de-DE" dirty="0" err="1"/>
              <a:t>stood</a:t>
            </a:r>
            <a:r>
              <a:rPr lang="de-DE" dirty="0"/>
              <a:t> </a:t>
            </a:r>
            <a:r>
              <a:rPr lang="de-DE" dirty="0" err="1"/>
              <a:t>by</a:t>
            </a:r>
            <a:r>
              <a:rPr lang="de-DE" dirty="0"/>
              <a:t> </a:t>
            </a:r>
            <a:r>
              <a:rPr lang="de-DE" dirty="0" err="1"/>
              <a:t>me</a:t>
            </a:r>
            <a:r>
              <a:rPr lang="de-DE" dirty="0"/>
              <a:t> </a:t>
            </a:r>
            <a:r>
              <a:rPr lang="de-DE" dirty="0" err="1"/>
              <a:t>through</a:t>
            </a:r>
            <a:r>
              <a:rPr lang="de-DE" dirty="0"/>
              <a:t> </a:t>
            </a:r>
            <a:r>
              <a:rPr lang="de-DE" dirty="0" err="1"/>
              <a:t>it</a:t>
            </a:r>
            <a:r>
              <a:rPr lang="de-DE" dirty="0"/>
              <a:t> all. The </a:t>
            </a:r>
            <a:r>
              <a:rPr lang="de-DE" dirty="0" err="1"/>
              <a:t>moment</a:t>
            </a:r>
            <a:r>
              <a:rPr lang="de-DE" dirty="0"/>
              <a:t> I </a:t>
            </a:r>
            <a:r>
              <a:rPr lang="de-DE" dirty="0" err="1"/>
              <a:t>admitted</a:t>
            </a:r>
            <a:r>
              <a:rPr lang="de-DE" dirty="0"/>
              <a:t> </a:t>
            </a:r>
            <a:r>
              <a:rPr lang="de-DE" i="1" dirty="0"/>
              <a:t>‘</a:t>
            </a:r>
            <a:r>
              <a:rPr lang="de-DE" i="1" dirty="0" err="1"/>
              <a:t>I’m</a:t>
            </a:r>
            <a:r>
              <a:rPr lang="de-DE" i="1" dirty="0"/>
              <a:t> not okay’</a:t>
            </a:r>
            <a:r>
              <a:rPr lang="de-DE" dirty="0"/>
              <a:t> was </a:t>
            </a:r>
            <a:r>
              <a:rPr lang="de-DE" dirty="0" err="1"/>
              <a:t>the</a:t>
            </a:r>
            <a:r>
              <a:rPr lang="de-DE" dirty="0"/>
              <a:t> </a:t>
            </a:r>
            <a:r>
              <a:rPr lang="de-DE" dirty="0" err="1"/>
              <a:t>moment</a:t>
            </a:r>
            <a:r>
              <a:rPr lang="de-DE" dirty="0"/>
              <a:t> I </a:t>
            </a:r>
            <a:r>
              <a:rPr lang="de-DE" dirty="0" err="1"/>
              <a:t>began</a:t>
            </a:r>
            <a:r>
              <a:rPr lang="de-DE" dirty="0"/>
              <a:t> </a:t>
            </a:r>
            <a:r>
              <a:rPr lang="de-DE" dirty="0" err="1"/>
              <a:t>to</a:t>
            </a:r>
            <a:r>
              <a:rPr lang="de-DE" dirty="0"/>
              <a:t> </a:t>
            </a:r>
            <a:r>
              <a:rPr lang="de-DE" dirty="0" err="1"/>
              <a:t>heal</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Why</a:t>
            </a:r>
            <a:r>
              <a:rPr lang="de-DE" b="1" dirty="0"/>
              <a:t> I </a:t>
            </a:r>
            <a:r>
              <a:rPr lang="de-DE" b="1" dirty="0" err="1"/>
              <a:t>Speak</a:t>
            </a:r>
            <a:br>
              <a:rPr lang="de-DE" b="1" dirty="0"/>
            </a:br>
            <a:br>
              <a:rPr lang="de-DE" b="1" dirty="0"/>
            </a:br>
            <a:br>
              <a:rPr lang="de-DE" b="1" dirty="0"/>
            </a:br>
            <a:r>
              <a:rPr lang="de-DE" dirty="0"/>
              <a:t>“I </a:t>
            </a:r>
            <a:r>
              <a:rPr lang="de-DE" dirty="0" err="1"/>
              <a:t>speak</a:t>
            </a:r>
            <a:r>
              <a:rPr lang="de-DE" dirty="0"/>
              <a:t> </a:t>
            </a:r>
            <a:r>
              <a:rPr lang="de-DE" dirty="0" err="1"/>
              <a:t>because</a:t>
            </a:r>
            <a:r>
              <a:rPr lang="de-DE" dirty="0"/>
              <a:t> </a:t>
            </a:r>
            <a:r>
              <a:rPr lang="de-DE" dirty="0" err="1"/>
              <a:t>silence</a:t>
            </a:r>
            <a:r>
              <a:rPr lang="de-DE" dirty="0"/>
              <a:t> </a:t>
            </a:r>
            <a:r>
              <a:rPr lang="de-DE" dirty="0" err="1"/>
              <a:t>kills</a:t>
            </a:r>
            <a:r>
              <a:rPr lang="de-DE" dirty="0"/>
              <a:t>. In </a:t>
            </a:r>
            <a:r>
              <a:rPr lang="de-DE" dirty="0" err="1"/>
              <a:t>the</a:t>
            </a:r>
            <a:r>
              <a:rPr lang="de-DE" dirty="0"/>
              <a:t> 13 </a:t>
            </a:r>
            <a:r>
              <a:rPr lang="de-DE" dirty="0" err="1"/>
              <a:t>years</a:t>
            </a:r>
            <a:r>
              <a:rPr lang="de-DE" dirty="0"/>
              <a:t> </a:t>
            </a:r>
            <a:r>
              <a:rPr lang="de-DE" dirty="0" err="1"/>
              <a:t>since</a:t>
            </a:r>
            <a:r>
              <a:rPr lang="de-DE" dirty="0"/>
              <a:t> </a:t>
            </a:r>
            <a:r>
              <a:rPr lang="de-DE" dirty="0" err="1"/>
              <a:t>my</a:t>
            </a:r>
            <a:r>
              <a:rPr lang="de-DE" dirty="0"/>
              <a:t> breakdown, </a:t>
            </a:r>
            <a:r>
              <a:rPr lang="de-DE" dirty="0" err="1"/>
              <a:t>I’ve</a:t>
            </a:r>
            <a:r>
              <a:rPr lang="de-DE" dirty="0"/>
              <a:t> </a:t>
            </a:r>
            <a:r>
              <a:rPr lang="de-DE" dirty="0" err="1"/>
              <a:t>been</a:t>
            </a:r>
            <a:r>
              <a:rPr lang="de-DE" dirty="0"/>
              <a:t> </a:t>
            </a:r>
            <a:r>
              <a:rPr lang="de-DE" dirty="0" err="1"/>
              <a:t>to</a:t>
            </a:r>
            <a:r>
              <a:rPr lang="de-DE" dirty="0"/>
              <a:t> </a:t>
            </a:r>
            <a:r>
              <a:rPr lang="de-DE" dirty="0" err="1"/>
              <a:t>funerals</a:t>
            </a:r>
            <a:r>
              <a:rPr lang="de-DE" dirty="0"/>
              <a:t> </a:t>
            </a:r>
            <a:r>
              <a:rPr lang="de-DE" dirty="0" err="1"/>
              <a:t>of</a:t>
            </a:r>
            <a:r>
              <a:rPr lang="de-DE" dirty="0"/>
              <a:t> </a:t>
            </a:r>
            <a:r>
              <a:rPr lang="de-DE" dirty="0" err="1"/>
              <a:t>colleagues</a:t>
            </a:r>
            <a:r>
              <a:rPr lang="de-DE" dirty="0"/>
              <a:t> </a:t>
            </a:r>
            <a:r>
              <a:rPr lang="de-DE" dirty="0" err="1"/>
              <a:t>who</a:t>
            </a:r>
            <a:r>
              <a:rPr lang="de-DE" dirty="0"/>
              <a:t> </a:t>
            </a:r>
            <a:r>
              <a:rPr lang="de-DE" dirty="0" err="1"/>
              <a:t>died</a:t>
            </a:r>
            <a:r>
              <a:rPr lang="de-DE" dirty="0"/>
              <a:t> </a:t>
            </a:r>
            <a:r>
              <a:rPr lang="de-DE" dirty="0" err="1"/>
              <a:t>by</a:t>
            </a:r>
            <a:r>
              <a:rPr lang="de-DE" dirty="0"/>
              <a:t> </a:t>
            </a:r>
            <a:r>
              <a:rPr lang="de-DE" dirty="0" err="1"/>
              <a:t>suicide</a:t>
            </a:r>
            <a:r>
              <a:rPr lang="de-DE" dirty="0"/>
              <a:t>. </a:t>
            </a:r>
            <a:r>
              <a:rPr lang="de-DE" dirty="0" err="1"/>
              <a:t>I’ve</a:t>
            </a:r>
            <a:r>
              <a:rPr lang="de-DE" dirty="0"/>
              <a:t> </a:t>
            </a:r>
            <a:r>
              <a:rPr lang="de-DE" dirty="0" err="1"/>
              <a:t>watched</a:t>
            </a:r>
            <a:r>
              <a:rPr lang="de-DE" dirty="0"/>
              <a:t> </a:t>
            </a:r>
            <a:r>
              <a:rPr lang="de-DE" dirty="0" err="1"/>
              <a:t>others</a:t>
            </a:r>
            <a:r>
              <a:rPr lang="de-DE" dirty="0"/>
              <a:t> </a:t>
            </a:r>
            <a:r>
              <a:rPr lang="de-DE" dirty="0" err="1"/>
              <a:t>burn</a:t>
            </a:r>
            <a:r>
              <a:rPr lang="de-DE" dirty="0"/>
              <a:t> out and </a:t>
            </a:r>
            <a:r>
              <a:rPr lang="de-DE" dirty="0" err="1"/>
              <a:t>leave</a:t>
            </a:r>
            <a:r>
              <a:rPr lang="de-DE" dirty="0"/>
              <a:t> </a:t>
            </a:r>
            <a:r>
              <a:rPr lang="de-DE" dirty="0" err="1"/>
              <a:t>the</a:t>
            </a:r>
            <a:r>
              <a:rPr lang="de-DE" dirty="0"/>
              <a:t> </a:t>
            </a:r>
            <a:r>
              <a:rPr lang="de-DE" dirty="0" err="1"/>
              <a:t>industry</a:t>
            </a:r>
            <a:r>
              <a:rPr lang="de-DE" dirty="0"/>
              <a:t>. And </a:t>
            </a:r>
            <a:r>
              <a:rPr lang="de-DE" dirty="0" err="1"/>
              <a:t>I’ve</a:t>
            </a:r>
            <a:r>
              <a:rPr lang="de-DE" dirty="0"/>
              <a:t> </a:t>
            </a:r>
            <a:r>
              <a:rPr lang="de-DE" dirty="0" err="1"/>
              <a:t>seen</a:t>
            </a:r>
            <a:r>
              <a:rPr lang="de-DE" dirty="0"/>
              <a:t> </a:t>
            </a:r>
            <a:r>
              <a:rPr lang="de-DE" dirty="0" err="1"/>
              <a:t>companies</a:t>
            </a:r>
            <a:r>
              <a:rPr lang="de-DE" dirty="0"/>
              <a:t> </a:t>
            </a:r>
            <a:r>
              <a:rPr lang="de-DE" dirty="0" err="1"/>
              <a:t>parade</a:t>
            </a:r>
            <a:r>
              <a:rPr lang="de-DE" dirty="0"/>
              <a:t> ‘</a:t>
            </a:r>
            <a:r>
              <a:rPr lang="de-DE" dirty="0" err="1"/>
              <a:t>wellness</a:t>
            </a:r>
            <a:r>
              <a:rPr lang="de-DE" dirty="0"/>
              <a:t> </a:t>
            </a:r>
            <a:r>
              <a:rPr lang="de-DE" dirty="0" err="1"/>
              <a:t>programs</a:t>
            </a:r>
            <a:r>
              <a:rPr lang="de-DE" dirty="0"/>
              <a:t>’ </a:t>
            </a:r>
            <a:r>
              <a:rPr lang="de-DE" dirty="0" err="1"/>
              <a:t>that</a:t>
            </a:r>
            <a:r>
              <a:rPr lang="de-DE" dirty="0"/>
              <a:t> </a:t>
            </a:r>
            <a:r>
              <a:rPr lang="de-DE" dirty="0" err="1"/>
              <a:t>were</a:t>
            </a:r>
            <a:r>
              <a:rPr lang="de-DE" dirty="0"/>
              <a:t> </a:t>
            </a:r>
            <a:r>
              <a:rPr lang="de-DE" dirty="0" err="1"/>
              <a:t>nothing</a:t>
            </a:r>
            <a:r>
              <a:rPr lang="de-DE" dirty="0"/>
              <a:t> but PR. But </a:t>
            </a:r>
            <a:r>
              <a:rPr lang="de-DE" dirty="0" err="1"/>
              <a:t>every</a:t>
            </a:r>
            <a:r>
              <a:rPr lang="de-DE" dirty="0"/>
              <a:t> time I </a:t>
            </a:r>
            <a:r>
              <a:rPr lang="de-DE" dirty="0" err="1"/>
              <a:t>share</a:t>
            </a:r>
            <a:r>
              <a:rPr lang="de-DE" dirty="0"/>
              <a:t> </a:t>
            </a:r>
            <a:r>
              <a:rPr lang="de-DE" dirty="0" err="1"/>
              <a:t>my</a:t>
            </a:r>
            <a:r>
              <a:rPr lang="de-DE" dirty="0"/>
              <a:t> </a:t>
            </a:r>
            <a:r>
              <a:rPr lang="de-DE" dirty="0" err="1"/>
              <a:t>story</a:t>
            </a:r>
            <a:r>
              <a:rPr lang="de-DE" dirty="0"/>
              <a:t>, </a:t>
            </a:r>
            <a:r>
              <a:rPr lang="de-DE" dirty="0" err="1"/>
              <a:t>someone</a:t>
            </a:r>
            <a:r>
              <a:rPr lang="de-DE" dirty="0"/>
              <a:t> </a:t>
            </a:r>
            <a:r>
              <a:rPr lang="de-DE" dirty="0" err="1"/>
              <a:t>says</a:t>
            </a:r>
            <a:r>
              <a:rPr lang="de-DE" dirty="0"/>
              <a:t>: </a:t>
            </a:r>
            <a:r>
              <a:rPr lang="de-DE" i="1" dirty="0"/>
              <a:t>‘</a:t>
            </a:r>
            <a:r>
              <a:rPr lang="de-DE" i="1" dirty="0" err="1"/>
              <a:t>Thank</a:t>
            </a:r>
            <a:r>
              <a:rPr lang="de-DE" i="1" dirty="0"/>
              <a:t> </a:t>
            </a:r>
            <a:r>
              <a:rPr lang="de-DE" i="1" dirty="0" err="1"/>
              <a:t>you</a:t>
            </a:r>
            <a:r>
              <a:rPr lang="de-DE" i="1" dirty="0"/>
              <a:t> – I </a:t>
            </a:r>
            <a:r>
              <a:rPr lang="de-DE" i="1" dirty="0" err="1"/>
              <a:t>thought</a:t>
            </a:r>
            <a:r>
              <a:rPr lang="de-DE" i="1" dirty="0"/>
              <a:t> I was </a:t>
            </a:r>
            <a:r>
              <a:rPr lang="de-DE" i="1" dirty="0" err="1"/>
              <a:t>the</a:t>
            </a:r>
            <a:r>
              <a:rPr lang="de-DE" i="1" dirty="0"/>
              <a:t> </a:t>
            </a:r>
            <a:r>
              <a:rPr lang="de-DE" i="1" dirty="0" err="1"/>
              <a:t>only</a:t>
            </a:r>
            <a:r>
              <a:rPr lang="de-DE" i="1" dirty="0"/>
              <a:t> </a:t>
            </a:r>
            <a:r>
              <a:rPr lang="de-DE" i="1" dirty="0" err="1"/>
              <a:t>one</a:t>
            </a:r>
            <a:r>
              <a:rPr lang="de-DE" i="1" dirty="0"/>
              <a:t>.’</a:t>
            </a:r>
            <a:r>
              <a:rPr lang="de-DE" dirty="0"/>
              <a:t> </a:t>
            </a:r>
            <a:r>
              <a:rPr lang="de-DE" dirty="0" err="1"/>
              <a:t>That’s</a:t>
            </a:r>
            <a:r>
              <a:rPr lang="de-DE" dirty="0"/>
              <a:t> </a:t>
            </a:r>
            <a:r>
              <a:rPr lang="de-DE" dirty="0" err="1"/>
              <a:t>why</a:t>
            </a:r>
            <a:r>
              <a:rPr lang="de-DE" dirty="0"/>
              <a:t> I </a:t>
            </a:r>
            <a:r>
              <a:rPr lang="de-DE" dirty="0" err="1"/>
              <a:t>speak</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The Reality in Tech</a:t>
            </a:r>
            <a:endParaRPr lang="de-DE" dirty="0"/>
          </a:p>
          <a:p>
            <a:br>
              <a:rPr lang="de-DE" dirty="0"/>
            </a:br>
            <a:r>
              <a:rPr lang="de-DE" dirty="0"/>
              <a:t>“</a:t>
            </a:r>
            <a:r>
              <a:rPr lang="de-DE" dirty="0" err="1"/>
              <a:t>Let’s</a:t>
            </a:r>
            <a:r>
              <a:rPr lang="de-DE" dirty="0"/>
              <a:t> </a:t>
            </a:r>
            <a:r>
              <a:rPr lang="de-DE" dirty="0" err="1"/>
              <a:t>be</a:t>
            </a:r>
            <a:r>
              <a:rPr lang="de-DE" dirty="0"/>
              <a:t> real: </a:t>
            </a:r>
            <a:r>
              <a:rPr lang="de-DE" dirty="0" err="1"/>
              <a:t>this</a:t>
            </a:r>
            <a:r>
              <a:rPr lang="de-DE" dirty="0"/>
              <a:t> </a:t>
            </a:r>
            <a:r>
              <a:rPr lang="de-DE" dirty="0" err="1"/>
              <a:t>industry</a:t>
            </a:r>
            <a:r>
              <a:rPr lang="de-DE" dirty="0"/>
              <a:t> </a:t>
            </a:r>
            <a:r>
              <a:rPr lang="de-DE" dirty="0" err="1"/>
              <a:t>runs</a:t>
            </a:r>
            <a:r>
              <a:rPr lang="de-DE" dirty="0"/>
              <a:t> on </a:t>
            </a:r>
            <a:r>
              <a:rPr lang="de-DE" dirty="0" err="1"/>
              <a:t>relentless</a:t>
            </a:r>
            <a:r>
              <a:rPr lang="de-DE" dirty="0"/>
              <a:t> </a:t>
            </a:r>
            <a:r>
              <a:rPr lang="de-DE" dirty="0" err="1"/>
              <a:t>speed</a:t>
            </a:r>
            <a:r>
              <a:rPr lang="de-DE" dirty="0"/>
              <a:t>. Sprint after </a:t>
            </a:r>
            <a:r>
              <a:rPr lang="de-DE" dirty="0" err="1"/>
              <a:t>sprint</a:t>
            </a:r>
            <a:r>
              <a:rPr lang="de-DE" dirty="0"/>
              <a:t>, release after release. 76% </a:t>
            </a:r>
            <a:r>
              <a:rPr lang="de-DE" dirty="0" err="1"/>
              <a:t>feel</a:t>
            </a:r>
            <a:r>
              <a:rPr lang="de-DE" dirty="0"/>
              <a:t> </a:t>
            </a:r>
            <a:r>
              <a:rPr lang="de-DE" dirty="0" err="1"/>
              <a:t>constantly</a:t>
            </a:r>
            <a:r>
              <a:rPr lang="de-DE" dirty="0"/>
              <a:t> </a:t>
            </a:r>
            <a:r>
              <a:rPr lang="de-DE" dirty="0" err="1"/>
              <a:t>rushed</a:t>
            </a:r>
            <a:r>
              <a:rPr lang="de-DE" dirty="0"/>
              <a:t>, 62% </a:t>
            </a:r>
            <a:r>
              <a:rPr lang="de-DE" dirty="0" err="1"/>
              <a:t>feel</a:t>
            </a:r>
            <a:r>
              <a:rPr lang="de-DE" dirty="0"/>
              <a:t> </a:t>
            </a:r>
            <a:r>
              <a:rPr lang="de-DE" dirty="0" err="1"/>
              <a:t>isolated</a:t>
            </a:r>
            <a:r>
              <a:rPr lang="de-DE" dirty="0"/>
              <a:t>, 83% battle </a:t>
            </a:r>
            <a:r>
              <a:rPr lang="de-DE" dirty="0" err="1"/>
              <a:t>impostor</a:t>
            </a:r>
            <a:r>
              <a:rPr lang="de-DE" dirty="0"/>
              <a:t> </a:t>
            </a:r>
            <a:r>
              <a:rPr lang="de-DE" dirty="0" err="1"/>
              <a:t>syndrome</a:t>
            </a:r>
            <a:r>
              <a:rPr lang="de-DE" dirty="0"/>
              <a:t>. Behind </a:t>
            </a:r>
            <a:r>
              <a:rPr lang="de-DE" dirty="0" err="1"/>
              <a:t>the</a:t>
            </a:r>
            <a:r>
              <a:rPr lang="de-DE" dirty="0"/>
              <a:t> </a:t>
            </a:r>
            <a:r>
              <a:rPr lang="de-DE" dirty="0" err="1"/>
              <a:t>wins</a:t>
            </a:r>
            <a:r>
              <a:rPr lang="de-DE" dirty="0"/>
              <a:t> and </a:t>
            </a:r>
            <a:r>
              <a:rPr lang="de-DE" dirty="0" err="1"/>
              <a:t>the</a:t>
            </a:r>
            <a:r>
              <a:rPr lang="de-DE" dirty="0"/>
              <a:t> </a:t>
            </a:r>
            <a:r>
              <a:rPr lang="de-DE" dirty="0" err="1"/>
              <a:t>polished</a:t>
            </a:r>
            <a:r>
              <a:rPr lang="de-DE" dirty="0"/>
              <a:t> </a:t>
            </a:r>
            <a:r>
              <a:rPr lang="de-DE" dirty="0" err="1"/>
              <a:t>updates</a:t>
            </a:r>
            <a:r>
              <a:rPr lang="de-DE" dirty="0"/>
              <a:t>, </a:t>
            </a:r>
            <a:r>
              <a:rPr lang="de-DE" dirty="0" err="1"/>
              <a:t>there’s</a:t>
            </a:r>
            <a:r>
              <a:rPr lang="de-DE" dirty="0"/>
              <a:t> </a:t>
            </a:r>
            <a:r>
              <a:rPr lang="de-DE" dirty="0" err="1"/>
              <a:t>often</a:t>
            </a:r>
            <a:r>
              <a:rPr lang="de-DE" dirty="0"/>
              <a:t> </a:t>
            </a:r>
            <a:r>
              <a:rPr lang="de-DE" dirty="0" err="1"/>
              <a:t>hidden</a:t>
            </a:r>
            <a:r>
              <a:rPr lang="de-DE" dirty="0"/>
              <a:t> </a:t>
            </a:r>
            <a:r>
              <a:rPr lang="de-DE" dirty="0" err="1"/>
              <a:t>pain</a:t>
            </a:r>
            <a:r>
              <a:rPr lang="de-DE"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The Invisible </a:t>
            </a:r>
            <a:r>
              <a:rPr lang="de-DE" b="1" dirty="0" err="1"/>
              <a:t>Weight</a:t>
            </a:r>
            <a:r>
              <a:rPr lang="de-DE" b="1" dirty="0"/>
              <a:t> I–III</a:t>
            </a:r>
            <a:br>
              <a:rPr lang="de-DE" b="1" dirty="0"/>
            </a:br>
            <a:br>
              <a:rPr lang="de-DE" b="1" dirty="0"/>
            </a:br>
            <a:r>
              <a:rPr lang="de-DE" dirty="0"/>
              <a:t>“</a:t>
            </a:r>
            <a:r>
              <a:rPr lang="de-DE" dirty="0" err="1"/>
              <a:t>Perfectionism</a:t>
            </a:r>
            <a:r>
              <a:rPr lang="de-DE" dirty="0"/>
              <a:t>, lack </a:t>
            </a:r>
            <a:r>
              <a:rPr lang="de-DE" dirty="0" err="1"/>
              <a:t>of</a:t>
            </a:r>
            <a:r>
              <a:rPr lang="de-DE" dirty="0"/>
              <a:t> </a:t>
            </a:r>
            <a:r>
              <a:rPr lang="de-DE" dirty="0" err="1"/>
              <a:t>trust</a:t>
            </a:r>
            <a:r>
              <a:rPr lang="de-DE" dirty="0"/>
              <a:t>, </a:t>
            </a:r>
            <a:r>
              <a:rPr lang="de-DE" dirty="0" err="1"/>
              <a:t>constant</a:t>
            </a:r>
            <a:r>
              <a:rPr lang="de-DE" dirty="0"/>
              <a:t> stress. Office Gossip, high </a:t>
            </a:r>
            <a:r>
              <a:rPr lang="de-DE" dirty="0" err="1"/>
              <a:t>turnover</a:t>
            </a:r>
            <a:r>
              <a:rPr lang="de-DE" dirty="0"/>
              <a:t>, </a:t>
            </a:r>
            <a:r>
              <a:rPr lang="de-DE" dirty="0" err="1"/>
              <a:t>blurred</a:t>
            </a:r>
            <a:r>
              <a:rPr lang="de-DE" dirty="0"/>
              <a:t> </a:t>
            </a:r>
            <a:r>
              <a:rPr lang="de-DE" dirty="0" err="1"/>
              <a:t>boundaries</a:t>
            </a:r>
            <a:r>
              <a:rPr lang="de-DE" dirty="0"/>
              <a:t> </a:t>
            </a:r>
            <a:r>
              <a:rPr lang="de-DE" dirty="0" err="1"/>
              <a:t>between</a:t>
            </a:r>
            <a:r>
              <a:rPr lang="de-DE" dirty="0"/>
              <a:t> </a:t>
            </a:r>
            <a:r>
              <a:rPr lang="de-DE" dirty="0" err="1"/>
              <a:t>work</a:t>
            </a:r>
            <a:r>
              <a:rPr lang="de-DE" dirty="0"/>
              <a:t> and </a:t>
            </a:r>
            <a:r>
              <a:rPr lang="de-DE" dirty="0" err="1"/>
              <a:t>life</a:t>
            </a:r>
            <a:r>
              <a:rPr lang="de-DE" dirty="0"/>
              <a:t>. </a:t>
            </a:r>
            <a:r>
              <a:rPr lang="de-DE" dirty="0" err="1"/>
              <a:t>No</a:t>
            </a:r>
            <a:r>
              <a:rPr lang="de-DE" dirty="0"/>
              <a:t> </a:t>
            </a:r>
            <a:r>
              <a:rPr lang="de-DE" dirty="0" err="1"/>
              <a:t>career</a:t>
            </a:r>
            <a:r>
              <a:rPr lang="de-DE" dirty="0"/>
              <a:t> support, </a:t>
            </a:r>
            <a:r>
              <a:rPr lang="de-DE" dirty="0" err="1"/>
              <a:t>low</a:t>
            </a:r>
            <a:r>
              <a:rPr lang="de-DE" dirty="0"/>
              <a:t> </a:t>
            </a:r>
            <a:r>
              <a:rPr lang="de-DE" dirty="0" err="1"/>
              <a:t>morale</a:t>
            </a:r>
            <a:r>
              <a:rPr lang="de-DE" dirty="0"/>
              <a:t>, </a:t>
            </a:r>
            <a:r>
              <a:rPr lang="de-DE" dirty="0" err="1"/>
              <a:t>guilt</a:t>
            </a:r>
            <a:r>
              <a:rPr lang="de-DE" dirty="0"/>
              <a:t> </a:t>
            </a:r>
            <a:r>
              <a:rPr lang="de-DE" dirty="0" err="1"/>
              <a:t>for</a:t>
            </a:r>
            <a:r>
              <a:rPr lang="de-DE" dirty="0"/>
              <a:t> </a:t>
            </a:r>
            <a:r>
              <a:rPr lang="de-DE" dirty="0" err="1"/>
              <a:t>being</a:t>
            </a:r>
            <a:r>
              <a:rPr lang="de-DE" dirty="0"/>
              <a:t> sick. These </a:t>
            </a:r>
            <a:r>
              <a:rPr lang="de-DE" dirty="0" err="1"/>
              <a:t>issues</a:t>
            </a:r>
            <a:r>
              <a:rPr lang="de-DE" dirty="0"/>
              <a:t> </a:t>
            </a:r>
            <a:r>
              <a:rPr lang="de-DE" dirty="0" err="1"/>
              <a:t>quietly</a:t>
            </a:r>
            <a:r>
              <a:rPr lang="de-DE" dirty="0"/>
              <a:t> </a:t>
            </a:r>
            <a:r>
              <a:rPr lang="de-DE" dirty="0" err="1"/>
              <a:t>eat</a:t>
            </a:r>
            <a:r>
              <a:rPr lang="de-DE" dirty="0"/>
              <a:t> </a:t>
            </a:r>
            <a:r>
              <a:rPr lang="de-DE" dirty="0" err="1"/>
              <a:t>away</a:t>
            </a:r>
            <a:r>
              <a:rPr lang="de-DE" dirty="0"/>
              <a:t> at </a:t>
            </a:r>
            <a:r>
              <a:rPr lang="de-DE" dirty="0" err="1"/>
              <a:t>people</a:t>
            </a:r>
            <a:r>
              <a:rPr lang="de-DE" dirty="0"/>
              <a:t> – and at </a:t>
            </a:r>
            <a:r>
              <a:rPr lang="de-DE" dirty="0" err="1"/>
              <a:t>teams</a:t>
            </a:r>
            <a:r>
              <a:rPr lang="de-DE" dirty="0"/>
              <a:t> – </a:t>
            </a:r>
            <a:r>
              <a:rPr lang="de-DE" dirty="0" err="1"/>
              <a:t>until</a:t>
            </a:r>
            <a:r>
              <a:rPr lang="de-DE" dirty="0"/>
              <a:t> </a:t>
            </a:r>
            <a:r>
              <a:rPr lang="de-DE" dirty="0" err="1"/>
              <a:t>they</a:t>
            </a:r>
            <a:r>
              <a:rPr lang="de-DE" dirty="0"/>
              <a:t> break.”</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Intro:</a:t>
            </a:r>
            <a:endParaRPr lang="de-DE" dirty="0"/>
          </a:p>
          <a:p>
            <a:r>
              <a:rPr lang="de-DE" dirty="0"/>
              <a:t>👉 “These </a:t>
            </a:r>
            <a:r>
              <a:rPr lang="de-DE" dirty="0" err="1"/>
              <a:t>are</a:t>
            </a:r>
            <a:r>
              <a:rPr lang="de-DE" dirty="0"/>
              <a:t> </a:t>
            </a:r>
            <a:r>
              <a:rPr lang="de-DE" dirty="0" err="1"/>
              <a:t>three</a:t>
            </a:r>
            <a:r>
              <a:rPr lang="de-DE" dirty="0"/>
              <a:t> </a:t>
            </a:r>
            <a:r>
              <a:rPr lang="de-DE" dirty="0" err="1"/>
              <a:t>toxic</a:t>
            </a:r>
            <a:r>
              <a:rPr lang="de-DE" dirty="0"/>
              <a:t> </a:t>
            </a:r>
            <a:r>
              <a:rPr lang="de-DE" dirty="0" err="1"/>
              <a:t>realities</a:t>
            </a:r>
            <a:r>
              <a:rPr lang="de-DE" dirty="0"/>
              <a:t> </a:t>
            </a:r>
            <a:r>
              <a:rPr lang="de-DE" dirty="0" err="1"/>
              <a:t>we</a:t>
            </a:r>
            <a:r>
              <a:rPr lang="de-DE" dirty="0"/>
              <a:t> </a:t>
            </a:r>
            <a:r>
              <a:rPr lang="de-DE" dirty="0" err="1"/>
              <a:t>rarely</a:t>
            </a:r>
            <a:r>
              <a:rPr lang="de-DE" dirty="0"/>
              <a:t> </a:t>
            </a:r>
            <a:r>
              <a:rPr lang="de-DE" dirty="0" err="1"/>
              <a:t>address</a:t>
            </a:r>
            <a:r>
              <a:rPr lang="de-DE" dirty="0"/>
              <a:t> – but </a:t>
            </a:r>
            <a:r>
              <a:rPr lang="de-DE" dirty="0" err="1"/>
              <a:t>they</a:t>
            </a:r>
            <a:r>
              <a:rPr lang="de-DE" dirty="0"/>
              <a:t> </a:t>
            </a:r>
            <a:r>
              <a:rPr lang="de-DE" dirty="0" err="1"/>
              <a:t>quietly</a:t>
            </a:r>
            <a:r>
              <a:rPr lang="de-DE" dirty="0"/>
              <a:t> </a:t>
            </a:r>
            <a:r>
              <a:rPr lang="de-DE" dirty="0" err="1"/>
              <a:t>destroy</a:t>
            </a:r>
            <a:r>
              <a:rPr lang="de-DE" dirty="0"/>
              <a:t> </a:t>
            </a:r>
            <a:r>
              <a:rPr lang="de-DE" dirty="0" err="1"/>
              <a:t>teams</a:t>
            </a:r>
            <a:r>
              <a:rPr lang="de-DE" dirty="0"/>
              <a:t> and </a:t>
            </a:r>
            <a:r>
              <a:rPr lang="de-DE" dirty="0" err="1"/>
              <a:t>people</a:t>
            </a:r>
            <a:r>
              <a:rPr lang="de-DE" dirty="0"/>
              <a:t>.”</a:t>
            </a:r>
          </a:p>
          <a:p>
            <a:br>
              <a:rPr lang="de-DE" dirty="0"/>
            </a:br>
            <a:endParaRPr lang="de-DE" dirty="0"/>
          </a:p>
          <a:p>
            <a:r>
              <a:rPr lang="de-DE" b="1" dirty="0"/>
              <a:t>Office Gossip &amp; </a:t>
            </a:r>
            <a:r>
              <a:rPr lang="de-DE" b="1" dirty="0" err="1"/>
              <a:t>Distrust</a:t>
            </a:r>
            <a:endParaRPr lang="de-DE" dirty="0"/>
          </a:p>
          <a:p>
            <a:r>
              <a:rPr lang="de-DE" dirty="0"/>
              <a:t>👉 “Gossip </a:t>
            </a:r>
            <a:r>
              <a:rPr lang="de-DE" dirty="0" err="1"/>
              <a:t>may</a:t>
            </a:r>
            <a:r>
              <a:rPr lang="de-DE" dirty="0"/>
              <a:t> </a:t>
            </a:r>
            <a:r>
              <a:rPr lang="de-DE" dirty="0" err="1"/>
              <a:t>feel</a:t>
            </a:r>
            <a:r>
              <a:rPr lang="de-DE" dirty="0"/>
              <a:t> </a:t>
            </a:r>
            <a:r>
              <a:rPr lang="de-DE" dirty="0" err="1"/>
              <a:t>harmless</a:t>
            </a:r>
            <a:r>
              <a:rPr lang="de-DE" dirty="0"/>
              <a:t>, but </a:t>
            </a:r>
            <a:r>
              <a:rPr lang="de-DE" dirty="0" err="1"/>
              <a:t>it</a:t>
            </a:r>
            <a:r>
              <a:rPr lang="de-DE" dirty="0"/>
              <a:t> </a:t>
            </a:r>
            <a:r>
              <a:rPr lang="de-DE" dirty="0" err="1"/>
              <a:t>poisons</a:t>
            </a:r>
            <a:r>
              <a:rPr lang="de-DE" dirty="0"/>
              <a:t> </a:t>
            </a:r>
            <a:r>
              <a:rPr lang="de-DE" dirty="0" err="1"/>
              <a:t>trust</a:t>
            </a:r>
            <a:r>
              <a:rPr lang="de-DE" dirty="0"/>
              <a:t>, </a:t>
            </a:r>
            <a:r>
              <a:rPr lang="de-DE" dirty="0" err="1"/>
              <a:t>fuels</a:t>
            </a:r>
            <a:r>
              <a:rPr lang="de-DE" dirty="0"/>
              <a:t> </a:t>
            </a:r>
            <a:r>
              <a:rPr lang="de-DE" dirty="0" err="1"/>
              <a:t>drama</a:t>
            </a:r>
            <a:r>
              <a:rPr lang="de-DE" dirty="0"/>
              <a:t>, and </a:t>
            </a:r>
            <a:r>
              <a:rPr lang="de-DE" dirty="0" err="1"/>
              <a:t>kills</a:t>
            </a:r>
            <a:r>
              <a:rPr lang="de-DE" dirty="0"/>
              <a:t> </a:t>
            </a:r>
            <a:r>
              <a:rPr lang="de-DE" dirty="0" err="1"/>
              <a:t>collaboration</a:t>
            </a:r>
            <a:r>
              <a:rPr lang="de-DE" dirty="0"/>
              <a:t>.”</a:t>
            </a:r>
          </a:p>
          <a:p>
            <a:br>
              <a:rPr lang="de-DE" dirty="0"/>
            </a:br>
            <a:endParaRPr lang="de-DE" dirty="0"/>
          </a:p>
          <a:p>
            <a:r>
              <a:rPr lang="de-DE" b="1" dirty="0"/>
              <a:t>High Turnover Rates</a:t>
            </a:r>
            <a:endParaRPr lang="de-DE" dirty="0"/>
          </a:p>
          <a:p>
            <a:r>
              <a:rPr lang="de-DE" dirty="0"/>
              <a:t>👉 “Constant </a:t>
            </a:r>
            <a:r>
              <a:rPr lang="de-DE" dirty="0" err="1"/>
              <a:t>churn</a:t>
            </a:r>
            <a:r>
              <a:rPr lang="de-DE" dirty="0"/>
              <a:t> </a:t>
            </a:r>
            <a:r>
              <a:rPr lang="de-DE" dirty="0" err="1"/>
              <a:t>isn’t</a:t>
            </a:r>
            <a:r>
              <a:rPr lang="de-DE" dirty="0"/>
              <a:t> just </a:t>
            </a:r>
            <a:r>
              <a:rPr lang="de-DE" dirty="0" err="1"/>
              <a:t>HR’s</a:t>
            </a:r>
            <a:r>
              <a:rPr lang="de-DE" dirty="0"/>
              <a:t> </a:t>
            </a:r>
            <a:r>
              <a:rPr lang="de-DE" dirty="0" err="1"/>
              <a:t>problem</a:t>
            </a:r>
            <a:r>
              <a:rPr lang="de-DE" dirty="0"/>
              <a:t> – </a:t>
            </a:r>
            <a:r>
              <a:rPr lang="de-DE" dirty="0" err="1"/>
              <a:t>it’s</a:t>
            </a:r>
            <a:r>
              <a:rPr lang="de-DE" dirty="0"/>
              <a:t> a </a:t>
            </a:r>
            <a:r>
              <a:rPr lang="de-DE" dirty="0" err="1"/>
              <a:t>clear</a:t>
            </a:r>
            <a:r>
              <a:rPr lang="de-DE" dirty="0"/>
              <a:t> </a:t>
            </a:r>
            <a:r>
              <a:rPr lang="de-DE" dirty="0" err="1"/>
              <a:t>signal</a:t>
            </a:r>
            <a:r>
              <a:rPr lang="de-DE" dirty="0"/>
              <a:t> </a:t>
            </a:r>
            <a:r>
              <a:rPr lang="de-DE" dirty="0" err="1"/>
              <a:t>the</a:t>
            </a:r>
            <a:r>
              <a:rPr lang="de-DE" dirty="0"/>
              <a:t> </a:t>
            </a:r>
            <a:r>
              <a:rPr lang="de-DE" dirty="0" err="1"/>
              <a:t>culture</a:t>
            </a:r>
            <a:r>
              <a:rPr lang="de-DE" dirty="0"/>
              <a:t> </a:t>
            </a:r>
            <a:r>
              <a:rPr lang="de-DE" dirty="0" err="1"/>
              <a:t>is</a:t>
            </a:r>
            <a:r>
              <a:rPr lang="de-DE" dirty="0"/>
              <a:t> </a:t>
            </a:r>
            <a:r>
              <a:rPr lang="de-DE" dirty="0" err="1"/>
              <a:t>broken</a:t>
            </a:r>
            <a:r>
              <a:rPr lang="de-DE" dirty="0"/>
              <a:t>.”</a:t>
            </a:r>
          </a:p>
          <a:p>
            <a:br>
              <a:rPr lang="de-DE" dirty="0"/>
            </a:br>
            <a:endParaRPr lang="de-DE" dirty="0"/>
          </a:p>
          <a:p>
            <a:r>
              <a:rPr lang="de-DE" b="1" dirty="0" err="1"/>
              <a:t>Unhealthy</a:t>
            </a:r>
            <a:r>
              <a:rPr lang="de-DE" b="1" dirty="0"/>
              <a:t> Work </a:t>
            </a:r>
            <a:r>
              <a:rPr lang="de-DE" b="1" dirty="0" err="1"/>
              <a:t>Boundaries</a:t>
            </a:r>
            <a:endParaRPr lang="de-DE" dirty="0"/>
          </a:p>
          <a:p>
            <a:r>
              <a:rPr lang="de-DE" dirty="0"/>
              <a:t>👉 “</a:t>
            </a:r>
            <a:r>
              <a:rPr lang="de-DE" dirty="0" err="1"/>
              <a:t>When</a:t>
            </a:r>
            <a:r>
              <a:rPr lang="de-DE" dirty="0"/>
              <a:t> </a:t>
            </a:r>
            <a:r>
              <a:rPr lang="de-DE" dirty="0" err="1"/>
              <a:t>work</a:t>
            </a:r>
            <a:r>
              <a:rPr lang="de-DE" dirty="0"/>
              <a:t> and </a:t>
            </a:r>
            <a:r>
              <a:rPr lang="de-DE" dirty="0" err="1"/>
              <a:t>life</a:t>
            </a:r>
            <a:r>
              <a:rPr lang="de-DE" dirty="0"/>
              <a:t> </a:t>
            </a:r>
            <a:r>
              <a:rPr lang="de-DE" dirty="0" err="1"/>
              <a:t>blur</a:t>
            </a:r>
            <a:r>
              <a:rPr lang="de-DE" dirty="0"/>
              <a:t>, stress </a:t>
            </a:r>
            <a:r>
              <a:rPr lang="de-DE" dirty="0" err="1"/>
              <a:t>becomes</a:t>
            </a:r>
            <a:r>
              <a:rPr lang="de-DE" dirty="0"/>
              <a:t> permanent. ‘Always-on’ </a:t>
            </a:r>
            <a:r>
              <a:rPr lang="de-DE" dirty="0" err="1"/>
              <a:t>is</a:t>
            </a:r>
            <a:r>
              <a:rPr lang="de-DE" dirty="0"/>
              <a:t> </a:t>
            </a:r>
            <a:r>
              <a:rPr lang="de-DE" dirty="0" err="1"/>
              <a:t>the</a:t>
            </a:r>
            <a:r>
              <a:rPr lang="de-DE" dirty="0"/>
              <a:t> fast track </a:t>
            </a:r>
            <a:r>
              <a:rPr lang="de-DE" dirty="0" err="1"/>
              <a:t>to</a:t>
            </a:r>
            <a:r>
              <a:rPr lang="de-DE" dirty="0"/>
              <a:t> </a:t>
            </a:r>
            <a:r>
              <a:rPr lang="de-DE" dirty="0" err="1"/>
              <a:t>burnout</a:t>
            </a:r>
            <a:r>
              <a:rPr lang="de-DE" dirty="0"/>
              <a:t>.”</a:t>
            </a:r>
          </a:p>
          <a:p>
            <a:br>
              <a:rPr lang="de-DE" dirty="0"/>
            </a:br>
            <a:endParaRPr lang="de-DE" dirty="0"/>
          </a:p>
          <a:p>
            <a:r>
              <a:rPr lang="de-DE" b="1" dirty="0"/>
              <a:t>Closing:</a:t>
            </a:r>
            <a:endParaRPr lang="de-DE" dirty="0"/>
          </a:p>
          <a:p>
            <a:r>
              <a:rPr lang="de-DE" dirty="0"/>
              <a:t>👉 “These </a:t>
            </a:r>
            <a:r>
              <a:rPr lang="de-DE" dirty="0" err="1"/>
              <a:t>hidden</a:t>
            </a:r>
            <a:r>
              <a:rPr lang="de-DE" dirty="0"/>
              <a:t> </a:t>
            </a:r>
            <a:r>
              <a:rPr lang="de-DE" dirty="0" err="1"/>
              <a:t>issues</a:t>
            </a:r>
            <a:r>
              <a:rPr lang="de-DE" dirty="0"/>
              <a:t> </a:t>
            </a:r>
            <a:r>
              <a:rPr lang="de-DE" dirty="0" err="1"/>
              <a:t>eat</a:t>
            </a:r>
            <a:r>
              <a:rPr lang="de-DE" dirty="0"/>
              <a:t> </a:t>
            </a:r>
            <a:r>
              <a:rPr lang="de-DE" dirty="0" err="1"/>
              <a:t>away</a:t>
            </a:r>
            <a:r>
              <a:rPr lang="de-DE" dirty="0"/>
              <a:t> at </a:t>
            </a:r>
            <a:r>
              <a:rPr lang="de-DE" dirty="0" err="1"/>
              <a:t>wellbeing</a:t>
            </a:r>
            <a:r>
              <a:rPr lang="de-DE" dirty="0"/>
              <a:t> and </a:t>
            </a:r>
            <a:r>
              <a:rPr lang="de-DE" dirty="0" err="1"/>
              <a:t>innovation</a:t>
            </a:r>
            <a:r>
              <a:rPr lang="de-DE" dirty="0"/>
              <a:t> </a:t>
            </a:r>
            <a:r>
              <a:rPr lang="de-DE" dirty="0" err="1"/>
              <a:t>if</a:t>
            </a:r>
            <a:r>
              <a:rPr lang="de-DE" dirty="0"/>
              <a:t> </a:t>
            </a:r>
            <a:r>
              <a:rPr lang="de-DE" dirty="0" err="1"/>
              <a:t>we</a:t>
            </a:r>
            <a:r>
              <a:rPr lang="de-DE" dirty="0"/>
              <a:t> </a:t>
            </a:r>
            <a:r>
              <a:rPr lang="de-DE" dirty="0" err="1"/>
              <a:t>don’t</a:t>
            </a:r>
            <a:r>
              <a:rPr lang="de-DE" dirty="0"/>
              <a:t> </a:t>
            </a:r>
            <a:r>
              <a:rPr lang="de-DE" dirty="0" err="1"/>
              <a:t>face</a:t>
            </a:r>
            <a:r>
              <a:rPr lang="de-DE" dirty="0"/>
              <a:t> </a:t>
            </a:r>
            <a:r>
              <a:rPr lang="de-DE" dirty="0" err="1"/>
              <a:t>them</a:t>
            </a:r>
            <a:r>
              <a:rPr lang="de-DE" dirty="0"/>
              <a:t> </a:t>
            </a:r>
            <a:r>
              <a:rPr lang="de-DE" dirty="0" err="1"/>
              <a:t>head</a:t>
            </a:r>
            <a:r>
              <a:rPr lang="de-DE" dirty="0"/>
              <a:t>-on.”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38512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txBody>
          <a:bodyPr/>
          <a:lstStyle/>
          <a:p>
            <a:endParaRPr lang="de-DE"/>
          </a:p>
        </p:txBody>
      </p:sp>
      <p:sp>
        <p:nvSpPr>
          <p:cNvPr id="3" name="Shape 1"/>
          <p:cNvSpPr/>
          <p:nvPr/>
        </p:nvSpPr>
        <p:spPr>
          <a:xfrm>
            <a:off x="0" y="0"/>
            <a:ext cx="14630400" cy="8229600"/>
          </a:xfrm>
          <a:prstGeom prst="rect">
            <a:avLst/>
          </a:prstGeom>
          <a:solidFill>
            <a:srgbClr val="FEF5E7"/>
          </a:solidFill>
          <a:ln/>
        </p:spPr>
        <p:txBody>
          <a:bodyPr/>
          <a:lstStyle/>
          <a:p>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38512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162413"/>
            <a:ext cx="4928354"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T</a:t>
            </a:r>
            <a:r>
              <a:rPr lang="en-US" sz="3850" dirty="0">
                <a:solidFill>
                  <a:srgbClr val="38512F"/>
                </a:solidFill>
                <a:latin typeface="Lora" pitchFamily="34" charset="0"/>
                <a:ea typeface="Lora" pitchFamily="34" charset="-122"/>
                <a:cs typeface="Lora" pitchFamily="34" charset="-120"/>
              </a:rPr>
              <a:t>oxic_</a:t>
            </a:r>
            <a:r>
              <a:rPr lang="en-US" sz="3850" b="1" dirty="0">
                <a:solidFill>
                  <a:srgbClr val="38512F"/>
                </a:solidFill>
                <a:latin typeface="Lora" pitchFamily="34" charset="0"/>
                <a:ea typeface="Lora" pitchFamily="34" charset="-122"/>
                <a:cs typeface="Lora" pitchFamily="34" charset="-120"/>
              </a:rPr>
              <a:t>F</a:t>
            </a:r>
            <a:r>
              <a:rPr lang="en-US" sz="3850" dirty="0">
                <a:solidFill>
                  <a:srgbClr val="38512F"/>
                </a:solidFill>
                <a:latin typeface="Lora" pitchFamily="34" charset="0"/>
                <a:ea typeface="Lora" pitchFamily="34" charset="-122"/>
                <a:cs typeface="Lora" pitchFamily="34" charset="-120"/>
              </a:rPr>
              <a:t>ree_</a:t>
            </a:r>
            <a:r>
              <a:rPr lang="en-US" sz="3850" b="1" dirty="0">
                <a:solidFill>
                  <a:srgbClr val="38512F"/>
                </a:solidFill>
                <a:latin typeface="Lora" pitchFamily="34" charset="0"/>
                <a:ea typeface="Lora" pitchFamily="34" charset="-122"/>
                <a:cs typeface="Lora" pitchFamily="34" charset="-120"/>
              </a:rPr>
              <a:t>T</a:t>
            </a:r>
            <a:r>
              <a:rPr lang="en-US" sz="3850" dirty="0">
                <a:solidFill>
                  <a:srgbClr val="38512F"/>
                </a:solidFill>
                <a:latin typeface="Lora" pitchFamily="34" charset="0"/>
                <a:ea typeface="Lora" pitchFamily="34" charset="-122"/>
                <a:cs typeface="Lora" pitchFamily="34" charset="-120"/>
              </a:rPr>
              <a:t>ech</a:t>
            </a:r>
            <a:endParaRPr lang="en-US" sz="3850" dirty="0"/>
          </a:p>
        </p:txBody>
      </p:sp>
      <p:sp>
        <p:nvSpPr>
          <p:cNvPr id="4" name="Text 1"/>
          <p:cNvSpPr/>
          <p:nvPr/>
        </p:nvSpPr>
        <p:spPr>
          <a:xfrm>
            <a:off x="6324124" y="3092410"/>
            <a:ext cx="7468553" cy="985361"/>
          </a:xfrm>
          <a:prstGeom prst="rect">
            <a:avLst/>
          </a:prstGeom>
          <a:noFill/>
          <a:ln/>
        </p:spPr>
        <p:txBody>
          <a:bodyPr wrap="square" lIns="0" tIns="0" rIns="0" bIns="0" rtlCol="0" anchor="t"/>
          <a:lstStyle/>
          <a:p>
            <a:pPr marL="0" indent="0" algn="l">
              <a:lnSpc>
                <a:spcPts val="3850"/>
              </a:lnSpc>
              <a:buNone/>
            </a:pPr>
            <a:r>
              <a:rPr lang="en-US" sz="3100" dirty="0">
                <a:solidFill>
                  <a:srgbClr val="38512F"/>
                </a:solidFill>
                <a:latin typeface="Lora" pitchFamily="34" charset="0"/>
                <a:ea typeface="Lora" pitchFamily="34" charset="-122"/>
                <a:cs typeface="Lora" pitchFamily="34" charset="-120"/>
              </a:rPr>
              <a:t>Mental Health and Workplace Culture in Tech: A Personal Perspective</a:t>
            </a:r>
            <a:endParaRPr lang="en-US" sz="3100" dirty="0"/>
          </a:p>
        </p:txBody>
      </p:sp>
      <p:sp>
        <p:nvSpPr>
          <p:cNvPr id="5" name="Text 2"/>
          <p:cNvSpPr/>
          <p:nvPr/>
        </p:nvSpPr>
        <p:spPr>
          <a:xfrm>
            <a:off x="6324124" y="4391858"/>
            <a:ext cx="7468553"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Every day in workplaces across the tech industry, thousands of bright minds struggle silently with mental health challenges. This presentation offers both a deeply personal journey and a roadmap for creating workplace cultures where people can truly thrive. Because sometimes the most important innovation isn't technological—it's human.</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690330"/>
            <a:ext cx="8725376"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The invisible weight and the truth III</a:t>
            </a:r>
            <a:endParaRPr lang="en-US" sz="3850" dirty="0"/>
          </a:p>
        </p:txBody>
      </p:sp>
      <p:sp>
        <p:nvSpPr>
          <p:cNvPr id="3" name="Shape 1"/>
          <p:cNvSpPr/>
          <p:nvPr/>
        </p:nvSpPr>
        <p:spPr>
          <a:xfrm>
            <a:off x="837724" y="2725102"/>
            <a:ext cx="4178618" cy="3243501"/>
          </a:xfrm>
          <a:prstGeom prst="roundRect">
            <a:avLst>
              <a:gd name="adj" fmla="val 969"/>
            </a:avLst>
          </a:prstGeom>
          <a:solidFill>
            <a:srgbClr val="FEF5E7"/>
          </a:solidFill>
          <a:ln w="22860">
            <a:solidFill>
              <a:srgbClr val="D9CDBA"/>
            </a:solidFill>
            <a:prstDash val="solid"/>
          </a:ln>
        </p:spPr>
        <p:txBody>
          <a:bodyPr/>
          <a:lstStyle/>
          <a:p>
            <a:endParaRPr lang="de-DE"/>
          </a:p>
        </p:txBody>
      </p:sp>
      <p:sp>
        <p:nvSpPr>
          <p:cNvPr id="4" name="Shape 2"/>
          <p:cNvSpPr/>
          <p:nvPr/>
        </p:nvSpPr>
        <p:spPr>
          <a:xfrm>
            <a:off x="837724" y="2725102"/>
            <a:ext cx="91440" cy="3243501"/>
          </a:xfrm>
          <a:prstGeom prst="roundRect">
            <a:avLst>
              <a:gd name="adj" fmla="val 34360"/>
            </a:avLst>
          </a:prstGeom>
          <a:solidFill>
            <a:srgbClr val="38512F"/>
          </a:solidFill>
          <a:ln/>
        </p:spPr>
        <p:txBody>
          <a:bodyPr/>
          <a:lstStyle/>
          <a:p>
            <a:endParaRPr lang="de-DE"/>
          </a:p>
        </p:txBody>
      </p:sp>
      <p:sp>
        <p:nvSpPr>
          <p:cNvPr id="5" name="Text 3"/>
          <p:cNvSpPr/>
          <p:nvPr/>
        </p:nvSpPr>
        <p:spPr>
          <a:xfrm>
            <a:off x="1161455" y="2957393"/>
            <a:ext cx="2726769"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Lack of Career Support</a:t>
            </a:r>
            <a:endParaRPr lang="en-US" sz="1900" dirty="0"/>
          </a:p>
        </p:txBody>
      </p:sp>
      <p:sp>
        <p:nvSpPr>
          <p:cNvPr id="6" name="Text 4"/>
          <p:cNvSpPr/>
          <p:nvPr/>
        </p:nvSpPr>
        <p:spPr>
          <a:xfrm>
            <a:off x="1161455" y="3391019"/>
            <a:ext cx="3622596" cy="2345293"/>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When companies fail to invest in employee development, it leads to stagnation. Without clear pathways for growth, motivation plummets, and talented individuals often seek opportunities elsewhere, feeling undervalued and unsupported.</a:t>
            </a:r>
            <a:endParaRPr lang="en-US" sz="1600" dirty="0"/>
          </a:p>
        </p:txBody>
      </p:sp>
      <p:sp>
        <p:nvSpPr>
          <p:cNvPr id="7" name="Shape 5"/>
          <p:cNvSpPr/>
          <p:nvPr/>
        </p:nvSpPr>
        <p:spPr>
          <a:xfrm>
            <a:off x="5225772" y="2725102"/>
            <a:ext cx="4178737" cy="3243501"/>
          </a:xfrm>
          <a:prstGeom prst="roundRect">
            <a:avLst>
              <a:gd name="adj" fmla="val 969"/>
            </a:avLst>
          </a:prstGeom>
          <a:solidFill>
            <a:srgbClr val="FEF5E7"/>
          </a:solidFill>
          <a:ln w="22860">
            <a:solidFill>
              <a:srgbClr val="D9CDBA"/>
            </a:solidFill>
            <a:prstDash val="solid"/>
          </a:ln>
        </p:spPr>
        <p:txBody>
          <a:bodyPr/>
          <a:lstStyle/>
          <a:p>
            <a:endParaRPr lang="de-DE"/>
          </a:p>
        </p:txBody>
      </p:sp>
      <p:sp>
        <p:nvSpPr>
          <p:cNvPr id="8" name="Shape 6"/>
          <p:cNvSpPr/>
          <p:nvPr/>
        </p:nvSpPr>
        <p:spPr>
          <a:xfrm>
            <a:off x="5225772" y="2725102"/>
            <a:ext cx="91440" cy="3243501"/>
          </a:xfrm>
          <a:prstGeom prst="roundRect">
            <a:avLst>
              <a:gd name="adj" fmla="val 34360"/>
            </a:avLst>
          </a:prstGeom>
          <a:solidFill>
            <a:srgbClr val="38512F"/>
          </a:solidFill>
          <a:ln/>
        </p:spPr>
        <p:txBody>
          <a:bodyPr/>
          <a:lstStyle/>
          <a:p>
            <a:endParaRPr lang="de-DE"/>
          </a:p>
        </p:txBody>
      </p:sp>
      <p:sp>
        <p:nvSpPr>
          <p:cNvPr id="9" name="Text 7"/>
          <p:cNvSpPr/>
          <p:nvPr/>
        </p:nvSpPr>
        <p:spPr>
          <a:xfrm>
            <a:off x="5549503" y="2957393"/>
            <a:ext cx="2885003"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Low Morale &amp; Negativity</a:t>
            </a:r>
            <a:endParaRPr lang="en-US" sz="1900" dirty="0"/>
          </a:p>
        </p:txBody>
      </p:sp>
      <p:sp>
        <p:nvSpPr>
          <p:cNvPr id="10" name="Text 8"/>
          <p:cNvSpPr/>
          <p:nvPr/>
        </p:nvSpPr>
        <p:spPr>
          <a:xfrm>
            <a:off x="5549503" y="3391019"/>
            <a:ext cx="3622715" cy="2010251"/>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A pervasive sense of negativity can quickly infect an entire team. When morale is low, productivity dips, collaboration falters, and a toxic atmosphere takes root, making every workday feel heavier than it should.</a:t>
            </a:r>
            <a:endParaRPr lang="en-US" sz="1600" dirty="0"/>
          </a:p>
        </p:txBody>
      </p:sp>
      <p:sp>
        <p:nvSpPr>
          <p:cNvPr id="11" name="Shape 9"/>
          <p:cNvSpPr/>
          <p:nvPr/>
        </p:nvSpPr>
        <p:spPr>
          <a:xfrm>
            <a:off x="9613940" y="2725102"/>
            <a:ext cx="4178737" cy="3243501"/>
          </a:xfrm>
          <a:prstGeom prst="roundRect">
            <a:avLst>
              <a:gd name="adj" fmla="val 969"/>
            </a:avLst>
          </a:prstGeom>
          <a:solidFill>
            <a:srgbClr val="FEF5E7"/>
          </a:solidFill>
          <a:ln w="22860">
            <a:solidFill>
              <a:srgbClr val="D9CDBA"/>
            </a:solidFill>
            <a:prstDash val="solid"/>
          </a:ln>
        </p:spPr>
        <p:txBody>
          <a:bodyPr/>
          <a:lstStyle/>
          <a:p>
            <a:endParaRPr lang="de-DE"/>
          </a:p>
        </p:txBody>
      </p:sp>
      <p:sp>
        <p:nvSpPr>
          <p:cNvPr id="12" name="Shape 10"/>
          <p:cNvSpPr/>
          <p:nvPr/>
        </p:nvSpPr>
        <p:spPr>
          <a:xfrm>
            <a:off x="9613940" y="2725102"/>
            <a:ext cx="91440" cy="3243501"/>
          </a:xfrm>
          <a:prstGeom prst="roundRect">
            <a:avLst>
              <a:gd name="adj" fmla="val 34360"/>
            </a:avLst>
          </a:prstGeom>
          <a:solidFill>
            <a:srgbClr val="38512F"/>
          </a:solidFill>
          <a:ln/>
        </p:spPr>
        <p:txBody>
          <a:bodyPr/>
          <a:lstStyle/>
          <a:p>
            <a:endParaRPr lang="de-DE"/>
          </a:p>
        </p:txBody>
      </p:sp>
      <p:sp>
        <p:nvSpPr>
          <p:cNvPr id="13" name="Text 11"/>
          <p:cNvSpPr/>
          <p:nvPr/>
        </p:nvSpPr>
        <p:spPr>
          <a:xfrm>
            <a:off x="9937671" y="2957393"/>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Sick Guilt</a:t>
            </a:r>
            <a:endParaRPr lang="en-US" sz="1900" dirty="0"/>
          </a:p>
        </p:txBody>
      </p:sp>
      <p:sp>
        <p:nvSpPr>
          <p:cNvPr id="14" name="Text 12"/>
          <p:cNvSpPr/>
          <p:nvPr/>
        </p:nvSpPr>
        <p:spPr>
          <a:xfrm>
            <a:off x="9937671" y="3391019"/>
            <a:ext cx="3622715" cy="2345293"/>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The pressure to be "always on" fosters a debilitating sense of guilt when employees need to step away due to illness. This "sick guilt" often leads to working while unwell, prolonging recovery and contributing to chronic stress and burnout.</a:t>
            </a:r>
            <a:endParaRPr lang="en-US" sz="1600" dirty="0"/>
          </a:p>
        </p:txBody>
      </p:sp>
      <p:sp>
        <p:nvSpPr>
          <p:cNvPr id="15" name="Text 13"/>
          <p:cNvSpPr/>
          <p:nvPr/>
        </p:nvSpPr>
        <p:spPr>
          <a:xfrm>
            <a:off x="837724" y="6204228"/>
            <a:ext cx="12954952" cy="335042"/>
          </a:xfrm>
          <a:prstGeom prst="rect">
            <a:avLst/>
          </a:prstGeom>
          <a:noFill/>
          <a:ln/>
        </p:spPr>
        <p:txBody>
          <a:bodyPr wrap="non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These systemic issues create a heavy, unseen burden on individuals, silently eroding well-being and productivity within the tech industry.</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1443514"/>
            <a:ext cx="4928354"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The Invisible Weight</a:t>
            </a:r>
            <a:endParaRPr lang="en-US" sz="3850" dirty="0"/>
          </a:p>
        </p:txBody>
      </p:sp>
      <p:sp>
        <p:nvSpPr>
          <p:cNvPr id="3" name="Text 1"/>
          <p:cNvSpPr/>
          <p:nvPr/>
        </p:nvSpPr>
        <p:spPr>
          <a:xfrm>
            <a:off x="837724" y="2582942"/>
            <a:ext cx="4143732"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52%</a:t>
            </a:r>
            <a:endParaRPr lang="en-US" sz="5400" dirty="0"/>
          </a:p>
        </p:txBody>
      </p:sp>
      <p:sp>
        <p:nvSpPr>
          <p:cNvPr id="4" name="Text 2"/>
          <p:cNvSpPr/>
          <p:nvPr/>
        </p:nvSpPr>
        <p:spPr>
          <a:xfrm>
            <a:off x="1677472" y="3535799"/>
            <a:ext cx="2464118" cy="308015"/>
          </a:xfrm>
          <a:prstGeom prst="rect">
            <a:avLst/>
          </a:prstGeom>
          <a:noFill/>
          <a:ln/>
        </p:spPr>
        <p:txBody>
          <a:bodyPr wrap="none" lIns="0" tIns="0" rIns="0" bIns="0" rtlCol="0" anchor="t"/>
          <a:lstStyle/>
          <a:p>
            <a:pPr marL="0" indent="0" algn="ctr">
              <a:lnSpc>
                <a:spcPts val="2400"/>
              </a:lnSpc>
              <a:buNone/>
            </a:pPr>
            <a:r>
              <a:rPr lang="en-US" sz="1900" b="1" dirty="0">
                <a:solidFill>
                  <a:srgbClr val="3A3630"/>
                </a:solidFill>
                <a:latin typeface="Lora" pitchFamily="34" charset="0"/>
                <a:ea typeface="Lora" pitchFamily="34" charset="-122"/>
                <a:cs typeface="Lora" pitchFamily="34" charset="-120"/>
              </a:rPr>
              <a:t>of tech workers</a:t>
            </a:r>
            <a:endParaRPr lang="en-US" sz="1900" dirty="0"/>
          </a:p>
        </p:txBody>
      </p:sp>
      <p:sp>
        <p:nvSpPr>
          <p:cNvPr id="5" name="Text 3"/>
          <p:cNvSpPr/>
          <p:nvPr/>
        </p:nvSpPr>
        <p:spPr>
          <a:xfrm>
            <a:off x="837724" y="3969425"/>
            <a:ext cx="4143732" cy="670084"/>
          </a:xfrm>
          <a:prstGeom prst="rect">
            <a:avLst/>
          </a:prstGeom>
          <a:noFill/>
          <a:ln/>
        </p:spPr>
        <p:txBody>
          <a:bodyPr wrap="squar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Report experiencing anxiety symptoms that interfere with their work performance</a:t>
            </a:r>
            <a:endParaRPr lang="en-US" sz="1600" dirty="0"/>
          </a:p>
        </p:txBody>
      </p:sp>
      <p:sp>
        <p:nvSpPr>
          <p:cNvPr id="6" name="Text 4"/>
          <p:cNvSpPr/>
          <p:nvPr/>
        </p:nvSpPr>
        <p:spPr>
          <a:xfrm>
            <a:off x="5243274" y="2582942"/>
            <a:ext cx="4143732"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48%</a:t>
            </a:r>
            <a:endParaRPr lang="en-US" sz="5400" dirty="0"/>
          </a:p>
        </p:txBody>
      </p:sp>
      <p:sp>
        <p:nvSpPr>
          <p:cNvPr id="7" name="Text 5"/>
          <p:cNvSpPr/>
          <p:nvPr/>
        </p:nvSpPr>
        <p:spPr>
          <a:xfrm>
            <a:off x="6083022" y="3535799"/>
            <a:ext cx="2464118" cy="308015"/>
          </a:xfrm>
          <a:prstGeom prst="rect">
            <a:avLst/>
          </a:prstGeom>
          <a:noFill/>
          <a:ln/>
        </p:spPr>
        <p:txBody>
          <a:bodyPr wrap="none" lIns="0" tIns="0" rIns="0" bIns="0" rtlCol="0" anchor="t"/>
          <a:lstStyle/>
          <a:p>
            <a:pPr marL="0" indent="0" algn="ctr">
              <a:lnSpc>
                <a:spcPts val="2400"/>
              </a:lnSpc>
              <a:buNone/>
            </a:pPr>
            <a:r>
              <a:rPr lang="en-US" sz="1900" b="1" dirty="0">
                <a:solidFill>
                  <a:srgbClr val="3A3630"/>
                </a:solidFill>
                <a:latin typeface="Lora" pitchFamily="34" charset="0"/>
                <a:ea typeface="Lora" pitchFamily="34" charset="-122"/>
                <a:cs typeface="Lora" pitchFamily="34" charset="-120"/>
              </a:rPr>
              <a:t>of engineers</a:t>
            </a:r>
            <a:endParaRPr lang="en-US" sz="1900" dirty="0"/>
          </a:p>
        </p:txBody>
      </p:sp>
      <p:sp>
        <p:nvSpPr>
          <p:cNvPr id="8" name="Text 6"/>
          <p:cNvSpPr/>
          <p:nvPr/>
        </p:nvSpPr>
        <p:spPr>
          <a:xfrm>
            <a:off x="5243274" y="3969425"/>
            <a:ext cx="4143732" cy="670084"/>
          </a:xfrm>
          <a:prstGeom prst="rect">
            <a:avLst/>
          </a:prstGeom>
          <a:noFill/>
          <a:ln/>
        </p:spPr>
        <p:txBody>
          <a:bodyPr wrap="squar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Have had a panic attack related to work pressures in the past year</a:t>
            </a:r>
            <a:endParaRPr lang="en-US" sz="1600" dirty="0"/>
          </a:p>
        </p:txBody>
      </p:sp>
      <p:sp>
        <p:nvSpPr>
          <p:cNvPr id="9" name="Text 7"/>
          <p:cNvSpPr/>
          <p:nvPr/>
        </p:nvSpPr>
        <p:spPr>
          <a:xfrm>
            <a:off x="9648825" y="2582942"/>
            <a:ext cx="4143851"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73%</a:t>
            </a:r>
            <a:endParaRPr lang="en-US" sz="5400" dirty="0"/>
          </a:p>
        </p:txBody>
      </p:sp>
      <p:sp>
        <p:nvSpPr>
          <p:cNvPr id="10" name="Text 8"/>
          <p:cNvSpPr/>
          <p:nvPr/>
        </p:nvSpPr>
        <p:spPr>
          <a:xfrm>
            <a:off x="10488692" y="3535799"/>
            <a:ext cx="2464118" cy="308015"/>
          </a:xfrm>
          <a:prstGeom prst="rect">
            <a:avLst/>
          </a:prstGeom>
          <a:noFill/>
          <a:ln/>
        </p:spPr>
        <p:txBody>
          <a:bodyPr wrap="none" lIns="0" tIns="0" rIns="0" bIns="0" rtlCol="0" anchor="t"/>
          <a:lstStyle/>
          <a:p>
            <a:pPr marL="0" indent="0" algn="ctr">
              <a:lnSpc>
                <a:spcPts val="2400"/>
              </a:lnSpc>
              <a:buNone/>
            </a:pPr>
            <a:r>
              <a:rPr lang="en-US" sz="1900" b="1" dirty="0">
                <a:solidFill>
                  <a:srgbClr val="3A3630"/>
                </a:solidFill>
                <a:latin typeface="Lora" pitchFamily="34" charset="0"/>
                <a:ea typeface="Lora" pitchFamily="34" charset="-122"/>
                <a:cs typeface="Lora" pitchFamily="34" charset="-120"/>
              </a:rPr>
              <a:t>of tech professionals</a:t>
            </a:r>
            <a:endParaRPr lang="en-US" sz="1900" dirty="0"/>
          </a:p>
        </p:txBody>
      </p:sp>
      <p:sp>
        <p:nvSpPr>
          <p:cNvPr id="11" name="Text 9"/>
          <p:cNvSpPr/>
          <p:nvPr/>
        </p:nvSpPr>
        <p:spPr>
          <a:xfrm>
            <a:off x="9648825" y="3969425"/>
            <a:ext cx="4143851" cy="1005126"/>
          </a:xfrm>
          <a:prstGeom prst="rect">
            <a:avLst/>
          </a:prstGeom>
          <a:noFill/>
          <a:ln/>
        </p:spPr>
        <p:txBody>
          <a:bodyPr wrap="squar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Say they've hidden mental health challenges from colleagues out of fear of career repercussions</a:t>
            </a:r>
            <a:endParaRPr lang="en-US" sz="1600" dirty="0"/>
          </a:p>
        </p:txBody>
      </p:sp>
      <p:sp>
        <p:nvSpPr>
          <p:cNvPr id="12" name="Text 10"/>
          <p:cNvSpPr/>
          <p:nvPr/>
        </p:nvSpPr>
        <p:spPr>
          <a:xfrm>
            <a:off x="837724" y="5210175"/>
            <a:ext cx="12954952"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These statistics represent the daily reality for many in our industry: maintaining professional composure while battling internal storms. The developer who excuses themselves from meetings to manage panic attacks in the bathroom stall. The product manager who smiles through demos while fighting suicidal ideation. The UX designer who can't sleep for days before presentations due to crippling anxiety.</a:t>
            </a:r>
            <a:endParaRPr lang="en-US" sz="1600" dirty="0"/>
          </a:p>
        </p:txBody>
      </p:sp>
      <p:sp>
        <p:nvSpPr>
          <p:cNvPr id="13" name="Text 11"/>
          <p:cNvSpPr/>
          <p:nvPr/>
        </p:nvSpPr>
        <p:spPr>
          <a:xfrm>
            <a:off x="837724" y="6450925"/>
            <a:ext cx="12954952" cy="335042"/>
          </a:xfrm>
          <a:prstGeom prst="rect">
            <a:avLst/>
          </a:prstGeom>
          <a:noFill/>
          <a:ln/>
        </p:spPr>
        <p:txBody>
          <a:bodyPr wrap="none" lIns="0" tIns="0" rIns="0" bIns="0" rtlCol="0" anchor="t"/>
          <a:lstStyle/>
          <a:p>
            <a:pPr marL="0" indent="0" algn="l">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We've become experts at hiding our struggles – and that silence is killing us.</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4850963" y="1461849"/>
            <a:ext cx="4928354" cy="615910"/>
          </a:xfrm>
          <a:prstGeom prst="rect">
            <a:avLst/>
          </a:prstGeom>
          <a:noFill/>
          <a:ln/>
        </p:spPr>
        <p:txBody>
          <a:bodyPr wrap="none" lIns="0" tIns="0" rIns="0" bIns="0" rtlCol="0" anchor="t"/>
          <a:lstStyle/>
          <a:p>
            <a:pPr marL="0" indent="0" algn="ctr">
              <a:lnSpc>
                <a:spcPts val="4850"/>
              </a:lnSpc>
              <a:buNone/>
            </a:pPr>
            <a:r>
              <a:rPr lang="en-US" sz="3850" b="1" dirty="0">
                <a:solidFill>
                  <a:srgbClr val="38512F"/>
                </a:solidFill>
                <a:latin typeface="Lora" pitchFamily="34" charset="0"/>
                <a:ea typeface="Lora" pitchFamily="34" charset="-122"/>
                <a:cs typeface="Lora" pitchFamily="34" charset="-120"/>
              </a:rPr>
              <a:t>Guilt Culture</a:t>
            </a:r>
            <a:endParaRPr lang="en-US" sz="3850" dirty="0"/>
          </a:p>
        </p:txBody>
      </p:sp>
      <p:sp>
        <p:nvSpPr>
          <p:cNvPr id="3" name="Text 1"/>
          <p:cNvSpPr/>
          <p:nvPr/>
        </p:nvSpPr>
        <p:spPr>
          <a:xfrm>
            <a:off x="837724" y="2496622"/>
            <a:ext cx="12954952" cy="335042"/>
          </a:xfrm>
          <a:prstGeom prst="rect">
            <a:avLst/>
          </a:prstGeom>
          <a:noFill/>
          <a:ln/>
        </p:spPr>
        <p:txBody>
          <a:bodyPr wrap="non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Tech has developed a particularly toxic relationship with mental health:</a:t>
            </a:r>
            <a:endParaRPr lang="en-US" sz="1600" dirty="0"/>
          </a:p>
        </p:txBody>
      </p:sp>
      <p:pic>
        <p:nvPicPr>
          <p:cNvPr id="4" name="Image 0" descr="preencoded.png"/>
          <p:cNvPicPr>
            <a:picLocks noChangeAspect="1"/>
          </p:cNvPicPr>
          <p:nvPr/>
        </p:nvPicPr>
        <p:blipFill>
          <a:blip r:embed="rId3"/>
          <a:stretch>
            <a:fillRect/>
          </a:stretch>
        </p:blipFill>
        <p:spPr>
          <a:xfrm>
            <a:off x="837724" y="3067288"/>
            <a:ext cx="4318278" cy="837724"/>
          </a:xfrm>
          <a:prstGeom prst="rect">
            <a:avLst/>
          </a:prstGeom>
        </p:spPr>
      </p:pic>
      <p:sp>
        <p:nvSpPr>
          <p:cNvPr id="5" name="Text 2"/>
          <p:cNvSpPr/>
          <p:nvPr/>
        </p:nvSpPr>
        <p:spPr>
          <a:xfrm>
            <a:off x="1047155" y="4114443"/>
            <a:ext cx="2830473"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"Always On" Expectation</a:t>
            </a:r>
            <a:endParaRPr lang="en-US" sz="1900" dirty="0"/>
          </a:p>
        </p:txBody>
      </p:sp>
      <p:sp>
        <p:nvSpPr>
          <p:cNvPr id="6" name="Text 3"/>
          <p:cNvSpPr/>
          <p:nvPr/>
        </p:nvSpPr>
        <p:spPr>
          <a:xfrm>
            <a:off x="1047155" y="4548068"/>
            <a:ext cx="3899416" cy="2010251"/>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The line between work and life has been completely erased. Weekend Slack messages. Midnight emails. Taking vacation but keeping one eye on notifications. Being physically present with loved ones while mentally at work.</a:t>
            </a:r>
            <a:endParaRPr lang="en-US" sz="1600" dirty="0"/>
          </a:p>
        </p:txBody>
      </p:sp>
      <p:pic>
        <p:nvPicPr>
          <p:cNvPr id="7" name="Image 1" descr="preencoded.png"/>
          <p:cNvPicPr>
            <a:picLocks noChangeAspect="1"/>
          </p:cNvPicPr>
          <p:nvPr/>
        </p:nvPicPr>
        <p:blipFill>
          <a:blip r:embed="rId4"/>
          <a:stretch>
            <a:fillRect/>
          </a:stretch>
        </p:blipFill>
        <p:spPr>
          <a:xfrm>
            <a:off x="5156002" y="3067288"/>
            <a:ext cx="4318278" cy="837724"/>
          </a:xfrm>
          <a:prstGeom prst="rect">
            <a:avLst/>
          </a:prstGeom>
        </p:spPr>
      </p:pic>
      <p:sp>
        <p:nvSpPr>
          <p:cNvPr id="8" name="Text 4"/>
          <p:cNvSpPr/>
          <p:nvPr/>
        </p:nvSpPr>
        <p:spPr>
          <a:xfrm>
            <a:off x="5365433" y="4114443"/>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The "Passion" Trap</a:t>
            </a:r>
            <a:endParaRPr lang="en-US" sz="1900" dirty="0"/>
          </a:p>
        </p:txBody>
      </p:sp>
      <p:sp>
        <p:nvSpPr>
          <p:cNvPr id="9" name="Text 5"/>
          <p:cNvSpPr/>
          <p:nvPr/>
        </p:nvSpPr>
        <p:spPr>
          <a:xfrm>
            <a:off x="5365433" y="4548068"/>
            <a:ext cx="3899416"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"If you love what you do, you'll never work a day in your life." This toxic mantra justifies unhealthy work practices. If you're not willing to sacrifice your wellbeing, maybe you're just not passionate enough.</a:t>
            </a:r>
            <a:endParaRPr lang="en-US" sz="1600" dirty="0"/>
          </a:p>
        </p:txBody>
      </p:sp>
      <p:pic>
        <p:nvPicPr>
          <p:cNvPr id="10" name="Image 2" descr="preencoded.png"/>
          <p:cNvPicPr>
            <a:picLocks noChangeAspect="1"/>
          </p:cNvPicPr>
          <p:nvPr/>
        </p:nvPicPr>
        <p:blipFill>
          <a:blip r:embed="rId5"/>
          <a:stretch>
            <a:fillRect/>
          </a:stretch>
        </p:blipFill>
        <p:spPr>
          <a:xfrm>
            <a:off x="9474279" y="3067288"/>
            <a:ext cx="4318278" cy="837724"/>
          </a:xfrm>
          <a:prstGeom prst="rect">
            <a:avLst/>
          </a:prstGeom>
        </p:spPr>
      </p:pic>
      <p:sp>
        <p:nvSpPr>
          <p:cNvPr id="11" name="Text 6"/>
          <p:cNvSpPr/>
          <p:nvPr/>
        </p:nvSpPr>
        <p:spPr>
          <a:xfrm>
            <a:off x="9683710" y="4114443"/>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Survivorship Bias</a:t>
            </a:r>
            <a:endParaRPr lang="en-US" sz="1900" dirty="0"/>
          </a:p>
        </p:txBody>
      </p:sp>
      <p:sp>
        <p:nvSpPr>
          <p:cNvPr id="12" name="Text 7"/>
          <p:cNvSpPr/>
          <p:nvPr/>
        </p:nvSpPr>
        <p:spPr>
          <a:xfrm>
            <a:off x="9683710" y="4548068"/>
            <a:ext cx="3899416"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We celebrate the exceptional cases who thrived under pressure while ignoring the countless people who burned out trying to emulate them. For every success story, dozens have quietly disappeared.</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709970"/>
            <a:ext cx="4928354"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The Cost</a:t>
            </a:r>
            <a:endParaRPr lang="en-US" sz="3850" dirty="0"/>
          </a:p>
        </p:txBody>
      </p:sp>
      <p:sp>
        <p:nvSpPr>
          <p:cNvPr id="3" name="Text 1"/>
          <p:cNvSpPr/>
          <p:nvPr/>
        </p:nvSpPr>
        <p:spPr>
          <a:xfrm>
            <a:off x="2269927" y="1912858"/>
            <a:ext cx="2464118" cy="308015"/>
          </a:xfrm>
          <a:prstGeom prst="rect">
            <a:avLst/>
          </a:prstGeom>
          <a:noFill/>
          <a:ln/>
        </p:spPr>
        <p:txBody>
          <a:bodyPr wrap="none" lIns="0" tIns="0" rIns="0" bIns="0" rtlCol="0" anchor="t"/>
          <a:lstStyle/>
          <a:p>
            <a:pPr marL="0" indent="0" algn="r">
              <a:lnSpc>
                <a:spcPts val="2400"/>
              </a:lnSpc>
              <a:buNone/>
            </a:pPr>
            <a:r>
              <a:rPr lang="en-US" sz="1900" b="1" dirty="0">
                <a:solidFill>
                  <a:srgbClr val="3A3630"/>
                </a:solidFill>
                <a:latin typeface="Lora" pitchFamily="34" charset="0"/>
                <a:ea typeface="Lora" pitchFamily="34" charset="-122"/>
                <a:cs typeface="Lora" pitchFamily="34" charset="-120"/>
              </a:rPr>
              <a:t>Human Cost</a:t>
            </a:r>
            <a:endParaRPr lang="en-US" sz="1900" dirty="0"/>
          </a:p>
        </p:txBody>
      </p:sp>
      <p:sp>
        <p:nvSpPr>
          <p:cNvPr id="4" name="Text 2"/>
          <p:cNvSpPr/>
          <p:nvPr/>
        </p:nvSpPr>
        <p:spPr>
          <a:xfrm>
            <a:off x="837724" y="2346484"/>
            <a:ext cx="3896320" cy="1340168"/>
          </a:xfrm>
          <a:prstGeom prst="rect">
            <a:avLst/>
          </a:prstGeom>
          <a:noFill/>
          <a:ln/>
        </p:spPr>
        <p:txBody>
          <a:bodyPr wrap="square" lIns="0" tIns="0" rIns="0" bIns="0" rtlCol="0" anchor="t"/>
          <a:lstStyle/>
          <a:p>
            <a:pPr marL="0" indent="0" algn="r">
              <a:lnSpc>
                <a:spcPts val="2600"/>
              </a:lnSpc>
              <a:buNone/>
            </a:pPr>
            <a:r>
              <a:rPr lang="en-US" sz="1600" dirty="0">
                <a:solidFill>
                  <a:srgbClr val="3A3630"/>
                </a:solidFill>
                <a:latin typeface="Source Sans 3" pitchFamily="34" charset="0"/>
                <a:ea typeface="Source Sans 3" pitchFamily="34" charset="-122"/>
                <a:cs typeface="Source Sans 3" pitchFamily="34" charset="-120"/>
              </a:rPr>
              <a:t>Depression, anxiety, substance abuse, and suicide. Lost relationships. Shattered families. Lives permanently altered by preventable mental health crises.</a:t>
            </a:r>
            <a:endParaRPr lang="en-US" sz="1600" dirty="0"/>
          </a:p>
        </p:txBody>
      </p:sp>
      <p:pic>
        <p:nvPicPr>
          <p:cNvPr id="5" name="Image 0" descr="preencoded.png"/>
          <p:cNvPicPr>
            <a:picLocks noChangeAspect="1"/>
          </p:cNvPicPr>
          <p:nvPr/>
        </p:nvPicPr>
        <p:blipFill>
          <a:blip r:embed="rId3"/>
          <a:stretch>
            <a:fillRect/>
          </a:stretch>
        </p:blipFill>
        <p:spPr>
          <a:xfrm>
            <a:off x="5048131" y="1744742"/>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036350" y="2693789"/>
            <a:ext cx="313373" cy="391716"/>
          </a:xfrm>
          <a:prstGeom prst="rect">
            <a:avLst/>
          </a:prstGeom>
        </p:spPr>
      </p:pic>
      <p:sp>
        <p:nvSpPr>
          <p:cNvPr id="7" name="Text 3"/>
          <p:cNvSpPr/>
          <p:nvPr/>
        </p:nvSpPr>
        <p:spPr>
          <a:xfrm>
            <a:off x="9896356" y="1745337"/>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Business Cost</a:t>
            </a:r>
            <a:endParaRPr lang="en-US" sz="1900" dirty="0"/>
          </a:p>
        </p:txBody>
      </p:sp>
      <p:sp>
        <p:nvSpPr>
          <p:cNvPr id="8" name="Text 4"/>
          <p:cNvSpPr/>
          <p:nvPr/>
        </p:nvSpPr>
        <p:spPr>
          <a:xfrm>
            <a:off x="9896356" y="2178963"/>
            <a:ext cx="3896320"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Reduced productivity. Increased errors. High turnover. Lost institutional knowledge. The World Economic Forum estimates mental health costs businesses $1 trillion annually in lost productivity.</a:t>
            </a:r>
            <a:endParaRPr lang="en-US" sz="1600" dirty="0"/>
          </a:p>
        </p:txBody>
      </p:sp>
      <p:pic>
        <p:nvPicPr>
          <p:cNvPr id="9" name="Image 2" descr="preencoded.png"/>
          <p:cNvPicPr>
            <a:picLocks noChangeAspect="1"/>
          </p:cNvPicPr>
          <p:nvPr/>
        </p:nvPicPr>
        <p:blipFill>
          <a:blip r:embed="rId5"/>
          <a:stretch>
            <a:fillRect/>
          </a:stretch>
        </p:blipFill>
        <p:spPr>
          <a:xfrm>
            <a:off x="5048131" y="1744742"/>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280559" y="2693789"/>
            <a:ext cx="313373" cy="391716"/>
          </a:xfrm>
          <a:prstGeom prst="rect">
            <a:avLst/>
          </a:prstGeom>
        </p:spPr>
      </p:pic>
      <p:sp>
        <p:nvSpPr>
          <p:cNvPr id="11" name="Text 5"/>
          <p:cNvSpPr/>
          <p:nvPr/>
        </p:nvSpPr>
        <p:spPr>
          <a:xfrm>
            <a:off x="9896356" y="4336971"/>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Innovation Cost</a:t>
            </a:r>
            <a:endParaRPr lang="en-US" sz="1900" dirty="0"/>
          </a:p>
        </p:txBody>
      </p:sp>
      <p:sp>
        <p:nvSpPr>
          <p:cNvPr id="12" name="Text 6"/>
          <p:cNvSpPr/>
          <p:nvPr/>
        </p:nvSpPr>
        <p:spPr>
          <a:xfrm>
            <a:off x="9896356" y="4770596"/>
            <a:ext cx="3896320" cy="1340168"/>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Psychological safety is essential for creative thinking. Environments where people fear vulnerability crush innovation. The products we build reflect our mental state.</a:t>
            </a:r>
            <a:endParaRPr lang="en-US" sz="1600" dirty="0"/>
          </a:p>
        </p:txBody>
      </p:sp>
      <p:pic>
        <p:nvPicPr>
          <p:cNvPr id="13" name="Image 4" descr="preencoded.png"/>
          <p:cNvPicPr>
            <a:picLocks noChangeAspect="1"/>
          </p:cNvPicPr>
          <p:nvPr/>
        </p:nvPicPr>
        <p:blipFill>
          <a:blip r:embed="rId7"/>
          <a:stretch>
            <a:fillRect/>
          </a:stretch>
        </p:blipFill>
        <p:spPr>
          <a:xfrm>
            <a:off x="5048131" y="1744742"/>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280559" y="4937998"/>
            <a:ext cx="313373" cy="391716"/>
          </a:xfrm>
          <a:prstGeom prst="rect">
            <a:avLst/>
          </a:prstGeom>
        </p:spPr>
      </p:pic>
      <p:sp>
        <p:nvSpPr>
          <p:cNvPr id="15" name="Text 7"/>
          <p:cNvSpPr/>
          <p:nvPr/>
        </p:nvSpPr>
        <p:spPr>
          <a:xfrm>
            <a:off x="2269927" y="4169450"/>
            <a:ext cx="2464118" cy="308015"/>
          </a:xfrm>
          <a:prstGeom prst="rect">
            <a:avLst/>
          </a:prstGeom>
          <a:noFill/>
          <a:ln/>
        </p:spPr>
        <p:txBody>
          <a:bodyPr wrap="none" lIns="0" tIns="0" rIns="0" bIns="0" rtlCol="0" anchor="t"/>
          <a:lstStyle/>
          <a:p>
            <a:pPr marL="0" indent="0" algn="r">
              <a:lnSpc>
                <a:spcPts val="2400"/>
              </a:lnSpc>
              <a:buNone/>
            </a:pPr>
            <a:r>
              <a:rPr lang="en-US" sz="1900" b="1" dirty="0">
                <a:solidFill>
                  <a:srgbClr val="3A3630"/>
                </a:solidFill>
                <a:latin typeface="Lora" pitchFamily="34" charset="0"/>
                <a:ea typeface="Lora" pitchFamily="34" charset="-122"/>
                <a:cs typeface="Lora" pitchFamily="34" charset="-120"/>
              </a:rPr>
              <a:t>Industry Cost</a:t>
            </a:r>
            <a:endParaRPr lang="en-US" sz="1900" dirty="0"/>
          </a:p>
        </p:txBody>
      </p:sp>
      <p:sp>
        <p:nvSpPr>
          <p:cNvPr id="16" name="Text 8"/>
          <p:cNvSpPr/>
          <p:nvPr/>
        </p:nvSpPr>
        <p:spPr>
          <a:xfrm>
            <a:off x="837724" y="4603075"/>
            <a:ext cx="3896320" cy="1675209"/>
          </a:xfrm>
          <a:prstGeom prst="rect">
            <a:avLst/>
          </a:prstGeom>
          <a:noFill/>
          <a:ln/>
        </p:spPr>
        <p:txBody>
          <a:bodyPr wrap="square" lIns="0" tIns="0" rIns="0" bIns="0" rtlCol="0" anchor="t"/>
          <a:lstStyle/>
          <a:p>
            <a:pPr marL="0" indent="0" algn="r">
              <a:lnSpc>
                <a:spcPts val="2600"/>
              </a:lnSpc>
              <a:buNone/>
            </a:pPr>
            <a:r>
              <a:rPr lang="en-US" sz="1600" dirty="0">
                <a:solidFill>
                  <a:srgbClr val="3A3630"/>
                </a:solidFill>
                <a:latin typeface="Source Sans 3" pitchFamily="34" charset="0"/>
                <a:ea typeface="Source Sans 3" pitchFamily="34" charset="-122"/>
                <a:cs typeface="Source Sans 3" pitchFamily="34" charset="-120"/>
              </a:rPr>
              <a:t>Talented people leave tech entirely. Diverse perspectives are lost. Our industry becomes increasingly homogeneous, represented only by those who can endure toxic conditions.</a:t>
            </a:r>
            <a:endParaRPr lang="en-US" sz="1600" dirty="0"/>
          </a:p>
        </p:txBody>
      </p:sp>
      <p:pic>
        <p:nvPicPr>
          <p:cNvPr id="17" name="Image 6" descr="preencoded.png"/>
          <p:cNvPicPr>
            <a:picLocks noChangeAspect="1"/>
          </p:cNvPicPr>
          <p:nvPr/>
        </p:nvPicPr>
        <p:blipFill>
          <a:blip r:embed="rId9"/>
          <a:stretch>
            <a:fillRect/>
          </a:stretch>
        </p:blipFill>
        <p:spPr>
          <a:xfrm>
            <a:off x="5048131" y="1744742"/>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6036350" y="4937998"/>
            <a:ext cx="313373" cy="391716"/>
          </a:xfrm>
          <a:prstGeom prst="rect">
            <a:avLst/>
          </a:prstGeom>
        </p:spPr>
      </p:pic>
      <p:sp>
        <p:nvSpPr>
          <p:cNvPr id="19" name="Text 9"/>
          <p:cNvSpPr/>
          <p:nvPr/>
        </p:nvSpPr>
        <p:spPr>
          <a:xfrm>
            <a:off x="837724" y="6514505"/>
            <a:ext cx="12954952" cy="1005126"/>
          </a:xfrm>
          <a:prstGeom prst="rect">
            <a:avLst/>
          </a:prstGeom>
          <a:noFill/>
          <a:ln/>
        </p:spPr>
        <p:txBody>
          <a:bodyPr wrap="squar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When we fail to address mental health in tech workplaces, everyone loses. The individuals suffering in silence. The companies losing talent and innovation. The industry becoming less vibrant and diverse. And ultimately, society itself, as we build technology in our own distorted image.</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37724" y="868204"/>
            <a:ext cx="5454134" cy="554355"/>
          </a:xfrm>
          <a:prstGeom prst="rect">
            <a:avLst/>
          </a:prstGeom>
          <a:noFill/>
          <a:ln/>
        </p:spPr>
        <p:txBody>
          <a:bodyPr wrap="none" lIns="0" tIns="0" rIns="0" bIns="0" rtlCol="0" anchor="t"/>
          <a:lstStyle/>
          <a:p>
            <a:pPr marL="0" indent="0" algn="l">
              <a:lnSpc>
                <a:spcPts val="4350"/>
              </a:lnSpc>
              <a:buNone/>
            </a:pPr>
            <a:r>
              <a:rPr lang="en-US" sz="3450" b="1" dirty="0">
                <a:solidFill>
                  <a:srgbClr val="38512F"/>
                </a:solidFill>
                <a:latin typeface="Lora" pitchFamily="34" charset="0"/>
                <a:ea typeface="Lora" pitchFamily="34" charset="-122"/>
                <a:cs typeface="Lora" pitchFamily="34" charset="-120"/>
              </a:rPr>
              <a:t>How Companies Can Help</a:t>
            </a:r>
            <a:endParaRPr lang="en-US" sz="3450" dirty="0"/>
          </a:p>
        </p:txBody>
      </p:sp>
      <p:sp>
        <p:nvSpPr>
          <p:cNvPr id="3" name="Shape 1"/>
          <p:cNvSpPr/>
          <p:nvPr/>
        </p:nvSpPr>
        <p:spPr>
          <a:xfrm>
            <a:off x="837724" y="2082165"/>
            <a:ext cx="4192667" cy="4464248"/>
          </a:xfrm>
          <a:prstGeom prst="roundRect">
            <a:avLst>
              <a:gd name="adj" fmla="val 2617"/>
            </a:avLst>
          </a:prstGeom>
          <a:solidFill>
            <a:srgbClr val="FEF5E7"/>
          </a:solidFill>
          <a:ln/>
        </p:spPr>
        <p:txBody>
          <a:bodyPr/>
          <a:lstStyle/>
          <a:p>
            <a:endParaRPr lang="de-DE"/>
          </a:p>
        </p:txBody>
      </p:sp>
      <p:sp>
        <p:nvSpPr>
          <p:cNvPr id="4" name="Shape 2"/>
          <p:cNvSpPr/>
          <p:nvPr/>
        </p:nvSpPr>
        <p:spPr>
          <a:xfrm>
            <a:off x="837724" y="2059305"/>
            <a:ext cx="4192667" cy="91440"/>
          </a:xfrm>
          <a:prstGeom prst="roundRect">
            <a:avLst>
              <a:gd name="adj" fmla="val 30924"/>
            </a:avLst>
          </a:prstGeom>
          <a:solidFill>
            <a:srgbClr val="38512F"/>
          </a:solidFill>
          <a:ln/>
        </p:spPr>
        <p:txBody>
          <a:bodyPr/>
          <a:lstStyle/>
          <a:p>
            <a:endParaRPr lang="de-DE"/>
          </a:p>
        </p:txBody>
      </p:sp>
      <p:sp>
        <p:nvSpPr>
          <p:cNvPr id="5" name="Shape 3"/>
          <p:cNvSpPr/>
          <p:nvPr/>
        </p:nvSpPr>
        <p:spPr>
          <a:xfrm>
            <a:off x="2651343" y="1799511"/>
            <a:ext cx="565428" cy="565428"/>
          </a:xfrm>
          <a:prstGeom prst="roundRect">
            <a:avLst>
              <a:gd name="adj" fmla="val 161718"/>
            </a:avLst>
          </a:prstGeom>
          <a:solidFill>
            <a:srgbClr val="38512F"/>
          </a:solidFill>
          <a:ln/>
        </p:spPr>
        <p:txBody>
          <a:bodyPr/>
          <a:lstStyle/>
          <a:p>
            <a:endParaRPr lang="de-DE"/>
          </a:p>
        </p:txBody>
      </p:sp>
      <p:sp>
        <p:nvSpPr>
          <p:cNvPr id="6" name="Text 4"/>
          <p:cNvSpPr/>
          <p:nvPr/>
        </p:nvSpPr>
        <p:spPr>
          <a:xfrm>
            <a:off x="2821007" y="1940838"/>
            <a:ext cx="226100" cy="282654"/>
          </a:xfrm>
          <a:prstGeom prst="rect">
            <a:avLst/>
          </a:prstGeom>
          <a:noFill/>
          <a:ln/>
        </p:spPr>
        <p:txBody>
          <a:bodyPr wrap="none" lIns="0" tIns="0" rIns="0" bIns="0" rtlCol="0" anchor="t"/>
          <a:lstStyle/>
          <a:p>
            <a:pPr marL="0" indent="0" algn="ctr">
              <a:lnSpc>
                <a:spcPts val="2800"/>
              </a:lnSpc>
              <a:buNone/>
            </a:pPr>
            <a:r>
              <a:rPr lang="en-US" sz="1750" dirty="0">
                <a:solidFill>
                  <a:srgbClr val="FFFFFF"/>
                </a:solidFill>
                <a:latin typeface="Lora" pitchFamily="34" charset="0"/>
                <a:ea typeface="Lora" pitchFamily="34" charset="-122"/>
                <a:cs typeface="Lora" pitchFamily="34" charset="-120"/>
              </a:rPr>
              <a:t>1</a:t>
            </a:r>
            <a:endParaRPr lang="en-US" sz="1750" dirty="0"/>
          </a:p>
        </p:txBody>
      </p:sp>
      <p:sp>
        <p:nvSpPr>
          <p:cNvPr id="7" name="Text 5"/>
          <p:cNvSpPr/>
          <p:nvPr/>
        </p:nvSpPr>
        <p:spPr>
          <a:xfrm>
            <a:off x="1049060" y="2553414"/>
            <a:ext cx="3133963" cy="277178"/>
          </a:xfrm>
          <a:prstGeom prst="rect">
            <a:avLst/>
          </a:prstGeom>
          <a:noFill/>
          <a:ln/>
        </p:spPr>
        <p:txBody>
          <a:bodyPr wrap="none" lIns="0" tIns="0" rIns="0" bIns="0" rtlCol="0" anchor="t"/>
          <a:lstStyle/>
          <a:p>
            <a:pPr marL="0" indent="0" algn="l">
              <a:lnSpc>
                <a:spcPts val="2150"/>
              </a:lnSpc>
              <a:buNone/>
            </a:pPr>
            <a:r>
              <a:rPr lang="en-US" b="1" dirty="0">
                <a:solidFill>
                  <a:srgbClr val="3A3630"/>
                </a:solidFill>
                <a:latin typeface="Lora" pitchFamily="34" charset="0"/>
                <a:ea typeface="Lora" pitchFamily="34" charset="-122"/>
                <a:cs typeface="Lora" pitchFamily="34" charset="-120"/>
              </a:rPr>
              <a:t>Create Genuinely Safe Spaces</a:t>
            </a:r>
            <a:endParaRPr lang="en-US" dirty="0"/>
          </a:p>
        </p:txBody>
      </p:sp>
      <p:sp>
        <p:nvSpPr>
          <p:cNvPr id="8" name="Text 6"/>
          <p:cNvSpPr/>
          <p:nvPr/>
        </p:nvSpPr>
        <p:spPr>
          <a:xfrm>
            <a:off x="1049060" y="2943582"/>
            <a:ext cx="3769995" cy="904399"/>
          </a:xfrm>
          <a:prstGeom prst="rect">
            <a:avLst/>
          </a:prstGeom>
          <a:noFill/>
          <a:ln/>
        </p:spPr>
        <p:txBody>
          <a:bodyPr wrap="square" lIns="0" tIns="0" rIns="0" bIns="0" rtlCol="0" anchor="t"/>
          <a:lstStyle/>
          <a:p>
            <a:pPr marL="0" indent="0" algn="l">
              <a:lnSpc>
                <a:spcPts val="2350"/>
              </a:lnSpc>
              <a:buNone/>
            </a:pPr>
            <a:r>
              <a:rPr lang="en-US" sz="1450" dirty="0">
                <a:solidFill>
                  <a:srgbClr val="3A3630"/>
                </a:solidFill>
                <a:latin typeface="Source Sans 3" pitchFamily="34" charset="0"/>
                <a:ea typeface="Source Sans 3" pitchFamily="34" charset="-122"/>
                <a:cs typeface="Source Sans 3" pitchFamily="34" charset="-120"/>
              </a:rPr>
              <a:t>Not just lip service about "bringing your whole self to work," but concrete policies that prove vulnerability won't be punished:</a:t>
            </a:r>
            <a:endParaRPr lang="en-US" sz="1450" dirty="0"/>
          </a:p>
        </p:txBody>
      </p:sp>
      <p:sp>
        <p:nvSpPr>
          <p:cNvPr id="9" name="Text 7"/>
          <p:cNvSpPr/>
          <p:nvPr/>
        </p:nvSpPr>
        <p:spPr>
          <a:xfrm>
            <a:off x="1049060" y="3960971"/>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Mental health days that don't count against sick leave</a:t>
            </a:r>
            <a:endParaRPr lang="en-US" sz="1450" dirty="0"/>
          </a:p>
        </p:txBody>
      </p:sp>
      <p:sp>
        <p:nvSpPr>
          <p:cNvPr id="10" name="Text 8"/>
          <p:cNvSpPr/>
          <p:nvPr/>
        </p:nvSpPr>
        <p:spPr>
          <a:xfrm>
            <a:off x="1049060" y="4629864"/>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Leaders who model appropriate self-disclosure</a:t>
            </a:r>
            <a:endParaRPr lang="en-US" sz="1450" dirty="0"/>
          </a:p>
        </p:txBody>
      </p:sp>
      <p:sp>
        <p:nvSpPr>
          <p:cNvPr id="11" name="Text 9"/>
          <p:cNvSpPr/>
          <p:nvPr/>
        </p:nvSpPr>
        <p:spPr>
          <a:xfrm>
            <a:off x="1049060" y="5298758"/>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Performance reviews that consider sustainable work patterns</a:t>
            </a:r>
            <a:endParaRPr lang="en-US" sz="1450" dirty="0"/>
          </a:p>
        </p:txBody>
      </p:sp>
      <p:sp>
        <p:nvSpPr>
          <p:cNvPr id="12" name="Text 10"/>
          <p:cNvSpPr/>
          <p:nvPr/>
        </p:nvSpPr>
        <p:spPr>
          <a:xfrm>
            <a:off x="1049060" y="5967651"/>
            <a:ext cx="3769995"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Normalized breaks and boundaries</a:t>
            </a:r>
            <a:endParaRPr lang="en-US" sz="1450" dirty="0"/>
          </a:p>
        </p:txBody>
      </p:sp>
      <p:sp>
        <p:nvSpPr>
          <p:cNvPr id="13" name="Shape 11"/>
          <p:cNvSpPr/>
          <p:nvPr/>
        </p:nvSpPr>
        <p:spPr>
          <a:xfrm>
            <a:off x="5218867" y="2082165"/>
            <a:ext cx="4192667" cy="4464248"/>
          </a:xfrm>
          <a:prstGeom prst="roundRect">
            <a:avLst>
              <a:gd name="adj" fmla="val 2617"/>
            </a:avLst>
          </a:prstGeom>
          <a:solidFill>
            <a:srgbClr val="FEF5E7"/>
          </a:solidFill>
          <a:ln/>
        </p:spPr>
        <p:txBody>
          <a:bodyPr/>
          <a:lstStyle/>
          <a:p>
            <a:endParaRPr lang="de-DE"/>
          </a:p>
        </p:txBody>
      </p:sp>
      <p:sp>
        <p:nvSpPr>
          <p:cNvPr id="14" name="Shape 12"/>
          <p:cNvSpPr/>
          <p:nvPr/>
        </p:nvSpPr>
        <p:spPr>
          <a:xfrm>
            <a:off x="5218867" y="2059305"/>
            <a:ext cx="4192667" cy="91440"/>
          </a:xfrm>
          <a:prstGeom prst="roundRect">
            <a:avLst>
              <a:gd name="adj" fmla="val 30924"/>
            </a:avLst>
          </a:prstGeom>
          <a:solidFill>
            <a:srgbClr val="38512F"/>
          </a:solidFill>
          <a:ln/>
        </p:spPr>
        <p:txBody>
          <a:bodyPr/>
          <a:lstStyle/>
          <a:p>
            <a:endParaRPr lang="de-DE"/>
          </a:p>
        </p:txBody>
      </p:sp>
      <p:sp>
        <p:nvSpPr>
          <p:cNvPr id="15" name="Shape 13"/>
          <p:cNvSpPr/>
          <p:nvPr/>
        </p:nvSpPr>
        <p:spPr>
          <a:xfrm>
            <a:off x="7032486" y="1799511"/>
            <a:ext cx="565428" cy="565428"/>
          </a:xfrm>
          <a:prstGeom prst="roundRect">
            <a:avLst>
              <a:gd name="adj" fmla="val 161718"/>
            </a:avLst>
          </a:prstGeom>
          <a:solidFill>
            <a:srgbClr val="38512F"/>
          </a:solidFill>
          <a:ln/>
        </p:spPr>
        <p:txBody>
          <a:bodyPr/>
          <a:lstStyle/>
          <a:p>
            <a:endParaRPr lang="de-DE"/>
          </a:p>
        </p:txBody>
      </p:sp>
      <p:sp>
        <p:nvSpPr>
          <p:cNvPr id="16" name="Text 14"/>
          <p:cNvSpPr/>
          <p:nvPr/>
        </p:nvSpPr>
        <p:spPr>
          <a:xfrm>
            <a:off x="7202150" y="1940838"/>
            <a:ext cx="226100" cy="282654"/>
          </a:xfrm>
          <a:prstGeom prst="rect">
            <a:avLst/>
          </a:prstGeom>
          <a:noFill/>
          <a:ln/>
        </p:spPr>
        <p:txBody>
          <a:bodyPr wrap="none" lIns="0" tIns="0" rIns="0" bIns="0" rtlCol="0" anchor="t"/>
          <a:lstStyle/>
          <a:p>
            <a:pPr marL="0" indent="0" algn="ctr">
              <a:lnSpc>
                <a:spcPts val="2800"/>
              </a:lnSpc>
              <a:buNone/>
            </a:pPr>
            <a:r>
              <a:rPr lang="en-US" sz="1750" dirty="0">
                <a:solidFill>
                  <a:srgbClr val="FFFFFF"/>
                </a:solidFill>
                <a:latin typeface="Lora" pitchFamily="34" charset="0"/>
                <a:ea typeface="Lora" pitchFamily="34" charset="-122"/>
                <a:cs typeface="Lora" pitchFamily="34" charset="-120"/>
              </a:rPr>
              <a:t>2</a:t>
            </a:r>
            <a:endParaRPr lang="en-US" sz="1750" dirty="0"/>
          </a:p>
        </p:txBody>
      </p:sp>
      <p:sp>
        <p:nvSpPr>
          <p:cNvPr id="17" name="Text 15"/>
          <p:cNvSpPr/>
          <p:nvPr/>
        </p:nvSpPr>
        <p:spPr>
          <a:xfrm>
            <a:off x="5430203" y="2553414"/>
            <a:ext cx="2339102" cy="277178"/>
          </a:xfrm>
          <a:prstGeom prst="rect">
            <a:avLst/>
          </a:prstGeom>
          <a:noFill/>
          <a:ln/>
        </p:spPr>
        <p:txBody>
          <a:bodyPr wrap="none" lIns="0" tIns="0" rIns="0" bIns="0" rtlCol="0" anchor="t"/>
          <a:lstStyle/>
          <a:p>
            <a:pPr marL="0" indent="0" algn="l">
              <a:lnSpc>
                <a:spcPts val="2150"/>
              </a:lnSpc>
              <a:buNone/>
            </a:pPr>
            <a:r>
              <a:rPr lang="en-US" b="1" dirty="0">
                <a:solidFill>
                  <a:srgbClr val="3A3630"/>
                </a:solidFill>
                <a:latin typeface="Lora" pitchFamily="34" charset="0"/>
                <a:ea typeface="Lora" pitchFamily="34" charset="-122"/>
                <a:cs typeface="Lora" pitchFamily="34" charset="-120"/>
              </a:rPr>
              <a:t>Listen- "Really" Listen</a:t>
            </a:r>
            <a:endParaRPr lang="en-US" dirty="0"/>
          </a:p>
        </p:txBody>
      </p:sp>
      <p:sp>
        <p:nvSpPr>
          <p:cNvPr id="18" name="Text 16"/>
          <p:cNvSpPr/>
          <p:nvPr/>
        </p:nvSpPr>
        <p:spPr>
          <a:xfrm>
            <a:off x="5430203" y="2943582"/>
            <a:ext cx="3769995" cy="602933"/>
          </a:xfrm>
          <a:prstGeom prst="rect">
            <a:avLst/>
          </a:prstGeom>
          <a:noFill/>
          <a:ln/>
        </p:spPr>
        <p:txBody>
          <a:bodyPr wrap="square" lIns="0" tIns="0" rIns="0" bIns="0" rtlCol="0" anchor="t"/>
          <a:lstStyle/>
          <a:p>
            <a:pPr marL="0" indent="0" algn="l">
              <a:lnSpc>
                <a:spcPts val="2350"/>
              </a:lnSpc>
              <a:buNone/>
            </a:pPr>
            <a:r>
              <a:rPr lang="en-US" sz="1450" dirty="0">
                <a:solidFill>
                  <a:srgbClr val="3A3630"/>
                </a:solidFill>
                <a:latin typeface="Source Sans 3" pitchFamily="34" charset="0"/>
                <a:ea typeface="Source Sans 3" pitchFamily="34" charset="-122"/>
                <a:cs typeface="Source Sans 3" pitchFamily="34" charset="-120"/>
              </a:rPr>
              <a:t>Go beyond annual surveys and create ongoing feedback mechanisms:</a:t>
            </a:r>
            <a:endParaRPr lang="en-US" sz="1450" dirty="0"/>
          </a:p>
        </p:txBody>
      </p:sp>
      <p:sp>
        <p:nvSpPr>
          <p:cNvPr id="19" name="Text 17"/>
          <p:cNvSpPr/>
          <p:nvPr/>
        </p:nvSpPr>
        <p:spPr>
          <a:xfrm>
            <a:off x="5430203" y="3659505"/>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Regular, anonymous pulse checks on team mental health</a:t>
            </a:r>
            <a:endParaRPr lang="en-US" sz="1450" dirty="0"/>
          </a:p>
        </p:txBody>
      </p:sp>
      <p:sp>
        <p:nvSpPr>
          <p:cNvPr id="20" name="Text 18"/>
          <p:cNvSpPr/>
          <p:nvPr/>
        </p:nvSpPr>
        <p:spPr>
          <a:xfrm>
            <a:off x="5430203" y="4328398"/>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Trained mental health first responders in every department</a:t>
            </a:r>
            <a:endParaRPr lang="en-US" sz="1450" dirty="0"/>
          </a:p>
        </p:txBody>
      </p:sp>
      <p:sp>
        <p:nvSpPr>
          <p:cNvPr id="21" name="Text 19"/>
          <p:cNvSpPr/>
          <p:nvPr/>
        </p:nvSpPr>
        <p:spPr>
          <a:xfrm>
            <a:off x="5430203" y="4997291"/>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Facilitated discussions about work pressure and burnout</a:t>
            </a:r>
            <a:endParaRPr lang="en-US" sz="1450" dirty="0"/>
          </a:p>
        </p:txBody>
      </p:sp>
      <p:sp>
        <p:nvSpPr>
          <p:cNvPr id="22" name="Text 20"/>
          <p:cNvSpPr/>
          <p:nvPr/>
        </p:nvSpPr>
        <p:spPr>
          <a:xfrm>
            <a:off x="5430203" y="5666184"/>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Exit interviews that specifically address wellbeing factors</a:t>
            </a:r>
            <a:endParaRPr lang="en-US" sz="1450" dirty="0"/>
          </a:p>
        </p:txBody>
      </p:sp>
      <p:sp>
        <p:nvSpPr>
          <p:cNvPr id="23" name="Shape 21"/>
          <p:cNvSpPr/>
          <p:nvPr/>
        </p:nvSpPr>
        <p:spPr>
          <a:xfrm>
            <a:off x="9600009" y="2082165"/>
            <a:ext cx="4192667" cy="4464248"/>
          </a:xfrm>
          <a:prstGeom prst="roundRect">
            <a:avLst>
              <a:gd name="adj" fmla="val 2617"/>
            </a:avLst>
          </a:prstGeom>
          <a:solidFill>
            <a:srgbClr val="FEF5E7"/>
          </a:solidFill>
          <a:ln/>
        </p:spPr>
        <p:txBody>
          <a:bodyPr/>
          <a:lstStyle/>
          <a:p>
            <a:endParaRPr lang="de-DE"/>
          </a:p>
        </p:txBody>
      </p:sp>
      <p:sp>
        <p:nvSpPr>
          <p:cNvPr id="24" name="Shape 22"/>
          <p:cNvSpPr/>
          <p:nvPr/>
        </p:nvSpPr>
        <p:spPr>
          <a:xfrm>
            <a:off x="9600009" y="2059305"/>
            <a:ext cx="4192667" cy="91440"/>
          </a:xfrm>
          <a:prstGeom prst="roundRect">
            <a:avLst>
              <a:gd name="adj" fmla="val 30924"/>
            </a:avLst>
          </a:prstGeom>
          <a:solidFill>
            <a:srgbClr val="38512F"/>
          </a:solidFill>
          <a:ln/>
        </p:spPr>
        <p:txBody>
          <a:bodyPr/>
          <a:lstStyle/>
          <a:p>
            <a:endParaRPr lang="de-DE"/>
          </a:p>
        </p:txBody>
      </p:sp>
      <p:sp>
        <p:nvSpPr>
          <p:cNvPr id="25" name="Shape 23"/>
          <p:cNvSpPr/>
          <p:nvPr/>
        </p:nvSpPr>
        <p:spPr>
          <a:xfrm>
            <a:off x="11413629" y="1799511"/>
            <a:ext cx="565428" cy="565428"/>
          </a:xfrm>
          <a:prstGeom prst="roundRect">
            <a:avLst>
              <a:gd name="adj" fmla="val 161718"/>
            </a:avLst>
          </a:prstGeom>
          <a:solidFill>
            <a:srgbClr val="38512F"/>
          </a:solidFill>
          <a:ln/>
        </p:spPr>
        <p:txBody>
          <a:bodyPr/>
          <a:lstStyle/>
          <a:p>
            <a:endParaRPr lang="de-DE"/>
          </a:p>
        </p:txBody>
      </p:sp>
      <p:sp>
        <p:nvSpPr>
          <p:cNvPr id="26" name="Text 24"/>
          <p:cNvSpPr/>
          <p:nvPr/>
        </p:nvSpPr>
        <p:spPr>
          <a:xfrm>
            <a:off x="11583293" y="1940838"/>
            <a:ext cx="226100" cy="282654"/>
          </a:xfrm>
          <a:prstGeom prst="rect">
            <a:avLst/>
          </a:prstGeom>
          <a:noFill/>
          <a:ln/>
        </p:spPr>
        <p:txBody>
          <a:bodyPr wrap="none" lIns="0" tIns="0" rIns="0" bIns="0" rtlCol="0" anchor="t"/>
          <a:lstStyle/>
          <a:p>
            <a:pPr marL="0" indent="0" algn="ctr">
              <a:lnSpc>
                <a:spcPts val="2800"/>
              </a:lnSpc>
              <a:buNone/>
            </a:pPr>
            <a:r>
              <a:rPr lang="en-US" sz="1750" dirty="0">
                <a:solidFill>
                  <a:srgbClr val="FFFFFF"/>
                </a:solidFill>
                <a:latin typeface="Lora" pitchFamily="34" charset="0"/>
                <a:ea typeface="Lora" pitchFamily="34" charset="-122"/>
                <a:cs typeface="Lora" pitchFamily="34" charset="-120"/>
              </a:rPr>
              <a:t>3</a:t>
            </a:r>
            <a:endParaRPr lang="en-US" sz="1750" dirty="0"/>
          </a:p>
        </p:txBody>
      </p:sp>
      <p:sp>
        <p:nvSpPr>
          <p:cNvPr id="27" name="Text 25"/>
          <p:cNvSpPr/>
          <p:nvPr/>
        </p:nvSpPr>
        <p:spPr>
          <a:xfrm>
            <a:off x="9811345" y="2553414"/>
            <a:ext cx="2520077" cy="277178"/>
          </a:xfrm>
          <a:prstGeom prst="rect">
            <a:avLst/>
          </a:prstGeom>
          <a:noFill/>
          <a:ln/>
        </p:spPr>
        <p:txBody>
          <a:bodyPr wrap="none" lIns="0" tIns="0" rIns="0" bIns="0" rtlCol="0" anchor="t"/>
          <a:lstStyle/>
          <a:p>
            <a:pPr marL="0" indent="0" algn="l">
              <a:lnSpc>
                <a:spcPts val="2150"/>
              </a:lnSpc>
              <a:buNone/>
            </a:pPr>
            <a:r>
              <a:rPr lang="en-US" b="1" dirty="0">
                <a:solidFill>
                  <a:srgbClr val="3A3630"/>
                </a:solidFill>
                <a:latin typeface="Lora" pitchFamily="34" charset="0"/>
                <a:ea typeface="Lora" pitchFamily="34" charset="-122"/>
                <a:cs typeface="Lora" pitchFamily="34" charset="-120"/>
              </a:rPr>
              <a:t>Take Meaningful Action</a:t>
            </a:r>
            <a:endParaRPr lang="en-US" dirty="0"/>
          </a:p>
        </p:txBody>
      </p:sp>
      <p:sp>
        <p:nvSpPr>
          <p:cNvPr id="28" name="Text 26"/>
          <p:cNvSpPr/>
          <p:nvPr/>
        </p:nvSpPr>
        <p:spPr>
          <a:xfrm>
            <a:off x="9811345" y="2943582"/>
            <a:ext cx="3769995" cy="602933"/>
          </a:xfrm>
          <a:prstGeom prst="rect">
            <a:avLst/>
          </a:prstGeom>
          <a:noFill/>
          <a:ln/>
        </p:spPr>
        <p:txBody>
          <a:bodyPr wrap="square" lIns="0" tIns="0" rIns="0" bIns="0" rtlCol="0" anchor="t"/>
          <a:lstStyle/>
          <a:p>
            <a:pPr marL="0" indent="0" algn="l">
              <a:lnSpc>
                <a:spcPts val="2350"/>
              </a:lnSpc>
              <a:buNone/>
            </a:pPr>
            <a:r>
              <a:rPr lang="en-US" sz="1450" dirty="0">
                <a:solidFill>
                  <a:srgbClr val="3A3630"/>
                </a:solidFill>
                <a:latin typeface="Source Sans 3" pitchFamily="34" charset="0"/>
                <a:ea typeface="Source Sans 3" pitchFamily="34" charset="-122"/>
                <a:cs typeface="Source Sans 3" pitchFamily="34" charset="-120"/>
              </a:rPr>
              <a:t>Move beyond symbolic gestures to structural changes:</a:t>
            </a:r>
            <a:endParaRPr lang="en-US" sz="1450" dirty="0"/>
          </a:p>
        </p:txBody>
      </p:sp>
      <p:sp>
        <p:nvSpPr>
          <p:cNvPr id="29" name="Text 27"/>
          <p:cNvSpPr/>
          <p:nvPr/>
        </p:nvSpPr>
        <p:spPr>
          <a:xfrm>
            <a:off x="9811345" y="3659505"/>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Adjust timelines when teams show signs of burnout</a:t>
            </a:r>
            <a:endParaRPr lang="en-US" sz="1450" dirty="0"/>
          </a:p>
        </p:txBody>
      </p:sp>
      <p:sp>
        <p:nvSpPr>
          <p:cNvPr id="30" name="Text 28"/>
          <p:cNvSpPr/>
          <p:nvPr/>
        </p:nvSpPr>
        <p:spPr>
          <a:xfrm>
            <a:off x="9811345" y="4328398"/>
            <a:ext cx="3769995"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Build recovery periods into project plans</a:t>
            </a:r>
            <a:endParaRPr lang="en-US" sz="1450" dirty="0"/>
          </a:p>
        </p:txBody>
      </p:sp>
      <p:sp>
        <p:nvSpPr>
          <p:cNvPr id="31" name="Text 29"/>
          <p:cNvSpPr/>
          <p:nvPr/>
        </p:nvSpPr>
        <p:spPr>
          <a:xfrm>
            <a:off x="9811345" y="4695825"/>
            <a:ext cx="3769995" cy="301466"/>
          </a:xfrm>
          <a:prstGeom prst="rect">
            <a:avLst/>
          </a:prstGeom>
          <a:noFill/>
          <a:ln/>
        </p:spPr>
        <p:txBody>
          <a:bodyPr wrap="non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Train managers to recognize distress signals</a:t>
            </a:r>
            <a:endParaRPr lang="en-US" sz="1450" dirty="0"/>
          </a:p>
        </p:txBody>
      </p:sp>
      <p:sp>
        <p:nvSpPr>
          <p:cNvPr id="32" name="Text 30"/>
          <p:cNvSpPr/>
          <p:nvPr/>
        </p:nvSpPr>
        <p:spPr>
          <a:xfrm>
            <a:off x="9811345" y="5063252"/>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Create clear pathways to support that preserve privacy</a:t>
            </a:r>
            <a:endParaRPr lang="en-US" sz="1450" dirty="0"/>
          </a:p>
        </p:txBody>
      </p:sp>
      <p:sp>
        <p:nvSpPr>
          <p:cNvPr id="33" name="Text 31"/>
          <p:cNvSpPr/>
          <p:nvPr/>
        </p:nvSpPr>
        <p:spPr>
          <a:xfrm>
            <a:off x="9811345" y="5732145"/>
            <a:ext cx="3769995" cy="602933"/>
          </a:xfrm>
          <a:prstGeom prst="rect">
            <a:avLst/>
          </a:prstGeom>
          <a:noFill/>
          <a:ln/>
        </p:spPr>
        <p:txBody>
          <a:bodyPr wrap="square" lIns="0" tIns="0" rIns="0" bIns="0" rtlCol="0" anchor="t"/>
          <a:lstStyle/>
          <a:p>
            <a:pPr marL="342900" indent="-342900" algn="l">
              <a:lnSpc>
                <a:spcPts val="2350"/>
              </a:lnSpc>
              <a:buSzPct val="100000"/>
              <a:buChar char="•"/>
            </a:pPr>
            <a:r>
              <a:rPr lang="en-US" sz="1450" dirty="0">
                <a:solidFill>
                  <a:srgbClr val="3A3630"/>
                </a:solidFill>
                <a:latin typeface="Source Sans 3" pitchFamily="34" charset="0"/>
                <a:ea typeface="Source Sans 3" pitchFamily="34" charset="-122"/>
                <a:cs typeface="Source Sans 3" pitchFamily="34" charset="-120"/>
              </a:rPr>
              <a:t>Measure success not just by output but by sustainability</a:t>
            </a:r>
            <a:endParaRPr lang="en-US" sz="1450" dirty="0"/>
          </a:p>
        </p:txBody>
      </p:sp>
      <p:sp>
        <p:nvSpPr>
          <p:cNvPr id="34" name="Text 32"/>
          <p:cNvSpPr/>
          <p:nvPr/>
        </p:nvSpPr>
        <p:spPr>
          <a:xfrm>
            <a:off x="837724" y="6758464"/>
            <a:ext cx="12954952" cy="602933"/>
          </a:xfrm>
          <a:prstGeom prst="rect">
            <a:avLst/>
          </a:prstGeom>
          <a:noFill/>
          <a:ln/>
        </p:spPr>
        <p:txBody>
          <a:bodyPr wrap="square" lIns="0" tIns="0" rIns="0" bIns="0" rtlCol="0" anchor="t"/>
          <a:lstStyle/>
          <a:p>
            <a:pPr marL="0" indent="0" algn="ctr">
              <a:lnSpc>
                <a:spcPts val="2350"/>
              </a:lnSpc>
              <a:buNone/>
            </a:pPr>
            <a:r>
              <a:rPr lang="en-US" sz="1450" b="1" dirty="0">
                <a:solidFill>
                  <a:srgbClr val="3A3630"/>
                </a:solidFill>
                <a:latin typeface="Source Sans 3" pitchFamily="34" charset="0"/>
                <a:ea typeface="Source Sans 3" pitchFamily="34" charset="-122"/>
                <a:cs typeface="Source Sans 3" pitchFamily="34" charset="-120"/>
              </a:rPr>
              <a:t>The most effective interventions are those that address root causes in company culture, not just symptoms. Creating a mentally healthy workplace isn't about hiring a Chief Wellness Officer—it's about fundamentally rethinking how we work.</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794623"/>
            <a:ext cx="4928354"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A Final Ask</a:t>
            </a:r>
            <a:endParaRPr lang="en-US" sz="3850" dirty="0"/>
          </a:p>
        </p:txBody>
      </p:sp>
      <p:sp>
        <p:nvSpPr>
          <p:cNvPr id="3" name="Text 1"/>
          <p:cNvSpPr/>
          <p:nvPr/>
        </p:nvSpPr>
        <p:spPr>
          <a:xfrm>
            <a:off x="837724" y="1829395"/>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When this presentation ends, you'll return to your daily work. To your deadlines and meetings and Slack notifications.</a:t>
            </a:r>
            <a:endParaRPr lang="en-US" sz="1600" dirty="0"/>
          </a:p>
        </p:txBody>
      </p:sp>
      <p:sp>
        <p:nvSpPr>
          <p:cNvPr id="4" name="Text 2"/>
          <p:cNvSpPr/>
          <p:nvPr/>
        </p:nvSpPr>
        <p:spPr>
          <a:xfrm>
            <a:off x="837724" y="2400062"/>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But I ask you to carry one thing with you:</a:t>
            </a:r>
            <a:endParaRPr lang="en-US" sz="1600" dirty="0"/>
          </a:p>
        </p:txBody>
      </p:sp>
      <p:sp>
        <p:nvSpPr>
          <p:cNvPr id="5" name="Text 3"/>
          <p:cNvSpPr/>
          <p:nvPr/>
        </p:nvSpPr>
        <p:spPr>
          <a:xfrm>
            <a:off x="3914537" y="3049191"/>
            <a:ext cx="6801207" cy="850106"/>
          </a:xfrm>
          <a:prstGeom prst="rect">
            <a:avLst/>
          </a:prstGeom>
          <a:noFill/>
          <a:ln/>
        </p:spPr>
        <p:txBody>
          <a:bodyPr wrap="none" lIns="0" tIns="0" rIns="0" bIns="0" rtlCol="0" anchor="t"/>
          <a:lstStyle/>
          <a:p>
            <a:pPr marL="0" indent="0" algn="ctr">
              <a:lnSpc>
                <a:spcPts val="6650"/>
              </a:lnSpc>
              <a:buNone/>
            </a:pPr>
            <a:r>
              <a:rPr lang="en-US" sz="5350" dirty="0">
                <a:solidFill>
                  <a:srgbClr val="38512F"/>
                </a:solidFill>
                <a:latin typeface="Lora" pitchFamily="34" charset="0"/>
                <a:ea typeface="Lora" pitchFamily="34" charset="-122"/>
                <a:cs typeface="Lora" pitchFamily="34" charset="-120"/>
              </a:rPr>
              <a:t>Don't go home silent.</a:t>
            </a:r>
            <a:endParaRPr lang="en-US" sz="5350" dirty="0"/>
          </a:p>
        </p:txBody>
      </p:sp>
      <p:sp>
        <p:nvSpPr>
          <p:cNvPr id="6" name="Text 4"/>
          <p:cNvSpPr/>
          <p:nvPr/>
        </p:nvSpPr>
        <p:spPr>
          <a:xfrm>
            <a:off x="3914537" y="4213384"/>
            <a:ext cx="6801207" cy="850106"/>
          </a:xfrm>
          <a:prstGeom prst="rect">
            <a:avLst/>
          </a:prstGeom>
          <a:noFill/>
          <a:ln/>
        </p:spPr>
        <p:txBody>
          <a:bodyPr wrap="none" lIns="0" tIns="0" rIns="0" bIns="0" rtlCol="0" anchor="t"/>
          <a:lstStyle/>
          <a:p>
            <a:pPr marL="0" indent="0" algn="ctr">
              <a:lnSpc>
                <a:spcPts val="6650"/>
              </a:lnSpc>
              <a:buNone/>
            </a:pPr>
            <a:r>
              <a:rPr lang="en-US" sz="5350" dirty="0">
                <a:solidFill>
                  <a:srgbClr val="38512F"/>
                </a:solidFill>
                <a:latin typeface="Lora" pitchFamily="34" charset="0"/>
                <a:ea typeface="Lora" pitchFamily="34" charset="-122"/>
                <a:cs typeface="Lora" pitchFamily="34" charset="-120"/>
              </a:rPr>
              <a:t>Go home open.</a:t>
            </a:r>
            <a:endParaRPr lang="en-US" sz="5350" dirty="0"/>
          </a:p>
        </p:txBody>
      </p:sp>
      <p:sp>
        <p:nvSpPr>
          <p:cNvPr id="7" name="Text 5"/>
          <p:cNvSpPr/>
          <p:nvPr/>
        </p:nvSpPr>
        <p:spPr>
          <a:xfrm>
            <a:off x="837724" y="5377577"/>
            <a:ext cx="12954952"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Open to noticing your own mental state. </a:t>
            </a:r>
            <a:endParaRPr lang="en-US" sz="1600" dirty="0"/>
          </a:p>
        </p:txBody>
      </p:sp>
      <p:sp>
        <p:nvSpPr>
          <p:cNvPr id="8" name="Text 6"/>
          <p:cNvSpPr/>
          <p:nvPr/>
        </p:nvSpPr>
        <p:spPr>
          <a:xfrm>
            <a:off x="837724" y="5785842"/>
            <a:ext cx="12954952"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Open to recognizing the signs of struggle in your colleagues. </a:t>
            </a:r>
            <a:endParaRPr lang="en-US" sz="1600" dirty="0"/>
          </a:p>
        </p:txBody>
      </p:sp>
      <p:sp>
        <p:nvSpPr>
          <p:cNvPr id="9" name="Text 7"/>
          <p:cNvSpPr/>
          <p:nvPr/>
        </p:nvSpPr>
        <p:spPr>
          <a:xfrm>
            <a:off x="837724" y="6194108"/>
            <a:ext cx="12954952"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#Open to creating spaces where people can speak honestly about the challenges they face.</a:t>
            </a:r>
            <a:endParaRPr lang="en-US" sz="1600" dirty="0"/>
          </a:p>
        </p:txBody>
      </p:sp>
      <p:sp>
        <p:nvSpPr>
          <p:cNvPr id="10" name="Text 8"/>
          <p:cNvSpPr/>
          <p:nvPr/>
        </p:nvSpPr>
        <p:spPr>
          <a:xfrm>
            <a:off x="837724" y="6764774"/>
            <a:ext cx="12954952" cy="670084"/>
          </a:xfrm>
          <a:prstGeom prst="rect">
            <a:avLst/>
          </a:prstGeom>
          <a:noFill/>
          <a:ln/>
        </p:spPr>
        <p:txBody>
          <a:bodyPr wrap="squar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Because that openness—that willingness to listen and be heard—is what saves lives. It might have saved mine, years ago on that train platform. And it might save someone in your workplace tomorrow.</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37724" y="714732"/>
            <a:ext cx="4928354"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Scan to Connect</a:t>
            </a:r>
            <a:endParaRPr lang="en-US" sz="3850" dirty="0"/>
          </a:p>
        </p:txBody>
      </p:sp>
      <p:sp>
        <p:nvSpPr>
          <p:cNvPr id="3" name="Text 1"/>
          <p:cNvSpPr/>
          <p:nvPr/>
        </p:nvSpPr>
        <p:spPr>
          <a:xfrm>
            <a:off x="837724" y="1833205"/>
            <a:ext cx="7568565" cy="335042"/>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Let's continue this conversation beyond today. Scan this QR code to:</a:t>
            </a:r>
            <a:endParaRPr lang="en-US" sz="1600" dirty="0"/>
          </a:p>
        </p:txBody>
      </p:sp>
      <p:sp>
        <p:nvSpPr>
          <p:cNvPr id="4" name="Text 2"/>
          <p:cNvSpPr/>
          <p:nvPr/>
        </p:nvSpPr>
        <p:spPr>
          <a:xfrm>
            <a:off x="837724" y="2356723"/>
            <a:ext cx="7568565"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Join our community of tech professionals committed to mental health advocacy</a:t>
            </a:r>
            <a:endParaRPr lang="en-US" sz="1600" dirty="0"/>
          </a:p>
        </p:txBody>
      </p:sp>
      <p:sp>
        <p:nvSpPr>
          <p:cNvPr id="5" name="Text 3"/>
          <p:cNvSpPr/>
          <p:nvPr/>
        </p:nvSpPr>
        <p:spPr>
          <a:xfrm>
            <a:off x="837724" y="2764988"/>
            <a:ext cx="7568565"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Access industry-specific resources for managing workplace stress</a:t>
            </a:r>
            <a:endParaRPr lang="en-US" sz="1600" dirty="0"/>
          </a:p>
        </p:txBody>
      </p:sp>
      <p:sp>
        <p:nvSpPr>
          <p:cNvPr id="6" name="Text 4"/>
          <p:cNvSpPr/>
          <p:nvPr/>
        </p:nvSpPr>
        <p:spPr>
          <a:xfrm>
            <a:off x="837724" y="3173254"/>
            <a:ext cx="7568565" cy="670084"/>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Connect with trained peer supporters who understand the unique challenges of tech work</a:t>
            </a:r>
            <a:endParaRPr lang="en-US" sz="1600" dirty="0"/>
          </a:p>
        </p:txBody>
      </p:sp>
      <p:sp>
        <p:nvSpPr>
          <p:cNvPr id="7" name="Text 5"/>
          <p:cNvSpPr/>
          <p:nvPr/>
        </p:nvSpPr>
        <p:spPr>
          <a:xfrm>
            <a:off x="837724" y="3916561"/>
            <a:ext cx="7568565"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Request a workplace culture assessment for your company</a:t>
            </a:r>
            <a:endParaRPr lang="en-US" sz="1600" dirty="0"/>
          </a:p>
        </p:txBody>
      </p:sp>
      <p:sp>
        <p:nvSpPr>
          <p:cNvPr id="8" name="Text 6"/>
          <p:cNvSpPr/>
          <p:nvPr/>
        </p:nvSpPr>
        <p:spPr>
          <a:xfrm>
            <a:off x="837724" y="4324826"/>
            <a:ext cx="7568565"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Book a speaker for your next company event or team meeting</a:t>
            </a:r>
            <a:endParaRPr lang="en-US" sz="1600" dirty="0"/>
          </a:p>
        </p:txBody>
      </p:sp>
      <p:sp>
        <p:nvSpPr>
          <p:cNvPr id="9" name="Text 7"/>
          <p:cNvSpPr/>
          <p:nvPr/>
        </p:nvSpPr>
        <p:spPr>
          <a:xfrm>
            <a:off x="837724" y="4848344"/>
            <a:ext cx="7568565"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You are not alone in this work. Together, we can create tech workplaces where both innovation and human wellbeing thrive—where no one has to choose between their career and their mental health.</a:t>
            </a:r>
            <a:endParaRPr lang="en-US" sz="1600" dirty="0"/>
          </a:p>
        </p:txBody>
      </p:sp>
      <p:sp>
        <p:nvSpPr>
          <p:cNvPr id="10" name="Text 8"/>
          <p:cNvSpPr/>
          <p:nvPr/>
        </p:nvSpPr>
        <p:spPr>
          <a:xfrm>
            <a:off x="837724" y="6041946"/>
            <a:ext cx="7568565" cy="335042"/>
          </a:xfrm>
          <a:prstGeom prst="rect">
            <a:avLst/>
          </a:prstGeom>
          <a:noFill/>
          <a:ln/>
        </p:spPr>
        <p:txBody>
          <a:bodyPr wrap="none" lIns="0" tIns="0" rIns="0" bIns="0" rtlCol="0" anchor="t"/>
          <a:lstStyle/>
          <a:p>
            <a:pPr marL="0" indent="0" algn="l">
              <a:lnSpc>
                <a:spcPts val="2600"/>
              </a:lnSpc>
              <a:buNone/>
            </a:pPr>
            <a:r>
              <a:rPr lang="en-US" sz="1600" b="1" dirty="0">
                <a:solidFill>
                  <a:srgbClr val="38512F"/>
                </a:solidFill>
                <a:latin typeface="Source Sans 3" pitchFamily="34" charset="0"/>
                <a:ea typeface="Source Sans 3" pitchFamily="34" charset="-122"/>
                <a:cs typeface="Source Sans 3" pitchFamily="34" charset="-120"/>
              </a:rPr>
              <a:t>Let's change this together, one conversation at a time.</a:t>
            </a:r>
            <a:endParaRPr lang="en-US" sz="1600" dirty="0"/>
          </a:p>
        </p:txBody>
      </p:sp>
      <p:pic>
        <p:nvPicPr>
          <p:cNvPr id="11" name="Image 0" descr="preencoded.png"/>
          <p:cNvPicPr>
            <a:picLocks noChangeAspect="1"/>
          </p:cNvPicPr>
          <p:nvPr/>
        </p:nvPicPr>
        <p:blipFill>
          <a:blip r:embed="rId3"/>
          <a:stretch>
            <a:fillRect/>
          </a:stretch>
        </p:blipFill>
        <p:spPr>
          <a:xfrm>
            <a:off x="8924925" y="1880354"/>
            <a:ext cx="4875371" cy="4875371"/>
          </a:xfrm>
          <a:prstGeom prst="rect">
            <a:avLst/>
          </a:prstGeom>
        </p:spPr>
      </p:pic>
      <p:sp>
        <p:nvSpPr>
          <p:cNvPr id="12" name="Text 9"/>
          <p:cNvSpPr/>
          <p:nvPr/>
        </p:nvSpPr>
        <p:spPr>
          <a:xfrm>
            <a:off x="8924925" y="6991350"/>
            <a:ext cx="4875371" cy="335042"/>
          </a:xfrm>
          <a:prstGeom prst="rect">
            <a:avLst/>
          </a:prstGeom>
          <a:noFill/>
          <a:ln/>
        </p:spPr>
        <p:txBody>
          <a:bodyPr wrap="none" lIns="0" tIns="0" rIns="0" bIns="0" rtlCol="0" anchor="t"/>
          <a:lstStyle/>
          <a:p>
            <a:pPr marL="0" indent="0" algn="l">
              <a:lnSpc>
                <a:spcPts val="2600"/>
              </a:lnSpc>
              <a:buNone/>
            </a:pP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594163" y="914638"/>
            <a:ext cx="4928354" cy="615910"/>
          </a:xfrm>
          <a:prstGeom prst="rect">
            <a:avLst/>
          </a:prstGeom>
          <a:noFill/>
          <a:ln/>
        </p:spPr>
        <p:txBody>
          <a:bodyPr wrap="none" lIns="0" tIns="0" rIns="0" bIns="0" rtlCol="0" anchor="t"/>
          <a:lstStyle/>
          <a:p>
            <a:pPr marL="0" indent="0" algn="ctr">
              <a:lnSpc>
                <a:spcPts val="4850"/>
              </a:lnSpc>
              <a:buNone/>
            </a:pPr>
            <a:r>
              <a:rPr lang="en-US" sz="3850" dirty="0">
                <a:solidFill>
                  <a:srgbClr val="FFFFFF"/>
                </a:solidFill>
                <a:latin typeface="Lora" pitchFamily="34" charset="0"/>
                <a:ea typeface="Lora" pitchFamily="34" charset="-122"/>
                <a:cs typeface="Lora" pitchFamily="34" charset="-120"/>
              </a:rPr>
              <a:t>Thank You</a:t>
            </a:r>
            <a:endParaRPr lang="en-US" sz="3850" dirty="0"/>
          </a:p>
        </p:txBody>
      </p:sp>
      <p:sp>
        <p:nvSpPr>
          <p:cNvPr id="4" name="Text 1"/>
          <p:cNvSpPr/>
          <p:nvPr/>
        </p:nvSpPr>
        <p:spPr>
          <a:xfrm>
            <a:off x="6657737" y="1844635"/>
            <a:ext cx="6801207" cy="4250531"/>
          </a:xfrm>
          <a:prstGeom prst="rect">
            <a:avLst/>
          </a:prstGeom>
          <a:noFill/>
          <a:ln/>
        </p:spPr>
        <p:txBody>
          <a:bodyPr wrap="square" lIns="0" tIns="0" rIns="0" bIns="0" rtlCol="0" anchor="t"/>
          <a:lstStyle/>
          <a:p>
            <a:pPr marL="0" indent="0" algn="ctr">
              <a:lnSpc>
                <a:spcPts val="6650"/>
              </a:lnSpc>
              <a:buNone/>
            </a:pPr>
            <a:r>
              <a:rPr lang="en-US" sz="5350" b="1" dirty="0">
                <a:solidFill>
                  <a:srgbClr val="FFFFFF"/>
                </a:solidFill>
                <a:latin typeface="Lora" pitchFamily="34" charset="0"/>
                <a:ea typeface="Lora" pitchFamily="34" charset="-122"/>
                <a:cs typeface="Lora" pitchFamily="34" charset="-120"/>
              </a:rPr>
              <a:t>For listening</a:t>
            </a:r>
            <a:r>
              <a:rPr lang="en-US" sz="5350" dirty="0">
                <a:solidFill>
                  <a:srgbClr val="FFFFFF"/>
                </a:solidFill>
                <a:latin typeface="Lora" pitchFamily="34" charset="0"/>
                <a:ea typeface="Lora" pitchFamily="34" charset="-122"/>
                <a:cs typeface="Lora" pitchFamily="34" charset="-120"/>
              </a:rPr>
              <a:t> </a:t>
            </a:r>
            <a:br>
              <a:rPr lang="en-US" sz="5350" dirty="0">
                <a:solidFill>
                  <a:srgbClr val="FFFFFF"/>
                </a:solidFill>
                <a:latin typeface="Lora" pitchFamily="34" charset="0"/>
                <a:ea typeface="Lora" pitchFamily="34" charset="-122"/>
                <a:cs typeface="Lora" pitchFamily="34" charset="-120"/>
              </a:rPr>
            </a:br>
            <a:br>
              <a:rPr lang="en-US" sz="5350" dirty="0">
                <a:solidFill>
                  <a:srgbClr val="FFFFFF"/>
                </a:solidFill>
                <a:latin typeface="Lora" pitchFamily="34" charset="0"/>
                <a:ea typeface="Lora" pitchFamily="34" charset="-122"/>
                <a:cs typeface="Lora" pitchFamily="34" charset="-120"/>
              </a:rPr>
            </a:br>
            <a:r>
              <a:rPr lang="en-US" sz="5350" i="1" dirty="0">
                <a:solidFill>
                  <a:srgbClr val="FFFFFF"/>
                </a:solidFill>
                <a:latin typeface="Lora" pitchFamily="34" charset="0"/>
                <a:ea typeface="Lora" pitchFamily="34" charset="-122"/>
                <a:cs typeface="Lora" pitchFamily="34" charset="-120"/>
              </a:rPr>
              <a:t>For feeling</a:t>
            </a:r>
            <a:r>
              <a:rPr lang="en-US" sz="5350" dirty="0">
                <a:solidFill>
                  <a:srgbClr val="FFFFFF"/>
                </a:solidFill>
                <a:latin typeface="Lora" pitchFamily="34" charset="0"/>
                <a:ea typeface="Lora" pitchFamily="34" charset="-122"/>
                <a:cs typeface="Lora" pitchFamily="34" charset="-120"/>
              </a:rPr>
              <a:t> </a:t>
            </a:r>
            <a:br>
              <a:rPr lang="en-US" sz="5350" dirty="0">
                <a:solidFill>
                  <a:srgbClr val="FFFFFF"/>
                </a:solidFill>
                <a:latin typeface="Lora" pitchFamily="34" charset="0"/>
                <a:ea typeface="Lora" pitchFamily="34" charset="-122"/>
                <a:cs typeface="Lora" pitchFamily="34" charset="-120"/>
              </a:rPr>
            </a:br>
            <a:br>
              <a:rPr lang="en-US" sz="5350" dirty="0">
                <a:solidFill>
                  <a:srgbClr val="FFFFFF"/>
                </a:solidFill>
                <a:latin typeface="Lora" pitchFamily="34" charset="0"/>
                <a:ea typeface="Lora" pitchFamily="34" charset="-122"/>
                <a:cs typeface="Lora" pitchFamily="34" charset="-120"/>
              </a:rPr>
            </a:br>
            <a:r>
              <a:rPr lang="en-US" sz="5350" b="1" dirty="0">
                <a:solidFill>
                  <a:srgbClr val="FFFFFF"/>
                </a:solidFill>
                <a:latin typeface="Lora" pitchFamily="34" charset="0"/>
                <a:ea typeface="Lora" pitchFamily="34" charset="-122"/>
                <a:cs typeface="Lora" pitchFamily="34" charset="-120"/>
              </a:rPr>
              <a:t>For not looking away</a:t>
            </a:r>
            <a:endParaRPr lang="en-US" sz="5350" dirty="0"/>
          </a:p>
        </p:txBody>
      </p:sp>
      <p:sp>
        <p:nvSpPr>
          <p:cNvPr id="5" name="Text 2"/>
          <p:cNvSpPr/>
          <p:nvPr/>
        </p:nvSpPr>
        <p:spPr>
          <a:xfrm>
            <a:off x="6324124" y="6409253"/>
            <a:ext cx="7468553" cy="335042"/>
          </a:xfrm>
          <a:prstGeom prst="rect">
            <a:avLst/>
          </a:prstGeom>
          <a:noFill/>
          <a:ln/>
        </p:spPr>
        <p:txBody>
          <a:bodyPr wrap="none" lIns="0" tIns="0" rIns="0" bIns="0" rtlCol="0" anchor="t"/>
          <a:lstStyle/>
          <a:p>
            <a:pPr marL="0" indent="0" algn="ctr">
              <a:lnSpc>
                <a:spcPts val="2600"/>
              </a:lnSpc>
              <a:buNone/>
            </a:pPr>
            <a:r>
              <a:rPr lang="en-US" sz="1600" dirty="0">
                <a:solidFill>
                  <a:srgbClr val="FFFFFF"/>
                </a:solidFill>
                <a:latin typeface="Source Sans 3" pitchFamily="34" charset="0"/>
                <a:ea typeface="Source Sans 3" pitchFamily="34" charset="-122"/>
                <a:cs typeface="Source Sans 3" pitchFamily="34" charset="-120"/>
              </a:rPr>
              <a:t>Rene Fichtmueller</a:t>
            </a:r>
            <a:endParaRPr lang="en-US" sz="1600" dirty="0"/>
          </a:p>
        </p:txBody>
      </p:sp>
      <p:sp>
        <p:nvSpPr>
          <p:cNvPr id="6" name="Text 3"/>
          <p:cNvSpPr/>
          <p:nvPr/>
        </p:nvSpPr>
        <p:spPr>
          <a:xfrm>
            <a:off x="6324124" y="6979920"/>
            <a:ext cx="7468553" cy="335042"/>
          </a:xfrm>
          <a:prstGeom prst="rect">
            <a:avLst/>
          </a:prstGeom>
          <a:noFill/>
          <a:ln/>
        </p:spPr>
        <p:txBody>
          <a:bodyPr wrap="none" lIns="0" tIns="0" rIns="0" bIns="0" rtlCol="0" anchor="t"/>
          <a:lstStyle/>
          <a:p>
            <a:pPr marL="0" indent="0" algn="ctr">
              <a:lnSpc>
                <a:spcPts val="2600"/>
              </a:lnSpc>
              <a:buNone/>
            </a:pPr>
            <a:r>
              <a:rPr lang="en-US" sz="1600" dirty="0">
                <a:solidFill>
                  <a:srgbClr val="FFFFFF"/>
                </a:solidFill>
                <a:latin typeface="Source Sans 3" pitchFamily="34" charset="0"/>
                <a:ea typeface="Source Sans 3" pitchFamily="34" charset="-122"/>
                <a:cs typeface="Source Sans 3" pitchFamily="34" charset="-120"/>
              </a:rPr>
              <a:t>rf@flexoptix.net</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61818" y="1015484"/>
            <a:ext cx="4962644" cy="6198513"/>
          </a:xfrm>
          <a:prstGeom prst="rect">
            <a:avLst/>
          </a:prstGeom>
        </p:spPr>
      </p:pic>
      <p:sp>
        <p:nvSpPr>
          <p:cNvPr id="3" name="Text 0"/>
          <p:cNvSpPr/>
          <p:nvPr/>
        </p:nvSpPr>
        <p:spPr>
          <a:xfrm>
            <a:off x="6324124" y="597575"/>
            <a:ext cx="4928354"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A Friend, A Legacy</a:t>
            </a:r>
            <a:endParaRPr lang="en-US" sz="3850" dirty="0"/>
          </a:p>
        </p:txBody>
      </p:sp>
      <p:sp>
        <p:nvSpPr>
          <p:cNvPr id="4" name="Text 1"/>
          <p:cNvSpPr/>
          <p:nvPr/>
        </p:nvSpPr>
        <p:spPr>
          <a:xfrm>
            <a:off x="6638211" y="1763197"/>
            <a:ext cx="7154466" cy="1340168"/>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There’s someone who was supposed to be here with me today. In 2019, my dear friend Erik Bais stood on the NLNOG stage and said what many were too afraid to say out loud:</a:t>
            </a:r>
            <a:endParaRPr lang="en-US" sz="1600" dirty="0"/>
          </a:p>
        </p:txBody>
      </p:sp>
      <p:sp>
        <p:nvSpPr>
          <p:cNvPr id="5" name="Text 2"/>
          <p:cNvSpPr/>
          <p:nvPr/>
        </p:nvSpPr>
        <p:spPr>
          <a:xfrm>
            <a:off x="6638211" y="3338989"/>
            <a:ext cx="7154466" cy="2345293"/>
          </a:xfrm>
          <a:prstGeom prst="rect">
            <a:avLst/>
          </a:prstGeom>
          <a:noFill/>
          <a:ln/>
        </p:spPr>
        <p:txBody>
          <a:bodyPr wrap="square" lIns="0" tIns="0" rIns="0" bIns="0" rtlCol="0" anchor="t"/>
          <a:lstStyle/>
          <a:p>
            <a:pPr marL="0" indent="0" algn="l">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“This industry is burning people out. We need to change the way we work – now.”</a:t>
            </a:r>
            <a:br>
              <a:rPr lang="en-US" sz="1600" b="1" dirty="0">
                <a:solidFill>
                  <a:srgbClr val="3A3630"/>
                </a:solidFill>
                <a:latin typeface="Source Sans 3" pitchFamily="34" charset="0"/>
                <a:ea typeface="Source Sans 3" pitchFamily="34" charset="-122"/>
                <a:cs typeface="Source Sans 3" pitchFamily="34" charset="-120"/>
              </a:rPr>
            </a:br>
            <a:br>
              <a:rPr lang="en-US" sz="1600" b="1" dirty="0">
                <a:solidFill>
                  <a:srgbClr val="3A3630"/>
                </a:solidFill>
                <a:latin typeface="Source Sans 3" pitchFamily="34" charset="0"/>
                <a:ea typeface="Source Sans 3" pitchFamily="34" charset="-122"/>
                <a:cs typeface="Source Sans 3" pitchFamily="34" charset="-120"/>
              </a:rPr>
            </a:br>
            <a:r>
              <a:rPr lang="en-US" sz="1600" dirty="0">
                <a:solidFill>
                  <a:srgbClr val="3A3630"/>
                </a:solidFill>
                <a:latin typeface="Source Sans 3" pitchFamily="34" charset="0"/>
                <a:ea typeface="Source Sans 3" pitchFamily="34" charset="-122"/>
                <a:cs typeface="Source Sans 3" pitchFamily="34" charset="-120"/>
              </a:rPr>
              <a:t>Erik was more than a friend. He was my ally, my brother in arms. In March 2024, just a few weeks before his sudden passing, we sat down at CloudFest in Rust and agreed to do this work together — to speak up, to build solutions, to protect people like us and the ones we’ve lost.</a:t>
            </a:r>
            <a:endParaRPr lang="en-US" sz="1600" dirty="0"/>
          </a:p>
        </p:txBody>
      </p:sp>
      <p:sp>
        <p:nvSpPr>
          <p:cNvPr id="6" name="Text 3"/>
          <p:cNvSpPr/>
          <p:nvPr/>
        </p:nvSpPr>
        <p:spPr>
          <a:xfrm>
            <a:off x="6638211" y="5919907"/>
            <a:ext cx="7154466" cy="335042"/>
          </a:xfrm>
          <a:prstGeom prst="rect">
            <a:avLst/>
          </a:prstGeom>
          <a:noFill/>
          <a:ln/>
        </p:spPr>
        <p:txBody>
          <a:bodyPr wrap="none" lIns="0" tIns="0" rIns="0" bIns="0" rtlCol="0" anchor="t"/>
          <a:lstStyle/>
          <a:p>
            <a:pPr marL="0" indent="0" algn="l">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This isn’t just my story.</a:t>
            </a:r>
            <a:endParaRPr lang="en-US" sz="1600" dirty="0"/>
          </a:p>
        </p:txBody>
      </p:sp>
      <p:sp>
        <p:nvSpPr>
          <p:cNvPr id="7" name="Text 4"/>
          <p:cNvSpPr/>
          <p:nvPr/>
        </p:nvSpPr>
        <p:spPr>
          <a:xfrm>
            <a:off x="6638211" y="6490573"/>
            <a:ext cx="7154466" cy="335042"/>
          </a:xfrm>
          <a:prstGeom prst="rect">
            <a:avLst/>
          </a:prstGeom>
          <a:noFill/>
          <a:ln/>
        </p:spPr>
        <p:txBody>
          <a:bodyPr wrap="none" lIns="0" tIns="0" rIns="0" bIns="0" rtlCol="0" anchor="t"/>
          <a:lstStyle/>
          <a:p>
            <a:pPr marL="0" indent="0" algn="l">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It’s ours.</a:t>
            </a:r>
            <a:endParaRPr lang="en-US" sz="1600" dirty="0"/>
          </a:p>
        </p:txBody>
      </p:sp>
      <p:sp>
        <p:nvSpPr>
          <p:cNvPr id="8" name="Text 5"/>
          <p:cNvSpPr/>
          <p:nvPr/>
        </p:nvSpPr>
        <p:spPr>
          <a:xfrm>
            <a:off x="6638211" y="7061240"/>
            <a:ext cx="7154466" cy="335042"/>
          </a:xfrm>
          <a:prstGeom prst="rect">
            <a:avLst/>
          </a:prstGeom>
          <a:noFill/>
          <a:ln/>
        </p:spPr>
        <p:txBody>
          <a:bodyPr wrap="none" lIns="0" tIns="0" rIns="0" bIns="0" rtlCol="0" anchor="t"/>
          <a:lstStyle/>
          <a:p>
            <a:pPr marL="0" indent="0" algn="l">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And it continues — with all of you.</a:t>
            </a:r>
            <a:endParaRPr lang="en-US" sz="1600" dirty="0"/>
          </a:p>
        </p:txBody>
      </p:sp>
      <p:sp>
        <p:nvSpPr>
          <p:cNvPr id="9" name="Shape 6"/>
          <p:cNvSpPr/>
          <p:nvPr/>
        </p:nvSpPr>
        <p:spPr>
          <a:xfrm>
            <a:off x="6324124" y="1527572"/>
            <a:ext cx="22860" cy="6104334"/>
          </a:xfrm>
          <a:prstGeom prst="rect">
            <a:avLst/>
          </a:prstGeom>
          <a:solidFill>
            <a:srgbClr val="38512F"/>
          </a:solidFill>
          <a:ln/>
        </p:spPr>
        <p:txBody>
          <a:bodyPr/>
          <a:lstStyle/>
          <a:p>
            <a:endParaRPr 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759500"/>
            <a:ext cx="4959191" cy="585192"/>
          </a:xfrm>
          <a:prstGeom prst="rect">
            <a:avLst/>
          </a:prstGeom>
          <a:noFill/>
          <a:ln/>
        </p:spPr>
        <p:txBody>
          <a:bodyPr wrap="none" lIns="0" tIns="0" rIns="0" bIns="0" rtlCol="0" anchor="t"/>
          <a:lstStyle/>
          <a:p>
            <a:pPr marL="0" indent="0" algn="l">
              <a:lnSpc>
                <a:spcPts val="4600"/>
              </a:lnSpc>
              <a:buNone/>
            </a:pPr>
            <a:r>
              <a:rPr lang="en-US" sz="3650" b="1" dirty="0">
                <a:solidFill>
                  <a:srgbClr val="38512F"/>
                </a:solidFill>
                <a:latin typeface="Lora" pitchFamily="34" charset="0"/>
                <a:ea typeface="Lora" pitchFamily="34" charset="-122"/>
                <a:cs typeface="Lora" pitchFamily="34" charset="-120"/>
              </a:rPr>
              <a:t>Before the Breakdown</a:t>
            </a:r>
            <a:endParaRPr lang="en-US" sz="3650" dirty="0"/>
          </a:p>
        </p:txBody>
      </p:sp>
      <p:sp>
        <p:nvSpPr>
          <p:cNvPr id="3" name="Shape 1"/>
          <p:cNvSpPr/>
          <p:nvPr/>
        </p:nvSpPr>
        <p:spPr>
          <a:xfrm>
            <a:off x="837724" y="3905131"/>
            <a:ext cx="12954952" cy="22860"/>
          </a:xfrm>
          <a:prstGeom prst="roundRect">
            <a:avLst>
              <a:gd name="adj" fmla="val 130568"/>
            </a:avLst>
          </a:prstGeom>
          <a:solidFill>
            <a:srgbClr val="D9CDBA"/>
          </a:solidFill>
          <a:ln/>
        </p:spPr>
        <p:txBody>
          <a:bodyPr/>
          <a:lstStyle/>
          <a:p>
            <a:endParaRPr lang="de-DE"/>
          </a:p>
        </p:txBody>
      </p:sp>
      <p:sp>
        <p:nvSpPr>
          <p:cNvPr id="4" name="Shape 2"/>
          <p:cNvSpPr/>
          <p:nvPr/>
        </p:nvSpPr>
        <p:spPr>
          <a:xfrm>
            <a:off x="2902506" y="3308271"/>
            <a:ext cx="22860" cy="596860"/>
          </a:xfrm>
          <a:prstGeom prst="roundRect">
            <a:avLst>
              <a:gd name="adj" fmla="val 130568"/>
            </a:avLst>
          </a:prstGeom>
          <a:solidFill>
            <a:srgbClr val="D9CDBA"/>
          </a:solidFill>
          <a:ln/>
        </p:spPr>
        <p:txBody>
          <a:bodyPr/>
          <a:lstStyle/>
          <a:p>
            <a:endParaRPr lang="de-DE"/>
          </a:p>
        </p:txBody>
      </p:sp>
      <p:sp>
        <p:nvSpPr>
          <p:cNvPr id="5" name="Shape 3"/>
          <p:cNvSpPr/>
          <p:nvPr/>
        </p:nvSpPr>
        <p:spPr>
          <a:xfrm>
            <a:off x="2690098" y="3681293"/>
            <a:ext cx="447675" cy="447675"/>
          </a:xfrm>
          <a:prstGeom prst="roundRect">
            <a:avLst>
              <a:gd name="adj" fmla="val 6667"/>
            </a:avLst>
          </a:prstGeom>
          <a:solidFill>
            <a:srgbClr val="F3E7D4"/>
          </a:solidFill>
          <a:ln/>
        </p:spPr>
        <p:txBody>
          <a:bodyPr/>
          <a:lstStyle/>
          <a:p>
            <a:endParaRPr lang="de-DE"/>
          </a:p>
        </p:txBody>
      </p:sp>
      <p:sp>
        <p:nvSpPr>
          <p:cNvPr id="6" name="Text 4"/>
          <p:cNvSpPr/>
          <p:nvPr/>
        </p:nvSpPr>
        <p:spPr>
          <a:xfrm>
            <a:off x="2773501" y="3729573"/>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A3630"/>
                </a:solidFill>
                <a:latin typeface="Lora" pitchFamily="34" charset="0"/>
                <a:ea typeface="Lora" pitchFamily="34" charset="-122"/>
                <a:cs typeface="Lora" pitchFamily="34" charset="-120"/>
              </a:rPr>
              <a:t>1</a:t>
            </a:r>
            <a:endParaRPr lang="en-US" sz="2200" dirty="0"/>
          </a:p>
        </p:txBody>
      </p:sp>
      <p:sp>
        <p:nvSpPr>
          <p:cNvPr id="7" name="Text 5"/>
          <p:cNvSpPr/>
          <p:nvPr/>
        </p:nvSpPr>
        <p:spPr>
          <a:xfrm>
            <a:off x="1743432" y="1742599"/>
            <a:ext cx="2340888" cy="292537"/>
          </a:xfrm>
          <a:prstGeom prst="rect">
            <a:avLst/>
          </a:prstGeom>
          <a:noFill/>
          <a:ln/>
        </p:spPr>
        <p:txBody>
          <a:bodyPr wrap="none" lIns="0" tIns="0" rIns="0" bIns="0" rtlCol="0" anchor="t"/>
          <a:lstStyle/>
          <a:p>
            <a:pPr marL="0" indent="0" algn="ctr">
              <a:lnSpc>
                <a:spcPts val="2300"/>
              </a:lnSpc>
              <a:buNone/>
            </a:pPr>
            <a:r>
              <a:rPr lang="en-US" sz="1800" dirty="0">
                <a:solidFill>
                  <a:srgbClr val="3A3630"/>
                </a:solidFill>
                <a:latin typeface="Lora" pitchFamily="34" charset="0"/>
                <a:ea typeface="Lora" pitchFamily="34" charset="-122"/>
                <a:cs typeface="Lora" pitchFamily="34" charset="-120"/>
              </a:rPr>
              <a:t>1996-2003</a:t>
            </a:r>
            <a:endParaRPr lang="en-US" sz="1800" dirty="0"/>
          </a:p>
        </p:txBody>
      </p:sp>
      <p:sp>
        <p:nvSpPr>
          <p:cNvPr id="8" name="Text 6"/>
          <p:cNvSpPr/>
          <p:nvPr/>
        </p:nvSpPr>
        <p:spPr>
          <a:xfrm>
            <a:off x="1036677" y="2154436"/>
            <a:ext cx="3754517" cy="954762"/>
          </a:xfrm>
          <a:prstGeom prst="rect">
            <a:avLst/>
          </a:prstGeom>
          <a:noFill/>
          <a:ln/>
        </p:spPr>
        <p:txBody>
          <a:bodyPr wrap="square" lIns="0" tIns="0" rIns="0" bIns="0" rtlCol="0" anchor="t"/>
          <a:lstStyle/>
          <a:p>
            <a:pPr marL="0" indent="0" algn="ctr">
              <a:lnSpc>
                <a:spcPts val="2500"/>
              </a:lnSpc>
              <a:buNone/>
            </a:pPr>
            <a:r>
              <a:rPr lang="en-US" sz="1550" dirty="0">
                <a:solidFill>
                  <a:srgbClr val="3A3630"/>
                </a:solidFill>
                <a:latin typeface="Source Sans 3" pitchFamily="34" charset="0"/>
                <a:ea typeface="Source Sans 3" pitchFamily="34" charset="-122"/>
                <a:cs typeface="Source Sans 3" pitchFamily="34" charset="-120"/>
              </a:rPr>
              <a:t>Training as a chef and second apprenticeship as an office clerk specializing in accounting and IT.</a:t>
            </a:r>
            <a:endParaRPr lang="en-US" sz="1550" dirty="0"/>
          </a:p>
        </p:txBody>
      </p:sp>
      <p:sp>
        <p:nvSpPr>
          <p:cNvPr id="9" name="Shape 7"/>
          <p:cNvSpPr/>
          <p:nvPr/>
        </p:nvSpPr>
        <p:spPr>
          <a:xfrm>
            <a:off x="5103019" y="3905131"/>
            <a:ext cx="22860" cy="596860"/>
          </a:xfrm>
          <a:prstGeom prst="roundRect">
            <a:avLst>
              <a:gd name="adj" fmla="val 130568"/>
            </a:avLst>
          </a:prstGeom>
          <a:solidFill>
            <a:srgbClr val="D9CDBA"/>
          </a:solidFill>
          <a:ln/>
        </p:spPr>
        <p:txBody>
          <a:bodyPr/>
          <a:lstStyle/>
          <a:p>
            <a:endParaRPr lang="de-DE"/>
          </a:p>
        </p:txBody>
      </p:sp>
      <p:sp>
        <p:nvSpPr>
          <p:cNvPr id="10" name="Shape 8"/>
          <p:cNvSpPr/>
          <p:nvPr/>
        </p:nvSpPr>
        <p:spPr>
          <a:xfrm>
            <a:off x="4890611" y="3681293"/>
            <a:ext cx="447675" cy="447675"/>
          </a:xfrm>
          <a:prstGeom prst="roundRect">
            <a:avLst>
              <a:gd name="adj" fmla="val 6667"/>
            </a:avLst>
          </a:prstGeom>
          <a:solidFill>
            <a:srgbClr val="F3E7D4"/>
          </a:solidFill>
          <a:ln/>
        </p:spPr>
        <p:txBody>
          <a:bodyPr/>
          <a:lstStyle/>
          <a:p>
            <a:endParaRPr lang="de-DE"/>
          </a:p>
        </p:txBody>
      </p:sp>
      <p:sp>
        <p:nvSpPr>
          <p:cNvPr id="11" name="Text 9"/>
          <p:cNvSpPr/>
          <p:nvPr/>
        </p:nvSpPr>
        <p:spPr>
          <a:xfrm>
            <a:off x="4974015" y="3729573"/>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A3630"/>
                </a:solidFill>
                <a:latin typeface="Lora" pitchFamily="34" charset="0"/>
                <a:ea typeface="Lora" pitchFamily="34" charset="-122"/>
                <a:cs typeface="Lora" pitchFamily="34" charset="-120"/>
              </a:rPr>
              <a:t>2</a:t>
            </a:r>
            <a:endParaRPr lang="en-US" sz="2200" dirty="0"/>
          </a:p>
        </p:txBody>
      </p:sp>
      <p:sp>
        <p:nvSpPr>
          <p:cNvPr id="12" name="Text 10"/>
          <p:cNvSpPr/>
          <p:nvPr/>
        </p:nvSpPr>
        <p:spPr>
          <a:xfrm>
            <a:off x="3944064" y="4701064"/>
            <a:ext cx="2340888" cy="292537"/>
          </a:xfrm>
          <a:prstGeom prst="rect">
            <a:avLst/>
          </a:prstGeom>
          <a:noFill/>
          <a:ln/>
        </p:spPr>
        <p:txBody>
          <a:bodyPr wrap="none" lIns="0" tIns="0" rIns="0" bIns="0" rtlCol="0" anchor="t"/>
          <a:lstStyle/>
          <a:p>
            <a:pPr marL="0" indent="0" algn="ctr">
              <a:lnSpc>
                <a:spcPts val="2300"/>
              </a:lnSpc>
              <a:buNone/>
            </a:pPr>
            <a:r>
              <a:rPr lang="en-US" sz="1800" dirty="0">
                <a:solidFill>
                  <a:srgbClr val="3A3630"/>
                </a:solidFill>
                <a:latin typeface="Lora" pitchFamily="34" charset="0"/>
                <a:ea typeface="Lora" pitchFamily="34" charset="-122"/>
                <a:cs typeface="Lora" pitchFamily="34" charset="-120"/>
              </a:rPr>
              <a:t>2003-2008</a:t>
            </a:r>
            <a:endParaRPr lang="en-US" sz="1800" dirty="0"/>
          </a:p>
        </p:txBody>
      </p:sp>
      <p:sp>
        <p:nvSpPr>
          <p:cNvPr id="13" name="Text 11"/>
          <p:cNvSpPr/>
          <p:nvPr/>
        </p:nvSpPr>
        <p:spPr>
          <a:xfrm>
            <a:off x="3237190" y="5112901"/>
            <a:ext cx="3754636" cy="636508"/>
          </a:xfrm>
          <a:prstGeom prst="rect">
            <a:avLst/>
          </a:prstGeom>
          <a:noFill/>
          <a:ln/>
        </p:spPr>
        <p:txBody>
          <a:bodyPr wrap="square" lIns="0" tIns="0" rIns="0" bIns="0" rtlCol="0" anchor="t"/>
          <a:lstStyle/>
          <a:p>
            <a:pPr marL="0" indent="0" algn="ctr">
              <a:lnSpc>
                <a:spcPts val="2500"/>
              </a:lnSpc>
              <a:buNone/>
            </a:pPr>
            <a:r>
              <a:rPr lang="en-US" sz="1550" dirty="0">
                <a:solidFill>
                  <a:srgbClr val="3A3630"/>
                </a:solidFill>
                <a:latin typeface="Source Sans 3" pitchFamily="34" charset="0"/>
                <a:ea typeface="Source Sans 3" pitchFamily="34" charset="-122"/>
                <a:cs typeface="Source Sans 3" pitchFamily="34" charset="-120"/>
              </a:rPr>
              <a:t>Sales Manager for an international company focusing on IT and infrastructure. </a:t>
            </a:r>
            <a:endParaRPr lang="en-US" sz="1550" dirty="0"/>
          </a:p>
        </p:txBody>
      </p:sp>
      <p:sp>
        <p:nvSpPr>
          <p:cNvPr id="14" name="Shape 12"/>
          <p:cNvSpPr/>
          <p:nvPr/>
        </p:nvSpPr>
        <p:spPr>
          <a:xfrm>
            <a:off x="7303651" y="3308271"/>
            <a:ext cx="22860" cy="596860"/>
          </a:xfrm>
          <a:prstGeom prst="roundRect">
            <a:avLst>
              <a:gd name="adj" fmla="val 130568"/>
            </a:avLst>
          </a:prstGeom>
          <a:solidFill>
            <a:srgbClr val="D9CDBA"/>
          </a:solidFill>
          <a:ln/>
        </p:spPr>
        <p:txBody>
          <a:bodyPr/>
          <a:lstStyle/>
          <a:p>
            <a:endParaRPr lang="de-DE"/>
          </a:p>
        </p:txBody>
      </p:sp>
      <p:sp>
        <p:nvSpPr>
          <p:cNvPr id="15" name="Shape 13"/>
          <p:cNvSpPr/>
          <p:nvPr/>
        </p:nvSpPr>
        <p:spPr>
          <a:xfrm>
            <a:off x="7091243" y="3681293"/>
            <a:ext cx="447675" cy="447675"/>
          </a:xfrm>
          <a:prstGeom prst="roundRect">
            <a:avLst>
              <a:gd name="adj" fmla="val 6667"/>
            </a:avLst>
          </a:prstGeom>
          <a:solidFill>
            <a:srgbClr val="F3E7D4"/>
          </a:solidFill>
          <a:ln/>
        </p:spPr>
        <p:txBody>
          <a:bodyPr/>
          <a:lstStyle/>
          <a:p>
            <a:endParaRPr lang="de-DE"/>
          </a:p>
        </p:txBody>
      </p:sp>
      <p:sp>
        <p:nvSpPr>
          <p:cNvPr id="16" name="Text 14"/>
          <p:cNvSpPr/>
          <p:nvPr/>
        </p:nvSpPr>
        <p:spPr>
          <a:xfrm>
            <a:off x="7174647" y="3729573"/>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A3630"/>
                </a:solidFill>
                <a:latin typeface="Lora" pitchFamily="34" charset="0"/>
                <a:ea typeface="Lora" pitchFamily="34" charset="-122"/>
                <a:cs typeface="Lora" pitchFamily="34" charset="-120"/>
              </a:rPr>
              <a:t>3</a:t>
            </a:r>
            <a:endParaRPr lang="en-US" sz="2200" dirty="0"/>
          </a:p>
        </p:txBody>
      </p:sp>
      <p:sp>
        <p:nvSpPr>
          <p:cNvPr id="17" name="Text 15"/>
          <p:cNvSpPr/>
          <p:nvPr/>
        </p:nvSpPr>
        <p:spPr>
          <a:xfrm>
            <a:off x="6144697" y="1742599"/>
            <a:ext cx="2340888" cy="292537"/>
          </a:xfrm>
          <a:prstGeom prst="rect">
            <a:avLst/>
          </a:prstGeom>
          <a:noFill/>
          <a:ln/>
        </p:spPr>
        <p:txBody>
          <a:bodyPr wrap="none" lIns="0" tIns="0" rIns="0" bIns="0" rtlCol="0" anchor="t"/>
          <a:lstStyle/>
          <a:p>
            <a:pPr marL="0" indent="0" algn="ctr">
              <a:lnSpc>
                <a:spcPts val="2300"/>
              </a:lnSpc>
              <a:buNone/>
            </a:pPr>
            <a:r>
              <a:rPr lang="en-US" sz="1800" dirty="0">
                <a:solidFill>
                  <a:srgbClr val="3A3630"/>
                </a:solidFill>
                <a:latin typeface="Lora" pitchFamily="34" charset="0"/>
                <a:ea typeface="Lora" pitchFamily="34" charset="-122"/>
                <a:cs typeface="Lora" pitchFamily="34" charset="-120"/>
              </a:rPr>
              <a:t>2009- 2014</a:t>
            </a:r>
            <a:endParaRPr lang="en-US" sz="1800" dirty="0"/>
          </a:p>
        </p:txBody>
      </p:sp>
      <p:sp>
        <p:nvSpPr>
          <p:cNvPr id="18" name="Text 16"/>
          <p:cNvSpPr/>
          <p:nvPr/>
        </p:nvSpPr>
        <p:spPr>
          <a:xfrm>
            <a:off x="5437823" y="2154436"/>
            <a:ext cx="3754636" cy="636508"/>
          </a:xfrm>
          <a:prstGeom prst="rect">
            <a:avLst/>
          </a:prstGeom>
          <a:noFill/>
          <a:ln/>
        </p:spPr>
        <p:txBody>
          <a:bodyPr wrap="square" lIns="0" tIns="0" rIns="0" bIns="0" rtlCol="0" anchor="t"/>
          <a:lstStyle/>
          <a:p>
            <a:pPr marL="0" indent="0" algn="ctr">
              <a:lnSpc>
                <a:spcPts val="2500"/>
              </a:lnSpc>
              <a:buNone/>
            </a:pPr>
            <a:r>
              <a:rPr lang="en-US" sz="1550" dirty="0">
                <a:solidFill>
                  <a:srgbClr val="3A3630"/>
                </a:solidFill>
                <a:latin typeface="Source Sans 3" pitchFamily="34" charset="0"/>
                <a:ea typeface="Source Sans 3" pitchFamily="34" charset="-122"/>
                <a:cs typeface="Source Sans 3" pitchFamily="34" charset="-120"/>
              </a:rPr>
              <a:t>Changed companies, same focus. But now working as Sales Director here.</a:t>
            </a:r>
            <a:endParaRPr lang="en-US" sz="1550" dirty="0"/>
          </a:p>
        </p:txBody>
      </p:sp>
      <p:sp>
        <p:nvSpPr>
          <p:cNvPr id="19" name="Shape 17"/>
          <p:cNvSpPr/>
          <p:nvPr/>
        </p:nvSpPr>
        <p:spPr>
          <a:xfrm>
            <a:off x="9504283" y="3905131"/>
            <a:ext cx="22860" cy="596860"/>
          </a:xfrm>
          <a:prstGeom prst="roundRect">
            <a:avLst>
              <a:gd name="adj" fmla="val 130568"/>
            </a:avLst>
          </a:prstGeom>
          <a:solidFill>
            <a:srgbClr val="D9CDBA"/>
          </a:solidFill>
          <a:ln/>
        </p:spPr>
        <p:txBody>
          <a:bodyPr/>
          <a:lstStyle/>
          <a:p>
            <a:endParaRPr lang="de-DE"/>
          </a:p>
        </p:txBody>
      </p:sp>
      <p:sp>
        <p:nvSpPr>
          <p:cNvPr id="20" name="Shape 18"/>
          <p:cNvSpPr/>
          <p:nvPr/>
        </p:nvSpPr>
        <p:spPr>
          <a:xfrm>
            <a:off x="9291876" y="3681293"/>
            <a:ext cx="447675" cy="447675"/>
          </a:xfrm>
          <a:prstGeom prst="roundRect">
            <a:avLst>
              <a:gd name="adj" fmla="val 6667"/>
            </a:avLst>
          </a:prstGeom>
          <a:solidFill>
            <a:srgbClr val="F3E7D4"/>
          </a:solidFill>
          <a:ln/>
        </p:spPr>
        <p:txBody>
          <a:bodyPr/>
          <a:lstStyle/>
          <a:p>
            <a:endParaRPr lang="de-DE"/>
          </a:p>
        </p:txBody>
      </p:sp>
      <p:sp>
        <p:nvSpPr>
          <p:cNvPr id="21" name="Text 19"/>
          <p:cNvSpPr/>
          <p:nvPr/>
        </p:nvSpPr>
        <p:spPr>
          <a:xfrm>
            <a:off x="9375279" y="3729573"/>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A3630"/>
                </a:solidFill>
                <a:latin typeface="Lora" pitchFamily="34" charset="0"/>
                <a:ea typeface="Lora" pitchFamily="34" charset="-122"/>
                <a:cs typeface="Lora" pitchFamily="34" charset="-120"/>
              </a:rPr>
              <a:t>4</a:t>
            </a:r>
            <a:endParaRPr lang="en-US" sz="2200" dirty="0"/>
          </a:p>
        </p:txBody>
      </p:sp>
      <p:sp>
        <p:nvSpPr>
          <p:cNvPr id="22" name="Text 20"/>
          <p:cNvSpPr/>
          <p:nvPr/>
        </p:nvSpPr>
        <p:spPr>
          <a:xfrm>
            <a:off x="8345329" y="4701064"/>
            <a:ext cx="2340888" cy="292537"/>
          </a:xfrm>
          <a:prstGeom prst="rect">
            <a:avLst/>
          </a:prstGeom>
          <a:noFill/>
          <a:ln/>
        </p:spPr>
        <p:txBody>
          <a:bodyPr wrap="none" lIns="0" tIns="0" rIns="0" bIns="0" rtlCol="0" anchor="t"/>
          <a:lstStyle/>
          <a:p>
            <a:pPr marL="0" indent="0" algn="ctr">
              <a:lnSpc>
                <a:spcPts val="2300"/>
              </a:lnSpc>
              <a:buNone/>
            </a:pPr>
            <a:r>
              <a:rPr lang="en-US" sz="1800" dirty="0">
                <a:solidFill>
                  <a:srgbClr val="3A3630"/>
                </a:solidFill>
                <a:latin typeface="Lora" pitchFamily="34" charset="0"/>
                <a:ea typeface="Lora" pitchFamily="34" charset="-122"/>
                <a:cs typeface="Lora" pitchFamily="34" charset="-120"/>
              </a:rPr>
              <a:t>2010</a:t>
            </a:r>
            <a:endParaRPr lang="en-US" sz="1800" dirty="0"/>
          </a:p>
        </p:txBody>
      </p:sp>
      <p:sp>
        <p:nvSpPr>
          <p:cNvPr id="23" name="Text 21"/>
          <p:cNvSpPr/>
          <p:nvPr/>
        </p:nvSpPr>
        <p:spPr>
          <a:xfrm>
            <a:off x="7638455" y="5112901"/>
            <a:ext cx="3754636" cy="954762"/>
          </a:xfrm>
          <a:prstGeom prst="rect">
            <a:avLst/>
          </a:prstGeom>
          <a:noFill/>
          <a:ln/>
        </p:spPr>
        <p:txBody>
          <a:bodyPr wrap="square" lIns="0" tIns="0" rIns="0" bIns="0" rtlCol="0" anchor="t"/>
          <a:lstStyle/>
          <a:p>
            <a:pPr marL="0" indent="0" algn="ctr">
              <a:lnSpc>
                <a:spcPts val="2500"/>
              </a:lnSpc>
              <a:buNone/>
            </a:pPr>
            <a:r>
              <a:rPr lang="en-US" sz="1550" dirty="0">
                <a:solidFill>
                  <a:srgbClr val="3A3630"/>
                </a:solidFill>
                <a:latin typeface="Source Sans 3" pitchFamily="34" charset="0"/>
                <a:ea typeface="Source Sans 3" pitchFamily="34" charset="-122"/>
                <a:cs typeface="Source Sans 3" pitchFamily="34" charset="-120"/>
              </a:rPr>
              <a:t>From 2010 onwards, I began trying to compensate for the mounting pressure more intensively with alcohol and stimulant drugs.</a:t>
            </a:r>
            <a:endParaRPr lang="en-US" sz="1550" dirty="0"/>
          </a:p>
        </p:txBody>
      </p:sp>
      <p:sp>
        <p:nvSpPr>
          <p:cNvPr id="24" name="Shape 22"/>
          <p:cNvSpPr/>
          <p:nvPr/>
        </p:nvSpPr>
        <p:spPr>
          <a:xfrm>
            <a:off x="11704915" y="3308271"/>
            <a:ext cx="22860" cy="596860"/>
          </a:xfrm>
          <a:prstGeom prst="roundRect">
            <a:avLst>
              <a:gd name="adj" fmla="val 130568"/>
            </a:avLst>
          </a:prstGeom>
          <a:solidFill>
            <a:srgbClr val="D9CDBA"/>
          </a:solidFill>
          <a:ln/>
        </p:spPr>
        <p:txBody>
          <a:bodyPr/>
          <a:lstStyle/>
          <a:p>
            <a:endParaRPr lang="de-DE"/>
          </a:p>
        </p:txBody>
      </p:sp>
      <p:sp>
        <p:nvSpPr>
          <p:cNvPr id="25" name="Shape 23"/>
          <p:cNvSpPr/>
          <p:nvPr/>
        </p:nvSpPr>
        <p:spPr>
          <a:xfrm>
            <a:off x="11492508" y="3681293"/>
            <a:ext cx="447675" cy="447675"/>
          </a:xfrm>
          <a:prstGeom prst="roundRect">
            <a:avLst>
              <a:gd name="adj" fmla="val 6667"/>
            </a:avLst>
          </a:prstGeom>
          <a:solidFill>
            <a:srgbClr val="F3E7D4"/>
          </a:solidFill>
          <a:ln/>
        </p:spPr>
        <p:txBody>
          <a:bodyPr/>
          <a:lstStyle/>
          <a:p>
            <a:endParaRPr lang="de-DE"/>
          </a:p>
        </p:txBody>
      </p:sp>
      <p:sp>
        <p:nvSpPr>
          <p:cNvPr id="26" name="Text 24"/>
          <p:cNvSpPr/>
          <p:nvPr/>
        </p:nvSpPr>
        <p:spPr>
          <a:xfrm>
            <a:off x="11575911" y="3729573"/>
            <a:ext cx="280868" cy="351115"/>
          </a:xfrm>
          <a:prstGeom prst="rect">
            <a:avLst/>
          </a:prstGeom>
          <a:noFill/>
          <a:ln/>
        </p:spPr>
        <p:txBody>
          <a:bodyPr wrap="none" lIns="0" tIns="0" rIns="0" bIns="0" rtlCol="0" anchor="t"/>
          <a:lstStyle/>
          <a:p>
            <a:pPr marL="0" indent="0" algn="ctr">
              <a:lnSpc>
                <a:spcPts val="2200"/>
              </a:lnSpc>
              <a:buNone/>
            </a:pPr>
            <a:r>
              <a:rPr lang="en-US" sz="2200" dirty="0">
                <a:solidFill>
                  <a:srgbClr val="3A3630"/>
                </a:solidFill>
                <a:latin typeface="Lora" pitchFamily="34" charset="0"/>
                <a:ea typeface="Lora" pitchFamily="34" charset="-122"/>
                <a:cs typeface="Lora" pitchFamily="34" charset="-120"/>
              </a:rPr>
              <a:t>5</a:t>
            </a:r>
            <a:endParaRPr lang="en-US" sz="2200" dirty="0"/>
          </a:p>
        </p:txBody>
      </p:sp>
      <p:sp>
        <p:nvSpPr>
          <p:cNvPr id="27" name="Text 25"/>
          <p:cNvSpPr/>
          <p:nvPr/>
        </p:nvSpPr>
        <p:spPr>
          <a:xfrm>
            <a:off x="10545961" y="1742599"/>
            <a:ext cx="2340888" cy="292537"/>
          </a:xfrm>
          <a:prstGeom prst="rect">
            <a:avLst/>
          </a:prstGeom>
          <a:noFill/>
          <a:ln/>
        </p:spPr>
        <p:txBody>
          <a:bodyPr wrap="none" lIns="0" tIns="0" rIns="0" bIns="0" rtlCol="0" anchor="t"/>
          <a:lstStyle/>
          <a:p>
            <a:pPr marL="0" indent="0" algn="ctr">
              <a:lnSpc>
                <a:spcPts val="2300"/>
              </a:lnSpc>
              <a:buNone/>
            </a:pPr>
            <a:r>
              <a:rPr lang="en-US" sz="1800" dirty="0">
                <a:solidFill>
                  <a:srgbClr val="3A3630"/>
                </a:solidFill>
                <a:latin typeface="Lora" pitchFamily="34" charset="0"/>
                <a:ea typeface="Lora" pitchFamily="34" charset="-122"/>
                <a:cs typeface="Lora" pitchFamily="34" charset="-120"/>
              </a:rPr>
              <a:t>Early 2011</a:t>
            </a:r>
            <a:endParaRPr lang="en-US" sz="1800" dirty="0"/>
          </a:p>
        </p:txBody>
      </p:sp>
      <p:sp>
        <p:nvSpPr>
          <p:cNvPr id="28" name="Text 26"/>
          <p:cNvSpPr/>
          <p:nvPr/>
        </p:nvSpPr>
        <p:spPr>
          <a:xfrm>
            <a:off x="9839087" y="2154436"/>
            <a:ext cx="3754636" cy="318254"/>
          </a:xfrm>
          <a:prstGeom prst="rect">
            <a:avLst/>
          </a:prstGeom>
          <a:noFill/>
          <a:ln/>
        </p:spPr>
        <p:txBody>
          <a:bodyPr wrap="none" lIns="0" tIns="0" rIns="0" bIns="0" rtlCol="0" anchor="t"/>
          <a:lstStyle/>
          <a:p>
            <a:pPr marL="0" indent="0" algn="ctr">
              <a:lnSpc>
                <a:spcPts val="2500"/>
              </a:lnSpc>
              <a:buNone/>
            </a:pPr>
            <a:r>
              <a:rPr lang="en-US" sz="1550" dirty="0">
                <a:solidFill>
                  <a:srgbClr val="3A3630"/>
                </a:solidFill>
                <a:latin typeface="Source Sans 3" pitchFamily="34" charset="0"/>
                <a:ea typeface="Source Sans 3" pitchFamily="34" charset="-122"/>
                <a:cs typeface="Source Sans 3" pitchFamily="34" charset="-120"/>
              </a:rPr>
              <a:t>Complete breakdown and a suicide attempt</a:t>
            </a:r>
            <a:endParaRPr lang="en-US" sz="1550" dirty="0"/>
          </a:p>
        </p:txBody>
      </p:sp>
      <p:sp>
        <p:nvSpPr>
          <p:cNvPr id="29" name="Text 27"/>
          <p:cNvSpPr/>
          <p:nvPr/>
        </p:nvSpPr>
        <p:spPr>
          <a:xfrm>
            <a:off x="837724" y="6291501"/>
            <a:ext cx="12954952" cy="636508"/>
          </a:xfrm>
          <a:prstGeom prst="rect">
            <a:avLst/>
          </a:prstGeom>
          <a:noFill/>
          <a:ln/>
        </p:spPr>
        <p:txBody>
          <a:bodyPr wrap="square" lIns="0" tIns="0" rIns="0" bIns="0" rtlCol="0" anchor="t"/>
          <a:lstStyle/>
          <a:p>
            <a:pPr marL="0" indent="0" algn="ctr">
              <a:lnSpc>
                <a:spcPts val="2500"/>
              </a:lnSpc>
              <a:buNone/>
            </a:pPr>
            <a:r>
              <a:rPr lang="en-US" sz="1550" dirty="0">
                <a:solidFill>
                  <a:srgbClr val="3A3630"/>
                </a:solidFill>
                <a:latin typeface="Source Sans 3" pitchFamily="34" charset="0"/>
                <a:ea typeface="Source Sans 3" pitchFamily="34" charset="-122"/>
                <a:cs typeface="Source Sans 3" pitchFamily="34" charset="-120"/>
              </a:rPr>
              <a:t>For years, I maintained a carefully constructed facade of success. I was the reliable one, the problem-solver, the person who could handle anything. Meanwhile, I was slowly disintegrating behind a screen of achievement and artificial chemical balance.</a:t>
            </a:r>
            <a:endParaRPr lang="en-US" sz="1550" dirty="0"/>
          </a:p>
        </p:txBody>
      </p:sp>
      <p:sp>
        <p:nvSpPr>
          <p:cNvPr id="30" name="Text 28"/>
          <p:cNvSpPr/>
          <p:nvPr/>
        </p:nvSpPr>
        <p:spPr>
          <a:xfrm>
            <a:off x="837724" y="7151846"/>
            <a:ext cx="12954952" cy="318254"/>
          </a:xfrm>
          <a:prstGeom prst="rect">
            <a:avLst/>
          </a:prstGeom>
          <a:noFill/>
          <a:ln/>
        </p:spPr>
        <p:txBody>
          <a:bodyPr wrap="none" lIns="0" tIns="0" rIns="0" bIns="0" rtlCol="0" anchor="t"/>
          <a:lstStyle/>
          <a:p>
            <a:pPr marL="0" indent="0" algn="ctr">
              <a:lnSpc>
                <a:spcPts val="2500"/>
              </a:lnSpc>
              <a:buNone/>
            </a:pPr>
            <a:r>
              <a:rPr lang="en-US" sz="1550" b="1" dirty="0">
                <a:solidFill>
                  <a:srgbClr val="3A3630"/>
                </a:solidFill>
                <a:latin typeface="Source Sans 3" pitchFamily="34" charset="0"/>
                <a:ea typeface="Source Sans 3" pitchFamily="34" charset="-122"/>
                <a:cs typeface="Source Sans 3" pitchFamily="34" charset="-120"/>
              </a:rPr>
              <a:t>Then came the collapse. Total. Complete. Public.</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009" y="575429"/>
            <a:ext cx="4923830" cy="615553"/>
          </a:xfrm>
          <a:prstGeom prst="rect">
            <a:avLst/>
          </a:prstGeom>
          <a:noFill/>
          <a:ln/>
        </p:spPr>
        <p:txBody>
          <a:bodyPr wrap="none" lIns="0" tIns="0" rIns="0" bIns="0" rtlCol="0" anchor="t"/>
          <a:lstStyle/>
          <a:p>
            <a:pPr marL="0" indent="0" algn="l">
              <a:lnSpc>
                <a:spcPts val="4800"/>
              </a:lnSpc>
              <a:buNone/>
            </a:pPr>
            <a:r>
              <a:rPr lang="en-US" sz="3850" b="1" dirty="0">
                <a:solidFill>
                  <a:srgbClr val="38512F"/>
                </a:solidFill>
                <a:latin typeface="Lora" pitchFamily="34" charset="0"/>
                <a:ea typeface="Lora" pitchFamily="34" charset="-122"/>
                <a:cs typeface="Lora" pitchFamily="34" charset="-120"/>
              </a:rPr>
              <a:t>Who am I?</a:t>
            </a:r>
            <a:endParaRPr lang="en-US" sz="3850" dirty="0"/>
          </a:p>
        </p:txBody>
      </p:sp>
      <p:sp>
        <p:nvSpPr>
          <p:cNvPr id="3" name="Text 1"/>
          <p:cNvSpPr/>
          <p:nvPr/>
        </p:nvSpPr>
        <p:spPr>
          <a:xfrm>
            <a:off x="837009" y="1693069"/>
            <a:ext cx="7569517" cy="418505"/>
          </a:xfrm>
          <a:prstGeom prst="rect">
            <a:avLst/>
          </a:prstGeom>
          <a:noFill/>
          <a:ln/>
        </p:spPr>
        <p:txBody>
          <a:bodyPr wrap="none" lIns="0" tIns="0" rIns="0" bIns="0" rtlCol="0" anchor="t"/>
          <a:lstStyle/>
          <a:p>
            <a:pPr marL="0" indent="0" algn="l">
              <a:lnSpc>
                <a:spcPts val="3250"/>
              </a:lnSpc>
              <a:buNone/>
            </a:pPr>
            <a:r>
              <a:rPr lang="en-US" sz="2050" dirty="0">
                <a:solidFill>
                  <a:srgbClr val="3A3630"/>
                </a:solidFill>
                <a:latin typeface="Source Sans 3" pitchFamily="34" charset="0"/>
                <a:ea typeface="Source Sans 3" pitchFamily="34" charset="-122"/>
                <a:cs typeface="Source Sans 3" pitchFamily="34" charset="-120"/>
              </a:rPr>
              <a:t>My name is Rene Fichtmueller.</a:t>
            </a:r>
            <a:endParaRPr lang="en-US" sz="2050" dirty="0"/>
          </a:p>
        </p:txBody>
      </p:sp>
      <p:sp>
        <p:nvSpPr>
          <p:cNvPr id="4" name="Text 2"/>
          <p:cNvSpPr/>
          <p:nvPr/>
        </p:nvSpPr>
        <p:spPr>
          <a:xfrm>
            <a:off x="837009" y="2299811"/>
            <a:ext cx="7569517" cy="1674019"/>
          </a:xfrm>
          <a:prstGeom prst="rect">
            <a:avLst/>
          </a:prstGeom>
          <a:noFill/>
          <a:ln/>
        </p:spPr>
        <p:txBody>
          <a:bodyPr wrap="square" lIns="0" tIns="0" rIns="0" bIns="0" rtlCol="0" anchor="t"/>
          <a:lstStyle/>
          <a:p>
            <a:pPr marL="0" indent="0" algn="l">
              <a:lnSpc>
                <a:spcPts val="3250"/>
              </a:lnSpc>
              <a:buNone/>
            </a:pPr>
            <a:r>
              <a:rPr lang="en-US" sz="2050" dirty="0">
                <a:solidFill>
                  <a:srgbClr val="3A3630"/>
                </a:solidFill>
                <a:latin typeface="Source Sans 3" pitchFamily="34" charset="0"/>
                <a:ea typeface="Source Sans 3" pitchFamily="34" charset="-122"/>
                <a:cs typeface="Source Sans 3" pitchFamily="34" charset="-120"/>
              </a:rPr>
              <a:t>In 2011, I stood at a train station platform in Panketal, Germany. It was 2:17 AM on a Tuesday. I had been awake for 72 hours straight. My heart was racing at 130 beats per minute. My hands wouldn't stop shaking.</a:t>
            </a:r>
            <a:endParaRPr lang="en-US" sz="2050" dirty="0"/>
          </a:p>
        </p:txBody>
      </p:sp>
      <p:sp>
        <p:nvSpPr>
          <p:cNvPr id="5" name="Text 3"/>
          <p:cNvSpPr/>
          <p:nvPr/>
        </p:nvSpPr>
        <p:spPr>
          <a:xfrm>
            <a:off x="837009" y="4162068"/>
            <a:ext cx="7569517" cy="837009"/>
          </a:xfrm>
          <a:prstGeom prst="rect">
            <a:avLst/>
          </a:prstGeom>
          <a:noFill/>
          <a:ln/>
        </p:spPr>
        <p:txBody>
          <a:bodyPr wrap="square" lIns="0" tIns="0" rIns="0" bIns="0" rtlCol="0" anchor="t"/>
          <a:lstStyle/>
          <a:p>
            <a:pPr marL="0" indent="0" algn="l">
              <a:lnSpc>
                <a:spcPts val="3250"/>
              </a:lnSpc>
              <a:buNone/>
            </a:pPr>
            <a:r>
              <a:rPr lang="en-US" sz="2050" dirty="0">
                <a:solidFill>
                  <a:srgbClr val="3A3630"/>
                </a:solidFill>
                <a:latin typeface="Source Sans 3" pitchFamily="34" charset="0"/>
                <a:ea typeface="Source Sans 3" pitchFamily="34" charset="-122"/>
                <a:cs typeface="Source Sans 3" pitchFamily="34" charset="-120"/>
              </a:rPr>
              <a:t>I was completely alone, too much work, cheating on my wife, lots of alcohol and stimulants.</a:t>
            </a:r>
            <a:endParaRPr lang="en-US" sz="2050" dirty="0"/>
          </a:p>
        </p:txBody>
      </p:sp>
      <p:sp>
        <p:nvSpPr>
          <p:cNvPr id="6" name="Text 4"/>
          <p:cNvSpPr/>
          <p:nvPr/>
        </p:nvSpPr>
        <p:spPr>
          <a:xfrm>
            <a:off x="837009" y="5187315"/>
            <a:ext cx="7569517" cy="418505"/>
          </a:xfrm>
          <a:prstGeom prst="rect">
            <a:avLst/>
          </a:prstGeom>
          <a:noFill/>
          <a:ln/>
        </p:spPr>
        <p:txBody>
          <a:bodyPr wrap="none" lIns="0" tIns="0" rIns="0" bIns="0" rtlCol="0" anchor="t"/>
          <a:lstStyle/>
          <a:p>
            <a:pPr marL="0" indent="0" algn="l">
              <a:lnSpc>
                <a:spcPts val="3250"/>
              </a:lnSpc>
              <a:buNone/>
            </a:pPr>
            <a:r>
              <a:rPr lang="en-US" sz="2050" dirty="0">
                <a:solidFill>
                  <a:srgbClr val="3A3630"/>
                </a:solidFill>
                <a:latin typeface="Source Sans 3" pitchFamily="34" charset="0"/>
                <a:ea typeface="Source Sans 3" pitchFamily="34" charset="-122"/>
                <a:cs typeface="Source Sans 3" pitchFamily="34" charset="-120"/>
              </a:rPr>
              <a:t>I was ready to end my life.</a:t>
            </a:r>
            <a:endParaRPr lang="en-US" sz="2050" dirty="0"/>
          </a:p>
        </p:txBody>
      </p:sp>
      <p:sp>
        <p:nvSpPr>
          <p:cNvPr id="7" name="Text 5"/>
          <p:cNvSpPr/>
          <p:nvPr/>
        </p:nvSpPr>
        <p:spPr>
          <a:xfrm>
            <a:off x="837009" y="5794058"/>
            <a:ext cx="7569517" cy="167401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That moment, the moment I nearly became another statistic, is why I'm speaking to you today. Because I survived when too many of our colleagues don't.</a:t>
            </a:r>
            <a:r>
              <a:rPr lang="en-US" sz="1600" b="1" dirty="0">
                <a:solidFill>
                  <a:srgbClr val="3A3630"/>
                </a:solidFill>
                <a:latin typeface="Source Sans 3" pitchFamily="34" charset="0"/>
                <a:ea typeface="Source Sans 3" pitchFamily="34" charset="-122"/>
                <a:cs typeface="Source Sans 3" pitchFamily="34" charset="-120"/>
              </a:rPr>
              <a:t>In short:</a:t>
            </a:r>
            <a:r>
              <a:rPr lang="en-US" sz="1600" dirty="0">
                <a:solidFill>
                  <a:srgbClr val="3A3630"/>
                </a:solidFill>
                <a:latin typeface="Source Sans 3" pitchFamily="34" charset="0"/>
                <a:ea typeface="Source Sans 3" pitchFamily="34" charset="-122"/>
                <a:cs typeface="Source Sans 3" pitchFamily="34" charset="-120"/>
              </a:rPr>
              <a:t> a little experienced in life, work-life blending friend, diagnosed with </a:t>
            </a:r>
            <a:r>
              <a:rPr lang="en-US" sz="1600" b="1" dirty="0">
                <a:solidFill>
                  <a:srgbClr val="3A3630"/>
                </a:solidFill>
                <a:latin typeface="Source Sans 3" pitchFamily="34" charset="0"/>
                <a:ea typeface="Source Sans 3" pitchFamily="34" charset="-122"/>
                <a:cs typeface="Source Sans 3" pitchFamily="34" charset="-120"/>
              </a:rPr>
              <a:t>ADHD/ ADD</a:t>
            </a:r>
            <a:r>
              <a:rPr lang="en-US" sz="1600" dirty="0">
                <a:solidFill>
                  <a:srgbClr val="3A3630"/>
                </a:solidFill>
                <a:latin typeface="Source Sans 3" pitchFamily="34" charset="0"/>
                <a:ea typeface="Source Sans 3" pitchFamily="34" charset="-122"/>
                <a:cs typeface="Source Sans 3" pitchFamily="34" charset="-120"/>
              </a:rPr>
              <a:t> (Attention Deficit Disorder) and </a:t>
            </a:r>
            <a:r>
              <a:rPr lang="en-US" sz="1600" b="1" dirty="0">
                <a:solidFill>
                  <a:srgbClr val="3A3630"/>
                </a:solidFill>
                <a:latin typeface="Source Sans 3" pitchFamily="34" charset="0"/>
                <a:ea typeface="Source Sans 3" pitchFamily="34" charset="-122"/>
                <a:cs typeface="Source Sans 3" pitchFamily="34" charset="-120"/>
              </a:rPr>
              <a:t>ICD</a:t>
            </a:r>
            <a:r>
              <a:rPr lang="en-US" sz="1600" dirty="0">
                <a:solidFill>
                  <a:srgbClr val="3A3630"/>
                </a:solidFill>
                <a:latin typeface="Source Sans 3" pitchFamily="34" charset="0"/>
                <a:ea typeface="Source Sans 3" pitchFamily="34" charset="-122"/>
                <a:cs typeface="Source Sans 3" pitchFamily="34" charset="-120"/>
              </a:rPr>
              <a:t> (Impulse Control Disorder)</a:t>
            </a:r>
            <a:endParaRPr lang="en-US" sz="1600" dirty="0"/>
          </a:p>
        </p:txBody>
      </p:sp>
      <p:pic>
        <p:nvPicPr>
          <p:cNvPr id="8" name="Image 0" descr="preencoded.png"/>
          <p:cNvPicPr>
            <a:picLocks noChangeAspect="1"/>
          </p:cNvPicPr>
          <p:nvPr/>
        </p:nvPicPr>
        <p:blipFill>
          <a:blip r:embed="rId3"/>
          <a:stretch>
            <a:fillRect/>
          </a:stretch>
        </p:blipFill>
        <p:spPr>
          <a:xfrm>
            <a:off x="8924687" y="1740218"/>
            <a:ext cx="4876205" cy="48762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586859"/>
            <a:ext cx="4189095" cy="523518"/>
          </a:xfrm>
          <a:prstGeom prst="rect">
            <a:avLst/>
          </a:prstGeom>
          <a:noFill/>
          <a:ln/>
        </p:spPr>
        <p:txBody>
          <a:bodyPr wrap="none" lIns="0" tIns="0" rIns="0" bIns="0" rtlCol="0" anchor="t"/>
          <a:lstStyle/>
          <a:p>
            <a:pPr marL="0" indent="0" algn="l">
              <a:lnSpc>
                <a:spcPts val="4100"/>
              </a:lnSpc>
              <a:buNone/>
            </a:pPr>
            <a:r>
              <a:rPr lang="en-US" sz="3250" b="1" dirty="0">
                <a:solidFill>
                  <a:srgbClr val="38512F"/>
                </a:solidFill>
                <a:latin typeface="Lora" pitchFamily="34" charset="0"/>
                <a:ea typeface="Lora" pitchFamily="34" charset="-122"/>
                <a:cs typeface="Lora" pitchFamily="34" charset="-120"/>
              </a:rPr>
              <a:t>The Turning Point</a:t>
            </a:r>
            <a:endParaRPr lang="en-US" sz="3250" dirty="0"/>
          </a:p>
        </p:txBody>
      </p:sp>
      <p:sp>
        <p:nvSpPr>
          <p:cNvPr id="3" name="Text 1"/>
          <p:cNvSpPr/>
          <p:nvPr/>
        </p:nvSpPr>
        <p:spPr>
          <a:xfrm>
            <a:off x="837724" y="1537573"/>
            <a:ext cx="6260306" cy="711994"/>
          </a:xfrm>
          <a:prstGeom prst="rect">
            <a:avLst/>
          </a:prstGeom>
          <a:noFill/>
          <a:ln/>
        </p:spPr>
        <p:txBody>
          <a:bodyPr wrap="square" lIns="0" tIns="0" rIns="0" bIns="0" rtlCol="0" anchor="t"/>
          <a:lstStyle/>
          <a:p>
            <a:pPr marL="0" indent="0" algn="l">
              <a:lnSpc>
                <a:spcPts val="2800"/>
              </a:lnSpc>
              <a:buNone/>
            </a:pPr>
            <a:r>
              <a:rPr lang="en-US" sz="1750" dirty="0">
                <a:solidFill>
                  <a:srgbClr val="3A3630"/>
                </a:solidFill>
                <a:latin typeface="Source Sans 3" pitchFamily="34" charset="0"/>
                <a:ea typeface="Source Sans 3" pitchFamily="34" charset="-122"/>
                <a:cs typeface="Source Sans 3" pitchFamily="34" charset="-120"/>
              </a:rPr>
              <a:t>What followed was the hardest and most important journey of my life:</a:t>
            </a:r>
            <a:endParaRPr lang="en-US" sz="1750" dirty="0"/>
          </a:p>
        </p:txBody>
      </p:sp>
      <p:sp>
        <p:nvSpPr>
          <p:cNvPr id="4" name="Text 2"/>
          <p:cNvSpPr/>
          <p:nvPr/>
        </p:nvSpPr>
        <p:spPr>
          <a:xfrm>
            <a:off x="837724" y="2409706"/>
            <a:ext cx="6260306" cy="1067991"/>
          </a:xfrm>
          <a:prstGeom prst="rect">
            <a:avLst/>
          </a:prstGeom>
          <a:noFill/>
          <a:ln/>
        </p:spPr>
        <p:txBody>
          <a:bodyPr wrap="square" lIns="0" tIns="0" rIns="0" bIns="0" rtlCol="0" anchor="t"/>
          <a:lstStyle/>
          <a:p>
            <a:pPr marL="342900" indent="-342900" algn="l">
              <a:lnSpc>
                <a:spcPts val="2200"/>
              </a:lnSpc>
              <a:buSzPct val="100000"/>
              <a:buChar char="•"/>
            </a:pPr>
            <a:r>
              <a:rPr lang="en-US" sz="1400" b="1" dirty="0">
                <a:solidFill>
                  <a:srgbClr val="3A3630"/>
                </a:solidFill>
                <a:latin typeface="Source Sans 3" pitchFamily="34" charset="0"/>
                <a:ea typeface="Source Sans 3" pitchFamily="34" charset="-122"/>
                <a:cs typeface="Source Sans 3" pitchFamily="34" charset="-120"/>
              </a:rPr>
              <a:t>Three months in psychiatric care</a:t>
            </a:r>
            <a:r>
              <a:rPr lang="en-US" sz="1400" dirty="0">
                <a:solidFill>
                  <a:srgbClr val="3A3630"/>
                </a:solidFill>
                <a:latin typeface="Source Sans 3" pitchFamily="34" charset="0"/>
                <a:ea typeface="Source Sans 3" pitchFamily="34" charset="-122"/>
                <a:cs typeface="Source Sans 3" pitchFamily="34" charset="-120"/>
              </a:rPr>
              <a:t>. Initially under 24-hour supervision. Learning to breathe again. Learning to sleep without pharmaceutical assistance.</a:t>
            </a:r>
            <a:endParaRPr lang="en-US" sz="1400" dirty="0"/>
          </a:p>
        </p:txBody>
      </p:sp>
      <p:sp>
        <p:nvSpPr>
          <p:cNvPr id="5" name="Text 3"/>
          <p:cNvSpPr/>
          <p:nvPr/>
        </p:nvSpPr>
        <p:spPr>
          <a:xfrm>
            <a:off x="837724" y="3539966"/>
            <a:ext cx="6260306" cy="1067991"/>
          </a:xfrm>
          <a:prstGeom prst="rect">
            <a:avLst/>
          </a:prstGeom>
          <a:noFill/>
          <a:ln/>
        </p:spPr>
        <p:txBody>
          <a:bodyPr wrap="square" lIns="0" tIns="0" rIns="0" bIns="0" rtlCol="0" anchor="t"/>
          <a:lstStyle/>
          <a:p>
            <a:pPr marL="342900" indent="-342900" algn="l">
              <a:lnSpc>
                <a:spcPts val="2200"/>
              </a:lnSpc>
              <a:buSzPct val="100000"/>
              <a:buChar char="•"/>
            </a:pPr>
            <a:r>
              <a:rPr lang="en-US" sz="1400" b="1" dirty="0">
                <a:solidFill>
                  <a:srgbClr val="3A3630"/>
                </a:solidFill>
                <a:latin typeface="Source Sans 3" pitchFamily="34" charset="0"/>
                <a:ea typeface="Source Sans 3" pitchFamily="34" charset="-122"/>
                <a:cs typeface="Source Sans 3" pitchFamily="34" charset="-120"/>
              </a:rPr>
              <a:t>Six months in rehabilitation</a:t>
            </a:r>
            <a:r>
              <a:rPr lang="en-US" sz="1400" dirty="0">
                <a:solidFill>
                  <a:srgbClr val="3A3630"/>
                </a:solidFill>
                <a:latin typeface="Source Sans 3" pitchFamily="34" charset="0"/>
                <a:ea typeface="Source Sans 3" pitchFamily="34" charset="-122"/>
                <a:cs typeface="Source Sans 3" pitchFamily="34" charset="-120"/>
              </a:rPr>
              <a:t>. Group therapy. Cognitive behavioral therapy. Medication management. </a:t>
            </a:r>
            <a:r>
              <a:rPr lang="en-US" sz="1400" b="1" dirty="0">
                <a:solidFill>
                  <a:srgbClr val="3A3630"/>
                </a:solidFill>
                <a:latin typeface="Source Sans 3" pitchFamily="34" charset="0"/>
                <a:ea typeface="Source Sans 3" pitchFamily="34" charset="-122"/>
                <a:cs typeface="Source Sans 3" pitchFamily="34" charset="-120"/>
              </a:rPr>
              <a:t>Learning that vulnerability isn't weakness</a:t>
            </a:r>
            <a:r>
              <a:rPr lang="en-US" sz="1400" dirty="0">
                <a:solidFill>
                  <a:srgbClr val="3A3630"/>
                </a:solidFill>
                <a:latin typeface="Source Sans 3" pitchFamily="34" charset="0"/>
                <a:ea typeface="Source Sans 3" pitchFamily="34" charset="-122"/>
                <a:cs typeface="Source Sans 3" pitchFamily="34" charset="-120"/>
              </a:rPr>
              <a:t>—it's human.</a:t>
            </a:r>
            <a:endParaRPr lang="en-US" sz="1400" dirty="0"/>
          </a:p>
        </p:txBody>
      </p:sp>
      <p:sp>
        <p:nvSpPr>
          <p:cNvPr id="6" name="Text 4"/>
          <p:cNvSpPr/>
          <p:nvPr/>
        </p:nvSpPr>
        <p:spPr>
          <a:xfrm>
            <a:off x="837724" y="4670227"/>
            <a:ext cx="6260306" cy="1067991"/>
          </a:xfrm>
          <a:prstGeom prst="rect">
            <a:avLst/>
          </a:prstGeom>
          <a:noFill/>
          <a:ln/>
        </p:spPr>
        <p:txBody>
          <a:bodyPr wrap="square" lIns="0" tIns="0" rIns="0" bIns="0" rtlCol="0" anchor="t"/>
          <a:lstStyle/>
          <a:p>
            <a:pPr marL="342900" indent="-342900" algn="l">
              <a:lnSpc>
                <a:spcPts val="2200"/>
              </a:lnSpc>
              <a:buSzPct val="100000"/>
              <a:buChar char="•"/>
            </a:pPr>
            <a:r>
              <a:rPr lang="en-US" sz="1400" b="1" dirty="0">
                <a:solidFill>
                  <a:srgbClr val="3A3630"/>
                </a:solidFill>
                <a:latin typeface="Source Sans 3" pitchFamily="34" charset="0"/>
                <a:ea typeface="Source Sans 3" pitchFamily="34" charset="-122"/>
                <a:cs typeface="Source Sans 3" pitchFamily="34" charset="-120"/>
              </a:rPr>
              <a:t>One year away from job</a:t>
            </a:r>
            <a:r>
              <a:rPr lang="en-US" sz="1400" dirty="0">
                <a:solidFill>
                  <a:srgbClr val="3A3630"/>
                </a:solidFill>
                <a:latin typeface="Source Sans 3" pitchFamily="34" charset="0"/>
                <a:ea typeface="Source Sans 3" pitchFamily="34" charset="-122"/>
                <a:cs typeface="Source Sans 3" pitchFamily="34" charset="-120"/>
              </a:rPr>
              <a:t>. No laptop. No smartphone. No constant connectivity. Just the painful, necessary work of reconnecting with myself.</a:t>
            </a:r>
            <a:endParaRPr lang="en-US" sz="1400" dirty="0"/>
          </a:p>
        </p:txBody>
      </p:sp>
      <p:sp>
        <p:nvSpPr>
          <p:cNvPr id="7" name="Text 5"/>
          <p:cNvSpPr/>
          <p:nvPr/>
        </p:nvSpPr>
        <p:spPr>
          <a:xfrm>
            <a:off x="837724" y="5898356"/>
            <a:ext cx="6260306" cy="1067991"/>
          </a:xfrm>
          <a:prstGeom prst="rect">
            <a:avLst/>
          </a:prstGeom>
          <a:noFill/>
          <a:ln/>
        </p:spPr>
        <p:txBody>
          <a:bodyPr wrap="square" lIns="0" tIns="0" rIns="0" bIns="0" rtlCol="0" anchor="t"/>
          <a:lstStyle/>
          <a:p>
            <a:pPr marL="0" indent="0" algn="l">
              <a:lnSpc>
                <a:spcPts val="2800"/>
              </a:lnSpc>
              <a:buNone/>
            </a:pPr>
            <a:r>
              <a:rPr lang="en-US" sz="1750" dirty="0">
                <a:solidFill>
                  <a:srgbClr val="3A3630"/>
                </a:solidFill>
                <a:latin typeface="Source Sans 3" pitchFamily="34" charset="0"/>
                <a:ea typeface="Source Sans 3" pitchFamily="34" charset="-122"/>
                <a:cs typeface="Source Sans 3" pitchFamily="34" charset="-120"/>
              </a:rPr>
              <a:t>I survived because I finally received proper care. I survived because someone noticed. I survived because, despite everything my depression told me, I wasn't actually alone.</a:t>
            </a:r>
            <a:endParaRPr lang="en-US" sz="1750" dirty="0"/>
          </a:p>
        </p:txBody>
      </p:sp>
      <p:sp>
        <p:nvSpPr>
          <p:cNvPr id="8" name="Text 6"/>
          <p:cNvSpPr/>
          <p:nvPr/>
        </p:nvSpPr>
        <p:spPr>
          <a:xfrm>
            <a:off x="837724" y="7126486"/>
            <a:ext cx="6260306" cy="355997"/>
          </a:xfrm>
          <a:prstGeom prst="rect">
            <a:avLst/>
          </a:prstGeom>
          <a:noFill/>
          <a:ln/>
        </p:spPr>
        <p:txBody>
          <a:bodyPr wrap="none" lIns="0" tIns="0" rIns="0" bIns="0" rtlCol="0" anchor="t"/>
          <a:lstStyle/>
          <a:p>
            <a:pPr marL="0" indent="0" algn="l">
              <a:lnSpc>
                <a:spcPts val="2800"/>
              </a:lnSpc>
              <a:buNone/>
            </a:pPr>
            <a:r>
              <a:rPr lang="en-US" sz="1750" b="1" dirty="0">
                <a:solidFill>
                  <a:srgbClr val="3A3630"/>
                </a:solidFill>
                <a:latin typeface="Source Sans 3" pitchFamily="34" charset="0"/>
                <a:ea typeface="Source Sans 3" pitchFamily="34" charset="-122"/>
                <a:cs typeface="Source Sans 3" pitchFamily="34" charset="-120"/>
              </a:rPr>
              <a:t>And my wife stood by me! ALWAYS!</a:t>
            </a:r>
            <a:endParaRPr lang="en-US" sz="1750" dirty="0"/>
          </a:p>
        </p:txBody>
      </p:sp>
      <p:pic>
        <p:nvPicPr>
          <p:cNvPr id="9" name="Image 0" descr="preencoded.png"/>
          <p:cNvPicPr>
            <a:picLocks noChangeAspect="1"/>
          </p:cNvPicPr>
          <p:nvPr/>
        </p:nvPicPr>
        <p:blipFill>
          <a:blip r:embed="rId3"/>
          <a:stretch>
            <a:fillRect/>
          </a:stretch>
        </p:blipFill>
        <p:spPr>
          <a:xfrm>
            <a:off x="7539990" y="1577697"/>
            <a:ext cx="5321260" cy="3545205"/>
          </a:xfrm>
          <a:prstGeom prst="rect">
            <a:avLst/>
          </a:prstGeom>
        </p:spPr>
      </p:pic>
      <p:sp>
        <p:nvSpPr>
          <p:cNvPr id="10" name="Text 7"/>
          <p:cNvSpPr/>
          <p:nvPr/>
        </p:nvSpPr>
        <p:spPr>
          <a:xfrm>
            <a:off x="7807047" y="5323165"/>
            <a:ext cx="5993249" cy="284798"/>
          </a:xfrm>
          <a:prstGeom prst="rect">
            <a:avLst/>
          </a:prstGeom>
          <a:noFill/>
          <a:ln/>
        </p:spPr>
        <p:txBody>
          <a:bodyPr wrap="none" lIns="0" tIns="0" rIns="0" bIns="0" rtlCol="0" anchor="t"/>
          <a:lstStyle/>
          <a:p>
            <a:pPr marL="0" indent="0" algn="l">
              <a:lnSpc>
                <a:spcPts val="2200"/>
              </a:lnSpc>
              <a:buNone/>
            </a:pPr>
            <a:r>
              <a:rPr lang="en-US" sz="1400" dirty="0">
                <a:solidFill>
                  <a:srgbClr val="3A3630"/>
                </a:solidFill>
                <a:latin typeface="Source Sans 3" pitchFamily="34" charset="0"/>
                <a:ea typeface="Source Sans 3" pitchFamily="34" charset="-122"/>
                <a:cs typeface="Source Sans 3" pitchFamily="34" charset="-120"/>
              </a:rPr>
              <a:t>"The moment I admitted I wasn't okay was the moment I began to heal."</a:t>
            </a:r>
            <a:endParaRPr lang="en-US" sz="1400" dirty="0"/>
          </a:p>
        </p:txBody>
      </p:sp>
      <p:sp>
        <p:nvSpPr>
          <p:cNvPr id="11" name="Shape 8"/>
          <p:cNvSpPr/>
          <p:nvPr/>
        </p:nvSpPr>
        <p:spPr>
          <a:xfrm>
            <a:off x="7539990" y="5323165"/>
            <a:ext cx="22860" cy="284798"/>
          </a:xfrm>
          <a:prstGeom prst="rect">
            <a:avLst/>
          </a:prstGeom>
          <a:solidFill>
            <a:srgbClr val="38512F"/>
          </a:solidFill>
          <a:ln/>
        </p:spPr>
        <p:txBody>
          <a:bodyPr/>
          <a:lstStyle/>
          <a:p>
            <a:endParaRPr lang="de-D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604718"/>
            <a:ext cx="4189095" cy="523518"/>
          </a:xfrm>
          <a:prstGeom prst="rect">
            <a:avLst/>
          </a:prstGeom>
          <a:noFill/>
          <a:ln/>
        </p:spPr>
        <p:txBody>
          <a:bodyPr wrap="none" lIns="0" tIns="0" rIns="0" bIns="0" rtlCol="0" anchor="t"/>
          <a:lstStyle/>
          <a:p>
            <a:pPr marL="0" indent="0" algn="l">
              <a:lnSpc>
                <a:spcPts val="4100"/>
              </a:lnSpc>
              <a:buNone/>
            </a:pPr>
            <a:r>
              <a:rPr lang="en-US" sz="3250" b="1" dirty="0">
                <a:solidFill>
                  <a:srgbClr val="38512F"/>
                </a:solidFill>
                <a:latin typeface="Lora" pitchFamily="34" charset="0"/>
                <a:ea typeface="Lora" pitchFamily="34" charset="-122"/>
                <a:cs typeface="Lora" pitchFamily="34" charset="-120"/>
              </a:rPr>
              <a:t>Why I Speak</a:t>
            </a:r>
            <a:endParaRPr lang="en-US" sz="3250" dirty="0"/>
          </a:p>
        </p:txBody>
      </p:sp>
      <p:pic>
        <p:nvPicPr>
          <p:cNvPr id="3" name="Image 0" descr="preencoded.png"/>
          <p:cNvPicPr>
            <a:picLocks noChangeAspect="1"/>
          </p:cNvPicPr>
          <p:nvPr/>
        </p:nvPicPr>
        <p:blipFill>
          <a:blip r:embed="rId3"/>
          <a:stretch>
            <a:fillRect/>
          </a:stretch>
        </p:blipFill>
        <p:spPr>
          <a:xfrm>
            <a:off x="837724" y="1595557"/>
            <a:ext cx="4765834" cy="4765834"/>
          </a:xfrm>
          <a:prstGeom prst="rect">
            <a:avLst/>
          </a:prstGeom>
        </p:spPr>
      </p:pic>
      <p:sp>
        <p:nvSpPr>
          <p:cNvPr id="4" name="Text 1"/>
          <p:cNvSpPr/>
          <p:nvPr/>
        </p:nvSpPr>
        <p:spPr>
          <a:xfrm>
            <a:off x="7539990" y="1555432"/>
            <a:ext cx="6260306" cy="355997"/>
          </a:xfrm>
          <a:prstGeom prst="rect">
            <a:avLst/>
          </a:prstGeom>
          <a:noFill/>
          <a:ln/>
        </p:spPr>
        <p:txBody>
          <a:bodyPr wrap="none" lIns="0" tIns="0" rIns="0" bIns="0" rtlCol="0" anchor="t"/>
          <a:lstStyle/>
          <a:p>
            <a:pPr marL="0" indent="0" algn="l">
              <a:lnSpc>
                <a:spcPts val="2800"/>
              </a:lnSpc>
              <a:buNone/>
            </a:pPr>
            <a:r>
              <a:rPr lang="en-US" sz="1750" dirty="0">
                <a:solidFill>
                  <a:srgbClr val="3A3630"/>
                </a:solidFill>
                <a:latin typeface="Source Sans 3" pitchFamily="34" charset="0"/>
                <a:ea typeface="Source Sans 3" pitchFamily="34" charset="-122"/>
                <a:cs typeface="Source Sans 3" pitchFamily="34" charset="-120"/>
              </a:rPr>
              <a:t>I speak today because </a:t>
            </a:r>
            <a:r>
              <a:rPr lang="en-US" sz="1750" b="1" dirty="0">
                <a:solidFill>
                  <a:srgbClr val="38512F"/>
                </a:solidFill>
                <a:latin typeface="Source Sans 3" pitchFamily="34" charset="0"/>
                <a:ea typeface="Source Sans 3" pitchFamily="34" charset="-122"/>
                <a:cs typeface="Source Sans 3" pitchFamily="34" charset="-120"/>
              </a:rPr>
              <a:t>silence kills</a:t>
            </a:r>
            <a:r>
              <a:rPr lang="en-US" sz="1750" dirty="0">
                <a:solidFill>
                  <a:srgbClr val="3A3630"/>
                </a:solidFill>
                <a:latin typeface="Source Sans 3" pitchFamily="34" charset="0"/>
                <a:ea typeface="Source Sans 3" pitchFamily="34" charset="-122"/>
                <a:cs typeface="Source Sans 3" pitchFamily="34" charset="-120"/>
              </a:rPr>
              <a:t>.</a:t>
            </a:r>
            <a:endParaRPr lang="en-US" sz="1750" dirty="0"/>
          </a:p>
        </p:txBody>
      </p:sp>
      <p:sp>
        <p:nvSpPr>
          <p:cNvPr id="5" name="Text 2"/>
          <p:cNvSpPr/>
          <p:nvPr/>
        </p:nvSpPr>
        <p:spPr>
          <a:xfrm>
            <a:off x="7539990" y="2071568"/>
            <a:ext cx="6260306" cy="355997"/>
          </a:xfrm>
          <a:prstGeom prst="rect">
            <a:avLst/>
          </a:prstGeom>
          <a:noFill/>
          <a:ln/>
        </p:spPr>
        <p:txBody>
          <a:bodyPr wrap="none" lIns="0" tIns="0" rIns="0" bIns="0" rtlCol="0" anchor="t"/>
          <a:lstStyle/>
          <a:p>
            <a:pPr marL="0" indent="0" algn="l">
              <a:lnSpc>
                <a:spcPts val="2800"/>
              </a:lnSpc>
              <a:buNone/>
            </a:pPr>
            <a:r>
              <a:rPr lang="en-US" sz="1750" dirty="0">
                <a:solidFill>
                  <a:srgbClr val="3A3630"/>
                </a:solidFill>
                <a:latin typeface="Source Sans 3" pitchFamily="34" charset="0"/>
                <a:ea typeface="Source Sans 3" pitchFamily="34" charset="-122"/>
                <a:cs typeface="Source Sans 3" pitchFamily="34" charset="-120"/>
              </a:rPr>
              <a:t>I speak because in the 13 years since my breakdown:</a:t>
            </a:r>
            <a:endParaRPr lang="en-US" sz="1750" dirty="0"/>
          </a:p>
        </p:txBody>
      </p:sp>
      <p:sp>
        <p:nvSpPr>
          <p:cNvPr id="6" name="Text 3"/>
          <p:cNvSpPr/>
          <p:nvPr/>
        </p:nvSpPr>
        <p:spPr>
          <a:xfrm>
            <a:off x="7539990" y="2587704"/>
            <a:ext cx="6260306" cy="711994"/>
          </a:xfrm>
          <a:prstGeom prst="rect">
            <a:avLst/>
          </a:prstGeom>
          <a:noFill/>
          <a:ln/>
        </p:spPr>
        <p:txBody>
          <a:bodyPr wrap="square" lIns="0" tIns="0" rIns="0" bIns="0" rtlCol="0" anchor="t"/>
          <a:lstStyle/>
          <a:p>
            <a:pPr marL="342900" indent="-342900" algn="l">
              <a:lnSpc>
                <a:spcPts val="2200"/>
              </a:lnSpc>
              <a:buSzPct val="100000"/>
              <a:buChar char="•"/>
            </a:pPr>
            <a:r>
              <a:rPr lang="en-US" sz="1400" dirty="0">
                <a:solidFill>
                  <a:srgbClr val="3A3630"/>
                </a:solidFill>
                <a:latin typeface="Source Sans 3" pitchFamily="34" charset="0"/>
                <a:ea typeface="Source Sans 3" pitchFamily="34" charset="-122"/>
                <a:cs typeface="Source Sans 3" pitchFamily="34" charset="-120"/>
              </a:rPr>
              <a:t>I've attended the funerals of three former colleagues who died by suicide</a:t>
            </a:r>
            <a:endParaRPr lang="en-US" sz="1400" dirty="0"/>
          </a:p>
        </p:txBody>
      </p:sp>
      <p:sp>
        <p:nvSpPr>
          <p:cNvPr id="7" name="Text 4"/>
          <p:cNvSpPr/>
          <p:nvPr/>
        </p:nvSpPr>
        <p:spPr>
          <a:xfrm>
            <a:off x="7539990" y="3361968"/>
            <a:ext cx="6260306" cy="711994"/>
          </a:xfrm>
          <a:prstGeom prst="rect">
            <a:avLst/>
          </a:prstGeom>
          <a:noFill/>
          <a:ln/>
        </p:spPr>
        <p:txBody>
          <a:bodyPr wrap="square" lIns="0" tIns="0" rIns="0" bIns="0" rtlCol="0" anchor="t"/>
          <a:lstStyle/>
          <a:p>
            <a:pPr marL="342900" indent="-342900" algn="l">
              <a:lnSpc>
                <a:spcPts val="2200"/>
              </a:lnSpc>
              <a:buSzPct val="100000"/>
              <a:buChar char="•"/>
            </a:pPr>
            <a:r>
              <a:rPr lang="en-US" sz="1400" dirty="0">
                <a:solidFill>
                  <a:srgbClr val="3A3630"/>
                </a:solidFill>
                <a:latin typeface="Source Sans 3" pitchFamily="34" charset="0"/>
                <a:ea typeface="Source Sans 3" pitchFamily="34" charset="-122"/>
                <a:cs typeface="Source Sans 3" pitchFamily="34" charset="-120"/>
              </a:rPr>
              <a:t>I've watched dozens more brilliant minds leave the industry due to burnout and mental health crises</a:t>
            </a:r>
            <a:endParaRPr lang="en-US" sz="1400" dirty="0"/>
          </a:p>
        </p:txBody>
      </p:sp>
      <p:sp>
        <p:nvSpPr>
          <p:cNvPr id="8" name="Text 5"/>
          <p:cNvSpPr/>
          <p:nvPr/>
        </p:nvSpPr>
        <p:spPr>
          <a:xfrm>
            <a:off x="7539990" y="4136231"/>
            <a:ext cx="6260306" cy="711994"/>
          </a:xfrm>
          <a:prstGeom prst="rect">
            <a:avLst/>
          </a:prstGeom>
          <a:noFill/>
          <a:ln/>
        </p:spPr>
        <p:txBody>
          <a:bodyPr wrap="square" lIns="0" tIns="0" rIns="0" bIns="0" rtlCol="0" anchor="t"/>
          <a:lstStyle/>
          <a:p>
            <a:pPr marL="342900" indent="-342900" algn="l">
              <a:lnSpc>
                <a:spcPts val="2200"/>
              </a:lnSpc>
              <a:buSzPct val="100000"/>
              <a:buChar char="•"/>
            </a:pPr>
            <a:r>
              <a:rPr lang="en-US" sz="1400" dirty="0">
                <a:solidFill>
                  <a:srgbClr val="3A3630"/>
                </a:solidFill>
                <a:latin typeface="Source Sans 3" pitchFamily="34" charset="0"/>
                <a:ea typeface="Source Sans 3" pitchFamily="34" charset="-122"/>
                <a:cs typeface="Source Sans 3" pitchFamily="34" charset="-120"/>
              </a:rPr>
              <a:t>I've witnessed companies implement "wellness programs" that amount to little more than PR exercises</a:t>
            </a:r>
            <a:endParaRPr lang="en-US" sz="1400" dirty="0"/>
          </a:p>
        </p:txBody>
      </p:sp>
      <p:sp>
        <p:nvSpPr>
          <p:cNvPr id="9" name="Text 6"/>
          <p:cNvSpPr/>
          <p:nvPr/>
        </p:nvSpPr>
        <p:spPr>
          <a:xfrm>
            <a:off x="7539990" y="5008364"/>
            <a:ext cx="6260306" cy="355997"/>
          </a:xfrm>
          <a:prstGeom prst="rect">
            <a:avLst/>
          </a:prstGeom>
          <a:noFill/>
          <a:ln/>
        </p:spPr>
        <p:txBody>
          <a:bodyPr wrap="none" lIns="0" tIns="0" rIns="0" bIns="0" rtlCol="0" anchor="t"/>
          <a:lstStyle/>
          <a:p>
            <a:pPr marL="0" indent="0" algn="l">
              <a:lnSpc>
                <a:spcPts val="2800"/>
              </a:lnSpc>
              <a:buNone/>
            </a:pPr>
            <a:r>
              <a:rPr lang="en-US" sz="1750" dirty="0">
                <a:solidFill>
                  <a:srgbClr val="3A3630"/>
                </a:solidFill>
                <a:latin typeface="Source Sans 3" pitchFamily="34" charset="0"/>
                <a:ea typeface="Source Sans 3" pitchFamily="34" charset="-122"/>
                <a:cs typeface="Source Sans 3" pitchFamily="34" charset="-120"/>
              </a:rPr>
              <a:t>But most importantly, I speak because </a:t>
            </a:r>
            <a:r>
              <a:rPr lang="en-US" sz="1750" b="1" dirty="0">
                <a:solidFill>
                  <a:srgbClr val="38512F"/>
                </a:solidFill>
                <a:latin typeface="Source Sans 3" pitchFamily="34" charset="0"/>
                <a:ea typeface="Source Sans 3" pitchFamily="34" charset="-122"/>
                <a:cs typeface="Source Sans 3" pitchFamily="34" charset="-120"/>
              </a:rPr>
              <a:t>vulnerability heals</a:t>
            </a:r>
            <a:r>
              <a:rPr lang="en-US" sz="1750" dirty="0">
                <a:solidFill>
                  <a:srgbClr val="3A3630"/>
                </a:solidFill>
                <a:latin typeface="Source Sans 3" pitchFamily="34" charset="0"/>
                <a:ea typeface="Source Sans 3" pitchFamily="34" charset="-122"/>
                <a:cs typeface="Source Sans 3" pitchFamily="34" charset="-120"/>
              </a:rPr>
              <a:t>.</a:t>
            </a:r>
            <a:endParaRPr lang="en-US" sz="1750" dirty="0"/>
          </a:p>
        </p:txBody>
      </p:sp>
      <p:sp>
        <p:nvSpPr>
          <p:cNvPr id="10" name="Text 7"/>
          <p:cNvSpPr/>
          <p:nvPr/>
        </p:nvSpPr>
        <p:spPr>
          <a:xfrm>
            <a:off x="7539990" y="5524500"/>
            <a:ext cx="6260306" cy="1067991"/>
          </a:xfrm>
          <a:prstGeom prst="rect">
            <a:avLst/>
          </a:prstGeom>
          <a:noFill/>
          <a:ln/>
        </p:spPr>
        <p:txBody>
          <a:bodyPr wrap="square" lIns="0" tIns="0" rIns="0" bIns="0" rtlCol="0" anchor="t"/>
          <a:lstStyle/>
          <a:p>
            <a:pPr marL="0" indent="0" algn="l">
              <a:lnSpc>
                <a:spcPts val="2800"/>
              </a:lnSpc>
              <a:buNone/>
            </a:pPr>
            <a:r>
              <a:rPr lang="en-US" sz="1750" dirty="0">
                <a:solidFill>
                  <a:srgbClr val="3A3630"/>
                </a:solidFill>
                <a:latin typeface="Source Sans 3" pitchFamily="34" charset="0"/>
                <a:ea typeface="Source Sans 3" pitchFamily="34" charset="-122"/>
                <a:cs typeface="Source Sans 3" pitchFamily="34" charset="-120"/>
              </a:rPr>
              <a:t>Every time I share my story, someone approaches me afterward—sometimes in person, sometimes via a late-night email—and says, "I thought I was the only one."</a:t>
            </a:r>
            <a:endParaRPr lang="en-US" sz="1750" dirty="0"/>
          </a:p>
        </p:txBody>
      </p:sp>
      <p:sp>
        <p:nvSpPr>
          <p:cNvPr id="11" name="Text 8"/>
          <p:cNvSpPr/>
          <p:nvPr/>
        </p:nvSpPr>
        <p:spPr>
          <a:xfrm>
            <a:off x="7539990" y="6752630"/>
            <a:ext cx="6260306" cy="711994"/>
          </a:xfrm>
          <a:prstGeom prst="rect">
            <a:avLst/>
          </a:prstGeom>
          <a:noFill/>
          <a:ln/>
        </p:spPr>
        <p:txBody>
          <a:bodyPr wrap="square" lIns="0" tIns="0" rIns="0" bIns="0" rtlCol="0" anchor="t"/>
          <a:lstStyle/>
          <a:p>
            <a:pPr marL="0" indent="0" algn="l">
              <a:lnSpc>
                <a:spcPts val="2800"/>
              </a:lnSpc>
              <a:buNone/>
            </a:pPr>
            <a:r>
              <a:rPr lang="en-US" sz="1750" dirty="0">
                <a:solidFill>
                  <a:srgbClr val="3A3630"/>
                </a:solidFill>
                <a:latin typeface="Source Sans 3" pitchFamily="34" charset="0"/>
                <a:ea typeface="Source Sans 3" pitchFamily="34" charset="-122"/>
                <a:cs typeface="Source Sans 3" pitchFamily="34" charset="-120"/>
              </a:rPr>
              <a:t>You are not the only one. And your struggle deserves to be acknowledged.</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1283494"/>
            <a:ext cx="4928354"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The Reality in Tech</a:t>
            </a:r>
            <a:endParaRPr lang="en-US" sz="3850" dirty="0"/>
          </a:p>
        </p:txBody>
      </p:sp>
      <p:pic>
        <p:nvPicPr>
          <p:cNvPr id="3" name="Image 0" descr="preencoded.png"/>
          <p:cNvPicPr>
            <a:picLocks noChangeAspect="1"/>
          </p:cNvPicPr>
          <p:nvPr/>
        </p:nvPicPr>
        <p:blipFill>
          <a:blip r:embed="rId3"/>
          <a:stretch>
            <a:fillRect/>
          </a:stretch>
        </p:blipFill>
        <p:spPr>
          <a:xfrm>
            <a:off x="837724" y="2318266"/>
            <a:ext cx="523637" cy="523637"/>
          </a:xfrm>
          <a:prstGeom prst="rect">
            <a:avLst/>
          </a:prstGeom>
        </p:spPr>
      </p:pic>
      <p:sp>
        <p:nvSpPr>
          <p:cNvPr id="4" name="Text 1"/>
          <p:cNvSpPr/>
          <p:nvPr/>
        </p:nvSpPr>
        <p:spPr>
          <a:xfrm>
            <a:off x="1623179" y="2438638"/>
            <a:ext cx="3358277" cy="335042"/>
          </a:xfrm>
          <a:prstGeom prst="rect">
            <a:avLst/>
          </a:prstGeom>
          <a:noFill/>
          <a:ln/>
        </p:spPr>
        <p:txBody>
          <a:bodyPr wrap="none" lIns="0" tIns="0" rIns="0" bIns="0" rtlCol="0" anchor="t"/>
          <a:lstStyle/>
          <a:p>
            <a:pPr marL="0" indent="0" algn="l">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Relentless Pace</a:t>
            </a:r>
            <a:endParaRPr lang="en-US" sz="1600" dirty="0"/>
          </a:p>
        </p:txBody>
      </p:sp>
      <p:sp>
        <p:nvSpPr>
          <p:cNvPr id="5" name="Text 2"/>
          <p:cNvSpPr/>
          <p:nvPr/>
        </p:nvSpPr>
        <p:spPr>
          <a:xfrm>
            <a:off x="1623179" y="2899291"/>
            <a:ext cx="3358277"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The tech industry glorifies speed. Sprint after sprint. Release after release. "Move fast and break things" – but what happens when the thing that breaks is you?</a:t>
            </a:r>
            <a:endParaRPr lang="en-US" sz="1600" dirty="0"/>
          </a:p>
        </p:txBody>
      </p:sp>
      <p:sp>
        <p:nvSpPr>
          <p:cNvPr id="6" name="Text 3"/>
          <p:cNvSpPr/>
          <p:nvPr/>
        </p:nvSpPr>
        <p:spPr>
          <a:xfrm>
            <a:off x="1623179" y="4700111"/>
            <a:ext cx="3358277" cy="1340168"/>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76% of tech workers report feeling consistently rushed to meet deadlines, with 68% saying they regularly work outside normal hours to keep pace.</a:t>
            </a:r>
            <a:endParaRPr lang="en-US" sz="1600" dirty="0"/>
          </a:p>
        </p:txBody>
      </p:sp>
      <p:pic>
        <p:nvPicPr>
          <p:cNvPr id="7" name="Image 1" descr="preencoded.png"/>
          <p:cNvPicPr>
            <a:picLocks noChangeAspect="1"/>
          </p:cNvPicPr>
          <p:nvPr/>
        </p:nvPicPr>
        <p:blipFill>
          <a:blip r:embed="rId4"/>
          <a:stretch>
            <a:fillRect/>
          </a:stretch>
        </p:blipFill>
        <p:spPr>
          <a:xfrm>
            <a:off x="5243274" y="2318266"/>
            <a:ext cx="523637" cy="523637"/>
          </a:xfrm>
          <a:prstGeom prst="rect">
            <a:avLst/>
          </a:prstGeom>
        </p:spPr>
      </p:pic>
      <p:sp>
        <p:nvSpPr>
          <p:cNvPr id="8" name="Text 4"/>
          <p:cNvSpPr/>
          <p:nvPr/>
        </p:nvSpPr>
        <p:spPr>
          <a:xfrm>
            <a:off x="6028730" y="2438638"/>
            <a:ext cx="3358277" cy="335042"/>
          </a:xfrm>
          <a:prstGeom prst="rect">
            <a:avLst/>
          </a:prstGeom>
          <a:noFill/>
          <a:ln/>
        </p:spPr>
        <p:txBody>
          <a:bodyPr wrap="none" lIns="0" tIns="0" rIns="0" bIns="0" rtlCol="0" anchor="t"/>
          <a:lstStyle/>
          <a:p>
            <a:pPr marL="0" indent="0" algn="l">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Digital Isolation</a:t>
            </a:r>
            <a:endParaRPr lang="en-US" sz="1600" dirty="0"/>
          </a:p>
        </p:txBody>
      </p:sp>
      <p:sp>
        <p:nvSpPr>
          <p:cNvPr id="9" name="Text 5"/>
          <p:cNvSpPr/>
          <p:nvPr/>
        </p:nvSpPr>
        <p:spPr>
          <a:xfrm>
            <a:off x="6028730" y="2899291"/>
            <a:ext cx="3358277"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We build tools that connect the world while sitting alone at our desks. Remote work offers freedom but can amplify isolation. Slack messages replace human connection.</a:t>
            </a:r>
            <a:endParaRPr lang="en-US" sz="1600" dirty="0"/>
          </a:p>
        </p:txBody>
      </p:sp>
      <p:sp>
        <p:nvSpPr>
          <p:cNvPr id="10" name="Text 6"/>
          <p:cNvSpPr/>
          <p:nvPr/>
        </p:nvSpPr>
        <p:spPr>
          <a:xfrm>
            <a:off x="6028730" y="4700111"/>
            <a:ext cx="3358277" cy="1340168"/>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62% of tech employees report feeling disconnected from their colleagues, even when collaborating on the same projects.</a:t>
            </a:r>
            <a:endParaRPr lang="en-US" sz="1600" dirty="0"/>
          </a:p>
        </p:txBody>
      </p:sp>
      <p:pic>
        <p:nvPicPr>
          <p:cNvPr id="11" name="Image 2" descr="preencoded.png"/>
          <p:cNvPicPr>
            <a:picLocks noChangeAspect="1"/>
          </p:cNvPicPr>
          <p:nvPr/>
        </p:nvPicPr>
        <p:blipFill>
          <a:blip r:embed="rId5"/>
          <a:stretch>
            <a:fillRect/>
          </a:stretch>
        </p:blipFill>
        <p:spPr>
          <a:xfrm>
            <a:off x="9648825" y="2318266"/>
            <a:ext cx="523637" cy="523637"/>
          </a:xfrm>
          <a:prstGeom prst="rect">
            <a:avLst/>
          </a:prstGeom>
        </p:spPr>
      </p:pic>
      <p:sp>
        <p:nvSpPr>
          <p:cNvPr id="12" name="Text 7"/>
          <p:cNvSpPr/>
          <p:nvPr/>
        </p:nvSpPr>
        <p:spPr>
          <a:xfrm>
            <a:off x="10434280" y="2442567"/>
            <a:ext cx="2603421"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The Perfection Facade</a:t>
            </a:r>
            <a:endParaRPr lang="en-US" sz="1900" dirty="0"/>
          </a:p>
        </p:txBody>
      </p:sp>
      <p:sp>
        <p:nvSpPr>
          <p:cNvPr id="13" name="Text 8"/>
          <p:cNvSpPr/>
          <p:nvPr/>
        </p:nvSpPr>
        <p:spPr>
          <a:xfrm>
            <a:off x="10434280" y="2876193"/>
            <a:ext cx="3358396"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We maintain carefully curated professional personas. Share the wins, hide the struggles. Imposter syndrome festers in environments where vulnerability is seen as weakness.</a:t>
            </a:r>
            <a:endParaRPr lang="en-US" sz="1600" dirty="0"/>
          </a:p>
        </p:txBody>
      </p:sp>
      <p:sp>
        <p:nvSpPr>
          <p:cNvPr id="14" name="Text 9"/>
          <p:cNvSpPr/>
          <p:nvPr/>
        </p:nvSpPr>
        <p:spPr>
          <a:xfrm>
            <a:off x="10434280" y="4677013"/>
            <a:ext cx="3358396" cy="1340168"/>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83% of developers report experiencing imposter syndrome, yet only 17% have ever discussed it with colleagues.</a:t>
            </a:r>
            <a:endParaRPr lang="en-US" sz="1600" dirty="0"/>
          </a:p>
        </p:txBody>
      </p:sp>
      <p:sp>
        <p:nvSpPr>
          <p:cNvPr id="15" name="Text 10"/>
          <p:cNvSpPr/>
          <p:nvPr/>
        </p:nvSpPr>
        <p:spPr>
          <a:xfrm>
            <a:off x="837724" y="6275903"/>
            <a:ext cx="12954952" cy="670084"/>
          </a:xfrm>
          <a:prstGeom prst="rect">
            <a:avLst/>
          </a:prstGeom>
          <a:noFill/>
          <a:ln/>
        </p:spPr>
        <p:txBody>
          <a:bodyPr wrap="squar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But behind our smiles and our "I'm fine" responses in stand-ups lies a much more complex reality – one we rarely discuss openly in professional settings.</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2143125"/>
            <a:ext cx="8344138"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The invisible weight and the truth I</a:t>
            </a:r>
            <a:endParaRPr lang="en-US" sz="3850" dirty="0"/>
          </a:p>
        </p:txBody>
      </p:sp>
      <p:sp>
        <p:nvSpPr>
          <p:cNvPr id="3" name="Shape 1"/>
          <p:cNvSpPr/>
          <p:nvPr/>
        </p:nvSpPr>
        <p:spPr>
          <a:xfrm>
            <a:off x="837724" y="3177897"/>
            <a:ext cx="4178618" cy="2908459"/>
          </a:xfrm>
          <a:prstGeom prst="roundRect">
            <a:avLst>
              <a:gd name="adj" fmla="val 1080"/>
            </a:avLst>
          </a:prstGeom>
          <a:solidFill>
            <a:srgbClr val="FEF5E7"/>
          </a:solidFill>
          <a:ln w="22860">
            <a:solidFill>
              <a:srgbClr val="D9CDBA"/>
            </a:solidFill>
            <a:prstDash val="solid"/>
          </a:ln>
        </p:spPr>
        <p:txBody>
          <a:bodyPr/>
          <a:lstStyle/>
          <a:p>
            <a:endParaRPr lang="de-DE"/>
          </a:p>
        </p:txBody>
      </p:sp>
      <p:sp>
        <p:nvSpPr>
          <p:cNvPr id="4" name="Shape 2"/>
          <p:cNvSpPr/>
          <p:nvPr/>
        </p:nvSpPr>
        <p:spPr>
          <a:xfrm>
            <a:off x="837724" y="3177897"/>
            <a:ext cx="91440" cy="2908459"/>
          </a:xfrm>
          <a:prstGeom prst="roundRect">
            <a:avLst>
              <a:gd name="adj" fmla="val 34360"/>
            </a:avLst>
          </a:prstGeom>
          <a:solidFill>
            <a:srgbClr val="38512F"/>
          </a:solidFill>
          <a:ln/>
        </p:spPr>
        <p:txBody>
          <a:bodyPr/>
          <a:lstStyle/>
          <a:p>
            <a:endParaRPr lang="de-DE"/>
          </a:p>
        </p:txBody>
      </p:sp>
      <p:sp>
        <p:nvSpPr>
          <p:cNvPr id="5" name="Text 3"/>
          <p:cNvSpPr/>
          <p:nvPr/>
        </p:nvSpPr>
        <p:spPr>
          <a:xfrm>
            <a:off x="1161455" y="3410188"/>
            <a:ext cx="2715697"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No Room for Misstakes</a:t>
            </a:r>
            <a:endParaRPr lang="en-US" sz="1900" dirty="0"/>
          </a:p>
        </p:txBody>
      </p:sp>
      <p:sp>
        <p:nvSpPr>
          <p:cNvPr id="6" name="Text 4"/>
          <p:cNvSpPr/>
          <p:nvPr/>
        </p:nvSpPr>
        <p:spPr>
          <a:xfrm>
            <a:off x="1161455" y="3843814"/>
            <a:ext cx="3622596"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In a culture that demands perfection, every misstep feels magnified. This pressure stifles innovation and leads to decision paralysis, as the fear of failure outweighs the drive to experiment.</a:t>
            </a:r>
            <a:endParaRPr lang="en-US" sz="1600" dirty="0"/>
          </a:p>
        </p:txBody>
      </p:sp>
      <p:sp>
        <p:nvSpPr>
          <p:cNvPr id="7" name="Shape 5"/>
          <p:cNvSpPr/>
          <p:nvPr/>
        </p:nvSpPr>
        <p:spPr>
          <a:xfrm>
            <a:off x="5225772" y="3177897"/>
            <a:ext cx="4178737" cy="2908459"/>
          </a:xfrm>
          <a:prstGeom prst="roundRect">
            <a:avLst>
              <a:gd name="adj" fmla="val 1080"/>
            </a:avLst>
          </a:prstGeom>
          <a:solidFill>
            <a:srgbClr val="FEF5E7"/>
          </a:solidFill>
          <a:ln w="22860">
            <a:solidFill>
              <a:srgbClr val="D9CDBA"/>
            </a:solidFill>
            <a:prstDash val="solid"/>
          </a:ln>
        </p:spPr>
        <p:txBody>
          <a:bodyPr/>
          <a:lstStyle/>
          <a:p>
            <a:endParaRPr lang="de-DE"/>
          </a:p>
        </p:txBody>
      </p:sp>
      <p:sp>
        <p:nvSpPr>
          <p:cNvPr id="8" name="Shape 6"/>
          <p:cNvSpPr/>
          <p:nvPr/>
        </p:nvSpPr>
        <p:spPr>
          <a:xfrm>
            <a:off x="5225772" y="3177897"/>
            <a:ext cx="91440" cy="2908459"/>
          </a:xfrm>
          <a:prstGeom prst="roundRect">
            <a:avLst>
              <a:gd name="adj" fmla="val 34360"/>
            </a:avLst>
          </a:prstGeom>
          <a:solidFill>
            <a:srgbClr val="38512F"/>
          </a:solidFill>
          <a:ln/>
        </p:spPr>
        <p:txBody>
          <a:bodyPr/>
          <a:lstStyle/>
          <a:p>
            <a:endParaRPr lang="de-DE"/>
          </a:p>
        </p:txBody>
      </p:sp>
      <p:sp>
        <p:nvSpPr>
          <p:cNvPr id="9" name="Text 7"/>
          <p:cNvSpPr/>
          <p:nvPr/>
        </p:nvSpPr>
        <p:spPr>
          <a:xfrm>
            <a:off x="5549503" y="3410188"/>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Lack of Trust</a:t>
            </a:r>
            <a:endParaRPr lang="en-US" sz="1900" dirty="0"/>
          </a:p>
        </p:txBody>
      </p:sp>
      <p:sp>
        <p:nvSpPr>
          <p:cNvPr id="10" name="Text 8"/>
          <p:cNvSpPr/>
          <p:nvPr/>
        </p:nvSpPr>
        <p:spPr>
          <a:xfrm>
            <a:off x="5549503" y="3843814"/>
            <a:ext cx="3622715" cy="2010251"/>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Toxic workplaces often stem from a fundamental lack of trust within the team. When colleagues don't trust each other, collaboration suffers, and a climate of suspicion replaces psychological safety.</a:t>
            </a:r>
            <a:endParaRPr lang="en-US" sz="1600" dirty="0"/>
          </a:p>
        </p:txBody>
      </p:sp>
      <p:sp>
        <p:nvSpPr>
          <p:cNvPr id="11" name="Shape 9"/>
          <p:cNvSpPr/>
          <p:nvPr/>
        </p:nvSpPr>
        <p:spPr>
          <a:xfrm>
            <a:off x="9613940" y="3177897"/>
            <a:ext cx="4178737" cy="2908459"/>
          </a:xfrm>
          <a:prstGeom prst="roundRect">
            <a:avLst>
              <a:gd name="adj" fmla="val 1080"/>
            </a:avLst>
          </a:prstGeom>
          <a:solidFill>
            <a:srgbClr val="FEF5E7"/>
          </a:solidFill>
          <a:ln w="22860">
            <a:solidFill>
              <a:srgbClr val="D9CDBA"/>
            </a:solidFill>
            <a:prstDash val="solid"/>
          </a:ln>
        </p:spPr>
        <p:txBody>
          <a:bodyPr/>
          <a:lstStyle/>
          <a:p>
            <a:endParaRPr lang="de-DE"/>
          </a:p>
        </p:txBody>
      </p:sp>
      <p:sp>
        <p:nvSpPr>
          <p:cNvPr id="12" name="Shape 10"/>
          <p:cNvSpPr/>
          <p:nvPr/>
        </p:nvSpPr>
        <p:spPr>
          <a:xfrm>
            <a:off x="9613940" y="3177897"/>
            <a:ext cx="91440" cy="2908459"/>
          </a:xfrm>
          <a:prstGeom prst="roundRect">
            <a:avLst>
              <a:gd name="adj" fmla="val 34360"/>
            </a:avLst>
          </a:prstGeom>
          <a:solidFill>
            <a:srgbClr val="38512F"/>
          </a:solidFill>
          <a:ln/>
        </p:spPr>
        <p:txBody>
          <a:bodyPr/>
          <a:lstStyle/>
          <a:p>
            <a:endParaRPr lang="de-DE"/>
          </a:p>
        </p:txBody>
      </p:sp>
      <p:sp>
        <p:nvSpPr>
          <p:cNvPr id="13" name="Text 11"/>
          <p:cNvSpPr/>
          <p:nvPr/>
        </p:nvSpPr>
        <p:spPr>
          <a:xfrm>
            <a:off x="9937671" y="3410188"/>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Excessive Stress</a:t>
            </a:r>
            <a:endParaRPr lang="en-US" sz="1900" dirty="0"/>
          </a:p>
        </p:txBody>
      </p:sp>
      <p:sp>
        <p:nvSpPr>
          <p:cNvPr id="14" name="Text 12"/>
          <p:cNvSpPr/>
          <p:nvPr/>
        </p:nvSpPr>
        <p:spPr>
          <a:xfrm>
            <a:off x="9937671" y="3843814"/>
            <a:ext cx="3622715" cy="2010251"/>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Employee stress is rampant, fueled by burnout, poor communication, leadership conflicts, and unclear expectations. This constant pressure leads to declining mental health and reduced productivity.</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1522809"/>
            <a:ext cx="8534757" cy="615910"/>
          </a:xfrm>
          <a:prstGeom prst="rect">
            <a:avLst/>
          </a:prstGeom>
          <a:noFill/>
          <a:ln/>
        </p:spPr>
        <p:txBody>
          <a:bodyPr wrap="none" lIns="0" tIns="0" rIns="0" bIns="0" rtlCol="0" anchor="t"/>
          <a:lstStyle/>
          <a:p>
            <a:pPr marL="0" indent="0" algn="l">
              <a:lnSpc>
                <a:spcPts val="4850"/>
              </a:lnSpc>
              <a:buNone/>
            </a:pPr>
            <a:r>
              <a:rPr lang="en-US" sz="3850" b="1" dirty="0">
                <a:solidFill>
                  <a:srgbClr val="38512F"/>
                </a:solidFill>
                <a:latin typeface="Lora" pitchFamily="34" charset="0"/>
                <a:ea typeface="Lora" pitchFamily="34" charset="-122"/>
                <a:cs typeface="Lora" pitchFamily="34" charset="-120"/>
              </a:rPr>
              <a:t>The invisible weight and the truth II</a:t>
            </a:r>
            <a:endParaRPr lang="en-US" sz="3850" dirty="0"/>
          </a:p>
        </p:txBody>
      </p:sp>
      <p:sp>
        <p:nvSpPr>
          <p:cNvPr id="3" name="Shape 1"/>
          <p:cNvSpPr/>
          <p:nvPr/>
        </p:nvSpPr>
        <p:spPr>
          <a:xfrm>
            <a:off x="837724" y="2557582"/>
            <a:ext cx="4178618" cy="3243501"/>
          </a:xfrm>
          <a:prstGeom prst="roundRect">
            <a:avLst>
              <a:gd name="adj" fmla="val 969"/>
            </a:avLst>
          </a:prstGeom>
          <a:solidFill>
            <a:srgbClr val="FEF5E7"/>
          </a:solidFill>
          <a:ln w="22860">
            <a:solidFill>
              <a:srgbClr val="D9CDBA"/>
            </a:solidFill>
            <a:prstDash val="solid"/>
          </a:ln>
        </p:spPr>
        <p:txBody>
          <a:bodyPr/>
          <a:lstStyle/>
          <a:p>
            <a:endParaRPr lang="de-DE"/>
          </a:p>
        </p:txBody>
      </p:sp>
      <p:sp>
        <p:nvSpPr>
          <p:cNvPr id="4" name="Shape 2"/>
          <p:cNvSpPr/>
          <p:nvPr/>
        </p:nvSpPr>
        <p:spPr>
          <a:xfrm>
            <a:off x="837724" y="2557582"/>
            <a:ext cx="91440" cy="3243501"/>
          </a:xfrm>
          <a:prstGeom prst="roundRect">
            <a:avLst>
              <a:gd name="adj" fmla="val 34360"/>
            </a:avLst>
          </a:prstGeom>
          <a:solidFill>
            <a:srgbClr val="38512F"/>
          </a:solidFill>
          <a:ln/>
        </p:spPr>
        <p:txBody>
          <a:bodyPr/>
          <a:lstStyle/>
          <a:p>
            <a:endParaRPr lang="de-DE"/>
          </a:p>
        </p:txBody>
      </p:sp>
      <p:sp>
        <p:nvSpPr>
          <p:cNvPr id="5" name="Text 3"/>
          <p:cNvSpPr/>
          <p:nvPr/>
        </p:nvSpPr>
        <p:spPr>
          <a:xfrm>
            <a:off x="1161455" y="2789873"/>
            <a:ext cx="2857381"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Office Gossip &amp; Distrust</a:t>
            </a:r>
            <a:endParaRPr lang="en-US" sz="1900" dirty="0"/>
          </a:p>
        </p:txBody>
      </p:sp>
      <p:sp>
        <p:nvSpPr>
          <p:cNvPr id="6" name="Text 4"/>
          <p:cNvSpPr/>
          <p:nvPr/>
        </p:nvSpPr>
        <p:spPr>
          <a:xfrm>
            <a:off x="1161455" y="3223498"/>
            <a:ext cx="3622596" cy="2010251"/>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What might seem like harmless chatter actually poisons the well, fueling drama, distrust, and emotional tension. It pits colleagues against each other, eroding team cohesion and creating a truly toxic atmosphere.</a:t>
            </a:r>
            <a:endParaRPr lang="en-US" sz="1600" dirty="0"/>
          </a:p>
        </p:txBody>
      </p:sp>
      <p:sp>
        <p:nvSpPr>
          <p:cNvPr id="7" name="Shape 5"/>
          <p:cNvSpPr/>
          <p:nvPr/>
        </p:nvSpPr>
        <p:spPr>
          <a:xfrm>
            <a:off x="5225772" y="2557582"/>
            <a:ext cx="4178737" cy="3243501"/>
          </a:xfrm>
          <a:prstGeom prst="roundRect">
            <a:avLst>
              <a:gd name="adj" fmla="val 969"/>
            </a:avLst>
          </a:prstGeom>
          <a:solidFill>
            <a:srgbClr val="FEF5E7"/>
          </a:solidFill>
          <a:ln w="22860">
            <a:solidFill>
              <a:srgbClr val="D9CDBA"/>
            </a:solidFill>
            <a:prstDash val="solid"/>
          </a:ln>
        </p:spPr>
        <p:txBody>
          <a:bodyPr/>
          <a:lstStyle/>
          <a:p>
            <a:endParaRPr lang="de-DE"/>
          </a:p>
        </p:txBody>
      </p:sp>
      <p:sp>
        <p:nvSpPr>
          <p:cNvPr id="8" name="Shape 6"/>
          <p:cNvSpPr/>
          <p:nvPr/>
        </p:nvSpPr>
        <p:spPr>
          <a:xfrm>
            <a:off x="5225772" y="2557582"/>
            <a:ext cx="91440" cy="3243501"/>
          </a:xfrm>
          <a:prstGeom prst="roundRect">
            <a:avLst>
              <a:gd name="adj" fmla="val 34360"/>
            </a:avLst>
          </a:prstGeom>
          <a:solidFill>
            <a:srgbClr val="38512F"/>
          </a:solidFill>
          <a:ln/>
        </p:spPr>
        <p:txBody>
          <a:bodyPr/>
          <a:lstStyle/>
          <a:p>
            <a:endParaRPr lang="de-DE"/>
          </a:p>
        </p:txBody>
      </p:sp>
      <p:sp>
        <p:nvSpPr>
          <p:cNvPr id="9" name="Text 7"/>
          <p:cNvSpPr/>
          <p:nvPr/>
        </p:nvSpPr>
        <p:spPr>
          <a:xfrm>
            <a:off x="5549503" y="2789873"/>
            <a:ext cx="2464118"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High Turnover Rates</a:t>
            </a:r>
            <a:endParaRPr lang="en-US" sz="1900" dirty="0"/>
          </a:p>
        </p:txBody>
      </p:sp>
      <p:sp>
        <p:nvSpPr>
          <p:cNvPr id="10" name="Text 8"/>
          <p:cNvSpPr/>
          <p:nvPr/>
        </p:nvSpPr>
        <p:spPr>
          <a:xfrm>
            <a:off x="5549503" y="3223498"/>
            <a:ext cx="3622715" cy="2345293"/>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Constantly seeing new faces? High employee turnover isn't just an HR problem; it's a glaring symptom of deeper, unresolved issues within the culture. It signals a lack of psychological safety and a failure to retain valuable talent.</a:t>
            </a:r>
            <a:endParaRPr lang="en-US" sz="1600" dirty="0"/>
          </a:p>
        </p:txBody>
      </p:sp>
      <p:sp>
        <p:nvSpPr>
          <p:cNvPr id="11" name="Shape 9"/>
          <p:cNvSpPr/>
          <p:nvPr/>
        </p:nvSpPr>
        <p:spPr>
          <a:xfrm>
            <a:off x="9613940" y="2557582"/>
            <a:ext cx="4178737" cy="3243501"/>
          </a:xfrm>
          <a:prstGeom prst="roundRect">
            <a:avLst>
              <a:gd name="adj" fmla="val 969"/>
            </a:avLst>
          </a:prstGeom>
          <a:solidFill>
            <a:srgbClr val="FEF5E7"/>
          </a:solidFill>
          <a:ln w="22860">
            <a:solidFill>
              <a:srgbClr val="D9CDBA"/>
            </a:solidFill>
            <a:prstDash val="solid"/>
          </a:ln>
        </p:spPr>
        <p:txBody>
          <a:bodyPr/>
          <a:lstStyle/>
          <a:p>
            <a:endParaRPr lang="de-DE"/>
          </a:p>
        </p:txBody>
      </p:sp>
      <p:sp>
        <p:nvSpPr>
          <p:cNvPr id="12" name="Shape 10"/>
          <p:cNvSpPr/>
          <p:nvPr/>
        </p:nvSpPr>
        <p:spPr>
          <a:xfrm>
            <a:off x="9613940" y="2557582"/>
            <a:ext cx="91440" cy="3243501"/>
          </a:xfrm>
          <a:prstGeom prst="roundRect">
            <a:avLst>
              <a:gd name="adj" fmla="val 34360"/>
            </a:avLst>
          </a:prstGeom>
          <a:solidFill>
            <a:srgbClr val="38512F"/>
          </a:solidFill>
          <a:ln/>
        </p:spPr>
        <p:txBody>
          <a:bodyPr/>
          <a:lstStyle/>
          <a:p>
            <a:endParaRPr lang="de-DE"/>
          </a:p>
        </p:txBody>
      </p:sp>
      <p:sp>
        <p:nvSpPr>
          <p:cNvPr id="13" name="Text 11"/>
          <p:cNvSpPr/>
          <p:nvPr/>
        </p:nvSpPr>
        <p:spPr>
          <a:xfrm>
            <a:off x="9937671" y="2789873"/>
            <a:ext cx="3317796" cy="308015"/>
          </a:xfrm>
          <a:prstGeom prst="rect">
            <a:avLst/>
          </a:prstGeom>
          <a:noFill/>
          <a:ln/>
        </p:spPr>
        <p:txBody>
          <a:bodyPr wrap="none" lIns="0" tIns="0" rIns="0" bIns="0" rtlCol="0" anchor="t"/>
          <a:lstStyle/>
          <a:p>
            <a:pPr marL="0" indent="0" algn="l">
              <a:lnSpc>
                <a:spcPts val="2400"/>
              </a:lnSpc>
              <a:buNone/>
            </a:pPr>
            <a:r>
              <a:rPr lang="en-US" sz="1900" b="1" dirty="0">
                <a:solidFill>
                  <a:srgbClr val="3A3630"/>
                </a:solidFill>
                <a:latin typeface="Lora" pitchFamily="34" charset="0"/>
                <a:ea typeface="Lora" pitchFamily="34" charset="-122"/>
                <a:cs typeface="Lora" pitchFamily="34" charset="-120"/>
              </a:rPr>
              <a:t>Unhealthy Work Boundaries</a:t>
            </a:r>
            <a:endParaRPr lang="en-US" sz="1900" dirty="0"/>
          </a:p>
        </p:txBody>
      </p:sp>
      <p:sp>
        <p:nvSpPr>
          <p:cNvPr id="14" name="Text 12"/>
          <p:cNvSpPr/>
          <p:nvPr/>
        </p:nvSpPr>
        <p:spPr>
          <a:xfrm>
            <a:off x="9937671" y="3223498"/>
            <a:ext cx="3622715" cy="2345293"/>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In toxic cultures, the line between work and life blurs, then vanishes. Constant demands, unspoken expectations for "always-on" availability, and a lack of respect for personal time systematically destroy work-life balance, leading to chronic stress and burnout.</a:t>
            </a:r>
            <a:endParaRPr lang="en-US" sz="1600" dirty="0"/>
          </a:p>
        </p:txBody>
      </p:sp>
      <p:sp>
        <p:nvSpPr>
          <p:cNvPr id="15" name="Text 13"/>
          <p:cNvSpPr/>
          <p:nvPr/>
        </p:nvSpPr>
        <p:spPr>
          <a:xfrm>
            <a:off x="837724" y="6036707"/>
            <a:ext cx="12954952" cy="670084"/>
          </a:xfrm>
          <a:prstGeom prst="rect">
            <a:avLst/>
          </a:prstGeom>
          <a:noFill/>
          <a:ln/>
        </p:spPr>
        <p:txBody>
          <a:bodyPr wrap="square" lIns="0" tIns="0" rIns="0" bIns="0" rtlCol="0" anchor="t"/>
          <a:lstStyle/>
          <a:p>
            <a:pPr marL="0" indent="0" algn="ctr">
              <a:lnSpc>
                <a:spcPts val="2600"/>
              </a:lnSpc>
              <a:buNone/>
            </a:pPr>
            <a:r>
              <a:rPr lang="en-US" sz="1600" b="1" dirty="0">
                <a:solidFill>
                  <a:srgbClr val="3A3630"/>
                </a:solidFill>
                <a:latin typeface="Source Sans 3" pitchFamily="34" charset="0"/>
                <a:ea typeface="Source Sans 3" pitchFamily="34" charset="-122"/>
                <a:cs typeface="Source Sans 3" pitchFamily="34" charset="-120"/>
              </a:rPr>
              <a:t>These insidious elements often remain unaddressed, contributing significantly to the mental and emotional toll on individuals within the tech industry.</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3402</Words>
  <Application>Microsoft Macintosh PowerPoint</Application>
  <PresentationFormat>Benutzerdefiniert</PresentationFormat>
  <Paragraphs>229</Paragraphs>
  <Slides>17</Slides>
  <Notes>17</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Lora</vt:lpstr>
      <vt:lpstr>Source Sans 3</vt:lpstr>
      <vt:lpstr>Arial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René Fichtmüller - FLEXOPTIX</cp:lastModifiedBy>
  <cp:revision>5</cp:revision>
  <dcterms:created xsi:type="dcterms:W3CDTF">2025-09-06T08:25:02Z</dcterms:created>
  <dcterms:modified xsi:type="dcterms:W3CDTF">2026-06-01T21:59:25Z</dcterms:modified>
</cp:coreProperties>
</file>