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29"/>
  </p:notesMasterIdLst>
  <p:sldIdLst>
    <p:sldId id="305" r:id="rId6"/>
    <p:sldId id="303" r:id="rId7"/>
    <p:sldId id="309" r:id="rId8"/>
    <p:sldId id="2147482077" r:id="rId9"/>
    <p:sldId id="2147482071" r:id="rId10"/>
    <p:sldId id="2147482075" r:id="rId11"/>
    <p:sldId id="2147482072" r:id="rId12"/>
    <p:sldId id="2147482073" r:id="rId13"/>
    <p:sldId id="2147482074" r:id="rId14"/>
    <p:sldId id="2147482076" r:id="rId15"/>
    <p:sldId id="2147482069" r:id="rId16"/>
    <p:sldId id="310" r:id="rId17"/>
    <p:sldId id="2147482067" r:id="rId18"/>
    <p:sldId id="2147482068" r:id="rId19"/>
    <p:sldId id="2147482070" r:id="rId20"/>
    <p:sldId id="307" r:id="rId21"/>
    <p:sldId id="2147482078" r:id="rId22"/>
    <p:sldId id="2147482080" r:id="rId23"/>
    <p:sldId id="2147482079" r:id="rId24"/>
    <p:sldId id="302" r:id="rId25"/>
    <p:sldId id="2147482081" r:id="rId26"/>
    <p:sldId id="2147482082" r:id="rId27"/>
    <p:sldId id="304" r:id="rId2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5D"/>
    <a:srgbClr val="037C3F"/>
    <a:srgbClr val="20649A"/>
    <a:srgbClr val="42AF8E"/>
    <a:srgbClr val="8DB8D9"/>
    <a:srgbClr val="9DCFF5"/>
    <a:srgbClr val="B7C6D2"/>
    <a:srgbClr val="D1E3EF"/>
    <a:srgbClr val="F0E888"/>
    <a:srgbClr val="FA9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0966"/>
  </p:normalViewPr>
  <p:slideViewPr>
    <p:cSldViewPr snapToGrid="0">
      <p:cViewPr>
        <p:scale>
          <a:sx n="65" d="100"/>
          <a:sy n="65" d="100"/>
        </p:scale>
        <p:origin x="2216" y="131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The National Institute of Standards and Technology (NIST) and the European Union recommend transitioning to quantum-secure cryptography between 2030 and 2035. While Post-Quantum Cryptography (PQC) does not require specialized quantum hardware, it has to withstand the test of time, and it provides only security against quantum computational attacks. Quantum Key Distribution (QKD) offers an alternative approach. Although it requires new network infrastructure, QKD can provide perfect forward secrecy and even information-theoretic security (ITS) when used with a one-time pad. While the broader vision of a quantum internet—including technologies such as quantum teleportation—will require further advances, practical QKD systems are already commercially available.</a:t>
            </a:r>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364404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7BD3-47D1-85B1-C1B7-B0F3E1610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CF46B-A5F7-D043-737B-AA6F1E03F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8B465-70A1-7D62-23A5-52B739BA9A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A012F3-66F6-C35D-FD94-9776841B0F90}"/>
              </a:ext>
            </a:extLst>
          </p:cNvPr>
          <p:cNvSpPr>
            <a:spLocks noGrp="1"/>
          </p:cNvSpPr>
          <p:nvPr>
            <p:ph type="sldNum" sz="quarter" idx="5"/>
          </p:nvPr>
        </p:nvSpPr>
        <p:spPr/>
        <p:txBody>
          <a:bodyPr/>
          <a:lstStyle/>
          <a:p>
            <a:fld id="{9CBC110B-1C27-4A5B-8007-E6BF4BB6C5F7}" type="slidenum">
              <a:rPr lang="en-GB" smtClean="0"/>
              <a:t>12</a:t>
            </a:fld>
            <a:endParaRPr lang="en-GB"/>
          </a:p>
        </p:txBody>
      </p:sp>
    </p:spTree>
    <p:extLst>
      <p:ext uri="{BB962C8B-B14F-4D97-AF65-F5344CB8AC3E}">
        <p14:creationId xmlns:p14="http://schemas.microsoft.com/office/powerpoint/2010/main" val="180423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13</a:t>
            </a:fld>
            <a:endParaRPr lang="en-GB"/>
          </a:p>
        </p:txBody>
      </p:sp>
    </p:spTree>
    <p:extLst>
      <p:ext uri="{BB962C8B-B14F-4D97-AF65-F5344CB8AC3E}">
        <p14:creationId xmlns:p14="http://schemas.microsoft.com/office/powerpoint/2010/main" val="43835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14</a:t>
            </a:fld>
            <a:endParaRPr lang="en-GB"/>
          </a:p>
        </p:txBody>
      </p:sp>
    </p:spTree>
    <p:extLst>
      <p:ext uri="{BB962C8B-B14F-4D97-AF65-F5344CB8AC3E}">
        <p14:creationId xmlns:p14="http://schemas.microsoft.com/office/powerpoint/2010/main" val="275648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18</a:t>
            </a:fld>
            <a:endParaRPr lang="en-GB"/>
          </a:p>
        </p:txBody>
      </p:sp>
    </p:spTree>
    <p:extLst>
      <p:ext uri="{BB962C8B-B14F-4D97-AF65-F5344CB8AC3E}">
        <p14:creationId xmlns:p14="http://schemas.microsoft.com/office/powerpoint/2010/main" val="284982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1" kern="1200" dirty="0">
                <a:solidFill>
                  <a:schemeClr val="tx1"/>
                </a:solidFill>
                <a:effectLst/>
                <a:latin typeface="+mn-lt"/>
                <a:ea typeface="+mn-ea"/>
                <a:cs typeface="+mn-cs"/>
              </a:rPr>
              <a:t>Description:</a:t>
            </a:r>
            <a:r>
              <a:rPr lang="en-US" sz="900" b="0" i="0" kern="1200" dirty="0">
                <a:solidFill>
                  <a:schemeClr val="tx1"/>
                </a:solidFill>
                <a:effectLst/>
                <a:latin typeface="+mn-lt"/>
                <a:ea typeface="+mn-ea"/>
                <a:cs typeface="+mn-cs"/>
              </a:rPr>
              <a:t> The intervention will present current quantum-related activities at the Latvian NREN (IMCS, University of Latvia), including quantum-safe access to cloud services, quantum-safe backup solutions, the cross-border Lat-</a:t>
            </a:r>
            <a:r>
              <a:rPr lang="en-US" sz="900" b="0" i="0" kern="1200" dirty="0" err="1">
                <a:solidFill>
                  <a:schemeClr val="tx1"/>
                </a:solidFill>
                <a:effectLst/>
                <a:latin typeface="+mn-lt"/>
                <a:ea typeface="+mn-ea"/>
                <a:cs typeface="+mn-cs"/>
              </a:rPr>
              <a:t>LitQN</a:t>
            </a:r>
            <a:r>
              <a:rPr lang="en-US" sz="900" b="0" i="0" kern="1200" dirty="0">
                <a:solidFill>
                  <a:schemeClr val="tx1"/>
                </a:solidFill>
                <a:effectLst/>
                <a:latin typeface="+mn-lt"/>
                <a:ea typeface="+mn-ea"/>
                <a:cs typeface="+mn-cs"/>
              </a:rPr>
              <a:t> project (partnering with GÉANT), and our new ITS-secure key relay algorithm for semi-trusted QKD networks.</a:t>
            </a:r>
          </a:p>
          <a:p>
            <a:r>
              <a:rPr lang="en-US" sz="900" b="0" i="1" kern="1200" dirty="0">
                <a:solidFill>
                  <a:schemeClr val="tx1"/>
                </a:solidFill>
                <a:effectLst/>
                <a:latin typeface="+mn-lt"/>
                <a:ea typeface="+mn-ea"/>
                <a:cs typeface="+mn-cs"/>
              </a:rPr>
              <a:t>Bio:</a:t>
            </a:r>
            <a:r>
              <a:rPr lang="en-US" sz="900" b="0" i="0" kern="1200" dirty="0">
                <a:solidFill>
                  <a:schemeClr val="tx1"/>
                </a:solidFill>
                <a:effectLst/>
                <a:latin typeface="+mn-lt"/>
                <a:ea typeface="+mn-ea"/>
                <a:cs typeface="+mn-cs"/>
              </a:rPr>
              <a:t> Sergejs Kozlovičs is a leading researcher (a mathematician and computer scientist) at the Institute of Mathematics and Computer Science of the University of Latvia (Latvian NREN). He is also an associate professor at the University of Latvia. Currently, Sergejs is focusing on quantum communications and quantum-secure cryptography.</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148669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48429-F4E9-7B39-0D93-525030A05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12704-84EC-46A7-567B-7E40CB58C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77023-B7FE-8983-C88D-157DB22E82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A47719-F8E7-75DB-2F22-3E77DA1DFE22}"/>
              </a:ext>
            </a:extLst>
          </p:cNvPr>
          <p:cNvSpPr>
            <a:spLocks noGrp="1"/>
          </p:cNvSpPr>
          <p:nvPr>
            <p:ph type="sldNum" sz="quarter" idx="5"/>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249291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13315-FDE7-2D0A-08CD-5C44EA534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695B8-619A-8357-AFC8-D28B92FAF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42D96-AF9C-6A63-7E07-0407E63D2E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6776F-4489-15EC-A10D-20B1AE843328}"/>
              </a:ext>
            </a:extLst>
          </p:cNvPr>
          <p:cNvSpPr>
            <a:spLocks noGrp="1"/>
          </p:cNvSpPr>
          <p:nvPr>
            <p:ph type="sldNum" sz="quarter" idx="5"/>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60935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A08DE-9556-C897-0C2D-33B0E934B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C5FD8-CFDC-C361-95D4-340F5DACB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EFB96-53DC-8177-A9AE-39C4261DF9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B92EFA-75D0-B35A-A48C-5F2F4E4F3294}"/>
              </a:ext>
            </a:extLst>
          </p:cNvPr>
          <p:cNvSpPr>
            <a:spLocks noGrp="1"/>
          </p:cNvSpPr>
          <p:nvPr>
            <p:ph type="sldNum" sz="quarter" idx="5"/>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380433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DD42-2062-1EE9-79A8-F9B6A163F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855BF-89DA-783B-50AE-5244D08AD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ACED9-33CD-8F5D-CA20-3BEBBCCED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735C87-1F2E-C2F9-F9C8-8BF80487EB5F}"/>
              </a:ext>
            </a:extLst>
          </p:cNvPr>
          <p:cNvSpPr>
            <a:spLocks noGrp="1"/>
          </p:cNvSpPr>
          <p:nvPr>
            <p:ph type="sldNum" sz="quarter" idx="5"/>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127766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C397C-B6E6-A7A8-BE02-AEE0E86AC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977EF-529F-915C-2548-6A9284111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93B4B-8294-B170-9B35-5FF2F36E6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3BB4E6-0C21-4A8C-65D0-75D11326ADC1}"/>
              </a:ext>
            </a:extLst>
          </p:cNvPr>
          <p:cNvSpPr>
            <a:spLocks noGrp="1"/>
          </p:cNvSpPr>
          <p:nvPr>
            <p:ph type="sldNum" sz="quarter" idx="5"/>
          </p:nvPr>
        </p:nvSpPr>
        <p:spPr/>
        <p:txBody>
          <a:bodyPr/>
          <a:lstStyle/>
          <a:p>
            <a:fld id="{9CBC110B-1C27-4A5B-8007-E6BF4BB6C5F7}" type="slidenum">
              <a:rPr lang="en-GB" smtClean="0"/>
              <a:t>7</a:t>
            </a:fld>
            <a:endParaRPr lang="en-GB"/>
          </a:p>
        </p:txBody>
      </p:sp>
    </p:spTree>
    <p:extLst>
      <p:ext uri="{BB962C8B-B14F-4D97-AF65-F5344CB8AC3E}">
        <p14:creationId xmlns:p14="http://schemas.microsoft.com/office/powerpoint/2010/main" val="300214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66A33-CB8A-F121-13A2-FBA550DC4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8ED1A-1E07-F655-9DF0-5F40C91CC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5D503-9E41-5CB4-9663-D7D1E66DE5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E9E617-FC28-B02F-49F3-1FE0CB55F931}"/>
              </a:ext>
            </a:extLst>
          </p:cNvPr>
          <p:cNvSpPr>
            <a:spLocks noGrp="1"/>
          </p:cNvSpPr>
          <p:nvPr>
            <p:ph type="sldNum" sz="quarter" idx="5"/>
          </p:nvPr>
        </p:nvSpPr>
        <p:spPr/>
        <p:txBody>
          <a:bodyPr/>
          <a:lstStyle/>
          <a:p>
            <a:fld id="{9CBC110B-1C27-4A5B-8007-E6BF4BB6C5F7}" type="slidenum">
              <a:rPr lang="en-GB" smtClean="0"/>
              <a:t>8</a:t>
            </a:fld>
            <a:endParaRPr lang="en-GB"/>
          </a:p>
        </p:txBody>
      </p:sp>
    </p:spTree>
    <p:extLst>
      <p:ext uri="{BB962C8B-B14F-4D97-AF65-F5344CB8AC3E}">
        <p14:creationId xmlns:p14="http://schemas.microsoft.com/office/powerpoint/2010/main" val="245884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2FF3-AEFF-3F3A-2DA6-AB664CE56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FE179-3392-25EC-5C31-D0A5E47FD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EB0D7-2940-47BB-5BBB-7B0E90B0D923}"/>
              </a:ext>
            </a:extLst>
          </p:cNvPr>
          <p:cNvSpPr>
            <a:spLocks noGrp="1"/>
          </p:cNvSpPr>
          <p:nvPr>
            <p:ph type="body" idx="1"/>
          </p:nvPr>
        </p:nvSpPr>
        <p:spPr/>
        <p:txBody>
          <a:bodyPr/>
          <a:lstStyle/>
          <a:p>
            <a:r>
              <a:rPr lang="en-US" sz="900" b="0" i="1" kern="1200" dirty="0">
                <a:solidFill>
                  <a:schemeClr val="tx1"/>
                </a:solidFill>
                <a:effectLst/>
                <a:latin typeface="+mn-lt"/>
                <a:ea typeface="+mn-ea"/>
                <a:cs typeface="+mn-cs"/>
              </a:rPr>
              <a:t>Description:</a:t>
            </a:r>
            <a:r>
              <a:rPr lang="en-US" sz="900" b="0" i="0" kern="1200" dirty="0">
                <a:solidFill>
                  <a:schemeClr val="tx1"/>
                </a:solidFill>
                <a:effectLst/>
                <a:latin typeface="+mn-lt"/>
                <a:ea typeface="+mn-ea"/>
                <a:cs typeface="+mn-cs"/>
              </a:rPr>
              <a:t> The intervention will present current quantum-related activities at the Latvian NREN (IMCS, University of Latvia), including quantum-safe access to cloud services, quantum-safe backup solutions, the cross-border Lat-</a:t>
            </a:r>
            <a:r>
              <a:rPr lang="en-US" sz="900" b="0" i="0" kern="1200" dirty="0" err="1">
                <a:solidFill>
                  <a:schemeClr val="tx1"/>
                </a:solidFill>
                <a:effectLst/>
                <a:latin typeface="+mn-lt"/>
                <a:ea typeface="+mn-ea"/>
                <a:cs typeface="+mn-cs"/>
              </a:rPr>
              <a:t>LitQN</a:t>
            </a:r>
            <a:r>
              <a:rPr lang="en-US" sz="900" b="0" i="0" kern="1200" dirty="0">
                <a:solidFill>
                  <a:schemeClr val="tx1"/>
                </a:solidFill>
                <a:effectLst/>
                <a:latin typeface="+mn-lt"/>
                <a:ea typeface="+mn-ea"/>
                <a:cs typeface="+mn-cs"/>
              </a:rPr>
              <a:t> project (partnering with GÉANT), and our new ITS-secure key relay algorithm for semi-trusted QKD networks.</a:t>
            </a:r>
          </a:p>
          <a:p>
            <a:r>
              <a:rPr lang="en-US" sz="900" b="0" i="1" kern="1200" dirty="0">
                <a:solidFill>
                  <a:schemeClr val="tx1"/>
                </a:solidFill>
                <a:effectLst/>
                <a:latin typeface="+mn-lt"/>
                <a:ea typeface="+mn-ea"/>
                <a:cs typeface="+mn-cs"/>
              </a:rPr>
              <a:t>Bio:</a:t>
            </a:r>
            <a:r>
              <a:rPr lang="en-US" sz="900" b="0" i="0" kern="1200" dirty="0">
                <a:solidFill>
                  <a:schemeClr val="tx1"/>
                </a:solidFill>
                <a:effectLst/>
                <a:latin typeface="+mn-lt"/>
                <a:ea typeface="+mn-ea"/>
                <a:cs typeface="+mn-cs"/>
              </a:rPr>
              <a:t> Sergejs Kozlovičs is a leading researcher (a mathematician and computer scientist) at the Institute of Mathematics and Computer Science of the University of Latvia (Latvian NREN). He is also an associate professor at the University of Latvia. Currently, Sergejs is focusing on quantum communications and quantum-secure cryptography.</a:t>
            </a:r>
          </a:p>
          <a:p>
            <a:endParaRPr lang="en-US" dirty="0"/>
          </a:p>
        </p:txBody>
      </p:sp>
      <p:sp>
        <p:nvSpPr>
          <p:cNvPr id="4" name="Slide Number Placeholder 3">
            <a:extLst>
              <a:ext uri="{FF2B5EF4-FFF2-40B4-BE49-F238E27FC236}">
                <a16:creationId xmlns:a16="http://schemas.microsoft.com/office/drawing/2014/main" id="{5B889749-3027-FCE9-1DC0-1FEA7C291AD5}"/>
              </a:ext>
            </a:extLst>
          </p:cNvPr>
          <p:cNvSpPr>
            <a:spLocks noGrp="1"/>
          </p:cNvSpPr>
          <p:nvPr>
            <p:ph type="sldNum" sz="quarter" idx="5"/>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1985818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800">
                <a:solidFill>
                  <a:srgbClr val="1C2C4F"/>
                </a:solidFill>
                <a:latin typeface="+mn-lt"/>
                <a:cs typeface="Arial" panose="020B0604020202020204" pitchFamily="34" charset="0"/>
              </a:defRPr>
            </a:lvl1pPr>
            <a:lvl2pPr>
              <a:defRPr sz="1600">
                <a:solidFill>
                  <a:srgbClr val="1C2C4F"/>
                </a:solidFill>
                <a:latin typeface="+mn-lt"/>
                <a:cs typeface="Arial" panose="020B0604020202020204" pitchFamily="34" charset="0"/>
              </a:defRPr>
            </a:lvl2pPr>
            <a:lvl3pPr>
              <a:defRPr sz="1400">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30188"/>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468536"/>
            <a:ext cx="9144000" cy="69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4752968"/>
            <a:ext cx="9144000" cy="415027"/>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800">
                <a:solidFill>
                  <a:srgbClr val="1C305D"/>
                </a:solidFill>
                <a:latin typeface="+mn-lt"/>
                <a:cs typeface="Arial" panose="020B0604020202020204" pitchFamily="34" charset="0"/>
              </a:defRPr>
            </a:lvl1pPr>
            <a:lvl2pPr>
              <a:defRPr sz="1600">
                <a:solidFill>
                  <a:srgbClr val="1C305D"/>
                </a:solidFill>
                <a:latin typeface="+mn-lt"/>
                <a:cs typeface="Arial" panose="020B0604020202020204" pitchFamily="34" charset="0"/>
              </a:defRPr>
            </a:lvl2pPr>
            <a:lvl3pPr>
              <a:defRPr sz="1400">
                <a:solidFill>
                  <a:srgbClr val="1C305D"/>
                </a:solidFill>
                <a:latin typeface="+mn-lt"/>
                <a:cs typeface="Arial" panose="020B0604020202020204" pitchFamily="34" charset="0"/>
              </a:defRPr>
            </a:lvl3pPr>
            <a:lvl4pPr>
              <a:defRPr sz="12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dirty="0"/>
              <a:t>Click to edit Master title style</a:t>
            </a:r>
            <a:endParaRPr lang="en-US"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a:extLst>
              <a:ext uri="{28A0092B-C50C-407E-A947-70E740481C1C}">
                <a14:useLocalDpi xmlns:a14="http://schemas.microsoft.com/office/drawing/2010/main" val="0"/>
              </a:ext>
            </a:extLst>
          </a:blip>
          <a:srcRect b="47445"/>
          <a:stretch/>
        </p:blipFill>
        <p:spPr>
          <a:xfrm>
            <a:off x="350201" y="4824412"/>
            <a:ext cx="819086" cy="259611"/>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0" y="0"/>
            <a:ext cx="9143999" cy="5149763"/>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pattern with different designs&#10;&#10;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4176990"/>
            <a:ext cx="9144001"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4503107"/>
            <a:ext cx="9144000" cy="646112"/>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7896385" y="4725555"/>
            <a:ext cx="893053" cy="274637"/>
          </a:xfrm>
          <a:prstGeom prst="rect">
            <a:avLst/>
          </a:prstGeom>
        </p:spPr>
        <p:txBody>
          <a:bodyPr vert="horz" lIns="91440" tIns="45720" rIns="91440" bIns="45720" rtlCol="0" anchor="ctr"/>
          <a:lstStyle>
            <a:lvl1pPr algn="r">
              <a:defRPr sz="1000" b="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6">
            <a:extLst>
              <a:ext uri="{28A0092B-C50C-407E-A947-70E740481C1C}">
                <a14:useLocalDpi xmlns:a14="http://schemas.microsoft.com/office/drawing/2010/main" val="0"/>
              </a:ext>
            </a:extLst>
          </a:blip>
          <a:srcRect b="47445"/>
          <a:stretch/>
        </p:blipFill>
        <p:spPr>
          <a:xfrm>
            <a:off x="350201" y="4696357"/>
            <a:ext cx="819086" cy="259611"/>
          </a:xfrm>
          <a:prstGeom prst="rect">
            <a:avLst/>
          </a:prstGeom>
        </p:spPr>
      </p:pic>
      <p:pic>
        <p:nvPicPr>
          <p:cNvPr id="12" name="Picture 11" descr="A colorful bird and a bird&#10;&#10;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37145" y="4554915"/>
            <a:ext cx="3670126" cy="594848"/>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Lst>
  <p:hf hdr="0" ftr="0" dt="0"/>
  <p:txStyles>
    <p:titleStyle>
      <a:lvl1pPr algn="l" defTabSz="685800" rtl="0" eaLnBrk="1" latinLnBrk="0" hangingPunct="1">
        <a:lnSpc>
          <a:spcPct val="90000"/>
        </a:lnSpc>
        <a:spcBef>
          <a:spcPct val="0"/>
        </a:spcBef>
        <a:buNone/>
        <a:defRPr sz="2000"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oktawave.com/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tiscali.it/" TargetMode="External"/><Relationship Id="rId4" Type="http://schemas.openxmlformats.org/officeDocument/2006/relationships/hyperlink" Target="https://opennebula.i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627B2D-CE81-EFFA-B2CA-8A60AD1F5502}"/>
              </a:ext>
            </a:extLst>
          </p:cNvPr>
          <p:cNvSpPr>
            <a:spLocks noGrp="1"/>
          </p:cNvSpPr>
          <p:nvPr>
            <p:ph type="body" sz="quarter" idx="11"/>
          </p:nvPr>
        </p:nvSpPr>
        <p:spPr>
          <a:xfrm>
            <a:off x="466907" y="3110287"/>
            <a:ext cx="3272155" cy="237388"/>
          </a:xfrm>
        </p:spPr>
        <p:txBody>
          <a:bodyPr/>
          <a:lstStyle/>
          <a:p>
            <a:r>
              <a:rPr lang="en-US" dirty="0"/>
              <a:t>Sergejs Kozlovičs</a:t>
            </a:r>
          </a:p>
        </p:txBody>
      </p:sp>
      <p:sp>
        <p:nvSpPr>
          <p:cNvPr id="7" name="Text Placeholder 6">
            <a:extLst>
              <a:ext uri="{FF2B5EF4-FFF2-40B4-BE49-F238E27FC236}">
                <a16:creationId xmlns:a16="http://schemas.microsoft.com/office/drawing/2014/main" id="{EEEF0C68-50D4-7D79-8F6D-909A326903CB}"/>
              </a:ext>
            </a:extLst>
          </p:cNvPr>
          <p:cNvSpPr>
            <a:spLocks noGrp="1"/>
          </p:cNvSpPr>
          <p:nvPr>
            <p:ph type="body" sz="quarter" idx="14"/>
          </p:nvPr>
        </p:nvSpPr>
        <p:spPr>
          <a:xfrm>
            <a:off x="466907" y="591750"/>
            <a:ext cx="5486024" cy="1006505"/>
          </a:xfrm>
        </p:spPr>
        <p:txBody>
          <a:bodyPr/>
          <a:lstStyle/>
          <a:p>
            <a:r>
              <a:rPr lang="en-US" dirty="0"/>
              <a:t>Latvian Quantum Shields: Securing Networks and Clouds</a:t>
            </a:r>
          </a:p>
        </p:txBody>
      </p:sp>
      <p:sp>
        <p:nvSpPr>
          <p:cNvPr id="6" name="Text Placeholder 5">
            <a:extLst>
              <a:ext uri="{FF2B5EF4-FFF2-40B4-BE49-F238E27FC236}">
                <a16:creationId xmlns:a16="http://schemas.microsoft.com/office/drawing/2014/main" id="{13BC0655-5C96-7997-0418-B8F0E616D539}"/>
              </a:ext>
            </a:extLst>
          </p:cNvPr>
          <p:cNvSpPr>
            <a:spLocks noGrp="1"/>
          </p:cNvSpPr>
          <p:nvPr>
            <p:ph type="body" sz="quarter" idx="12"/>
          </p:nvPr>
        </p:nvSpPr>
        <p:spPr>
          <a:xfrm>
            <a:off x="466907" y="3413195"/>
            <a:ext cx="3272155" cy="229228"/>
          </a:xfrm>
        </p:spPr>
        <p:txBody>
          <a:bodyPr/>
          <a:lstStyle/>
          <a:p>
            <a:r>
              <a:rPr lang="en-US" dirty="0"/>
              <a:t>Helsinki Music Hall</a:t>
            </a:r>
          </a:p>
        </p:txBody>
      </p:sp>
      <p:sp>
        <p:nvSpPr>
          <p:cNvPr id="9" name="Text Placeholder 8">
            <a:extLst>
              <a:ext uri="{FF2B5EF4-FFF2-40B4-BE49-F238E27FC236}">
                <a16:creationId xmlns:a16="http://schemas.microsoft.com/office/drawing/2014/main" id="{A1917DB0-4ADF-F23A-6EBE-AEA40E0031C9}"/>
              </a:ext>
            </a:extLst>
          </p:cNvPr>
          <p:cNvSpPr>
            <a:spLocks noGrp="1"/>
          </p:cNvSpPr>
          <p:nvPr>
            <p:ph type="body" sz="quarter" idx="18"/>
          </p:nvPr>
        </p:nvSpPr>
        <p:spPr>
          <a:xfrm>
            <a:off x="466907" y="3626262"/>
            <a:ext cx="3272155" cy="237387"/>
          </a:xfrm>
        </p:spPr>
        <p:txBody>
          <a:bodyPr/>
          <a:lstStyle/>
          <a:p>
            <a:r>
              <a:rPr lang="en-US" dirty="0"/>
              <a:t>June 10, 2026</a:t>
            </a:r>
          </a:p>
        </p:txBody>
      </p:sp>
      <p:pic>
        <p:nvPicPr>
          <p:cNvPr id="10" name="Graphic 9">
            <a:extLst>
              <a:ext uri="{FF2B5EF4-FFF2-40B4-BE49-F238E27FC236}">
                <a16:creationId xmlns:a16="http://schemas.microsoft.com/office/drawing/2014/main" id="{E69DCB45-6561-5DA0-9E68-03FE9CC0F3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095" y="2150879"/>
            <a:ext cx="3272155" cy="406784"/>
          </a:xfrm>
          <a:prstGeom prst="rect">
            <a:avLst/>
          </a:prstGeom>
        </p:spPr>
      </p:pic>
    </p:spTree>
    <p:extLst>
      <p:ext uri="{BB962C8B-B14F-4D97-AF65-F5344CB8AC3E}">
        <p14:creationId xmlns:p14="http://schemas.microsoft.com/office/powerpoint/2010/main" val="175332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73E7E8-816E-1E75-0C31-7FDA37D12224}"/>
              </a:ext>
            </a:extLst>
          </p:cNvPr>
          <p:cNvSpPr>
            <a:spLocks noGrp="1"/>
          </p:cNvSpPr>
          <p:nvPr>
            <p:ph idx="1"/>
          </p:nvPr>
        </p:nvSpPr>
        <p:spPr/>
        <p:txBody>
          <a:bodyPr/>
          <a:lstStyle/>
          <a:p>
            <a:r>
              <a:rPr lang="en-US" dirty="0"/>
              <a:t>Cloud Access Architecture</a:t>
            </a:r>
          </a:p>
          <a:p>
            <a:r>
              <a:rPr lang="en-US" dirty="0"/>
              <a:t>Data Formats</a:t>
            </a:r>
          </a:p>
          <a:p>
            <a:r>
              <a:rPr lang="en-US" dirty="0"/>
              <a:t>New universal APIs (cloud-provider-independent)</a:t>
            </a:r>
          </a:p>
          <a:p>
            <a:r>
              <a:rPr lang="en-US" dirty="0"/>
              <a:t>Open-source implementation</a:t>
            </a:r>
          </a:p>
          <a:p>
            <a:r>
              <a:rPr lang="en-US" dirty="0"/>
              <a:t>…</a:t>
            </a:r>
          </a:p>
          <a:p>
            <a:pPr marL="0" indent="0">
              <a:buNone/>
            </a:pPr>
            <a:endParaRPr lang="en-US" dirty="0"/>
          </a:p>
        </p:txBody>
      </p:sp>
      <p:sp>
        <p:nvSpPr>
          <p:cNvPr id="3" name="Slide Number Placeholder 2">
            <a:extLst>
              <a:ext uri="{FF2B5EF4-FFF2-40B4-BE49-F238E27FC236}">
                <a16:creationId xmlns:a16="http://schemas.microsoft.com/office/drawing/2014/main" id="{9FA03573-DDB8-E902-B0DA-52E39C9CA3E5}"/>
              </a:ext>
            </a:extLst>
          </p:cNvPr>
          <p:cNvSpPr>
            <a:spLocks noGrp="1"/>
          </p:cNvSpPr>
          <p:nvPr>
            <p:ph type="sldNum" sz="quarter" idx="4"/>
          </p:nvPr>
        </p:nvSpPr>
        <p:spPr/>
        <p:txBody>
          <a:bodyPr/>
          <a:lstStyle/>
          <a:p>
            <a:fld id="{9E7CA0F2-EE66-4F60-8C00-E0BE38E7AEC5}" type="slidenum">
              <a:rPr lang="en-GB" smtClean="0"/>
              <a:pPr/>
              <a:t>10</a:t>
            </a:fld>
            <a:endParaRPr lang="en-GB" dirty="0"/>
          </a:p>
        </p:txBody>
      </p:sp>
      <p:sp>
        <p:nvSpPr>
          <p:cNvPr id="4" name="Title 3">
            <a:extLst>
              <a:ext uri="{FF2B5EF4-FFF2-40B4-BE49-F238E27FC236}">
                <a16:creationId xmlns:a16="http://schemas.microsoft.com/office/drawing/2014/main" id="{22A3100A-474E-901E-7E0C-80F6CC011E93}"/>
              </a:ext>
            </a:extLst>
          </p:cNvPr>
          <p:cNvSpPr>
            <a:spLocks noGrp="1"/>
          </p:cNvSpPr>
          <p:nvPr>
            <p:ph type="title"/>
          </p:nvPr>
        </p:nvSpPr>
        <p:spPr/>
        <p:txBody>
          <a:bodyPr/>
          <a:lstStyle/>
          <a:p>
            <a:r>
              <a:rPr lang="en-US" dirty="0"/>
              <a:t>A lot to work to do…</a:t>
            </a:r>
          </a:p>
        </p:txBody>
      </p:sp>
    </p:spTree>
    <p:extLst>
      <p:ext uri="{BB962C8B-B14F-4D97-AF65-F5344CB8AC3E}">
        <p14:creationId xmlns:p14="http://schemas.microsoft.com/office/powerpoint/2010/main" val="408599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49AF-1151-0D62-51E3-9374C4C14D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89865-1003-8B2B-A575-5CC6FD084CD5}"/>
              </a:ext>
            </a:extLst>
          </p:cNvPr>
          <p:cNvSpPr>
            <a:spLocks noGrp="1"/>
          </p:cNvSpPr>
          <p:nvPr>
            <p:ph type="sldNum" sz="quarter" idx="4"/>
          </p:nvPr>
        </p:nvSpPr>
        <p:spPr/>
        <p:txBody>
          <a:bodyPr/>
          <a:lstStyle/>
          <a:p>
            <a:fld id="{9E7CA0F2-EE66-4F60-8C00-E0BE38E7AEC5}" type="slidenum">
              <a:rPr lang="en-GB" smtClean="0"/>
              <a:pPr/>
              <a:t>11</a:t>
            </a:fld>
            <a:endParaRPr lang="en-GB" dirty="0"/>
          </a:p>
        </p:txBody>
      </p:sp>
      <p:pic>
        <p:nvPicPr>
          <p:cNvPr id="2" name="Picture 1">
            <a:extLst>
              <a:ext uri="{FF2B5EF4-FFF2-40B4-BE49-F238E27FC236}">
                <a16:creationId xmlns:a16="http://schemas.microsoft.com/office/drawing/2014/main" id="{B61AA28F-90AC-3FA0-0586-22B3BA8B3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353" y="964417"/>
            <a:ext cx="4716934" cy="2594314"/>
          </a:xfrm>
          <a:prstGeom prst="rect">
            <a:avLst/>
          </a:prstGeom>
        </p:spPr>
      </p:pic>
    </p:spTree>
    <p:extLst>
      <p:ext uri="{BB962C8B-B14F-4D97-AF65-F5344CB8AC3E}">
        <p14:creationId xmlns:p14="http://schemas.microsoft.com/office/powerpoint/2010/main" val="611248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9336-C895-5CC7-27D7-F2585476AD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4F09CC-BF98-87E7-ED32-1A98984035E4}"/>
              </a:ext>
            </a:extLst>
          </p:cNvPr>
          <p:cNvSpPr>
            <a:spLocks noGrp="1"/>
          </p:cNvSpPr>
          <p:nvPr>
            <p:ph type="sldNum" sz="quarter" idx="4"/>
          </p:nvPr>
        </p:nvSpPr>
        <p:spPr/>
        <p:txBody>
          <a:bodyPr/>
          <a:lstStyle/>
          <a:p>
            <a:fld id="{9E7CA0F2-EE66-4F60-8C00-E0BE38E7AEC5}" type="slidenum">
              <a:rPr lang="en-GB" smtClean="0"/>
              <a:pPr/>
              <a:t>12</a:t>
            </a:fld>
            <a:endParaRPr lang="en-GB" dirty="0"/>
          </a:p>
        </p:txBody>
      </p:sp>
      <p:sp>
        <p:nvSpPr>
          <p:cNvPr id="5" name="Title 4">
            <a:extLst>
              <a:ext uri="{FF2B5EF4-FFF2-40B4-BE49-F238E27FC236}">
                <a16:creationId xmlns:a16="http://schemas.microsoft.com/office/drawing/2014/main" id="{967F9746-F9CF-C9B9-DDBE-71B3C68C3F49}"/>
              </a:ext>
            </a:extLst>
          </p:cNvPr>
          <p:cNvSpPr>
            <a:spLocks noGrp="1"/>
          </p:cNvSpPr>
          <p:nvPr>
            <p:ph type="title"/>
          </p:nvPr>
        </p:nvSpPr>
        <p:spPr/>
        <p:txBody>
          <a:bodyPr/>
          <a:lstStyle/>
          <a:p>
            <a:r>
              <a:rPr lang="en-US" dirty="0"/>
              <a:t>Lat-</a:t>
            </a:r>
            <a:r>
              <a:rPr lang="en-US" dirty="0" err="1"/>
              <a:t>LitQN</a:t>
            </a:r>
            <a:r>
              <a:rPr lang="en-US" dirty="0"/>
              <a:t> Cross-Border Concept</a:t>
            </a:r>
          </a:p>
        </p:txBody>
      </p:sp>
      <p:grpSp>
        <p:nvGrpSpPr>
          <p:cNvPr id="3" name="Group 2">
            <a:extLst>
              <a:ext uri="{FF2B5EF4-FFF2-40B4-BE49-F238E27FC236}">
                <a16:creationId xmlns:a16="http://schemas.microsoft.com/office/drawing/2014/main" id="{96B2392C-E923-1181-EFBA-23ACABA00DD9}"/>
              </a:ext>
            </a:extLst>
          </p:cNvPr>
          <p:cNvGrpSpPr/>
          <p:nvPr/>
        </p:nvGrpSpPr>
        <p:grpSpPr>
          <a:xfrm>
            <a:off x="4356035" y="518393"/>
            <a:ext cx="4610450" cy="3588155"/>
            <a:chOff x="3992141" y="1179108"/>
            <a:chExt cx="4610450" cy="3588155"/>
          </a:xfrm>
        </p:grpSpPr>
        <p:pic>
          <p:nvPicPr>
            <p:cNvPr id="7" name="Picture 6">
              <a:extLst>
                <a:ext uri="{FF2B5EF4-FFF2-40B4-BE49-F238E27FC236}">
                  <a16:creationId xmlns:a16="http://schemas.microsoft.com/office/drawing/2014/main" id="{B746BC8F-A415-7E56-88CB-AF5B13F13113}"/>
                </a:ext>
              </a:extLst>
            </p:cNvPr>
            <p:cNvPicPr>
              <a:picLocks noChangeAspect="1"/>
            </p:cNvPicPr>
            <p:nvPr/>
          </p:nvPicPr>
          <p:blipFill>
            <a:blip r:embed="rId3"/>
            <a:srcRect/>
            <a:stretch/>
          </p:blipFill>
          <p:spPr>
            <a:xfrm>
              <a:off x="3992141" y="1179108"/>
              <a:ext cx="4610450" cy="3588155"/>
            </a:xfrm>
            <a:prstGeom prst="rect">
              <a:avLst/>
            </a:prstGeom>
          </p:spPr>
        </p:pic>
        <p:sp>
          <p:nvSpPr>
            <p:cNvPr id="8" name="TextBox 7">
              <a:extLst>
                <a:ext uri="{FF2B5EF4-FFF2-40B4-BE49-F238E27FC236}">
                  <a16:creationId xmlns:a16="http://schemas.microsoft.com/office/drawing/2014/main" id="{4F94D93C-098E-EF58-42DC-6381DA3B5F3C}"/>
                </a:ext>
              </a:extLst>
            </p:cNvPr>
            <p:cNvSpPr txBox="1"/>
            <p:nvPr/>
          </p:nvSpPr>
          <p:spPr>
            <a:xfrm rot="19601496">
              <a:off x="7214335" y="2638844"/>
              <a:ext cx="971790" cy="646331"/>
            </a:xfrm>
            <a:prstGeom prst="rect">
              <a:avLst/>
            </a:prstGeom>
            <a:solidFill>
              <a:srgbClr val="FFFFFF"/>
            </a:solidFill>
          </p:spPr>
          <p:txBody>
            <a:bodyPr wrap="square" rtlCol="0">
              <a:spAutoFit/>
            </a:bodyPr>
            <a:lstStyle/>
            <a:p>
              <a:pPr>
                <a:defRPr/>
              </a:pPr>
              <a:r>
                <a:rPr lang="lv-LV" sz="900" kern="0" dirty="0">
                  <a:solidFill>
                    <a:srgbClr val="000000"/>
                  </a:solidFill>
                  <a:latin typeface="Arial" panose="020B0604020202020204"/>
                </a:rPr>
                <a:t>LV-LT</a:t>
              </a:r>
            </a:p>
            <a:p>
              <a:pPr>
                <a:defRPr/>
              </a:pPr>
              <a:r>
                <a:rPr lang="lv-LV" sz="900" kern="0" dirty="0">
                  <a:solidFill>
                    <a:srgbClr val="000000"/>
                  </a:solidFill>
                  <a:latin typeface="Arial" panose="020B0604020202020204"/>
                </a:rPr>
                <a:t>LT-PL</a:t>
              </a:r>
            </a:p>
            <a:p>
              <a:pPr>
                <a:defRPr/>
              </a:pPr>
              <a:r>
                <a:rPr lang="lv-LV" sz="900" kern="0" dirty="0">
                  <a:solidFill>
                    <a:srgbClr val="000000"/>
                  </a:solidFill>
                  <a:latin typeface="Arial" panose="020B0604020202020204"/>
                </a:rPr>
                <a:t>KMS (ETSI020)</a:t>
              </a:r>
              <a:endParaRPr lang="en-GB" sz="900" kern="0" dirty="0">
                <a:solidFill>
                  <a:srgbClr val="000000"/>
                </a:solidFill>
                <a:latin typeface="Arial" panose="020B0604020202020204"/>
              </a:endParaRPr>
            </a:p>
          </p:txBody>
        </p:sp>
        <p:sp>
          <p:nvSpPr>
            <p:cNvPr id="9" name="Rectangle: Rounded Corners 14">
              <a:extLst>
                <a:ext uri="{FF2B5EF4-FFF2-40B4-BE49-F238E27FC236}">
                  <a16:creationId xmlns:a16="http://schemas.microsoft.com/office/drawing/2014/main" id="{B6851C48-D97C-4F85-C4B8-31BF9145A38D}"/>
                </a:ext>
              </a:extLst>
            </p:cNvPr>
            <p:cNvSpPr/>
            <p:nvPr/>
          </p:nvSpPr>
          <p:spPr>
            <a:xfrm rot="19609620">
              <a:off x="6791650" y="1194040"/>
              <a:ext cx="1001864" cy="2332121"/>
            </a:xfrm>
            <a:prstGeom prst="roundRect">
              <a:avLst>
                <a:gd name="adj" fmla="val 23053"/>
              </a:avLst>
            </a:prstGeom>
            <a:noFill/>
            <a:ln w="57150" cap="flat" cmpd="sng" algn="ctr">
              <a:solidFill>
                <a:srgbClr val="FFD126"/>
              </a:solidFill>
              <a:prstDash val="solid"/>
              <a:miter lim="800000"/>
            </a:ln>
            <a:effectLst/>
          </p:spPr>
          <p:txBody>
            <a:bodyPr rtlCol="0" anchor="ctr"/>
            <a:lstStyle/>
            <a:p>
              <a:pPr algn="ctr">
                <a:defRPr/>
              </a:pPr>
              <a:endParaRPr lang="lv-LV" kern="0">
                <a:solidFill>
                  <a:srgbClr val="FFFFFF"/>
                </a:solidFill>
                <a:latin typeface="Arial" panose="020B0604020202020204"/>
              </a:endParaRPr>
            </a:p>
          </p:txBody>
        </p:sp>
        <p:sp>
          <p:nvSpPr>
            <p:cNvPr id="10" name="More competitive Internet portfolio">
              <a:extLst>
                <a:ext uri="{FF2B5EF4-FFF2-40B4-BE49-F238E27FC236}">
                  <a16:creationId xmlns:a16="http://schemas.microsoft.com/office/drawing/2014/main" id="{3D346CF9-6CCE-A4B6-08B6-AEFB05B86F44}"/>
                </a:ext>
              </a:extLst>
            </p:cNvPr>
            <p:cNvSpPr txBox="1"/>
            <p:nvPr/>
          </p:nvSpPr>
          <p:spPr>
            <a:xfrm rot="19527981">
              <a:off x="6286854" y="1500494"/>
              <a:ext cx="787678" cy="2308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rIns="34289">
              <a:spAutoFit/>
            </a:bodyPr>
            <a:lstStyle>
              <a:lvl1pPr>
                <a:spcBef>
                  <a:spcPts val="1000"/>
                </a:spcBef>
                <a:defRPr sz="1500">
                  <a:latin typeface="Arial"/>
                  <a:ea typeface="Arial"/>
                  <a:cs typeface="Arial"/>
                  <a:sym typeface="Arial"/>
                </a:defRPr>
              </a:lvl1pPr>
            </a:lstStyle>
            <a:p>
              <a:pPr algn="just">
                <a:spcBef>
                  <a:spcPts val="750"/>
                </a:spcBef>
                <a:defRPr/>
              </a:pPr>
              <a:r>
                <a:rPr lang="lv-LV" sz="900" b="1" kern="0" noProof="1">
                  <a:solidFill>
                    <a:srgbClr val="000000"/>
                  </a:solidFill>
                </a:rPr>
                <a:t>Lat-LitQN</a:t>
              </a:r>
            </a:p>
          </p:txBody>
        </p:sp>
      </p:grpSp>
      <p:grpSp>
        <p:nvGrpSpPr>
          <p:cNvPr id="16" name="Group 15">
            <a:extLst>
              <a:ext uri="{FF2B5EF4-FFF2-40B4-BE49-F238E27FC236}">
                <a16:creationId xmlns:a16="http://schemas.microsoft.com/office/drawing/2014/main" id="{FBB69978-AE71-D2F2-5894-9D068D48575B}"/>
              </a:ext>
            </a:extLst>
          </p:cNvPr>
          <p:cNvGrpSpPr/>
          <p:nvPr/>
        </p:nvGrpSpPr>
        <p:grpSpPr>
          <a:xfrm>
            <a:off x="458308" y="1072996"/>
            <a:ext cx="3036694" cy="2787943"/>
            <a:chOff x="359104" y="1831590"/>
            <a:chExt cx="3036694" cy="2787943"/>
          </a:xfrm>
        </p:grpSpPr>
        <p:sp>
          <p:nvSpPr>
            <p:cNvPr id="17" name="More competitive Internet portfolio">
              <a:extLst>
                <a:ext uri="{FF2B5EF4-FFF2-40B4-BE49-F238E27FC236}">
                  <a16:creationId xmlns:a16="http://schemas.microsoft.com/office/drawing/2014/main" id="{3B96F135-7864-990A-B784-733318DA3BC0}"/>
                </a:ext>
              </a:extLst>
            </p:cNvPr>
            <p:cNvSpPr txBox="1"/>
            <p:nvPr/>
          </p:nvSpPr>
          <p:spPr>
            <a:xfrm>
              <a:off x="595518" y="1831590"/>
              <a:ext cx="2800280" cy="27879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rIns="34289">
              <a:spAutoFit/>
            </a:bodyPr>
            <a:lstStyle>
              <a:lvl1pPr>
                <a:spcBef>
                  <a:spcPts val="1000"/>
                </a:spcBef>
                <a:defRPr sz="1500">
                  <a:latin typeface="Arial"/>
                  <a:ea typeface="Arial"/>
                  <a:cs typeface="Arial"/>
                  <a:sym typeface="Arial"/>
                </a:defRPr>
              </a:lvl1pPr>
            </a:lstStyle>
            <a:p>
              <a:pPr algn="just">
                <a:spcBef>
                  <a:spcPts val="750"/>
                </a:spcBef>
                <a:defRPr/>
              </a:pPr>
              <a:r>
                <a:rPr lang="lv-LV" sz="1050" b="1" dirty="0">
                  <a:solidFill>
                    <a:srgbClr val="000000"/>
                  </a:solidFill>
                </a:rPr>
                <a:t>Rīga:</a:t>
              </a:r>
            </a:p>
            <a:p>
              <a:pPr algn="just">
                <a:spcBef>
                  <a:spcPts val="0"/>
                </a:spcBef>
                <a:defRPr/>
              </a:pPr>
              <a:r>
                <a:rPr lang="lv-LV" sz="1050" noProof="1">
                  <a:solidFill>
                    <a:srgbClr val="000000"/>
                  </a:solidFill>
                </a:rPr>
                <a:t>Track</a:t>
              </a:r>
              <a:r>
                <a:rPr lang="lv-LV" sz="1050" dirty="0">
                  <a:solidFill>
                    <a:srgbClr val="000000"/>
                  </a:solidFill>
                </a:rPr>
                <a:t>: Rīga -&gt; </a:t>
              </a:r>
              <a:r>
                <a:rPr lang="lt-LT" sz="1050" dirty="0">
                  <a:solidFill>
                    <a:srgbClr val="000000"/>
                  </a:solidFill>
                </a:rPr>
                <a:t>Panevėžys</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Road</a:t>
              </a:r>
              <a:r>
                <a:rPr lang="lv-LV" sz="900" dirty="0">
                  <a:solidFill>
                    <a:srgbClr val="000000"/>
                  </a:solidFill>
                  <a:latin typeface="Arial" panose="020B0604020202020204"/>
                </a:rPr>
                <a:t> distance: 154 km</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Fiber</a:t>
              </a:r>
              <a:r>
                <a:rPr lang="lv-LV" sz="900" dirty="0">
                  <a:solidFill>
                    <a:srgbClr val="000000"/>
                  </a:solidFill>
                  <a:latin typeface="Arial" panose="020B0604020202020204"/>
                </a:rPr>
                <a:t> distance (</a:t>
              </a:r>
              <a:r>
                <a:rPr lang="lv-LV" sz="900" noProof="1">
                  <a:solidFill>
                    <a:srgbClr val="000000"/>
                  </a:solidFill>
                  <a:latin typeface="Arial" panose="020B0604020202020204"/>
                </a:rPr>
                <a:t>approx</a:t>
              </a:r>
              <a:r>
                <a:rPr lang="lv-LV" sz="900" dirty="0">
                  <a:solidFill>
                    <a:srgbClr val="000000"/>
                  </a:solidFill>
                  <a:latin typeface="Arial" panose="020B0604020202020204"/>
                </a:rPr>
                <a:t>.): 170 km</a:t>
              </a:r>
            </a:p>
            <a:p>
              <a:pPr algn="just">
                <a:spcBef>
                  <a:spcPts val="750"/>
                </a:spcBef>
                <a:defRPr/>
              </a:pPr>
              <a:r>
                <a:rPr lang="lt-LT" sz="1050" b="1" dirty="0">
                  <a:solidFill>
                    <a:srgbClr val="000000"/>
                  </a:solidFill>
                </a:rPr>
                <a:t>Panevėžys:</a:t>
              </a:r>
              <a:endParaRPr lang="en-US" sz="1050" dirty="0">
                <a:solidFill>
                  <a:srgbClr val="000000"/>
                </a:solidFill>
              </a:endParaRPr>
            </a:p>
            <a:p>
              <a:pPr algn="just">
                <a:spcBef>
                  <a:spcPts val="0"/>
                </a:spcBef>
                <a:defRPr/>
              </a:pPr>
              <a:r>
                <a:rPr lang="lt-LT" sz="1050" dirty="0" err="1">
                  <a:solidFill>
                    <a:srgbClr val="000000"/>
                  </a:solidFill>
                </a:rPr>
                <a:t>Track</a:t>
              </a:r>
              <a:r>
                <a:rPr lang="lt-LT" sz="1050" dirty="0">
                  <a:solidFill>
                    <a:srgbClr val="000000"/>
                  </a:solidFill>
                </a:rPr>
                <a:t>: Panevėžys -&gt; Vilnius</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Road</a:t>
              </a:r>
              <a:r>
                <a:rPr lang="lv-LV" sz="900" dirty="0">
                  <a:solidFill>
                    <a:srgbClr val="000000"/>
                  </a:solidFill>
                  <a:latin typeface="Arial" panose="020B0604020202020204"/>
                </a:rPr>
                <a:t> distance: 137 km</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Fiber</a:t>
              </a:r>
              <a:r>
                <a:rPr lang="lv-LV" sz="900" dirty="0">
                  <a:solidFill>
                    <a:srgbClr val="000000"/>
                  </a:solidFill>
                  <a:latin typeface="Arial" panose="020B0604020202020204"/>
                </a:rPr>
                <a:t> distance (</a:t>
              </a:r>
              <a:r>
                <a:rPr lang="lv-LV" sz="900" noProof="1">
                  <a:solidFill>
                    <a:srgbClr val="000000"/>
                  </a:solidFill>
                  <a:latin typeface="Arial" panose="020B0604020202020204"/>
                </a:rPr>
                <a:t>approx</a:t>
              </a:r>
              <a:r>
                <a:rPr lang="lv-LV" sz="900" dirty="0">
                  <a:solidFill>
                    <a:srgbClr val="000000"/>
                  </a:solidFill>
                  <a:latin typeface="Arial" panose="020B0604020202020204"/>
                </a:rPr>
                <a:t>.): 150 km</a:t>
              </a:r>
            </a:p>
            <a:p>
              <a:pPr algn="just">
                <a:spcBef>
                  <a:spcPts val="750"/>
                </a:spcBef>
                <a:defRPr/>
              </a:pPr>
              <a:r>
                <a:rPr lang="lt-LT" sz="1050" b="1" dirty="0">
                  <a:solidFill>
                    <a:srgbClr val="000000"/>
                  </a:solidFill>
                </a:rPr>
                <a:t>Vilnius:</a:t>
              </a:r>
              <a:endParaRPr lang="lt-LT" sz="1050" dirty="0">
                <a:solidFill>
                  <a:srgbClr val="000000"/>
                </a:solidFill>
              </a:endParaRPr>
            </a:p>
            <a:p>
              <a:pPr algn="just">
                <a:spcBef>
                  <a:spcPts val="0"/>
                </a:spcBef>
                <a:defRPr/>
              </a:pPr>
              <a:r>
                <a:rPr lang="lt-LT" sz="1050" dirty="0" err="1">
                  <a:solidFill>
                    <a:srgbClr val="000000"/>
                  </a:solidFill>
                </a:rPr>
                <a:t>Track</a:t>
              </a:r>
              <a:r>
                <a:rPr lang="lt-LT" sz="1050" dirty="0">
                  <a:solidFill>
                    <a:srgbClr val="000000"/>
                  </a:solidFill>
                </a:rPr>
                <a:t> Vilnius</a:t>
              </a:r>
              <a:r>
                <a:rPr lang="lv-LV" sz="1050" dirty="0">
                  <a:solidFill>
                    <a:srgbClr val="000000"/>
                  </a:solidFill>
                </a:rPr>
                <a:t> -&gt; </a:t>
              </a:r>
              <a:r>
                <a:rPr lang="lt-LT" sz="1050" dirty="0">
                  <a:solidFill>
                    <a:srgbClr val="000000"/>
                  </a:solidFill>
                </a:rPr>
                <a:t>Kaunas</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Road</a:t>
              </a:r>
              <a:r>
                <a:rPr lang="lv-LV" sz="900" dirty="0">
                  <a:solidFill>
                    <a:srgbClr val="000000"/>
                  </a:solidFill>
                  <a:latin typeface="Arial" panose="020B0604020202020204"/>
                </a:rPr>
                <a:t> distance: 104 km</a:t>
              </a:r>
            </a:p>
            <a:p>
              <a:pPr marL="600075" lvl="1" indent="-257175" algn="just">
                <a:buFont typeface="Arial" panose="020B0604020202020204" pitchFamily="34" charset="0"/>
                <a:buChar char="•"/>
                <a:defRPr/>
              </a:pPr>
              <a:r>
                <a:rPr lang="lv-LV" sz="900" noProof="1">
                  <a:solidFill>
                    <a:srgbClr val="000000"/>
                  </a:solidFill>
                  <a:latin typeface="Arial" panose="020B0604020202020204"/>
                </a:rPr>
                <a:t>Fiber</a:t>
              </a:r>
              <a:r>
                <a:rPr lang="lv-LV" sz="900" dirty="0">
                  <a:solidFill>
                    <a:srgbClr val="000000"/>
                  </a:solidFill>
                  <a:latin typeface="Arial" panose="020B0604020202020204"/>
                </a:rPr>
                <a:t> distance (</a:t>
              </a:r>
              <a:r>
                <a:rPr lang="lv-LV" sz="900" noProof="1">
                  <a:solidFill>
                    <a:srgbClr val="000000"/>
                  </a:solidFill>
                  <a:latin typeface="Arial" panose="020B0604020202020204"/>
                </a:rPr>
                <a:t>approx</a:t>
              </a:r>
              <a:r>
                <a:rPr lang="lv-LV" sz="900" dirty="0">
                  <a:solidFill>
                    <a:srgbClr val="000000"/>
                  </a:solidFill>
                  <a:latin typeface="Arial" panose="020B0604020202020204"/>
                </a:rPr>
                <a:t>.): 115 km</a:t>
              </a:r>
              <a:endParaRPr lang="en-GB" sz="675" dirty="0">
                <a:solidFill>
                  <a:srgbClr val="000000"/>
                </a:solidFill>
                <a:latin typeface="Arial" panose="020B0604020202020204"/>
              </a:endParaRPr>
            </a:p>
            <a:p>
              <a:pPr algn="just">
                <a:spcBef>
                  <a:spcPts val="750"/>
                </a:spcBef>
                <a:defRPr/>
              </a:pPr>
              <a:r>
                <a:rPr lang="lt-LT" sz="1050" b="1" dirty="0">
                  <a:solidFill>
                    <a:srgbClr val="000000"/>
                  </a:solidFill>
                </a:rPr>
                <a:t>Kaunas:</a:t>
              </a:r>
            </a:p>
            <a:p>
              <a:pPr algn="just">
                <a:spcBef>
                  <a:spcPts val="0"/>
                </a:spcBef>
                <a:defRPr/>
              </a:pPr>
              <a:r>
                <a:rPr lang="lt-LT" sz="1050" dirty="0">
                  <a:solidFill>
                    <a:srgbClr val="000000"/>
                  </a:solidFill>
                </a:rPr>
                <a:t> </a:t>
              </a:r>
              <a:endParaRPr lang="lv-LV" sz="1050" dirty="0">
                <a:solidFill>
                  <a:srgbClr val="000000"/>
                </a:solidFill>
              </a:endParaRPr>
            </a:p>
            <a:p>
              <a:pPr algn="just">
                <a:spcBef>
                  <a:spcPts val="750"/>
                </a:spcBef>
                <a:defRPr/>
              </a:pPr>
              <a:r>
                <a:rPr lang="en-GB" sz="1050" b="1" noProof="1">
                  <a:solidFill>
                    <a:srgbClr val="000000"/>
                  </a:solidFill>
                </a:rPr>
                <a:t>Ogrodniki</a:t>
              </a:r>
              <a:r>
                <a:rPr lang="lv-LV" sz="1050" b="1" dirty="0">
                  <a:solidFill>
                    <a:srgbClr val="000000"/>
                  </a:solidFill>
                </a:rPr>
                <a:t> / </a:t>
              </a:r>
              <a:r>
                <a:rPr lang="lv-LV" sz="1050" b="1" noProof="1">
                  <a:solidFill>
                    <a:srgbClr val="000000"/>
                  </a:solidFill>
                </a:rPr>
                <a:t>Białystok</a:t>
              </a:r>
              <a:r>
                <a:rPr lang="lv-LV" sz="1050" b="1" dirty="0">
                  <a:solidFill>
                    <a:srgbClr val="000000"/>
                  </a:solidFill>
                </a:rPr>
                <a:t>:</a:t>
              </a:r>
              <a:endParaRPr lang="en-GB" sz="1050" b="1" dirty="0">
                <a:solidFill>
                  <a:srgbClr val="000000"/>
                </a:solidFill>
              </a:endParaRPr>
            </a:p>
          </p:txBody>
        </p:sp>
        <p:sp>
          <p:nvSpPr>
            <p:cNvPr id="18" name="Oval 17">
              <a:extLst>
                <a:ext uri="{FF2B5EF4-FFF2-40B4-BE49-F238E27FC236}">
                  <a16:creationId xmlns:a16="http://schemas.microsoft.com/office/drawing/2014/main" id="{C9BEF603-F317-505E-8C07-E58DE6A31B05}"/>
                </a:ext>
              </a:extLst>
            </p:cNvPr>
            <p:cNvSpPr/>
            <p:nvPr/>
          </p:nvSpPr>
          <p:spPr>
            <a:xfrm>
              <a:off x="396376" y="1865209"/>
              <a:ext cx="154832" cy="154832"/>
            </a:xfrm>
            <a:prstGeom prst="ellipse">
              <a:avLst/>
            </a:prstGeom>
            <a:solidFill>
              <a:srgbClr val="FF6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19" name="Oval 18">
              <a:extLst>
                <a:ext uri="{FF2B5EF4-FFF2-40B4-BE49-F238E27FC236}">
                  <a16:creationId xmlns:a16="http://schemas.microsoft.com/office/drawing/2014/main" id="{8FA32BBC-C2DB-A4E3-3291-1BED7C4BBB1C}"/>
                </a:ext>
              </a:extLst>
            </p:cNvPr>
            <p:cNvSpPr/>
            <p:nvPr/>
          </p:nvSpPr>
          <p:spPr>
            <a:xfrm>
              <a:off x="393085" y="2553561"/>
              <a:ext cx="154832" cy="154832"/>
            </a:xfrm>
            <a:prstGeom prst="ellipse">
              <a:avLst/>
            </a:prstGeom>
            <a:solidFill>
              <a:srgbClr val="E86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20" name="Oval 19">
              <a:extLst>
                <a:ext uri="{FF2B5EF4-FFF2-40B4-BE49-F238E27FC236}">
                  <a16:creationId xmlns:a16="http://schemas.microsoft.com/office/drawing/2014/main" id="{8EB122DE-6138-A1BD-15AA-49AADB353EFC}"/>
                </a:ext>
              </a:extLst>
            </p:cNvPr>
            <p:cNvSpPr/>
            <p:nvPr/>
          </p:nvSpPr>
          <p:spPr>
            <a:xfrm>
              <a:off x="393085" y="3241913"/>
              <a:ext cx="154832" cy="154832"/>
            </a:xfrm>
            <a:prstGeom prst="ellipse">
              <a:avLst/>
            </a:prstGeom>
            <a:solidFill>
              <a:srgbClr val="455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21" name="Oval 20">
              <a:extLst>
                <a:ext uri="{FF2B5EF4-FFF2-40B4-BE49-F238E27FC236}">
                  <a16:creationId xmlns:a16="http://schemas.microsoft.com/office/drawing/2014/main" id="{4E7D039B-D2AB-A5CC-37DC-F7537E61B4BC}"/>
                </a:ext>
              </a:extLst>
            </p:cNvPr>
            <p:cNvSpPr/>
            <p:nvPr/>
          </p:nvSpPr>
          <p:spPr>
            <a:xfrm>
              <a:off x="399444" y="3930265"/>
              <a:ext cx="154832" cy="154832"/>
            </a:xfrm>
            <a:prstGeom prst="ellipse">
              <a:avLst/>
            </a:prstGeom>
            <a:solidFill>
              <a:srgbClr val="FFD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22" name="Oval 21">
              <a:extLst>
                <a:ext uri="{FF2B5EF4-FFF2-40B4-BE49-F238E27FC236}">
                  <a16:creationId xmlns:a16="http://schemas.microsoft.com/office/drawing/2014/main" id="{B48755D3-BF6C-1B6B-0021-C52B4D50548B}"/>
                </a:ext>
              </a:extLst>
            </p:cNvPr>
            <p:cNvSpPr/>
            <p:nvPr/>
          </p:nvSpPr>
          <p:spPr>
            <a:xfrm>
              <a:off x="359104" y="4361632"/>
              <a:ext cx="154832" cy="154832"/>
            </a:xfrm>
            <a:prstGeom prst="ellipse">
              <a:avLst/>
            </a:prstGeom>
            <a:solidFill>
              <a:srgbClr val="6BFF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23" name="Oval 22">
              <a:extLst>
                <a:ext uri="{FF2B5EF4-FFF2-40B4-BE49-F238E27FC236}">
                  <a16:creationId xmlns:a16="http://schemas.microsoft.com/office/drawing/2014/main" id="{D72E948A-F4FB-2E3C-A1B0-743A18FF80CA}"/>
                </a:ext>
              </a:extLst>
            </p:cNvPr>
            <p:cNvSpPr/>
            <p:nvPr/>
          </p:nvSpPr>
          <p:spPr>
            <a:xfrm>
              <a:off x="426703" y="4361632"/>
              <a:ext cx="154832" cy="154832"/>
            </a:xfrm>
            <a:prstGeom prst="ellipse">
              <a:avLst/>
            </a:prstGeom>
            <a:solidFill>
              <a:srgbClr val="C6F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grpSp>
    </p:spTree>
    <p:extLst>
      <p:ext uri="{BB962C8B-B14F-4D97-AF65-F5344CB8AC3E}">
        <p14:creationId xmlns:p14="http://schemas.microsoft.com/office/powerpoint/2010/main" val="180569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99A1E-4A67-DCA6-F2C4-5072F6795B10}"/>
              </a:ext>
            </a:extLst>
          </p:cNvPr>
          <p:cNvSpPr>
            <a:spLocks noGrp="1"/>
          </p:cNvSpPr>
          <p:nvPr>
            <p:ph idx="1"/>
          </p:nvPr>
        </p:nvSpPr>
        <p:spPr>
          <a:xfrm>
            <a:off x="350201" y="964417"/>
            <a:ext cx="2623771" cy="3357062"/>
          </a:xfrm>
        </p:spPr>
        <p:txBody>
          <a:bodyPr/>
          <a:lstStyle/>
          <a:p>
            <a:pPr marL="0" indent="0">
              <a:buNone/>
            </a:pPr>
            <a:r>
              <a:rPr lang="en-US" dirty="0"/>
              <a:t>Part of </a:t>
            </a:r>
            <a:r>
              <a:rPr lang="en-US" dirty="0" err="1"/>
              <a:t>EuroQCI</a:t>
            </a:r>
            <a:r>
              <a:rPr lang="en-US" dirty="0"/>
              <a:t>: European Quantum Communication Infrastructure</a:t>
            </a:r>
          </a:p>
          <a:p>
            <a:endParaRPr lang="en-US" dirty="0"/>
          </a:p>
          <a:p>
            <a:pPr marL="0" indent="0">
              <a:buNone/>
            </a:pPr>
            <a:r>
              <a:rPr lang="lv-LV" kern="0" dirty="0" err="1">
                <a:solidFill>
                  <a:srgbClr val="000000"/>
                </a:solidFill>
                <a:latin typeface="GILROY-SEMIBOLD" panose="00000700000000000000" pitchFamily="2" charset="-70"/>
              </a:rPr>
              <a:t>National</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quantum</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communication</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infrastructure</a:t>
            </a:r>
            <a:endParaRPr lang="lv-LV" kern="0" dirty="0">
              <a:solidFill>
                <a:srgbClr val="000000"/>
              </a:solidFill>
              <a:latin typeface="GILROY-SEMIBOLD" panose="00000700000000000000" pitchFamily="2" charset="-70"/>
            </a:endParaRPr>
          </a:p>
          <a:p>
            <a:pPr marL="0" indent="0">
              <a:buNone/>
            </a:pPr>
            <a:r>
              <a:rPr lang="lv-LV" kern="0" dirty="0">
                <a:solidFill>
                  <a:srgbClr val="000000"/>
                </a:solidFill>
                <a:latin typeface="GILROY-SEMIBOLD" panose="00000700000000000000" pitchFamily="2" charset="-70"/>
              </a:rPr>
              <a:t>&gt; </a:t>
            </a:r>
            <a:r>
              <a:rPr lang="lv-LV" kern="0" dirty="0" err="1">
                <a:solidFill>
                  <a:srgbClr val="000000"/>
                </a:solidFill>
                <a:latin typeface="GILROY-SEMIBOLD" panose="00000700000000000000" pitchFamily="2" charset="-70"/>
              </a:rPr>
              <a:t>cross</a:t>
            </a:r>
            <a:r>
              <a:rPr lang="lv-LV" kern="0" dirty="0">
                <a:solidFill>
                  <a:srgbClr val="000000"/>
                </a:solidFill>
                <a:latin typeface="GILROY-SEMIBOLD" panose="00000700000000000000" pitchFamily="2" charset="-70"/>
              </a:rPr>
              <a:t>-</a:t>
            </a:r>
            <a:r>
              <a:rPr lang="lv-LV" kern="0" dirty="0" err="1">
                <a:solidFill>
                  <a:srgbClr val="000000"/>
                </a:solidFill>
                <a:latin typeface="GILROY-SEMIBOLD" panose="00000700000000000000" pitchFamily="2" charset="-70"/>
              </a:rPr>
              <a:t>border</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network</a:t>
            </a:r>
            <a:endParaRPr lang="lv-LV" kern="0" dirty="0">
              <a:solidFill>
                <a:srgbClr val="000000"/>
              </a:solidFill>
              <a:latin typeface="GILROY-SEMIBOLD" panose="00000700000000000000" pitchFamily="2" charset="-70"/>
            </a:endParaRPr>
          </a:p>
          <a:p>
            <a:pPr marL="0" indent="0">
              <a:buNone/>
            </a:pPr>
            <a:r>
              <a:rPr lang="lv-LV" kern="0" dirty="0">
                <a:solidFill>
                  <a:srgbClr val="000000"/>
                </a:solidFill>
                <a:latin typeface="GILROY-SEMIBOLD" panose="00000700000000000000" pitchFamily="2" charset="-70"/>
              </a:rPr>
              <a:t>&gt; </a:t>
            </a:r>
            <a:r>
              <a:rPr lang="lv-LV" kern="0" dirty="0" err="1">
                <a:solidFill>
                  <a:srgbClr val="000000"/>
                </a:solidFill>
                <a:latin typeface="GILROY-SEMIBOLD" panose="00000700000000000000" pitchFamily="2" charset="-70"/>
              </a:rPr>
              <a:t>pan</a:t>
            </a:r>
            <a:r>
              <a:rPr lang="lv-LV" kern="0" dirty="0">
                <a:solidFill>
                  <a:srgbClr val="000000"/>
                </a:solidFill>
                <a:latin typeface="GILROY-SEMIBOLD" panose="00000700000000000000" pitchFamily="2" charset="-70"/>
              </a:rPr>
              <a:t>-EU </a:t>
            </a:r>
            <a:r>
              <a:rPr lang="lv-LV" kern="0" dirty="0" err="1">
                <a:solidFill>
                  <a:srgbClr val="000000"/>
                </a:solidFill>
                <a:latin typeface="GILROY-SEMIBOLD" panose="00000700000000000000" pitchFamily="2" charset="-70"/>
              </a:rPr>
              <a:t>quantum</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safe</a:t>
            </a:r>
            <a:r>
              <a:rPr lang="lv-LV" kern="0" dirty="0">
                <a:solidFill>
                  <a:srgbClr val="000000"/>
                </a:solidFill>
                <a:latin typeface="GILROY-SEMIBOLD" panose="00000700000000000000" pitchFamily="2" charset="-70"/>
              </a:rPr>
              <a:t> </a:t>
            </a:r>
            <a:r>
              <a:rPr lang="lv-LV" kern="0" dirty="0" err="1">
                <a:solidFill>
                  <a:srgbClr val="000000"/>
                </a:solidFill>
                <a:latin typeface="GILROY-SEMIBOLD" panose="00000700000000000000" pitchFamily="2" charset="-70"/>
              </a:rPr>
              <a:t>networks</a:t>
            </a:r>
            <a:endParaRPr lang="lv-LV" kern="0" dirty="0">
              <a:solidFill>
                <a:srgbClr val="000000"/>
              </a:solidFill>
              <a:latin typeface="GILROY-SEMIBOLD" panose="00000700000000000000" pitchFamily="2" charset="-70"/>
            </a:endParaRPr>
          </a:p>
          <a:p>
            <a:endParaRPr lang="en-US" dirty="0"/>
          </a:p>
          <a:p>
            <a:endParaRPr lang="en-US" dirty="0"/>
          </a:p>
        </p:txBody>
      </p:sp>
      <p:sp>
        <p:nvSpPr>
          <p:cNvPr id="3" name="Slide Number Placeholder 2">
            <a:extLst>
              <a:ext uri="{FF2B5EF4-FFF2-40B4-BE49-F238E27FC236}">
                <a16:creationId xmlns:a16="http://schemas.microsoft.com/office/drawing/2014/main" id="{5AC7D1FD-DE13-6A04-53F1-24854C2B9B33}"/>
              </a:ext>
            </a:extLst>
          </p:cNvPr>
          <p:cNvSpPr>
            <a:spLocks noGrp="1"/>
          </p:cNvSpPr>
          <p:nvPr>
            <p:ph type="sldNum" sz="quarter" idx="4"/>
          </p:nvPr>
        </p:nvSpPr>
        <p:spPr/>
        <p:txBody>
          <a:bodyPr/>
          <a:lstStyle/>
          <a:p>
            <a:fld id="{9E7CA0F2-EE66-4F60-8C00-E0BE38E7AEC5}" type="slidenum">
              <a:rPr lang="en-GB" smtClean="0"/>
              <a:pPr/>
              <a:t>13</a:t>
            </a:fld>
            <a:endParaRPr lang="en-GB" dirty="0"/>
          </a:p>
        </p:txBody>
      </p:sp>
      <p:sp>
        <p:nvSpPr>
          <p:cNvPr id="4" name="Title 3">
            <a:extLst>
              <a:ext uri="{FF2B5EF4-FFF2-40B4-BE49-F238E27FC236}">
                <a16:creationId xmlns:a16="http://schemas.microsoft.com/office/drawing/2014/main" id="{04B65F73-1B8E-F59D-D626-1A83CC293A07}"/>
              </a:ext>
            </a:extLst>
          </p:cNvPr>
          <p:cNvSpPr>
            <a:spLocks noGrp="1"/>
          </p:cNvSpPr>
          <p:nvPr>
            <p:ph type="title"/>
          </p:nvPr>
        </p:nvSpPr>
        <p:spPr/>
        <p:txBody>
          <a:bodyPr/>
          <a:lstStyle/>
          <a:p>
            <a:r>
              <a:rPr lang="en-US" dirty="0"/>
              <a:t>Lat-</a:t>
            </a:r>
            <a:r>
              <a:rPr lang="en-US" dirty="0" err="1"/>
              <a:t>LitQN</a:t>
            </a:r>
            <a:endParaRPr lang="en-US" dirty="0"/>
          </a:p>
        </p:txBody>
      </p:sp>
      <p:grpSp>
        <p:nvGrpSpPr>
          <p:cNvPr id="24" name="Group 23">
            <a:extLst>
              <a:ext uri="{FF2B5EF4-FFF2-40B4-BE49-F238E27FC236}">
                <a16:creationId xmlns:a16="http://schemas.microsoft.com/office/drawing/2014/main" id="{568A159A-92E7-9720-5DE9-13C5EF61222F}"/>
              </a:ext>
            </a:extLst>
          </p:cNvPr>
          <p:cNvGrpSpPr/>
          <p:nvPr/>
        </p:nvGrpSpPr>
        <p:grpSpPr>
          <a:xfrm>
            <a:off x="3054577" y="964417"/>
            <a:ext cx="5734862" cy="3083669"/>
            <a:chOff x="134093" y="372718"/>
            <a:chExt cx="8179309" cy="4398062"/>
          </a:xfrm>
        </p:grpSpPr>
        <p:grpSp>
          <p:nvGrpSpPr>
            <p:cNvPr id="6" name="Group 5">
              <a:extLst>
                <a:ext uri="{FF2B5EF4-FFF2-40B4-BE49-F238E27FC236}">
                  <a16:creationId xmlns:a16="http://schemas.microsoft.com/office/drawing/2014/main" id="{E474FD0D-3383-644C-BF6D-9DA0F1875184}"/>
                </a:ext>
              </a:extLst>
            </p:cNvPr>
            <p:cNvGrpSpPr/>
            <p:nvPr/>
          </p:nvGrpSpPr>
          <p:grpSpPr>
            <a:xfrm>
              <a:off x="134093" y="372719"/>
              <a:ext cx="4121248" cy="4398061"/>
              <a:chOff x="528651" y="2122599"/>
              <a:chExt cx="3694035" cy="3988005"/>
            </a:xfrm>
          </p:grpSpPr>
          <p:pic>
            <p:nvPicPr>
              <p:cNvPr id="7" name="Picture 6">
                <a:extLst>
                  <a:ext uri="{FF2B5EF4-FFF2-40B4-BE49-F238E27FC236}">
                    <a16:creationId xmlns:a16="http://schemas.microsoft.com/office/drawing/2014/main" id="{77624BFA-89B7-C794-3C6F-73788DB9D045}"/>
                  </a:ext>
                </a:extLst>
              </p:cNvPr>
              <p:cNvPicPr>
                <a:picLocks noChangeAspect="1"/>
              </p:cNvPicPr>
              <p:nvPr/>
            </p:nvPicPr>
            <p:blipFill>
              <a:blip r:embed="rId3"/>
              <a:srcRect/>
              <a:stretch>
                <a:fillRect/>
              </a:stretch>
            </p:blipFill>
            <p:spPr>
              <a:xfrm>
                <a:off x="528651" y="2122599"/>
                <a:ext cx="3372023" cy="3988005"/>
              </a:xfrm>
              <a:custGeom>
                <a:avLst/>
                <a:gdLst>
                  <a:gd name="connsiteX0" fmla="*/ 617451 w 3372023"/>
                  <a:gd name="connsiteY0" fmla="*/ 0 h 3988005"/>
                  <a:gd name="connsiteX1" fmla="*/ 2754572 w 3372023"/>
                  <a:gd name="connsiteY1" fmla="*/ 0 h 3988005"/>
                  <a:gd name="connsiteX2" fmla="*/ 3372023 w 3372023"/>
                  <a:gd name="connsiteY2" fmla="*/ 617451 h 3988005"/>
                  <a:gd name="connsiteX3" fmla="*/ 3372023 w 3372023"/>
                  <a:gd name="connsiteY3" fmla="*/ 3370554 h 3988005"/>
                  <a:gd name="connsiteX4" fmla="*/ 2754572 w 3372023"/>
                  <a:gd name="connsiteY4" fmla="*/ 3988005 h 3988005"/>
                  <a:gd name="connsiteX5" fmla="*/ 617451 w 3372023"/>
                  <a:gd name="connsiteY5" fmla="*/ 3988005 h 3988005"/>
                  <a:gd name="connsiteX6" fmla="*/ 0 w 3372023"/>
                  <a:gd name="connsiteY6" fmla="*/ 3370554 h 3988005"/>
                  <a:gd name="connsiteX7" fmla="*/ 0 w 3372023"/>
                  <a:gd name="connsiteY7" fmla="*/ 617451 h 3988005"/>
                  <a:gd name="connsiteX8" fmla="*/ 617451 w 3372023"/>
                  <a:gd name="connsiteY8" fmla="*/ 0 h 398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023" h="3988005">
                    <a:moveTo>
                      <a:pt x="617451" y="0"/>
                    </a:moveTo>
                    <a:lnTo>
                      <a:pt x="2754572" y="0"/>
                    </a:lnTo>
                    <a:cubicBezTo>
                      <a:pt x="3095581" y="0"/>
                      <a:pt x="3372023" y="276442"/>
                      <a:pt x="3372023" y="617451"/>
                    </a:cubicBezTo>
                    <a:lnTo>
                      <a:pt x="3372023" y="3370554"/>
                    </a:lnTo>
                    <a:cubicBezTo>
                      <a:pt x="3372023" y="3711563"/>
                      <a:pt x="3095581" y="3988005"/>
                      <a:pt x="2754572" y="3988005"/>
                    </a:cubicBezTo>
                    <a:lnTo>
                      <a:pt x="617451" y="3988005"/>
                    </a:lnTo>
                    <a:cubicBezTo>
                      <a:pt x="276442" y="3988005"/>
                      <a:pt x="0" y="3711563"/>
                      <a:pt x="0" y="3370554"/>
                    </a:cubicBezTo>
                    <a:lnTo>
                      <a:pt x="0" y="617451"/>
                    </a:lnTo>
                    <a:cubicBezTo>
                      <a:pt x="0" y="276442"/>
                      <a:pt x="276442" y="0"/>
                      <a:pt x="617451" y="0"/>
                    </a:cubicBezTo>
                    <a:close/>
                  </a:path>
                </a:pathLst>
              </a:custGeom>
            </p:spPr>
          </p:pic>
          <p:sp>
            <p:nvSpPr>
              <p:cNvPr id="8" name="Arrow: Right 10">
                <a:extLst>
                  <a:ext uri="{FF2B5EF4-FFF2-40B4-BE49-F238E27FC236}">
                    <a16:creationId xmlns:a16="http://schemas.microsoft.com/office/drawing/2014/main" id="{A5E3B84A-720F-DCDC-077C-C4434DA9E2D8}"/>
                  </a:ext>
                </a:extLst>
              </p:cNvPr>
              <p:cNvSpPr/>
              <p:nvPr/>
            </p:nvSpPr>
            <p:spPr>
              <a:xfrm>
                <a:off x="3820476" y="3770577"/>
                <a:ext cx="402210" cy="671563"/>
              </a:xfrm>
              <a:prstGeom prst="rightArrow">
                <a:avLst/>
              </a:prstGeom>
              <a:solidFill>
                <a:srgbClr val="08124A"/>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GILROY-SEMIBOLD" panose="00000700000000000000" pitchFamily="2" charset="-70"/>
                  <a:ea typeface="Calibri"/>
                  <a:cs typeface="Calibri"/>
                  <a:sym typeface="Calibri"/>
                </a:endParaRPr>
              </a:p>
            </p:txBody>
          </p:sp>
        </p:grpSp>
        <p:pic>
          <p:nvPicPr>
            <p:cNvPr id="9" name="Picture 8">
              <a:extLst>
                <a:ext uri="{FF2B5EF4-FFF2-40B4-BE49-F238E27FC236}">
                  <a16:creationId xmlns:a16="http://schemas.microsoft.com/office/drawing/2014/main" id="{442775EC-9342-FFC0-6A71-99A1BE589566}"/>
                </a:ext>
              </a:extLst>
            </p:cNvPr>
            <p:cNvPicPr>
              <a:picLocks noChangeAspect="1"/>
            </p:cNvPicPr>
            <p:nvPr/>
          </p:nvPicPr>
          <p:blipFill>
            <a:blip r:embed="rId3"/>
            <a:srcRect/>
            <a:stretch>
              <a:fillRect/>
            </a:stretch>
          </p:blipFill>
          <p:spPr>
            <a:xfrm>
              <a:off x="4594660" y="372718"/>
              <a:ext cx="3718742" cy="4398061"/>
            </a:xfrm>
            <a:custGeom>
              <a:avLst/>
              <a:gdLst>
                <a:gd name="connsiteX0" fmla="*/ 617440 w 3372022"/>
                <a:gd name="connsiteY0" fmla="*/ 0 h 3988004"/>
                <a:gd name="connsiteX1" fmla="*/ 2754581 w 3372022"/>
                <a:gd name="connsiteY1" fmla="*/ 0 h 3988004"/>
                <a:gd name="connsiteX2" fmla="*/ 2879009 w 3372022"/>
                <a:gd name="connsiteY2" fmla="*/ 12544 h 3988004"/>
                <a:gd name="connsiteX3" fmla="*/ 3372022 w 3372022"/>
                <a:gd name="connsiteY3" fmla="*/ 617450 h 3988004"/>
                <a:gd name="connsiteX4" fmla="*/ 3372022 w 3372022"/>
                <a:gd name="connsiteY4" fmla="*/ 3370553 h 3988004"/>
                <a:gd name="connsiteX5" fmla="*/ 2754571 w 3372022"/>
                <a:gd name="connsiteY5" fmla="*/ 3988004 h 3988004"/>
                <a:gd name="connsiteX6" fmla="*/ 617450 w 3372022"/>
                <a:gd name="connsiteY6" fmla="*/ 3988004 h 3988004"/>
                <a:gd name="connsiteX7" fmla="*/ 12544 w 3372022"/>
                <a:gd name="connsiteY7" fmla="*/ 3494991 h 3988004"/>
                <a:gd name="connsiteX8" fmla="*/ 0 w 3372022"/>
                <a:gd name="connsiteY8" fmla="*/ 3370563 h 3988004"/>
                <a:gd name="connsiteX9" fmla="*/ 0 w 3372022"/>
                <a:gd name="connsiteY9" fmla="*/ 617440 h 3988004"/>
                <a:gd name="connsiteX10" fmla="*/ 12544 w 3372022"/>
                <a:gd name="connsiteY10" fmla="*/ 493012 h 3988004"/>
                <a:gd name="connsiteX11" fmla="*/ 493012 w 3372022"/>
                <a:gd name="connsiteY11" fmla="*/ 12544 h 39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2022" h="3988004">
                  <a:moveTo>
                    <a:pt x="617440" y="0"/>
                  </a:moveTo>
                  <a:lnTo>
                    <a:pt x="2754581" y="0"/>
                  </a:lnTo>
                  <a:lnTo>
                    <a:pt x="2879009" y="12544"/>
                  </a:lnTo>
                  <a:cubicBezTo>
                    <a:pt x="3160371" y="70119"/>
                    <a:pt x="3372022" y="319067"/>
                    <a:pt x="3372022" y="617450"/>
                  </a:cubicBezTo>
                  <a:lnTo>
                    <a:pt x="3372022" y="3370553"/>
                  </a:lnTo>
                  <a:cubicBezTo>
                    <a:pt x="3372022" y="3711562"/>
                    <a:pt x="3095580" y="3988004"/>
                    <a:pt x="2754571" y="3988004"/>
                  </a:cubicBezTo>
                  <a:lnTo>
                    <a:pt x="617450" y="3988004"/>
                  </a:lnTo>
                  <a:cubicBezTo>
                    <a:pt x="319067" y="3988004"/>
                    <a:pt x="70119" y="3776353"/>
                    <a:pt x="12544" y="3494991"/>
                  </a:cubicBezTo>
                  <a:lnTo>
                    <a:pt x="0" y="3370563"/>
                  </a:lnTo>
                  <a:lnTo>
                    <a:pt x="0" y="617440"/>
                  </a:lnTo>
                  <a:lnTo>
                    <a:pt x="12544" y="493012"/>
                  </a:lnTo>
                  <a:cubicBezTo>
                    <a:pt x="61894" y="251845"/>
                    <a:pt x="251845" y="61894"/>
                    <a:pt x="493012" y="12544"/>
                  </a:cubicBezTo>
                  <a:close/>
                </a:path>
              </a:pathLst>
            </a:custGeom>
          </p:spPr>
        </p:pic>
        <p:sp>
          <p:nvSpPr>
            <p:cNvPr id="10" name="Oval 9">
              <a:extLst>
                <a:ext uri="{FF2B5EF4-FFF2-40B4-BE49-F238E27FC236}">
                  <a16:creationId xmlns:a16="http://schemas.microsoft.com/office/drawing/2014/main" id="{59134A90-CD4E-A9AF-39FD-7122D74707DB}"/>
                </a:ext>
              </a:extLst>
            </p:cNvPr>
            <p:cNvSpPr/>
            <p:nvPr/>
          </p:nvSpPr>
          <p:spPr>
            <a:xfrm>
              <a:off x="7083064" y="2423098"/>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Oval 10">
              <a:extLst>
                <a:ext uri="{FF2B5EF4-FFF2-40B4-BE49-F238E27FC236}">
                  <a16:creationId xmlns:a16="http://schemas.microsoft.com/office/drawing/2014/main" id="{3DD1C69F-E875-5972-884B-4BB25540BE83}"/>
                </a:ext>
              </a:extLst>
            </p:cNvPr>
            <p:cNvSpPr/>
            <p:nvPr/>
          </p:nvSpPr>
          <p:spPr>
            <a:xfrm>
              <a:off x="7140545" y="2124085"/>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Oval 11">
              <a:extLst>
                <a:ext uri="{FF2B5EF4-FFF2-40B4-BE49-F238E27FC236}">
                  <a16:creationId xmlns:a16="http://schemas.microsoft.com/office/drawing/2014/main" id="{09A157ED-99EA-4688-F1C0-C0594C2095BB}"/>
                </a:ext>
              </a:extLst>
            </p:cNvPr>
            <p:cNvSpPr/>
            <p:nvPr/>
          </p:nvSpPr>
          <p:spPr>
            <a:xfrm>
              <a:off x="6669853" y="2165682"/>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Oval 12">
              <a:extLst>
                <a:ext uri="{FF2B5EF4-FFF2-40B4-BE49-F238E27FC236}">
                  <a16:creationId xmlns:a16="http://schemas.microsoft.com/office/drawing/2014/main" id="{A5F08D4F-3952-92F7-58C4-4F3655C9ECC3}"/>
                </a:ext>
              </a:extLst>
            </p:cNvPr>
            <p:cNvSpPr/>
            <p:nvPr/>
          </p:nvSpPr>
          <p:spPr>
            <a:xfrm>
              <a:off x="7083064" y="2618872"/>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Oval 13">
              <a:extLst>
                <a:ext uri="{FF2B5EF4-FFF2-40B4-BE49-F238E27FC236}">
                  <a16:creationId xmlns:a16="http://schemas.microsoft.com/office/drawing/2014/main" id="{98663355-6ECC-1911-7D03-1EA400F5F2AB}"/>
                </a:ext>
              </a:extLst>
            </p:cNvPr>
            <p:cNvSpPr/>
            <p:nvPr/>
          </p:nvSpPr>
          <p:spPr>
            <a:xfrm>
              <a:off x="6867164" y="2955422"/>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5" name="Connector: Curved 28">
              <a:extLst>
                <a:ext uri="{FF2B5EF4-FFF2-40B4-BE49-F238E27FC236}">
                  <a16:creationId xmlns:a16="http://schemas.microsoft.com/office/drawing/2014/main" id="{9DCF99CE-6094-D2BC-4680-74553EE92279}"/>
                </a:ext>
              </a:extLst>
            </p:cNvPr>
            <p:cNvCxnSpPr>
              <a:cxnSpLocks/>
              <a:stCxn id="10" idx="0"/>
              <a:endCxn id="11" idx="4"/>
            </p:cNvCxnSpPr>
            <p:nvPr/>
          </p:nvCxnSpPr>
          <p:spPr>
            <a:xfrm rot="5400000" flipH="1" flipV="1">
              <a:off x="7067574" y="2292646"/>
              <a:ext cx="203424" cy="57481"/>
            </a:xfrm>
            <a:prstGeom prst="curvedConnector3">
              <a:avLst/>
            </a:prstGeom>
            <a:noFill/>
            <a:ln w="19050" cap="flat">
              <a:solidFill>
                <a:srgbClr val="FFE27C"/>
              </a:solidFill>
              <a:prstDash val="solid"/>
              <a:miter lim="800000"/>
            </a:ln>
            <a:effectLst/>
            <a:sp3d/>
          </p:spPr>
        </p:cxnSp>
        <p:sp>
          <p:nvSpPr>
            <p:cNvPr id="16" name="Oval 15">
              <a:extLst>
                <a:ext uri="{FF2B5EF4-FFF2-40B4-BE49-F238E27FC236}">
                  <a16:creationId xmlns:a16="http://schemas.microsoft.com/office/drawing/2014/main" id="{19C82144-2874-27B3-D4B0-6AC45A3220C9}"/>
                </a:ext>
              </a:extLst>
            </p:cNvPr>
            <p:cNvSpPr/>
            <p:nvPr/>
          </p:nvSpPr>
          <p:spPr>
            <a:xfrm>
              <a:off x="7083064" y="2047870"/>
              <a:ext cx="114963" cy="95589"/>
            </a:xfrm>
            <a:prstGeom prst="ellipse">
              <a:avLst/>
            </a:prstGeom>
            <a:solidFill>
              <a:srgbClr val="FFD126"/>
            </a:solidFill>
            <a:ln w="12700" cap="flat">
              <a:solidFill>
                <a:srgbClr val="FFFFFF"/>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7" name="Connector: Curved 30">
              <a:extLst>
                <a:ext uri="{FF2B5EF4-FFF2-40B4-BE49-F238E27FC236}">
                  <a16:creationId xmlns:a16="http://schemas.microsoft.com/office/drawing/2014/main" id="{8360F3FA-B3D9-B52E-DA50-B598EF930EE0}"/>
                </a:ext>
              </a:extLst>
            </p:cNvPr>
            <p:cNvCxnSpPr>
              <a:cxnSpLocks/>
              <a:stCxn id="12" idx="7"/>
              <a:endCxn id="16" idx="2"/>
            </p:cNvCxnSpPr>
            <p:nvPr/>
          </p:nvCxnSpPr>
          <p:spPr>
            <a:xfrm rot="5400000" flipH="1" flipV="1">
              <a:off x="6883514" y="1980131"/>
              <a:ext cx="84016" cy="315084"/>
            </a:xfrm>
            <a:prstGeom prst="curvedConnector2">
              <a:avLst/>
            </a:prstGeom>
            <a:noFill/>
            <a:ln w="19050" cap="flat">
              <a:solidFill>
                <a:srgbClr val="FFE27C"/>
              </a:solidFill>
              <a:prstDash val="solid"/>
              <a:miter lim="800000"/>
            </a:ln>
            <a:effectLst/>
            <a:sp3d/>
          </p:spPr>
        </p:cxnSp>
        <p:cxnSp>
          <p:nvCxnSpPr>
            <p:cNvPr id="18" name="Connector: Curved 31">
              <a:extLst>
                <a:ext uri="{FF2B5EF4-FFF2-40B4-BE49-F238E27FC236}">
                  <a16:creationId xmlns:a16="http://schemas.microsoft.com/office/drawing/2014/main" id="{7D5E6843-4880-B0BB-C3C3-8E268CA2B47E}"/>
                </a:ext>
              </a:extLst>
            </p:cNvPr>
            <p:cNvCxnSpPr>
              <a:cxnSpLocks/>
              <a:stCxn id="10" idx="4"/>
              <a:endCxn id="13" idx="0"/>
            </p:cNvCxnSpPr>
            <p:nvPr/>
          </p:nvCxnSpPr>
          <p:spPr>
            <a:xfrm rot="5400000">
              <a:off x="7090454" y="2568779"/>
              <a:ext cx="100185" cy="12700"/>
            </a:xfrm>
            <a:prstGeom prst="curvedConnector3">
              <a:avLst>
                <a:gd name="adj1" fmla="val 50000"/>
              </a:avLst>
            </a:prstGeom>
            <a:noFill/>
            <a:ln w="19050" cap="flat">
              <a:solidFill>
                <a:srgbClr val="FFE27C"/>
              </a:solidFill>
              <a:prstDash val="solid"/>
              <a:miter lim="800000"/>
            </a:ln>
            <a:effectLst/>
            <a:sp3d/>
          </p:spPr>
        </p:cxnSp>
        <p:cxnSp>
          <p:nvCxnSpPr>
            <p:cNvPr id="19" name="Connector: Curved 32">
              <a:extLst>
                <a:ext uri="{FF2B5EF4-FFF2-40B4-BE49-F238E27FC236}">
                  <a16:creationId xmlns:a16="http://schemas.microsoft.com/office/drawing/2014/main" id="{AD2766A3-7BA8-7FB2-6821-DCB798B9DAC4}"/>
                </a:ext>
              </a:extLst>
            </p:cNvPr>
            <p:cNvCxnSpPr>
              <a:cxnSpLocks/>
              <a:stCxn id="14" idx="7"/>
              <a:endCxn id="13" idx="4"/>
            </p:cNvCxnSpPr>
            <p:nvPr/>
          </p:nvCxnSpPr>
          <p:spPr>
            <a:xfrm rot="5400000" flipH="1" flipV="1">
              <a:off x="6925438" y="2754314"/>
              <a:ext cx="254960" cy="175255"/>
            </a:xfrm>
            <a:prstGeom prst="curvedConnector3">
              <a:avLst>
                <a:gd name="adj1" fmla="val 50000"/>
              </a:avLst>
            </a:prstGeom>
            <a:noFill/>
            <a:ln w="19050" cap="flat">
              <a:solidFill>
                <a:srgbClr val="FFE27C"/>
              </a:solidFill>
              <a:prstDash val="solid"/>
              <a:miter lim="800000"/>
            </a:ln>
            <a:effectLst/>
            <a:sp3d/>
          </p:spPr>
        </p:cxnSp>
        <p:cxnSp>
          <p:nvCxnSpPr>
            <p:cNvPr id="20" name="Connector: Curved 33">
              <a:extLst>
                <a:ext uri="{FF2B5EF4-FFF2-40B4-BE49-F238E27FC236}">
                  <a16:creationId xmlns:a16="http://schemas.microsoft.com/office/drawing/2014/main" id="{E62273FC-98CE-E4E9-03CD-5E0EA5A15181}"/>
                </a:ext>
              </a:extLst>
            </p:cNvPr>
            <p:cNvCxnSpPr>
              <a:cxnSpLocks/>
              <a:stCxn id="12" idx="3"/>
            </p:cNvCxnSpPr>
            <p:nvPr/>
          </p:nvCxnSpPr>
          <p:spPr>
            <a:xfrm rot="5400000">
              <a:off x="6475393" y="2307390"/>
              <a:ext cx="271415" cy="151178"/>
            </a:xfrm>
            <a:prstGeom prst="curvedConnector3">
              <a:avLst/>
            </a:prstGeom>
            <a:noFill/>
            <a:ln w="19050" cap="flat">
              <a:solidFill>
                <a:srgbClr val="FFE27C"/>
              </a:solidFill>
              <a:prstDash val="solid"/>
              <a:miter lim="800000"/>
              <a:tailEnd type="triangle"/>
            </a:ln>
            <a:effectLst/>
            <a:sp3d/>
          </p:spPr>
        </p:cxnSp>
        <p:cxnSp>
          <p:nvCxnSpPr>
            <p:cNvPr id="21" name="Connector: Curved 34">
              <a:extLst>
                <a:ext uri="{FF2B5EF4-FFF2-40B4-BE49-F238E27FC236}">
                  <a16:creationId xmlns:a16="http://schemas.microsoft.com/office/drawing/2014/main" id="{B457BF77-F810-A8E2-D8EE-CF97A8E12B16}"/>
                </a:ext>
              </a:extLst>
            </p:cNvPr>
            <p:cNvCxnSpPr>
              <a:cxnSpLocks/>
              <a:stCxn id="14" idx="2"/>
            </p:cNvCxnSpPr>
            <p:nvPr/>
          </p:nvCxnSpPr>
          <p:spPr>
            <a:xfrm rot="10800000" flipV="1">
              <a:off x="6640318" y="3003216"/>
              <a:ext cx="226846" cy="33795"/>
            </a:xfrm>
            <a:prstGeom prst="curvedConnector3">
              <a:avLst>
                <a:gd name="adj1" fmla="val 50000"/>
              </a:avLst>
            </a:prstGeom>
            <a:noFill/>
            <a:ln w="19050" cap="flat">
              <a:solidFill>
                <a:srgbClr val="FFE27C"/>
              </a:solidFill>
              <a:prstDash val="solid"/>
              <a:miter lim="800000"/>
              <a:tailEnd type="triangle"/>
            </a:ln>
            <a:effectLst/>
            <a:sp3d/>
          </p:spPr>
        </p:cxnSp>
        <p:cxnSp>
          <p:nvCxnSpPr>
            <p:cNvPr id="22" name="Connector: Curved 35">
              <a:extLst>
                <a:ext uri="{FF2B5EF4-FFF2-40B4-BE49-F238E27FC236}">
                  <a16:creationId xmlns:a16="http://schemas.microsoft.com/office/drawing/2014/main" id="{D264E59A-ADCD-9CD8-336F-46C2BC187099}"/>
                </a:ext>
              </a:extLst>
            </p:cNvPr>
            <p:cNvCxnSpPr>
              <a:cxnSpLocks/>
              <a:stCxn id="14" idx="3"/>
            </p:cNvCxnSpPr>
            <p:nvPr/>
          </p:nvCxnSpPr>
          <p:spPr>
            <a:xfrm rot="5400000">
              <a:off x="6762160" y="3067570"/>
              <a:ext cx="152398" cy="91282"/>
            </a:xfrm>
            <a:prstGeom prst="curvedConnector3">
              <a:avLst>
                <a:gd name="adj1" fmla="val 50000"/>
              </a:avLst>
            </a:prstGeom>
            <a:noFill/>
            <a:ln w="19050" cap="flat">
              <a:solidFill>
                <a:srgbClr val="FFE27C"/>
              </a:solidFill>
              <a:prstDash val="solid"/>
              <a:miter lim="800000"/>
              <a:tailEnd type="triangle"/>
            </a:ln>
            <a:effectLst/>
            <a:sp3d/>
          </p:spPr>
        </p:cxnSp>
        <p:cxnSp>
          <p:nvCxnSpPr>
            <p:cNvPr id="23" name="Connector: Curved 36">
              <a:extLst>
                <a:ext uri="{FF2B5EF4-FFF2-40B4-BE49-F238E27FC236}">
                  <a16:creationId xmlns:a16="http://schemas.microsoft.com/office/drawing/2014/main" id="{4AEC7C65-4E5C-BB4D-6526-771A29520C8F}"/>
                </a:ext>
              </a:extLst>
            </p:cNvPr>
            <p:cNvCxnSpPr>
              <a:cxnSpLocks/>
            </p:cNvCxnSpPr>
            <p:nvPr/>
          </p:nvCxnSpPr>
          <p:spPr>
            <a:xfrm rot="16200000" flipH="1">
              <a:off x="6864194" y="3138772"/>
              <a:ext cx="191695" cy="44172"/>
            </a:xfrm>
            <a:prstGeom prst="curvedConnector3">
              <a:avLst>
                <a:gd name="adj1" fmla="val 50000"/>
              </a:avLst>
            </a:prstGeom>
            <a:noFill/>
            <a:ln w="19050" cap="flat">
              <a:solidFill>
                <a:srgbClr val="FFE27C"/>
              </a:solidFill>
              <a:prstDash val="solid"/>
              <a:miter lim="800000"/>
              <a:tailEnd type="triangle"/>
            </a:ln>
            <a:effectLst/>
            <a:sp3d/>
          </p:spPr>
        </p:cxnSp>
      </p:grpSp>
    </p:spTree>
    <p:extLst>
      <p:ext uri="{BB962C8B-B14F-4D97-AF65-F5344CB8AC3E}">
        <p14:creationId xmlns:p14="http://schemas.microsoft.com/office/powerpoint/2010/main" val="218730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AB02DC-21F9-B3DC-1B70-18451E62014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F954A98-EF72-C2AF-F261-21AF237383BD}"/>
              </a:ext>
            </a:extLst>
          </p:cNvPr>
          <p:cNvSpPr>
            <a:spLocks noGrp="1"/>
          </p:cNvSpPr>
          <p:nvPr>
            <p:ph type="sldNum" sz="quarter" idx="4"/>
          </p:nvPr>
        </p:nvSpPr>
        <p:spPr/>
        <p:txBody>
          <a:bodyPr/>
          <a:lstStyle/>
          <a:p>
            <a:fld id="{9E7CA0F2-EE66-4F60-8C00-E0BE38E7AEC5}" type="slidenum">
              <a:rPr lang="en-GB" smtClean="0"/>
              <a:pPr/>
              <a:t>14</a:t>
            </a:fld>
            <a:endParaRPr lang="en-GB" dirty="0"/>
          </a:p>
        </p:txBody>
      </p:sp>
      <p:sp>
        <p:nvSpPr>
          <p:cNvPr id="4" name="Title 3">
            <a:extLst>
              <a:ext uri="{FF2B5EF4-FFF2-40B4-BE49-F238E27FC236}">
                <a16:creationId xmlns:a16="http://schemas.microsoft.com/office/drawing/2014/main" id="{F61FD60E-DC7E-A832-63AD-541C9C3F533D}"/>
              </a:ext>
            </a:extLst>
          </p:cNvPr>
          <p:cNvSpPr>
            <a:spLocks noGrp="1"/>
          </p:cNvSpPr>
          <p:nvPr>
            <p:ph type="title"/>
          </p:nvPr>
        </p:nvSpPr>
        <p:spPr/>
        <p:txBody>
          <a:bodyPr/>
          <a:lstStyle/>
          <a:p>
            <a:r>
              <a:rPr lang="en-US" dirty="0"/>
              <a:t>Lat-</a:t>
            </a:r>
            <a:r>
              <a:rPr lang="en-US" dirty="0" err="1"/>
              <a:t>LitQN</a:t>
            </a:r>
            <a:r>
              <a:rPr lang="en-US" dirty="0"/>
              <a:t> Partners</a:t>
            </a:r>
          </a:p>
        </p:txBody>
      </p:sp>
      <p:sp>
        <p:nvSpPr>
          <p:cNvPr id="5" name="Slide Number Placeholder 4">
            <a:extLst>
              <a:ext uri="{FF2B5EF4-FFF2-40B4-BE49-F238E27FC236}">
                <a16:creationId xmlns:a16="http://schemas.microsoft.com/office/drawing/2014/main" id="{C4687B28-91EF-F164-69D7-97630924C49A}"/>
              </a:ext>
            </a:extLst>
          </p:cNvPr>
          <p:cNvSpPr txBox="1">
            <a:spLocks/>
          </p:cNvSpPr>
          <p:nvPr/>
        </p:nvSpPr>
        <p:spPr>
          <a:xfrm>
            <a:off x="6524061" y="5404629"/>
            <a:ext cx="2088094" cy="288902"/>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400">
              <a:defRPr/>
            </a:pPr>
            <a:fld id="{014B5A3C-6848-499C-9C99-F3CF02097607}" type="slidenum">
              <a:rPr lang="lv-LV" sz="1050" smtClean="0">
                <a:solidFill>
                  <a:prstClr val="white">
                    <a:lumMod val="65000"/>
                  </a:prstClr>
                </a:solidFill>
                <a:latin typeface="Aptos" panose="02110004020202020204"/>
              </a:rPr>
              <a:pPr algn="r" defTabSz="914400">
                <a:defRPr/>
              </a:pPr>
              <a:t>14</a:t>
            </a:fld>
            <a:endParaRPr lang="lv-LV" sz="1050">
              <a:solidFill>
                <a:prstClr val="white">
                  <a:lumMod val="65000"/>
                </a:prstClr>
              </a:solidFill>
              <a:latin typeface="Aptos" panose="02110004020202020204"/>
            </a:endParaRPr>
          </a:p>
        </p:txBody>
      </p:sp>
      <p:grpSp>
        <p:nvGrpSpPr>
          <p:cNvPr id="6" name="Group 5">
            <a:extLst>
              <a:ext uri="{FF2B5EF4-FFF2-40B4-BE49-F238E27FC236}">
                <a16:creationId xmlns:a16="http://schemas.microsoft.com/office/drawing/2014/main" id="{1BFFBB47-FF0D-4EDF-F049-10CCAEBC4737}"/>
              </a:ext>
            </a:extLst>
          </p:cNvPr>
          <p:cNvGrpSpPr/>
          <p:nvPr/>
        </p:nvGrpSpPr>
        <p:grpSpPr>
          <a:xfrm>
            <a:off x="259077" y="674846"/>
            <a:ext cx="8621486" cy="4055342"/>
            <a:chOff x="392400" y="1397725"/>
            <a:chExt cx="11594878" cy="5049494"/>
          </a:xfrm>
        </p:grpSpPr>
        <p:pic>
          <p:nvPicPr>
            <p:cNvPr id="7" name="Picture 6" descr="A black and white logo&#10;&#10;AI-generated content may be incorrect.">
              <a:extLst>
                <a:ext uri="{FF2B5EF4-FFF2-40B4-BE49-F238E27FC236}">
                  <a16:creationId xmlns:a16="http://schemas.microsoft.com/office/drawing/2014/main" id="{7205DFBB-C1DA-3165-4119-F9F4E277FA99}"/>
                </a:ext>
              </a:extLst>
            </p:cNvPr>
            <p:cNvPicPr>
              <a:picLocks noChangeAspect="1"/>
            </p:cNvPicPr>
            <p:nvPr/>
          </p:nvPicPr>
          <p:blipFill>
            <a:blip r:embed="rId3"/>
            <a:stretch>
              <a:fillRect/>
            </a:stretch>
          </p:blipFill>
          <p:spPr>
            <a:xfrm>
              <a:off x="617999" y="1397725"/>
              <a:ext cx="1801099" cy="1801099"/>
            </a:xfrm>
            <a:prstGeom prst="rect">
              <a:avLst/>
            </a:prstGeom>
          </p:spPr>
        </p:pic>
        <p:sp>
          <p:nvSpPr>
            <p:cNvPr id="8" name="Rounded Rectangle 16">
              <a:extLst>
                <a:ext uri="{FF2B5EF4-FFF2-40B4-BE49-F238E27FC236}">
                  <a16:creationId xmlns:a16="http://schemas.microsoft.com/office/drawing/2014/main" id="{B941D33C-BF75-4837-2C43-5361107D2AD7}"/>
                </a:ext>
              </a:extLst>
            </p:cNvPr>
            <p:cNvSpPr/>
            <p:nvPr/>
          </p:nvSpPr>
          <p:spPr>
            <a:xfrm>
              <a:off x="2728045" y="2881325"/>
              <a:ext cx="2252298" cy="3565893"/>
            </a:xfrm>
            <a:prstGeom prst="roundRect">
              <a:avLst>
                <a:gd name="adj" fmla="val 17187"/>
              </a:avLst>
            </a:prstGeom>
            <a:solidFill>
              <a:srgbClr val="FFE27C"/>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a:ln>
                    <a:noFill/>
                  </a:ln>
                  <a:solidFill>
                    <a:srgbClr val="000000"/>
                  </a:solidFill>
                  <a:effectLst/>
                  <a:uLnTx/>
                  <a:uFillTx/>
                  <a:latin typeface="Arial" panose="020B0604020202020204"/>
                  <a:ea typeface="+mn-ea"/>
                  <a:cs typeface="+mn-cs"/>
                </a:rPr>
                <a:t>KTU (LT)</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err="1">
                  <a:ln>
                    <a:noFill/>
                  </a:ln>
                  <a:solidFill>
                    <a:srgbClr val="000000"/>
                  </a:solidFill>
                  <a:effectLst/>
                  <a:uLnTx/>
                  <a:uFillTx/>
                  <a:latin typeface="Arial" panose="020B0604020202020204"/>
                  <a:ea typeface="+mn-ea"/>
                  <a:cs typeface="+mn-cs"/>
                </a:rPr>
                <a:t>Academic</a:t>
              </a:r>
              <a:r>
                <a:rPr kumimoji="0" lang="lv-LV" sz="1400" b="1"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400" b="1" i="0" u="none" strike="noStrike" kern="0" cap="none" spc="0" normalizeH="0" baseline="0" noProof="0" err="1">
                  <a:ln>
                    <a:noFill/>
                  </a:ln>
                  <a:solidFill>
                    <a:srgbClr val="000000"/>
                  </a:solidFill>
                  <a:effectLst/>
                  <a:uLnTx/>
                  <a:uFillTx/>
                  <a:latin typeface="Arial" panose="020B0604020202020204"/>
                  <a:ea typeface="+mn-ea"/>
                  <a:cs typeface="+mn-cs"/>
                </a:rPr>
                <a:t>partner</a:t>
              </a:r>
              <a:endParaRPr kumimoji="0" lang="en-US" sz="1400" b="1"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br>
                <a:rPr kumimoji="0" lang="lv-LV" sz="1200" b="1" i="0" u="none" strike="noStrike" kern="0" cap="none" spc="0" normalizeH="0" baseline="0" noProof="0">
                  <a:ln>
                    <a:noFill/>
                  </a:ln>
                  <a:solidFill>
                    <a:srgbClr val="131313"/>
                  </a:solidFill>
                  <a:effectLst/>
                  <a:uLnTx/>
                  <a:uFillTx/>
                  <a:latin typeface="Arial" panose="020B0604020202020204"/>
                  <a:ea typeface="+mn-ea"/>
                  <a:cs typeface="+mn-cs"/>
                </a:rPr>
              </a:b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Responsible</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KMS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cross-border</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link</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data</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processing</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and</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systems</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integration</a:t>
              </a:r>
              <a:endParaRPr kumimoji="0" lang="lv-LV" sz="12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 name="Rounded Rectangle 18">
              <a:extLst>
                <a:ext uri="{FF2B5EF4-FFF2-40B4-BE49-F238E27FC236}">
                  <a16:creationId xmlns:a16="http://schemas.microsoft.com/office/drawing/2014/main" id="{07634EFC-6525-EE5F-B4E5-49459BFA4A33}"/>
                </a:ext>
              </a:extLst>
            </p:cNvPr>
            <p:cNvSpPr/>
            <p:nvPr/>
          </p:nvSpPr>
          <p:spPr>
            <a:xfrm>
              <a:off x="392400" y="2881326"/>
              <a:ext cx="2252298" cy="3565892"/>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Tet</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(LV)</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Coordinator</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industry</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partner</a:t>
              </a:r>
              <a:b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br>
              <a:br>
                <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rPr>
              </a:b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Responsible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Cross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border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QKD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link</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development</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Passive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infra</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LV &amp; LT</a:t>
              </a:r>
              <a:endPar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 name="Rounded Rectangle 16">
              <a:extLst>
                <a:ext uri="{FF2B5EF4-FFF2-40B4-BE49-F238E27FC236}">
                  <a16:creationId xmlns:a16="http://schemas.microsoft.com/office/drawing/2014/main" id="{ED3E09A2-3447-96AF-56B7-301E2A7AB417}"/>
                </a:ext>
              </a:extLst>
            </p:cNvPr>
            <p:cNvSpPr/>
            <p:nvPr/>
          </p:nvSpPr>
          <p:spPr>
            <a:xfrm>
              <a:off x="7399335" y="2881324"/>
              <a:ext cx="2252299" cy="3565895"/>
            </a:xfrm>
            <a:prstGeom prst="roundRect">
              <a:avLst>
                <a:gd name="adj" fmla="val 17187"/>
              </a:avLst>
            </a:prstGeom>
            <a:solidFill>
              <a:srgbClr val="FFE27C"/>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600" b="1" i="0" u="none" strike="noStrike" kern="0" cap="none" spc="0" normalizeH="0" baseline="0" noProof="0" dirty="0">
                  <a:ln>
                    <a:noFill/>
                  </a:ln>
                  <a:solidFill>
                    <a:srgbClr val="000000"/>
                  </a:solidFill>
                  <a:effectLst/>
                  <a:uLnTx/>
                  <a:uFillTx/>
                  <a:latin typeface="Arial" panose="020B0604020202020204"/>
                  <a:ea typeface="+mn-ea"/>
                  <a:cs typeface="+mn-cs"/>
                </a:rPr>
                <a:t>VU (LT)</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000000"/>
                  </a:solidFill>
                  <a:effectLst/>
                  <a:uLnTx/>
                  <a:uFillTx/>
                  <a:latin typeface="Arial" panose="020B0604020202020204"/>
                  <a:ea typeface="+mn-ea"/>
                  <a:cs typeface="+mn-cs"/>
                </a:rPr>
                <a:t>Academic</a:t>
              </a:r>
              <a:r>
                <a:rPr kumimoji="0" lang="lv-LV" sz="1400" b="1"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000000"/>
                  </a:solidFill>
                  <a:effectLst/>
                  <a:uLnTx/>
                  <a:uFillTx/>
                  <a:latin typeface="Arial" panose="020B0604020202020204"/>
                  <a:ea typeface="+mn-ea"/>
                  <a:cs typeface="+mn-cs"/>
                </a:rPr>
                <a:t>partner</a:t>
              </a:r>
              <a:endParaRPr kumimoji="0" lang="en-US" sz="16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br>
                <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rPr>
              </a:b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Responsible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Recommendations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Lat</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LitQN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QKD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connection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to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panEU</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networks</a:t>
              </a:r>
              <a:endPar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 name="Rounded Rectangle 18">
              <a:extLst>
                <a:ext uri="{FF2B5EF4-FFF2-40B4-BE49-F238E27FC236}">
                  <a16:creationId xmlns:a16="http://schemas.microsoft.com/office/drawing/2014/main" id="{9CDFB64C-C2F3-2AC6-597B-B06563CCFBBE}"/>
                </a:ext>
              </a:extLst>
            </p:cNvPr>
            <p:cNvSpPr/>
            <p:nvPr/>
          </p:nvSpPr>
          <p:spPr>
            <a:xfrm>
              <a:off x="5063690" y="2881324"/>
              <a:ext cx="2252298" cy="3565893"/>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IMCS UL (LV)</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Academic</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partner</a:t>
              </a:r>
              <a:b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br>
              <a:br>
                <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rPr>
              </a:b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Responsible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Technical</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interoperability</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requirements</a:t>
              </a:r>
              <a:endPar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Fesibility</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study</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on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OGS</a:t>
              </a:r>
            </a:p>
          </p:txBody>
        </p:sp>
        <p:sp>
          <p:nvSpPr>
            <p:cNvPr id="12" name="Rounded Rectangle 18">
              <a:extLst>
                <a:ext uri="{FF2B5EF4-FFF2-40B4-BE49-F238E27FC236}">
                  <a16:creationId xmlns:a16="http://schemas.microsoft.com/office/drawing/2014/main" id="{1F88A719-883D-84EB-2C1D-815B586DF3FB}"/>
                </a:ext>
              </a:extLst>
            </p:cNvPr>
            <p:cNvSpPr/>
            <p:nvPr/>
          </p:nvSpPr>
          <p:spPr>
            <a:xfrm>
              <a:off x="392400" y="1397726"/>
              <a:ext cx="2252298" cy="5049491"/>
            </a:xfrm>
            <a:prstGeom prst="roundRect">
              <a:avLst>
                <a:gd name="adj" fmla="val 17187"/>
              </a:avLst>
            </a:prstGeom>
            <a:noFill/>
            <a:ln w="12700" cap="flat" cmpd="sng" algn="ctr">
              <a:solidFill>
                <a:srgbClr val="FFD126"/>
              </a:solid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13" name="Picture 2" descr="LUMII">
              <a:extLst>
                <a:ext uri="{FF2B5EF4-FFF2-40B4-BE49-F238E27FC236}">
                  <a16:creationId xmlns:a16="http://schemas.microsoft.com/office/drawing/2014/main" id="{BBFDD0E7-4626-AF3C-7EBB-FAA102A7A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248" y="2153536"/>
              <a:ext cx="1913182" cy="28947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8">
              <a:extLst>
                <a:ext uri="{FF2B5EF4-FFF2-40B4-BE49-F238E27FC236}">
                  <a16:creationId xmlns:a16="http://schemas.microsoft.com/office/drawing/2014/main" id="{0603D3B5-C63D-0918-3805-29A2DD72B77B}"/>
                </a:ext>
              </a:extLst>
            </p:cNvPr>
            <p:cNvSpPr/>
            <p:nvPr/>
          </p:nvSpPr>
          <p:spPr>
            <a:xfrm>
              <a:off x="5063690" y="1397725"/>
              <a:ext cx="2252298" cy="5049491"/>
            </a:xfrm>
            <a:prstGeom prst="roundRect">
              <a:avLst>
                <a:gd name="adj" fmla="val 17187"/>
              </a:avLst>
            </a:prstGeom>
            <a:noFill/>
            <a:ln w="12700" cap="flat" cmpd="sng" algn="ctr">
              <a:solidFill>
                <a:srgbClr val="FFD126"/>
              </a:solid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15" name="Picture 4">
              <a:extLst>
                <a:ext uri="{FF2B5EF4-FFF2-40B4-BE49-F238E27FC236}">
                  <a16:creationId xmlns:a16="http://schemas.microsoft.com/office/drawing/2014/main" id="{37454452-0B7D-1EBE-D96E-EB607E806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212" y="1854017"/>
              <a:ext cx="1578293" cy="88851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8">
              <a:extLst>
                <a:ext uri="{FF2B5EF4-FFF2-40B4-BE49-F238E27FC236}">
                  <a16:creationId xmlns:a16="http://schemas.microsoft.com/office/drawing/2014/main" id="{07C45BD4-1783-86F0-55C8-2BF8CF1CA2BF}"/>
                </a:ext>
              </a:extLst>
            </p:cNvPr>
            <p:cNvSpPr/>
            <p:nvPr/>
          </p:nvSpPr>
          <p:spPr>
            <a:xfrm>
              <a:off x="2728045" y="1397725"/>
              <a:ext cx="2252298" cy="5049490"/>
            </a:xfrm>
            <a:prstGeom prst="roundRect">
              <a:avLst>
                <a:gd name="adj" fmla="val 17187"/>
              </a:avLst>
            </a:prstGeom>
            <a:noFill/>
            <a:ln w="12700" cap="flat" cmpd="sng" algn="ctr">
              <a:solidFill>
                <a:srgbClr val="FFE27C"/>
              </a:solid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17" name="Picture 6" descr="Brand Style Guidelines of the University">
              <a:extLst>
                <a:ext uri="{FF2B5EF4-FFF2-40B4-BE49-F238E27FC236}">
                  <a16:creationId xmlns:a16="http://schemas.microsoft.com/office/drawing/2014/main" id="{1E7BBBC0-F96A-1064-5B77-77DE53AEE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5210" y="1747435"/>
              <a:ext cx="1900548" cy="110167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8">
              <a:extLst>
                <a:ext uri="{FF2B5EF4-FFF2-40B4-BE49-F238E27FC236}">
                  <a16:creationId xmlns:a16="http://schemas.microsoft.com/office/drawing/2014/main" id="{15534F42-3940-F746-6083-FB5043F883CD}"/>
                </a:ext>
              </a:extLst>
            </p:cNvPr>
            <p:cNvSpPr/>
            <p:nvPr/>
          </p:nvSpPr>
          <p:spPr>
            <a:xfrm>
              <a:off x="7399335" y="1397725"/>
              <a:ext cx="2252298" cy="5049490"/>
            </a:xfrm>
            <a:prstGeom prst="roundRect">
              <a:avLst>
                <a:gd name="adj" fmla="val 17187"/>
              </a:avLst>
            </a:prstGeom>
            <a:noFill/>
            <a:ln w="12700" cap="flat" cmpd="sng" algn="ctr">
              <a:solidFill>
                <a:srgbClr val="FFE27C"/>
              </a:solid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F7477D8E-E89E-594F-DB38-5FF796F3D035}"/>
                </a:ext>
              </a:extLst>
            </p:cNvPr>
            <p:cNvSpPr/>
            <p:nvPr/>
          </p:nvSpPr>
          <p:spPr>
            <a:xfrm>
              <a:off x="9734980" y="2881324"/>
              <a:ext cx="2252298" cy="3565893"/>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GEANT (NL)</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Associated</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partner</a:t>
              </a:r>
              <a:b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br>
              <a:br>
                <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rPr>
              </a:b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Responsible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Development</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of</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roadmap</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for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QKD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use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EU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academic</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network</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p>
          </p:txBody>
        </p:sp>
        <p:sp>
          <p:nvSpPr>
            <p:cNvPr id="20" name="Rounded Rectangle 18">
              <a:extLst>
                <a:ext uri="{FF2B5EF4-FFF2-40B4-BE49-F238E27FC236}">
                  <a16:creationId xmlns:a16="http://schemas.microsoft.com/office/drawing/2014/main" id="{8B2D3FEA-3E11-C0BE-54EC-6FC71568E1BE}"/>
                </a:ext>
              </a:extLst>
            </p:cNvPr>
            <p:cNvSpPr/>
            <p:nvPr/>
          </p:nvSpPr>
          <p:spPr>
            <a:xfrm>
              <a:off x="9734980" y="1397725"/>
              <a:ext cx="2252298" cy="5049491"/>
            </a:xfrm>
            <a:prstGeom prst="roundRect">
              <a:avLst>
                <a:gd name="adj" fmla="val 17187"/>
              </a:avLst>
            </a:prstGeom>
            <a:noFill/>
            <a:ln w="12700" cap="flat" cmpd="sng" algn="ctr">
              <a:solidFill>
                <a:srgbClr val="FFD126"/>
              </a:solid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21" name="Picture 2" descr="GEANT VERENIGING (GEANT) - EBSI-VECTOR">
              <a:extLst>
                <a:ext uri="{FF2B5EF4-FFF2-40B4-BE49-F238E27FC236}">
                  <a16:creationId xmlns:a16="http://schemas.microsoft.com/office/drawing/2014/main" id="{CC4EF61D-2A9F-BA82-D9D6-0517517E6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9874" y="1645298"/>
              <a:ext cx="1534127" cy="10164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6534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48CEB1-E751-30F5-E195-6696ED4E76B3}"/>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4C82C23-9DBE-CC9E-F7D3-58A794B97934}"/>
              </a:ext>
            </a:extLst>
          </p:cNvPr>
          <p:cNvSpPr>
            <a:spLocks noGrp="1"/>
          </p:cNvSpPr>
          <p:nvPr>
            <p:ph type="sldNum" sz="quarter" idx="4"/>
          </p:nvPr>
        </p:nvSpPr>
        <p:spPr/>
        <p:txBody>
          <a:bodyPr/>
          <a:lstStyle/>
          <a:p>
            <a:fld id="{9E7CA0F2-EE66-4F60-8C00-E0BE38E7AEC5}" type="slidenum">
              <a:rPr lang="en-GB" smtClean="0"/>
              <a:pPr/>
              <a:t>15</a:t>
            </a:fld>
            <a:endParaRPr lang="en-GB" dirty="0"/>
          </a:p>
        </p:txBody>
      </p:sp>
      <p:sp>
        <p:nvSpPr>
          <p:cNvPr id="4" name="Title 3">
            <a:extLst>
              <a:ext uri="{FF2B5EF4-FFF2-40B4-BE49-F238E27FC236}">
                <a16:creationId xmlns:a16="http://schemas.microsoft.com/office/drawing/2014/main" id="{430FE99F-21EC-455A-27F6-737977D0CA8F}"/>
              </a:ext>
            </a:extLst>
          </p:cNvPr>
          <p:cNvSpPr>
            <a:spLocks noGrp="1"/>
          </p:cNvSpPr>
          <p:nvPr>
            <p:ph type="title"/>
          </p:nvPr>
        </p:nvSpPr>
        <p:spPr/>
        <p:txBody>
          <a:bodyPr/>
          <a:lstStyle/>
          <a:p>
            <a:r>
              <a:rPr lang="en-US" dirty="0"/>
              <a:t>Planned Results</a:t>
            </a:r>
          </a:p>
        </p:txBody>
      </p:sp>
      <p:grpSp>
        <p:nvGrpSpPr>
          <p:cNvPr id="17" name="Group 16">
            <a:extLst>
              <a:ext uri="{FF2B5EF4-FFF2-40B4-BE49-F238E27FC236}">
                <a16:creationId xmlns:a16="http://schemas.microsoft.com/office/drawing/2014/main" id="{ADA52A19-DAF5-D7B2-1333-FF18FDBE5C22}"/>
              </a:ext>
            </a:extLst>
          </p:cNvPr>
          <p:cNvGrpSpPr/>
          <p:nvPr/>
        </p:nvGrpSpPr>
        <p:grpSpPr>
          <a:xfrm>
            <a:off x="281261" y="822021"/>
            <a:ext cx="8439238" cy="3891352"/>
            <a:chOff x="421852" y="1889115"/>
            <a:chExt cx="11377749" cy="4397385"/>
          </a:xfrm>
        </p:grpSpPr>
        <p:sp>
          <p:nvSpPr>
            <p:cNvPr id="5" name="Rounded Rectangle 16">
              <a:extLst>
                <a:ext uri="{FF2B5EF4-FFF2-40B4-BE49-F238E27FC236}">
                  <a16:creationId xmlns:a16="http://schemas.microsoft.com/office/drawing/2014/main" id="{3D045337-B1DB-907B-407E-F3654DE46BCE}"/>
                </a:ext>
              </a:extLst>
            </p:cNvPr>
            <p:cNvSpPr/>
            <p:nvPr/>
          </p:nvSpPr>
          <p:spPr>
            <a:xfrm>
              <a:off x="421852" y="1889115"/>
              <a:ext cx="3702940" cy="2121108"/>
            </a:xfrm>
            <a:prstGeom prst="roundRect">
              <a:avLst>
                <a:gd name="adj" fmla="val 17187"/>
              </a:avLst>
            </a:prstGeom>
            <a:solidFill>
              <a:srgbClr val="FFE27C"/>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err="1">
                  <a:ln>
                    <a:noFill/>
                  </a:ln>
                  <a:solidFill>
                    <a:srgbClr val="000000"/>
                  </a:solidFill>
                  <a:effectLst/>
                  <a:uLnTx/>
                  <a:uFillTx/>
                  <a:latin typeface="Arial" panose="020B0604020202020204"/>
                  <a:ea typeface="+mn-ea"/>
                  <a:cs typeface="+mn-cs"/>
                </a:rPr>
                <a:t>Cross-border</a:t>
              </a:r>
              <a:r>
                <a:rPr kumimoji="0" lang="lv-LV" sz="1400" b="1" i="0" u="none" strike="noStrike" kern="0" cap="none" spc="0" normalizeH="0" baseline="0" noProof="0">
                  <a:ln>
                    <a:noFill/>
                  </a:ln>
                  <a:solidFill>
                    <a:srgbClr val="000000"/>
                  </a:solidFill>
                  <a:effectLst/>
                  <a:uLnTx/>
                  <a:uFillTx/>
                  <a:latin typeface="Arial" panose="020B0604020202020204"/>
                  <a:ea typeface="+mn-ea"/>
                  <a:cs typeface="+mn-cs"/>
                </a:rPr>
                <a:t> </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a:ln>
                    <a:noFill/>
                  </a:ln>
                  <a:solidFill>
                    <a:srgbClr val="000000"/>
                  </a:solidFill>
                  <a:effectLst/>
                  <a:uLnTx/>
                  <a:uFillTx/>
                  <a:latin typeface="Arial" panose="020B0604020202020204"/>
                  <a:ea typeface="+mn-ea"/>
                  <a:cs typeface="+mn-cs"/>
                </a:rPr>
                <a:t>QCI </a:t>
              </a:r>
              <a:r>
                <a:rPr kumimoji="0" lang="lv-LV" sz="1400" b="1" i="0" u="none" strike="noStrike" kern="0" cap="none" spc="0" normalizeH="0" baseline="0" noProof="0" err="1">
                  <a:ln>
                    <a:noFill/>
                  </a:ln>
                  <a:solidFill>
                    <a:srgbClr val="000000"/>
                  </a:solidFill>
                  <a:effectLst/>
                  <a:uLnTx/>
                  <a:uFillTx/>
                  <a:latin typeface="Arial" panose="020B0604020202020204"/>
                  <a:ea typeface="+mn-ea"/>
                  <a:cs typeface="+mn-cs"/>
                </a:rPr>
                <a:t>backbone</a:t>
              </a:r>
              <a:endParaRPr kumimoji="0" lang="en-US" sz="1400" b="1"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br>
                <a:rPr kumimoji="0" lang="en-GB" sz="1000" b="0" i="0" u="none" strike="noStrike" kern="0" cap="none" spc="0" normalizeH="0" baseline="0" noProof="0">
                  <a:ln>
                    <a:noFill/>
                  </a:ln>
                  <a:solidFill>
                    <a:srgbClr val="000000"/>
                  </a:solidFill>
                  <a:effectLst/>
                  <a:uLnTx/>
                  <a:uFillTx/>
                  <a:latin typeface="Arial" panose="020B0604020202020204"/>
                  <a:ea typeface="+mn-ea"/>
                  <a:cs typeface="+mn-cs"/>
                </a:rPr>
              </a:br>
              <a:r>
                <a:rPr kumimoji="0" lang="lv-LV" sz="1600" b="0" i="0" u="none" strike="noStrike" kern="0" cap="none" spc="0" normalizeH="0" baseline="0" noProof="0">
                  <a:ln>
                    <a:noFill/>
                  </a:ln>
                  <a:solidFill>
                    <a:srgbClr val="000000"/>
                  </a:solidFill>
                  <a:effectLst/>
                  <a:uLnTx/>
                  <a:uFillTx/>
                  <a:latin typeface="Arial" panose="020B0604020202020204"/>
                  <a:ea typeface="+mn-ea"/>
                  <a:cs typeface="+mn-cs"/>
                </a:rPr>
                <a:t>~300 km</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Riga</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Panevezys</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 </a:t>
              </a:r>
              <a:r>
                <a:rPr kumimoji="0" lang="lv-LV" sz="1200" b="0" i="0" u="none" strike="noStrike" kern="0" cap="none" spc="0" normalizeH="0" baseline="0" noProof="0" err="1">
                  <a:ln>
                    <a:noFill/>
                  </a:ln>
                  <a:solidFill>
                    <a:srgbClr val="000000"/>
                  </a:solidFill>
                  <a:effectLst/>
                  <a:uLnTx/>
                  <a:uFillTx/>
                  <a:latin typeface="Arial" panose="020B0604020202020204"/>
                  <a:ea typeface="+mn-ea"/>
                  <a:cs typeface="+mn-cs"/>
                </a:rPr>
                <a:t>Vilnius</a:t>
              </a:r>
              <a:r>
                <a:rPr kumimoji="0" lang="lv-LV" sz="1200" b="0" i="0" u="none" strike="noStrike" kern="0" cap="none" spc="0" normalizeH="0" baseline="0" noProof="0">
                  <a:ln>
                    <a:noFill/>
                  </a:ln>
                  <a:solidFill>
                    <a:srgbClr val="000000"/>
                  </a:solidFill>
                  <a:effectLst/>
                  <a:uLnTx/>
                  <a:uFillTx/>
                  <a:latin typeface="Arial" panose="020B0604020202020204"/>
                  <a:ea typeface="+mn-ea"/>
                  <a:cs typeface="+mn-cs"/>
                </a:rPr>
                <a:t> </a:t>
              </a:r>
              <a:endParaRPr kumimoji="0" lang="en-GB" sz="12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 name="Rounded Rectangle 18">
              <a:extLst>
                <a:ext uri="{FF2B5EF4-FFF2-40B4-BE49-F238E27FC236}">
                  <a16:creationId xmlns:a16="http://schemas.microsoft.com/office/drawing/2014/main" id="{A15D844A-E879-0288-9FBC-0FF638BCC0D2}"/>
                </a:ext>
              </a:extLst>
            </p:cNvPr>
            <p:cNvSpPr/>
            <p:nvPr/>
          </p:nvSpPr>
          <p:spPr>
            <a:xfrm>
              <a:off x="4257751" y="1894381"/>
              <a:ext cx="3702940" cy="2121108"/>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1-2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trusted</a:t>
              </a:r>
              <a: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t> </a:t>
              </a:r>
              <a:r>
                <a:rPr kumimoji="0" lang="lv-LV" sz="1400" b="1" i="0" u="none" strike="noStrike" kern="0" cap="none" spc="0" normalizeH="0" baseline="0" noProof="0" dirty="0" err="1">
                  <a:ln>
                    <a:noFill/>
                  </a:ln>
                  <a:solidFill>
                    <a:srgbClr val="131313"/>
                  </a:solidFill>
                  <a:effectLst/>
                  <a:uLnTx/>
                  <a:uFillTx/>
                  <a:latin typeface="Arial" panose="020B0604020202020204"/>
                  <a:ea typeface="+mn-ea"/>
                  <a:cs typeface="+mn-cs"/>
                </a:rPr>
                <a:t>nodes</a:t>
              </a:r>
              <a:br>
                <a:rPr kumimoji="0" lang="lv-LV" sz="1400" b="1" i="0" u="none" strike="noStrike" kern="0" cap="none" spc="0" normalizeH="0" baseline="0" noProof="0" dirty="0">
                  <a:ln>
                    <a:noFill/>
                  </a:ln>
                  <a:solidFill>
                    <a:srgbClr val="131313"/>
                  </a:solidFill>
                  <a:effectLst/>
                  <a:uLnTx/>
                  <a:uFillTx/>
                  <a:latin typeface="Arial" panose="020B0604020202020204"/>
                  <a:ea typeface="+mn-ea"/>
                  <a:cs typeface="+mn-cs"/>
                </a:rPr>
              </a:br>
              <a:br>
                <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rPr>
              </a:br>
              <a:endParaRPr kumimoji="0" lang="lv-LV" sz="1200" b="1" i="0" u="none" strike="noStrike" kern="0" cap="none" spc="0" normalizeH="0" baseline="0" noProof="0" dirty="0">
                <a:ln>
                  <a:noFill/>
                </a:ln>
                <a:solidFill>
                  <a:srgbClr val="131313"/>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1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trusted</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node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Panevezys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(LT),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if</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needed</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1-2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additional</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nodes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Bauska (LV)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and</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Ukmerge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(LT)</a:t>
              </a:r>
              <a:endPar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 name="Rounded Rectangle 19">
              <a:extLst>
                <a:ext uri="{FF2B5EF4-FFF2-40B4-BE49-F238E27FC236}">
                  <a16:creationId xmlns:a16="http://schemas.microsoft.com/office/drawing/2014/main" id="{14DD0542-8C98-6897-4934-16AFAF18C556}"/>
                </a:ext>
              </a:extLst>
            </p:cNvPr>
            <p:cNvSpPr/>
            <p:nvPr/>
          </p:nvSpPr>
          <p:spPr>
            <a:xfrm>
              <a:off x="8096661" y="1889115"/>
              <a:ext cx="3702940" cy="2121108"/>
            </a:xfrm>
            <a:prstGeom prst="roundRect">
              <a:avLst>
                <a:gd name="adj" fmla="val 17187"/>
              </a:avLst>
            </a:prstGeom>
            <a:solidFill>
              <a:srgbClr val="FFE27C"/>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a:ln>
                    <a:noFill/>
                  </a:ln>
                  <a:solidFill>
                    <a:srgbClr val="131313"/>
                  </a:solidFill>
                  <a:effectLst/>
                  <a:uLnTx/>
                  <a:uFillTx/>
                  <a:latin typeface="Arial" panose="020B0604020202020204"/>
                  <a:ea typeface="+mn-ea"/>
                  <a:cs typeface="+mn-cs"/>
                </a:rPr>
                <a:t>2 pairs </a:t>
              </a:r>
              <a:r>
                <a:rPr kumimoji="0" lang="lv-LV" sz="1400" b="1" i="0" u="none" strike="noStrike" kern="0" cap="none" spc="0" normalizeH="0" baseline="0" noProof="0" err="1">
                  <a:ln>
                    <a:noFill/>
                  </a:ln>
                  <a:solidFill>
                    <a:srgbClr val="131313"/>
                  </a:solidFill>
                  <a:effectLst/>
                  <a:uLnTx/>
                  <a:uFillTx/>
                  <a:latin typeface="Arial" panose="020B0604020202020204"/>
                  <a:ea typeface="+mn-ea"/>
                  <a:cs typeface="+mn-cs"/>
                </a:rPr>
                <a:t>of</a:t>
              </a:r>
              <a:r>
                <a:rPr kumimoji="0" lang="lv-LV" sz="1400" b="1" i="0" u="none" strike="noStrike" kern="0" cap="none" spc="0" normalizeH="0" baseline="0" noProof="0">
                  <a:ln>
                    <a:noFill/>
                  </a:ln>
                  <a:solidFill>
                    <a:srgbClr val="131313"/>
                  </a:solidFill>
                  <a:effectLst/>
                  <a:uLnTx/>
                  <a:uFillTx/>
                  <a:latin typeface="Arial" panose="020B0604020202020204"/>
                  <a:ea typeface="+mn-ea"/>
                  <a:cs typeface="+mn-cs"/>
                </a:rPr>
                <a:t> QKD</a:t>
              </a:r>
            </a:p>
            <a:p>
              <a:pPr marL="0" marR="0" lvl="0" indent="0" defTabSz="914400" eaLnBrk="1" fontAlgn="auto" latinLnBrk="0" hangingPunct="1">
                <a:lnSpc>
                  <a:spcPct val="100000"/>
                </a:lnSpc>
                <a:spcBef>
                  <a:spcPts val="600"/>
                </a:spcBef>
                <a:spcAft>
                  <a:spcPts val="0"/>
                </a:spcAft>
                <a:buClrTx/>
                <a:buSzTx/>
                <a:buFontTx/>
                <a:buNone/>
                <a:tabLst/>
                <a:defRPr/>
              </a:pPr>
              <a:endParaRPr kumimoji="0" lang="lv-LV" sz="1050" b="1" i="0" u="none" strike="noStrike" kern="0" cap="none" spc="0" normalizeH="0" baseline="0" noProof="0">
                <a:ln>
                  <a:noFill/>
                </a:ln>
                <a:solidFill>
                  <a:srgbClr val="131313"/>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endParaRPr kumimoji="0" lang="lv-LV" sz="1200" b="0" i="0" u="none" strike="noStrike" kern="0" cap="none" spc="0" normalizeH="0" baseline="0" noProof="0">
                <a:ln>
                  <a:noFill/>
                </a:ln>
                <a:solidFill>
                  <a:srgbClr val="131313"/>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Long</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-distance QKD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deployment</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models</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integrated</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with</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fiber-optics</a:t>
              </a:r>
              <a:endParaRPr kumimoji="0" lang="en-US" sz="1200" b="0" i="0" u="none" strike="noStrike" kern="0" cap="none" spc="0" normalizeH="0" baseline="0" noProof="0">
                <a:ln>
                  <a:noFill/>
                </a:ln>
                <a:solidFill>
                  <a:srgbClr val="131313"/>
                </a:solidFill>
                <a:effectLst/>
                <a:uLnTx/>
                <a:uFillTx/>
                <a:latin typeface="Arial" panose="020B0604020202020204"/>
                <a:ea typeface="+mn-ea"/>
                <a:cs typeface="+mn-cs"/>
              </a:endParaRPr>
            </a:p>
          </p:txBody>
        </p:sp>
        <p:sp>
          <p:nvSpPr>
            <p:cNvPr id="8" name="Rounded Rectangle 20">
              <a:extLst>
                <a:ext uri="{FF2B5EF4-FFF2-40B4-BE49-F238E27FC236}">
                  <a16:creationId xmlns:a16="http://schemas.microsoft.com/office/drawing/2014/main" id="{EA390D9C-FFA5-8392-744C-E7E4C5C360BF}"/>
                </a:ext>
              </a:extLst>
            </p:cNvPr>
            <p:cNvSpPr/>
            <p:nvPr/>
          </p:nvSpPr>
          <p:spPr>
            <a:xfrm>
              <a:off x="421852" y="4160126"/>
              <a:ext cx="3702940" cy="2121108"/>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a:ln>
                    <a:noFill/>
                  </a:ln>
                  <a:solidFill>
                    <a:srgbClr val="131313"/>
                  </a:solidFill>
                  <a:effectLst/>
                  <a:uLnTx/>
                  <a:uFillTx/>
                  <a:latin typeface="Arial" panose="020B0604020202020204"/>
                  <a:ea typeface="+mn-ea"/>
                  <a:cs typeface="+mn-cs"/>
                </a:rPr>
                <a:t>Q-KMS</a:t>
              </a:r>
            </a:p>
            <a:p>
              <a:pPr marL="0" marR="0" lvl="0" indent="0" defTabSz="914400" eaLnBrk="1" fontAlgn="auto" latinLnBrk="0" hangingPunct="1">
                <a:lnSpc>
                  <a:spcPct val="100000"/>
                </a:lnSpc>
                <a:spcBef>
                  <a:spcPts val="600"/>
                </a:spcBef>
                <a:spcAft>
                  <a:spcPts val="0"/>
                </a:spcAft>
                <a:buClrTx/>
                <a:buSzTx/>
                <a:buFontTx/>
                <a:buNone/>
                <a:tabLst/>
                <a:defRPr/>
              </a:pPr>
              <a:endParaRPr kumimoji="0" lang="lv-LV" sz="1000" b="1" i="0" u="none" strike="noStrike" kern="0" cap="none" spc="0" normalizeH="0" baseline="0" noProof="0">
                <a:ln>
                  <a:noFill/>
                </a:ln>
                <a:solidFill>
                  <a:srgbClr val="131313"/>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Integrated</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Quantum</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Key</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Management</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System</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developed</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according</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to ETSI GS QKD 020 standarts</a:t>
              </a:r>
              <a:endParaRPr kumimoji="0" lang="en-US" sz="1200" b="0" i="0" u="none" strike="noStrike" kern="0" cap="none" spc="0" normalizeH="0" baseline="0" noProof="0">
                <a:ln>
                  <a:noFill/>
                </a:ln>
                <a:solidFill>
                  <a:srgbClr val="131313"/>
                </a:solidFill>
                <a:effectLst/>
                <a:uLnTx/>
                <a:uFillTx/>
                <a:latin typeface="Arial" panose="020B0604020202020204"/>
                <a:ea typeface="+mn-ea"/>
                <a:cs typeface="+mn-cs"/>
              </a:endParaRPr>
            </a:p>
          </p:txBody>
        </p:sp>
        <p:sp>
          <p:nvSpPr>
            <p:cNvPr id="9" name="Rounded Rectangle 21">
              <a:extLst>
                <a:ext uri="{FF2B5EF4-FFF2-40B4-BE49-F238E27FC236}">
                  <a16:creationId xmlns:a16="http://schemas.microsoft.com/office/drawing/2014/main" id="{5AB1E9BE-4DDD-579C-71B5-C636EF3AEE5E}"/>
                </a:ext>
              </a:extLst>
            </p:cNvPr>
            <p:cNvSpPr/>
            <p:nvPr/>
          </p:nvSpPr>
          <p:spPr>
            <a:xfrm>
              <a:off x="4257751" y="4165392"/>
              <a:ext cx="3702940" cy="2121108"/>
            </a:xfrm>
            <a:prstGeom prst="roundRect">
              <a:avLst>
                <a:gd name="adj" fmla="val 17187"/>
              </a:avLst>
            </a:prstGeom>
            <a:solidFill>
              <a:srgbClr val="FFE27C"/>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Fesibility</a:t>
              </a:r>
              <a:r>
                <a:rPr kumimoji="0" lang="lv-LV"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lv-LV" sz="14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study</a:t>
              </a:r>
              <a:r>
                <a:rPr kumimoji="0" lang="lv-LV"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lv-LV" sz="14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on</a:t>
              </a:r>
              <a:r>
                <a:rPr kumimoji="0" lang="lv-LV"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satellite</a:t>
              </a:r>
              <a:r>
                <a:rPr kumimoji="0" lang="lv-LV"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a:t>
              </a:r>
              <a:r>
                <a:rPr kumimoji="0" lang="lv-LV" sz="14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ground</a:t>
              </a:r>
              <a:br>
                <a:rPr kumimoji="0" lang="en-GB"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lv-LV" sz="1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Study</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on</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potential</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of</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integration</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of</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terrestrial</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WKD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with</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satellite</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links</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a:t>
              </a:r>
              <a:r>
                <a:rPr kumimoji="0" lang="lv-LV" sz="1200" b="0" i="0" u="none" strike="noStrike" kern="0" cap="none" spc="0" normalizeH="0" baseline="0" noProof="0" err="1">
                  <a:ln>
                    <a:noFill/>
                  </a:ln>
                  <a:solidFill>
                    <a:srgbClr val="131313"/>
                  </a:solidFill>
                  <a:effectLst/>
                  <a:uLnTx/>
                  <a:uFillTx/>
                  <a:latin typeface="Arial" panose="020B0604020202020204"/>
                  <a:ea typeface="+mn-ea"/>
                  <a:cs typeface="+mn-cs"/>
                </a:rPr>
                <a:t>e.g</a:t>
              </a:r>
              <a:r>
                <a:rPr kumimoji="0" lang="lv-LV" sz="1200" b="0" i="0" u="none" strike="noStrike" kern="0" cap="none" spc="0" normalizeH="0" baseline="0" noProof="0">
                  <a:ln>
                    <a:noFill/>
                  </a:ln>
                  <a:solidFill>
                    <a:srgbClr val="131313"/>
                  </a:solidFill>
                  <a:effectLst/>
                  <a:uLnTx/>
                  <a:uFillTx/>
                  <a:latin typeface="Arial" panose="020B0604020202020204"/>
                  <a:ea typeface="+mn-ea"/>
                  <a:cs typeface="+mn-cs"/>
                </a:rPr>
                <a:t>. Eagle-1)</a:t>
              </a:r>
              <a:endParaRPr kumimoji="0" lang="en-US" sz="1200" b="0" i="0" u="none" strike="noStrike" kern="0" cap="none" spc="0" normalizeH="0" baseline="0" noProof="0">
                <a:ln>
                  <a:noFill/>
                </a:ln>
                <a:solidFill>
                  <a:srgbClr val="131313"/>
                </a:solidFill>
                <a:effectLst/>
                <a:uLnTx/>
                <a:uFillTx/>
                <a:latin typeface="Arial" panose="020B0604020202020204"/>
                <a:ea typeface="+mn-ea"/>
                <a:cs typeface="+mn-cs"/>
              </a:endParaRPr>
            </a:p>
          </p:txBody>
        </p:sp>
        <p:sp>
          <p:nvSpPr>
            <p:cNvPr id="10" name="Rounded Rectangle 22">
              <a:extLst>
                <a:ext uri="{FF2B5EF4-FFF2-40B4-BE49-F238E27FC236}">
                  <a16:creationId xmlns:a16="http://schemas.microsoft.com/office/drawing/2014/main" id="{E903E2B1-4687-87EB-EC3F-7C71D9E49A79}"/>
                </a:ext>
              </a:extLst>
            </p:cNvPr>
            <p:cNvSpPr/>
            <p:nvPr/>
          </p:nvSpPr>
          <p:spPr>
            <a:xfrm>
              <a:off x="8096661" y="4160126"/>
              <a:ext cx="3702940" cy="2121108"/>
            </a:xfrm>
            <a:prstGeom prst="roundRect">
              <a:avLst>
                <a:gd name="adj" fmla="val 17187"/>
              </a:avLst>
            </a:prstGeom>
            <a:solidFill>
              <a:srgbClr val="FFD126"/>
            </a:solidFill>
            <a:ln w="12700" cap="flat" cmpd="sng" algn="ctr">
              <a:noFill/>
              <a:prstDash val="solid"/>
              <a:miter lim="800000"/>
            </a:ln>
            <a:effectLst/>
          </p:spPr>
          <p:txBody>
            <a:bodyPr lIns="251999" tIns="216000" rIns="72000" bIns="21600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Passive</a:t>
              </a:r>
              <a:r>
                <a:rPr kumimoji="0" lang="lv-LV"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defTabSz="914400" eaLnBrk="1" fontAlgn="auto" latinLnBrk="0" hangingPunct="1">
                <a:lnSpc>
                  <a:spcPct val="100000"/>
                </a:lnSpc>
                <a:spcBef>
                  <a:spcPts val="600"/>
                </a:spcBef>
                <a:spcAft>
                  <a:spcPts val="0"/>
                </a:spcAft>
                <a:buClrTx/>
                <a:buSzTx/>
                <a:buFontTx/>
                <a:buNone/>
                <a:tabLst/>
                <a:defRPr/>
              </a:pPr>
              <a:r>
                <a:rPr kumimoji="0" lang="lv-LV" sz="1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infrastructure</a:t>
              </a:r>
              <a:br>
                <a:rPr kumimoji="0" lang="en-GB"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br>
                <a:rPr kumimoji="0" lang="en-GB"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~85%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existing</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fiber</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optics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assets</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~15% (43 km)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LT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will</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be</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constructed</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b="0" i="0" u="none" strike="noStrike" kern="0" cap="none" spc="0" normalizeH="0" baseline="0" noProof="0" dirty="0" err="1">
                  <a:ln>
                    <a:noFill/>
                  </a:ln>
                  <a:solidFill>
                    <a:srgbClr val="000000"/>
                  </a:solidFill>
                  <a:effectLst/>
                  <a:uLnTx/>
                  <a:uFillTx/>
                  <a:latin typeface="Arial" panose="020B0604020202020204"/>
                  <a:ea typeface="+mn-ea"/>
                  <a:cs typeface="+mn-cs"/>
                </a:rPr>
                <a:t>in</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2026 (</a:t>
              </a:r>
              <a:r>
                <a:rPr kumimoji="0" lang="lv-LV" sz="1200" i="0" u="none" strike="noStrike" kern="0" cap="none" spc="0" normalizeH="0" baseline="0" noProof="0" dirty="0" err="1">
                  <a:ln>
                    <a:noFill/>
                  </a:ln>
                  <a:solidFill>
                    <a:srgbClr val="000000"/>
                  </a:solidFill>
                  <a:effectLst/>
                  <a:uLnTx/>
                  <a:uFillTx/>
                  <a:latin typeface="Arial" panose="020B0604020202020204"/>
                  <a:ea typeface="+mn-ea"/>
                  <a:cs typeface="+mn-cs"/>
                </a:rPr>
                <a:t>outside</a:t>
              </a:r>
              <a:r>
                <a:rPr kumimoji="0" lang="lv-LV" sz="120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lv-LV" sz="1200" i="0" u="none" strike="noStrike" kern="0" cap="none" spc="0" normalizeH="0" baseline="0" noProof="0" dirty="0" err="1">
                  <a:ln>
                    <a:noFill/>
                  </a:ln>
                  <a:solidFill>
                    <a:srgbClr val="000000"/>
                  </a:solidFill>
                  <a:effectLst/>
                  <a:uLnTx/>
                  <a:uFillTx/>
                  <a:latin typeface="Arial" panose="020B0604020202020204"/>
                  <a:ea typeface="+mn-ea"/>
                  <a:cs typeface="+mn-cs"/>
                </a:rPr>
                <a:t>proj</a:t>
              </a:r>
              <a:r>
                <a:rPr kumimoji="0" lang="lv-LV" sz="1200" b="0" i="0" u="none" strike="noStrike" kern="0" cap="none" spc="0" normalizeH="0" baseline="0" noProof="0" dirty="0">
                  <a:ln>
                    <a:noFill/>
                  </a:ln>
                  <a:solidFill>
                    <a:srgbClr val="000000"/>
                  </a:solidFill>
                  <a:effectLst/>
                  <a:uLnTx/>
                  <a:uFillTx/>
                  <a:latin typeface="Arial" panose="020B0604020202020204"/>
                  <a:ea typeface="+mn-ea"/>
                  <a:cs typeface="+mn-cs"/>
                </a:rPr>
                <a:t>.) </a:t>
              </a:r>
              <a:endPar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 name="Rectangle 10" descr="Handshake">
              <a:extLst>
                <a:ext uri="{FF2B5EF4-FFF2-40B4-BE49-F238E27FC236}">
                  <a16:creationId xmlns:a16="http://schemas.microsoft.com/office/drawing/2014/main" id="{B5434123-0CA6-B6A0-CE0F-234BACDBE3E4}"/>
                </a:ext>
              </a:extLst>
            </p:cNvPr>
            <p:cNvSpPr/>
            <p:nvPr/>
          </p:nvSpPr>
          <p:spPr>
            <a:xfrm>
              <a:off x="6754595" y="2055100"/>
              <a:ext cx="748300" cy="7483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descr="Network with solid fill">
              <a:extLst>
                <a:ext uri="{FF2B5EF4-FFF2-40B4-BE49-F238E27FC236}">
                  <a16:creationId xmlns:a16="http://schemas.microsoft.com/office/drawing/2014/main" id="{FBAE0824-63DF-9E34-4FD6-DB27CB7C44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34705" y="4294840"/>
              <a:ext cx="646468" cy="646468"/>
            </a:xfrm>
            <a:prstGeom prst="rect">
              <a:avLst/>
            </a:prstGeom>
          </p:spPr>
        </p:pic>
        <p:pic>
          <p:nvPicPr>
            <p:cNvPr id="13" name="Graphic 12" descr="Satellite with solid fill">
              <a:extLst>
                <a:ext uri="{FF2B5EF4-FFF2-40B4-BE49-F238E27FC236}">
                  <a16:creationId xmlns:a16="http://schemas.microsoft.com/office/drawing/2014/main" id="{12607570-EAE5-0B29-D1AB-DDBA6D725B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43334" y="4378127"/>
              <a:ext cx="628114" cy="628114"/>
            </a:xfrm>
            <a:prstGeom prst="rect">
              <a:avLst/>
            </a:prstGeom>
          </p:spPr>
        </p:pic>
        <p:pic>
          <p:nvPicPr>
            <p:cNvPr id="14" name="Graphic 13" descr="Group success with solid fill">
              <a:extLst>
                <a:ext uri="{FF2B5EF4-FFF2-40B4-BE49-F238E27FC236}">
                  <a16:creationId xmlns:a16="http://schemas.microsoft.com/office/drawing/2014/main" id="{CE0ACBC8-F433-DE5A-5501-ABFB173038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99604" y="2094052"/>
              <a:ext cx="709348" cy="709348"/>
            </a:xfrm>
            <a:prstGeom prst="rect">
              <a:avLst/>
            </a:prstGeom>
          </p:spPr>
        </p:pic>
        <p:pic>
          <p:nvPicPr>
            <p:cNvPr id="15" name="Graphic 14" descr="Connected with solid fill">
              <a:extLst>
                <a:ext uri="{FF2B5EF4-FFF2-40B4-BE49-F238E27FC236}">
                  <a16:creationId xmlns:a16="http://schemas.microsoft.com/office/drawing/2014/main" id="{FE4B3C48-05A1-7A12-DAAF-92FD15C0C34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08991" y="4294840"/>
              <a:ext cx="699961" cy="699961"/>
            </a:xfrm>
            <a:prstGeom prst="rect">
              <a:avLst/>
            </a:prstGeom>
          </p:spPr>
        </p:pic>
        <p:pic>
          <p:nvPicPr>
            <p:cNvPr id="16" name="Graphic 15" descr="Rope Knot with solid fill">
              <a:extLst>
                <a:ext uri="{FF2B5EF4-FFF2-40B4-BE49-F238E27FC236}">
                  <a16:creationId xmlns:a16="http://schemas.microsoft.com/office/drawing/2014/main" id="{06B12C7C-59B1-FBBD-8C3F-54B56114284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080277" y="2094052"/>
              <a:ext cx="603428" cy="603428"/>
            </a:xfrm>
            <a:prstGeom prst="rect">
              <a:avLst/>
            </a:prstGeom>
          </p:spPr>
        </p:pic>
      </p:grpSp>
    </p:spTree>
    <p:extLst>
      <p:ext uri="{BB962C8B-B14F-4D97-AF65-F5344CB8AC3E}">
        <p14:creationId xmlns:p14="http://schemas.microsoft.com/office/powerpoint/2010/main" val="24037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657A-2C57-3138-AC16-9CE994310C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45C8AF-5351-2894-637C-5871A065CEC2}"/>
              </a:ext>
            </a:extLst>
          </p:cNvPr>
          <p:cNvSpPr>
            <a:spLocks noGrp="1"/>
          </p:cNvSpPr>
          <p:nvPr>
            <p:ph type="sldNum" sz="quarter" idx="4"/>
          </p:nvPr>
        </p:nvSpPr>
        <p:spPr/>
        <p:txBody>
          <a:bodyPr/>
          <a:lstStyle/>
          <a:p>
            <a:fld id="{9E7CA0F2-EE66-4F60-8C00-E0BE38E7AEC5}" type="slidenum">
              <a:rPr lang="en-GB" smtClean="0"/>
              <a:pPr/>
              <a:t>16</a:t>
            </a:fld>
            <a:endParaRPr lang="en-GB" dirty="0"/>
          </a:p>
        </p:txBody>
      </p:sp>
      <p:sp>
        <p:nvSpPr>
          <p:cNvPr id="5" name="Title 4">
            <a:extLst>
              <a:ext uri="{FF2B5EF4-FFF2-40B4-BE49-F238E27FC236}">
                <a16:creationId xmlns:a16="http://schemas.microsoft.com/office/drawing/2014/main" id="{2B86111C-A7CD-6B2B-DF04-5C0671075C41}"/>
              </a:ext>
            </a:extLst>
          </p:cNvPr>
          <p:cNvSpPr>
            <a:spLocks noGrp="1"/>
          </p:cNvSpPr>
          <p:nvPr>
            <p:ph type="title"/>
          </p:nvPr>
        </p:nvSpPr>
        <p:spPr/>
        <p:txBody>
          <a:bodyPr/>
          <a:lstStyle/>
          <a:p>
            <a:r>
              <a:rPr lang="en-US" dirty="0"/>
              <a:t>Secure Key Relay</a:t>
            </a:r>
          </a:p>
        </p:txBody>
      </p:sp>
      <p:pic>
        <p:nvPicPr>
          <p:cNvPr id="2" name="Google Shape;100;p18">
            <a:extLst>
              <a:ext uri="{FF2B5EF4-FFF2-40B4-BE49-F238E27FC236}">
                <a16:creationId xmlns:a16="http://schemas.microsoft.com/office/drawing/2014/main" id="{DE1E59F1-02E1-4618-25CA-E77A93A9041C}"/>
              </a:ext>
            </a:extLst>
          </p:cNvPr>
          <p:cNvPicPr preferRelativeResize="0"/>
          <p:nvPr/>
        </p:nvPicPr>
        <p:blipFill>
          <a:blip r:embed="rId2">
            <a:alphaModFix/>
          </a:blip>
          <a:stretch>
            <a:fillRect/>
          </a:stretch>
        </p:blipFill>
        <p:spPr>
          <a:xfrm>
            <a:off x="2371044" y="-360938"/>
            <a:ext cx="1043961" cy="1508604"/>
          </a:xfrm>
          <a:prstGeom prst="rect">
            <a:avLst/>
          </a:prstGeom>
          <a:noFill/>
          <a:ln>
            <a:noFill/>
          </a:ln>
        </p:spPr>
      </p:pic>
      <p:pic>
        <p:nvPicPr>
          <p:cNvPr id="10" name="Content Placeholder 9">
            <a:extLst>
              <a:ext uri="{FF2B5EF4-FFF2-40B4-BE49-F238E27FC236}">
                <a16:creationId xmlns:a16="http://schemas.microsoft.com/office/drawing/2014/main" id="{AF8F4548-44D7-A7F4-1F24-3AFCC0AA6DC7}"/>
              </a:ext>
            </a:extLst>
          </p:cNvPr>
          <p:cNvPicPr>
            <a:picLocks noGrp="1" noChangeAspect="1"/>
          </p:cNvPicPr>
          <p:nvPr>
            <p:ph idx="1"/>
          </p:nvPr>
        </p:nvPicPr>
        <p:blipFill>
          <a:blip r:embed="rId3"/>
          <a:stretch>
            <a:fillRect/>
          </a:stretch>
        </p:blipFill>
        <p:spPr>
          <a:xfrm>
            <a:off x="4302213" y="348597"/>
            <a:ext cx="4225967" cy="3753080"/>
          </a:xfrm>
          <a:prstGeom prst="rect">
            <a:avLst/>
          </a:prstGeom>
        </p:spPr>
      </p:pic>
      <p:sp>
        <p:nvSpPr>
          <p:cNvPr id="11" name="Content Placeholder 1">
            <a:extLst>
              <a:ext uri="{FF2B5EF4-FFF2-40B4-BE49-F238E27FC236}">
                <a16:creationId xmlns:a16="http://schemas.microsoft.com/office/drawing/2014/main" id="{F062F15A-5F9A-AF63-ADB5-10772BBFBECD}"/>
              </a:ext>
            </a:extLst>
          </p:cNvPr>
          <p:cNvSpPr txBox="1">
            <a:spLocks/>
          </p:cNvSpPr>
          <p:nvPr/>
        </p:nvSpPr>
        <p:spPr>
          <a:xfrm>
            <a:off x="350201" y="964417"/>
            <a:ext cx="3811252" cy="328532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GEANT topology for classical nodes</a:t>
            </a:r>
            <a:br>
              <a:rPr lang="en-US" dirty="0"/>
            </a:br>
            <a:r>
              <a:rPr lang="en-US" dirty="0"/>
              <a:t>(we may expect similar for QKD)</a:t>
            </a:r>
          </a:p>
          <a:p>
            <a:pPr marL="0" indent="0">
              <a:buNone/>
            </a:pPr>
            <a:endParaRPr lang="en-US" dirty="0"/>
          </a:p>
          <a:p>
            <a:pPr marL="0" indent="0">
              <a:buNone/>
            </a:pPr>
            <a:r>
              <a:rPr lang="en-US" dirty="0"/>
              <a:t>We have: secure point-to-point QKD keys</a:t>
            </a:r>
          </a:p>
          <a:p>
            <a:pPr marL="0" indent="0">
              <a:buNone/>
            </a:pPr>
            <a:r>
              <a:rPr lang="en-US" dirty="0"/>
              <a:t>We need: secure end-to-end keys</a:t>
            </a:r>
          </a:p>
          <a:p>
            <a:pPr marL="0" indent="0">
              <a:buNone/>
            </a:pPr>
            <a:endParaRPr lang="en-US" dirty="0"/>
          </a:p>
          <a:p>
            <a:pPr marL="0" indent="0">
              <a:buNone/>
            </a:pPr>
            <a:r>
              <a:rPr lang="en-US" b="1" dirty="0"/>
              <a:t>The problem: trusted nodes may be “not trusted”.</a:t>
            </a:r>
          </a:p>
          <a:p>
            <a:r>
              <a:rPr lang="en-US" dirty="0"/>
              <a:t>dishonest administrator</a:t>
            </a:r>
          </a:p>
          <a:p>
            <a:r>
              <a:rPr lang="en-US" dirty="0"/>
              <a:t>node controlled by an untrusted third-party</a:t>
            </a:r>
          </a:p>
        </p:txBody>
      </p:sp>
    </p:spTree>
    <p:extLst>
      <p:ext uri="{BB962C8B-B14F-4D97-AF65-F5344CB8AC3E}">
        <p14:creationId xmlns:p14="http://schemas.microsoft.com/office/powerpoint/2010/main" val="27636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71B3-14D8-65CE-3C77-AF3F4C8C82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C61B48-E4EC-1D9C-5A7E-54BA1017F821}"/>
              </a:ext>
            </a:extLst>
          </p:cNvPr>
          <p:cNvSpPr>
            <a:spLocks noGrp="1"/>
          </p:cNvSpPr>
          <p:nvPr>
            <p:ph type="sldNum" sz="quarter" idx="4"/>
          </p:nvPr>
        </p:nvSpPr>
        <p:spPr/>
        <p:txBody>
          <a:bodyPr/>
          <a:lstStyle/>
          <a:p>
            <a:fld id="{9E7CA0F2-EE66-4F60-8C00-E0BE38E7AEC5}" type="slidenum">
              <a:rPr lang="en-GB" smtClean="0"/>
              <a:pPr/>
              <a:t>17</a:t>
            </a:fld>
            <a:endParaRPr lang="en-GB" dirty="0"/>
          </a:p>
        </p:txBody>
      </p:sp>
      <p:sp>
        <p:nvSpPr>
          <p:cNvPr id="5" name="Title 4">
            <a:extLst>
              <a:ext uri="{FF2B5EF4-FFF2-40B4-BE49-F238E27FC236}">
                <a16:creationId xmlns:a16="http://schemas.microsoft.com/office/drawing/2014/main" id="{91A54B6A-AA61-5C5B-D47F-99E4609ABF9D}"/>
              </a:ext>
            </a:extLst>
          </p:cNvPr>
          <p:cNvSpPr>
            <a:spLocks noGrp="1"/>
          </p:cNvSpPr>
          <p:nvPr>
            <p:ph type="title"/>
          </p:nvPr>
        </p:nvSpPr>
        <p:spPr/>
        <p:txBody>
          <a:bodyPr/>
          <a:lstStyle/>
          <a:p>
            <a:r>
              <a:rPr lang="en-US" dirty="0"/>
              <a:t>Secure Key Relay</a:t>
            </a:r>
          </a:p>
        </p:txBody>
      </p:sp>
      <p:sp>
        <p:nvSpPr>
          <p:cNvPr id="11" name="Content Placeholder 1">
            <a:extLst>
              <a:ext uri="{FF2B5EF4-FFF2-40B4-BE49-F238E27FC236}">
                <a16:creationId xmlns:a16="http://schemas.microsoft.com/office/drawing/2014/main" id="{AB7770E5-A84B-7168-6774-99862F22CC45}"/>
              </a:ext>
            </a:extLst>
          </p:cNvPr>
          <p:cNvSpPr txBox="1">
            <a:spLocks/>
          </p:cNvSpPr>
          <p:nvPr/>
        </p:nvSpPr>
        <p:spPr>
          <a:xfrm>
            <a:off x="350201" y="964417"/>
            <a:ext cx="3652632" cy="328532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Problems:</a:t>
            </a:r>
          </a:p>
          <a:p>
            <a:r>
              <a:rPr lang="en-US" dirty="0"/>
              <a:t>Some trusted nodes may be malicious.</a:t>
            </a:r>
          </a:p>
          <a:p>
            <a:r>
              <a:rPr lang="en-US" dirty="0"/>
              <a:t>Topology is unknown!</a:t>
            </a:r>
          </a:p>
          <a:p>
            <a:r>
              <a:rPr lang="en-US" dirty="0"/>
              <a:t>Topology may change!</a:t>
            </a:r>
          </a:p>
          <a:p>
            <a:pPr marL="0" indent="0">
              <a:buNone/>
            </a:pPr>
            <a:r>
              <a:rPr lang="en-US" dirty="0"/>
              <a:t>We need secure key relay method!</a:t>
            </a:r>
          </a:p>
          <a:p>
            <a:r>
              <a:rPr lang="en-US" dirty="0"/>
              <a:t>ITS-secure, if the network topology supports it (e.g., 2-connected).</a:t>
            </a:r>
          </a:p>
          <a:p>
            <a:r>
              <a:rPr lang="en-US" dirty="0"/>
              <a:t>Computational secure for networks with articulation points.</a:t>
            </a:r>
          </a:p>
          <a:p>
            <a:pPr marL="0" indent="0">
              <a:buNone/>
            </a:pPr>
            <a:endParaRPr lang="en-US" dirty="0"/>
          </a:p>
        </p:txBody>
      </p:sp>
      <p:pic>
        <p:nvPicPr>
          <p:cNvPr id="7" name="Picture 2" descr="Generated image: Eureka moment in the lab">
            <a:extLst>
              <a:ext uri="{FF2B5EF4-FFF2-40B4-BE49-F238E27FC236}">
                <a16:creationId xmlns:a16="http://schemas.microsoft.com/office/drawing/2014/main" id="{7B1EF4C5-8C14-E09C-5BA2-2A35094D2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997" y="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8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F1A4-A69A-7D64-03FF-F4D2D6D02489}"/>
              </a:ext>
            </a:extLst>
          </p:cNvPr>
          <p:cNvSpPr>
            <a:spLocks noGrp="1"/>
          </p:cNvSpPr>
          <p:nvPr>
            <p:ph idx="1"/>
          </p:nvPr>
        </p:nvSpPr>
        <p:spPr>
          <a:xfrm>
            <a:off x="350201" y="964417"/>
            <a:ext cx="3452478" cy="3357062"/>
          </a:xfrm>
        </p:spPr>
        <p:txBody>
          <a:bodyPr>
            <a:normAutofit fontScale="92500" lnSpcReduction="20000"/>
          </a:bodyPr>
          <a:lstStyle/>
          <a:p>
            <a:pPr marL="0" indent="0">
              <a:buNone/>
            </a:pPr>
            <a:r>
              <a:rPr lang="en-US" dirty="0"/>
              <a:t>Initially: reactive</a:t>
            </a:r>
          </a:p>
          <a:p>
            <a:pPr marL="0" indent="0">
              <a:buNone/>
            </a:pPr>
            <a:r>
              <a:rPr lang="en-US" dirty="0"/>
              <a:t>Then: proactive</a:t>
            </a:r>
          </a:p>
          <a:p>
            <a:r>
              <a:rPr lang="en-US" dirty="0"/>
              <a:t>Different Random Walk variants</a:t>
            </a:r>
          </a:p>
          <a:p>
            <a:r>
              <a:rPr lang="en-US" dirty="0"/>
              <a:t>New heuristics to avoid overloaded nodes</a:t>
            </a:r>
          </a:p>
          <a:p>
            <a:r>
              <a:rPr lang="en-US" dirty="0"/>
              <a:t>Scouting phase (path investigation without consuming point-to-point QKD keys)</a:t>
            </a:r>
          </a:p>
          <a:p>
            <a:r>
              <a:rPr lang="en-US" dirty="0"/>
              <a:t>Loop elimination</a:t>
            </a:r>
          </a:p>
          <a:p>
            <a:r>
              <a:rPr lang="en-US" dirty="0"/>
              <a:t>Signed paths (PQC*)</a:t>
            </a:r>
          </a:p>
          <a:p>
            <a:r>
              <a:rPr lang="en-US" dirty="0"/>
              <a:t>Sending multiple </a:t>
            </a:r>
            <a:r>
              <a:rPr lang="en-US" b="1" dirty="0"/>
              <a:t>random chunks </a:t>
            </a:r>
            <a:r>
              <a:rPr lang="en-US" dirty="0"/>
              <a:t>via different paths by</a:t>
            </a:r>
            <a:br>
              <a:rPr lang="en-US" dirty="0"/>
            </a:br>
            <a:r>
              <a:rPr lang="en-US" b="1" dirty="0"/>
              <a:t>OTP-encrypting</a:t>
            </a:r>
            <a:r>
              <a:rPr lang="en-US" dirty="0"/>
              <a:t> them using</a:t>
            </a:r>
            <a:br>
              <a:rPr lang="en-US" dirty="0"/>
            </a:br>
            <a:r>
              <a:rPr lang="en-US" dirty="0"/>
              <a:t>point-to-point QKD keys</a:t>
            </a:r>
          </a:p>
          <a:p>
            <a:pPr marL="0" indent="0">
              <a:buNone/>
            </a:pPr>
            <a:endParaRPr lang="en-US"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076487DD-A5BE-50E2-465F-A8BF5F6A49AC}"/>
              </a:ext>
            </a:extLst>
          </p:cNvPr>
          <p:cNvSpPr>
            <a:spLocks noGrp="1"/>
          </p:cNvSpPr>
          <p:nvPr>
            <p:ph type="sldNum" sz="quarter" idx="4"/>
          </p:nvPr>
        </p:nvSpPr>
        <p:spPr/>
        <p:txBody>
          <a:bodyPr/>
          <a:lstStyle/>
          <a:p>
            <a:fld id="{9E7CA0F2-EE66-4F60-8C00-E0BE38E7AEC5}" type="slidenum">
              <a:rPr lang="en-GB" smtClean="0"/>
              <a:pPr/>
              <a:t>18</a:t>
            </a:fld>
            <a:endParaRPr lang="en-GB" dirty="0"/>
          </a:p>
        </p:txBody>
      </p:sp>
      <p:sp>
        <p:nvSpPr>
          <p:cNvPr id="4" name="Title 3">
            <a:extLst>
              <a:ext uri="{FF2B5EF4-FFF2-40B4-BE49-F238E27FC236}">
                <a16:creationId xmlns:a16="http://schemas.microsoft.com/office/drawing/2014/main" id="{C647746F-46ED-A710-877F-25D89AECF2D7}"/>
              </a:ext>
            </a:extLst>
          </p:cNvPr>
          <p:cNvSpPr>
            <a:spLocks noGrp="1"/>
          </p:cNvSpPr>
          <p:nvPr>
            <p:ph type="title"/>
          </p:nvPr>
        </p:nvSpPr>
        <p:spPr/>
        <p:txBody>
          <a:bodyPr/>
          <a:lstStyle/>
          <a:p>
            <a:r>
              <a:rPr lang="en-US" dirty="0"/>
              <a:t>Random Walks</a:t>
            </a:r>
          </a:p>
        </p:txBody>
      </p:sp>
      <p:grpSp>
        <p:nvGrpSpPr>
          <p:cNvPr id="15" name="Group 14">
            <a:extLst>
              <a:ext uri="{FF2B5EF4-FFF2-40B4-BE49-F238E27FC236}">
                <a16:creationId xmlns:a16="http://schemas.microsoft.com/office/drawing/2014/main" id="{C14DA515-40D9-146D-31E0-66A7EBAC7EC3}"/>
              </a:ext>
            </a:extLst>
          </p:cNvPr>
          <p:cNvGrpSpPr/>
          <p:nvPr/>
        </p:nvGrpSpPr>
        <p:grpSpPr>
          <a:xfrm>
            <a:off x="4569820" y="479475"/>
            <a:ext cx="3862876" cy="3430618"/>
            <a:chOff x="12792190" y="877181"/>
            <a:chExt cx="10728581" cy="9528048"/>
          </a:xfrm>
        </p:grpSpPr>
        <p:pic>
          <p:nvPicPr>
            <p:cNvPr id="8" name="Picture 7">
              <a:extLst>
                <a:ext uri="{FF2B5EF4-FFF2-40B4-BE49-F238E27FC236}">
                  <a16:creationId xmlns:a16="http://schemas.microsoft.com/office/drawing/2014/main" id="{8F5F89F4-5A71-E1EA-E526-AB614D2778E0}"/>
                </a:ext>
              </a:extLst>
            </p:cNvPr>
            <p:cNvPicPr>
              <a:picLocks noChangeAspect="1"/>
            </p:cNvPicPr>
            <p:nvPr/>
          </p:nvPicPr>
          <p:blipFill>
            <a:blip r:embed="rId3"/>
            <a:stretch>
              <a:fillRect/>
            </a:stretch>
          </p:blipFill>
          <p:spPr>
            <a:xfrm>
              <a:off x="12792190" y="877181"/>
              <a:ext cx="10728581" cy="9528048"/>
            </a:xfrm>
            <a:prstGeom prst="rect">
              <a:avLst/>
            </a:prstGeom>
          </p:spPr>
        </p:pic>
        <p:sp>
          <p:nvSpPr>
            <p:cNvPr id="9" name="Right Arrow 8">
              <a:extLst>
                <a:ext uri="{FF2B5EF4-FFF2-40B4-BE49-F238E27FC236}">
                  <a16:creationId xmlns:a16="http://schemas.microsoft.com/office/drawing/2014/main" id="{06757F41-7B50-89B5-9EB2-7D55A40224A8}"/>
                </a:ext>
              </a:extLst>
            </p:cNvPr>
            <p:cNvSpPr/>
            <p:nvPr/>
          </p:nvSpPr>
          <p:spPr>
            <a:xfrm rot="18261911">
              <a:off x="14222321" y="6365934"/>
              <a:ext cx="1955672"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0" name="Right Arrow 9">
              <a:extLst>
                <a:ext uri="{FF2B5EF4-FFF2-40B4-BE49-F238E27FC236}">
                  <a16:creationId xmlns:a16="http://schemas.microsoft.com/office/drawing/2014/main" id="{9682DD22-019B-55F7-4CB2-B71E49AF1CDA}"/>
                </a:ext>
              </a:extLst>
            </p:cNvPr>
            <p:cNvSpPr/>
            <p:nvPr/>
          </p:nvSpPr>
          <p:spPr>
            <a:xfrm rot="17186585">
              <a:off x="14061059" y="7813116"/>
              <a:ext cx="781409"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Light"/>
                <a:ea typeface="Graphik-Light"/>
                <a:cs typeface="Graphik-Light"/>
                <a:sym typeface="Graphik Light"/>
              </a:endParaRPr>
            </a:p>
          </p:txBody>
        </p:sp>
        <p:sp>
          <p:nvSpPr>
            <p:cNvPr id="11" name="Right Arrow 10">
              <a:extLst>
                <a:ext uri="{FF2B5EF4-FFF2-40B4-BE49-F238E27FC236}">
                  <a16:creationId xmlns:a16="http://schemas.microsoft.com/office/drawing/2014/main" id="{A7A407D3-76E8-D39D-8FAF-E9C445BE9101}"/>
                </a:ext>
              </a:extLst>
            </p:cNvPr>
            <p:cNvSpPr/>
            <p:nvPr/>
          </p:nvSpPr>
          <p:spPr>
            <a:xfrm rot="9311034">
              <a:off x="14657348" y="7763391"/>
              <a:ext cx="1656224"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2" name="Right Arrow 11">
              <a:extLst>
                <a:ext uri="{FF2B5EF4-FFF2-40B4-BE49-F238E27FC236}">
                  <a16:creationId xmlns:a16="http://schemas.microsoft.com/office/drawing/2014/main" id="{31A6625C-4AA4-4627-8AAD-63268E4764CB}"/>
                </a:ext>
              </a:extLst>
            </p:cNvPr>
            <p:cNvSpPr/>
            <p:nvPr/>
          </p:nvSpPr>
          <p:spPr>
            <a:xfrm rot="8531933">
              <a:off x="16604204" y="7106735"/>
              <a:ext cx="691195" cy="414442"/>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3" name="Right Arrow 12">
              <a:extLst>
                <a:ext uri="{FF2B5EF4-FFF2-40B4-BE49-F238E27FC236}">
                  <a16:creationId xmlns:a16="http://schemas.microsoft.com/office/drawing/2014/main" id="{04D8F427-8419-9896-7DAF-A022955B0B97}"/>
                </a:ext>
              </a:extLst>
            </p:cNvPr>
            <p:cNvSpPr/>
            <p:nvPr/>
          </p:nvSpPr>
          <p:spPr>
            <a:xfrm rot="13396992">
              <a:off x="15818525" y="5957938"/>
              <a:ext cx="921249" cy="552117"/>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4" name="Right Arrow 13">
              <a:extLst>
                <a:ext uri="{FF2B5EF4-FFF2-40B4-BE49-F238E27FC236}">
                  <a16:creationId xmlns:a16="http://schemas.microsoft.com/office/drawing/2014/main" id="{C1FB9ABF-91CB-B0AC-4F96-4166D5E38B0E}"/>
                </a:ext>
              </a:extLst>
            </p:cNvPr>
            <p:cNvSpPr/>
            <p:nvPr/>
          </p:nvSpPr>
          <p:spPr>
            <a:xfrm rot="13462229">
              <a:off x="16790313" y="6532183"/>
              <a:ext cx="601711" cy="420813"/>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grpSp>
    </p:spTree>
    <p:extLst>
      <p:ext uri="{BB962C8B-B14F-4D97-AF65-F5344CB8AC3E}">
        <p14:creationId xmlns:p14="http://schemas.microsoft.com/office/powerpoint/2010/main" val="1855334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3E4628-F316-39FE-D971-760E524C22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0107" y="827388"/>
            <a:ext cx="6659426" cy="3600450"/>
          </a:xfrm>
          <a:prstGeom prst="rect">
            <a:avLst/>
          </a:prstGeom>
        </p:spPr>
      </p:pic>
      <p:sp>
        <p:nvSpPr>
          <p:cNvPr id="3" name="Title 2">
            <a:extLst>
              <a:ext uri="{FF2B5EF4-FFF2-40B4-BE49-F238E27FC236}">
                <a16:creationId xmlns:a16="http://schemas.microsoft.com/office/drawing/2014/main" id="{0CF024C2-E3E2-6722-7B1D-942B643ED74B}"/>
              </a:ext>
            </a:extLst>
          </p:cNvPr>
          <p:cNvSpPr>
            <a:spLocks noGrp="1"/>
          </p:cNvSpPr>
          <p:nvPr>
            <p:ph type="title"/>
          </p:nvPr>
        </p:nvSpPr>
        <p:spPr/>
        <p:txBody>
          <a:bodyPr/>
          <a:lstStyle/>
          <a:p>
            <a:r>
              <a:rPr lang="en-US" dirty="0"/>
              <a:t>Constructing ITS-secure end-to-end keys =&gt; can determine max cartel size m</a:t>
            </a:r>
          </a:p>
        </p:txBody>
      </p:sp>
      <p:sp>
        <p:nvSpPr>
          <p:cNvPr id="4" name="Slide Number Placeholder 3">
            <a:extLst>
              <a:ext uri="{FF2B5EF4-FFF2-40B4-BE49-F238E27FC236}">
                <a16:creationId xmlns:a16="http://schemas.microsoft.com/office/drawing/2014/main" id="{90B7494C-964C-37D9-D5D0-036326774E14}"/>
              </a:ext>
            </a:extLst>
          </p:cNvPr>
          <p:cNvSpPr>
            <a:spLocks noGrp="1"/>
          </p:cNvSpPr>
          <p:nvPr>
            <p:ph type="sldNum" sz="quarter" idx="4"/>
          </p:nvPr>
        </p:nvSpPr>
        <p:spPr/>
        <p:txBody>
          <a:bodyPr/>
          <a:lstStyle/>
          <a:p>
            <a:fld id="{9E7CA0F2-EE66-4F60-8C00-E0BE38E7AEC5}" type="slidenum">
              <a:rPr lang="en-GB" smtClean="0"/>
              <a:pPr/>
              <a:t>19</a:t>
            </a:fld>
            <a:endParaRPr lang="en-GB" dirty="0"/>
          </a:p>
        </p:txBody>
      </p:sp>
      <p:sp>
        <p:nvSpPr>
          <p:cNvPr id="7" name="TextBox 6">
            <a:extLst>
              <a:ext uri="{FF2B5EF4-FFF2-40B4-BE49-F238E27FC236}">
                <a16:creationId xmlns:a16="http://schemas.microsoft.com/office/drawing/2014/main" id="{24E84668-5C18-B1AA-30A3-B31610EC30BB}"/>
              </a:ext>
            </a:extLst>
          </p:cNvPr>
          <p:cNvSpPr txBox="1"/>
          <p:nvPr/>
        </p:nvSpPr>
        <p:spPr>
          <a:xfrm>
            <a:off x="350201" y="4476635"/>
            <a:ext cx="5599290" cy="300082"/>
          </a:xfrm>
          <a:prstGeom prst="rect">
            <a:avLst/>
          </a:prstGeom>
          <a:noFill/>
        </p:spPr>
        <p:txBody>
          <a:bodyPr wrap="none" rtlCol="0">
            <a:spAutoFit/>
          </a:bodyPr>
          <a:lstStyle/>
          <a:p>
            <a:r>
              <a:rPr lang="en-US" dirty="0"/>
              <a:t>We use: Max-Flow Min-Cut theorem + Leftover Hash Lemma +  XOR extractor</a:t>
            </a:r>
          </a:p>
        </p:txBody>
      </p:sp>
    </p:spTree>
    <p:extLst>
      <p:ext uri="{BB962C8B-B14F-4D97-AF65-F5344CB8AC3E}">
        <p14:creationId xmlns:p14="http://schemas.microsoft.com/office/powerpoint/2010/main" val="85348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53359F-F231-6DA6-A6CB-3A48F0506DB6}"/>
              </a:ext>
            </a:extLst>
          </p:cNvPr>
          <p:cNvSpPr>
            <a:spLocks noGrp="1"/>
          </p:cNvSpPr>
          <p:nvPr>
            <p:ph idx="1"/>
          </p:nvPr>
        </p:nvSpPr>
        <p:spPr>
          <a:xfrm>
            <a:off x="5289983" y="2760717"/>
            <a:ext cx="4040157" cy="695826"/>
          </a:xfrm>
        </p:spPr>
        <p:txBody>
          <a:bodyPr/>
          <a:lstStyle/>
          <a:p>
            <a:r>
              <a:rPr lang="en-US" dirty="0"/>
              <a:t>Quantum-safe access to the cloud</a:t>
            </a:r>
          </a:p>
          <a:p>
            <a:r>
              <a:rPr lang="en-US" dirty="0"/>
              <a:t>Quantum-safe data backup</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F7AEC4B-5D81-E559-1300-078721AEB87B}"/>
              </a:ext>
            </a:extLst>
          </p:cNvPr>
          <p:cNvSpPr>
            <a:spLocks noGrp="1"/>
          </p:cNvSpPr>
          <p:nvPr>
            <p:ph type="sldNum" sz="quarter" idx="4"/>
          </p:nvPr>
        </p:nvSpPr>
        <p:spPr/>
        <p:txBody>
          <a:bodyPr/>
          <a:lstStyle/>
          <a:p>
            <a:fld id="{9E7CA0F2-EE66-4F60-8C00-E0BE38E7AEC5}" type="slidenum">
              <a:rPr lang="en-GB" smtClean="0"/>
              <a:pPr/>
              <a:t>2</a:t>
            </a:fld>
            <a:endParaRPr lang="en-GB" dirty="0"/>
          </a:p>
        </p:txBody>
      </p:sp>
      <p:sp>
        <p:nvSpPr>
          <p:cNvPr id="5" name="Title 4">
            <a:extLst>
              <a:ext uri="{FF2B5EF4-FFF2-40B4-BE49-F238E27FC236}">
                <a16:creationId xmlns:a16="http://schemas.microsoft.com/office/drawing/2014/main" id="{48E9FEAB-52C2-294E-9837-BB5ADC8BADAC}"/>
              </a:ext>
            </a:extLst>
          </p:cNvPr>
          <p:cNvSpPr>
            <a:spLocks noGrp="1"/>
          </p:cNvSpPr>
          <p:nvPr>
            <p:ph type="title"/>
          </p:nvPr>
        </p:nvSpPr>
        <p:spPr/>
        <p:txBody>
          <a:bodyPr/>
          <a:lstStyle/>
          <a:p>
            <a:r>
              <a:rPr lang="en-US" dirty="0"/>
              <a:t>IPCEI-CIS</a:t>
            </a:r>
          </a:p>
        </p:txBody>
      </p:sp>
      <p:sp>
        <p:nvSpPr>
          <p:cNvPr id="2" name="Rectangle 1">
            <a:extLst>
              <a:ext uri="{FF2B5EF4-FFF2-40B4-BE49-F238E27FC236}">
                <a16:creationId xmlns:a16="http://schemas.microsoft.com/office/drawing/2014/main" id="{E0396899-D703-5236-0BE6-263232627F9C}"/>
              </a:ext>
            </a:extLst>
          </p:cNvPr>
          <p:cNvSpPr>
            <a:spLocks noChangeArrowheads="1"/>
          </p:cNvSpPr>
          <p:nvPr/>
        </p:nvSpPr>
        <p:spPr bwMode="auto">
          <a:xfrm>
            <a:off x="405245" y="3556337"/>
            <a:ext cx="22820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00"/>
                </a:solidFill>
                <a:effectLst/>
                <a:latin typeface="Calibri" panose="020F0502020204030204" pitchFamily="34" charset="0"/>
              </a:rPr>
              <a:t>Oktawave</a:t>
            </a:r>
            <a:r>
              <a:rPr kumimoji="0" lang="en-US" altLang="en-US" sz="1200" b="0" i="0" u="none" strike="noStrike" cap="none" normalizeH="0" baseline="0" dirty="0">
                <a:ln>
                  <a:noFill/>
                </a:ln>
                <a:solidFill>
                  <a:srgbClr val="000000"/>
                </a:solidFill>
                <a:effectLst/>
                <a:latin typeface="Calibri" panose="020F0502020204030204" pitchFamily="34" charset="0"/>
              </a:rPr>
              <a:t> S.A.</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Warsaw, Poland</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hlinkClick r:id="rId3"/>
              </a:rPr>
              <a:t>https://oktawave.com/en</a:t>
            </a:r>
            <a:endParaRPr kumimoji="0" lang="en-US" altLang="en-US" sz="500" b="0" i="0" u="none" strike="noStrike" cap="none" normalizeH="0" baseline="0" dirty="0">
              <a:ln>
                <a:noFill/>
              </a:ln>
              <a:solidFill>
                <a:schemeClr val="tx1"/>
              </a:solidFill>
              <a:effectLst/>
            </a:endParaRPr>
          </a:p>
        </p:txBody>
      </p:sp>
      <p:sp>
        <p:nvSpPr>
          <p:cNvPr id="3" name="Rectangle 1">
            <a:extLst>
              <a:ext uri="{FF2B5EF4-FFF2-40B4-BE49-F238E27FC236}">
                <a16:creationId xmlns:a16="http://schemas.microsoft.com/office/drawing/2014/main" id="{E5463EA5-EEB2-AE32-BD6F-BEB1973A1961}"/>
              </a:ext>
            </a:extLst>
          </p:cNvPr>
          <p:cNvSpPr>
            <a:spLocks noChangeArrowheads="1"/>
          </p:cNvSpPr>
          <p:nvPr/>
        </p:nvSpPr>
        <p:spPr bwMode="auto">
          <a:xfrm>
            <a:off x="2289976" y="3556337"/>
            <a:ext cx="22820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00"/>
                </a:solidFill>
                <a:effectLst/>
                <a:latin typeface="Calibri" panose="020F0502020204030204" pitchFamily="34" charset="0"/>
              </a:rPr>
              <a:t>OpenNebula</a:t>
            </a:r>
            <a:r>
              <a:rPr kumimoji="0" lang="en-US" altLang="en-US" sz="1200" b="0" i="0" u="none" strike="noStrike" cap="none" normalizeH="0" baseline="0" dirty="0">
                <a:ln>
                  <a:noFill/>
                </a:ln>
                <a:solidFill>
                  <a:srgbClr val="000000"/>
                </a:solidFill>
                <a:effectLst/>
                <a:latin typeface="Calibri" panose="020F0502020204030204" pitchFamily="34" charset="0"/>
              </a:rPr>
              <a:t> Systems, SL</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Madrid, Spain</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hlinkClick r:id="rId4"/>
              </a:rPr>
              <a:t>https://opennebula.io/</a:t>
            </a:r>
            <a:endParaRPr kumimoji="0" lang="en-US" altLang="en-US" sz="500" b="0" i="0" u="none" strike="noStrike" cap="none" normalizeH="0" baseline="0" dirty="0">
              <a:ln>
                <a:noFill/>
              </a:ln>
              <a:solidFill>
                <a:schemeClr val="tx1"/>
              </a:solidFill>
              <a:effectLst/>
            </a:endParaRPr>
          </a:p>
        </p:txBody>
      </p:sp>
      <p:sp>
        <p:nvSpPr>
          <p:cNvPr id="7" name="Rectangle 1">
            <a:extLst>
              <a:ext uri="{FF2B5EF4-FFF2-40B4-BE49-F238E27FC236}">
                <a16:creationId xmlns:a16="http://schemas.microsoft.com/office/drawing/2014/main" id="{C2BACF17-11DD-74BA-20CE-597DD1FE750C}"/>
              </a:ext>
            </a:extLst>
          </p:cNvPr>
          <p:cNvSpPr>
            <a:spLocks noChangeArrowheads="1"/>
          </p:cNvSpPr>
          <p:nvPr/>
        </p:nvSpPr>
        <p:spPr bwMode="auto">
          <a:xfrm>
            <a:off x="4198290" y="3741003"/>
            <a:ext cx="2282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Tiscali Italia S.P.A.</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hlinkClick r:id="rId5"/>
              </a:rPr>
              <a:t>https://www.tiscali.it/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ent Placeholder 5">
            <a:extLst>
              <a:ext uri="{FF2B5EF4-FFF2-40B4-BE49-F238E27FC236}">
                <a16:creationId xmlns:a16="http://schemas.microsoft.com/office/drawing/2014/main" id="{A8BB29A7-7713-10C9-D7FA-8631D6113A43}"/>
              </a:ext>
            </a:extLst>
          </p:cNvPr>
          <p:cNvSpPr txBox="1">
            <a:spLocks/>
          </p:cNvSpPr>
          <p:nvPr/>
        </p:nvSpPr>
        <p:spPr>
          <a:xfrm>
            <a:off x="709124" y="893219"/>
            <a:ext cx="4040157" cy="21019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dirty="0">
                <a:solidFill>
                  <a:srgbClr val="000000"/>
                </a:solidFill>
              </a:rPr>
              <a:t>IPCEI-CIS (</a:t>
            </a:r>
            <a:r>
              <a:rPr lang="en-US" altLang="en-US" dirty="0">
                <a:solidFill>
                  <a:schemeClr val="accent6">
                    <a:lumMod val="75000"/>
                  </a:schemeClr>
                </a:solidFill>
              </a:rPr>
              <a:t>Important Project of Common European Interest on Next Generation Cloud Infrastructure and Services</a:t>
            </a:r>
            <a:r>
              <a:rPr lang="en-US" altLang="en-US" dirty="0">
                <a:solidFill>
                  <a:srgbClr val="000000"/>
                </a:solidFill>
              </a:rPr>
              <a:t>)</a:t>
            </a:r>
          </a:p>
          <a:p>
            <a:pPr marL="0" lvl="0" indent="0" defTabSz="914400" eaLnBrk="0" fontAlgn="base" hangingPunct="0">
              <a:lnSpc>
                <a:spcPct val="100000"/>
              </a:lnSpc>
              <a:spcBef>
                <a:spcPct val="0"/>
              </a:spcBef>
              <a:spcAft>
                <a:spcPct val="0"/>
              </a:spcAft>
              <a:buNone/>
            </a:pPr>
            <a:r>
              <a:rPr lang="en-US" altLang="en-US" sz="1050" dirty="0">
                <a:solidFill>
                  <a:srgbClr val="000000"/>
                </a:solidFill>
              </a:rPr>
              <a:t>Project Nr. 5.1.1.2.i.0/4/25/A/CFLA/005.</a:t>
            </a:r>
            <a:br>
              <a:rPr lang="en-US" altLang="en-US" sz="1050" dirty="0">
                <a:solidFill>
                  <a:srgbClr val="000000"/>
                </a:solidFill>
              </a:rPr>
            </a:br>
            <a:r>
              <a:rPr lang="en-US" altLang="en-US" dirty="0">
                <a:solidFill>
                  <a:srgbClr val="000000"/>
                </a:solidFill>
              </a:rPr>
              <a:t>01.09.2025.-31.12.2027</a:t>
            </a:r>
            <a:endParaRPr lang="en-US" altLang="en-US" dirty="0">
              <a:solidFill>
                <a:schemeClr val="accent6">
                  <a:lumMod val="75000"/>
                </a:schemeClr>
              </a:solidFill>
            </a:endParaRPr>
          </a:p>
          <a:p>
            <a:pPr marL="0" lvl="0" indent="0" defTabSz="914400" eaLnBrk="0" fontAlgn="base" hangingPunct="0">
              <a:lnSpc>
                <a:spcPct val="100000"/>
              </a:lnSpc>
              <a:spcBef>
                <a:spcPct val="0"/>
              </a:spcBef>
              <a:spcAft>
                <a:spcPct val="0"/>
              </a:spcAft>
              <a:buNone/>
            </a:pPr>
            <a:endParaRPr lang="en-US" altLang="en-US" dirty="0">
              <a:solidFill>
                <a:schemeClr val="accent6">
                  <a:lumMod val="75000"/>
                </a:schemeClr>
              </a:solidFill>
            </a:endParaRPr>
          </a:p>
          <a:p>
            <a:pPr marL="0" lvl="0" indent="0" defTabSz="914400" eaLnBrk="0" fontAlgn="base" hangingPunct="0">
              <a:lnSpc>
                <a:spcPct val="100000"/>
              </a:lnSpc>
              <a:spcBef>
                <a:spcPct val="0"/>
              </a:spcBef>
              <a:spcAft>
                <a:spcPct val="0"/>
              </a:spcAft>
              <a:buNone/>
            </a:pPr>
            <a:r>
              <a:rPr lang="en-US" altLang="en-US" dirty="0">
                <a:solidFill>
                  <a:schemeClr val="accent6">
                    <a:lumMod val="75000"/>
                  </a:schemeClr>
                </a:solidFill>
              </a:rPr>
              <a:t>We are in the Security workgroup!</a:t>
            </a:r>
            <a:endParaRPr lang="en-US" altLang="en-US" sz="600" dirty="0">
              <a:solidFill>
                <a:schemeClr val="accent6">
                  <a:lumMod val="75000"/>
                </a:schemeClr>
              </a:solidFill>
            </a:endParaRPr>
          </a:p>
        </p:txBody>
      </p:sp>
      <p:pic>
        <p:nvPicPr>
          <p:cNvPr id="11" name="Picture 10">
            <a:extLst>
              <a:ext uri="{FF2B5EF4-FFF2-40B4-BE49-F238E27FC236}">
                <a16:creationId xmlns:a16="http://schemas.microsoft.com/office/drawing/2014/main" id="{6E9AF28D-ED78-9E4C-9175-57CECAEE6AED}"/>
              </a:ext>
            </a:extLst>
          </p:cNvPr>
          <p:cNvPicPr>
            <a:picLocks noChangeAspect="1"/>
          </p:cNvPicPr>
          <p:nvPr/>
        </p:nvPicPr>
        <p:blipFill>
          <a:blip r:embed="rId6"/>
          <a:stretch>
            <a:fillRect/>
          </a:stretch>
        </p:blipFill>
        <p:spPr>
          <a:xfrm>
            <a:off x="5289983" y="0"/>
            <a:ext cx="3854017" cy="2560069"/>
          </a:xfrm>
          <a:prstGeom prst="rect">
            <a:avLst/>
          </a:prstGeom>
        </p:spPr>
      </p:pic>
    </p:spTree>
    <p:extLst>
      <p:ext uri="{BB962C8B-B14F-4D97-AF65-F5344CB8AC3E}">
        <p14:creationId xmlns:p14="http://schemas.microsoft.com/office/powerpoint/2010/main" val="3859676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137BD8-E637-7B0C-CE05-E0A19134D273}"/>
              </a:ext>
            </a:extLst>
          </p:cNvPr>
          <p:cNvSpPr>
            <a:spLocks noGrp="1"/>
          </p:cNvSpPr>
          <p:nvPr>
            <p:ph idx="1"/>
          </p:nvPr>
        </p:nvSpPr>
        <p:spPr>
          <a:xfrm>
            <a:off x="350201" y="964417"/>
            <a:ext cx="3156779" cy="3601320"/>
          </a:xfrm>
        </p:spPr>
        <p:txBody>
          <a:bodyPr/>
          <a:lstStyle/>
          <a:p>
            <a:pPr marL="0" indent="0">
              <a:buNone/>
            </a:pPr>
            <a:r>
              <a:rPr lang="en-US" dirty="0"/>
              <a:t>No articulation points</a:t>
            </a:r>
          </a:p>
          <a:p>
            <a:pPr marL="0" indent="0">
              <a:buNone/>
            </a:pPr>
            <a:endParaRPr lang="en-US" dirty="0"/>
          </a:p>
          <a:p>
            <a:pPr marL="0" indent="0">
              <a:buNone/>
            </a:pPr>
            <a:r>
              <a:rPr lang="en-US" b="1" dirty="0"/>
              <a:t>Min cut</a:t>
            </a:r>
            <a:r>
              <a:rPr lang="en-US" dirty="0"/>
              <a:t> between MIL and PAR is 3</a:t>
            </a:r>
          </a:p>
          <a:p>
            <a:pPr marL="0" indent="0">
              <a:buNone/>
            </a:pPr>
            <a:endParaRPr lang="en-US" dirty="0"/>
          </a:p>
          <a:p>
            <a:pPr marL="0" indent="0">
              <a:buNone/>
            </a:pPr>
            <a:r>
              <a:rPr lang="en-US" dirty="0"/>
              <a:t>There are also 3 node-independent paths</a:t>
            </a:r>
          </a:p>
        </p:txBody>
      </p:sp>
      <p:sp>
        <p:nvSpPr>
          <p:cNvPr id="3" name="Title 2">
            <a:extLst>
              <a:ext uri="{FF2B5EF4-FFF2-40B4-BE49-F238E27FC236}">
                <a16:creationId xmlns:a16="http://schemas.microsoft.com/office/drawing/2014/main" id="{48DDE867-D5D1-9AA4-506C-C9A07281F84F}"/>
              </a:ext>
            </a:extLst>
          </p:cNvPr>
          <p:cNvSpPr>
            <a:spLocks noGrp="1"/>
          </p:cNvSpPr>
          <p:nvPr>
            <p:ph type="title"/>
          </p:nvPr>
        </p:nvSpPr>
        <p:spPr/>
        <p:txBody>
          <a:bodyPr/>
          <a:lstStyle/>
          <a:p>
            <a:r>
              <a:rPr lang="en-US" dirty="0"/>
              <a:t>Example</a:t>
            </a:r>
          </a:p>
        </p:txBody>
      </p:sp>
      <p:sp>
        <p:nvSpPr>
          <p:cNvPr id="4" name="Slide Number Placeholder 3">
            <a:extLst>
              <a:ext uri="{FF2B5EF4-FFF2-40B4-BE49-F238E27FC236}">
                <a16:creationId xmlns:a16="http://schemas.microsoft.com/office/drawing/2014/main" id="{B97F0ED6-F0FB-EA81-6405-4B3FE7DEFA87}"/>
              </a:ext>
            </a:extLst>
          </p:cNvPr>
          <p:cNvSpPr>
            <a:spLocks noGrp="1"/>
          </p:cNvSpPr>
          <p:nvPr>
            <p:ph type="sldNum" sz="quarter" idx="4"/>
          </p:nvPr>
        </p:nvSpPr>
        <p:spPr/>
        <p:txBody>
          <a:bodyPr/>
          <a:lstStyle/>
          <a:p>
            <a:fld id="{9E7CA0F2-EE66-4F60-8C00-E0BE38E7AEC5}" type="slidenum">
              <a:rPr lang="en-GB" smtClean="0"/>
              <a:pPr/>
              <a:t>20</a:t>
            </a:fld>
            <a:endParaRPr lang="en-GB" dirty="0"/>
          </a:p>
        </p:txBody>
      </p:sp>
      <p:pic>
        <p:nvPicPr>
          <p:cNvPr id="32" name="Picture 31">
            <a:extLst>
              <a:ext uri="{FF2B5EF4-FFF2-40B4-BE49-F238E27FC236}">
                <a16:creationId xmlns:a16="http://schemas.microsoft.com/office/drawing/2014/main" id="{C2625BB3-4424-6251-5A6B-866DB0159C03}"/>
              </a:ext>
            </a:extLst>
          </p:cNvPr>
          <p:cNvPicPr>
            <a:picLocks noChangeAspect="1"/>
          </p:cNvPicPr>
          <p:nvPr/>
        </p:nvPicPr>
        <p:blipFill>
          <a:blip r:embed="rId2"/>
          <a:stretch>
            <a:fillRect/>
          </a:stretch>
        </p:blipFill>
        <p:spPr>
          <a:xfrm>
            <a:off x="3506980" y="577763"/>
            <a:ext cx="5019290" cy="3601320"/>
          </a:xfrm>
          <a:prstGeom prst="rect">
            <a:avLst/>
          </a:prstGeom>
        </p:spPr>
      </p:pic>
      <p:sp>
        <p:nvSpPr>
          <p:cNvPr id="33" name="Text Placeholder 2">
            <a:extLst>
              <a:ext uri="{FF2B5EF4-FFF2-40B4-BE49-F238E27FC236}">
                <a16:creationId xmlns:a16="http://schemas.microsoft.com/office/drawing/2014/main" id="{3AA6D85E-3CA1-0DBE-3419-E1703BAF54CD}"/>
              </a:ext>
            </a:extLst>
          </p:cNvPr>
          <p:cNvSpPr txBox="1">
            <a:spLocks/>
          </p:cNvSpPr>
          <p:nvPr/>
        </p:nvSpPr>
        <p:spPr>
          <a:xfrm>
            <a:off x="3367832" y="4193745"/>
            <a:ext cx="4967795" cy="6171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t>Reconstructed subgraph from 32 chunk paths</a:t>
            </a:r>
          </a:p>
        </p:txBody>
      </p:sp>
    </p:spTree>
    <p:extLst>
      <p:ext uri="{BB962C8B-B14F-4D97-AF65-F5344CB8AC3E}">
        <p14:creationId xmlns:p14="http://schemas.microsoft.com/office/powerpoint/2010/main" val="3356155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7DA50-BFBC-26FF-E63C-D92AE67FAF23}"/>
              </a:ext>
            </a:extLst>
          </p:cNvPr>
          <p:cNvSpPr>
            <a:spLocks noGrp="1"/>
          </p:cNvSpPr>
          <p:nvPr>
            <p:ph idx="1"/>
          </p:nvPr>
        </p:nvSpPr>
        <p:spPr/>
        <p:txBody>
          <a:bodyPr>
            <a:normAutofit/>
          </a:bodyPr>
          <a:lstStyle/>
          <a:p>
            <a:pPr marL="0" indent="0">
              <a:buNone/>
            </a:pPr>
            <a:r>
              <a:rPr lang="en-US" dirty="0"/>
              <a:t>Useful for non-2-connected graphs (with articulation points)</a:t>
            </a:r>
          </a:p>
          <a:p>
            <a:pPr marL="0" indent="0">
              <a:buNone/>
            </a:pPr>
            <a:r>
              <a:rPr lang="en-US" dirty="0"/>
              <a:t>Two chunks have 64≥58 bytes.</a:t>
            </a:r>
            <a:br>
              <a:rPr lang="en-US" dirty="0"/>
            </a:br>
            <a:r>
              <a:rPr lang="en-US" dirty="0"/>
              <a:t>We can permute them. </a:t>
            </a:r>
          </a:p>
          <a:p>
            <a:pPr marL="0" indent="0">
              <a:buNone/>
            </a:pPr>
            <a:r>
              <a:rPr lang="en-US" dirty="0"/>
              <a:t>Theorem. A random permutation of 64 independent uniform bytes provides the expected security of </a:t>
            </a:r>
            <a:r>
              <a:rPr lang="en-US" b="1" dirty="0"/>
              <a:t>288.18 bits</a:t>
            </a:r>
            <a:r>
              <a:rPr lang="en-US" dirty="0"/>
              <a:t>.</a:t>
            </a:r>
          </a:p>
          <a:p>
            <a:pPr marL="0" indent="0">
              <a:buNone/>
            </a:pPr>
            <a:r>
              <a:rPr lang="en-US" dirty="0"/>
              <a:t>We send the permutation in a PQC-encrypted message.</a:t>
            </a:r>
          </a:p>
          <a:p>
            <a:pPr marL="0" indent="0">
              <a:buNone/>
            </a:pPr>
            <a:r>
              <a:rPr lang="en-US" dirty="0"/>
              <a:t>// BTW, we also need to send a random string in that message (needed for LHL),</a:t>
            </a:r>
            <a:br>
              <a:rPr lang="en-US" dirty="0"/>
            </a:br>
            <a:r>
              <a:rPr lang="en-US" dirty="0"/>
              <a:t>    but that string can be public, because LHL is a strong randomness extractor.</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B92F6EFB-FBAE-D1FB-4F0D-753A3E304FF6}"/>
              </a:ext>
            </a:extLst>
          </p:cNvPr>
          <p:cNvSpPr>
            <a:spLocks noGrp="1"/>
          </p:cNvSpPr>
          <p:nvPr>
            <p:ph type="title"/>
          </p:nvPr>
        </p:nvSpPr>
        <p:spPr/>
        <p:txBody>
          <a:bodyPr/>
          <a:lstStyle/>
          <a:p>
            <a:r>
              <a:rPr lang="en-US" dirty="0"/>
              <a:t>Computationally-Secure Layer</a:t>
            </a:r>
          </a:p>
        </p:txBody>
      </p:sp>
      <p:sp>
        <p:nvSpPr>
          <p:cNvPr id="4" name="Slide Number Placeholder 3">
            <a:extLst>
              <a:ext uri="{FF2B5EF4-FFF2-40B4-BE49-F238E27FC236}">
                <a16:creationId xmlns:a16="http://schemas.microsoft.com/office/drawing/2014/main" id="{918600D8-76C7-114F-97F5-8CCCF13B905B}"/>
              </a:ext>
            </a:extLst>
          </p:cNvPr>
          <p:cNvSpPr>
            <a:spLocks noGrp="1"/>
          </p:cNvSpPr>
          <p:nvPr>
            <p:ph type="sldNum" sz="quarter" idx="4"/>
          </p:nvPr>
        </p:nvSpPr>
        <p:spPr/>
        <p:txBody>
          <a:bodyPr/>
          <a:lstStyle/>
          <a:p>
            <a:fld id="{9E7CA0F2-EE66-4F60-8C00-E0BE38E7AEC5}" type="slidenum">
              <a:rPr lang="en-GB" smtClean="0"/>
              <a:pPr/>
              <a:t>21</a:t>
            </a:fld>
            <a:endParaRPr lang="en-GB" dirty="0"/>
          </a:p>
        </p:txBody>
      </p:sp>
    </p:spTree>
    <p:extLst>
      <p:ext uri="{BB962C8B-B14F-4D97-AF65-F5344CB8AC3E}">
        <p14:creationId xmlns:p14="http://schemas.microsoft.com/office/powerpoint/2010/main" val="387518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B11BC-A136-6DD4-518D-598625D99AFD}"/>
              </a:ext>
            </a:extLst>
          </p:cNvPr>
          <p:cNvSpPr>
            <a:spLocks noGrp="1"/>
          </p:cNvSpPr>
          <p:nvPr>
            <p:ph type="title"/>
          </p:nvPr>
        </p:nvSpPr>
        <p:spPr/>
        <p:txBody>
          <a:bodyPr/>
          <a:lstStyle/>
          <a:p>
            <a:r>
              <a:rPr lang="en-US" dirty="0"/>
              <a:t>Towards the Quantum Internet</a:t>
            </a:r>
          </a:p>
        </p:txBody>
      </p:sp>
      <p:sp>
        <p:nvSpPr>
          <p:cNvPr id="4" name="Slide Number Placeholder 3">
            <a:extLst>
              <a:ext uri="{FF2B5EF4-FFF2-40B4-BE49-F238E27FC236}">
                <a16:creationId xmlns:a16="http://schemas.microsoft.com/office/drawing/2014/main" id="{18B68E4F-8DFB-5528-31B7-DF0AA60AF25F}"/>
              </a:ext>
            </a:extLst>
          </p:cNvPr>
          <p:cNvSpPr>
            <a:spLocks noGrp="1"/>
          </p:cNvSpPr>
          <p:nvPr>
            <p:ph type="sldNum" sz="quarter" idx="4"/>
          </p:nvPr>
        </p:nvSpPr>
        <p:spPr/>
        <p:txBody>
          <a:bodyPr/>
          <a:lstStyle/>
          <a:p>
            <a:fld id="{9E7CA0F2-EE66-4F60-8C00-E0BE38E7AEC5}" type="slidenum">
              <a:rPr lang="en-GB" smtClean="0"/>
              <a:pPr/>
              <a:t>22</a:t>
            </a:fld>
            <a:endParaRPr lang="en-GB" dirty="0"/>
          </a:p>
        </p:txBody>
      </p:sp>
      <p:pic>
        <p:nvPicPr>
          <p:cNvPr id="5" name="Picture 2">
            <a:extLst>
              <a:ext uri="{FF2B5EF4-FFF2-40B4-BE49-F238E27FC236}">
                <a16:creationId xmlns:a16="http://schemas.microsoft.com/office/drawing/2014/main" id="{32DD8FD1-723D-D684-EDA0-2319A1C2B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287" y="689367"/>
            <a:ext cx="4754152" cy="324967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4;p16">
            <a:extLst>
              <a:ext uri="{FF2B5EF4-FFF2-40B4-BE49-F238E27FC236}">
                <a16:creationId xmlns:a16="http://schemas.microsoft.com/office/drawing/2014/main" id="{9B43087E-DCC5-C7F9-F68C-BD7302E0F188}"/>
              </a:ext>
            </a:extLst>
          </p:cNvPr>
          <p:cNvSpPr txBox="1"/>
          <p:nvPr/>
        </p:nvSpPr>
        <p:spPr>
          <a:xfrm>
            <a:off x="350201" y="3187942"/>
            <a:ext cx="3431418" cy="1323409"/>
          </a:xfrm>
          <a:prstGeom prst="rect">
            <a:avLst/>
          </a:prstGeom>
          <a:noFill/>
          <a:ln>
            <a:noFill/>
          </a:ln>
        </p:spPr>
        <p:txBody>
          <a:bodyPr spcFirstLastPara="1" wrap="square" lIns="91425" tIns="91425" rIns="91425" bIns="91425" anchor="t" anchorCtr="0">
            <a:spAutoFit/>
          </a:bodyPr>
          <a:lstStyle/>
          <a:p>
            <a:pPr lvl="0" algn="r">
              <a:buClr>
                <a:schemeClr val="dk1"/>
              </a:buClr>
              <a:buSzPct val="61111"/>
            </a:pPr>
            <a:r>
              <a:rPr lang="en-GB" sz="1600" dirty="0">
                <a:solidFill>
                  <a:srgbClr val="474747"/>
                </a:solidFill>
                <a:highlight>
                  <a:srgbClr val="FFFFFF"/>
                </a:highlight>
                <a:ea typeface="Calibri"/>
                <a:cs typeface="Calibri"/>
                <a:sym typeface="Calibri"/>
              </a:rPr>
              <a:t>Stephanie Wehner </a:t>
            </a:r>
            <a:r>
              <a:rPr lang="en-GB" sz="1600" i="1" dirty="0">
                <a:solidFill>
                  <a:srgbClr val="474747"/>
                </a:solidFill>
                <a:highlight>
                  <a:srgbClr val="FFFFFF"/>
                </a:highlight>
                <a:ea typeface="Calibri"/>
                <a:cs typeface="Calibri"/>
                <a:sym typeface="Calibri"/>
              </a:rPr>
              <a:t>et al.</a:t>
            </a:r>
            <a:r>
              <a:rPr lang="en-GB" sz="1600" dirty="0">
                <a:solidFill>
                  <a:srgbClr val="474747"/>
                </a:solidFill>
                <a:highlight>
                  <a:srgbClr val="FFFFFF"/>
                </a:highlight>
                <a:ea typeface="Calibri"/>
                <a:cs typeface="Calibri"/>
                <a:sym typeface="Calibri"/>
              </a:rPr>
              <a:t> Quantum internet: A vision for the road ahead. </a:t>
            </a:r>
            <a:br>
              <a:rPr lang="en-GB" sz="1600" dirty="0">
                <a:solidFill>
                  <a:srgbClr val="474747"/>
                </a:solidFill>
                <a:highlight>
                  <a:srgbClr val="FFFFFF"/>
                </a:highlight>
                <a:ea typeface="Calibri"/>
                <a:cs typeface="Calibri"/>
                <a:sym typeface="Calibri"/>
              </a:rPr>
            </a:br>
            <a:r>
              <a:rPr lang="en-GB" sz="1600" i="1" dirty="0">
                <a:solidFill>
                  <a:srgbClr val="474747"/>
                </a:solidFill>
                <a:highlight>
                  <a:srgbClr val="FFFFFF"/>
                </a:highlight>
                <a:ea typeface="Calibri"/>
                <a:cs typeface="Calibri"/>
                <a:sym typeface="Calibri"/>
              </a:rPr>
              <a:t>Science </a:t>
            </a:r>
            <a:r>
              <a:rPr lang="en-GB" sz="1600" b="1" dirty="0">
                <a:solidFill>
                  <a:srgbClr val="474747"/>
                </a:solidFill>
                <a:highlight>
                  <a:srgbClr val="FFFFFF"/>
                </a:highlight>
                <a:ea typeface="Calibri"/>
                <a:cs typeface="Calibri"/>
                <a:sym typeface="Calibri"/>
              </a:rPr>
              <a:t>362</a:t>
            </a:r>
            <a:r>
              <a:rPr lang="en-GB" sz="1600" dirty="0">
                <a:solidFill>
                  <a:srgbClr val="474747"/>
                </a:solidFill>
                <a:highlight>
                  <a:srgbClr val="FFFFFF"/>
                </a:highlight>
                <a:ea typeface="Calibri"/>
                <a:cs typeface="Calibri"/>
                <a:sym typeface="Calibri"/>
              </a:rPr>
              <a:t>, eaam9288 (2018)</a:t>
            </a:r>
          </a:p>
          <a:p>
            <a:pPr lvl="0">
              <a:spcAft>
                <a:spcPts val="1200"/>
              </a:spcAft>
            </a:pPr>
            <a:endParaRPr lang="en-GB" sz="1600" dirty="0"/>
          </a:p>
        </p:txBody>
      </p:sp>
      <p:sp>
        <p:nvSpPr>
          <p:cNvPr id="7" name="TextBox 6">
            <a:extLst>
              <a:ext uri="{FF2B5EF4-FFF2-40B4-BE49-F238E27FC236}">
                <a16:creationId xmlns:a16="http://schemas.microsoft.com/office/drawing/2014/main" id="{3628A1D3-884F-DED2-FB44-62A2E27135F6}"/>
              </a:ext>
            </a:extLst>
          </p:cNvPr>
          <p:cNvSpPr txBox="1"/>
          <p:nvPr/>
        </p:nvSpPr>
        <p:spPr>
          <a:xfrm>
            <a:off x="4569820" y="3464066"/>
            <a:ext cx="7095187" cy="1136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r>
              <a:rPr kumimoji="0" lang="en-US" sz="2800" b="1" i="0" u="none" strike="noStrike" cap="none" spc="0" normalizeH="0" baseline="0" dirty="0">
                <a:ln>
                  <a:noFill/>
                </a:ln>
                <a:solidFill>
                  <a:schemeClr val="accent4">
                    <a:lumMod val="75000"/>
                  </a:schemeClr>
                </a:solidFill>
                <a:effectLst/>
                <a:uFillTx/>
                <a:latin typeface="Graphik-Light"/>
                <a:ea typeface="Graphik-Light"/>
                <a:cs typeface="Graphik-Light"/>
                <a:sym typeface="Graphik Light"/>
              </a:rPr>
              <a:t>With end-to-end security!</a:t>
            </a:r>
          </a:p>
        </p:txBody>
      </p:sp>
      <p:sp>
        <p:nvSpPr>
          <p:cNvPr id="8" name="Oval 7">
            <a:extLst>
              <a:ext uri="{FF2B5EF4-FFF2-40B4-BE49-F238E27FC236}">
                <a16:creationId xmlns:a16="http://schemas.microsoft.com/office/drawing/2014/main" id="{0459176A-F414-3E00-96E3-4BACE6F370AC}"/>
              </a:ext>
            </a:extLst>
          </p:cNvPr>
          <p:cNvSpPr/>
          <p:nvPr/>
        </p:nvSpPr>
        <p:spPr>
          <a:xfrm>
            <a:off x="6341164" y="3327037"/>
            <a:ext cx="2802835" cy="33149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12327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45F73542-302F-E941-8625-6F10E4188B6E}"/>
              </a:ext>
            </a:extLst>
          </p:cNvPr>
          <p:cNvSpPr txBox="1">
            <a:spLocks/>
          </p:cNvSpPr>
          <p:nvPr/>
        </p:nvSpPr>
        <p:spPr>
          <a:xfrm>
            <a:off x="392390" y="793291"/>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b="1" dirty="0">
                <a:solidFill>
                  <a:srgbClr val="1C305D"/>
                </a:solidFill>
                <a:latin typeface="+mn-lt"/>
              </a:rPr>
              <a:t>Thank you!</a:t>
            </a:r>
          </a:p>
          <a:p>
            <a:r>
              <a:rPr lang="en-US" sz="4000" b="1" dirty="0">
                <a:solidFill>
                  <a:srgbClr val="1C305D"/>
                </a:solidFill>
                <a:latin typeface="+mn-lt"/>
              </a:rPr>
              <a:t>Kiitos!</a:t>
            </a:r>
          </a:p>
        </p:txBody>
      </p:sp>
      <p:sp>
        <p:nvSpPr>
          <p:cNvPr id="7" name="Text Placeholder 4">
            <a:extLst>
              <a:ext uri="{FF2B5EF4-FFF2-40B4-BE49-F238E27FC236}">
                <a16:creationId xmlns:a16="http://schemas.microsoft.com/office/drawing/2014/main" id="{DF5BAE8E-0358-9233-9689-1375818E8E29}"/>
              </a:ext>
            </a:extLst>
          </p:cNvPr>
          <p:cNvSpPr txBox="1">
            <a:spLocks/>
          </p:cNvSpPr>
          <p:nvPr/>
        </p:nvSpPr>
        <p:spPr>
          <a:xfrm>
            <a:off x="392390" y="2308623"/>
            <a:ext cx="3795964" cy="2631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dirty="0" err="1">
                <a:solidFill>
                  <a:srgbClr val="1C305D"/>
                </a:solidFill>
                <a:latin typeface="+mn-lt"/>
              </a:rPr>
              <a:t>sergejs.kozlovics@lumii.lv</a:t>
            </a:r>
            <a:endParaRPr lang="en-GB" sz="1800" dirty="0">
              <a:solidFill>
                <a:srgbClr val="1C305D"/>
              </a:solidFill>
              <a:latin typeface="+mn-lt"/>
            </a:endParaRPr>
          </a:p>
        </p:txBody>
      </p:sp>
    </p:spTree>
    <p:extLst>
      <p:ext uri="{BB962C8B-B14F-4D97-AF65-F5344CB8AC3E}">
        <p14:creationId xmlns:p14="http://schemas.microsoft.com/office/powerpoint/2010/main" val="165977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A844-D209-B99D-AE4F-D3A9D51A37B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3262BBA-B8D6-067B-FBEC-D7E339D78CAC}"/>
              </a:ext>
            </a:extLst>
          </p:cNvPr>
          <p:cNvSpPr>
            <a:spLocks noGrp="1"/>
          </p:cNvSpPr>
          <p:nvPr>
            <p:ph idx="1"/>
          </p:nvPr>
        </p:nvSpPr>
        <p:spPr>
          <a:xfrm>
            <a:off x="350201" y="893219"/>
            <a:ext cx="3801921" cy="3357062"/>
          </a:xfrm>
        </p:spPr>
        <p:txBody>
          <a:bodyPr>
            <a:normAutofit fontScale="92500" lnSpcReduction="10000"/>
          </a:bodyPr>
          <a:lstStyle/>
          <a:p>
            <a:pPr marL="0" indent="0">
              <a:buNone/>
            </a:pPr>
            <a:r>
              <a:rPr lang="en-US" dirty="0"/>
              <a:t>OTP keys (aka Vernam’s cipher) to encrypt files</a:t>
            </a:r>
          </a:p>
          <a:p>
            <a:pPr marL="0" indent="0">
              <a:buNone/>
            </a:pPr>
            <a:endParaRPr lang="en-US" dirty="0"/>
          </a:p>
          <a:p>
            <a:pPr marL="0" indent="0">
              <a:buNone/>
            </a:pPr>
            <a:r>
              <a:rPr lang="en-US" dirty="0"/>
              <a:t>Two pillars:</a:t>
            </a:r>
          </a:p>
          <a:p>
            <a:pPr marL="0" indent="0">
              <a:buNone/>
            </a:pPr>
            <a:r>
              <a:rPr lang="en-US" dirty="0"/>
              <a:t>1. Encrypted data and OTP keys are stored at two distant locations.</a:t>
            </a:r>
          </a:p>
          <a:p>
            <a:pPr marL="0" indent="0">
              <a:buNone/>
            </a:pPr>
            <a:r>
              <a:rPr lang="en-US" dirty="0"/>
              <a:t>2. OTP Keys are generated using quantum mechanics</a:t>
            </a:r>
          </a:p>
          <a:p>
            <a:r>
              <a:rPr lang="en-US" dirty="0"/>
              <a:t>QRNG – fast but need to transfer the keys to encrypt</a:t>
            </a:r>
          </a:p>
          <a:p>
            <a:r>
              <a:rPr lang="en-US" dirty="0"/>
              <a:t>QKD – slower but no key</a:t>
            </a:r>
            <a:br>
              <a:rPr lang="en-US" dirty="0"/>
            </a:br>
            <a:r>
              <a:rPr lang="en-US" dirty="0"/>
              <a:t>re-transmission needed</a:t>
            </a:r>
          </a:p>
          <a:p>
            <a:pPr marL="0" indent="0">
              <a:buNone/>
            </a:pPr>
            <a:endParaRPr lang="en-US" dirty="0"/>
          </a:p>
        </p:txBody>
      </p:sp>
      <p:sp>
        <p:nvSpPr>
          <p:cNvPr id="4" name="Slide Number Placeholder 3">
            <a:extLst>
              <a:ext uri="{FF2B5EF4-FFF2-40B4-BE49-F238E27FC236}">
                <a16:creationId xmlns:a16="http://schemas.microsoft.com/office/drawing/2014/main" id="{8C8AD2F6-3C5B-033D-53CA-22C6DC523BF4}"/>
              </a:ext>
            </a:extLst>
          </p:cNvPr>
          <p:cNvSpPr>
            <a:spLocks noGrp="1"/>
          </p:cNvSpPr>
          <p:nvPr>
            <p:ph type="sldNum" sz="quarter" idx="4"/>
          </p:nvPr>
        </p:nvSpPr>
        <p:spPr/>
        <p:txBody>
          <a:bodyPr/>
          <a:lstStyle/>
          <a:p>
            <a:fld id="{9E7CA0F2-EE66-4F60-8C00-E0BE38E7AEC5}" type="slidenum">
              <a:rPr lang="en-GB" smtClean="0"/>
              <a:pPr/>
              <a:t>3</a:t>
            </a:fld>
            <a:endParaRPr lang="en-GB" dirty="0"/>
          </a:p>
        </p:txBody>
      </p:sp>
      <p:sp>
        <p:nvSpPr>
          <p:cNvPr id="5" name="Title 4">
            <a:extLst>
              <a:ext uri="{FF2B5EF4-FFF2-40B4-BE49-F238E27FC236}">
                <a16:creationId xmlns:a16="http://schemas.microsoft.com/office/drawing/2014/main" id="{BB6FD919-E0B1-65CF-8B21-851E9D3D8486}"/>
              </a:ext>
            </a:extLst>
          </p:cNvPr>
          <p:cNvSpPr>
            <a:spLocks noGrp="1"/>
          </p:cNvSpPr>
          <p:nvPr>
            <p:ph type="title"/>
          </p:nvPr>
        </p:nvSpPr>
        <p:spPr/>
        <p:txBody>
          <a:bodyPr/>
          <a:lstStyle/>
          <a:p>
            <a:r>
              <a:rPr lang="en-US" dirty="0"/>
              <a:t>Quantum-Safe Data Backups (ITS)</a:t>
            </a:r>
          </a:p>
        </p:txBody>
      </p:sp>
      <p:pic>
        <p:nvPicPr>
          <p:cNvPr id="7" name="Picture 6">
            <a:extLst>
              <a:ext uri="{FF2B5EF4-FFF2-40B4-BE49-F238E27FC236}">
                <a16:creationId xmlns:a16="http://schemas.microsoft.com/office/drawing/2014/main" id="{4946CA05-80EB-CF04-6CC4-E21370226D04}"/>
              </a:ext>
            </a:extLst>
          </p:cNvPr>
          <p:cNvPicPr>
            <a:picLocks noChangeAspect="1"/>
          </p:cNvPicPr>
          <p:nvPr/>
        </p:nvPicPr>
        <p:blipFill>
          <a:blip r:embed="rId3"/>
          <a:stretch>
            <a:fillRect/>
          </a:stretch>
        </p:blipFill>
        <p:spPr>
          <a:xfrm>
            <a:off x="4806937" y="0"/>
            <a:ext cx="3982502" cy="4498283"/>
          </a:xfrm>
          <a:prstGeom prst="rect">
            <a:avLst/>
          </a:prstGeom>
        </p:spPr>
      </p:pic>
    </p:spTree>
    <p:extLst>
      <p:ext uri="{BB962C8B-B14F-4D97-AF65-F5344CB8AC3E}">
        <p14:creationId xmlns:p14="http://schemas.microsoft.com/office/powerpoint/2010/main" val="273212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A1B8-CD1B-2F1B-2621-4FE477D8B20C}"/>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0B116E-69DE-EFBA-9AFE-0402E19BB022}"/>
              </a:ext>
            </a:extLst>
          </p:cNvPr>
          <p:cNvSpPr>
            <a:spLocks noGrp="1"/>
          </p:cNvSpPr>
          <p:nvPr>
            <p:ph idx="1"/>
          </p:nvPr>
        </p:nvSpPr>
        <p:spPr>
          <a:xfrm>
            <a:off x="350201" y="893219"/>
            <a:ext cx="3801921" cy="3357062"/>
          </a:xfrm>
        </p:spPr>
        <p:txBody>
          <a:bodyPr>
            <a:normAutofit fontScale="92500" lnSpcReduction="10000"/>
          </a:bodyPr>
          <a:lstStyle/>
          <a:p>
            <a:pPr marL="0" indent="0">
              <a:buNone/>
            </a:pPr>
            <a:r>
              <a:rPr lang="en-US" dirty="0"/>
              <a:t>OTP keys (aka Vernam’s cipher) to encrypt files</a:t>
            </a:r>
          </a:p>
          <a:p>
            <a:pPr marL="0" indent="0">
              <a:buNone/>
            </a:pPr>
            <a:endParaRPr lang="en-US" dirty="0"/>
          </a:p>
          <a:p>
            <a:pPr marL="0" indent="0">
              <a:buNone/>
            </a:pPr>
            <a:r>
              <a:rPr lang="en-US" dirty="0"/>
              <a:t>Two pillars:</a:t>
            </a:r>
          </a:p>
          <a:p>
            <a:pPr marL="0" indent="0">
              <a:buNone/>
            </a:pPr>
            <a:r>
              <a:rPr lang="en-US" dirty="0"/>
              <a:t>1. Encrypted data and OTP keys are stored at two distant locations.</a:t>
            </a:r>
          </a:p>
          <a:p>
            <a:pPr marL="0" indent="0">
              <a:buNone/>
            </a:pPr>
            <a:r>
              <a:rPr lang="en-US" dirty="0"/>
              <a:t>2. OTP Keys are generated using quantum mechanics</a:t>
            </a:r>
          </a:p>
          <a:p>
            <a:r>
              <a:rPr lang="en-US" dirty="0"/>
              <a:t>QRNG – fast but need to transfer the keys to encrypt</a:t>
            </a:r>
          </a:p>
          <a:p>
            <a:r>
              <a:rPr lang="en-US" dirty="0"/>
              <a:t>QKD – slower but no key</a:t>
            </a:r>
            <a:br>
              <a:rPr lang="en-US" dirty="0"/>
            </a:br>
            <a:r>
              <a:rPr lang="en-US" dirty="0"/>
              <a:t>re-transmission needed</a:t>
            </a:r>
          </a:p>
          <a:p>
            <a:pPr marL="0" indent="0">
              <a:buNone/>
            </a:pPr>
            <a:endParaRPr lang="en-US" dirty="0"/>
          </a:p>
        </p:txBody>
      </p:sp>
      <p:sp>
        <p:nvSpPr>
          <p:cNvPr id="4" name="Slide Number Placeholder 3">
            <a:extLst>
              <a:ext uri="{FF2B5EF4-FFF2-40B4-BE49-F238E27FC236}">
                <a16:creationId xmlns:a16="http://schemas.microsoft.com/office/drawing/2014/main" id="{FF500EF1-2BE3-35AE-A218-2EACDF349421}"/>
              </a:ext>
            </a:extLst>
          </p:cNvPr>
          <p:cNvSpPr>
            <a:spLocks noGrp="1"/>
          </p:cNvSpPr>
          <p:nvPr>
            <p:ph type="sldNum" sz="quarter" idx="4"/>
          </p:nvPr>
        </p:nvSpPr>
        <p:spPr/>
        <p:txBody>
          <a:bodyPr/>
          <a:lstStyle/>
          <a:p>
            <a:fld id="{9E7CA0F2-EE66-4F60-8C00-E0BE38E7AEC5}" type="slidenum">
              <a:rPr lang="en-GB" smtClean="0"/>
              <a:pPr/>
              <a:t>4</a:t>
            </a:fld>
            <a:endParaRPr lang="en-GB" dirty="0"/>
          </a:p>
        </p:txBody>
      </p:sp>
      <p:sp>
        <p:nvSpPr>
          <p:cNvPr id="5" name="Title 4">
            <a:extLst>
              <a:ext uri="{FF2B5EF4-FFF2-40B4-BE49-F238E27FC236}">
                <a16:creationId xmlns:a16="http://schemas.microsoft.com/office/drawing/2014/main" id="{D5D48839-9A99-6347-93EE-FFDECCB52435}"/>
              </a:ext>
            </a:extLst>
          </p:cNvPr>
          <p:cNvSpPr>
            <a:spLocks noGrp="1"/>
          </p:cNvSpPr>
          <p:nvPr>
            <p:ph type="title"/>
          </p:nvPr>
        </p:nvSpPr>
        <p:spPr/>
        <p:txBody>
          <a:bodyPr/>
          <a:lstStyle/>
          <a:p>
            <a:r>
              <a:rPr lang="en-US" dirty="0"/>
              <a:t>Quantum-Safe Data Backups (ITS)</a:t>
            </a:r>
          </a:p>
        </p:txBody>
      </p:sp>
      <p:pic>
        <p:nvPicPr>
          <p:cNvPr id="7" name="Picture 6">
            <a:extLst>
              <a:ext uri="{FF2B5EF4-FFF2-40B4-BE49-F238E27FC236}">
                <a16:creationId xmlns:a16="http://schemas.microsoft.com/office/drawing/2014/main" id="{FD552177-4DFD-0431-6BB5-7113605A2850}"/>
              </a:ext>
            </a:extLst>
          </p:cNvPr>
          <p:cNvPicPr>
            <a:picLocks noChangeAspect="1"/>
          </p:cNvPicPr>
          <p:nvPr/>
        </p:nvPicPr>
        <p:blipFill>
          <a:blip r:embed="rId3"/>
          <a:stretch>
            <a:fillRect/>
          </a:stretch>
        </p:blipFill>
        <p:spPr>
          <a:xfrm>
            <a:off x="4806937" y="632345"/>
            <a:ext cx="3422663" cy="3865938"/>
          </a:xfrm>
          <a:prstGeom prst="rect">
            <a:avLst/>
          </a:prstGeom>
        </p:spPr>
      </p:pic>
      <p:sp>
        <p:nvSpPr>
          <p:cNvPr id="2" name="TextBox 1">
            <a:extLst>
              <a:ext uri="{FF2B5EF4-FFF2-40B4-BE49-F238E27FC236}">
                <a16:creationId xmlns:a16="http://schemas.microsoft.com/office/drawing/2014/main" id="{5CBEE4BF-8958-4F2B-D01A-01029E9C6805}"/>
              </a:ext>
            </a:extLst>
          </p:cNvPr>
          <p:cNvSpPr txBox="1"/>
          <p:nvPr/>
        </p:nvSpPr>
        <p:spPr>
          <a:xfrm>
            <a:off x="5398831" y="319557"/>
            <a:ext cx="3390608" cy="507831"/>
          </a:xfrm>
          <a:prstGeom prst="rect">
            <a:avLst/>
          </a:prstGeom>
          <a:noFill/>
        </p:spPr>
        <p:txBody>
          <a:bodyPr wrap="none" rtlCol="0">
            <a:spAutoFit/>
          </a:bodyPr>
          <a:lstStyle/>
          <a:p>
            <a:pPr algn="ctr"/>
            <a:r>
              <a:rPr lang="lv-LV" dirty="0" err="1">
                <a:solidFill>
                  <a:srgbClr val="0070C0"/>
                </a:solidFill>
              </a:rPr>
              <a:t>Can</a:t>
            </a:r>
            <a:r>
              <a:rPr lang="lv-LV" dirty="0">
                <a:solidFill>
                  <a:srgbClr val="0070C0"/>
                </a:solidFill>
              </a:rPr>
              <a:t> </a:t>
            </a:r>
            <a:r>
              <a:rPr lang="lv-LV" dirty="0" err="1">
                <a:solidFill>
                  <a:srgbClr val="0070C0"/>
                </a:solidFill>
              </a:rPr>
              <a:t>be</a:t>
            </a:r>
            <a:r>
              <a:rPr lang="lv-LV" dirty="0">
                <a:solidFill>
                  <a:srgbClr val="0070C0"/>
                </a:solidFill>
              </a:rPr>
              <a:t> </a:t>
            </a:r>
            <a:r>
              <a:rPr lang="lv-LV" dirty="0" err="1">
                <a:solidFill>
                  <a:srgbClr val="0070C0"/>
                </a:solidFill>
              </a:rPr>
              <a:t>virtually</a:t>
            </a:r>
            <a:r>
              <a:rPr lang="lv-LV" dirty="0">
                <a:solidFill>
                  <a:srgbClr val="0070C0"/>
                </a:solidFill>
              </a:rPr>
              <a:t> </a:t>
            </a:r>
            <a:r>
              <a:rPr lang="lv-LV" dirty="0" err="1">
                <a:solidFill>
                  <a:srgbClr val="0070C0"/>
                </a:solidFill>
              </a:rPr>
              <a:t>any</a:t>
            </a:r>
            <a:r>
              <a:rPr lang="lv-LV" dirty="0">
                <a:solidFill>
                  <a:srgbClr val="0070C0"/>
                </a:solidFill>
              </a:rPr>
              <a:t> </a:t>
            </a:r>
            <a:r>
              <a:rPr lang="lv-LV" dirty="0" err="1">
                <a:solidFill>
                  <a:srgbClr val="0070C0"/>
                </a:solidFill>
              </a:rPr>
              <a:t>cloud</a:t>
            </a:r>
            <a:r>
              <a:rPr lang="lv-LV" dirty="0">
                <a:solidFill>
                  <a:srgbClr val="0070C0"/>
                </a:solidFill>
              </a:rPr>
              <a:t>.</a:t>
            </a:r>
          </a:p>
          <a:p>
            <a:pPr algn="ctr"/>
            <a:r>
              <a:rPr lang="lv-LV" dirty="0" err="1">
                <a:solidFill>
                  <a:srgbClr val="0070C0"/>
                </a:solidFill>
              </a:rPr>
              <a:t>We</a:t>
            </a:r>
            <a:r>
              <a:rPr lang="lv-LV" dirty="0">
                <a:solidFill>
                  <a:srgbClr val="0070C0"/>
                </a:solidFill>
              </a:rPr>
              <a:t> </a:t>
            </a:r>
            <a:r>
              <a:rPr lang="lv-LV" dirty="0" err="1">
                <a:solidFill>
                  <a:srgbClr val="0070C0"/>
                </a:solidFill>
              </a:rPr>
              <a:t>are</a:t>
            </a:r>
            <a:r>
              <a:rPr lang="lv-LV" dirty="0">
                <a:solidFill>
                  <a:srgbClr val="0070C0"/>
                </a:solidFill>
              </a:rPr>
              <a:t> </a:t>
            </a:r>
            <a:r>
              <a:rPr lang="lv-LV" dirty="0" err="1">
                <a:solidFill>
                  <a:srgbClr val="0070C0"/>
                </a:solidFill>
              </a:rPr>
              <a:t>experimenting</a:t>
            </a:r>
            <a:r>
              <a:rPr lang="lv-LV" dirty="0">
                <a:solidFill>
                  <a:srgbClr val="0070C0"/>
                </a:solidFill>
              </a:rPr>
              <a:t> </a:t>
            </a:r>
            <a:r>
              <a:rPr lang="lv-LV" dirty="0" err="1">
                <a:solidFill>
                  <a:srgbClr val="0070C0"/>
                </a:solidFill>
              </a:rPr>
              <a:t>also</a:t>
            </a:r>
            <a:r>
              <a:rPr lang="lv-LV" dirty="0">
                <a:solidFill>
                  <a:srgbClr val="0070C0"/>
                </a:solidFill>
              </a:rPr>
              <a:t> </a:t>
            </a:r>
            <a:r>
              <a:rPr lang="lv-LV" dirty="0" err="1">
                <a:solidFill>
                  <a:srgbClr val="0070C0"/>
                </a:solidFill>
              </a:rPr>
              <a:t>with</a:t>
            </a:r>
            <a:r>
              <a:rPr lang="lv-LV" dirty="0">
                <a:solidFill>
                  <a:srgbClr val="0070C0"/>
                </a:solidFill>
              </a:rPr>
              <a:t> </a:t>
            </a:r>
            <a:r>
              <a:rPr lang="lv-LV" dirty="0" err="1">
                <a:solidFill>
                  <a:srgbClr val="0070C0"/>
                </a:solidFill>
              </a:rPr>
              <a:t>OpenNebula</a:t>
            </a:r>
            <a:r>
              <a:rPr lang="lv-LV" dirty="0">
                <a:solidFill>
                  <a:srgbClr val="0070C0"/>
                </a:solidFill>
              </a:rPr>
              <a:t>.</a:t>
            </a:r>
            <a:endParaRPr lang="en-US" dirty="0">
              <a:solidFill>
                <a:srgbClr val="0070C0"/>
              </a:solidFill>
            </a:endParaRPr>
          </a:p>
        </p:txBody>
      </p:sp>
      <p:cxnSp>
        <p:nvCxnSpPr>
          <p:cNvPr id="8" name="Straight Connector 7">
            <a:extLst>
              <a:ext uri="{FF2B5EF4-FFF2-40B4-BE49-F238E27FC236}">
                <a16:creationId xmlns:a16="http://schemas.microsoft.com/office/drawing/2014/main" id="{1D9597C6-2D3B-8216-FC86-6F6CD608F246}"/>
              </a:ext>
            </a:extLst>
          </p:cNvPr>
          <p:cNvCxnSpPr/>
          <p:nvPr/>
        </p:nvCxnSpPr>
        <p:spPr>
          <a:xfrm flipH="1">
            <a:off x="6518268" y="827388"/>
            <a:ext cx="451699" cy="5815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42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0948-EB9E-17BF-E627-1C46741B144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38E79D-ABF8-F1A0-4251-881954AD26AB}"/>
              </a:ext>
            </a:extLst>
          </p:cNvPr>
          <p:cNvSpPr>
            <a:spLocks noGrp="1"/>
          </p:cNvSpPr>
          <p:nvPr>
            <p:ph idx="1"/>
          </p:nvPr>
        </p:nvSpPr>
        <p:spPr>
          <a:xfrm>
            <a:off x="350201" y="893219"/>
            <a:ext cx="3270077" cy="3357062"/>
          </a:xfrm>
        </p:spPr>
        <p:txBody>
          <a:bodyPr>
            <a:normAutofit/>
          </a:bodyPr>
          <a:lstStyle/>
          <a:p>
            <a:pPr marL="0" indent="0">
              <a:buNone/>
            </a:pPr>
            <a:r>
              <a:rPr lang="en-US" dirty="0"/>
              <a:t>Quantum-safe way to connect to both clusters</a:t>
            </a:r>
          </a:p>
          <a:p>
            <a:pPr marL="0" indent="0">
              <a:buNone/>
            </a:pPr>
            <a:endParaRPr lang="en-US" dirty="0"/>
          </a:p>
          <a:p>
            <a:pPr marL="0" indent="0">
              <a:buNone/>
            </a:pPr>
            <a:r>
              <a:rPr lang="en-US" dirty="0"/>
              <a:t>PQC for authentication</a:t>
            </a:r>
          </a:p>
          <a:p>
            <a:r>
              <a:rPr lang="en-US" dirty="0"/>
              <a:t>Promise: PQC will not be broken for the duration of one backup session</a:t>
            </a:r>
          </a:p>
          <a:p>
            <a:endParaRPr lang="en-US" dirty="0"/>
          </a:p>
          <a:p>
            <a:pPr marL="0" indent="0">
              <a:buNone/>
            </a:pPr>
            <a:r>
              <a:rPr lang="en-US" dirty="0"/>
              <a:t>QKD-encrypted connections to the cloud</a:t>
            </a:r>
          </a:p>
        </p:txBody>
      </p:sp>
      <p:sp>
        <p:nvSpPr>
          <p:cNvPr id="4" name="Slide Number Placeholder 3">
            <a:extLst>
              <a:ext uri="{FF2B5EF4-FFF2-40B4-BE49-F238E27FC236}">
                <a16:creationId xmlns:a16="http://schemas.microsoft.com/office/drawing/2014/main" id="{4977B9D2-2E41-AEDD-EF09-F485DB3E4042}"/>
              </a:ext>
            </a:extLst>
          </p:cNvPr>
          <p:cNvSpPr>
            <a:spLocks noGrp="1"/>
          </p:cNvSpPr>
          <p:nvPr>
            <p:ph type="sldNum" sz="quarter" idx="4"/>
          </p:nvPr>
        </p:nvSpPr>
        <p:spPr/>
        <p:txBody>
          <a:bodyPr/>
          <a:lstStyle/>
          <a:p>
            <a:fld id="{9E7CA0F2-EE66-4F60-8C00-E0BE38E7AEC5}" type="slidenum">
              <a:rPr lang="en-GB" smtClean="0"/>
              <a:pPr/>
              <a:t>5</a:t>
            </a:fld>
            <a:endParaRPr lang="en-GB" dirty="0"/>
          </a:p>
        </p:txBody>
      </p:sp>
      <p:sp>
        <p:nvSpPr>
          <p:cNvPr id="5" name="Title 4">
            <a:extLst>
              <a:ext uri="{FF2B5EF4-FFF2-40B4-BE49-F238E27FC236}">
                <a16:creationId xmlns:a16="http://schemas.microsoft.com/office/drawing/2014/main" id="{8697B1FB-50BF-0124-8C8C-B25BF9254AB3}"/>
              </a:ext>
            </a:extLst>
          </p:cNvPr>
          <p:cNvSpPr>
            <a:spLocks noGrp="1"/>
          </p:cNvSpPr>
          <p:nvPr>
            <p:ph type="title"/>
          </p:nvPr>
        </p:nvSpPr>
        <p:spPr/>
        <p:txBody>
          <a:bodyPr/>
          <a:lstStyle/>
          <a:p>
            <a:r>
              <a:rPr lang="en-US" dirty="0"/>
              <a:t>Quantum-Safe Data Backups (ITS)</a:t>
            </a:r>
          </a:p>
        </p:txBody>
      </p:sp>
      <p:pic>
        <p:nvPicPr>
          <p:cNvPr id="3" name="Picture 2">
            <a:extLst>
              <a:ext uri="{FF2B5EF4-FFF2-40B4-BE49-F238E27FC236}">
                <a16:creationId xmlns:a16="http://schemas.microsoft.com/office/drawing/2014/main" id="{D290EDA2-9E61-7BDC-E204-6137CB275A90}"/>
              </a:ext>
            </a:extLst>
          </p:cNvPr>
          <p:cNvPicPr>
            <a:picLocks noChangeAspect="1"/>
          </p:cNvPicPr>
          <p:nvPr/>
        </p:nvPicPr>
        <p:blipFill>
          <a:blip r:embed="rId3"/>
          <a:stretch>
            <a:fillRect/>
          </a:stretch>
        </p:blipFill>
        <p:spPr>
          <a:xfrm>
            <a:off x="3449783" y="479475"/>
            <a:ext cx="5694217" cy="3862874"/>
          </a:xfrm>
          <a:prstGeom prst="rect">
            <a:avLst/>
          </a:prstGeom>
        </p:spPr>
      </p:pic>
    </p:spTree>
    <p:extLst>
      <p:ext uri="{BB962C8B-B14F-4D97-AF65-F5344CB8AC3E}">
        <p14:creationId xmlns:p14="http://schemas.microsoft.com/office/powerpoint/2010/main" val="2171209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CBF2C-67AF-6124-6C85-AEB55E0ED71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BF5B7D-F14B-C1CD-39A0-20257BCE194D}"/>
              </a:ext>
            </a:extLst>
          </p:cNvPr>
          <p:cNvSpPr>
            <a:spLocks noGrp="1"/>
          </p:cNvSpPr>
          <p:nvPr>
            <p:ph idx="1"/>
          </p:nvPr>
        </p:nvSpPr>
        <p:spPr>
          <a:xfrm>
            <a:off x="350201" y="893219"/>
            <a:ext cx="8439238" cy="3357062"/>
          </a:xfrm>
        </p:spPr>
        <p:txBody>
          <a:bodyPr>
            <a:normAutofit/>
          </a:bodyPr>
          <a:lstStyle/>
          <a:p>
            <a:pPr marL="0" indent="0" algn="ctr">
              <a:buNone/>
            </a:pPr>
            <a:endParaRPr lang="en-US" dirty="0"/>
          </a:p>
          <a:p>
            <a:pPr marL="0" indent="0" algn="ctr">
              <a:buNone/>
            </a:pPr>
            <a:endParaRPr lang="en-US" dirty="0"/>
          </a:p>
          <a:p>
            <a:pPr marL="0" indent="0" algn="ctr">
              <a:buNone/>
            </a:pPr>
            <a:r>
              <a:rPr lang="en-US" dirty="0"/>
              <a:t>The problem: it is SLOW!</a:t>
            </a:r>
          </a:p>
        </p:txBody>
      </p:sp>
      <p:sp>
        <p:nvSpPr>
          <p:cNvPr id="4" name="Slide Number Placeholder 3">
            <a:extLst>
              <a:ext uri="{FF2B5EF4-FFF2-40B4-BE49-F238E27FC236}">
                <a16:creationId xmlns:a16="http://schemas.microsoft.com/office/drawing/2014/main" id="{73718E93-9992-91F8-1E06-8A8D1EBC6374}"/>
              </a:ext>
            </a:extLst>
          </p:cNvPr>
          <p:cNvSpPr>
            <a:spLocks noGrp="1"/>
          </p:cNvSpPr>
          <p:nvPr>
            <p:ph type="sldNum" sz="quarter" idx="4"/>
          </p:nvPr>
        </p:nvSpPr>
        <p:spPr/>
        <p:txBody>
          <a:bodyPr/>
          <a:lstStyle/>
          <a:p>
            <a:fld id="{9E7CA0F2-EE66-4F60-8C00-E0BE38E7AEC5}" type="slidenum">
              <a:rPr lang="en-GB" smtClean="0"/>
              <a:pPr/>
              <a:t>6</a:t>
            </a:fld>
            <a:endParaRPr lang="en-GB" dirty="0"/>
          </a:p>
        </p:txBody>
      </p:sp>
      <p:sp>
        <p:nvSpPr>
          <p:cNvPr id="5" name="Title 4">
            <a:extLst>
              <a:ext uri="{FF2B5EF4-FFF2-40B4-BE49-F238E27FC236}">
                <a16:creationId xmlns:a16="http://schemas.microsoft.com/office/drawing/2014/main" id="{557ACE3F-6ED0-C341-0D34-C611DA1205BF}"/>
              </a:ext>
            </a:extLst>
          </p:cNvPr>
          <p:cNvSpPr>
            <a:spLocks noGrp="1"/>
          </p:cNvSpPr>
          <p:nvPr>
            <p:ph type="title"/>
          </p:nvPr>
        </p:nvSpPr>
        <p:spPr/>
        <p:txBody>
          <a:bodyPr/>
          <a:lstStyle/>
          <a:p>
            <a:r>
              <a:rPr lang="en-US" dirty="0"/>
              <a:t>Quantum-Safe Data Backups (ITS)</a:t>
            </a:r>
          </a:p>
        </p:txBody>
      </p:sp>
      <p:pic>
        <p:nvPicPr>
          <p:cNvPr id="2" name="Picture 1" descr="Generated image: Snail on a dew-covered leaf">
            <a:extLst>
              <a:ext uri="{FF2B5EF4-FFF2-40B4-BE49-F238E27FC236}">
                <a16:creationId xmlns:a16="http://schemas.microsoft.com/office/drawing/2014/main" id="{4FA79BE8-BBBB-C7A2-7162-01EBC8C959B3}"/>
              </a:ext>
            </a:extLst>
          </p:cNvPr>
          <p:cNvPicPr>
            <a:picLocks noChangeAspect="1"/>
          </p:cNvPicPr>
          <p:nvPr/>
        </p:nvPicPr>
        <p:blipFill>
          <a:blip r:embed="rId3"/>
          <a:stretch>
            <a:fillRect/>
          </a:stretch>
        </p:blipFill>
        <p:spPr>
          <a:xfrm>
            <a:off x="3431622" y="2161203"/>
            <a:ext cx="2276395" cy="1934936"/>
          </a:xfrm>
          <a:prstGeom prst="rect">
            <a:avLst/>
          </a:prstGeom>
        </p:spPr>
      </p:pic>
    </p:spTree>
    <p:extLst>
      <p:ext uri="{BB962C8B-B14F-4D97-AF65-F5344CB8AC3E}">
        <p14:creationId xmlns:p14="http://schemas.microsoft.com/office/powerpoint/2010/main" val="25690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8631-E9E3-9FE6-95AE-0C1EEF4B755C}"/>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24C265D-4C56-6AF9-8F37-38605E4BFACE}"/>
              </a:ext>
            </a:extLst>
          </p:cNvPr>
          <p:cNvSpPr>
            <a:spLocks noGrp="1"/>
          </p:cNvSpPr>
          <p:nvPr>
            <p:ph idx="1"/>
          </p:nvPr>
        </p:nvSpPr>
        <p:spPr>
          <a:xfrm>
            <a:off x="5519362" y="827388"/>
            <a:ext cx="3270077" cy="3357062"/>
          </a:xfrm>
        </p:spPr>
        <p:txBody>
          <a:bodyPr>
            <a:normAutofit lnSpcReduction="10000"/>
          </a:bodyPr>
          <a:lstStyle/>
          <a:p>
            <a:pPr marL="0" indent="0">
              <a:buNone/>
            </a:pPr>
            <a:r>
              <a:rPr lang="en-US" dirty="0"/>
              <a:t>256-bit SEED as AES-256 key?</a:t>
            </a:r>
          </a:p>
          <a:p>
            <a:pPr marL="0" indent="0">
              <a:buNone/>
            </a:pPr>
            <a:endParaRPr lang="en-US" dirty="0"/>
          </a:p>
          <a:p>
            <a:pPr marL="0" indent="0">
              <a:buNone/>
            </a:pPr>
            <a:r>
              <a:rPr lang="en-US" dirty="0"/>
              <a:t>We need random access!</a:t>
            </a:r>
          </a:p>
          <a:p>
            <a:pPr marL="0" indent="0">
              <a:buNone/>
            </a:pPr>
            <a:endParaRPr lang="en-US" dirty="0"/>
          </a:p>
          <a:p>
            <a:pPr marL="0" indent="0">
              <a:buNone/>
            </a:pPr>
            <a:r>
              <a:rPr lang="en-US" dirty="0"/>
              <a:t>AES-CTR (for file encryption)</a:t>
            </a:r>
          </a:p>
          <a:p>
            <a:pPr marL="0" indent="0">
              <a:buNone/>
            </a:pPr>
            <a:r>
              <a:rPr lang="en-US" dirty="0"/>
              <a:t>AES-XTS (for full disk encryption)</a:t>
            </a:r>
          </a:p>
          <a:p>
            <a:pPr marL="0" indent="0">
              <a:buNone/>
            </a:pPr>
            <a:endParaRPr lang="en-US" dirty="0"/>
          </a:p>
          <a:p>
            <a:pPr marL="0" indent="0">
              <a:buNone/>
            </a:pPr>
            <a:r>
              <a:rPr lang="en-US" dirty="0">
                <a:solidFill>
                  <a:schemeClr val="bg1"/>
                </a:solidFill>
              </a:rPr>
              <a:t>But for authenticated encryption: AES-GCM.</a:t>
            </a:r>
          </a:p>
          <a:p>
            <a:pPr marL="0" indent="0">
              <a:buNone/>
            </a:pPr>
            <a:r>
              <a:rPr lang="en-US" dirty="0">
                <a:solidFill>
                  <a:schemeClr val="bg1"/>
                </a:solidFill>
              </a:rPr>
              <a:t>But it is without random access!</a:t>
            </a:r>
          </a:p>
        </p:txBody>
      </p:sp>
      <p:sp>
        <p:nvSpPr>
          <p:cNvPr id="4" name="Slide Number Placeholder 3">
            <a:extLst>
              <a:ext uri="{FF2B5EF4-FFF2-40B4-BE49-F238E27FC236}">
                <a16:creationId xmlns:a16="http://schemas.microsoft.com/office/drawing/2014/main" id="{E4C38F35-9004-0777-FBDF-FBEA2180EB15}"/>
              </a:ext>
            </a:extLst>
          </p:cNvPr>
          <p:cNvSpPr>
            <a:spLocks noGrp="1"/>
          </p:cNvSpPr>
          <p:nvPr>
            <p:ph type="sldNum" sz="quarter" idx="4"/>
          </p:nvPr>
        </p:nvSpPr>
        <p:spPr/>
        <p:txBody>
          <a:bodyPr/>
          <a:lstStyle/>
          <a:p>
            <a:fld id="{9E7CA0F2-EE66-4F60-8C00-E0BE38E7AEC5}" type="slidenum">
              <a:rPr lang="en-GB" smtClean="0"/>
              <a:pPr/>
              <a:t>7</a:t>
            </a:fld>
            <a:endParaRPr lang="en-GB" dirty="0"/>
          </a:p>
        </p:txBody>
      </p:sp>
      <p:sp>
        <p:nvSpPr>
          <p:cNvPr id="5" name="Title 4">
            <a:extLst>
              <a:ext uri="{FF2B5EF4-FFF2-40B4-BE49-F238E27FC236}">
                <a16:creationId xmlns:a16="http://schemas.microsoft.com/office/drawing/2014/main" id="{CAD6B65F-18B9-5950-CD6F-756EEECAA4E5}"/>
              </a:ext>
            </a:extLst>
          </p:cNvPr>
          <p:cNvSpPr>
            <a:spLocks noGrp="1"/>
          </p:cNvSpPr>
          <p:nvPr>
            <p:ph type="title"/>
          </p:nvPr>
        </p:nvSpPr>
        <p:spPr/>
        <p:txBody>
          <a:bodyPr/>
          <a:lstStyle/>
          <a:p>
            <a:r>
              <a:rPr lang="en-US" dirty="0"/>
              <a:t>Quantum-Safe Data Backups (non-ITS)</a:t>
            </a:r>
          </a:p>
        </p:txBody>
      </p:sp>
      <p:pic>
        <p:nvPicPr>
          <p:cNvPr id="2" name="Picture 1">
            <a:extLst>
              <a:ext uri="{FF2B5EF4-FFF2-40B4-BE49-F238E27FC236}">
                <a16:creationId xmlns:a16="http://schemas.microsoft.com/office/drawing/2014/main" id="{0415ACCC-1BA0-80A4-862D-A3B9B19E4B16}"/>
              </a:ext>
            </a:extLst>
          </p:cNvPr>
          <p:cNvPicPr>
            <a:picLocks noChangeAspect="1"/>
          </p:cNvPicPr>
          <p:nvPr/>
        </p:nvPicPr>
        <p:blipFill>
          <a:blip r:embed="rId3"/>
          <a:stretch>
            <a:fillRect/>
          </a:stretch>
        </p:blipFill>
        <p:spPr>
          <a:xfrm>
            <a:off x="227947" y="927527"/>
            <a:ext cx="5413670" cy="3156784"/>
          </a:xfrm>
          <a:prstGeom prst="rect">
            <a:avLst/>
          </a:prstGeom>
        </p:spPr>
      </p:pic>
    </p:spTree>
    <p:extLst>
      <p:ext uri="{BB962C8B-B14F-4D97-AF65-F5344CB8AC3E}">
        <p14:creationId xmlns:p14="http://schemas.microsoft.com/office/powerpoint/2010/main" val="861724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A982-0C8D-1D20-812D-CFE25B701D9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DF0CDD-7DB0-2237-7CDA-5D943E281B59}"/>
              </a:ext>
            </a:extLst>
          </p:cNvPr>
          <p:cNvSpPr>
            <a:spLocks noGrp="1"/>
          </p:cNvSpPr>
          <p:nvPr>
            <p:ph idx="1"/>
          </p:nvPr>
        </p:nvSpPr>
        <p:spPr>
          <a:xfrm>
            <a:off x="5519362" y="827388"/>
            <a:ext cx="3270077" cy="3357062"/>
          </a:xfrm>
        </p:spPr>
        <p:txBody>
          <a:bodyPr>
            <a:normAutofit lnSpcReduction="10000"/>
          </a:bodyPr>
          <a:lstStyle/>
          <a:p>
            <a:pPr marL="0" indent="0">
              <a:buNone/>
            </a:pPr>
            <a:r>
              <a:rPr lang="en-US" dirty="0"/>
              <a:t>256-bit SEED as AES-256 key?</a:t>
            </a:r>
          </a:p>
          <a:p>
            <a:pPr marL="0" indent="0">
              <a:buNone/>
            </a:pPr>
            <a:endParaRPr lang="en-US" dirty="0"/>
          </a:p>
          <a:p>
            <a:pPr marL="0" indent="0">
              <a:buNone/>
            </a:pPr>
            <a:r>
              <a:rPr lang="en-US" dirty="0"/>
              <a:t>We need random access!</a:t>
            </a:r>
          </a:p>
          <a:p>
            <a:pPr marL="0" indent="0">
              <a:buNone/>
            </a:pPr>
            <a:endParaRPr lang="en-US" dirty="0"/>
          </a:p>
          <a:p>
            <a:pPr marL="0" indent="0">
              <a:buNone/>
            </a:pPr>
            <a:r>
              <a:rPr lang="en-US" dirty="0"/>
              <a:t>AES-CTR (for file encryption)</a:t>
            </a:r>
          </a:p>
          <a:p>
            <a:pPr marL="0" indent="0">
              <a:buNone/>
            </a:pPr>
            <a:r>
              <a:rPr lang="en-US" dirty="0"/>
              <a:t>AES-XTS (for full disk encryption)</a:t>
            </a:r>
          </a:p>
          <a:p>
            <a:pPr marL="0" indent="0">
              <a:buNone/>
            </a:pPr>
            <a:endParaRPr lang="en-US" dirty="0"/>
          </a:p>
          <a:p>
            <a:pPr marL="0" indent="0">
              <a:buNone/>
            </a:pPr>
            <a:r>
              <a:rPr lang="en-US" dirty="0"/>
              <a:t>But for authenticated encryption: AES-GCM.</a:t>
            </a:r>
          </a:p>
          <a:p>
            <a:pPr marL="0" indent="0">
              <a:buNone/>
            </a:pPr>
            <a:r>
              <a:rPr lang="en-US" dirty="0"/>
              <a:t>But it is without random access!</a:t>
            </a:r>
          </a:p>
        </p:txBody>
      </p:sp>
      <p:sp>
        <p:nvSpPr>
          <p:cNvPr id="4" name="Slide Number Placeholder 3">
            <a:extLst>
              <a:ext uri="{FF2B5EF4-FFF2-40B4-BE49-F238E27FC236}">
                <a16:creationId xmlns:a16="http://schemas.microsoft.com/office/drawing/2014/main" id="{52729218-4B62-5AB6-DC79-AB8288F8F0C1}"/>
              </a:ext>
            </a:extLst>
          </p:cNvPr>
          <p:cNvSpPr>
            <a:spLocks noGrp="1"/>
          </p:cNvSpPr>
          <p:nvPr>
            <p:ph type="sldNum" sz="quarter" idx="4"/>
          </p:nvPr>
        </p:nvSpPr>
        <p:spPr/>
        <p:txBody>
          <a:bodyPr/>
          <a:lstStyle/>
          <a:p>
            <a:fld id="{9E7CA0F2-EE66-4F60-8C00-E0BE38E7AEC5}" type="slidenum">
              <a:rPr lang="en-GB" smtClean="0"/>
              <a:pPr/>
              <a:t>8</a:t>
            </a:fld>
            <a:endParaRPr lang="en-GB" dirty="0"/>
          </a:p>
        </p:txBody>
      </p:sp>
      <p:sp>
        <p:nvSpPr>
          <p:cNvPr id="5" name="Title 4">
            <a:extLst>
              <a:ext uri="{FF2B5EF4-FFF2-40B4-BE49-F238E27FC236}">
                <a16:creationId xmlns:a16="http://schemas.microsoft.com/office/drawing/2014/main" id="{F33DA7CF-11FC-30E1-DF63-7181FDC8770B}"/>
              </a:ext>
            </a:extLst>
          </p:cNvPr>
          <p:cNvSpPr>
            <a:spLocks noGrp="1"/>
          </p:cNvSpPr>
          <p:nvPr>
            <p:ph type="title"/>
          </p:nvPr>
        </p:nvSpPr>
        <p:spPr/>
        <p:txBody>
          <a:bodyPr/>
          <a:lstStyle/>
          <a:p>
            <a:r>
              <a:rPr lang="en-US" dirty="0"/>
              <a:t>Quantum-Safe Data Backups (non-ITS)</a:t>
            </a:r>
          </a:p>
        </p:txBody>
      </p:sp>
      <p:pic>
        <p:nvPicPr>
          <p:cNvPr id="2" name="Picture 1">
            <a:extLst>
              <a:ext uri="{FF2B5EF4-FFF2-40B4-BE49-F238E27FC236}">
                <a16:creationId xmlns:a16="http://schemas.microsoft.com/office/drawing/2014/main" id="{6379DA06-D7FD-7062-6F8C-0661F195AEAE}"/>
              </a:ext>
            </a:extLst>
          </p:cNvPr>
          <p:cNvPicPr>
            <a:picLocks noChangeAspect="1"/>
          </p:cNvPicPr>
          <p:nvPr/>
        </p:nvPicPr>
        <p:blipFill>
          <a:blip r:embed="rId3"/>
          <a:stretch>
            <a:fillRect/>
          </a:stretch>
        </p:blipFill>
        <p:spPr>
          <a:xfrm>
            <a:off x="227947" y="927527"/>
            <a:ext cx="5413670" cy="3156784"/>
          </a:xfrm>
          <a:prstGeom prst="rect">
            <a:avLst/>
          </a:prstGeom>
        </p:spPr>
      </p:pic>
      <p:pic>
        <p:nvPicPr>
          <p:cNvPr id="11" name="Picture 10">
            <a:extLst>
              <a:ext uri="{FF2B5EF4-FFF2-40B4-BE49-F238E27FC236}">
                <a16:creationId xmlns:a16="http://schemas.microsoft.com/office/drawing/2014/main" id="{397072F4-DFB6-1FF8-59EB-87F51254ED13}"/>
              </a:ext>
            </a:extLst>
          </p:cNvPr>
          <p:cNvPicPr>
            <a:picLocks noChangeAspect="1"/>
          </p:cNvPicPr>
          <p:nvPr/>
        </p:nvPicPr>
        <p:blipFill>
          <a:blip r:embed="rId4"/>
          <a:stretch>
            <a:fillRect/>
          </a:stretch>
        </p:blipFill>
        <p:spPr>
          <a:xfrm>
            <a:off x="2934782" y="2882769"/>
            <a:ext cx="2635315" cy="1756877"/>
          </a:xfrm>
          <a:prstGeom prst="rect">
            <a:avLst/>
          </a:prstGeom>
        </p:spPr>
      </p:pic>
    </p:spTree>
    <p:extLst>
      <p:ext uri="{BB962C8B-B14F-4D97-AF65-F5344CB8AC3E}">
        <p14:creationId xmlns:p14="http://schemas.microsoft.com/office/powerpoint/2010/main" val="130081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2D3FC-6CE3-4631-6AC3-C141FA0460DC}"/>
              </a:ext>
            </a:extLst>
          </p:cNvPr>
          <p:cNvSpPr>
            <a:spLocks noGrp="1"/>
          </p:cNvSpPr>
          <p:nvPr>
            <p:ph idx="1"/>
          </p:nvPr>
        </p:nvSpPr>
        <p:spPr>
          <a:xfrm>
            <a:off x="350201" y="964417"/>
            <a:ext cx="2532958" cy="3357062"/>
          </a:xfrm>
        </p:spPr>
        <p:txBody>
          <a:bodyPr>
            <a:normAutofit fontScale="92500" lnSpcReduction="10000"/>
          </a:bodyPr>
          <a:lstStyle/>
          <a:p>
            <a:pPr marL="0" indent="0">
              <a:buNone/>
            </a:pPr>
            <a:r>
              <a:rPr lang="en-US" b="1" dirty="0"/>
              <a:t>Chunked AES-GCM!</a:t>
            </a:r>
          </a:p>
          <a:p>
            <a:pPr marL="0" indent="0">
              <a:buNone/>
            </a:pPr>
            <a:endParaRPr lang="en-US" b="1" dirty="0"/>
          </a:p>
          <a:p>
            <a:r>
              <a:rPr lang="en-US" dirty="0"/>
              <a:t>Split files into chunks</a:t>
            </a:r>
          </a:p>
          <a:p>
            <a:r>
              <a:rPr lang="en-US" dirty="0"/>
              <a:t>Encrypt each chunk with AES-GCM</a:t>
            </a:r>
          </a:p>
          <a:p>
            <a:endParaRPr lang="en-US" dirty="0"/>
          </a:p>
          <a:p>
            <a:pPr marL="0" indent="0">
              <a:buNone/>
            </a:pPr>
            <a:r>
              <a:rPr lang="en-US" dirty="0"/>
              <a:t>Chunk keys (2 options):</a:t>
            </a:r>
          </a:p>
          <a:p>
            <a:r>
              <a:rPr lang="en-US" dirty="0"/>
              <a:t>Hash-based PRNG for deriving chunk keys.</a:t>
            </a:r>
          </a:p>
          <a:p>
            <a:r>
              <a:rPr lang="en-US" dirty="0"/>
              <a:t>A new QRNG key for each chunk stored at the key cluster.</a:t>
            </a:r>
          </a:p>
        </p:txBody>
      </p:sp>
      <p:sp>
        <p:nvSpPr>
          <p:cNvPr id="3" name="Slide Number Placeholder 2">
            <a:extLst>
              <a:ext uri="{FF2B5EF4-FFF2-40B4-BE49-F238E27FC236}">
                <a16:creationId xmlns:a16="http://schemas.microsoft.com/office/drawing/2014/main" id="{51233420-8D02-4341-FEA0-EF28095DF88E}"/>
              </a:ext>
            </a:extLst>
          </p:cNvPr>
          <p:cNvSpPr>
            <a:spLocks noGrp="1"/>
          </p:cNvSpPr>
          <p:nvPr>
            <p:ph type="sldNum" sz="quarter" idx="4"/>
          </p:nvPr>
        </p:nvSpPr>
        <p:spPr/>
        <p:txBody>
          <a:bodyPr/>
          <a:lstStyle/>
          <a:p>
            <a:fld id="{9E7CA0F2-EE66-4F60-8C00-E0BE38E7AEC5}" type="slidenum">
              <a:rPr lang="en-GB" smtClean="0"/>
              <a:pPr/>
              <a:t>9</a:t>
            </a:fld>
            <a:endParaRPr lang="en-GB" dirty="0"/>
          </a:p>
        </p:txBody>
      </p:sp>
      <p:sp>
        <p:nvSpPr>
          <p:cNvPr id="4" name="Title 3">
            <a:extLst>
              <a:ext uri="{FF2B5EF4-FFF2-40B4-BE49-F238E27FC236}">
                <a16:creationId xmlns:a16="http://schemas.microsoft.com/office/drawing/2014/main" id="{C56F1932-B8C5-33E8-48E7-2B4CA4FA54D1}"/>
              </a:ext>
            </a:extLst>
          </p:cNvPr>
          <p:cNvSpPr>
            <a:spLocks noGrp="1"/>
          </p:cNvSpPr>
          <p:nvPr>
            <p:ph type="title"/>
          </p:nvPr>
        </p:nvSpPr>
        <p:spPr/>
        <p:txBody>
          <a:bodyPr/>
          <a:lstStyle/>
          <a:p>
            <a:r>
              <a:rPr lang="en-US" dirty="0"/>
              <a:t>Quantum-Safe Data</a:t>
            </a:r>
            <a:br>
              <a:rPr lang="en-US" dirty="0"/>
            </a:br>
            <a:r>
              <a:rPr lang="en-US" dirty="0"/>
              <a:t>Backups (non-ITS)</a:t>
            </a:r>
          </a:p>
        </p:txBody>
      </p:sp>
      <p:pic>
        <p:nvPicPr>
          <p:cNvPr id="7" name="Content Placeholder 4">
            <a:extLst>
              <a:ext uri="{FF2B5EF4-FFF2-40B4-BE49-F238E27FC236}">
                <a16:creationId xmlns:a16="http://schemas.microsoft.com/office/drawing/2014/main" id="{B56B1C36-7B02-642D-70CB-81732EB0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433" y="-15842"/>
            <a:ext cx="6055567" cy="4541675"/>
          </a:xfrm>
          <a:prstGeom prst="rect">
            <a:avLst/>
          </a:prstGeom>
        </p:spPr>
      </p:pic>
      <p:sp>
        <p:nvSpPr>
          <p:cNvPr id="8" name="Content Placeholder 1">
            <a:extLst>
              <a:ext uri="{FF2B5EF4-FFF2-40B4-BE49-F238E27FC236}">
                <a16:creationId xmlns:a16="http://schemas.microsoft.com/office/drawing/2014/main" id="{0A569208-9808-B6BE-DD10-C9894C578D21}"/>
              </a:ext>
            </a:extLst>
          </p:cNvPr>
          <p:cNvSpPr txBox="1">
            <a:spLocks/>
          </p:cNvSpPr>
          <p:nvPr/>
        </p:nvSpPr>
        <p:spPr>
          <a:xfrm>
            <a:off x="3900907" y="4186659"/>
            <a:ext cx="2532958" cy="47899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IMCS museum in Riga</a:t>
            </a:r>
            <a:endParaRPr lang="en-US" dirty="0">
              <a:solidFill>
                <a:schemeClr val="bg1"/>
              </a:solidFill>
            </a:endParaRPr>
          </a:p>
        </p:txBody>
      </p:sp>
    </p:spTree>
    <p:extLst>
      <p:ext uri="{BB962C8B-B14F-4D97-AF65-F5344CB8AC3E}">
        <p14:creationId xmlns:p14="http://schemas.microsoft.com/office/powerpoint/2010/main" val="662054007"/>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2.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3.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customXml/itemProps4.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21105</TotalTime>
  <Words>1477</Words>
  <Application>Microsoft Macintosh PowerPoint</Application>
  <PresentationFormat>On-screen Show (16:9)</PresentationFormat>
  <Paragraphs>237</Paragraphs>
  <Slides>23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Calibri</vt:lpstr>
      <vt:lpstr>GILROY-SEMIBOLD</vt:lpstr>
      <vt:lpstr>Graphik-Light</vt:lpstr>
      <vt:lpstr>GEANT Association</vt:lpstr>
      <vt:lpstr>PowerPoint Presentation</vt:lpstr>
      <vt:lpstr>IPCEI-CIS</vt:lpstr>
      <vt:lpstr>Quantum-Safe Data Backups (ITS)</vt:lpstr>
      <vt:lpstr>Quantum-Safe Data Backups (ITS)</vt:lpstr>
      <vt:lpstr>Quantum-Safe Data Backups (ITS)</vt:lpstr>
      <vt:lpstr>Quantum-Safe Data Backups (ITS)</vt:lpstr>
      <vt:lpstr>Quantum-Safe Data Backups (non-ITS)</vt:lpstr>
      <vt:lpstr>Quantum-Safe Data Backups (non-ITS)</vt:lpstr>
      <vt:lpstr>Quantum-Safe Data Backups (non-ITS)</vt:lpstr>
      <vt:lpstr>A lot to work to do…</vt:lpstr>
      <vt:lpstr>PowerPoint Presentation</vt:lpstr>
      <vt:lpstr>Lat-LitQN Cross-Border Concept</vt:lpstr>
      <vt:lpstr>Lat-LitQN</vt:lpstr>
      <vt:lpstr>Lat-LitQN Partners</vt:lpstr>
      <vt:lpstr>Planned Results</vt:lpstr>
      <vt:lpstr>Secure Key Relay</vt:lpstr>
      <vt:lpstr>Secure Key Relay</vt:lpstr>
      <vt:lpstr>Random Walks</vt:lpstr>
      <vt:lpstr>Constructing ITS-secure end-to-end keys =&gt; can determine max cartel size m</vt:lpstr>
      <vt:lpstr>Example</vt:lpstr>
      <vt:lpstr>Computationally-Secure Layer</vt:lpstr>
      <vt:lpstr>Towards the Quantum Internet</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Sergejs Kozlovičs</cp:lastModifiedBy>
  <cp:revision>228</cp:revision>
  <dcterms:created xsi:type="dcterms:W3CDTF">2015-04-29T14:13:57Z</dcterms:created>
  <dcterms:modified xsi:type="dcterms:W3CDTF">2026-06-03T13:39:51Z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