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sldIdLst>
    <p:sldId id="305" r:id="rId6"/>
    <p:sldId id="424" r:id="rId7"/>
    <p:sldId id="258" r:id="rId8"/>
    <p:sldId id="263" r:id="rId9"/>
    <p:sldId id="427" r:id="rId10"/>
    <p:sldId id="425" r:id="rId11"/>
    <p:sldId id="410" r:id="rId12"/>
    <p:sldId id="416" r:id="rId13"/>
    <p:sldId id="411" r:id="rId14"/>
    <p:sldId id="426" r:id="rId15"/>
    <p:sldId id="304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5D"/>
    <a:srgbClr val="037C3F"/>
    <a:srgbClr val="20649A"/>
    <a:srgbClr val="42AF8E"/>
    <a:srgbClr val="8DB8D9"/>
    <a:srgbClr val="9DCFF5"/>
    <a:srgbClr val="B7C6D2"/>
    <a:srgbClr val="D1E3EF"/>
    <a:srgbClr val="F0E888"/>
    <a:srgbClr val="FA9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1852"/>
  </p:normalViewPr>
  <p:slideViewPr>
    <p:cSldViewPr snapToGrid="0">
      <p:cViewPr varScale="1">
        <p:scale>
          <a:sx n="117" d="100"/>
          <a:sy n="117" d="100"/>
        </p:scale>
        <p:origin x="184" y="28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Inaugurated Systems: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Two quantum computers—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PIAST-Q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Poznań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Poland) and 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VLQ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(Ostrava, Czechia)—are already operational, marking the first phase of the European leap into the quantum era.</a:t>
            </a:r>
          </a:p>
          <a:p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Ongoing Deployments: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Four additional systems are currently in the deployment phase across Germany, Spain, Italy, and France, with platforms in the Netherlands and Luxembourg also planned.</a:t>
            </a:r>
          </a:p>
          <a:p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Euro-Q-Exa (Germany):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key superconducting system hosted at the Leibniz Supercomputing Centre. It is expected to offer a 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150-qubit system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the end of 2026.</a:t>
            </a:r>
          </a:p>
          <a:p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Hybridization Goal: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EuroHPC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successfully reached its 2025 target of having the first quantum-accelerated computers—hybrid systems where quantum processors act as accelerators for classical supercomputers. </a:t>
            </a:r>
          </a:p>
          <a:p>
            <a:endParaRPr lang="en-GB" sz="9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Parallel 2026 Initiatives</a:t>
            </a:r>
          </a:p>
          <a:p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Quantum Skills Academy: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virtual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planned for launch in 2026 to provide centralized training and talent development.</a:t>
            </a:r>
          </a:p>
          <a:p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Quantum Sensing Roadmap: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Commission is developing a dedicated Space and Defence Technology Roadmap by 2026 for next-generation sensors like gravimeters and advanced threat detection.</a:t>
            </a:r>
          </a:p>
          <a:p>
            <a:r>
              <a:rPr lang="en-GB" sz="9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Quantum Sandbox: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President von der Leyen has proposed a "Quantum Sandbox" to allow for controlled research and dialogue between regulators and innovators.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 as the </a:t>
            </a:r>
            <a:r>
              <a:rPr lang="en-GB" b="1" dirty="0"/>
              <a:t>European coordination and enablement layer </a:t>
            </a:r>
            <a:r>
              <a:rPr lang="en-GB" dirty="0"/>
              <a:t>for quantum networking, sitting between national NREN initiatives and EU-level programmes.</a:t>
            </a:r>
          </a:p>
          <a:p>
            <a:r>
              <a:rPr lang="en-GB" dirty="0"/>
              <a:t>Focus on </a:t>
            </a:r>
            <a:r>
              <a:rPr lang="en-GB" b="1" dirty="0"/>
              <a:t>cross-border coherence, interoperability, operational readiness </a:t>
            </a:r>
            <a:r>
              <a:rPr lang="en-GB" dirty="0"/>
              <a:t>and skills, rather than building national quantum infrastructure.</a:t>
            </a:r>
          </a:p>
          <a:p>
            <a:r>
              <a:rPr lang="en-GB" dirty="0"/>
              <a:t>Serve as </a:t>
            </a:r>
            <a:r>
              <a:rPr lang="en-GB" b="1" dirty="0"/>
              <a:t>a trusted technical and single point of contact </a:t>
            </a:r>
            <a:r>
              <a:rPr lang="en-GB" dirty="0"/>
              <a:t>for the European Commission and related bodies.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2D59C-0058-2E44-98F9-2A764A9B3E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5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SIG-Quantum was launched in June 2025 at TNC25 in Brighton, as a collaborative forum to advance quantum technologies and shape the future of Research and Education Networks.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CD915A-38F9-76AB-8D4A-B5098C4F7AD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54D45984-3213-35B0-C278-58BBA5EB6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12" y="672802"/>
            <a:ext cx="5450987" cy="3507308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2664196"/>
            <a:ext cx="3272155" cy="23738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37C3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1696763"/>
            <a:ext cx="4336866" cy="38144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50000"/>
              </a:lnSpc>
              <a:buNone/>
              <a:defRPr sz="1800" b="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591750"/>
            <a:ext cx="4330561" cy="1006505"/>
          </a:xfrm>
        </p:spPr>
        <p:txBody>
          <a:bodyPr wrap="square">
            <a:noAutofit/>
          </a:bodyPr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6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2967104"/>
            <a:ext cx="3272155" cy="229228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4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180171"/>
            <a:ext cx="3272155" cy="23738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40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D89356-A99C-0128-C97C-A9C0DE1A1246}"/>
              </a:ext>
            </a:extLst>
          </p:cNvPr>
          <p:cNvSpPr/>
          <p:nvPr userDrawn="1"/>
        </p:nvSpPr>
        <p:spPr>
          <a:xfrm>
            <a:off x="0" y="4176990"/>
            <a:ext cx="9143999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81CC32-1404-B236-829C-9767BE5F7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3" y="4556393"/>
            <a:ext cx="969200" cy="206456"/>
          </a:xfrm>
          <a:prstGeom prst="rect">
            <a:avLst/>
          </a:prstGeom>
        </p:spPr>
      </p:pic>
      <p:pic>
        <p:nvPicPr>
          <p:cNvPr id="36" name="Picture 35" descr="A black and white logo&#10;&#10;Description automatically generated">
            <a:extLst>
              <a:ext uri="{FF2B5EF4-FFF2-40B4-BE49-F238E27FC236}">
                <a16:creationId xmlns:a16="http://schemas.microsoft.com/office/drawing/2014/main" id="{8F569FCD-16F8-FB2A-B150-0AD701006D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8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468536"/>
            <a:ext cx="9144000" cy="69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407AF-12A6-62EC-ABC1-4EA3D4D52CB5}"/>
              </a:ext>
            </a:extLst>
          </p:cNvPr>
          <p:cNvSpPr/>
          <p:nvPr userDrawn="1"/>
        </p:nvSpPr>
        <p:spPr>
          <a:xfrm>
            <a:off x="0" y="4752968"/>
            <a:ext cx="9144000" cy="415027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8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2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37C3F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A479726-8A81-FDC6-43A3-60187EA6B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350201" y="4824412"/>
            <a:ext cx="819086" cy="2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5B780C-839C-6572-D60E-630924414E0D}"/>
              </a:ext>
            </a:extLst>
          </p:cNvPr>
          <p:cNvSpPr/>
          <p:nvPr userDrawn="1"/>
        </p:nvSpPr>
        <p:spPr>
          <a:xfrm>
            <a:off x="0" y="0"/>
            <a:ext cx="9143999" cy="5149763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BCAE078B-2440-A479-DCE2-4BA7FC0B1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12" y="672802"/>
            <a:ext cx="5450987" cy="3507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3FC31D-BADF-ABB1-084A-FE92AB0256BB}"/>
              </a:ext>
            </a:extLst>
          </p:cNvPr>
          <p:cNvSpPr/>
          <p:nvPr userDrawn="1"/>
        </p:nvSpPr>
        <p:spPr>
          <a:xfrm>
            <a:off x="-2" y="4176990"/>
            <a:ext cx="9144001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680B11-5812-E3B8-498E-280E46B41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3" y="4556393"/>
            <a:ext cx="969200" cy="206456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63B2D0C-1F91-68C4-470B-3224F28961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8090390" y="4553525"/>
            <a:ext cx="824271" cy="383577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39A0EAE-9DC7-E64C-B528-7FE2DD3B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688893"/>
            <a:ext cx="7421042" cy="32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444729D-076A-B34E-817B-AAAD4F608C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9172" y="1175722"/>
            <a:ext cx="7421165" cy="3377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8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8090390" y="4553525"/>
            <a:ext cx="824271" cy="383577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00FA2B3-1505-3A41-A87D-80572BB3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688893"/>
            <a:ext cx="7421042" cy="323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9172" y="1175722"/>
            <a:ext cx="7421165" cy="3377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CE6C16-BE54-BB91-34B0-F8CE4FB37063}"/>
              </a:ext>
            </a:extLst>
          </p:cNvPr>
          <p:cNvSpPr/>
          <p:nvPr userDrawn="1"/>
        </p:nvSpPr>
        <p:spPr>
          <a:xfrm>
            <a:off x="0" y="4503107"/>
            <a:ext cx="9144000" cy="646112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6385" y="4725555"/>
            <a:ext cx="8930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220E559A-74EA-36CC-6436-1E829EF2DD3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350201" y="4696357"/>
            <a:ext cx="819086" cy="259611"/>
          </a:xfrm>
          <a:prstGeom prst="rect">
            <a:avLst/>
          </a:prstGeom>
        </p:spPr>
      </p:pic>
      <p:pic>
        <p:nvPicPr>
          <p:cNvPr id="12" name="Picture 11" descr="A colorful bird and a bird&#10;&#10;Description automatically generated with medium confidence">
            <a:extLst>
              <a:ext uri="{FF2B5EF4-FFF2-40B4-BE49-F238E27FC236}">
                <a16:creationId xmlns:a16="http://schemas.microsoft.com/office/drawing/2014/main" id="{2A339A96-933A-D718-9ECF-63B0F63F2AB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45" y="4554915"/>
            <a:ext cx="3670126" cy="5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  <p:sldLayoutId id="2147483666" r:id="rId5"/>
    <p:sldLayoutId id="2147483667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37C3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earchoutreach.org/articles/national-physical-laboratory-driving-innovation-quantum-standard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27B2D-CE81-EFFA-B2CA-8A60AD1F5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Domenico Vicinanza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EF0C68-50D4-7D79-8F6D-909A32690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Quantum in GÉANT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BC0655-5C96-7997-0418-B8F0E616D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BoF</a:t>
            </a:r>
            <a:r>
              <a:rPr lang="en-US" dirty="0"/>
              <a:t> on Quantum Technologies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17DB0-4ADF-F23A-6EBE-AEA40E0031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23434-C3EA-FE91-C9A4-7A3459C242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601" y="1216810"/>
            <a:ext cx="4502096" cy="381445"/>
          </a:xfrm>
        </p:spPr>
        <p:txBody>
          <a:bodyPr/>
          <a:lstStyle/>
          <a:p>
            <a:r>
              <a:rPr lang="en-GB" dirty="0"/>
              <a:t>Overview and updates from SIG‑Quantum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2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E4B4BF-301C-F7A7-3B54-2483D5A4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01" y="827388"/>
            <a:ext cx="5414616" cy="3357062"/>
          </a:xfrm>
          <a:prstGeom prst="rect">
            <a:avLst/>
          </a:prstGeom>
          <a:noFill/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887AC58-6F29-18D1-173B-599CF7DB8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30188"/>
            <a:ext cx="205740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667CE-4176-961E-4376-83075B4D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US"/>
              <a:t>First In-Person SIG-Quantum (CERN, Geneva, 30/06-01/07)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629A7-4825-98C9-AB4B-96DF78BDF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5" y="1013231"/>
            <a:ext cx="2168978" cy="216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2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3B8BB45-E3F1-32ED-85AB-7EE6933C41C3}"/>
              </a:ext>
            </a:extLst>
          </p:cNvPr>
          <p:cNvSpPr txBox="1">
            <a:spLocks/>
          </p:cNvSpPr>
          <p:nvPr/>
        </p:nvSpPr>
        <p:spPr>
          <a:xfrm>
            <a:off x="448092" y="1405656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37C3F"/>
                </a:solidFill>
                <a:latin typeface="+mn-lt"/>
              </a:rPr>
              <a:t>Any questions?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5F73542-302F-E941-8625-6F10E4188B6E}"/>
              </a:ext>
            </a:extLst>
          </p:cNvPr>
          <p:cNvSpPr txBox="1">
            <a:spLocks/>
          </p:cNvSpPr>
          <p:nvPr/>
        </p:nvSpPr>
        <p:spPr>
          <a:xfrm>
            <a:off x="392390" y="793291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1C305D"/>
                </a:solidFill>
                <a:latin typeface="+mn-lt"/>
              </a:rPr>
              <a:t>Thank you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F5BAE8E-0358-9233-9689-1375818E8E29}"/>
              </a:ext>
            </a:extLst>
          </p:cNvPr>
          <p:cNvSpPr txBox="1">
            <a:spLocks/>
          </p:cNvSpPr>
          <p:nvPr/>
        </p:nvSpPr>
        <p:spPr>
          <a:xfrm>
            <a:off x="448092" y="2016878"/>
            <a:ext cx="3795964" cy="263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>
                <a:solidFill>
                  <a:srgbClr val="1C305D"/>
                </a:solidFill>
                <a:latin typeface="+mn-lt"/>
              </a:rPr>
              <a:t>domenico.vicinanza@geant.org</a:t>
            </a:r>
            <a:endParaRPr lang="en-GB" sz="1800" dirty="0">
              <a:solidFill>
                <a:srgbClr val="1C305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77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B1FE70-13EA-5FCB-19DA-61F857D20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6598990" cy="3357062"/>
          </a:xfrm>
        </p:spPr>
        <p:txBody>
          <a:bodyPr>
            <a:normAutofit fontScale="85000" lnSpcReduction="10000"/>
          </a:bodyPr>
          <a:lstStyle/>
          <a:p>
            <a:r>
              <a:rPr lang="en-GB" sz="1600" dirty="0"/>
              <a:t>Quantum technologies are moving from research into strategic infrastructure</a:t>
            </a:r>
          </a:p>
          <a:p>
            <a:r>
              <a:rPr lang="en-GB" sz="1600" dirty="0"/>
              <a:t>More than 15 NRENs are now engaged</a:t>
            </a:r>
          </a:p>
          <a:p>
            <a:r>
              <a:rPr lang="en-GB" sz="1600" dirty="0"/>
              <a:t>EU landscape:</a:t>
            </a:r>
          </a:p>
          <a:p>
            <a:pPr lvl="1"/>
            <a:r>
              <a:rPr lang="en-GB" dirty="0"/>
              <a:t>European Quantum Act expected in 2026 </a:t>
            </a:r>
          </a:p>
          <a:p>
            <a:pPr lvl="1"/>
            <a:r>
              <a:rPr lang="en-GB" dirty="0"/>
              <a:t>European Quantum Skills Academy (virtual centre, expected 2026)</a:t>
            </a:r>
          </a:p>
          <a:p>
            <a:pPr lvl="1"/>
            <a:r>
              <a:rPr lang="en-GB" dirty="0"/>
              <a:t>Quantum Sensing Roadmap &amp; Space and Defence Technology Roadmap (2026)</a:t>
            </a:r>
          </a:p>
          <a:p>
            <a:pPr lvl="1"/>
            <a:r>
              <a:rPr lang="en-GB" dirty="0"/>
              <a:t>Quantum Sandbox</a:t>
            </a:r>
          </a:p>
          <a:p>
            <a:r>
              <a:rPr lang="en-GB" sz="1600" dirty="0"/>
              <a:t>Increasing quantum presence and evolving role of </a:t>
            </a:r>
            <a:r>
              <a:rPr lang="en-GB" sz="1600" dirty="0" err="1"/>
              <a:t>EuroHPC</a:t>
            </a:r>
            <a:endParaRPr lang="en-GB" sz="1600" dirty="0"/>
          </a:p>
          <a:p>
            <a:r>
              <a:rPr lang="en-GB" sz="1600" dirty="0"/>
              <a:t>Two quantum computers: </a:t>
            </a:r>
          </a:p>
          <a:p>
            <a:pPr lvl="1"/>
            <a:r>
              <a:rPr lang="en-GB" b="1" dirty="0"/>
              <a:t>PIAST-Q</a:t>
            </a:r>
            <a:r>
              <a:rPr lang="en-GB" dirty="0"/>
              <a:t> (</a:t>
            </a:r>
            <a:r>
              <a:rPr lang="en-GB" dirty="0" err="1"/>
              <a:t>Poznań</a:t>
            </a:r>
            <a:r>
              <a:rPr lang="en-GB" dirty="0"/>
              <a:t>, Poland) and </a:t>
            </a:r>
            <a:r>
              <a:rPr lang="en-GB" b="1" dirty="0"/>
              <a:t>VLQ/Lumi-Q</a:t>
            </a:r>
            <a:r>
              <a:rPr lang="en-GB" dirty="0"/>
              <a:t> (Ostrava, Czechia) already operational</a:t>
            </a:r>
          </a:p>
          <a:p>
            <a:r>
              <a:rPr lang="en-GB" sz="1600" dirty="0"/>
              <a:t>Four additional systems are currently in the deployment phase </a:t>
            </a:r>
          </a:p>
          <a:p>
            <a:pPr lvl="1"/>
            <a:r>
              <a:rPr lang="en-GB" dirty="0"/>
              <a:t>Germany, Spain, Italy, and France</a:t>
            </a:r>
          </a:p>
          <a:p>
            <a:pPr lvl="1"/>
            <a:r>
              <a:rPr lang="en-GB" dirty="0"/>
              <a:t>Platforms in the Netherlands and Luxembourg also planned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1BA459-8CDF-B0BC-ECE4-646EEFE08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30188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7CD9AE-0AE5-2368-F741-4F325E11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GB" dirty="0"/>
              <a:t>Strategic context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EBC6B80-C20C-C965-9376-8D319B5C3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5" r="36362" b="-2"/>
          <a:stretch>
            <a:fillRect/>
          </a:stretch>
        </p:blipFill>
        <p:spPr bwMode="auto">
          <a:xfrm>
            <a:off x="7139691" y="964417"/>
            <a:ext cx="1649747" cy="3357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87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5774116" cy="3357062"/>
          </a:xfrm>
        </p:spPr>
        <p:txBody>
          <a:bodyPr>
            <a:normAutofit/>
          </a:bodyPr>
          <a:lstStyle/>
          <a:p>
            <a:r>
              <a:rPr lang="en-GB" dirty="0"/>
              <a:t>Act as the </a:t>
            </a:r>
            <a:r>
              <a:rPr lang="en-GB" b="1" dirty="0"/>
              <a:t>European coordination and enablement layer </a:t>
            </a:r>
            <a:r>
              <a:rPr lang="en-GB" dirty="0"/>
              <a:t>for quantum networking</a:t>
            </a:r>
          </a:p>
          <a:p>
            <a:pPr lvl="1"/>
            <a:r>
              <a:rPr lang="en-GB" sz="1800"/>
              <a:t>sitting between national NREN initiatives and EU-level programmes.</a:t>
            </a:r>
          </a:p>
          <a:p>
            <a:r>
              <a:rPr lang="en-GB" dirty="0"/>
              <a:t>Focus on </a:t>
            </a:r>
            <a:r>
              <a:rPr lang="en-GB" b="1" dirty="0"/>
              <a:t>cross-border coherence, interoperability, operational readiness </a:t>
            </a:r>
            <a:r>
              <a:rPr lang="en-GB" dirty="0"/>
              <a:t>and skills</a:t>
            </a:r>
          </a:p>
          <a:p>
            <a:r>
              <a:rPr lang="en-GB" dirty="0"/>
              <a:t>Serve as </a:t>
            </a:r>
            <a:r>
              <a:rPr lang="en-GB" b="1" dirty="0"/>
              <a:t>a trusted technical and single point of contact </a:t>
            </a:r>
            <a:r>
              <a:rPr lang="en-GB" dirty="0"/>
              <a:t>for the European Commission and related bodies.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FC145D06-D2A1-BCCD-7131-055405A41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30188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t>GÉANT strategic role</a:t>
            </a:r>
          </a:p>
        </p:txBody>
      </p:sp>
      <p:pic>
        <p:nvPicPr>
          <p:cNvPr id="7" name="Picture 6" descr="A red puzzle bridge connecting two puzzle islands">
            <a:extLst>
              <a:ext uri="{FF2B5EF4-FFF2-40B4-BE49-F238E27FC236}">
                <a16:creationId xmlns:a16="http://schemas.microsoft.com/office/drawing/2014/main" id="{A06AF590-A154-3458-0CE5-2448212C7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5" r="24049" b="-2"/>
          <a:stretch>
            <a:fillRect/>
          </a:stretch>
        </p:blipFill>
        <p:spPr>
          <a:xfrm>
            <a:off x="6314817" y="964417"/>
            <a:ext cx="2474621" cy="3357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B208B-21F1-9716-4CFD-19EAC93D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5774116" cy="3357062"/>
          </a:xfrm>
        </p:spPr>
        <p:txBody>
          <a:bodyPr>
            <a:normAutofit/>
          </a:bodyPr>
          <a:lstStyle/>
          <a:p>
            <a:r>
              <a:rPr lang="en-GB" dirty="0"/>
              <a:t>Prioritise </a:t>
            </a:r>
            <a:r>
              <a:rPr lang="en-GB" b="1" dirty="0"/>
              <a:t>quantum communications and cryptography</a:t>
            </a:r>
            <a:r>
              <a:rPr lang="en-GB" dirty="0"/>
              <a:t>, with emphasis on </a:t>
            </a:r>
            <a:r>
              <a:rPr lang="en-GB" dirty="0" err="1"/>
              <a:t>EuroQCI</a:t>
            </a:r>
            <a:r>
              <a:rPr lang="en-GB" dirty="0"/>
              <a:t> coordination and federated KMS. </a:t>
            </a:r>
          </a:p>
          <a:p>
            <a:r>
              <a:rPr lang="en-GB" dirty="0"/>
              <a:t>Support </a:t>
            </a:r>
            <a:r>
              <a:rPr lang="en-GB" b="1" dirty="0"/>
              <a:t>quantum computing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High-performance connectivity</a:t>
            </a:r>
          </a:p>
          <a:p>
            <a:pPr lvl="1"/>
            <a:r>
              <a:rPr lang="en-GB" dirty="0"/>
              <a:t>Hybrid quantum-classical networking</a:t>
            </a:r>
          </a:p>
          <a:p>
            <a:pPr lvl="1"/>
            <a:r>
              <a:rPr lang="en-GB" dirty="0" err="1"/>
              <a:t>EuroHPC</a:t>
            </a:r>
            <a:endParaRPr lang="en-GB" dirty="0"/>
          </a:p>
          <a:p>
            <a:r>
              <a:rPr lang="en-GB" dirty="0"/>
              <a:t>Support/enable </a:t>
            </a:r>
            <a:r>
              <a:rPr lang="en-GB" b="1" dirty="0"/>
              <a:t>quantum sensing</a:t>
            </a:r>
            <a:r>
              <a:rPr lang="en-GB" dirty="0"/>
              <a:t> and longer-term quantum internet developments.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FE02E4FD-0254-F3B9-763F-5A25790B3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30188"/>
            <a:ext cx="205740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E2752-CC8E-A25F-D4D4-1F543D885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US" dirty="0"/>
              <a:t>Focus</a:t>
            </a:r>
          </a:p>
        </p:txBody>
      </p:sp>
      <p:pic>
        <p:nvPicPr>
          <p:cNvPr id="7" name="Picture 6" descr="White arrows going to the red target">
            <a:extLst>
              <a:ext uri="{FF2B5EF4-FFF2-40B4-BE49-F238E27FC236}">
                <a16:creationId xmlns:a16="http://schemas.microsoft.com/office/drawing/2014/main" id="{444C4939-2CCF-11DC-942B-003CFEE39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158" r="7637" b="-2"/>
          <a:stretch>
            <a:fillRect/>
          </a:stretch>
        </p:blipFill>
        <p:spPr>
          <a:xfrm>
            <a:off x="6314817" y="964417"/>
            <a:ext cx="2474621" cy="335706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1F84D-5E30-0B00-208A-702197B2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7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A425E18-5F05-E8A9-AEBF-D36A478D2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629990"/>
              </p:ext>
            </p:extLst>
          </p:nvPr>
        </p:nvGraphicFramePr>
        <p:xfrm>
          <a:off x="350838" y="1045029"/>
          <a:ext cx="8439150" cy="325658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219575">
                  <a:extLst>
                    <a:ext uri="{9D8B030D-6E8A-4147-A177-3AD203B41FA5}">
                      <a16:colId xmlns:a16="http://schemas.microsoft.com/office/drawing/2014/main" val="602321295"/>
                    </a:ext>
                  </a:extLst>
                </a:gridCol>
                <a:gridCol w="4219575">
                  <a:extLst>
                    <a:ext uri="{9D8B030D-6E8A-4147-A177-3AD203B41FA5}">
                      <a16:colId xmlns:a16="http://schemas.microsoft.com/office/drawing/2014/main" val="810927615"/>
                    </a:ext>
                  </a:extLst>
                </a:gridCol>
              </a:tblGrid>
              <a:tr h="4859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/>
                        <a:t>12–24 months: foundations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/>
                        <a:t>3–5 years: integration</a:t>
                      </a:r>
                      <a:endParaRPr lang="en-GB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555340"/>
                  </a:ext>
                </a:extLst>
              </a:tr>
              <a:tr h="4859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EuroQCI coordination and federated KMS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Quantum activity and funding proposal for GN5-3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1155266"/>
                  </a:ext>
                </a:extLst>
              </a:tr>
              <a:tr h="822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NREN alignment through the Quantum Strategy Coordination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GÉANT as integration platform for hybrid quantum-classical networking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276645"/>
                  </a:ext>
                </a:extLst>
              </a:tr>
              <a:tr h="8223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Training, skills and practical know-how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Industry engagement on interoperability, standards and trials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366074"/>
                  </a:ext>
                </a:extLst>
              </a:tr>
              <a:tr h="4859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/>
                        <a:t>Evidence-based view of NREN 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/>
                        <a:t>Readiness for early quantum internet pilots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82289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DD79C-9277-DB36-4661-414AC4B7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39B405-A2F3-FAA1-6566-3904BCC8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Quantum roadmap: 12 months to 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F00143-BCCA-5E47-6E56-7C296550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428384"/>
            <a:ext cx="7421042" cy="323182"/>
          </a:xfrm>
        </p:spPr>
        <p:txBody>
          <a:bodyPr anchor="ctr">
            <a:normAutofit/>
          </a:bodyPr>
          <a:lstStyle/>
          <a:p>
            <a:r>
              <a:rPr lang="en-US" sz="1600" dirty="0"/>
              <a:t>SIG-Quantum: https://</a:t>
            </a:r>
            <a:r>
              <a:rPr lang="en-US" sz="1600" dirty="0" err="1"/>
              <a:t>community.geant.org</a:t>
            </a:r>
            <a:r>
              <a:rPr lang="en-US" sz="1600" dirty="0"/>
              <a:t>/sig-quantum/</a:t>
            </a:r>
          </a:p>
        </p:txBody>
      </p:sp>
      <p:pic>
        <p:nvPicPr>
          <p:cNvPr id="5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1C5C6A8-B0E8-D196-17CB-0B2BD6685F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889"/>
          <a:stretch>
            <a:fillRect/>
          </a:stretch>
        </p:blipFill>
        <p:spPr>
          <a:xfrm>
            <a:off x="749172" y="990660"/>
            <a:ext cx="7421165" cy="3377803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6033CA9B-F8D5-B2C0-F654-3C23614BB3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732039" y="4730188"/>
            <a:ext cx="205740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71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362DA-F075-1D47-6DA5-8E4E172CE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6598990" cy="3357062"/>
          </a:xfrm>
        </p:spPr>
        <p:txBody>
          <a:bodyPr>
            <a:normAutofit/>
          </a:bodyPr>
          <a:lstStyle/>
          <a:p>
            <a:r>
              <a:rPr lang="en-GB" dirty="0"/>
              <a:t>Open forum for the diverse community engaged in quantum technologies, across Research and Education Networks (RENs). </a:t>
            </a:r>
          </a:p>
          <a:p>
            <a:r>
              <a:rPr lang="en-GB" dirty="0"/>
              <a:t>A hub for the exchange of:</a:t>
            </a:r>
          </a:p>
          <a:p>
            <a:pPr lvl="1"/>
            <a:r>
              <a:rPr lang="en-GB" sz="1800" dirty="0"/>
              <a:t>Experiences</a:t>
            </a:r>
          </a:p>
          <a:p>
            <a:pPr lvl="1"/>
            <a:r>
              <a:rPr lang="en-GB" sz="1800" dirty="0"/>
              <a:t>Ideas</a:t>
            </a:r>
          </a:p>
          <a:p>
            <a:pPr lvl="1"/>
            <a:r>
              <a:rPr lang="en-GB" sz="1800" dirty="0"/>
              <a:t>Knowledge on the </a:t>
            </a:r>
          </a:p>
          <a:p>
            <a:pPr lvl="2"/>
            <a:r>
              <a:rPr lang="en-GB" sz="1800" dirty="0"/>
              <a:t>Development</a:t>
            </a:r>
          </a:p>
          <a:p>
            <a:pPr lvl="2"/>
            <a:r>
              <a:rPr lang="en-GB" sz="1800" dirty="0"/>
              <a:t>Deployment</a:t>
            </a:r>
          </a:p>
          <a:p>
            <a:pPr lvl="2"/>
            <a:r>
              <a:rPr lang="en-GB" sz="1800" dirty="0"/>
              <a:t>Testing</a:t>
            </a:r>
          </a:p>
          <a:p>
            <a:pPr lvl="2"/>
            <a:r>
              <a:rPr lang="en-GB" sz="1800" dirty="0"/>
              <a:t>Standardisation of quantum solutions.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9F4D8590-F467-2086-C80A-24D4D516C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30188"/>
            <a:ext cx="205740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1CC7C-9A5D-264E-04CE-4DBDA705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US"/>
              <a:t>SIG-Quantum</a:t>
            </a:r>
          </a:p>
        </p:txBody>
      </p:sp>
      <p:pic>
        <p:nvPicPr>
          <p:cNvPr id="11" name="Picture 10" descr="A machine with a glass dome&#10;&#10;AI-generated content may be incorrect.">
            <a:extLst>
              <a:ext uri="{FF2B5EF4-FFF2-40B4-BE49-F238E27FC236}">
                <a16:creationId xmlns:a16="http://schemas.microsoft.com/office/drawing/2014/main" id="{E9A17A91-BC79-7CF4-274F-85B7E2037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917" r="41279" b="-2"/>
          <a:stretch>
            <a:fillRect/>
          </a:stretch>
        </p:blipFill>
        <p:spPr>
          <a:xfrm>
            <a:off x="7139691" y="964417"/>
            <a:ext cx="1649747" cy="3357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43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2294-D907-6033-6FCB-4CD1F1BD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470677"/>
            <a:ext cx="7442329" cy="380958"/>
          </a:xfrm>
        </p:spPr>
        <p:txBody>
          <a:bodyPr anchor="ctr">
            <a:normAutofit/>
          </a:bodyPr>
          <a:lstStyle/>
          <a:p>
            <a:r>
              <a:rPr lang="en-GB" sz="1800" dirty="0"/>
              <a:t>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6DAA-3F9F-899B-18B8-04E38D3EC0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229" y="1104541"/>
            <a:ext cx="8086127" cy="3377803"/>
          </a:xfrm>
        </p:spPr>
        <p:txBody>
          <a:bodyPr>
            <a:normAutofit/>
          </a:bodyPr>
          <a:lstStyle/>
          <a:p>
            <a:r>
              <a:rPr lang="en-GB" dirty="0"/>
              <a:t>Quantum networking</a:t>
            </a:r>
          </a:p>
          <a:p>
            <a:r>
              <a:rPr lang="en-GB" dirty="0"/>
              <a:t>Quantum computing</a:t>
            </a:r>
          </a:p>
          <a:p>
            <a:r>
              <a:rPr lang="en-GB" dirty="0"/>
              <a:t>Quantum sensing</a:t>
            </a:r>
          </a:p>
          <a:p>
            <a:r>
              <a:rPr lang="en-GB" dirty="0"/>
              <a:t>Cryptography and communication across Research and Education Networks (RENs)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Grouping:</a:t>
            </a:r>
          </a:p>
          <a:p>
            <a:pPr lvl="1"/>
            <a:r>
              <a:rPr lang="en-GB" sz="1800" dirty="0"/>
              <a:t>National Research and Education Networks (NRENs)</a:t>
            </a:r>
          </a:p>
          <a:p>
            <a:pPr lvl="1"/>
            <a:r>
              <a:rPr lang="en-GB" sz="1800" dirty="0"/>
              <a:t>Research institutes (worldwide)</a:t>
            </a:r>
          </a:p>
          <a:p>
            <a:pPr lvl="1"/>
            <a:r>
              <a:rPr lang="en-GB" sz="1800" dirty="0"/>
              <a:t>Vendors and commercial partners</a:t>
            </a:r>
          </a:p>
          <a:p>
            <a:pPr lvl="1"/>
            <a:r>
              <a:rPr lang="en-GB" sz="1800" dirty="0"/>
              <a:t>Members of the community with an interested in quantum technologies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7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F83C-4242-0F99-CEF9-4CA47FE5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24" y="559012"/>
            <a:ext cx="7421042" cy="323182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GB" b="1" dirty="0"/>
              <a:t>Role of SIG-Quantum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5CB68-1B34-7FE4-FE09-03C85771F4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1714" y="1045094"/>
            <a:ext cx="7421165" cy="33778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Act as a hub for</a:t>
            </a:r>
            <a:r>
              <a:rPr lang="en-GB" b="1" dirty="0"/>
              <a:t> exchanging </a:t>
            </a:r>
            <a:r>
              <a:rPr lang="en-GB" dirty="0"/>
              <a:t>ideas, experiences, and knowledge.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Facilitate</a:t>
            </a:r>
            <a:r>
              <a:rPr lang="en-GB" dirty="0"/>
              <a:t> development, deployment, testing, and standardisation of quantum solutions.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Collaborate</a:t>
            </a:r>
            <a:r>
              <a:rPr lang="en-GB" dirty="0"/>
              <a:t> on designing a coherent quantum strategy for GÉANT.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Liaise</a:t>
            </a:r>
            <a:r>
              <a:rPr lang="en-GB" dirty="0"/>
              <a:t> with similar initiatives in GÉANT sister networks worldwide.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Lead</a:t>
            </a:r>
            <a:r>
              <a:rPr lang="en-GB" dirty="0"/>
              <a:t> evaluation and testing of quantum technologies in R&amp;E networks.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 algn="ctr">
              <a:buNone/>
            </a:pPr>
            <a:r>
              <a:rPr lang="en-GB" b="1" dirty="0">
                <a:solidFill>
                  <a:srgbClr val="B89C6E"/>
                </a:solidFill>
              </a:rPr>
              <a:t>Exchange, Facilitate, Collaborate, Liaise and Lead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62052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19172</TotalTime>
  <Words>772</Words>
  <Application>Microsoft Macintosh PowerPoint</Application>
  <PresentationFormat>On-screen Show (16:9)</PresentationFormat>
  <Paragraphs>99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GEANT Association</vt:lpstr>
      <vt:lpstr>PowerPoint Presentation</vt:lpstr>
      <vt:lpstr>Strategic context</vt:lpstr>
      <vt:lpstr>GÉANT strategic role</vt:lpstr>
      <vt:lpstr>Focus</vt:lpstr>
      <vt:lpstr>Quantum roadmap: 12 months to 5 years</vt:lpstr>
      <vt:lpstr>SIG-Quantum: https://community.geant.org/sig-quantum/</vt:lpstr>
      <vt:lpstr>SIG-Quantum</vt:lpstr>
      <vt:lpstr>Focus Areas</vt:lpstr>
      <vt:lpstr>Role of SIG-Quantum</vt:lpstr>
      <vt:lpstr>First In-Person SIG-Quantum (CERN, Geneva, 30/06-01/07)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Domenico Vicinanza</cp:lastModifiedBy>
  <cp:revision>201</cp:revision>
  <dcterms:created xsi:type="dcterms:W3CDTF">2015-04-29T14:13:57Z</dcterms:created>
  <dcterms:modified xsi:type="dcterms:W3CDTF">2026-06-01T23:06:07Z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